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notesMasterIdLst>
    <p:notesMasterId r:id="rId20"/>
  </p:notesMasterIdLst>
  <p:sldIdLst>
    <p:sldId id="285" r:id="rId2"/>
    <p:sldId id="260" r:id="rId3"/>
    <p:sldId id="265" r:id="rId4"/>
    <p:sldId id="266" r:id="rId5"/>
    <p:sldId id="267" r:id="rId6"/>
    <p:sldId id="271" r:id="rId7"/>
    <p:sldId id="272" r:id="rId8"/>
    <p:sldId id="274" r:id="rId9"/>
    <p:sldId id="258" r:id="rId10"/>
    <p:sldId id="290" r:id="rId11"/>
    <p:sldId id="280" r:id="rId12"/>
    <p:sldId id="284" r:id="rId13"/>
    <p:sldId id="278" r:id="rId14"/>
    <p:sldId id="281" r:id="rId15"/>
    <p:sldId id="279" r:id="rId16"/>
    <p:sldId id="282" r:id="rId17"/>
    <p:sldId id="289" r:id="rId18"/>
    <p:sldId id="276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3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79"/>
    <p:restoredTop sz="91145"/>
  </p:normalViewPr>
  <p:slideViewPr>
    <p:cSldViewPr snapToGrid="0">
      <p:cViewPr varScale="1">
        <p:scale>
          <a:sx n="119" d="100"/>
          <a:sy n="119" d="100"/>
        </p:scale>
        <p:origin x="13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tes Iluminacion y Sonido sl" userId="e75c6f29-a6bc-4a73-97d4-2ec2b9a95c4f" providerId="ADAL" clId="{DA6BA00A-1EFE-934F-AAD7-55DF10A6D573}"/>
    <pc:docChg chg="delSld">
      <pc:chgData name="Portes Iluminacion y Sonido sl" userId="e75c6f29-a6bc-4a73-97d4-2ec2b9a95c4f" providerId="ADAL" clId="{DA6BA00A-1EFE-934F-AAD7-55DF10A6D573}" dt="2025-10-24T08:50:42.418" v="4" actId="2696"/>
      <pc:docMkLst>
        <pc:docMk/>
      </pc:docMkLst>
      <pc:sldChg chg="del">
        <pc:chgData name="Portes Iluminacion y Sonido sl" userId="e75c6f29-a6bc-4a73-97d4-2ec2b9a95c4f" providerId="ADAL" clId="{DA6BA00A-1EFE-934F-AAD7-55DF10A6D573}" dt="2025-10-24T08:50:42.405" v="2" actId="2696"/>
        <pc:sldMkLst>
          <pc:docMk/>
          <pc:sldMk cId="2644748841" sldId="275"/>
        </pc:sldMkLst>
      </pc:sldChg>
      <pc:sldChg chg="del">
        <pc:chgData name="Portes Iluminacion y Sonido sl" userId="e75c6f29-a6bc-4a73-97d4-2ec2b9a95c4f" providerId="ADAL" clId="{DA6BA00A-1EFE-934F-AAD7-55DF10A6D573}" dt="2025-10-24T08:50:42.414" v="3" actId="2696"/>
        <pc:sldMkLst>
          <pc:docMk/>
          <pc:sldMk cId="1009720906" sldId="287"/>
        </pc:sldMkLst>
      </pc:sldChg>
      <pc:sldChg chg="del">
        <pc:chgData name="Portes Iluminacion y Sonido sl" userId="e75c6f29-a6bc-4a73-97d4-2ec2b9a95c4f" providerId="ADAL" clId="{DA6BA00A-1EFE-934F-AAD7-55DF10A6D573}" dt="2025-10-24T08:50:42.402" v="0" actId="2696"/>
        <pc:sldMkLst>
          <pc:docMk/>
          <pc:sldMk cId="1718941894" sldId="288"/>
        </pc:sldMkLst>
      </pc:sldChg>
      <pc:sldChg chg="del">
        <pc:chgData name="Portes Iluminacion y Sonido sl" userId="e75c6f29-a6bc-4a73-97d4-2ec2b9a95c4f" providerId="ADAL" clId="{DA6BA00A-1EFE-934F-AAD7-55DF10A6D573}" dt="2025-10-24T08:50:42.404" v="1" actId="2696"/>
        <pc:sldMkLst>
          <pc:docMk/>
          <pc:sldMk cId="233460305" sldId="291"/>
        </pc:sldMkLst>
      </pc:sldChg>
      <pc:sldChg chg="del">
        <pc:chgData name="Portes Iluminacion y Sonido sl" userId="e75c6f29-a6bc-4a73-97d4-2ec2b9a95c4f" providerId="ADAL" clId="{DA6BA00A-1EFE-934F-AAD7-55DF10A6D573}" dt="2025-10-24T08:50:42.418" v="4" actId="2696"/>
        <pc:sldMkLst>
          <pc:docMk/>
          <pc:sldMk cId="3956164245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7383C-0103-894E-BC0A-809C0364E7E4}" type="datetimeFigureOut">
              <a:rPr lang="es-ES" smtClean="0"/>
              <a:t>24/10/25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B013B-5724-FF46-B97C-84D4C436AB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75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977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destacar </a:t>
            </a:r>
            <a:r>
              <a:rPr lang="es-ES" dirty="0" err="1"/>
              <a:t>paises</a:t>
            </a:r>
            <a:r>
              <a:rPr lang="es-ES" dirty="0"/>
              <a:t> como Italia esta implementado por ley o EEUU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64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3C2F8-4BC0-4F41-856B-5BE77E6B0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6A9BD91-4FD9-936E-C1F8-FA0B9746F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976F199-E6A2-4301-1FE8-8C817A14C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FECB31-AA64-E42A-51F0-F936D1F46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351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A385-9792-04F5-BC44-12ADE7F71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28523D3-9AD8-0C08-FF72-F6143BAC9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BC7A65E-5121-F07B-DC86-46BB68F73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4B8A2C-9196-C880-D68A-96AF417D4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862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E6109-5FD5-6926-9E04-158B553FD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F541A6C-3C32-BC37-4447-B11F2ED8D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BB03201-4D9A-F0D4-18F8-E042E6536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862930-FA46-52C9-A9EA-1E0969408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00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B3722-C953-93CB-4BB4-46E7CCA6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9E6928C-05C0-9BBF-5857-552C7C2B8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590EA2A-FC2C-7182-9FE2-5CF4FAF76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79D844-41BD-BDC9-651C-CA3317016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082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35345-3A37-FA51-1DA0-3B97E48D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FDCF8E-41DF-64E4-DDE8-3A72ADCBD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24FC513-6BCA-063E-61E8-40ABC8649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BD175DA-881B-9723-1FE5-4449DD765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019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9D7C9-8D4F-3CF7-AAC0-C1444B80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8A1E8FE-8925-A733-ED81-9D08308B2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5A351D-92C3-D048-A365-326588AE4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5D0FA9-6702-D300-66A8-1B81E19D1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548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FD553-6619-2670-977A-EABD11FB3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1978FA5-C8EA-A353-3D14-FBBB31738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C4DDC7C-3E8D-AD1F-EA5B-F03A48696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4E3D78-C1A7-BB94-3C5B-76300C852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103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Limite de edad donación cardiaca??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B013B-5724-FF46-B97C-84D4C436AB8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48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49D8E-725C-B8F7-815E-F10623FB5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9E48E1-2AAD-A705-1EF0-94A115C1D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5729EB-3A76-CC50-1538-1CBD5D3C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9957A7-69F2-0A33-8A71-AEF2F909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A256C7-EF79-5D7F-2BB9-19A56DDF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2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32DBE-7ADF-CDFB-5D8B-1FFC13D3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CAB1F0-29F5-DDF6-3A30-55E564141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379A6-6D5A-D35C-2AF7-1652FE88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219182-7102-778D-185C-89C89D30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EA7608-6701-FBFE-0EF9-327DD108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2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B6D602-5FAF-17D0-27F0-58A85EA54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9A1B21-CF06-8D17-F90D-0D67EB3E1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3315-3876-D075-75AA-858B8ED7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EE08CB-9FBC-1FE9-AF51-5B03EB1F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5BE516-75E2-4571-611B-A2B1552A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4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A487B2-A951-C259-9F37-D9AB1DC59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C60A04-5D6B-BECD-024C-8FCCA0920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3D1FC4-B739-26C4-23C3-5B50E35E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4EC26E-8936-05B1-DA58-49EC4692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C35AD9-8671-2F4B-2137-E4A1044E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5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74D3B-DBD0-1B23-A456-8785E218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4EC107-5ED4-C12E-E734-B68890673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EF80B9-41E8-15AF-D043-8BFE567C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CB068F-E3E7-0BEF-FFAB-4611A1EB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968D7F-8CCD-82FE-E227-C13712BB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66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C1D02-5131-D92C-5AA7-7F70ED17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8DF18-1D3F-8AED-E5DB-24707B3D8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DDFEF7-2FCC-57B4-F7A8-C769D644D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D4A22-FC10-6DF3-C0DC-807B3BAF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B73084-563E-4835-2624-25EB16D7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EFB1DC-0198-959D-C0BA-986180504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8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0F57C-DE6B-0696-57B6-BB87DD67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3820E4-D60A-C0E6-1385-F3B82D254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234F8A-C30D-CC19-C1D0-9FF3E47AB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25EF38-E39C-E005-5DB1-D99C857A9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052584-C628-CF6B-5B5A-558C460FD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49F435-6193-03D7-2A90-1253C84CB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647576-DB85-6E00-7FC6-E769889C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D70B275-687A-A1C0-087E-67D33E09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5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C53F74-6A6B-62DE-3B9F-1F5FA363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CCC1EA0-1DB7-3492-D858-D90ED9E8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631D5E-BF0D-A817-C27F-916D390F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E10978-2F66-F668-978A-AB9A19D3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4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6D28CB1-B7D9-877B-C197-7307DA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B9CDD82-E4E9-FBEB-CCFE-3C3DFA3E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CC860E-0BA8-9E17-A0B5-AA240CC1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EE66E-7E1D-4781-7D24-9426D563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28BC56-48AF-A68F-88DF-E26A335B9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BE8665-C5C3-2554-6830-0B0D1DE04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36CC83-950D-A9E8-8C4D-7B47E436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3F0571-CDF8-98D4-69EE-5FD1E83D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97F666-456D-B740-DDD8-93DB228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4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5A5797-007E-76C5-B6AD-7A395E3D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60B234-610D-C46A-C614-BA06F1AB5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BE8048-D0EB-4501-34C1-48A48E78B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2AF90A-8284-9522-1984-A05EC45C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BB6E92-2D29-91BC-FE95-57387D27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343D06-39AA-507C-B869-CC6C3523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2B1561A-EB9E-B804-B61A-ACB7B2F0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51F2B8-8845-1212-815A-5EB971821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13758A-0188-03C0-12D4-7C110812E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10/24/25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68FB4A-E3E9-38FE-070E-25D60528E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7C7CE1-262E-8D5C-61FE-DC0B7DA29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8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jpeg"/><Relationship Id="rId4" Type="http://schemas.openxmlformats.org/officeDocument/2006/relationships/image" Target="../media/image18.png"/><Relationship Id="rId9" Type="http://schemas.openxmlformats.org/officeDocument/2006/relationships/hyperlink" Target="https://www.ont.es/https-www-ont-es-informacion-a-los-profesionales-4-actividad-de-donacion-y-trasplante-4-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7.jpe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17.jpeg"/><Relationship Id="rId10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>
            <a:extLst>
              <a:ext uri="{FF2B5EF4-FFF2-40B4-BE49-F238E27FC236}">
                <a16:creationId xmlns:a16="http://schemas.microsoft.com/office/drawing/2014/main" id="{FBBD72F3-89DC-4AF5-9DBA-1D5B051362E5}"/>
              </a:ext>
            </a:extLst>
          </p:cNvPr>
          <p:cNvSpPr txBox="1"/>
          <p:nvPr/>
        </p:nvSpPr>
        <p:spPr>
          <a:xfrm>
            <a:off x="1775246" y="4264533"/>
            <a:ext cx="470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Dra. Patricia Ruiz Ordorica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436BE692-1C7E-44F3-BFF5-EF53613BC7EF}"/>
              </a:ext>
            </a:extLst>
          </p:cNvPr>
          <p:cNvSpPr txBox="1"/>
          <p:nvPr/>
        </p:nvSpPr>
        <p:spPr>
          <a:xfrm>
            <a:off x="2349044" y="4637653"/>
            <a:ext cx="3080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Hospital Universitario Cruces- Bizkaia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CB7C7E09-141D-6A7D-4638-6AB32664BB1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81152" y="6332744"/>
            <a:ext cx="6093994" cy="400110"/>
            <a:chOff x="-321843" y="6376403"/>
            <a:chExt cx="6093994" cy="400110"/>
          </a:xfrm>
        </p:grpSpPr>
        <p:sp>
          <p:nvSpPr>
            <p:cNvPr id="12" name="QuadreDeText 11">
              <a:extLst>
                <a:ext uri="{FF2B5EF4-FFF2-40B4-BE49-F238E27FC236}">
                  <a16:creationId xmlns:a16="http://schemas.microsoft.com/office/drawing/2014/main" id="{4C9C88B0-3664-4D51-B1AE-97894215801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1843" y="6376403"/>
              <a:ext cx="60939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rgbClr val="00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                  </a:t>
              </a:r>
              <a:r>
                <a:rPr lang="es-ES" sz="2000" dirty="0">
                  <a:solidFill>
                    <a:srgbClr val="01A2E2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@SETHepatico</a:t>
              </a:r>
              <a:endPara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n 29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F9BF114A-F667-F53C-2897-AFE62027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23" y="6395787"/>
              <a:ext cx="353606" cy="361341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573649A-4D06-50A9-A148-06B158CBA7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74208" y="89715"/>
            <a:ext cx="9635320" cy="5561635"/>
            <a:chOff x="1774208" y="89715"/>
            <a:chExt cx="9635320" cy="556163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DD7E468C-33FA-6B5A-6F3D-0CE9097198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92299" y="1603015"/>
              <a:ext cx="9517229" cy="4048335"/>
              <a:chOff x="1850917" y="2093157"/>
              <a:chExt cx="9903230" cy="404833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29E4D2F-480A-464B-8B69-EA25A631CE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850917" y="2093157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B5A8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34C781-F462-4AAE-BB6D-C4898DD7DD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5778" y="2325128"/>
                <a:ext cx="9678369" cy="3816364"/>
              </a:xfrm>
              <a:prstGeom prst="rect">
                <a:avLst/>
              </a:prstGeom>
              <a:noFill/>
              <a:ln w="76200">
                <a:solidFill>
                  <a:srgbClr val="00A2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" name="Imagen 1" descr="Logotipo&#10;&#10;El contenido generado por IA puede ser incorrecto.">
              <a:extLst>
                <a:ext uri="{FF2B5EF4-FFF2-40B4-BE49-F238E27FC236}">
                  <a16:creationId xmlns:a16="http://schemas.microsoft.com/office/drawing/2014/main" id="{B2404EEB-D204-8471-5B22-F54D864C10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8"/>
            <a:stretch>
              <a:fillRect/>
            </a:stretch>
          </p:blipFill>
          <p:spPr bwMode="auto">
            <a:xfrm>
              <a:off x="1774208" y="89715"/>
              <a:ext cx="1434153" cy="1228725"/>
            </a:xfrm>
            <a:prstGeom prst="rect">
              <a:avLst/>
            </a:prstGeom>
            <a:noFill/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8F7769B-9EE6-74F7-E885-CDB2A3C83B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36904" y="6161630"/>
            <a:ext cx="5111986" cy="592595"/>
            <a:chOff x="6948854" y="6151306"/>
            <a:chExt cx="5111986" cy="592595"/>
          </a:xfrm>
        </p:grpSpPr>
        <p:pic>
          <p:nvPicPr>
            <p:cNvPr id="4" name="Imagen 3" descr="Logotipo&#10;&#10;El contenido generado por IA puede ser incorrecto.">
              <a:extLst>
                <a:ext uri="{FF2B5EF4-FFF2-40B4-BE49-F238E27FC236}">
                  <a16:creationId xmlns:a16="http://schemas.microsoft.com/office/drawing/2014/main" id="{C57ED18D-EDD2-BAE8-05D2-71451C68A3A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854" y="6151306"/>
              <a:ext cx="1376351" cy="557401"/>
            </a:xfrm>
            <a:prstGeom prst="rect">
              <a:avLst/>
            </a:prstGeom>
          </p:spPr>
        </p:pic>
        <p:pic>
          <p:nvPicPr>
            <p:cNvPr id="11" name="Imagen 10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F6219342-D9F2-1843-82D6-E60FD434A1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140" y="6201231"/>
              <a:ext cx="2005260" cy="484846"/>
            </a:xfrm>
            <a:prstGeom prst="rect">
              <a:avLst/>
            </a:prstGeom>
          </p:spPr>
        </p:pic>
        <p:pic>
          <p:nvPicPr>
            <p:cNvPr id="14" name="Imagen 13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B10C55A9-4136-2523-55D8-8B6078EFA2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23"/>
            <a:stretch>
              <a:fillRect/>
            </a:stretch>
          </p:blipFill>
          <p:spPr>
            <a:xfrm>
              <a:off x="10684489" y="6201231"/>
              <a:ext cx="1376351" cy="542670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81C98ECB-557C-302A-7FDB-D3539DDD1EA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926" y="115481"/>
            <a:ext cx="11424607" cy="1161793"/>
            <a:chOff x="86926" y="115481"/>
            <a:chExt cx="11424607" cy="1161793"/>
          </a:xfrm>
        </p:grpSpPr>
        <p:pic>
          <p:nvPicPr>
            <p:cNvPr id="21" name="Imagen 20" descr="Forma&#10;&#10;El contenido generado por IA puede ser incorrecto.">
              <a:extLst>
                <a:ext uri="{FF2B5EF4-FFF2-40B4-BE49-F238E27FC236}">
                  <a16:creationId xmlns:a16="http://schemas.microsoft.com/office/drawing/2014/main" id="{B1827BE4-C0A2-2282-D627-4A61F55DE5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24"/>
            <a:stretch>
              <a:fillRect/>
            </a:stretch>
          </p:blipFill>
          <p:spPr>
            <a:xfrm>
              <a:off x="86926" y="115481"/>
              <a:ext cx="1633591" cy="1116236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683CDF3-5B64-B4E5-D0E7-4A0D07D07EB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6096" y="115481"/>
              <a:ext cx="2217969" cy="116179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0B12695F-AD37-6349-27F9-41383D6BD57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27756" y="426292"/>
              <a:ext cx="1167575" cy="823142"/>
            </a:xfrm>
            <a:prstGeom prst="rect">
              <a:avLst/>
            </a:prstGeom>
          </p:spPr>
        </p:pic>
        <p:pic>
          <p:nvPicPr>
            <p:cNvPr id="37" name="Imagen 36" descr="Imagen que contiene Texto&#10;&#10;El contenido generado por IA puede ser incorrecto.">
              <a:extLst>
                <a:ext uri="{FF2B5EF4-FFF2-40B4-BE49-F238E27FC236}">
                  <a16:creationId xmlns:a16="http://schemas.microsoft.com/office/drawing/2014/main" id="{EEFA737A-7438-D830-E475-F98A4A5F7A5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495" y="752527"/>
              <a:ext cx="1778038" cy="466085"/>
            </a:xfrm>
            <a:prstGeom prst="rect">
              <a:avLst/>
            </a:prstGeom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BABDA884-0ED3-3284-3FCE-9B1D964EDCF6}"/>
              </a:ext>
            </a:extLst>
          </p:cNvPr>
          <p:cNvSpPr txBox="1">
            <a:spLocks/>
          </p:cNvSpPr>
          <p:nvPr/>
        </p:nvSpPr>
        <p:spPr>
          <a:xfrm>
            <a:off x="2930562" y="1383733"/>
            <a:ext cx="7720821" cy="2661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s-ES" sz="3600" b="1" dirty="0">
                <a:latin typeface="Helvetica" pitchFamily="2" charset="0"/>
              </a:rPr>
            </a:br>
            <a:br>
              <a:rPr lang="es-ES" sz="3600" b="1" dirty="0">
                <a:latin typeface="Helvetica" pitchFamily="2" charset="0"/>
              </a:rPr>
            </a:br>
            <a:br>
              <a:rPr lang="es-ES" sz="3600" b="1" dirty="0">
                <a:latin typeface="Helvetica" pitchFamily="2" charset="0"/>
              </a:rPr>
            </a:br>
            <a:r>
              <a:rPr lang="es-ES" sz="3100" b="1" dirty="0">
                <a:latin typeface="Helvetica" pitchFamily="2" charset="0"/>
              </a:rPr>
              <a:t>INNOVACIÓN EN TRASPLANTE HEPÁTICO, DÓNDE ESTAMOS? </a:t>
            </a:r>
            <a:br>
              <a:rPr lang="es-ES" sz="3100" b="1" dirty="0">
                <a:latin typeface="Helvetica" pitchFamily="2" charset="0"/>
              </a:rPr>
            </a:br>
            <a:br>
              <a:rPr lang="es-ES" sz="3600" b="1" dirty="0">
                <a:latin typeface="Helvetica" pitchFamily="2" charset="0"/>
              </a:rPr>
            </a:br>
            <a:r>
              <a:rPr lang="es-ES" sz="3600" b="1" u="sng" dirty="0"/>
              <a:t>Controversias en donación en asistolia </a:t>
            </a:r>
            <a:br>
              <a:rPr lang="es-ES" sz="3600" b="1" dirty="0"/>
            </a:br>
            <a:endParaRPr lang="es-ES" sz="3600" dirty="0"/>
          </a:p>
        </p:txBody>
      </p:sp>
      <p:pic>
        <p:nvPicPr>
          <p:cNvPr id="13" name="Picture 2" descr="Reconstrucción con artroplastia ...">
            <a:extLst>
              <a:ext uri="{FF2B5EF4-FFF2-40B4-BE49-F238E27FC236}">
                <a16:creationId xmlns:a16="http://schemas.microsoft.com/office/drawing/2014/main" id="{BB4943AC-DCF1-B537-4843-99C1B71B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09" y="4390118"/>
            <a:ext cx="1196779" cy="11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4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CCC63-756C-86CF-6F51-61117566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2916AA-6520-D65E-2068-51D1216BA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083746" cy="1670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9B82812-C36F-CA08-922F-A845E0EB78D5}"/>
              </a:ext>
            </a:extLst>
          </p:cNvPr>
          <p:cNvSpPr txBox="1"/>
          <p:nvPr/>
        </p:nvSpPr>
        <p:spPr>
          <a:xfrm>
            <a:off x="3617262" y="998175"/>
            <a:ext cx="609600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VALORACIÓN DE LA VIABILIDAD EL INJERTO HEPÁTICO</a:t>
            </a:r>
          </a:p>
        </p:txBody>
      </p:sp>
      <p:pic>
        <p:nvPicPr>
          <p:cNvPr id="2" name="Picture 2" descr="no resuelto rojo tinta sello 22936003 PNG">
            <a:extLst>
              <a:ext uri="{FF2B5EF4-FFF2-40B4-BE49-F238E27FC236}">
                <a16:creationId xmlns:a16="http://schemas.microsoft.com/office/drawing/2014/main" id="{F52B70D1-02C1-E581-7DF7-5769B6DBE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1873115" y="240428"/>
            <a:ext cx="1350023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99501D2-FE46-CA76-27C1-F27634B4A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37942"/>
              </p:ext>
            </p:extLst>
          </p:nvPr>
        </p:nvGraphicFramePr>
        <p:xfrm>
          <a:off x="2165812" y="2456292"/>
          <a:ext cx="2764775" cy="1873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676">
                  <a:extLst>
                    <a:ext uri="{9D8B030D-6E8A-4147-A177-3AD203B41FA5}">
                      <a16:colId xmlns:a16="http://schemas.microsoft.com/office/drawing/2014/main" val="1196247280"/>
                    </a:ext>
                  </a:extLst>
                </a:gridCol>
                <a:gridCol w="822365">
                  <a:extLst>
                    <a:ext uri="{9D8B030D-6E8A-4147-A177-3AD203B41FA5}">
                      <a16:colId xmlns:a16="http://schemas.microsoft.com/office/drawing/2014/main" val="1492636088"/>
                    </a:ext>
                  </a:extLst>
                </a:gridCol>
                <a:gridCol w="851734">
                  <a:extLst>
                    <a:ext uri="{9D8B030D-6E8A-4147-A177-3AD203B41FA5}">
                      <a16:colId xmlns:a16="http://schemas.microsoft.com/office/drawing/2014/main" val="3464961510"/>
                    </a:ext>
                  </a:extLst>
                </a:gridCol>
              </a:tblGrid>
              <a:tr h="505780">
                <a:tc>
                  <a:txBody>
                    <a:bodyPr/>
                    <a:lstStyle/>
                    <a:p>
                      <a:r>
                        <a:rPr lang="es-ES" sz="1000" dirty="0"/>
                        <a:t>Donantes </a:t>
                      </a:r>
                    </a:p>
                    <a:p>
                      <a:r>
                        <a:rPr lang="es-ES" sz="1000" dirty="0"/>
                        <a:t>ofertados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Donantes eficaces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Donantes utilizados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0506"/>
                  </a:ext>
                </a:extLst>
              </a:tr>
              <a:tr h="478550">
                <a:tc>
                  <a:txBody>
                    <a:bodyPr/>
                    <a:lstStyle/>
                    <a:p>
                      <a:r>
                        <a:rPr lang="es-ES" sz="1000" dirty="0"/>
                        <a:t>M. Encefálica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/>
                        <a:t>80 %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/>
                        <a:t>62 %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251796"/>
                  </a:ext>
                </a:extLst>
              </a:tr>
              <a:tr h="478550">
                <a:tc>
                  <a:txBody>
                    <a:bodyPr/>
                    <a:lstStyle/>
                    <a:p>
                      <a:r>
                        <a:rPr lang="es-ES" sz="1000" dirty="0"/>
                        <a:t>D. Asistolia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/>
                        <a:t>67 %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b="1" dirty="0"/>
                        <a:t>44 %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063858"/>
                  </a:ext>
                </a:extLst>
              </a:tr>
              <a:tr h="410774">
                <a:tc gridSpan="3">
                  <a:txBody>
                    <a:bodyPr/>
                    <a:lstStyle/>
                    <a:p>
                      <a:r>
                        <a:rPr lang="es-ES" sz="900" dirty="0"/>
                        <a:t>ONT 2024. </a:t>
                      </a:r>
                      <a:r>
                        <a:rPr lang="es-ES" sz="900" b="1" dirty="0"/>
                        <a:t>Donantes hepáticos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15665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8E308F4-A88A-3785-F440-6E167A22FD3F}"/>
              </a:ext>
            </a:extLst>
          </p:cNvPr>
          <p:cNvSpPr txBox="1"/>
          <p:nvPr/>
        </p:nvSpPr>
        <p:spPr>
          <a:xfrm>
            <a:off x="6665262" y="3003316"/>
            <a:ext cx="4096870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6"/>
                </a:solidFill>
              </a:rPr>
              <a:t>Ausencia de biomarcadores de viabilidad hepática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3FD35B1-702A-CD5A-85BB-98A038556BDF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C3E942B2-8471-0D2C-DC15-92D7F07F0E87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190A19EF-68DF-F4A3-5D9B-9BCD562A67B2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D2B189BB-9AE2-8DFC-3EC9-7F1E7387A041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B2CFE430-2D3B-B323-D361-068504007E9B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CB259859-A7E5-FEF6-440B-873AE2F72BFA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Rectangle 16">
                    <a:extLst>
                      <a:ext uri="{FF2B5EF4-FFF2-40B4-BE49-F238E27FC236}">
                        <a16:creationId xmlns:a16="http://schemas.microsoft.com/office/drawing/2014/main" id="{17FE8203-FD26-BD37-1A8B-0F540D540671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DD483256-7832-37FB-3276-2C8571972B2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F5FB117B-DBAD-D951-2E21-7164AC9987E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C7BA966-50B4-3A99-7D2C-FC8CA6181317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QuadreDeText 11">
            <a:extLst>
              <a:ext uri="{FF2B5EF4-FFF2-40B4-BE49-F238E27FC236}">
                <a16:creationId xmlns:a16="http://schemas.microsoft.com/office/drawing/2014/main" id="{DFA5F17C-004F-922A-F80C-099A13217C3C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 descr="Forma&#10;&#10;Descripción generada automáticamente con confianza media">
            <a:extLst>
              <a:ext uri="{FF2B5EF4-FFF2-40B4-BE49-F238E27FC236}">
                <a16:creationId xmlns:a16="http://schemas.microsoft.com/office/drawing/2014/main" id="{F3D0431B-52FE-508B-2117-A864A0D5338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  <p:sp>
        <p:nvSpPr>
          <p:cNvPr id="21" name="Flecha derecha 20">
            <a:extLst>
              <a:ext uri="{FF2B5EF4-FFF2-40B4-BE49-F238E27FC236}">
                <a16:creationId xmlns:a16="http://schemas.microsoft.com/office/drawing/2014/main" id="{0BC1CC98-B32A-CE48-562B-864DCFAA50A0}"/>
              </a:ext>
            </a:extLst>
          </p:cNvPr>
          <p:cNvSpPr/>
          <p:nvPr/>
        </p:nvSpPr>
        <p:spPr>
          <a:xfrm rot="5400000">
            <a:off x="4373111" y="3143759"/>
            <a:ext cx="1702145" cy="327211"/>
          </a:xfrm>
          <a:prstGeom prst="rightArrow">
            <a:avLst/>
          </a:prstGeom>
          <a:solidFill>
            <a:srgbClr val="D134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1A63353-8167-F789-1232-502BEDD507D3}"/>
              </a:ext>
            </a:extLst>
          </p:cNvPr>
          <p:cNvSpPr txBox="1"/>
          <p:nvPr/>
        </p:nvSpPr>
        <p:spPr>
          <a:xfrm>
            <a:off x="1420804" y="3429000"/>
            <a:ext cx="3509783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35A014-2F9A-3C93-ECF9-2FA2A63CA09E}"/>
              </a:ext>
            </a:extLst>
          </p:cNvPr>
          <p:cNvSpPr txBox="1"/>
          <p:nvPr/>
        </p:nvSpPr>
        <p:spPr>
          <a:xfrm>
            <a:off x="4838701" y="4724100"/>
            <a:ext cx="2286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El 56 % </a:t>
            </a:r>
            <a:r>
              <a:rPr lang="es-ES" u="sng" dirty="0"/>
              <a:t>no utilizados</a:t>
            </a:r>
          </a:p>
        </p:txBody>
      </p:sp>
    </p:spTree>
    <p:extLst>
      <p:ext uri="{BB962C8B-B14F-4D97-AF65-F5344CB8AC3E}">
        <p14:creationId xmlns:p14="http://schemas.microsoft.com/office/powerpoint/2010/main" val="2415527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000FE-2500-B840-9004-45390ED50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92FF76-F885-3429-3568-274B9DEE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83746" cy="1670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D13F7A-F767-7214-4B91-5FCF95BECC06}"/>
              </a:ext>
            </a:extLst>
          </p:cNvPr>
          <p:cNvSpPr txBox="1"/>
          <p:nvPr/>
        </p:nvSpPr>
        <p:spPr>
          <a:xfrm>
            <a:off x="3547872" y="356092"/>
            <a:ext cx="609600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VALORACIÓN DE LA VIABILIDAD EL INJERTO HEPÁTICO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0230A7-C8E3-4CFD-B270-DF48ADDED8BB}"/>
              </a:ext>
            </a:extLst>
          </p:cNvPr>
          <p:cNvSpPr txBox="1"/>
          <p:nvPr/>
        </p:nvSpPr>
        <p:spPr>
          <a:xfrm>
            <a:off x="2442524" y="1077847"/>
            <a:ext cx="897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u="sng" dirty="0"/>
          </a:p>
          <a:p>
            <a:pPr marL="285750" indent="-285750">
              <a:buFontTx/>
              <a:buChar char="-"/>
            </a:pPr>
            <a:r>
              <a:rPr lang="es-ES" dirty="0"/>
              <a:t>Sensible y especifica </a:t>
            </a:r>
            <a:r>
              <a:rPr lang="es-ES" dirty="0">
                <a:solidFill>
                  <a:schemeClr val="accent6"/>
                </a:solidFill>
              </a:rPr>
              <a:t>únicamente con lesión </a:t>
            </a:r>
            <a:r>
              <a:rPr lang="es-ES" dirty="0" err="1">
                <a:solidFill>
                  <a:schemeClr val="accent6"/>
                </a:solidFill>
              </a:rPr>
              <a:t>hepatocitaria</a:t>
            </a:r>
            <a:r>
              <a:rPr lang="es-ES" dirty="0"/>
              <a:t>. 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No hay definidos unos limites ni unas curvas de validación.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Clásicamente: </a:t>
            </a:r>
            <a:r>
              <a:rPr lang="es-ES" dirty="0">
                <a:solidFill>
                  <a:schemeClr val="accent6"/>
                </a:solidFill>
              </a:rPr>
              <a:t>×3 al inicio y ×4 al final,</a:t>
            </a:r>
            <a:r>
              <a:rPr lang="es-ES" dirty="0"/>
              <a:t> basados en los estudios de donación no controlada</a:t>
            </a:r>
          </a:p>
          <a:p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F3528D-6C57-FDDC-F552-BF93137C6215}"/>
              </a:ext>
            </a:extLst>
          </p:cNvPr>
          <p:cNvSpPr txBox="1"/>
          <p:nvPr/>
        </p:nvSpPr>
        <p:spPr>
          <a:xfrm>
            <a:off x="132782" y="3992357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u="sng" dirty="0"/>
          </a:p>
          <a:p>
            <a:r>
              <a:rPr lang="es-ES" dirty="0"/>
              <a:t>-Menos sensible y menos especifica. </a:t>
            </a:r>
          </a:p>
          <a:p>
            <a:endParaRPr lang="es-ES" dirty="0"/>
          </a:p>
          <a:p>
            <a:r>
              <a:rPr lang="es-ES" dirty="0"/>
              <a:t>-Depende de muchos factores: </a:t>
            </a:r>
            <a:r>
              <a:rPr lang="es-ES" dirty="0">
                <a:solidFill>
                  <a:schemeClr val="accent6"/>
                </a:solidFill>
              </a:rPr>
              <a:t>Producción y aclaramiento. </a:t>
            </a:r>
          </a:p>
          <a:p>
            <a:r>
              <a:rPr lang="es-ES" dirty="0">
                <a:solidFill>
                  <a:schemeClr val="accent6"/>
                </a:solidFill>
              </a:rPr>
              <a:t> </a:t>
            </a:r>
          </a:p>
          <a:p>
            <a:r>
              <a:rPr lang="es-ES" dirty="0"/>
              <a:t>-No hay definidos unos limites ni unas curvas de validación.</a:t>
            </a:r>
          </a:p>
          <a:p>
            <a:endParaRPr lang="es-ES" dirty="0"/>
          </a:p>
          <a:p>
            <a:r>
              <a:rPr lang="es-ES" dirty="0"/>
              <a:t>-Marcador de lesión del epitelio biliar?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155275-8623-DE1A-5883-EA141C9E646C}"/>
              </a:ext>
            </a:extLst>
          </p:cNvPr>
          <p:cNvSpPr txBox="1"/>
          <p:nvPr/>
        </p:nvSpPr>
        <p:spPr>
          <a:xfrm>
            <a:off x="4365810" y="2754669"/>
            <a:ext cx="739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Fondevila</a:t>
            </a:r>
            <a:r>
              <a:rPr lang="es-ES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Hessheimer AJ et al. 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Applicability and results of Maastricht type 2 donation after cardiac death liver transplantation. Am J Transplant. 2012;12:162–17 </a:t>
            </a:r>
          </a:p>
          <a:p>
            <a:r>
              <a:rPr lang="en-US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Carlis 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L, De Carlis R, </a:t>
            </a:r>
            <a:r>
              <a:rPr lang="en-US" sz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Muiesan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P. Past, present, and future of donation after circulatory death in Italy. Updates Surg. 2019Mar;71(1):7-9. doi:10.1007/s13304-019-00640-5</a:t>
            </a:r>
          </a:p>
          <a:p>
            <a:endParaRPr lang="es-ES" sz="800" dirty="0"/>
          </a:p>
        </p:txBody>
      </p:sp>
      <p:pic>
        <p:nvPicPr>
          <p:cNvPr id="14" name="Imagen 13" descr="Texto&#10;&#10;El contenido generado por IA puede ser incorrecto.">
            <a:extLst>
              <a:ext uri="{FF2B5EF4-FFF2-40B4-BE49-F238E27FC236}">
                <a16:creationId xmlns:a16="http://schemas.microsoft.com/office/drawing/2014/main" id="{78CDD9D8-E8EA-90A4-4DD5-46FD50C7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693" y="3363198"/>
            <a:ext cx="3780119" cy="73728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5B03BB9-EAB8-69D8-3C32-A4B3CC901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4" y="4133845"/>
            <a:ext cx="3468370" cy="102543"/>
          </a:xfrm>
          <a:prstGeom prst="rect">
            <a:avLst/>
          </a:prstGeom>
        </p:spPr>
      </p:pic>
      <p:pic>
        <p:nvPicPr>
          <p:cNvPr id="18" name="Imagen 17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4F7C462A-A080-D27E-615A-BD6AA0D0E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997" y="4450094"/>
            <a:ext cx="2426471" cy="180136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0" name="Imagen 19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2A92BDD1-EC77-7712-C127-1448D2F0F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445" y="4383252"/>
            <a:ext cx="3236734" cy="198795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AB35D22-BDC2-63F9-6E45-F96F2D13FD65}"/>
              </a:ext>
            </a:extLst>
          </p:cNvPr>
          <p:cNvSpPr txBox="1"/>
          <p:nvPr/>
        </p:nvSpPr>
        <p:spPr>
          <a:xfrm>
            <a:off x="132782" y="2330204"/>
            <a:ext cx="2247280" cy="12003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Fácil disponibilidad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Adecuado coste beneficio</a:t>
            </a:r>
            <a:endParaRPr lang="es-ES" u="sng" dirty="0"/>
          </a:p>
        </p:txBody>
      </p:sp>
      <p:pic>
        <p:nvPicPr>
          <p:cNvPr id="24" name="Picture 2" descr="no resuelto rojo tinta sello 22936003 PNG">
            <a:extLst>
              <a:ext uri="{FF2B5EF4-FFF2-40B4-BE49-F238E27FC236}">
                <a16:creationId xmlns:a16="http://schemas.microsoft.com/office/drawing/2014/main" id="{811B47F6-BADE-5608-A596-7F5961011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1873115" y="240428"/>
            <a:ext cx="1350023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CF887B4-23A9-3BCB-ED1A-55DE4DC0F5E1}"/>
              </a:ext>
            </a:extLst>
          </p:cNvPr>
          <p:cNvSpPr txBox="1"/>
          <p:nvPr/>
        </p:nvSpPr>
        <p:spPr>
          <a:xfrm>
            <a:off x="2743200" y="824753"/>
            <a:ext cx="4186518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u="sng" dirty="0"/>
              <a:t>Nivel de transaminasas en plasma (PNR)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206A30F-31D1-3451-A039-F0E5D323C283}"/>
              </a:ext>
            </a:extLst>
          </p:cNvPr>
          <p:cNvSpPr txBox="1"/>
          <p:nvPr/>
        </p:nvSpPr>
        <p:spPr>
          <a:xfrm>
            <a:off x="457200" y="3801704"/>
            <a:ext cx="3680848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u="sng" dirty="0"/>
              <a:t>Aclaramiento de lactato (PNR)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6B09581-96AB-6ECE-49CA-3D21C49D0658}"/>
              </a:ext>
            </a:extLst>
          </p:cNvPr>
          <p:cNvSpPr txBox="1"/>
          <p:nvPr/>
        </p:nvSpPr>
        <p:spPr>
          <a:xfrm>
            <a:off x="6400800" y="6463553"/>
            <a:ext cx="5360894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6"/>
                </a:solidFill>
              </a:rPr>
              <a:t>Factor independiente predictor de complicaciones biliares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35380DEE-0603-918E-A314-DC02B6D08A5D}"/>
              </a:ext>
            </a:extLst>
          </p:cNvPr>
          <p:cNvSpPr/>
          <p:nvPr/>
        </p:nvSpPr>
        <p:spPr>
          <a:xfrm>
            <a:off x="3110752" y="3137647"/>
            <a:ext cx="8650941" cy="638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87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B69B4-1F96-3364-D958-E302EB78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BFA067-BB95-E2A4-8FA9-0BF8A6E6C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083746" cy="1670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802B10-5C5E-FD33-FB90-6E598AFDB766}"/>
              </a:ext>
            </a:extLst>
          </p:cNvPr>
          <p:cNvSpPr txBox="1"/>
          <p:nvPr/>
        </p:nvSpPr>
        <p:spPr>
          <a:xfrm>
            <a:off x="3547872" y="356092"/>
            <a:ext cx="609600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VALORACIÓN DE LA VIABILIDAD EL INJERTO HEPÁTICO</a:t>
            </a:r>
          </a:p>
        </p:txBody>
      </p:sp>
      <p:pic>
        <p:nvPicPr>
          <p:cNvPr id="2" name="Picture 2" descr="no resuelto rojo tinta sello 22936003 PNG">
            <a:extLst>
              <a:ext uri="{FF2B5EF4-FFF2-40B4-BE49-F238E27FC236}">
                <a16:creationId xmlns:a16="http://schemas.microsoft.com/office/drawing/2014/main" id="{1BB2E71B-0B5D-8D7D-8442-6B67368D6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1873115" y="240428"/>
            <a:ext cx="1350023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BFD4D8A-7B70-6A94-B187-8E4D3E1D23C7}"/>
              </a:ext>
            </a:extLst>
          </p:cNvPr>
          <p:cNvSpPr txBox="1"/>
          <p:nvPr/>
        </p:nvSpPr>
        <p:spPr>
          <a:xfrm>
            <a:off x="2819400" y="911242"/>
            <a:ext cx="3505200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 err="1"/>
              <a:t>Flavin</a:t>
            </a:r>
            <a:r>
              <a:rPr lang="es-ES" dirty="0"/>
              <a:t> mononucleótido (FMN)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B5C008-2BAC-CC0F-6919-B783BFF683BE}"/>
              </a:ext>
            </a:extLst>
          </p:cNvPr>
          <p:cNvSpPr txBox="1"/>
          <p:nvPr/>
        </p:nvSpPr>
        <p:spPr>
          <a:xfrm>
            <a:off x="2548126" y="4390243"/>
            <a:ext cx="6096000" cy="3693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/>
              <a:t>Estudio bioquímico de la bilis: bicarbonato , </a:t>
            </a:r>
            <a:r>
              <a:rPr lang="es-ES" dirty="0" err="1"/>
              <a:t>ph</a:t>
            </a:r>
            <a:r>
              <a:rPr lang="es-ES" dirty="0"/>
              <a:t> y la glucosa</a:t>
            </a:r>
          </a:p>
        </p:txBody>
      </p:sp>
      <p:pic>
        <p:nvPicPr>
          <p:cNvPr id="14" name="Imagen 13" descr="Texto&#10;&#10;El contenido generado por IA puede ser incorrecto.">
            <a:extLst>
              <a:ext uri="{FF2B5EF4-FFF2-40B4-BE49-F238E27FC236}">
                <a16:creationId xmlns:a16="http://schemas.microsoft.com/office/drawing/2014/main" id="{BA4862EE-0B4A-49F6-FD94-2BA1D7D3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338" y="1724440"/>
            <a:ext cx="4324534" cy="78280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6A7242F-6AB9-0385-175A-A1D2E27BF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188" y="2106071"/>
            <a:ext cx="1775012" cy="18760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D730EF8-FDE8-F0EB-1328-70F4EAAA9126}"/>
              </a:ext>
            </a:extLst>
          </p:cNvPr>
          <p:cNvSpPr txBox="1"/>
          <p:nvPr/>
        </p:nvSpPr>
        <p:spPr>
          <a:xfrm>
            <a:off x="7016193" y="967956"/>
            <a:ext cx="4324533" cy="286232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err="1"/>
              <a:t>Molecula</a:t>
            </a:r>
            <a:r>
              <a:rPr lang="es-ES" dirty="0"/>
              <a:t> trasportadora de electrones, </a:t>
            </a:r>
            <a:r>
              <a:rPr lang="es-ES" dirty="0">
                <a:solidFill>
                  <a:schemeClr val="accent6"/>
                </a:solidFill>
              </a:rPr>
              <a:t>necesario para la síntesis de ATP.</a:t>
            </a:r>
          </a:p>
          <a:p>
            <a:pPr marL="285750" indent="-285750">
              <a:buFontTx/>
              <a:buChar char="-"/>
            </a:pPr>
            <a:r>
              <a:rPr lang="es-ES" dirty="0"/>
              <a:t>Medición </a:t>
            </a:r>
            <a:r>
              <a:rPr lang="es-ES" dirty="0">
                <a:solidFill>
                  <a:schemeClr val="accent6"/>
                </a:solidFill>
              </a:rPr>
              <a:t>en todos los fluidos</a:t>
            </a:r>
            <a:r>
              <a:rPr lang="es-ES" dirty="0"/>
              <a:t>: sangre, bilis, liquido de preservación,..</a:t>
            </a:r>
          </a:p>
          <a:p>
            <a:pPr marL="285750" indent="-285750">
              <a:buFontTx/>
              <a:buChar char="-"/>
            </a:pPr>
            <a:r>
              <a:rPr lang="es-ES" dirty="0"/>
              <a:t>Su nivel en los fluidos  buena </a:t>
            </a:r>
            <a:r>
              <a:rPr lang="es-ES" dirty="0">
                <a:solidFill>
                  <a:schemeClr val="accent6"/>
                </a:solidFill>
              </a:rPr>
              <a:t>correlación con la  lesión mitocondrial</a:t>
            </a:r>
            <a:r>
              <a:rPr lang="es-ES" dirty="0"/>
              <a:t>.</a:t>
            </a:r>
          </a:p>
          <a:p>
            <a:pPr marL="285750" indent="-285750">
              <a:buFontTx/>
              <a:buChar char="-"/>
            </a:pPr>
            <a:r>
              <a:rPr lang="es-ES" dirty="0"/>
              <a:t>Sensible y Especifica </a:t>
            </a:r>
          </a:p>
          <a:p>
            <a:pPr marL="285750" indent="-285750">
              <a:buFontTx/>
              <a:buChar char="-"/>
            </a:pPr>
            <a:r>
              <a:rPr lang="es-ES" u="sng" dirty="0">
                <a:solidFill>
                  <a:schemeClr val="accent6"/>
                </a:solidFill>
              </a:rPr>
              <a:t>En HOPE ha demostrado ser buen predictor de supervivencia del injerto y del desarrollo de complicaciones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9ED45B-61C4-3BB6-36D3-E271E776B2B6}"/>
              </a:ext>
            </a:extLst>
          </p:cNvPr>
          <p:cNvSpPr txBox="1"/>
          <p:nvPr/>
        </p:nvSpPr>
        <p:spPr>
          <a:xfrm>
            <a:off x="305915" y="2613726"/>
            <a:ext cx="6483913" cy="147732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- Compleja metodología de preparación.</a:t>
            </a:r>
          </a:p>
          <a:p>
            <a:r>
              <a:rPr lang="es-ES" dirty="0"/>
              <a:t>- Múltiples factores de confusión en la interpretación: tipos de espectrómetro, tipo de dilución, la temperatura</a:t>
            </a:r>
          </a:p>
          <a:p>
            <a:r>
              <a:rPr lang="es-ES" dirty="0"/>
              <a:t>-</a:t>
            </a:r>
            <a:r>
              <a:rPr lang="es-ES" dirty="0">
                <a:solidFill>
                  <a:schemeClr val="accent6"/>
                </a:solidFill>
              </a:rPr>
              <a:t>Técnica de baja disponibilidad y difícil implantación, de momento</a:t>
            </a:r>
            <a:r>
              <a:rPr lang="es-ES" dirty="0"/>
              <a:t>,...</a:t>
            </a:r>
          </a:p>
        </p:txBody>
      </p:sp>
      <p:pic>
        <p:nvPicPr>
          <p:cNvPr id="1026" name="Picture 2" descr="Defective AE2 leads to an altered biliary bicarbonate umbrella&#10;In a healthy intrahepatic bile duct, AE2 transmembrane transport proteins in cholangiocytes exchange chloride ions for bicarbonate ions, which can then be converted to carbon dioxide and water. In a diseased liver with PBC, the transporter is dysfunctional, resulting in a lower pH in the lumen. Apoptotic blebs then trigger plasma cells to release AMAs that can ultimately induce apoptosis in cholangiocytes. AE2, anion exchanger 2; AMA, anti-mitochondrial antibodies; PBC, primary biliary cholangitis.">
            <a:extLst>
              <a:ext uri="{FF2B5EF4-FFF2-40B4-BE49-F238E27FC236}">
                <a16:creationId xmlns:a16="http://schemas.microsoft.com/office/drawing/2014/main" id="{6BDD144B-B350-26AF-AF14-BB3BD44C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" y="4759548"/>
            <a:ext cx="2543734" cy="174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837F009-1F94-06F4-99CD-C4B51A8CFBC8}"/>
              </a:ext>
            </a:extLst>
          </p:cNvPr>
          <p:cNvCxnSpPr>
            <a:cxnSpLocks/>
          </p:cNvCxnSpPr>
          <p:nvPr/>
        </p:nvCxnSpPr>
        <p:spPr>
          <a:xfrm>
            <a:off x="1568824" y="6016700"/>
            <a:ext cx="0" cy="26135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e 26">
            <a:extLst>
              <a:ext uri="{FF2B5EF4-FFF2-40B4-BE49-F238E27FC236}">
                <a16:creationId xmlns:a16="http://schemas.microsoft.com/office/drawing/2014/main" id="{401E3D7F-AD66-BBC9-D979-9D07D437A531}"/>
              </a:ext>
            </a:extLst>
          </p:cNvPr>
          <p:cNvSpPr/>
          <p:nvPr/>
        </p:nvSpPr>
        <p:spPr>
          <a:xfrm rot="20947326">
            <a:off x="2624622" y="5803784"/>
            <a:ext cx="1268975" cy="101278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/>
              <a:t>HCO3 </a:t>
            </a:r>
          </a:p>
          <a:p>
            <a:r>
              <a:rPr lang="es-ES" sz="1600" b="1" dirty="0" err="1"/>
              <a:t>ph</a:t>
            </a:r>
            <a:endParaRPr lang="es-ES" sz="1600" b="1" dirty="0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16E25E0A-B187-912B-79D7-B4E76F97D985}"/>
              </a:ext>
            </a:extLst>
          </p:cNvPr>
          <p:cNvCxnSpPr>
            <a:cxnSpLocks/>
          </p:cNvCxnSpPr>
          <p:nvPr/>
        </p:nvCxnSpPr>
        <p:spPr>
          <a:xfrm>
            <a:off x="10651864" y="5369261"/>
            <a:ext cx="0" cy="26135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E285EF5-BBAF-4405-DBC5-03A5F858DD0D}"/>
              </a:ext>
            </a:extLst>
          </p:cNvPr>
          <p:cNvCxnSpPr>
            <a:cxnSpLocks/>
          </p:cNvCxnSpPr>
          <p:nvPr/>
        </p:nvCxnSpPr>
        <p:spPr>
          <a:xfrm flipV="1">
            <a:off x="10411805" y="5630620"/>
            <a:ext cx="0" cy="27951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A71601F2-EAD1-91E0-3F78-36DF0B29648F}"/>
              </a:ext>
            </a:extLst>
          </p:cNvPr>
          <p:cNvCxnSpPr>
            <a:cxnSpLocks/>
          </p:cNvCxnSpPr>
          <p:nvPr/>
        </p:nvCxnSpPr>
        <p:spPr>
          <a:xfrm>
            <a:off x="2369890" y="6347596"/>
            <a:ext cx="64674" cy="23392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3C92C7ED-1CD0-6312-EA72-2F1BF2E1D132}"/>
              </a:ext>
            </a:extLst>
          </p:cNvPr>
          <p:cNvCxnSpPr>
            <a:cxnSpLocks/>
          </p:cNvCxnSpPr>
          <p:nvPr/>
        </p:nvCxnSpPr>
        <p:spPr>
          <a:xfrm>
            <a:off x="2580640" y="6016700"/>
            <a:ext cx="82242" cy="29241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 descr="Texto&#10;&#10;El contenido generado por IA puede ser incorrecto.">
            <a:extLst>
              <a:ext uri="{FF2B5EF4-FFF2-40B4-BE49-F238E27FC236}">
                <a16:creationId xmlns:a16="http://schemas.microsoft.com/office/drawing/2014/main" id="{F370FA67-AB77-B658-2C32-BF1610CFC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69" y="5052065"/>
            <a:ext cx="4752799" cy="85806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A9CF11FA-13E0-83CE-2F78-7D1B0B0C22F1}"/>
              </a:ext>
            </a:extLst>
          </p:cNvPr>
          <p:cNvSpPr txBox="1"/>
          <p:nvPr/>
        </p:nvSpPr>
        <p:spPr>
          <a:xfrm>
            <a:off x="5663542" y="6024430"/>
            <a:ext cx="2875855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u="sng" dirty="0">
                <a:solidFill>
                  <a:schemeClr val="accent6"/>
                </a:solidFill>
              </a:rPr>
              <a:t>Poca evidencia y logísticamente complejo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576530F-76B0-BB39-4948-38E43A30F0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3495" y="5541785"/>
            <a:ext cx="2636619" cy="17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7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EC858-05AE-D4F5-0EC1-DC52A52D9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905F68-0252-83D3-25A3-E5CB6A3A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83746" cy="1670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6A23E2-A1CC-2A42-363E-0E8559DBF22B}"/>
              </a:ext>
            </a:extLst>
          </p:cNvPr>
          <p:cNvSpPr txBox="1"/>
          <p:nvPr/>
        </p:nvSpPr>
        <p:spPr>
          <a:xfrm>
            <a:off x="3467189" y="356091"/>
            <a:ext cx="833776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PRESERVACIÓN Y COORDINACIÓN EN LAS EXTRACCIONES MULTIORGÁNICAS</a:t>
            </a:r>
          </a:p>
        </p:txBody>
      </p:sp>
      <p:pic>
        <p:nvPicPr>
          <p:cNvPr id="2" name="Picture 2" descr="no resuelto rojo tinta sello 22936003 PNG">
            <a:extLst>
              <a:ext uri="{FF2B5EF4-FFF2-40B4-BE49-F238E27FC236}">
                <a16:creationId xmlns:a16="http://schemas.microsoft.com/office/drawing/2014/main" id="{3B80246A-8052-6C44-F35C-27AC4F54F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1873115" y="240428"/>
            <a:ext cx="1350023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5A9B4405-15BA-1D17-7050-9DE64D73D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737" y="835152"/>
            <a:ext cx="3213592" cy="2066544"/>
          </a:xfrm>
          <a:prstGeom prst="rect">
            <a:avLst/>
          </a:prstGeom>
        </p:spPr>
      </p:pic>
      <p:pic>
        <p:nvPicPr>
          <p:cNvPr id="18" name="Imagen 17" descr="Diagrama&#10;&#10;El contenido generado por IA puede ser incorrecto.">
            <a:extLst>
              <a:ext uri="{FF2B5EF4-FFF2-40B4-BE49-F238E27FC236}">
                <a16:creationId xmlns:a16="http://schemas.microsoft.com/office/drawing/2014/main" id="{52DF21EC-7474-B2BA-C6B7-80838E41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921" r="24863"/>
          <a:stretch>
            <a:fillRect/>
          </a:stretch>
        </p:blipFill>
        <p:spPr>
          <a:xfrm>
            <a:off x="376231" y="3103959"/>
            <a:ext cx="2906411" cy="34625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94B59A9-81A3-A5A8-DA9E-379DC6EB0658}"/>
              </a:ext>
            </a:extLst>
          </p:cNvPr>
          <p:cNvCxnSpPr/>
          <p:nvPr/>
        </p:nvCxnSpPr>
        <p:spPr>
          <a:xfrm>
            <a:off x="6553200" y="1237130"/>
            <a:ext cx="0" cy="50829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EFB94D1-9DA3-BF2B-970C-96B77E788C77}"/>
              </a:ext>
            </a:extLst>
          </p:cNvPr>
          <p:cNvSpPr txBox="1"/>
          <p:nvPr/>
        </p:nvSpPr>
        <p:spPr>
          <a:xfrm>
            <a:off x="3467190" y="3511851"/>
            <a:ext cx="2787570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-</a:t>
            </a:r>
            <a:r>
              <a:rPr lang="es-ES" sz="1600" dirty="0"/>
              <a:t>Desde los inicios de la NRP.</a:t>
            </a:r>
          </a:p>
          <a:p>
            <a:endParaRPr lang="es-ES" sz="1600" dirty="0"/>
          </a:p>
          <a:p>
            <a:r>
              <a:rPr lang="es-ES" sz="1600" dirty="0"/>
              <a:t>-Dos campos independientes.</a:t>
            </a:r>
          </a:p>
          <a:p>
            <a:endParaRPr lang="es-ES" sz="1600" dirty="0"/>
          </a:p>
          <a:p>
            <a:r>
              <a:rPr lang="es-ES" sz="1600" dirty="0"/>
              <a:t>-Problemas con el manejo del volumen en el NECMO</a:t>
            </a:r>
          </a:p>
          <a:p>
            <a:r>
              <a:rPr lang="es-ES" sz="1600" dirty="0"/>
              <a:t>    -Hemostasia </a:t>
            </a:r>
            <a:r>
              <a:rPr lang="es-ES" sz="1600" dirty="0" err="1"/>
              <a:t>exahustiva</a:t>
            </a:r>
            <a:endParaRPr lang="es-ES" sz="1600" dirty="0"/>
          </a:p>
          <a:p>
            <a:r>
              <a:rPr lang="es-ES" sz="1600" dirty="0"/>
              <a:t>    -</a:t>
            </a:r>
            <a:r>
              <a:rPr lang="es-ES" sz="1600" dirty="0" err="1"/>
              <a:t>LLenado</a:t>
            </a:r>
            <a:r>
              <a:rPr lang="es-ES" sz="1600" dirty="0"/>
              <a:t> de 1-1.5 l previo al cierre de la vena cava</a:t>
            </a:r>
          </a:p>
        </p:txBody>
      </p:sp>
      <p:pic>
        <p:nvPicPr>
          <p:cNvPr id="23" name="Imagen 22" descr="Texto&#10;&#10;El contenido generado por IA puede ser incorrecto.">
            <a:extLst>
              <a:ext uri="{FF2B5EF4-FFF2-40B4-BE49-F238E27FC236}">
                <a16:creationId xmlns:a16="http://schemas.microsoft.com/office/drawing/2014/main" id="{D4A6AECA-D755-B45D-7E0E-D0242BC91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654" y="1120734"/>
            <a:ext cx="5012698" cy="1055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084D76E-0A3C-7041-B873-18A8C11B0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759" y="1773174"/>
            <a:ext cx="1981200" cy="190500"/>
          </a:xfrm>
          <a:prstGeom prst="rect">
            <a:avLst/>
          </a:prstGeom>
        </p:spPr>
      </p:pic>
      <p:pic>
        <p:nvPicPr>
          <p:cNvPr id="27" name="Imagen 26" descr="Diagrama&#10;&#10;El contenido generado por IA puede ser incorrecto.">
            <a:extLst>
              <a:ext uri="{FF2B5EF4-FFF2-40B4-BE49-F238E27FC236}">
                <a16:creationId xmlns:a16="http://schemas.microsoft.com/office/drawing/2014/main" id="{5AAFECA5-947C-B31F-3188-4CEA78D04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618" y="2440979"/>
            <a:ext cx="2120710" cy="1976041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78C3C37-BF01-EF5D-640A-36550804A7C8}"/>
              </a:ext>
            </a:extLst>
          </p:cNvPr>
          <p:cNvSpPr txBox="1"/>
          <p:nvPr/>
        </p:nvSpPr>
        <p:spPr>
          <a:xfrm>
            <a:off x="8724811" y="2660642"/>
            <a:ext cx="1865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0000"/>
                </a:solidFill>
              </a:rPr>
              <a:t>84% </a:t>
            </a:r>
            <a:r>
              <a:rPr lang="es-ES" sz="1600" dirty="0"/>
              <a:t>rentabilidad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6B168B18-E9C9-759E-69A5-6CBFFFF836E1}"/>
              </a:ext>
            </a:extLst>
          </p:cNvPr>
          <p:cNvSpPr/>
          <p:nvPr/>
        </p:nvSpPr>
        <p:spPr>
          <a:xfrm>
            <a:off x="6754367" y="3755136"/>
            <a:ext cx="914391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E353581-D16B-C22B-2832-F8457F084E32}"/>
              </a:ext>
            </a:extLst>
          </p:cNvPr>
          <p:cNvSpPr txBox="1"/>
          <p:nvPr/>
        </p:nvSpPr>
        <p:spPr>
          <a:xfrm>
            <a:off x="544771" y="2033331"/>
            <a:ext cx="170751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EXTRACCION PULMONAR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D04E7E0-DB5C-C921-8C85-CA35CFF90445}"/>
              </a:ext>
            </a:extLst>
          </p:cNvPr>
          <p:cNvSpPr txBox="1"/>
          <p:nvPr/>
        </p:nvSpPr>
        <p:spPr>
          <a:xfrm>
            <a:off x="9172187" y="3440070"/>
            <a:ext cx="2500792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u="sng" dirty="0"/>
              <a:t>6 meses de seguimiento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918CF8B-5369-C9F3-B27B-E25BDE25D421}"/>
              </a:ext>
            </a:extLst>
          </p:cNvPr>
          <p:cNvSpPr txBox="1"/>
          <p:nvPr/>
        </p:nvSpPr>
        <p:spPr>
          <a:xfrm>
            <a:off x="6947630" y="4661394"/>
            <a:ext cx="4541879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No diferencias significativas  en la supervivencia, ni en el desarrollo de complicaciones</a:t>
            </a:r>
          </a:p>
        </p:txBody>
      </p:sp>
      <p:pic>
        <p:nvPicPr>
          <p:cNvPr id="37" name="Imagen 36" descr="Diagrama&#10;&#10;El contenido generado por IA puede ser incorrecto.">
            <a:extLst>
              <a:ext uri="{FF2B5EF4-FFF2-40B4-BE49-F238E27FC236}">
                <a16:creationId xmlns:a16="http://schemas.microsoft.com/office/drawing/2014/main" id="{67980742-AC4C-D935-9F71-A932225FC81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2393"/>
          <a:stretch>
            <a:fillRect/>
          </a:stretch>
        </p:blipFill>
        <p:spPr>
          <a:xfrm>
            <a:off x="7875530" y="5432659"/>
            <a:ext cx="2938829" cy="1261620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76FD9927-1A44-A42A-2AB6-10F5E530E475}"/>
              </a:ext>
            </a:extLst>
          </p:cNvPr>
          <p:cNvSpPr txBox="1"/>
          <p:nvPr/>
        </p:nvSpPr>
        <p:spPr>
          <a:xfrm rot="20215708">
            <a:off x="6667973" y="2265063"/>
            <a:ext cx="84752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16 Casos</a:t>
            </a:r>
          </a:p>
        </p:txBody>
      </p:sp>
    </p:spTree>
    <p:extLst>
      <p:ext uri="{BB962C8B-B14F-4D97-AF65-F5344CB8AC3E}">
        <p14:creationId xmlns:p14="http://schemas.microsoft.com/office/powerpoint/2010/main" val="2973215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1DCAA-BF91-8700-793C-0E5FD5A50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2FEBE00-E48D-CD9D-DCE9-C2D2EE4BA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083746" cy="16703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8D69C3B-BAF1-5BB9-0915-AF0FF508554A}"/>
              </a:ext>
            </a:extLst>
          </p:cNvPr>
          <p:cNvSpPr txBox="1"/>
          <p:nvPr/>
        </p:nvSpPr>
        <p:spPr>
          <a:xfrm>
            <a:off x="3547872" y="356092"/>
            <a:ext cx="826761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PRESERVACIÓN Y COORDINACIÓN EN LAS EXTRACCIONES MULTIORGÁNICAS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17DE22F-7319-91FA-E8DD-DA23585AF306}"/>
              </a:ext>
            </a:extLst>
          </p:cNvPr>
          <p:cNvSpPr txBox="1"/>
          <p:nvPr/>
        </p:nvSpPr>
        <p:spPr>
          <a:xfrm>
            <a:off x="544771" y="2033331"/>
            <a:ext cx="170751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EXTRACCION </a:t>
            </a:r>
          </a:p>
          <a:p>
            <a:r>
              <a:rPr lang="es-ES" dirty="0">
                <a:solidFill>
                  <a:srgbClr val="FF0000"/>
                </a:solidFill>
              </a:rPr>
              <a:t>CARDIACA</a:t>
            </a:r>
          </a:p>
        </p:txBody>
      </p:sp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69987C6A-7E43-4D4B-6868-3EC45DD58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135" y="1026284"/>
            <a:ext cx="3298201" cy="19589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n 7" descr="Dibujo animado de un personaje animado&#10;&#10;El contenido generado por IA puede ser incorrecto.">
            <a:extLst>
              <a:ext uri="{FF2B5EF4-FFF2-40B4-BE49-F238E27FC236}">
                <a16:creationId xmlns:a16="http://schemas.microsoft.com/office/drawing/2014/main" id="{78080588-5101-7EB4-4B87-015059D3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27" y="3265832"/>
            <a:ext cx="2235200" cy="301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9BC6A08-3CDF-A3D0-5C89-85DF7CFFA99A}"/>
              </a:ext>
            </a:extLst>
          </p:cNvPr>
          <p:cNvSpPr txBox="1"/>
          <p:nvPr/>
        </p:nvSpPr>
        <p:spPr>
          <a:xfrm>
            <a:off x="6967984" y="3263886"/>
            <a:ext cx="4943089" cy="35118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chemeClr val="accent1"/>
                </a:solidFill>
              </a:rPr>
              <a:t>Reto importante </a:t>
            </a:r>
            <a:r>
              <a:rPr lang="es-ES" b="1" dirty="0">
                <a:solidFill>
                  <a:schemeClr val="accent1"/>
                </a:solidFill>
              </a:rPr>
              <a:t>para los cirujanos extractores: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-Prolonga el TIC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-Perdida sangre importante: recuperador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-Perfusión del hígado depender de la función cardiaca.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-Desconocemos el efecto del “</a:t>
            </a:r>
            <a:r>
              <a:rPr lang="es-ES" dirty="0" err="1"/>
              <a:t>weaning</a:t>
            </a:r>
            <a:r>
              <a:rPr lang="es-ES" dirty="0"/>
              <a:t>”.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-Presión sobre los tiempos de PNR.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-</a:t>
            </a:r>
            <a:r>
              <a:rPr lang="es-ES" b="1" dirty="0"/>
              <a:t>No es un donante en ME!!!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5C9F474-02E1-3392-82B5-76B95F78CE6C}"/>
              </a:ext>
            </a:extLst>
          </p:cNvPr>
          <p:cNvSpPr txBox="1"/>
          <p:nvPr/>
        </p:nvSpPr>
        <p:spPr>
          <a:xfrm>
            <a:off x="2516127" y="3286107"/>
            <a:ext cx="24505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1600" dirty="0"/>
              <a:t>LTSV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>
                <a:solidFill>
                  <a:srgbClr val="FF0000"/>
                </a:solidFill>
              </a:rPr>
              <a:t>A-NRP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Clampaje y drenaje de los TSA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 err="1">
                <a:solidFill>
                  <a:srgbClr val="FF0000"/>
                </a:solidFill>
              </a:rPr>
              <a:t>Descalmpar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Ao</a:t>
            </a:r>
            <a:endParaRPr lang="es-ES" sz="16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TA-NRP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600" dirty="0" err="1"/>
              <a:t>Weaning</a:t>
            </a:r>
            <a:endParaRPr lang="es-ES" sz="1600" dirty="0"/>
          </a:p>
          <a:p>
            <a:pPr marL="342900" indent="-342900">
              <a:buFont typeface="+mj-lt"/>
              <a:buAutoNum type="arabicPeriod"/>
            </a:pPr>
            <a:r>
              <a:rPr lang="es-ES" sz="1600" dirty="0"/>
              <a:t>DAC a corazón latiente. (min 60-90 min recomienda la ONT)</a:t>
            </a:r>
          </a:p>
        </p:txBody>
      </p:sp>
      <p:pic>
        <p:nvPicPr>
          <p:cNvPr id="12" name="Imagen 11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F5E969C5-D51A-2528-DAFF-7CBDB8F46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552" y="1026284"/>
            <a:ext cx="3298202" cy="20582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n 13" descr="Un grupo de personas sentadas alrededor de una moto&#10;&#10;El contenido generado por IA puede ser incorrecto.">
            <a:extLst>
              <a:ext uri="{FF2B5EF4-FFF2-40B4-BE49-F238E27FC236}">
                <a16:creationId xmlns:a16="http://schemas.microsoft.com/office/drawing/2014/main" id="{4C032CB1-9F2F-F330-E9C8-EEE949121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535" y="4045622"/>
            <a:ext cx="2625344" cy="2625344"/>
          </a:xfrm>
          <a:prstGeom prst="rect">
            <a:avLst/>
          </a:prstGeom>
        </p:spPr>
      </p:pic>
      <p:pic>
        <p:nvPicPr>
          <p:cNvPr id="16" name="Picture 2" descr="no resuelto rojo tinta sello 22936003 PNG">
            <a:extLst>
              <a:ext uri="{FF2B5EF4-FFF2-40B4-BE49-F238E27FC236}">
                <a16:creationId xmlns:a16="http://schemas.microsoft.com/office/drawing/2014/main" id="{7D64BDFE-7EAF-7124-85CC-4543A9464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1873115" y="240428"/>
            <a:ext cx="1350023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0CB6BBD-0847-C391-FAE4-4857FEE9ECA4}"/>
              </a:ext>
            </a:extLst>
          </p:cNvPr>
          <p:cNvSpPr txBox="1"/>
          <p:nvPr/>
        </p:nvSpPr>
        <p:spPr>
          <a:xfrm rot="20786807">
            <a:off x="5083368" y="2685943"/>
            <a:ext cx="1723631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D13447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/>
                </a:solidFill>
              </a:rPr>
              <a:t>-Conflictos en la coordinación</a:t>
            </a:r>
          </a:p>
          <a:p>
            <a:r>
              <a:rPr lang="es-ES" dirty="0">
                <a:solidFill>
                  <a:schemeClr val="accent1"/>
                </a:solidFill>
              </a:rPr>
              <a:t>-Técnica no unificada.</a:t>
            </a:r>
          </a:p>
        </p:txBody>
      </p:sp>
    </p:spTree>
    <p:extLst>
      <p:ext uri="{BB962C8B-B14F-4D97-AF65-F5344CB8AC3E}">
        <p14:creationId xmlns:p14="http://schemas.microsoft.com/office/powerpoint/2010/main" val="270816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D8DD8-F609-D0DD-8279-C61C500FB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9FF16E-04D6-888B-E54A-C721D2875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83746" cy="16703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F4B92A-36D1-D242-4B84-B0115E35BD38}"/>
              </a:ext>
            </a:extLst>
          </p:cNvPr>
          <p:cNvSpPr txBox="1"/>
          <p:nvPr/>
        </p:nvSpPr>
        <p:spPr>
          <a:xfrm>
            <a:off x="544771" y="2033331"/>
            <a:ext cx="170751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EXTRACCION </a:t>
            </a:r>
          </a:p>
          <a:p>
            <a:r>
              <a:rPr lang="es-ES" dirty="0">
                <a:solidFill>
                  <a:srgbClr val="FF0000"/>
                </a:solidFill>
              </a:rPr>
              <a:t>CARDIACA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AD920CF-58A0-9C5D-9233-6594DBB4D0EC}"/>
              </a:ext>
            </a:extLst>
          </p:cNvPr>
          <p:cNvCxnSpPr/>
          <p:nvPr/>
        </p:nvCxnSpPr>
        <p:spPr>
          <a:xfrm>
            <a:off x="2489830" y="1356014"/>
            <a:ext cx="0" cy="50829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no resuelto rojo tinta sello 22936003 PNG">
            <a:extLst>
              <a:ext uri="{FF2B5EF4-FFF2-40B4-BE49-F238E27FC236}">
                <a16:creationId xmlns:a16="http://schemas.microsoft.com/office/drawing/2014/main" id="{21CC7BF7-309D-714F-2D78-F9EBD9966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1873115" y="240428"/>
            <a:ext cx="1350023" cy="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Imagen que contiene interior&#10;&#10;El contenido generado por IA puede ser incorrecto.">
            <a:extLst>
              <a:ext uri="{FF2B5EF4-FFF2-40B4-BE49-F238E27FC236}">
                <a16:creationId xmlns:a16="http://schemas.microsoft.com/office/drawing/2014/main" id="{48F57F3E-BC68-E543-3FD6-29123C027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575" y="1008084"/>
            <a:ext cx="3610991" cy="13855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F96B1FF-B093-68C4-D571-C2363061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843" y="2467902"/>
            <a:ext cx="1784723" cy="189528"/>
          </a:xfrm>
          <a:prstGeom prst="rect">
            <a:avLst/>
          </a:prstGeom>
        </p:spPr>
      </p:pic>
      <p:pic>
        <p:nvPicPr>
          <p:cNvPr id="22" name="Imagen 21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2DC89CB8-C931-60AE-3072-024925B07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714" y="2455565"/>
            <a:ext cx="1928129" cy="29103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1569ED3-757E-5DFC-B4E5-094CA8CB82C6}"/>
              </a:ext>
            </a:extLst>
          </p:cNvPr>
          <p:cNvSpPr txBox="1"/>
          <p:nvPr/>
        </p:nvSpPr>
        <p:spPr>
          <a:xfrm>
            <a:off x="7768133" y="1061965"/>
            <a:ext cx="19338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rgbClr val="FF0000"/>
                </a:solidFill>
              </a:rPr>
              <a:t>6 Casos </a:t>
            </a:r>
            <a:r>
              <a:rPr lang="es-ES" b="1" dirty="0">
                <a:solidFill>
                  <a:srgbClr val="FF0000"/>
                </a:solidFill>
              </a:rPr>
              <a:t>TA-NRP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1FCC86F-3EAE-F78F-5EAE-682396CEB9AC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A8E940D-54F8-1670-1F98-B14FC876DE20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D96E382F-47BC-7164-500E-A37E3419BCF4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7" name="Grupo 16">
                  <a:extLst>
                    <a:ext uri="{FF2B5EF4-FFF2-40B4-BE49-F238E27FC236}">
                      <a16:creationId xmlns:a16="http://schemas.microsoft.com/office/drawing/2014/main" id="{2C0B10B0-A4E1-795B-6BF6-418CAFD34241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53287192-9F02-D88A-F1C2-CC9C5C13DC0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Conector recto 19">
                    <a:extLst>
                      <a:ext uri="{FF2B5EF4-FFF2-40B4-BE49-F238E27FC236}">
                        <a16:creationId xmlns:a16="http://schemas.microsoft.com/office/drawing/2014/main" id="{79FBB7A7-1D32-207F-5285-226EB0DF753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Rectangle 16">
                    <a:extLst>
                      <a:ext uri="{FF2B5EF4-FFF2-40B4-BE49-F238E27FC236}">
                        <a16:creationId xmlns:a16="http://schemas.microsoft.com/office/drawing/2014/main" id="{A755E551-7650-6217-F3F1-673E29FCB4B9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8" name="Imagen 17">
                  <a:extLst>
                    <a:ext uri="{FF2B5EF4-FFF2-40B4-BE49-F238E27FC236}">
                      <a16:creationId xmlns:a16="http://schemas.microsoft.com/office/drawing/2014/main" id="{A205294F-0573-4E0B-D569-518D93597F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B1AFFE1D-A99F-EE13-9355-2809B5CE7D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AAB3965-8C3C-3816-2A8E-D15279ED406C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QuadreDeText 11">
            <a:extLst>
              <a:ext uri="{FF2B5EF4-FFF2-40B4-BE49-F238E27FC236}">
                <a16:creationId xmlns:a16="http://schemas.microsoft.com/office/drawing/2014/main" id="{521338E5-1CE5-D524-151D-559DD6AE6D59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 descr="Forma&#10;&#10;Descripción generada automáticamente con confianza media">
            <a:extLst>
              <a:ext uri="{FF2B5EF4-FFF2-40B4-BE49-F238E27FC236}">
                <a16:creationId xmlns:a16="http://schemas.microsoft.com/office/drawing/2014/main" id="{8A88D687-3BB4-AB6B-763B-C497305A74B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67AACC45-F411-99DF-92F1-A9874213FC3F}"/>
              </a:ext>
            </a:extLst>
          </p:cNvPr>
          <p:cNvSpPr txBox="1"/>
          <p:nvPr/>
        </p:nvSpPr>
        <p:spPr>
          <a:xfrm>
            <a:off x="3529941" y="231166"/>
            <a:ext cx="834790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PRESERVACIÓN Y COORDINACIÓN EN LAS EXTRACCIONES MULTIORGÁNICAS</a:t>
            </a:r>
          </a:p>
        </p:txBody>
      </p:sp>
      <p:pic>
        <p:nvPicPr>
          <p:cNvPr id="28" name="Imagen 27" descr="Una captura de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2E68C75D-EF47-86E7-218C-B0D224BB6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7467" y="2900353"/>
            <a:ext cx="6278374" cy="1629962"/>
          </a:xfrm>
          <a:prstGeom prst="rect">
            <a:avLst/>
          </a:prstGeom>
        </p:spPr>
      </p:pic>
      <p:pic>
        <p:nvPicPr>
          <p:cNvPr id="30" name="Imagen 29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2104D625-E653-D53F-B84E-00F1F0939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3313" y="4717485"/>
            <a:ext cx="6065719" cy="1728438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BC577C52-9791-8CB8-594C-58CBBB831483}"/>
              </a:ext>
            </a:extLst>
          </p:cNvPr>
          <p:cNvSpPr txBox="1"/>
          <p:nvPr/>
        </p:nvSpPr>
        <p:spPr>
          <a:xfrm>
            <a:off x="7768133" y="1993702"/>
            <a:ext cx="19338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u="sng" dirty="0">
                <a:solidFill>
                  <a:srgbClr val="FF0000"/>
                </a:solidFill>
              </a:rPr>
              <a:t>12 Casos </a:t>
            </a:r>
            <a:r>
              <a:rPr lang="es-ES" dirty="0">
                <a:solidFill>
                  <a:srgbClr val="FF0000"/>
                </a:solidFill>
              </a:rPr>
              <a:t>A-NRP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C700C43-D1F9-D280-3793-C4AAA06BD3DC}"/>
              </a:ext>
            </a:extLst>
          </p:cNvPr>
          <p:cNvSpPr txBox="1"/>
          <p:nvPr/>
        </p:nvSpPr>
        <p:spPr>
          <a:xfrm>
            <a:off x="8484066" y="1490080"/>
            <a:ext cx="25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DBBB456B-352F-B1D7-92A6-CBBBA0B8160E}"/>
              </a:ext>
            </a:extLst>
          </p:cNvPr>
          <p:cNvSpPr/>
          <p:nvPr/>
        </p:nvSpPr>
        <p:spPr>
          <a:xfrm>
            <a:off x="8032063" y="3282745"/>
            <a:ext cx="1025076" cy="1294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C958584A-2DA8-3441-3F8F-99F187409278}"/>
              </a:ext>
            </a:extLst>
          </p:cNvPr>
          <p:cNvSpPr/>
          <p:nvPr/>
        </p:nvSpPr>
        <p:spPr>
          <a:xfrm>
            <a:off x="9186792" y="3250461"/>
            <a:ext cx="329697" cy="129409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3788EE64-9173-D65B-1381-5911CE82D82B}"/>
              </a:ext>
            </a:extLst>
          </p:cNvPr>
          <p:cNvCxnSpPr/>
          <p:nvPr/>
        </p:nvCxnSpPr>
        <p:spPr>
          <a:xfrm>
            <a:off x="4563035" y="4969951"/>
            <a:ext cx="0" cy="546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2C9D5030-0C97-2094-118D-4BD2105FFC2E}"/>
              </a:ext>
            </a:extLst>
          </p:cNvPr>
          <p:cNvCxnSpPr/>
          <p:nvPr/>
        </p:nvCxnSpPr>
        <p:spPr>
          <a:xfrm>
            <a:off x="6454590" y="4696528"/>
            <a:ext cx="0" cy="5468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9E6E72A-2BA5-95AE-3AA5-8C3A082547A2}"/>
              </a:ext>
            </a:extLst>
          </p:cNvPr>
          <p:cNvSpPr txBox="1"/>
          <p:nvPr/>
        </p:nvSpPr>
        <p:spPr>
          <a:xfrm>
            <a:off x="9880979" y="5268258"/>
            <a:ext cx="199686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Buenos resultados en complicaciones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F001C5-813C-D0FD-E066-55D05375702E}"/>
              </a:ext>
            </a:extLst>
          </p:cNvPr>
          <p:cNvSpPr txBox="1"/>
          <p:nvPr/>
        </p:nvSpPr>
        <p:spPr>
          <a:xfrm>
            <a:off x="9912466" y="1551635"/>
            <a:ext cx="1933890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Seguimiento: 9.8 m</a:t>
            </a:r>
          </a:p>
        </p:txBody>
      </p:sp>
    </p:spTree>
    <p:extLst>
      <p:ext uri="{BB962C8B-B14F-4D97-AF65-F5344CB8AC3E}">
        <p14:creationId xmlns:p14="http://schemas.microsoft.com/office/powerpoint/2010/main" val="59745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3308E-62D3-8613-559B-8606E93D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6F0085D-235D-7957-A387-71CBBE87CD40}"/>
              </a:ext>
            </a:extLst>
          </p:cNvPr>
          <p:cNvSpPr txBox="1"/>
          <p:nvPr/>
        </p:nvSpPr>
        <p:spPr>
          <a:xfrm>
            <a:off x="3547872" y="356092"/>
            <a:ext cx="4861268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PAPEL DE LAS MAQUINAS DE PERFUSIÓN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E24DF5C-1796-9069-7E85-FD8C9E45FF01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7D7E309E-F898-FC24-A387-0EC03F5B7279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300BB31E-9A6E-265D-2426-27EB6C6AB5C7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97FC2C3F-820A-179D-CF88-75A68DED761E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63E61618-76F6-D834-9552-EBCF58F74E7A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DF027ED7-2322-806D-42CF-37DDC1172AEE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161C2B24-6354-9B81-A003-1EB8F60C672B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C27242FF-1EB0-404C-5B74-21C497B8A47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5BC2E775-C5C9-811E-740F-E54C287C87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A7BF2EB-D14E-5936-7263-FF79384F7E17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QuadreDeText 11">
            <a:extLst>
              <a:ext uri="{FF2B5EF4-FFF2-40B4-BE49-F238E27FC236}">
                <a16:creationId xmlns:a16="http://schemas.microsoft.com/office/drawing/2014/main" id="{97B5861B-8800-2348-F5EE-E2298FB00515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Forma&#10;&#10;Descripción generada automáticamente con confianza media">
            <a:extLst>
              <a:ext uri="{FF2B5EF4-FFF2-40B4-BE49-F238E27FC236}">
                <a16:creationId xmlns:a16="http://schemas.microsoft.com/office/drawing/2014/main" id="{6787A76F-72D1-3C7D-1FDF-F20DF27748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405713C-C8ED-8377-E8F1-16B7EE52033C}"/>
              </a:ext>
            </a:extLst>
          </p:cNvPr>
          <p:cNvSpPr txBox="1"/>
          <p:nvPr/>
        </p:nvSpPr>
        <p:spPr>
          <a:xfrm>
            <a:off x="2489830" y="1063107"/>
            <a:ext cx="119466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/>
              <a:t>D-HOPE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2E1D7-B713-AEAF-333C-4630E7783327}"/>
              </a:ext>
            </a:extLst>
          </p:cNvPr>
          <p:cNvSpPr txBox="1"/>
          <p:nvPr/>
        </p:nvSpPr>
        <p:spPr>
          <a:xfrm>
            <a:off x="326552" y="1926534"/>
            <a:ext cx="4861268" cy="3477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- Efecto protector de la lesión mitocondrial durante la isquemia: </a:t>
            </a:r>
            <a:r>
              <a:rPr lang="es-ES" sz="1600" dirty="0">
                <a:solidFill>
                  <a:srgbClr val="FF0000"/>
                </a:solidFill>
              </a:rPr>
              <a:t>Reducción de Isquemia-Reperfusión</a:t>
            </a:r>
          </a:p>
          <a:p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 err="1"/>
              <a:t>Multiples</a:t>
            </a:r>
            <a:r>
              <a:rPr lang="es-ES" sz="1600" dirty="0"/>
              <a:t> estudios clínicos han demostrado </a:t>
            </a:r>
            <a:r>
              <a:rPr lang="es-ES" sz="1600" dirty="0">
                <a:solidFill>
                  <a:srgbClr val="0070C0"/>
                </a:solidFill>
              </a:rPr>
              <a:t>superioridad en resultados respecto SCS:</a:t>
            </a:r>
          </a:p>
          <a:p>
            <a:r>
              <a:rPr lang="es-ES" sz="1600" dirty="0"/>
              <a:t>    -</a:t>
            </a:r>
            <a:r>
              <a:rPr lang="es-ES" sz="1200" dirty="0"/>
              <a:t>Menor disfunción del injerto y  complicaciones biliares</a:t>
            </a:r>
          </a:p>
          <a:p>
            <a:r>
              <a:rPr lang="es-ES" sz="1200" dirty="0"/>
              <a:t>     -Mayor supervivencia del injerto</a:t>
            </a:r>
          </a:p>
          <a:p>
            <a:endParaRPr lang="es-ES" sz="1600" dirty="0"/>
          </a:p>
          <a:p>
            <a:r>
              <a:rPr lang="es-ES" sz="1600" dirty="0"/>
              <a:t>-Valorar la lesión mitocondrial (FMN) “teórico”</a:t>
            </a:r>
          </a:p>
          <a:p>
            <a:pPr marL="285750" indent="-285750">
              <a:buFontTx/>
              <a:buChar char="-"/>
            </a:pPr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>
                <a:solidFill>
                  <a:srgbClr val="0070C0"/>
                </a:solidFill>
              </a:rPr>
              <a:t>Muy buen coste efectividad </a:t>
            </a:r>
            <a:r>
              <a:rPr lang="es-ES" sz="1600" dirty="0"/>
              <a:t>y </a:t>
            </a:r>
            <a:r>
              <a:rPr lang="es-ES" sz="1600" dirty="0">
                <a:solidFill>
                  <a:srgbClr val="0070C0"/>
                </a:solidFill>
              </a:rPr>
              <a:t>alta implementación</a:t>
            </a:r>
          </a:p>
          <a:p>
            <a:endParaRPr lang="es-ES" sz="1600" dirty="0"/>
          </a:p>
          <a:p>
            <a:r>
              <a:rPr lang="es-ES" sz="1600" dirty="0"/>
              <a:t>-Aumento en la tasa de utilización</a:t>
            </a:r>
          </a:p>
          <a:p>
            <a:r>
              <a:rPr lang="es-ES" sz="1600" dirty="0"/>
              <a:t>de hígados de DCD</a:t>
            </a:r>
          </a:p>
        </p:txBody>
      </p:sp>
      <p:pic>
        <p:nvPicPr>
          <p:cNvPr id="20" name="Imagen 19" descr="Diagrama&#10;&#10;El contenido generado por IA puede ser incorrecto.">
            <a:extLst>
              <a:ext uri="{FF2B5EF4-FFF2-40B4-BE49-F238E27FC236}">
                <a16:creationId xmlns:a16="http://schemas.microsoft.com/office/drawing/2014/main" id="{0FEAD6CE-F50F-D2E8-1AE3-B62C3763B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168" y="758295"/>
            <a:ext cx="3446911" cy="12028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Imagen 21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292928E4-81AB-2335-2556-F68852F50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187"/>
            <a:ext cx="1880631" cy="141047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EC134B8-0590-BA81-2175-19E483CC63B4}"/>
              </a:ext>
            </a:extLst>
          </p:cNvPr>
          <p:cNvSpPr txBox="1"/>
          <p:nvPr/>
        </p:nvSpPr>
        <p:spPr>
          <a:xfrm>
            <a:off x="6931799" y="2076661"/>
            <a:ext cx="4245428" cy="31393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RETOS FUTUROS</a:t>
            </a:r>
            <a:r>
              <a:rPr lang="es-ES" dirty="0"/>
              <a:t>:</a:t>
            </a:r>
          </a:p>
          <a:p>
            <a:endParaRPr lang="es-ES" dirty="0"/>
          </a:p>
          <a:p>
            <a:r>
              <a:rPr lang="es-ES" dirty="0"/>
              <a:t>-Estandarización de criterios de implementación.</a:t>
            </a:r>
          </a:p>
          <a:p>
            <a:r>
              <a:rPr lang="es-ES" dirty="0"/>
              <a:t>-Bio-marcadores de aceptación (FMN)</a:t>
            </a:r>
          </a:p>
          <a:p>
            <a:r>
              <a:rPr lang="es-ES" dirty="0"/>
              <a:t>-Ampliar sus indicaciones:</a:t>
            </a:r>
          </a:p>
          <a:p>
            <a:r>
              <a:rPr lang="es-ES" dirty="0"/>
              <a:t>    -Reducción de recidiva de HCC</a:t>
            </a:r>
          </a:p>
          <a:p>
            <a:r>
              <a:rPr lang="es-ES" dirty="0"/>
              <a:t>          ¿</a:t>
            </a:r>
            <a:r>
              <a:rPr lang="es-ES" dirty="0" err="1"/>
              <a:t>colangioca</a:t>
            </a:r>
            <a:r>
              <a:rPr lang="es-ES" dirty="0"/>
              <a:t> y </a:t>
            </a:r>
            <a:r>
              <a:rPr lang="es-ES" dirty="0" err="1"/>
              <a:t>metastasis</a:t>
            </a:r>
            <a:r>
              <a:rPr lang="es-ES" dirty="0"/>
              <a:t>?</a:t>
            </a:r>
          </a:p>
          <a:p>
            <a:r>
              <a:rPr lang="es-ES" dirty="0"/>
              <a:t>   - Reducción de la respuesta inmunológica- ¿rechazo?</a:t>
            </a:r>
          </a:p>
          <a:p>
            <a:r>
              <a:rPr lang="es-ES" dirty="0"/>
              <a:t> </a:t>
            </a:r>
          </a:p>
        </p:txBody>
      </p:sp>
      <p:pic>
        <p:nvPicPr>
          <p:cNvPr id="25" name="Imagen 24" descr="Gráfico&#10;&#10;El contenido generado por IA puede ser incorrecto.">
            <a:extLst>
              <a:ext uri="{FF2B5EF4-FFF2-40B4-BE49-F238E27FC236}">
                <a16:creationId xmlns:a16="http://schemas.microsoft.com/office/drawing/2014/main" id="{C7753D29-FC1B-5D45-17D7-4FFFDBF15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872" y="5100503"/>
            <a:ext cx="3046694" cy="12838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87B32A67-F4CC-5AE3-B6A3-57830F75CDF9}"/>
              </a:ext>
            </a:extLst>
          </p:cNvPr>
          <p:cNvSpPr txBox="1"/>
          <p:nvPr/>
        </p:nvSpPr>
        <p:spPr>
          <a:xfrm>
            <a:off x="7016621" y="5409250"/>
            <a:ext cx="4711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/>
              <a:t>-</a:t>
            </a:r>
            <a:r>
              <a:rPr lang="es-ES" sz="600" dirty="0" err="1"/>
              <a:t>Bekki</a:t>
            </a:r>
            <a:r>
              <a:rPr lang="es-ES" sz="600" dirty="0"/>
              <a:t> Y,. </a:t>
            </a:r>
            <a:r>
              <a:rPr lang="es-ES" sz="600" dirty="0" err="1"/>
              <a:t>Embracing</a:t>
            </a:r>
            <a:r>
              <a:rPr lang="es-ES" sz="600" dirty="0"/>
              <a:t>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Transplantation</a:t>
            </a:r>
            <a:r>
              <a:rPr lang="es-ES" sz="600" dirty="0"/>
              <a:t> </a:t>
            </a:r>
            <a:r>
              <a:rPr lang="es-ES" sz="600" dirty="0" err="1"/>
              <a:t>From</a:t>
            </a:r>
            <a:r>
              <a:rPr lang="es-ES" sz="600" dirty="0"/>
              <a:t> </a:t>
            </a:r>
            <a:r>
              <a:rPr lang="es-ES" sz="600" dirty="0" err="1"/>
              <a:t>Donation</a:t>
            </a:r>
            <a:r>
              <a:rPr lang="es-ES" sz="600" dirty="0"/>
              <a:t> After </a:t>
            </a:r>
            <a:r>
              <a:rPr lang="es-ES" sz="600" dirty="0" err="1"/>
              <a:t>Circulatory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in </a:t>
            </a:r>
            <a:r>
              <a:rPr lang="es-ES" sz="600" dirty="0" err="1"/>
              <a:t>the</a:t>
            </a:r>
            <a:r>
              <a:rPr lang="es-ES" sz="600" dirty="0"/>
              <a:t> </a:t>
            </a:r>
            <a:r>
              <a:rPr lang="es-ES" sz="600" dirty="0" err="1"/>
              <a:t>United</a:t>
            </a:r>
            <a:r>
              <a:rPr lang="es-ES" sz="600" dirty="0"/>
              <a:t> </a:t>
            </a:r>
            <a:r>
              <a:rPr lang="es-ES" sz="600" dirty="0" err="1"/>
              <a:t>States</a:t>
            </a:r>
            <a:r>
              <a:rPr lang="es-ES" sz="600" dirty="0"/>
              <a:t> in </a:t>
            </a:r>
            <a:r>
              <a:rPr lang="es-ES" sz="600" dirty="0" err="1"/>
              <a:t>the</a:t>
            </a:r>
            <a:r>
              <a:rPr lang="es-ES" sz="600" dirty="0"/>
              <a:t> Era </a:t>
            </a:r>
            <a:r>
              <a:rPr lang="es-ES" sz="600" dirty="0" err="1"/>
              <a:t>of</a:t>
            </a:r>
            <a:r>
              <a:rPr lang="es-ES" sz="600" dirty="0"/>
              <a:t> </a:t>
            </a:r>
            <a:r>
              <a:rPr lang="es-ES" sz="600" dirty="0" err="1"/>
              <a:t>Perfusion</a:t>
            </a:r>
            <a:r>
              <a:rPr lang="es-ES" sz="600" dirty="0"/>
              <a:t> </a:t>
            </a:r>
            <a:r>
              <a:rPr lang="es-ES" sz="600" dirty="0" err="1"/>
              <a:t>Technology</a:t>
            </a:r>
            <a:r>
              <a:rPr lang="es-ES" sz="600" dirty="0"/>
              <a:t>. </a:t>
            </a:r>
            <a:r>
              <a:rPr lang="es-ES" sz="600" dirty="0" err="1"/>
              <a:t>Transplantation</a:t>
            </a:r>
            <a:r>
              <a:rPr lang="es-ES" sz="600" dirty="0"/>
              <a:t>. 2025 Oct 15. </a:t>
            </a:r>
            <a:r>
              <a:rPr lang="es-ES" sz="600" dirty="0" err="1"/>
              <a:t>doi</a:t>
            </a:r>
            <a:r>
              <a:rPr lang="es-ES" sz="600" dirty="0"/>
              <a:t>: 10.1097/TP.0000000000005537. </a:t>
            </a:r>
            <a:r>
              <a:rPr lang="es-ES" sz="600" dirty="0" err="1"/>
              <a:t>Epub</a:t>
            </a:r>
            <a:r>
              <a:rPr lang="es-ES" sz="600" dirty="0"/>
              <a:t> </a:t>
            </a:r>
            <a:r>
              <a:rPr lang="es-ES" sz="600" dirty="0" err="1"/>
              <a:t>ahead</a:t>
            </a:r>
            <a:r>
              <a:rPr lang="es-ES" sz="600" dirty="0"/>
              <a:t> </a:t>
            </a:r>
            <a:r>
              <a:rPr lang="es-ES" sz="600" dirty="0" err="1"/>
              <a:t>of</a:t>
            </a:r>
            <a:r>
              <a:rPr lang="es-ES" sz="600" dirty="0"/>
              <a:t> </a:t>
            </a:r>
            <a:r>
              <a:rPr lang="es-ES" sz="600" dirty="0" err="1"/>
              <a:t>print</a:t>
            </a:r>
            <a:r>
              <a:rPr lang="es-ES" sz="600" dirty="0"/>
              <a:t>. PMID: 41088507.</a:t>
            </a:r>
          </a:p>
          <a:p>
            <a:r>
              <a:rPr lang="es-ES" sz="600" dirty="0"/>
              <a:t>van Rijn R, Long-</a:t>
            </a:r>
            <a:r>
              <a:rPr lang="es-ES" sz="600" dirty="0" err="1"/>
              <a:t>term</a:t>
            </a:r>
            <a:r>
              <a:rPr lang="es-ES" sz="600" dirty="0"/>
              <a:t> </a:t>
            </a:r>
            <a:r>
              <a:rPr lang="es-ES" sz="600" dirty="0" err="1"/>
              <a:t>Follow</a:t>
            </a:r>
            <a:r>
              <a:rPr lang="es-ES" sz="600" dirty="0"/>
              <a:t>-up After </a:t>
            </a:r>
            <a:r>
              <a:rPr lang="es-ES" sz="600" dirty="0" err="1"/>
              <a:t>Hypothermic</a:t>
            </a:r>
            <a:r>
              <a:rPr lang="es-ES" sz="600" dirty="0"/>
              <a:t> </a:t>
            </a:r>
            <a:r>
              <a:rPr lang="es-ES" sz="600" dirty="0" err="1"/>
              <a:t>Oxygenated</a:t>
            </a:r>
            <a:r>
              <a:rPr lang="es-ES" sz="600" dirty="0"/>
              <a:t> Machine </a:t>
            </a:r>
            <a:r>
              <a:rPr lang="es-ES" sz="600" dirty="0" err="1"/>
              <a:t>Perfusion</a:t>
            </a:r>
            <a:r>
              <a:rPr lang="es-ES" sz="600" dirty="0"/>
              <a:t> in DCD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Transplantation</a:t>
            </a:r>
            <a:r>
              <a:rPr lang="es-ES" sz="600" dirty="0"/>
              <a:t>: </a:t>
            </a:r>
            <a:r>
              <a:rPr lang="es-ES" sz="600" dirty="0" err="1"/>
              <a:t>Results</a:t>
            </a:r>
            <a:r>
              <a:rPr lang="es-ES" sz="600" dirty="0"/>
              <a:t> </a:t>
            </a:r>
            <a:r>
              <a:rPr lang="es-ES" sz="600" dirty="0" err="1"/>
              <a:t>of</a:t>
            </a:r>
            <a:r>
              <a:rPr lang="es-ES" sz="600" dirty="0"/>
              <a:t> a </a:t>
            </a:r>
            <a:r>
              <a:rPr lang="es-ES" sz="600" dirty="0" err="1"/>
              <a:t>Randomized</a:t>
            </a:r>
            <a:r>
              <a:rPr lang="es-ES" sz="600" dirty="0"/>
              <a:t> </a:t>
            </a:r>
            <a:r>
              <a:rPr lang="es-ES" sz="600" dirty="0" err="1"/>
              <a:t>Controlled</a:t>
            </a:r>
            <a:r>
              <a:rPr lang="es-ES" sz="600" dirty="0"/>
              <a:t> </a:t>
            </a:r>
            <a:r>
              <a:rPr lang="es-ES" sz="600" dirty="0" err="1"/>
              <a:t>Multicenter</a:t>
            </a:r>
            <a:r>
              <a:rPr lang="es-ES" sz="600" dirty="0"/>
              <a:t> Trial (DHOPE-DCD). Ann </a:t>
            </a:r>
            <a:r>
              <a:rPr lang="es-ES" sz="600" dirty="0" err="1"/>
              <a:t>Surg</a:t>
            </a:r>
            <a:r>
              <a:rPr lang="es-ES" sz="600" dirty="0"/>
              <a:t>. 2025 Nov 1;282(5):717-724. </a:t>
            </a:r>
            <a:r>
              <a:rPr lang="es-ES" sz="600" dirty="0" err="1"/>
              <a:t>doi</a:t>
            </a:r>
            <a:r>
              <a:rPr lang="es-ES" sz="600" dirty="0"/>
              <a:t>: 10.1097/SLA.0000000000006876. </a:t>
            </a:r>
            <a:r>
              <a:rPr lang="es-ES" sz="600" dirty="0" err="1"/>
              <a:t>Epub</a:t>
            </a:r>
            <a:r>
              <a:rPr lang="es-ES" sz="600" dirty="0"/>
              <a:t> 2025 </a:t>
            </a:r>
            <a:r>
              <a:rPr lang="es-ES" sz="600" dirty="0" err="1"/>
              <a:t>Aug</a:t>
            </a:r>
            <a:r>
              <a:rPr lang="es-ES" sz="600" dirty="0"/>
              <a:t> 5. PMID: 41082480; PMCID: PMC12513034.</a:t>
            </a:r>
          </a:p>
          <a:p>
            <a:r>
              <a:rPr lang="es-ES" sz="600" dirty="0" err="1"/>
              <a:t>Yildirim</a:t>
            </a:r>
            <a:r>
              <a:rPr lang="es-ES" sz="600" dirty="0"/>
              <a:t> FS,. </a:t>
            </a:r>
            <a:r>
              <a:rPr lang="es-ES" sz="600" dirty="0" err="1"/>
              <a:t>Hypothermic</a:t>
            </a:r>
            <a:r>
              <a:rPr lang="es-ES" sz="600" dirty="0"/>
              <a:t> </a:t>
            </a:r>
            <a:r>
              <a:rPr lang="es-ES" sz="600" dirty="0" err="1"/>
              <a:t>oxygenated</a:t>
            </a:r>
            <a:r>
              <a:rPr lang="es-ES" sz="600" dirty="0"/>
              <a:t> </a:t>
            </a:r>
            <a:r>
              <a:rPr lang="es-ES" sz="600" dirty="0" err="1"/>
              <a:t>perfusion</a:t>
            </a:r>
            <a:r>
              <a:rPr lang="es-ES" sz="600" dirty="0"/>
              <a:t>: </a:t>
            </a:r>
            <a:r>
              <a:rPr lang="es-ES" sz="600" dirty="0" err="1"/>
              <a:t>cellular</a:t>
            </a:r>
            <a:r>
              <a:rPr lang="es-ES" sz="600" dirty="0"/>
              <a:t> </a:t>
            </a:r>
            <a:r>
              <a:rPr lang="es-ES" sz="600" dirty="0" err="1"/>
              <a:t>mechanisms</a:t>
            </a:r>
            <a:r>
              <a:rPr lang="es-ES" sz="600" dirty="0"/>
              <a:t> and </a:t>
            </a:r>
            <a:r>
              <a:rPr lang="es-ES" sz="600" dirty="0" err="1"/>
              <a:t>clinical</a:t>
            </a:r>
            <a:r>
              <a:rPr lang="es-ES" sz="600" dirty="0"/>
              <a:t> </a:t>
            </a:r>
            <a:r>
              <a:rPr lang="es-ES" sz="600" dirty="0" err="1"/>
              <a:t>outcomes</a:t>
            </a:r>
            <a:r>
              <a:rPr lang="es-ES" sz="600" dirty="0"/>
              <a:t>. </a:t>
            </a:r>
            <a:r>
              <a:rPr lang="es-ES" sz="600" dirty="0" err="1"/>
              <a:t>Curr</a:t>
            </a:r>
            <a:r>
              <a:rPr lang="es-ES" sz="600" dirty="0"/>
              <a:t> </a:t>
            </a:r>
            <a:r>
              <a:rPr lang="es-ES" sz="600" dirty="0" err="1"/>
              <a:t>Opin</a:t>
            </a:r>
            <a:r>
              <a:rPr lang="es-ES" sz="600" dirty="0"/>
              <a:t> </a:t>
            </a:r>
            <a:r>
              <a:rPr lang="es-ES" sz="600" dirty="0" err="1"/>
              <a:t>Organ</a:t>
            </a:r>
            <a:r>
              <a:rPr lang="es-ES" sz="600" dirty="0"/>
              <a:t> </a:t>
            </a:r>
            <a:r>
              <a:rPr lang="es-ES" sz="600" dirty="0" err="1"/>
              <a:t>Transplant</a:t>
            </a:r>
            <a:r>
              <a:rPr lang="es-ES" sz="600" dirty="0"/>
              <a:t>. 2025 Oct 6. </a:t>
            </a:r>
            <a:r>
              <a:rPr lang="es-ES" sz="600" dirty="0" err="1"/>
              <a:t>doi</a:t>
            </a:r>
            <a:r>
              <a:rPr lang="es-ES" sz="600" dirty="0"/>
              <a:t>: 10.1097/MOT.0000000000001250. </a:t>
            </a:r>
            <a:r>
              <a:rPr lang="es-ES" sz="600" dirty="0" err="1"/>
              <a:t>Epub</a:t>
            </a:r>
            <a:r>
              <a:rPr lang="es-ES" sz="600" dirty="0"/>
              <a:t> </a:t>
            </a:r>
            <a:r>
              <a:rPr lang="es-ES" sz="600" dirty="0" err="1"/>
              <a:t>ahead</a:t>
            </a:r>
            <a:r>
              <a:rPr lang="es-ES" sz="600" dirty="0"/>
              <a:t> </a:t>
            </a:r>
            <a:r>
              <a:rPr lang="es-ES" sz="600" dirty="0" err="1"/>
              <a:t>of</a:t>
            </a:r>
            <a:r>
              <a:rPr lang="es-ES" sz="600" dirty="0"/>
              <a:t> </a:t>
            </a:r>
            <a:r>
              <a:rPr lang="es-ES" sz="600" dirty="0" err="1"/>
              <a:t>print</a:t>
            </a:r>
            <a:r>
              <a:rPr lang="es-ES" sz="600" dirty="0"/>
              <a:t>. PMID: 41069229.</a:t>
            </a:r>
          </a:p>
        </p:txBody>
      </p:sp>
      <p:sp>
        <p:nvSpPr>
          <p:cNvPr id="29" name="Flecha derecha 28">
            <a:extLst>
              <a:ext uri="{FF2B5EF4-FFF2-40B4-BE49-F238E27FC236}">
                <a16:creationId xmlns:a16="http://schemas.microsoft.com/office/drawing/2014/main" id="{8F27E892-C1F2-FD9E-1F6B-C45C0E2B41F0}"/>
              </a:ext>
            </a:extLst>
          </p:cNvPr>
          <p:cNvSpPr/>
          <p:nvPr/>
        </p:nvSpPr>
        <p:spPr>
          <a:xfrm>
            <a:off x="5187820" y="3601039"/>
            <a:ext cx="1128139" cy="3959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13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ADF95-307E-3E88-5B98-43F75A895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31E3C7F-57F0-13B4-94E4-FB10E373AB48}"/>
              </a:ext>
            </a:extLst>
          </p:cNvPr>
          <p:cNvSpPr txBox="1"/>
          <p:nvPr/>
        </p:nvSpPr>
        <p:spPr>
          <a:xfrm>
            <a:off x="3547871" y="356092"/>
            <a:ext cx="4825163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/>
                </a:solidFill>
              </a:rPr>
              <a:t>PAPEL DE LAS MAQUINAS DE PERFUSIÓN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A478C11-FD10-241C-D2F6-5267B86955D4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6DFA6D0-670B-C568-548D-A80767EFA42C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9E445FE4-B099-12CE-35B6-C6FE711B1B4B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955B38ED-B19D-D739-9106-C67FA919ACFA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F41391F6-4750-DBF6-6B1E-5D77D2ADE04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cto 11">
                    <a:extLst>
                      <a:ext uri="{FF2B5EF4-FFF2-40B4-BE49-F238E27FC236}">
                        <a16:creationId xmlns:a16="http://schemas.microsoft.com/office/drawing/2014/main" id="{4755B2BE-A68B-E4CB-DB68-6C29BAD18EFA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Rectangle 16">
                    <a:extLst>
                      <a:ext uri="{FF2B5EF4-FFF2-40B4-BE49-F238E27FC236}">
                        <a16:creationId xmlns:a16="http://schemas.microsoft.com/office/drawing/2014/main" id="{64909F8D-81B1-F5C4-5E8B-A3BFC56E19C8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BE83FE53-B3C8-6F4D-1D05-D0DA495643B8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9BF8323A-3404-F09E-008C-2A36BEFD07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E78F18F-7CB3-CDB9-AB09-BB9744190903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QuadreDeText 11">
            <a:extLst>
              <a:ext uri="{FF2B5EF4-FFF2-40B4-BE49-F238E27FC236}">
                <a16:creationId xmlns:a16="http://schemas.microsoft.com/office/drawing/2014/main" id="{A8EFC70B-F406-7D53-D772-57B26E8C85D1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Forma&#10;&#10;Descripción generada automáticamente con confianza media">
            <a:extLst>
              <a:ext uri="{FF2B5EF4-FFF2-40B4-BE49-F238E27FC236}">
                <a16:creationId xmlns:a16="http://schemas.microsoft.com/office/drawing/2014/main" id="{24B3BF8D-41D7-22EB-C769-8F8C7DE1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CE5BDCC-510E-E9F1-C927-61894C4CFCEF}"/>
              </a:ext>
            </a:extLst>
          </p:cNvPr>
          <p:cNvSpPr txBox="1"/>
          <p:nvPr/>
        </p:nvSpPr>
        <p:spPr>
          <a:xfrm>
            <a:off x="2024711" y="1092080"/>
            <a:ext cx="197899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/>
              <a:t>NORMOTERMIA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0ED8D0A-F477-7DEC-BA29-ED2BC4BFD784}"/>
              </a:ext>
            </a:extLst>
          </p:cNvPr>
          <p:cNvSpPr txBox="1"/>
          <p:nvPr/>
        </p:nvSpPr>
        <p:spPr>
          <a:xfrm>
            <a:off x="283428" y="2137961"/>
            <a:ext cx="5311196" cy="3539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0000"/>
                </a:solidFill>
              </a:rPr>
              <a:t>-Mantener el hígado en un ambiente fisiológico. 	</a:t>
            </a:r>
            <a:r>
              <a:rPr lang="es-ES" sz="1600" u="sng" dirty="0"/>
              <a:t>Metabólicamente activo </a:t>
            </a:r>
          </a:p>
          <a:p>
            <a:endParaRPr lang="es-ES" sz="1600" dirty="0">
              <a:solidFill>
                <a:srgbClr val="FF0000"/>
              </a:solidFill>
            </a:endParaRPr>
          </a:p>
          <a:p>
            <a:r>
              <a:rPr lang="es-ES" sz="1600" dirty="0"/>
              <a:t>- Control de parámetros habituales: ALT/ AST, lactato, producción de bilirrubina, hacer biopsias,...</a:t>
            </a:r>
          </a:p>
          <a:p>
            <a:pPr marL="285750" indent="-285750">
              <a:buFontTx/>
              <a:buChar char="-"/>
            </a:pPr>
            <a:endParaRPr lang="es-ES" sz="1600" dirty="0">
              <a:solidFill>
                <a:srgbClr val="FF0000"/>
              </a:solidFill>
            </a:endParaRPr>
          </a:p>
          <a:p>
            <a:r>
              <a:rPr lang="es-ES" sz="1600" dirty="0"/>
              <a:t>-Múltiples estudios clínicos han demostrado </a:t>
            </a:r>
            <a:r>
              <a:rPr lang="es-ES" sz="1600" dirty="0">
                <a:solidFill>
                  <a:srgbClr val="0070C0"/>
                </a:solidFill>
              </a:rPr>
              <a:t>superioridad en resultados respecto SCS:</a:t>
            </a:r>
          </a:p>
          <a:p>
            <a:r>
              <a:rPr lang="es-ES" sz="1600" dirty="0"/>
              <a:t>    -Menor disfunción del injerto y  complicaciones biliares</a:t>
            </a:r>
          </a:p>
          <a:p>
            <a:endParaRPr lang="es-ES" sz="1600" dirty="0"/>
          </a:p>
          <a:p>
            <a:r>
              <a:rPr lang="es-ES" sz="1600" dirty="0"/>
              <a:t>-</a:t>
            </a:r>
            <a:r>
              <a:rPr lang="es-ES" sz="1600" dirty="0" err="1">
                <a:solidFill>
                  <a:srgbClr val="0070C0"/>
                </a:solidFill>
              </a:rPr>
              <a:t>Logisticamente</a:t>
            </a:r>
            <a:r>
              <a:rPr lang="es-ES" sz="1600" dirty="0">
                <a:solidFill>
                  <a:srgbClr val="0070C0"/>
                </a:solidFill>
              </a:rPr>
              <a:t> MUY complejo y MUY caro</a:t>
            </a:r>
          </a:p>
          <a:p>
            <a:r>
              <a:rPr lang="es-ES" sz="1600" dirty="0">
                <a:solidFill>
                  <a:srgbClr val="0070C0"/>
                </a:solidFill>
              </a:rPr>
              <a:t>	No es coste efectivo</a:t>
            </a:r>
          </a:p>
          <a:p>
            <a:endParaRPr lang="es-ES" sz="1600" dirty="0"/>
          </a:p>
          <a:p>
            <a:r>
              <a:rPr lang="es-ES" sz="1600" dirty="0"/>
              <a:t>-Baja implementación</a:t>
            </a:r>
          </a:p>
        </p:txBody>
      </p:sp>
      <p:pic>
        <p:nvPicPr>
          <p:cNvPr id="20" name="Imagen 19" descr="Diagrama&#10;&#10;El contenido generado por IA puede ser incorrecto.">
            <a:extLst>
              <a:ext uri="{FF2B5EF4-FFF2-40B4-BE49-F238E27FC236}">
                <a16:creationId xmlns:a16="http://schemas.microsoft.com/office/drawing/2014/main" id="{639A94E2-DCE4-A877-65EC-4332FEBBD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168" y="758295"/>
            <a:ext cx="3446911" cy="1202886"/>
          </a:xfrm>
          <a:prstGeom prst="rect">
            <a:avLst/>
          </a:prstGeom>
        </p:spPr>
      </p:pic>
      <p:pic>
        <p:nvPicPr>
          <p:cNvPr id="19" name="Imagen 18" descr="Diagrama&#10;&#10;El contenido generado por IA puede ser incorrecto.">
            <a:extLst>
              <a:ext uri="{FF2B5EF4-FFF2-40B4-BE49-F238E27FC236}">
                <a16:creationId xmlns:a16="http://schemas.microsoft.com/office/drawing/2014/main" id="{DF343D01-C7EF-D764-BAB9-6578C0486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3536"/>
            <a:ext cx="1921690" cy="1333290"/>
          </a:xfrm>
          <a:prstGeom prst="rect">
            <a:avLst/>
          </a:prstGeom>
        </p:spPr>
      </p:pic>
      <p:sp>
        <p:nvSpPr>
          <p:cNvPr id="21" name="Flecha derecha 20">
            <a:extLst>
              <a:ext uri="{FF2B5EF4-FFF2-40B4-BE49-F238E27FC236}">
                <a16:creationId xmlns:a16="http://schemas.microsoft.com/office/drawing/2014/main" id="{2CAD0F9A-D568-015C-4509-4F094D13A54C}"/>
              </a:ext>
            </a:extLst>
          </p:cNvPr>
          <p:cNvSpPr/>
          <p:nvPr/>
        </p:nvSpPr>
        <p:spPr>
          <a:xfrm>
            <a:off x="5754623" y="3580833"/>
            <a:ext cx="1128139" cy="3959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D23F396-E7AD-961B-AC44-078456F794DE}"/>
              </a:ext>
            </a:extLst>
          </p:cNvPr>
          <p:cNvSpPr txBox="1"/>
          <p:nvPr/>
        </p:nvSpPr>
        <p:spPr>
          <a:xfrm>
            <a:off x="7042761" y="2291112"/>
            <a:ext cx="4245428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RETOS FUTUROS</a:t>
            </a:r>
            <a:r>
              <a:rPr lang="es-ES" dirty="0"/>
              <a:t>:</a:t>
            </a:r>
          </a:p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Implementación de una forma coste-efectiva</a:t>
            </a:r>
          </a:p>
          <a:p>
            <a:pPr marL="285750" indent="-285750">
              <a:buFontTx/>
              <a:buChar char="-"/>
            </a:pPr>
            <a:r>
              <a:rPr lang="es-ES" dirty="0"/>
              <a:t>Reacondicionamiento de hígados esteatosis, fibróticos (F1-F2)</a:t>
            </a:r>
          </a:p>
          <a:p>
            <a:pPr marL="285750" indent="-285750">
              <a:buFontTx/>
              <a:buChar char="-"/>
            </a:pPr>
            <a:r>
              <a:rPr lang="es-ES" dirty="0"/>
              <a:t>Tratamientos oncológicos,...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609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288F0-8950-E8CE-A3E4-CC4B5AC46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75F3691-8671-6574-F984-E1BB2C0C2D99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CAED0D93-8BC4-95DF-AB55-ED91E54E5242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9C42F25F-DBFB-1B94-BC49-F7FE6536B09C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8" name="Grupo 7">
                  <a:extLst>
                    <a:ext uri="{FF2B5EF4-FFF2-40B4-BE49-F238E27FC236}">
                      <a16:creationId xmlns:a16="http://schemas.microsoft.com/office/drawing/2014/main" id="{FF5C429B-39E6-590A-945C-7A8EB29E9347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0" name="Conector recto 9">
                    <a:extLst>
                      <a:ext uri="{FF2B5EF4-FFF2-40B4-BE49-F238E27FC236}">
                        <a16:creationId xmlns:a16="http://schemas.microsoft.com/office/drawing/2014/main" id="{F24FD984-A72F-F0CD-0D57-F07F45185534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Conector recto 10">
                    <a:extLst>
                      <a:ext uri="{FF2B5EF4-FFF2-40B4-BE49-F238E27FC236}">
                        <a16:creationId xmlns:a16="http://schemas.microsoft.com/office/drawing/2014/main" id="{5CB9355E-4028-F427-2271-61E1507B147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Rectangle 16">
                    <a:extLst>
                      <a:ext uri="{FF2B5EF4-FFF2-40B4-BE49-F238E27FC236}">
                        <a16:creationId xmlns:a16="http://schemas.microsoft.com/office/drawing/2014/main" id="{C20B7EE5-AF72-17BD-3813-B92E5F83B5DF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D739FAE1-450E-EFFE-3FB1-17FBB1FB7DFD}"/>
                    </a:ext>
                  </a:extLst>
                </p:cNvPr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A2A04193-AF08-0512-EFA5-C6A255B08D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B847591-31DA-8C5A-B6A8-8998F5995711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QuadreDeText 11">
            <a:extLst>
              <a:ext uri="{FF2B5EF4-FFF2-40B4-BE49-F238E27FC236}">
                <a16:creationId xmlns:a16="http://schemas.microsoft.com/office/drawing/2014/main" id="{20882C1C-C392-2487-08B4-0F0789AF744E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 descr="Forma&#10;&#10;Descripción generada automáticamente con confianza media">
            <a:extLst>
              <a:ext uri="{FF2B5EF4-FFF2-40B4-BE49-F238E27FC236}">
                <a16:creationId xmlns:a16="http://schemas.microsoft.com/office/drawing/2014/main" id="{953C8C70-9EA6-BCF5-190A-6EC946412A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A51B65-4D9D-FE2D-E3CF-07299546C90A}"/>
              </a:ext>
            </a:extLst>
          </p:cNvPr>
          <p:cNvSpPr txBox="1"/>
          <p:nvPr/>
        </p:nvSpPr>
        <p:spPr>
          <a:xfrm>
            <a:off x="4722248" y="1395997"/>
            <a:ext cx="2180575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6"/>
                </a:solidFill>
              </a:rPr>
              <a:t>CONCLUSIONES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75FC4D-4D1A-6910-1591-789076C4A6F5}"/>
              </a:ext>
            </a:extLst>
          </p:cNvPr>
          <p:cNvSpPr txBox="1"/>
          <p:nvPr/>
        </p:nvSpPr>
        <p:spPr>
          <a:xfrm>
            <a:off x="1887876" y="2213413"/>
            <a:ext cx="8416248" cy="21298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rgbClr val="0070C0"/>
                </a:solidFill>
              </a:rPr>
              <a:t>     </a:t>
            </a:r>
            <a:r>
              <a:rPr lang="es-ES" i="1" dirty="0">
                <a:solidFill>
                  <a:srgbClr val="0070C0"/>
                </a:solidFill>
              </a:rPr>
              <a:t>Como parte de la innovación  en el trasplante hepático hay que considerar la optimización de la donación en asistolia y la expansión de su uso mediante tecnologías de perfusión y criterios de selección más precisos, aunque persisten desafíos  logísticos, de acceso  a las tecnologías de preservación y de valoración de viabilidad que requieren consenso y estudios comparativos adicionales.</a:t>
            </a:r>
          </a:p>
        </p:txBody>
      </p:sp>
    </p:spTree>
    <p:extLst>
      <p:ext uri="{BB962C8B-B14F-4D97-AF65-F5344CB8AC3E}">
        <p14:creationId xmlns:p14="http://schemas.microsoft.com/office/powerpoint/2010/main" val="207377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AF179397-4FBA-44CA-56AE-E20DDA08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320" y="1401175"/>
            <a:ext cx="7772400" cy="46370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0CF435-413B-A740-7F2E-2E78D863ADEC}"/>
              </a:ext>
            </a:extLst>
          </p:cNvPr>
          <p:cNvSpPr txBox="1"/>
          <p:nvPr/>
        </p:nvSpPr>
        <p:spPr>
          <a:xfrm>
            <a:off x="822228" y="2056391"/>
            <a:ext cx="88509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Helvetica" pitchFamily="2" charset="0"/>
              </a:rPr>
              <a:t>5.5 %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2EF5C2-D7BC-6D18-BB9B-000A633978DB}"/>
              </a:ext>
            </a:extLst>
          </p:cNvPr>
          <p:cNvSpPr txBox="1"/>
          <p:nvPr/>
        </p:nvSpPr>
        <p:spPr>
          <a:xfrm>
            <a:off x="9242034" y="1687059"/>
            <a:ext cx="79716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Helvetica" pitchFamily="2" charset="0"/>
              </a:rPr>
              <a:t>43%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8B3A7E2-53C9-5342-B828-B694371DB92C}"/>
              </a:ext>
            </a:extLst>
          </p:cNvPr>
          <p:cNvCxnSpPr>
            <a:cxnSpLocks/>
          </p:cNvCxnSpPr>
          <p:nvPr/>
        </p:nvCxnSpPr>
        <p:spPr>
          <a:xfrm flipV="1">
            <a:off x="2152797" y="1901088"/>
            <a:ext cx="6881446" cy="339969"/>
          </a:xfrm>
          <a:prstGeom prst="straightConnector1">
            <a:avLst/>
          </a:prstGeom>
          <a:ln w="603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C1D0B2E4-DA48-E83D-8DD9-2B6FBA88BD15}"/>
              </a:ext>
            </a:extLst>
          </p:cNvPr>
          <p:cNvSpPr txBox="1"/>
          <p:nvPr/>
        </p:nvSpPr>
        <p:spPr>
          <a:xfrm>
            <a:off x="9242034" y="2710170"/>
            <a:ext cx="253058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  <a:latin typeface="Helvetica" pitchFamily="2" charset="0"/>
              </a:rPr>
              <a:t>11%</a:t>
            </a:r>
            <a:r>
              <a:rPr lang="es-ES" dirty="0">
                <a:latin typeface="Helvetica" pitchFamily="2" charset="0"/>
              </a:rPr>
              <a:t> de incremento en el numero global de trasplantes hepáticos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3C707C0-ECD4-58AE-B801-98AB86802DDA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D2F4257D-4A96-E83B-8244-254B192A7D66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03335F11-1F59-A91F-CA94-C9AC2A843B5E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D9F05A48-DF18-5796-62F4-DAB407BEF73B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D132929F-1AB0-8E8B-A9D3-325C988DD51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7931B1A3-38F2-DC92-20DD-31D7EA20738D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2F2D23D3-A14F-8390-810A-B3261773FABD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4" name="Imagen 13">
                  <a:extLst>
                    <a:ext uri="{FF2B5EF4-FFF2-40B4-BE49-F238E27FC236}">
                      <a16:creationId xmlns:a16="http://schemas.microsoft.com/office/drawing/2014/main" id="{08DCBA8D-A2F2-0960-90BD-AF42E510D0C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8EC2E49F-0F6D-EAD7-7024-657BA0B38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0BC92CC-C776-C051-9881-DEAFDC1CD7CC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QuadreDeText 11">
            <a:extLst>
              <a:ext uri="{FF2B5EF4-FFF2-40B4-BE49-F238E27FC236}">
                <a16:creationId xmlns:a16="http://schemas.microsoft.com/office/drawing/2014/main" id="{409CE25F-4619-A3E2-5B57-EBB311C7544B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3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68CAFAE3-EC92-E4D9-419F-EC3B4D620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22539"/>
          <a:stretch>
            <a:fillRect/>
          </a:stretch>
        </p:blipFill>
        <p:spPr>
          <a:xfrm>
            <a:off x="423331" y="758952"/>
            <a:ext cx="5535397" cy="4287610"/>
          </a:xfrm>
          <a:prstGeom prst="rect">
            <a:avLst/>
          </a:prstGeom>
        </p:spPr>
      </p:pic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2C958E73-CEF7-8919-E8EB-78E610CB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50" r="-4" b="10490"/>
          <a:stretch>
            <a:fillRect/>
          </a:stretch>
        </p:blipFill>
        <p:spPr>
          <a:xfrm>
            <a:off x="6119594" y="1802294"/>
            <a:ext cx="5535397" cy="428761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F0DA553-F21D-4230-1E71-0FADEF233ED8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3E8AF0B3-07A8-E141-3189-44106A172EAE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F4D0ED18-0EF4-FFC4-2881-8820E640AF1D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9" name="Grupo 8">
                  <a:extLst>
                    <a:ext uri="{FF2B5EF4-FFF2-40B4-BE49-F238E27FC236}">
                      <a16:creationId xmlns:a16="http://schemas.microsoft.com/office/drawing/2014/main" id="{68A5D65F-4075-7CA8-5ECB-9C4390BBD797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3" name="Conector recto 12">
                    <a:extLst>
                      <a:ext uri="{FF2B5EF4-FFF2-40B4-BE49-F238E27FC236}">
                        <a16:creationId xmlns:a16="http://schemas.microsoft.com/office/drawing/2014/main" id="{965EA935-6092-EB96-31D1-8C3DD4AF732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cto 14">
                    <a:extLst>
                      <a:ext uri="{FF2B5EF4-FFF2-40B4-BE49-F238E27FC236}">
                        <a16:creationId xmlns:a16="http://schemas.microsoft.com/office/drawing/2014/main" id="{1821DAC2-3430-08F9-E4EE-126C3B2584DF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D412A83-4E53-840E-0608-CC71D7022F2F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1" name="Imagen 10">
                  <a:extLst>
                    <a:ext uri="{FF2B5EF4-FFF2-40B4-BE49-F238E27FC236}">
                      <a16:creationId xmlns:a16="http://schemas.microsoft.com/office/drawing/2014/main" id="{C982A9A7-3B30-96F6-D979-92A8EFC3B72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E2402AF3-AAAA-0C56-CA6F-F6EEB3E473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3BDE5EB-4695-4B06-45C3-E4ECA84D84E9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QuadreDeText 11">
            <a:extLst>
              <a:ext uri="{FF2B5EF4-FFF2-40B4-BE49-F238E27FC236}">
                <a16:creationId xmlns:a16="http://schemas.microsoft.com/office/drawing/2014/main" id="{1B0CF5EF-444B-D01F-5E11-5C3A34EAAA6D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C436D52-09A0-3970-1716-3954F6B0810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77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1D4C2-9C48-6381-D4F2-C8906BD3C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1212325-0064-C6E1-D861-857D85C1A40B}"/>
              </a:ext>
            </a:extLst>
          </p:cNvPr>
          <p:cNvSpPr txBox="1"/>
          <p:nvPr/>
        </p:nvSpPr>
        <p:spPr>
          <a:xfrm>
            <a:off x="691662" y="1375728"/>
            <a:ext cx="44459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u="sng" dirty="0"/>
              <a:t>Éticas - Legales</a:t>
            </a:r>
            <a:r>
              <a:rPr lang="es-ES" u="sng" dirty="0"/>
              <a:t>:</a:t>
            </a:r>
          </a:p>
          <a:p>
            <a:pPr lvl="1"/>
            <a:r>
              <a:rPr lang="es-ES" dirty="0"/>
              <a:t>LTSV</a:t>
            </a:r>
          </a:p>
          <a:p>
            <a:pPr lvl="1"/>
            <a:r>
              <a:rPr lang="es-ES" dirty="0"/>
              <a:t>“</a:t>
            </a:r>
            <a:r>
              <a:rPr lang="es-ES" dirty="0" err="1"/>
              <a:t>Death</a:t>
            </a:r>
            <a:r>
              <a:rPr lang="es-ES" dirty="0"/>
              <a:t> </a:t>
            </a:r>
            <a:r>
              <a:rPr lang="es-ES" dirty="0" err="1"/>
              <a:t>donor</a:t>
            </a:r>
            <a:r>
              <a:rPr lang="es-ES" dirty="0"/>
              <a:t> rule”</a:t>
            </a:r>
          </a:p>
          <a:p>
            <a:pPr lvl="1"/>
            <a:r>
              <a:rPr lang="es-ES" dirty="0"/>
              <a:t>Canulación pre-mortem</a:t>
            </a:r>
          </a:p>
          <a:p>
            <a:pPr lvl="1"/>
            <a:r>
              <a:rPr lang="es-ES" dirty="0" err="1"/>
              <a:t>Prestcion</a:t>
            </a:r>
            <a:r>
              <a:rPr lang="es-ES" dirty="0"/>
              <a:t> ayuda a morir (PAM)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500A95-E81F-C91C-5628-F711C2CC6F14}"/>
              </a:ext>
            </a:extLst>
          </p:cNvPr>
          <p:cNvSpPr txBox="1"/>
          <p:nvPr/>
        </p:nvSpPr>
        <p:spPr>
          <a:xfrm>
            <a:off x="4340831" y="487810"/>
            <a:ext cx="334693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CONTROVERSIAS CLASICAS</a:t>
            </a:r>
          </a:p>
        </p:txBody>
      </p:sp>
      <p:pic>
        <p:nvPicPr>
          <p:cNvPr id="10" name="Imagen 9" descr="Imagen que contiene foto, diferente, pequeño, pantalla&#10;&#10;El contenido generado por IA puede ser incorrecto.">
            <a:extLst>
              <a:ext uri="{FF2B5EF4-FFF2-40B4-BE49-F238E27FC236}">
                <a16:creationId xmlns:a16="http://schemas.microsoft.com/office/drawing/2014/main" id="{96D884BD-2012-950A-9621-DAB4D026E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87132" cy="13833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2524D85-3D7F-2D77-B56E-B79C699156D2}"/>
              </a:ext>
            </a:extLst>
          </p:cNvPr>
          <p:cNvSpPr txBox="1"/>
          <p:nvPr/>
        </p:nvSpPr>
        <p:spPr>
          <a:xfrm>
            <a:off x="5829269" y="1128238"/>
            <a:ext cx="5137608" cy="369331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REAL DECRETO 1723/2012 que proporción un marco legal a este tipo de donación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Ley </a:t>
            </a:r>
            <a:r>
              <a:rPr lang="es-ES" dirty="0" err="1"/>
              <a:t>Organica</a:t>
            </a:r>
            <a:r>
              <a:rPr lang="es-ES" dirty="0"/>
              <a:t> 3/2021 para la PAM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Protocolos de LTSV, PNR,.. avalados.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</a:rPr>
              <a:t>La canulación pre-mortem </a:t>
            </a:r>
            <a:r>
              <a:rPr lang="es-ES" dirty="0"/>
              <a:t>sigue estando cuestionada por algunos centros</a:t>
            </a:r>
          </a:p>
          <a:p>
            <a:r>
              <a:rPr lang="es-ES" dirty="0"/>
              <a:t>	-Disminuye en 7 min el TICF</a:t>
            </a:r>
          </a:p>
          <a:p>
            <a:r>
              <a:rPr lang="es-ES" dirty="0"/>
              <a:t>	-No afecta a la supervivencia del injerto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8" name="Imagen 7" descr="Texto&#10;&#10;El contenido generado por IA puede ser incorrecto.">
            <a:extLst>
              <a:ext uri="{FF2B5EF4-FFF2-40B4-BE49-F238E27FC236}">
                <a16:creationId xmlns:a16="http://schemas.microsoft.com/office/drawing/2014/main" id="{59535414-98E3-5441-E3E0-47EE7BE2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17" y="5565043"/>
            <a:ext cx="3481410" cy="845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8E19CDBD-645F-1697-FDA1-A0EACEAE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287" y="4986561"/>
            <a:ext cx="3881907" cy="499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C313FC4-E66A-3853-F854-F1B9EE299316}"/>
              </a:ext>
            </a:extLst>
          </p:cNvPr>
          <p:cNvSpPr txBox="1"/>
          <p:nvPr/>
        </p:nvSpPr>
        <p:spPr>
          <a:xfrm>
            <a:off x="284264" y="4722826"/>
            <a:ext cx="4725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-Protocolo nacional de donación y trasplante hepático en donación en asistolia controlada. Ministerio de sanidad servicios sociales e igualdad y ONT, 2015. </a:t>
            </a:r>
          </a:p>
          <a:p>
            <a:r>
              <a:rPr lang="es-ES" sz="800" dirty="0"/>
              <a:t>-A </a:t>
            </a:r>
            <a:r>
              <a:rPr lang="es-ES" sz="800" dirty="0" err="1"/>
              <a:t>definition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irreversible coma. </a:t>
            </a:r>
            <a:r>
              <a:rPr lang="es-ES" sz="800" dirty="0" err="1"/>
              <a:t>Report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Ad Hoc </a:t>
            </a:r>
            <a:r>
              <a:rPr lang="es-ES" sz="800" dirty="0" err="1"/>
              <a:t>Committee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Harvard Medical </a:t>
            </a:r>
            <a:r>
              <a:rPr lang="es-ES" sz="800" dirty="0" err="1"/>
              <a:t>School</a:t>
            </a:r>
            <a:r>
              <a:rPr lang="es-ES" sz="800" dirty="0"/>
              <a:t> </a:t>
            </a:r>
            <a:r>
              <a:rPr lang="es-ES" sz="800" dirty="0" err="1"/>
              <a:t>to</a:t>
            </a:r>
            <a:r>
              <a:rPr lang="es-ES" sz="800" dirty="0"/>
              <a:t> Examine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Definition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Brain</a:t>
            </a:r>
            <a:r>
              <a:rPr lang="es-ES" sz="800" dirty="0"/>
              <a:t> </a:t>
            </a:r>
            <a:r>
              <a:rPr lang="es-ES" sz="800" dirty="0" err="1"/>
              <a:t>Death</a:t>
            </a:r>
            <a:r>
              <a:rPr lang="es-ES" sz="800" dirty="0"/>
              <a:t>. JAMA. 1968 </a:t>
            </a:r>
            <a:r>
              <a:rPr lang="es-ES" sz="800" dirty="0" err="1"/>
              <a:t>Aug</a:t>
            </a:r>
            <a:r>
              <a:rPr lang="es-ES" sz="800" dirty="0"/>
              <a:t> 5;205(6):337-40. </a:t>
            </a:r>
          </a:p>
          <a:p>
            <a:r>
              <a:rPr lang="es-ES" sz="800" dirty="0"/>
              <a:t>-Real Decreto 1723/2012, de 28 de diciembre, por el que se regulan las actividades de obtención, utilización clínica y coordinación territorial de los órganos humanos destinados al</a:t>
            </a:r>
          </a:p>
          <a:p>
            <a:r>
              <a:rPr lang="es-ES" sz="800" dirty="0"/>
              <a:t>-Ley </a:t>
            </a:r>
            <a:r>
              <a:rPr lang="es-ES" sz="800" dirty="0" err="1"/>
              <a:t>Organica</a:t>
            </a:r>
            <a:r>
              <a:rPr lang="es-ES" sz="800" dirty="0"/>
              <a:t> 3/2021 de 24 de marzo, de regulación de la eutanasia. BOE-A-2021-4628. </a:t>
            </a:r>
          </a:p>
          <a:p>
            <a:endParaRPr lang="es-ES" sz="800" dirty="0"/>
          </a:p>
        </p:txBody>
      </p:sp>
      <p:pic>
        <p:nvPicPr>
          <p:cNvPr id="1026" name="Picture 2" descr="Sello resuelto. Sello de tinta verde: vector de stock (libre de regalías)  2361884537 | Shutterstock">
            <a:extLst>
              <a:ext uri="{FF2B5EF4-FFF2-40B4-BE49-F238E27FC236}">
                <a16:creationId xmlns:a16="http://schemas.microsoft.com/office/drawing/2014/main" id="{9ADA86A4-7B5D-3F8F-D29E-D0587395F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8" b="30536"/>
          <a:stretch>
            <a:fillRect/>
          </a:stretch>
        </p:blipFill>
        <p:spPr bwMode="auto">
          <a:xfrm>
            <a:off x="1527163" y="2864299"/>
            <a:ext cx="2743200" cy="13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6C6DEFB-351B-77BB-9A25-7E0854E6A5D3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98385E2-47E9-DA5D-7977-4DA087C51C18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F860C4E9-851C-0A2E-B19F-6451D04F05FA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4" name="Grupo 13">
                  <a:extLst>
                    <a:ext uri="{FF2B5EF4-FFF2-40B4-BE49-F238E27FC236}">
                      <a16:creationId xmlns:a16="http://schemas.microsoft.com/office/drawing/2014/main" id="{D6F0812C-7EA7-5919-0D26-174803677361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6" name="Conector recto 15">
                    <a:extLst>
                      <a:ext uri="{FF2B5EF4-FFF2-40B4-BE49-F238E27FC236}">
                        <a16:creationId xmlns:a16="http://schemas.microsoft.com/office/drawing/2014/main" id="{FC3048C6-45E0-1F2B-8258-559E1E9A629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D4B3E324-5200-4267-E491-390F4D0D6331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Rectangle 16">
                    <a:extLst>
                      <a:ext uri="{FF2B5EF4-FFF2-40B4-BE49-F238E27FC236}">
                        <a16:creationId xmlns:a16="http://schemas.microsoft.com/office/drawing/2014/main" id="{668F68C5-A08E-6E7D-F1A9-B25D13F24B7C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5" name="Imagen 14">
                  <a:extLst>
                    <a:ext uri="{FF2B5EF4-FFF2-40B4-BE49-F238E27FC236}">
                      <a16:creationId xmlns:a16="http://schemas.microsoft.com/office/drawing/2014/main" id="{5BDA8654-6421-669F-4174-E3A329217E0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1BC33A0-549F-51FA-385C-B023710ABC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1EA07D6-A40C-8194-F5DE-7B09DBBF7826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QuadreDeText 11">
            <a:extLst>
              <a:ext uri="{FF2B5EF4-FFF2-40B4-BE49-F238E27FC236}">
                <a16:creationId xmlns:a16="http://schemas.microsoft.com/office/drawing/2014/main" id="{C4A70208-D921-73C2-DC5F-6EBE499B6F74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 descr="Forma&#10;&#10;Descripción generada automáticamente con confianza media">
            <a:extLst>
              <a:ext uri="{FF2B5EF4-FFF2-40B4-BE49-F238E27FC236}">
                <a16:creationId xmlns:a16="http://schemas.microsoft.com/office/drawing/2014/main" id="{21A89263-6D4E-157A-9C60-A063F427627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9A783-5C5D-5FCA-159C-153606880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5B36B2-6C3A-D184-E198-886BCF9D8F46}"/>
              </a:ext>
            </a:extLst>
          </p:cNvPr>
          <p:cNvSpPr txBox="1"/>
          <p:nvPr/>
        </p:nvSpPr>
        <p:spPr>
          <a:xfrm>
            <a:off x="691662" y="1375728"/>
            <a:ext cx="54043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>
                    <a:lumMod val="85000"/>
                  </a:schemeClr>
                </a:solidFill>
              </a:rPr>
              <a:t>Eticas</a:t>
            </a:r>
            <a:r>
              <a:rPr lang="es-ES" b="1" dirty="0">
                <a:solidFill>
                  <a:schemeClr val="bg1">
                    <a:lumMod val="85000"/>
                  </a:schemeClr>
                </a:solidFill>
              </a:rPr>
              <a:t> - Legales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“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</a:rPr>
              <a:t>Death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</a:rPr>
              <a:t>donor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 rule”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Canulación pre-mortem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PAM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/>
              <a:t>Potencial </a:t>
            </a:r>
            <a:r>
              <a:rPr lang="es-ES" b="1" u="sng" dirty="0"/>
              <a:t>descenso de la ME por conversión a la DA </a:t>
            </a:r>
          </a:p>
          <a:p>
            <a:endParaRPr lang="es-ES" dirty="0"/>
          </a:p>
        </p:txBody>
      </p:sp>
      <p:pic>
        <p:nvPicPr>
          <p:cNvPr id="10" name="Imagen 9" descr="Imagen que contiene foto, diferente, pequeño, pantalla&#10;&#10;El contenido generado por IA puede ser incorrecto.">
            <a:extLst>
              <a:ext uri="{FF2B5EF4-FFF2-40B4-BE49-F238E27FC236}">
                <a16:creationId xmlns:a16="http://schemas.microsoft.com/office/drawing/2014/main" id="{22E3BAC9-9377-DDBA-F989-640C5F57F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87132" cy="13833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9F297F6-5FD1-799A-20CB-3B4565546024}"/>
              </a:ext>
            </a:extLst>
          </p:cNvPr>
          <p:cNvSpPr txBox="1"/>
          <p:nvPr/>
        </p:nvSpPr>
        <p:spPr>
          <a:xfrm>
            <a:off x="4340831" y="487810"/>
            <a:ext cx="334693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CONTROVERSIAS CLASICAS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80DE1E-7086-E127-9837-473F5795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05" y="3103312"/>
            <a:ext cx="4559286" cy="49955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0E68F9-814F-82D0-D6EA-C4104A7AE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49" y="3800313"/>
            <a:ext cx="5426494" cy="4001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7BD7A64-7D6C-10B4-6218-72C220379D57}"/>
              </a:ext>
            </a:extLst>
          </p:cNvPr>
          <p:cNvSpPr txBox="1"/>
          <p:nvPr/>
        </p:nvSpPr>
        <p:spPr>
          <a:xfrm>
            <a:off x="8178800" y="687865"/>
            <a:ext cx="3593206" cy="452431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Donante Asistolia se relacionaba con:</a:t>
            </a:r>
          </a:p>
          <a:p>
            <a:endParaRPr lang="es-ES" dirty="0"/>
          </a:p>
          <a:p>
            <a:r>
              <a:rPr lang="es-ES" dirty="0"/>
              <a:t>-Peores resultados</a:t>
            </a:r>
          </a:p>
          <a:p>
            <a:r>
              <a:rPr lang="es-ES" dirty="0"/>
              <a:t>-Menos efectiva.</a:t>
            </a:r>
          </a:p>
          <a:p>
            <a:r>
              <a:rPr lang="es-ES" dirty="0"/>
              <a:t>-Menor  numero de órganos extraídos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-Logísticamente mas complejo</a:t>
            </a:r>
          </a:p>
          <a:p>
            <a:endParaRPr lang="es-ES" dirty="0"/>
          </a:p>
        </p:txBody>
      </p:sp>
      <p:sp>
        <p:nvSpPr>
          <p:cNvPr id="11" name="AutoShape 2" descr="Imagen de ">
            <a:extLst>
              <a:ext uri="{FF2B5EF4-FFF2-40B4-BE49-F238E27FC236}">
                <a16:creationId xmlns:a16="http://schemas.microsoft.com/office/drawing/2014/main" id="{5DAA7B00-3DF0-9DAB-FA3E-A342F327FA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AutoShape 4" descr="Imagen de ">
            <a:extLst>
              <a:ext uri="{FF2B5EF4-FFF2-40B4-BE49-F238E27FC236}">
                <a16:creationId xmlns:a16="http://schemas.microsoft.com/office/drawing/2014/main" id="{929622EE-CE9A-D187-083D-EBDE1C9FB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 descr="Imagen que contiene aire, agua, azul, papalote&#10;&#10;El contenido generado por IA puede ser incorrecto.">
            <a:extLst>
              <a:ext uri="{FF2B5EF4-FFF2-40B4-BE49-F238E27FC236}">
                <a16:creationId xmlns:a16="http://schemas.microsoft.com/office/drawing/2014/main" id="{FA7140DD-EC50-0FC4-40D7-9FFFC497E9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031" b="24832"/>
          <a:stretch>
            <a:fillRect/>
          </a:stretch>
        </p:blipFill>
        <p:spPr>
          <a:xfrm>
            <a:off x="8463152" y="2756221"/>
            <a:ext cx="2702381" cy="1571080"/>
          </a:xfrm>
          <a:prstGeom prst="rect">
            <a:avLst/>
          </a:prstGeom>
        </p:spPr>
      </p:pic>
      <p:pic>
        <p:nvPicPr>
          <p:cNvPr id="16" name="Imagen 15" descr="Tabla&#10;&#10;El contenido generado por IA puede ser incorrecto.">
            <a:extLst>
              <a:ext uri="{FF2B5EF4-FFF2-40B4-BE49-F238E27FC236}">
                <a16:creationId xmlns:a16="http://schemas.microsoft.com/office/drawing/2014/main" id="{F765107A-47F8-65FB-39A2-6BE2CF90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731" y="5412032"/>
            <a:ext cx="2786560" cy="1087438"/>
          </a:xfrm>
          <a:prstGeom prst="rect">
            <a:avLst/>
          </a:prstGeom>
          <a:ln>
            <a:noFill/>
          </a:ln>
        </p:spPr>
      </p:pic>
      <p:pic>
        <p:nvPicPr>
          <p:cNvPr id="18" name="Imagen 17" descr="Tabla&#10;&#10;El contenido generado por IA puede ser incorrecto.">
            <a:extLst>
              <a:ext uri="{FF2B5EF4-FFF2-40B4-BE49-F238E27FC236}">
                <a16:creationId xmlns:a16="http://schemas.microsoft.com/office/drawing/2014/main" id="{C21D2612-61A5-DDED-4593-9B4D19AE8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056" y="5482272"/>
            <a:ext cx="2498699" cy="946959"/>
          </a:xfrm>
          <a:prstGeom prst="rect">
            <a:avLst/>
          </a:prstGeom>
          <a:ln>
            <a:noFill/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D729E74-EEA6-4746-A814-4640856C0D54}"/>
              </a:ext>
            </a:extLst>
          </p:cNvPr>
          <p:cNvSpPr txBox="1"/>
          <p:nvPr/>
        </p:nvSpPr>
        <p:spPr>
          <a:xfrm>
            <a:off x="691662" y="4327301"/>
            <a:ext cx="6445738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70C0"/>
                </a:solidFill>
              </a:rPr>
              <a:t>Los resultados del </a:t>
            </a:r>
            <a:r>
              <a:rPr lang="es-ES" dirty="0" err="1">
                <a:solidFill>
                  <a:srgbClr val="0070C0"/>
                </a:solidFill>
              </a:rPr>
              <a:t>Tx</a:t>
            </a:r>
            <a:r>
              <a:rPr lang="es-ES" dirty="0">
                <a:solidFill>
                  <a:srgbClr val="0070C0"/>
                </a:solidFill>
              </a:rPr>
              <a:t> con DAC es similar a los de la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70C0"/>
                </a:solidFill>
              </a:rPr>
              <a:t>La efectividad de la donación es equiparable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70C0"/>
                </a:solidFill>
              </a:rPr>
              <a:t>La logística esta integrada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E10578C-BAC0-7871-D08F-86C220B419A3}"/>
              </a:ext>
            </a:extLst>
          </p:cNvPr>
          <p:cNvSpPr txBox="1"/>
          <p:nvPr/>
        </p:nvSpPr>
        <p:spPr>
          <a:xfrm>
            <a:off x="6542469" y="5482272"/>
            <a:ext cx="5229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>
                <a:hlinkClick r:id="rId9"/>
              </a:rPr>
              <a:t>https://www.ont.es/https-www-ont-es-informacion-a-los-profesionales-4-actividad-de-donacion-y-trasplante-4-5/</a:t>
            </a:r>
            <a:endParaRPr lang="es-E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/>
              <a:t>Ruiz P,  Valdivieso A, Palomares I, Prieto M, Ventoso A, Salvador P, et al. Similar </a:t>
            </a:r>
            <a:r>
              <a:rPr lang="es-ES" sz="800" dirty="0" err="1"/>
              <a:t>results</a:t>
            </a:r>
            <a:r>
              <a:rPr lang="es-ES" sz="800" dirty="0"/>
              <a:t> in </a:t>
            </a:r>
            <a:r>
              <a:rPr lang="es-ES" sz="800" dirty="0" err="1"/>
              <a:t>liver</a:t>
            </a:r>
            <a:r>
              <a:rPr lang="es-ES" sz="800" dirty="0"/>
              <a:t> </a:t>
            </a:r>
            <a:r>
              <a:rPr lang="es-ES" sz="800" dirty="0" err="1"/>
              <a:t>transplantation</a:t>
            </a:r>
            <a:r>
              <a:rPr lang="es-ES" sz="800" dirty="0"/>
              <a:t> </a:t>
            </a:r>
            <a:r>
              <a:rPr lang="es-ES" sz="800" dirty="0" err="1"/>
              <a:t>from</a:t>
            </a:r>
            <a:r>
              <a:rPr lang="es-ES" sz="800" dirty="0"/>
              <a:t> </a:t>
            </a:r>
            <a:r>
              <a:rPr lang="es-ES" sz="800" dirty="0" err="1"/>
              <a:t>controlled</a:t>
            </a:r>
            <a:r>
              <a:rPr lang="es-ES" sz="800" dirty="0"/>
              <a:t> </a:t>
            </a:r>
            <a:r>
              <a:rPr lang="es-ES" sz="800" dirty="0" err="1"/>
              <a:t>donation</a:t>
            </a:r>
            <a:r>
              <a:rPr lang="es-ES" sz="800" dirty="0"/>
              <a:t> after </a:t>
            </a:r>
            <a:r>
              <a:rPr lang="es-ES" sz="800" dirty="0" err="1"/>
              <a:t>circulatory</a:t>
            </a:r>
            <a:r>
              <a:rPr lang="es-ES" sz="800" dirty="0"/>
              <a:t> </a:t>
            </a:r>
            <a:r>
              <a:rPr lang="es-ES" sz="800" dirty="0" err="1"/>
              <a:t>death</a:t>
            </a:r>
            <a:r>
              <a:rPr lang="es-ES" sz="800" dirty="0"/>
              <a:t> </a:t>
            </a:r>
            <a:r>
              <a:rPr lang="es-ES" sz="800" dirty="0" err="1"/>
              <a:t>donors</a:t>
            </a:r>
            <a:r>
              <a:rPr lang="es-ES" sz="800" dirty="0"/>
              <a:t> </a:t>
            </a:r>
            <a:r>
              <a:rPr lang="es-ES" sz="800" dirty="0" err="1"/>
              <a:t>with</a:t>
            </a:r>
            <a:r>
              <a:rPr lang="es-ES" sz="800" dirty="0"/>
              <a:t> </a:t>
            </a:r>
            <a:r>
              <a:rPr lang="es-ES" sz="800" dirty="0" err="1"/>
              <a:t>normothermic</a:t>
            </a:r>
            <a:r>
              <a:rPr lang="es-ES" sz="800" dirty="0"/>
              <a:t> regional </a:t>
            </a:r>
            <a:r>
              <a:rPr lang="es-ES" sz="800" dirty="0" err="1"/>
              <a:t>perfusion</a:t>
            </a:r>
            <a:r>
              <a:rPr lang="es-ES" sz="800" dirty="0"/>
              <a:t> and </a:t>
            </a:r>
            <a:r>
              <a:rPr lang="es-ES" sz="800" dirty="0" err="1"/>
              <a:t>donation</a:t>
            </a:r>
            <a:r>
              <a:rPr lang="es-ES" sz="800" dirty="0"/>
              <a:t> after </a:t>
            </a:r>
            <a:r>
              <a:rPr lang="es-ES" sz="800" dirty="0" err="1"/>
              <a:t>brain</a:t>
            </a:r>
            <a:r>
              <a:rPr lang="es-ES" sz="800" dirty="0"/>
              <a:t> </a:t>
            </a:r>
            <a:r>
              <a:rPr lang="es-ES" sz="800" dirty="0" err="1"/>
              <a:t>death</a:t>
            </a:r>
            <a:r>
              <a:rPr lang="es-ES" sz="800" dirty="0"/>
              <a:t> </a:t>
            </a:r>
            <a:r>
              <a:rPr lang="es-ES" sz="800" dirty="0" err="1"/>
              <a:t>donors</a:t>
            </a:r>
            <a:r>
              <a:rPr lang="es-ES" sz="800" dirty="0"/>
              <a:t>: a case-</a:t>
            </a:r>
            <a:r>
              <a:rPr lang="es-ES" sz="800" dirty="0" err="1"/>
              <a:t>matched</a:t>
            </a:r>
            <a:r>
              <a:rPr lang="es-ES" sz="800" dirty="0"/>
              <a:t> single-center </a:t>
            </a:r>
            <a:r>
              <a:rPr lang="es-ES" sz="800" dirty="0" err="1"/>
              <a:t>study</a:t>
            </a:r>
            <a:r>
              <a:rPr lang="es-ES" sz="800" dirty="0"/>
              <a:t>. </a:t>
            </a:r>
            <a:r>
              <a:rPr lang="es-ES" sz="800" dirty="0" err="1"/>
              <a:t>Liver</a:t>
            </a:r>
            <a:r>
              <a:rPr lang="es-ES" sz="800" dirty="0"/>
              <a:t> </a:t>
            </a:r>
            <a:r>
              <a:rPr lang="es-ES" sz="800" dirty="0" err="1"/>
              <a:t>Transpl</a:t>
            </a:r>
            <a:r>
              <a:rPr lang="es-ES" sz="800" dirty="0"/>
              <a:t>. 2021;27(12):1747-1757.doi: 10.1002/lt.26281.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800" dirty="0" err="1"/>
              <a:t>Savier</a:t>
            </a:r>
            <a:r>
              <a:rPr lang="es-ES" sz="800" dirty="0"/>
              <a:t> E, Lim C, Rayar M, Orlando F, </a:t>
            </a:r>
            <a:r>
              <a:rPr lang="es-ES" sz="800" dirty="0" err="1"/>
              <a:t>Boudjema</a:t>
            </a:r>
            <a:r>
              <a:rPr lang="es-ES" sz="800" dirty="0"/>
              <a:t> K, </a:t>
            </a:r>
            <a:r>
              <a:rPr lang="es-ES" sz="800" dirty="0" err="1"/>
              <a:t>Mohkam</a:t>
            </a:r>
            <a:r>
              <a:rPr lang="es-ES" sz="800" dirty="0"/>
              <a:t> K, et al. Favorable </a:t>
            </a:r>
            <a:r>
              <a:rPr lang="es-ES" sz="800" dirty="0" err="1"/>
              <a:t>outcomes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liver</a:t>
            </a:r>
            <a:r>
              <a:rPr lang="es-ES" sz="800" dirty="0"/>
              <a:t> </a:t>
            </a:r>
            <a:r>
              <a:rPr lang="es-ES" sz="800" dirty="0" err="1"/>
              <a:t>transplantation</a:t>
            </a:r>
            <a:r>
              <a:rPr lang="es-ES" sz="800" dirty="0"/>
              <a:t> </a:t>
            </a:r>
            <a:r>
              <a:rPr lang="es-ES" sz="800" dirty="0" err="1"/>
              <a:t>from</a:t>
            </a:r>
            <a:r>
              <a:rPr lang="es-ES" sz="800" dirty="0"/>
              <a:t> </a:t>
            </a:r>
            <a:r>
              <a:rPr lang="es-ES" sz="800" dirty="0" err="1"/>
              <a:t>controlled</a:t>
            </a:r>
            <a:r>
              <a:rPr lang="es-ES" sz="800" dirty="0"/>
              <a:t> </a:t>
            </a:r>
            <a:r>
              <a:rPr lang="es-ES" sz="800" dirty="0" err="1"/>
              <a:t>circulatory</a:t>
            </a:r>
            <a:r>
              <a:rPr lang="es-ES" sz="800" dirty="0"/>
              <a:t> </a:t>
            </a:r>
            <a:r>
              <a:rPr lang="es-ES" sz="800" dirty="0" err="1"/>
              <a:t>death</a:t>
            </a:r>
            <a:r>
              <a:rPr lang="es-ES" sz="800" dirty="0"/>
              <a:t> </a:t>
            </a:r>
            <a:r>
              <a:rPr lang="es-ES" sz="800" dirty="0" err="1"/>
              <a:t>donors</a:t>
            </a:r>
            <a:r>
              <a:rPr lang="es-ES" sz="800" dirty="0"/>
              <a:t> </a:t>
            </a:r>
            <a:r>
              <a:rPr lang="es-ES" sz="800" dirty="0" err="1"/>
              <a:t>using</a:t>
            </a:r>
            <a:r>
              <a:rPr lang="es-ES" sz="800" dirty="0"/>
              <a:t> </a:t>
            </a:r>
            <a:r>
              <a:rPr lang="es-ES" sz="800" dirty="0" err="1"/>
              <a:t>normothermic</a:t>
            </a:r>
            <a:r>
              <a:rPr lang="es-ES" sz="800" dirty="0"/>
              <a:t> regional </a:t>
            </a:r>
            <a:r>
              <a:rPr lang="es-ES" sz="800" dirty="0" err="1"/>
              <a:t>perfusion</a:t>
            </a:r>
            <a:r>
              <a:rPr lang="es-ES" sz="800" dirty="0"/>
              <a:t> </a:t>
            </a:r>
            <a:r>
              <a:rPr lang="es-ES" sz="800" dirty="0" err="1"/>
              <a:t>compared</a:t>
            </a:r>
            <a:r>
              <a:rPr lang="es-ES" sz="800" dirty="0"/>
              <a:t> </a:t>
            </a:r>
            <a:r>
              <a:rPr lang="es-ES" sz="800" dirty="0" err="1"/>
              <a:t>to</a:t>
            </a:r>
            <a:r>
              <a:rPr lang="es-ES" sz="800" dirty="0"/>
              <a:t> </a:t>
            </a:r>
            <a:r>
              <a:rPr lang="es-ES" sz="800" dirty="0" err="1"/>
              <a:t>brain</a:t>
            </a:r>
            <a:r>
              <a:rPr lang="es-ES" sz="800" dirty="0"/>
              <a:t> </a:t>
            </a:r>
            <a:r>
              <a:rPr lang="es-ES" sz="800" dirty="0" err="1"/>
              <a:t>death</a:t>
            </a:r>
            <a:r>
              <a:rPr lang="es-ES" sz="800" dirty="0"/>
              <a:t> </a:t>
            </a:r>
            <a:r>
              <a:rPr lang="es-ES" sz="800" dirty="0" err="1"/>
              <a:t>donors</a:t>
            </a:r>
            <a:r>
              <a:rPr lang="es-ES" sz="800" dirty="0"/>
              <a:t>. </a:t>
            </a:r>
            <a:r>
              <a:rPr lang="es-ES" sz="800" dirty="0" err="1"/>
              <a:t>Transplantation</a:t>
            </a:r>
            <a:r>
              <a:rPr lang="es-ES" sz="800" dirty="0"/>
              <a:t>. 2020;104(9):1943-1951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88A6DDA-067A-C76D-C711-A4BF140BFC30}"/>
              </a:ext>
            </a:extLst>
          </p:cNvPr>
          <p:cNvSpPr txBox="1"/>
          <p:nvPr/>
        </p:nvSpPr>
        <p:spPr>
          <a:xfrm>
            <a:off x="1262129" y="6436379"/>
            <a:ext cx="1378039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Efectividad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4408366-D9E3-AC9A-8263-880B6363C449}"/>
              </a:ext>
            </a:extLst>
          </p:cNvPr>
          <p:cNvSpPr txBox="1"/>
          <p:nvPr/>
        </p:nvSpPr>
        <p:spPr>
          <a:xfrm>
            <a:off x="4051204" y="6422196"/>
            <a:ext cx="1628379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 err="1"/>
              <a:t>Nº</a:t>
            </a:r>
            <a:r>
              <a:rPr lang="es-ES" sz="1100" dirty="0"/>
              <a:t> órganos obtenidos</a:t>
            </a:r>
          </a:p>
        </p:txBody>
      </p:sp>
      <p:pic>
        <p:nvPicPr>
          <p:cNvPr id="15" name="Picture 2" descr="Sello resuelto. Sello de tinta verde: vector de stock (libre de regalías)  2361884537 | Shutterstock">
            <a:extLst>
              <a:ext uri="{FF2B5EF4-FFF2-40B4-BE49-F238E27FC236}">
                <a16:creationId xmlns:a16="http://schemas.microsoft.com/office/drawing/2014/main" id="{C994F684-9F3A-8B91-B6D0-FE4DC97D4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8" b="30536"/>
          <a:stretch>
            <a:fillRect/>
          </a:stretch>
        </p:blipFill>
        <p:spPr bwMode="auto">
          <a:xfrm>
            <a:off x="4828691" y="1111134"/>
            <a:ext cx="2743200" cy="13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2D21800-1FA8-DD5C-A9DA-E8D7C0AED434}"/>
              </a:ext>
            </a:extLst>
          </p:cNvPr>
          <p:cNvSpPr/>
          <p:nvPr/>
        </p:nvSpPr>
        <p:spPr>
          <a:xfrm>
            <a:off x="1972235" y="5412032"/>
            <a:ext cx="667933" cy="10101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7232DA25-9172-7466-D6FB-1486A10DAA2B}"/>
              </a:ext>
            </a:extLst>
          </p:cNvPr>
          <p:cNvSpPr/>
          <p:nvPr/>
        </p:nvSpPr>
        <p:spPr>
          <a:xfrm>
            <a:off x="4807011" y="5419067"/>
            <a:ext cx="667933" cy="10101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1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2121E-BEBD-DD43-1B44-A4C471CA1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0EBA11-0C39-D5F4-8ECE-35DD64B4D407}"/>
              </a:ext>
            </a:extLst>
          </p:cNvPr>
          <p:cNvSpPr txBox="1"/>
          <p:nvPr/>
        </p:nvSpPr>
        <p:spPr>
          <a:xfrm>
            <a:off x="691662" y="1375728"/>
            <a:ext cx="54043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>
                    <a:lumMod val="85000"/>
                  </a:schemeClr>
                </a:solidFill>
              </a:rPr>
              <a:t>Eticas</a:t>
            </a:r>
            <a:r>
              <a:rPr lang="es-ES" b="1" dirty="0">
                <a:solidFill>
                  <a:schemeClr val="bg1">
                    <a:lumMod val="85000"/>
                  </a:schemeClr>
                </a:solidFill>
              </a:rPr>
              <a:t> - Legales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“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</a:rPr>
              <a:t>Death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</a:rPr>
              <a:t>donor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 rule”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Canulación pre-mortem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PAM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Potencial </a:t>
            </a:r>
            <a:r>
              <a:rPr lang="es-ES" b="1" dirty="0">
                <a:solidFill>
                  <a:schemeClr val="bg1">
                    <a:lumMod val="85000"/>
                  </a:schemeClr>
                </a:solidFill>
              </a:rPr>
              <a:t>descenso de la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Tiempos</a:t>
            </a:r>
            <a:r>
              <a:rPr lang="es-ES" dirty="0"/>
              <a:t>:</a:t>
            </a:r>
          </a:p>
          <a:p>
            <a:pPr lvl="1"/>
            <a:r>
              <a:rPr lang="es-ES" b="1" u="sng" dirty="0">
                <a:solidFill>
                  <a:srgbClr val="0070C0"/>
                </a:solidFill>
              </a:rPr>
              <a:t>Tiempo de la PNR</a:t>
            </a:r>
          </a:p>
          <a:p>
            <a:r>
              <a:rPr lang="es-ES" dirty="0"/>
              <a:t>	</a:t>
            </a:r>
          </a:p>
        </p:txBody>
      </p:sp>
      <p:pic>
        <p:nvPicPr>
          <p:cNvPr id="10" name="Imagen 9" descr="Imagen que contiene foto, diferente, pequeño, pantalla&#10;&#10;El contenido generado por IA puede ser incorrecto.">
            <a:extLst>
              <a:ext uri="{FF2B5EF4-FFF2-40B4-BE49-F238E27FC236}">
                <a16:creationId xmlns:a16="http://schemas.microsoft.com/office/drawing/2014/main" id="{00765ED7-8DB5-3D60-A575-BE497B585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87132" cy="13833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F44EE14-470A-36C6-CCBD-1CA8D62497BF}"/>
              </a:ext>
            </a:extLst>
          </p:cNvPr>
          <p:cNvSpPr txBox="1"/>
          <p:nvPr/>
        </p:nvSpPr>
        <p:spPr>
          <a:xfrm>
            <a:off x="4340831" y="487810"/>
            <a:ext cx="334693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CONTROVERSIAS CLASICAS</a:t>
            </a:r>
          </a:p>
        </p:txBody>
      </p:sp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E1478487-2668-C59E-2B8B-C8FDBFCF4C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7"/>
          <a:stretch>
            <a:fillRect/>
          </a:stretch>
        </p:blipFill>
        <p:spPr>
          <a:xfrm>
            <a:off x="5805000" y="1254038"/>
            <a:ext cx="5182329" cy="1009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5D4FDA8B-3394-EBAD-828B-57C68C6169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6" t="16588" r="5461" b="76064"/>
          <a:stretch>
            <a:fillRect/>
          </a:stretch>
        </p:blipFill>
        <p:spPr>
          <a:xfrm>
            <a:off x="9575383" y="1894848"/>
            <a:ext cx="1169234" cy="239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n 7" descr="Texto&#10;&#10;El contenido generado por IA puede ser incorrecto.">
            <a:extLst>
              <a:ext uri="{FF2B5EF4-FFF2-40B4-BE49-F238E27FC236}">
                <a16:creationId xmlns:a16="http://schemas.microsoft.com/office/drawing/2014/main" id="{0B8B141B-F908-08AE-8BD2-49BE1EC34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000" y="2448009"/>
            <a:ext cx="5182329" cy="1014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80DBD1-BE3E-8369-CBD2-2E9DD80E6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164" y="3069224"/>
            <a:ext cx="2303856" cy="16574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0D85C48-73C3-05BB-912F-97ECB335AD7D}"/>
              </a:ext>
            </a:extLst>
          </p:cNvPr>
          <p:cNvSpPr txBox="1"/>
          <p:nvPr/>
        </p:nvSpPr>
        <p:spPr>
          <a:xfrm>
            <a:off x="552567" y="4132083"/>
            <a:ext cx="5252433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/>
                </a:solidFill>
              </a:rPr>
              <a:t>Tiempo de PNR</a:t>
            </a:r>
            <a:r>
              <a:rPr lang="es-ES" u="sng" dirty="0"/>
              <a:t>:</a:t>
            </a:r>
          </a:p>
          <a:p>
            <a:pPr marL="285750" indent="-285750">
              <a:buFontTx/>
              <a:buChar char="-"/>
            </a:pPr>
            <a:r>
              <a:rPr lang="es-ES" dirty="0"/>
              <a:t>ONT: 90-120 min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(Protocolo nacional de donación y trasplante hepático en donación en asistolia controlada. Ministerio de sanidad servicios sociales e igualdad y ONT, 2015)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/>
              <a:t>Consenso Español: mínimo 1 h</a:t>
            </a:r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49C3CBBA-5909-0E73-8AB7-077CD06BD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51053"/>
              </p:ext>
            </p:extLst>
          </p:nvPr>
        </p:nvGraphicFramePr>
        <p:xfrm>
          <a:off x="6185688" y="3851418"/>
          <a:ext cx="3004163" cy="2137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530">
                  <a:extLst>
                    <a:ext uri="{9D8B030D-6E8A-4147-A177-3AD203B41FA5}">
                      <a16:colId xmlns:a16="http://schemas.microsoft.com/office/drawing/2014/main" val="4278062546"/>
                    </a:ext>
                  </a:extLst>
                </a:gridCol>
                <a:gridCol w="569627">
                  <a:extLst>
                    <a:ext uri="{9D8B030D-6E8A-4147-A177-3AD203B41FA5}">
                      <a16:colId xmlns:a16="http://schemas.microsoft.com/office/drawing/2014/main" val="2368847323"/>
                    </a:ext>
                  </a:extLst>
                </a:gridCol>
                <a:gridCol w="569626">
                  <a:extLst>
                    <a:ext uri="{9D8B030D-6E8A-4147-A177-3AD203B41FA5}">
                      <a16:colId xmlns:a16="http://schemas.microsoft.com/office/drawing/2014/main" val="4163497215"/>
                    </a:ext>
                  </a:extLst>
                </a:gridCol>
                <a:gridCol w="944380">
                  <a:extLst>
                    <a:ext uri="{9D8B030D-6E8A-4147-A177-3AD203B41FA5}">
                      <a16:colId xmlns:a16="http://schemas.microsoft.com/office/drawing/2014/main" val="2967564181"/>
                    </a:ext>
                  </a:extLst>
                </a:gridCol>
              </a:tblGrid>
              <a:tr h="241948">
                <a:tc>
                  <a:txBody>
                    <a:bodyPr/>
                    <a:lstStyle/>
                    <a:p>
                      <a:r>
                        <a:rPr lang="es-ES" sz="1000" dirty="0"/>
                        <a:t>Autor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Año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err="1"/>
                        <a:t>Nº</a:t>
                      </a:r>
                      <a:r>
                        <a:rPr lang="es-ES" sz="1000" dirty="0"/>
                        <a:t> </a:t>
                      </a:r>
                      <a:r>
                        <a:rPr lang="es-ES" sz="1000" dirty="0" err="1"/>
                        <a:t>Tx</a:t>
                      </a:r>
                      <a:r>
                        <a:rPr lang="es-ES" sz="1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Tiempo NRP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071222"/>
                  </a:ext>
                </a:extLst>
              </a:tr>
              <a:tr h="213047">
                <a:tc>
                  <a:txBody>
                    <a:bodyPr/>
                    <a:lstStyle/>
                    <a:p>
                      <a:r>
                        <a:rPr lang="es-ES" sz="1000" dirty="0"/>
                        <a:t>Miñambres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109 (93-138)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125786"/>
                  </a:ext>
                </a:extLst>
              </a:tr>
              <a:tr h="252986">
                <a:tc>
                  <a:txBody>
                    <a:bodyPr/>
                    <a:lstStyle/>
                    <a:p>
                      <a:r>
                        <a:rPr lang="es-ES" sz="1000" dirty="0" err="1"/>
                        <a:t>Foss</a:t>
                      </a:r>
                      <a:r>
                        <a:rPr lang="es-ES" sz="1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97 (54-106)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854182"/>
                  </a:ext>
                </a:extLst>
              </a:tr>
              <a:tr h="199697">
                <a:tc>
                  <a:txBody>
                    <a:bodyPr/>
                    <a:lstStyle/>
                    <a:p>
                      <a:r>
                        <a:rPr lang="es-ES" sz="1000" dirty="0"/>
                        <a:t>Ruiz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2018</a:t>
                      </a:r>
                    </a:p>
                    <a:p>
                      <a:r>
                        <a:rPr lang="es-ES" sz="1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46.        100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126 (90-160) 121 (118-128)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688837"/>
                  </a:ext>
                </a:extLst>
              </a:tr>
              <a:tr h="220717">
                <a:tc>
                  <a:txBody>
                    <a:bodyPr/>
                    <a:lstStyle/>
                    <a:p>
                      <a:r>
                        <a:rPr lang="es-ES" sz="1000" dirty="0"/>
                        <a:t>Watson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123 (103-130)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781250"/>
                  </a:ext>
                </a:extLst>
              </a:tr>
              <a:tr h="239636">
                <a:tc>
                  <a:txBody>
                    <a:bodyPr/>
                    <a:lstStyle/>
                    <a:p>
                      <a:r>
                        <a:rPr lang="es-ES" sz="1000" u="sng" dirty="0" err="1"/>
                        <a:t>Savier</a:t>
                      </a:r>
                      <a:endParaRPr lang="es-ES" sz="1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190 (151-223)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207304"/>
                  </a:ext>
                </a:extLst>
              </a:tr>
              <a:tr h="239636">
                <a:tc>
                  <a:txBody>
                    <a:bodyPr/>
                    <a:lstStyle/>
                    <a:p>
                      <a:r>
                        <a:rPr lang="es-ES" sz="1000" u="sng" dirty="0"/>
                        <a:t>Hessheimer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111 (81-126)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962750"/>
                  </a:ext>
                </a:extLst>
              </a:tr>
              <a:tr h="268797">
                <a:tc>
                  <a:txBody>
                    <a:bodyPr/>
                    <a:lstStyle/>
                    <a:p>
                      <a:r>
                        <a:rPr lang="es-ES" sz="1000" u="sng" dirty="0" err="1"/>
                        <a:t>Gaurau</a:t>
                      </a:r>
                      <a:endParaRPr lang="es-ES" sz="1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/>
                        <a:t>133 (121-143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411445"/>
                  </a:ext>
                </a:extLst>
              </a:tr>
            </a:tbl>
          </a:graphicData>
        </a:graphic>
      </p:graphicFrame>
      <p:pic>
        <p:nvPicPr>
          <p:cNvPr id="3074" name="Picture 2" descr="no resuelto rojo tinta sello 22936003 PNG">
            <a:extLst>
              <a:ext uri="{FF2B5EF4-FFF2-40B4-BE49-F238E27FC236}">
                <a16:creationId xmlns:a16="http://schemas.microsoft.com/office/drawing/2014/main" id="{0F3666CD-4949-5F1F-2F73-84825D6F1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2806134" y="1454532"/>
            <a:ext cx="2518349" cy="11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4544E08-E484-3204-5A81-328E80B26392}"/>
              </a:ext>
            </a:extLst>
          </p:cNvPr>
          <p:cNvSpPr txBox="1"/>
          <p:nvPr/>
        </p:nvSpPr>
        <p:spPr>
          <a:xfrm>
            <a:off x="9570539" y="3693989"/>
            <a:ext cx="192979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No hay experiencia con menos de 90 min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8F4B9B5-5D9F-1D61-5B41-1F01813705CD}"/>
              </a:ext>
            </a:extLst>
          </p:cNvPr>
          <p:cNvSpPr txBox="1"/>
          <p:nvPr/>
        </p:nvSpPr>
        <p:spPr>
          <a:xfrm>
            <a:off x="9499108" y="4838907"/>
            <a:ext cx="2401824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D13447"/>
                </a:solidFill>
              </a:rPr>
              <a:t>¡¡Cuidado en las extracciones multiorgánica!!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5F9FE17-115A-02D2-9915-888357F7F473}"/>
              </a:ext>
            </a:extLst>
          </p:cNvPr>
          <p:cNvSpPr txBox="1"/>
          <p:nvPr/>
        </p:nvSpPr>
        <p:spPr>
          <a:xfrm>
            <a:off x="365971" y="6370190"/>
            <a:ext cx="1163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it-IT" sz="600" b="1" dirty="0" err="1"/>
              <a:t>Miñambres</a:t>
            </a:r>
            <a:r>
              <a:rPr lang="it-IT" sz="600" b="1" dirty="0"/>
              <a:t> </a:t>
            </a:r>
            <a:r>
              <a:rPr lang="it-IT" sz="600" dirty="0"/>
              <a:t> E </a:t>
            </a:r>
            <a:r>
              <a:rPr lang="en-US" sz="600" dirty="0"/>
              <a:t>Donation  after circulatory death and its expansion in Spain. Curr </a:t>
            </a:r>
            <a:r>
              <a:rPr lang="en-US" sz="600" dirty="0" err="1"/>
              <a:t>Opin</a:t>
            </a:r>
            <a:r>
              <a:rPr lang="en-US" sz="600" dirty="0"/>
              <a:t> Organ Transplant. 2018;23:120-129 –</a:t>
            </a:r>
            <a:r>
              <a:rPr lang="en-US" sz="600" b="1" dirty="0"/>
              <a:t>Foss S </a:t>
            </a:r>
            <a:r>
              <a:rPr lang="en-US" sz="600" dirty="0"/>
              <a:t>First Scandinavian Protocol for Controlled Donation After Circulatory Death Using Normothermic Regional Perfusion. Transplant Direct. 2018 Jun 13;4(7):e366. - </a:t>
            </a:r>
            <a:r>
              <a:rPr lang="es-ES" sz="600" b="1" dirty="0"/>
              <a:t>Ruiz P </a:t>
            </a:r>
            <a:r>
              <a:rPr lang="es-ES" sz="600" dirty="0"/>
              <a:t>Similar </a:t>
            </a:r>
            <a:r>
              <a:rPr lang="es-ES" sz="600" dirty="0" err="1"/>
              <a:t>Results</a:t>
            </a:r>
            <a:r>
              <a:rPr lang="es-ES" sz="600" dirty="0"/>
              <a:t> in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Transplantation</a:t>
            </a:r>
            <a:r>
              <a:rPr lang="es-ES" sz="600" dirty="0"/>
              <a:t> </a:t>
            </a:r>
            <a:r>
              <a:rPr lang="es-ES" sz="600" dirty="0" err="1"/>
              <a:t>From</a:t>
            </a:r>
            <a:r>
              <a:rPr lang="es-ES" sz="600" dirty="0"/>
              <a:t> </a:t>
            </a:r>
            <a:r>
              <a:rPr lang="es-ES" sz="600" dirty="0" err="1"/>
              <a:t>Controlled</a:t>
            </a:r>
            <a:r>
              <a:rPr lang="es-ES" sz="600" dirty="0"/>
              <a:t> </a:t>
            </a:r>
            <a:r>
              <a:rPr lang="es-ES" sz="600" dirty="0" err="1"/>
              <a:t>Donation</a:t>
            </a:r>
            <a:r>
              <a:rPr lang="es-ES" sz="600" dirty="0"/>
              <a:t> After </a:t>
            </a:r>
            <a:r>
              <a:rPr lang="es-ES" sz="600" dirty="0" err="1"/>
              <a:t>Circulatory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Donors</a:t>
            </a:r>
            <a:r>
              <a:rPr lang="es-ES" sz="600" dirty="0"/>
              <a:t> </a:t>
            </a:r>
            <a:r>
              <a:rPr lang="es-ES" sz="600" dirty="0" err="1"/>
              <a:t>With</a:t>
            </a:r>
            <a:r>
              <a:rPr lang="es-ES" sz="600" dirty="0"/>
              <a:t> </a:t>
            </a:r>
            <a:r>
              <a:rPr lang="es-ES" sz="600" dirty="0" err="1"/>
              <a:t>Normothermic</a:t>
            </a:r>
            <a:r>
              <a:rPr lang="es-ES" sz="600" dirty="0"/>
              <a:t> Regional </a:t>
            </a:r>
            <a:r>
              <a:rPr lang="es-ES" sz="600" dirty="0" err="1"/>
              <a:t>Perfusion</a:t>
            </a:r>
            <a:r>
              <a:rPr lang="es-ES" sz="600" dirty="0"/>
              <a:t> and </a:t>
            </a:r>
            <a:r>
              <a:rPr lang="es-ES" sz="600" dirty="0" err="1"/>
              <a:t>Donation</a:t>
            </a:r>
            <a:r>
              <a:rPr lang="es-ES" sz="600" dirty="0"/>
              <a:t> After </a:t>
            </a:r>
            <a:r>
              <a:rPr lang="es-ES" sz="600" dirty="0" err="1"/>
              <a:t>Brain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Donors</a:t>
            </a:r>
            <a:r>
              <a:rPr lang="es-ES" sz="600" dirty="0"/>
              <a:t>: A Case-</a:t>
            </a:r>
            <a:r>
              <a:rPr lang="es-ES" sz="600" dirty="0" err="1"/>
              <a:t>Matched</a:t>
            </a:r>
            <a:r>
              <a:rPr lang="es-ES" sz="600" dirty="0"/>
              <a:t> Single-Center </a:t>
            </a:r>
            <a:r>
              <a:rPr lang="es-ES" sz="600" dirty="0" err="1"/>
              <a:t>Study</a:t>
            </a:r>
            <a:r>
              <a:rPr lang="es-ES" sz="600" dirty="0"/>
              <a:t>.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</a:t>
            </a:r>
            <a:r>
              <a:rPr lang="es-ES" sz="600" dirty="0"/>
              <a:t>. 2021 Dec;27(12):1747-1757. -</a:t>
            </a:r>
            <a:r>
              <a:rPr lang="es-ES" sz="600" b="1" dirty="0"/>
              <a:t>Watson</a:t>
            </a:r>
            <a:r>
              <a:rPr lang="es-ES" sz="600" dirty="0"/>
              <a:t> , In situ </a:t>
            </a:r>
            <a:r>
              <a:rPr lang="es-ES" sz="600" dirty="0" err="1"/>
              <a:t>normothermic</a:t>
            </a:r>
            <a:r>
              <a:rPr lang="es-ES" sz="600" dirty="0"/>
              <a:t> </a:t>
            </a:r>
            <a:r>
              <a:rPr lang="es-ES" sz="600" dirty="0" err="1"/>
              <a:t>perfusion</a:t>
            </a:r>
            <a:r>
              <a:rPr lang="es-ES" sz="600" dirty="0"/>
              <a:t> </a:t>
            </a:r>
            <a:r>
              <a:rPr lang="es-ES" sz="600" dirty="0" err="1"/>
              <a:t>of</a:t>
            </a:r>
            <a:r>
              <a:rPr lang="es-ES" sz="600" dirty="0"/>
              <a:t> </a:t>
            </a:r>
            <a:r>
              <a:rPr lang="es-ES" sz="600" dirty="0" err="1"/>
              <a:t>livers</a:t>
            </a:r>
            <a:r>
              <a:rPr lang="es-ES" sz="600" dirty="0"/>
              <a:t> in </a:t>
            </a:r>
            <a:r>
              <a:rPr lang="es-ES" sz="600" dirty="0" err="1"/>
              <a:t>controlled</a:t>
            </a:r>
            <a:r>
              <a:rPr lang="es-ES" sz="600" dirty="0"/>
              <a:t> </a:t>
            </a:r>
            <a:r>
              <a:rPr lang="es-ES" sz="600" dirty="0" err="1"/>
              <a:t>circulatory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donation</a:t>
            </a:r>
            <a:r>
              <a:rPr lang="es-ES" sz="600" dirty="0"/>
              <a:t> </a:t>
            </a:r>
            <a:r>
              <a:rPr lang="es-ES" sz="600" dirty="0" err="1"/>
              <a:t>may</a:t>
            </a:r>
            <a:r>
              <a:rPr lang="es-ES" sz="600" dirty="0"/>
              <a:t> </a:t>
            </a:r>
            <a:r>
              <a:rPr lang="es-ES" sz="600" dirty="0" err="1"/>
              <a:t>prevent</a:t>
            </a:r>
            <a:r>
              <a:rPr lang="es-ES" sz="600" dirty="0"/>
              <a:t> </a:t>
            </a:r>
            <a:r>
              <a:rPr lang="es-ES" sz="600" dirty="0" err="1"/>
              <a:t>ischemic</a:t>
            </a:r>
            <a:r>
              <a:rPr lang="es-ES" sz="600" dirty="0"/>
              <a:t> </a:t>
            </a:r>
            <a:r>
              <a:rPr lang="es-ES" sz="600" dirty="0" err="1"/>
              <a:t>cholangiopathy</a:t>
            </a:r>
            <a:r>
              <a:rPr lang="es-ES" sz="600" dirty="0"/>
              <a:t> and </a:t>
            </a:r>
            <a:r>
              <a:rPr lang="es-ES" sz="600" dirty="0" err="1"/>
              <a:t>improve</a:t>
            </a:r>
            <a:r>
              <a:rPr lang="es-ES" sz="600" dirty="0"/>
              <a:t> </a:t>
            </a:r>
            <a:r>
              <a:rPr lang="es-ES" sz="600" dirty="0" err="1"/>
              <a:t>graft</a:t>
            </a:r>
            <a:r>
              <a:rPr lang="es-ES" sz="600" dirty="0"/>
              <a:t> </a:t>
            </a:r>
            <a:r>
              <a:rPr lang="es-ES" sz="600" dirty="0" err="1"/>
              <a:t>survival</a:t>
            </a:r>
            <a:r>
              <a:rPr lang="es-ES" sz="600" dirty="0"/>
              <a:t>. Am J </a:t>
            </a:r>
            <a:r>
              <a:rPr lang="es-ES" sz="600" dirty="0" err="1"/>
              <a:t>Transplant</a:t>
            </a:r>
            <a:r>
              <a:rPr lang="es-ES" sz="600" dirty="0"/>
              <a:t>. 2019;19:1745-1758. </a:t>
            </a:r>
            <a:r>
              <a:rPr lang="es-ES" sz="600" b="1" dirty="0"/>
              <a:t>Savier </a:t>
            </a:r>
            <a:r>
              <a:rPr lang="es-ES" sz="600" dirty="0"/>
              <a:t>E, et al. Favorable </a:t>
            </a:r>
            <a:r>
              <a:rPr lang="es-ES" sz="600" dirty="0" err="1"/>
              <a:t>outcomes</a:t>
            </a:r>
            <a:r>
              <a:rPr lang="es-ES" sz="600" dirty="0"/>
              <a:t> </a:t>
            </a:r>
            <a:r>
              <a:rPr lang="es-ES" sz="600" dirty="0" err="1"/>
              <a:t>of</a:t>
            </a:r>
            <a:r>
              <a:rPr lang="es-ES" sz="600" dirty="0"/>
              <a:t>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transplantation</a:t>
            </a:r>
            <a:r>
              <a:rPr lang="es-ES" sz="600" dirty="0"/>
              <a:t> </a:t>
            </a:r>
            <a:r>
              <a:rPr lang="es-ES" sz="600" dirty="0" err="1"/>
              <a:t>from</a:t>
            </a:r>
            <a:r>
              <a:rPr lang="es-ES" sz="600" dirty="0"/>
              <a:t> </a:t>
            </a:r>
            <a:r>
              <a:rPr lang="es-ES" sz="600" dirty="0" err="1"/>
              <a:t>controlled</a:t>
            </a:r>
            <a:r>
              <a:rPr lang="es-ES" sz="600" dirty="0"/>
              <a:t> </a:t>
            </a:r>
            <a:r>
              <a:rPr lang="es-ES" sz="600" dirty="0" err="1"/>
              <a:t>circulatory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donors</a:t>
            </a:r>
            <a:r>
              <a:rPr lang="es-ES" sz="600" dirty="0"/>
              <a:t> </a:t>
            </a:r>
            <a:r>
              <a:rPr lang="es-ES" sz="600" dirty="0" err="1"/>
              <a:t>using</a:t>
            </a:r>
            <a:r>
              <a:rPr lang="es-ES" sz="600" dirty="0"/>
              <a:t> </a:t>
            </a:r>
            <a:r>
              <a:rPr lang="es-ES" sz="600" dirty="0" err="1"/>
              <a:t>normothermic</a:t>
            </a:r>
            <a:r>
              <a:rPr lang="es-ES" sz="600" dirty="0"/>
              <a:t> regional </a:t>
            </a:r>
            <a:r>
              <a:rPr lang="es-ES" sz="600" dirty="0" err="1"/>
              <a:t>perfusion</a:t>
            </a:r>
            <a:r>
              <a:rPr lang="es-ES" sz="600" dirty="0"/>
              <a:t> </a:t>
            </a:r>
            <a:r>
              <a:rPr lang="es-ES" sz="600" dirty="0" err="1"/>
              <a:t>compared</a:t>
            </a:r>
            <a:r>
              <a:rPr lang="es-ES" sz="600" dirty="0"/>
              <a:t> </a:t>
            </a:r>
            <a:r>
              <a:rPr lang="es-ES" sz="600" dirty="0" err="1"/>
              <a:t>to</a:t>
            </a:r>
            <a:r>
              <a:rPr lang="es-ES" sz="600" dirty="0"/>
              <a:t> </a:t>
            </a:r>
            <a:r>
              <a:rPr lang="es-ES" sz="600" dirty="0" err="1"/>
              <a:t>brain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donors</a:t>
            </a:r>
            <a:r>
              <a:rPr lang="es-ES" sz="600" dirty="0"/>
              <a:t>. </a:t>
            </a:r>
            <a:r>
              <a:rPr lang="es-ES" sz="600" dirty="0" err="1"/>
              <a:t>Transplantation</a:t>
            </a:r>
            <a:r>
              <a:rPr lang="es-ES" sz="600" dirty="0"/>
              <a:t>. 2020;104(9):1943. </a:t>
            </a:r>
            <a:r>
              <a:rPr lang="es-ES" sz="600" b="1" dirty="0"/>
              <a:t>Hessheimer</a:t>
            </a:r>
            <a:r>
              <a:rPr lang="es-ES" sz="600" dirty="0"/>
              <a:t> A. Abdominal </a:t>
            </a:r>
            <a:r>
              <a:rPr lang="es-ES" sz="600" dirty="0" err="1"/>
              <a:t>normothermic</a:t>
            </a:r>
            <a:r>
              <a:rPr lang="es-ES" sz="600" dirty="0"/>
              <a:t> regional </a:t>
            </a:r>
            <a:r>
              <a:rPr lang="es-ES" sz="600" dirty="0" err="1"/>
              <a:t>perfusion</a:t>
            </a:r>
            <a:r>
              <a:rPr lang="es-ES" sz="600" dirty="0"/>
              <a:t> in </a:t>
            </a:r>
            <a:r>
              <a:rPr lang="es-ES" sz="600" dirty="0" err="1"/>
              <a:t>controlled</a:t>
            </a:r>
            <a:r>
              <a:rPr lang="es-ES" sz="600" dirty="0"/>
              <a:t> </a:t>
            </a:r>
            <a:r>
              <a:rPr lang="es-ES" sz="600" dirty="0" err="1"/>
              <a:t>donation</a:t>
            </a:r>
            <a:r>
              <a:rPr lang="es-ES" sz="600" dirty="0"/>
              <a:t> after </a:t>
            </a:r>
            <a:r>
              <a:rPr lang="es-ES" sz="600" dirty="0" err="1"/>
              <a:t>circulatory</a:t>
            </a:r>
            <a:r>
              <a:rPr lang="es-ES" sz="600" dirty="0"/>
              <a:t> </a:t>
            </a:r>
            <a:r>
              <a:rPr lang="es-ES" sz="600" dirty="0" err="1"/>
              <a:t>determination</a:t>
            </a:r>
            <a:r>
              <a:rPr lang="es-ES" sz="600" dirty="0"/>
              <a:t> </a:t>
            </a:r>
            <a:r>
              <a:rPr lang="es-ES" sz="600" dirty="0" err="1"/>
              <a:t>of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transplantation</a:t>
            </a:r>
            <a:r>
              <a:rPr lang="es-ES" sz="600" dirty="0"/>
              <a:t>: </a:t>
            </a:r>
            <a:r>
              <a:rPr lang="es-ES" sz="600" dirty="0" err="1"/>
              <a:t>Outcomes</a:t>
            </a:r>
            <a:r>
              <a:rPr lang="es-ES" sz="600" dirty="0"/>
              <a:t> and </a:t>
            </a:r>
            <a:r>
              <a:rPr lang="es-ES" sz="600" dirty="0" err="1"/>
              <a:t>risk</a:t>
            </a:r>
            <a:r>
              <a:rPr lang="es-ES" sz="600" dirty="0"/>
              <a:t> </a:t>
            </a:r>
            <a:r>
              <a:rPr lang="es-ES" sz="600" dirty="0" err="1"/>
              <a:t>factors</a:t>
            </a:r>
            <a:r>
              <a:rPr lang="es-ES" sz="600" dirty="0"/>
              <a:t> </a:t>
            </a:r>
            <a:r>
              <a:rPr lang="es-ES" sz="600" dirty="0" err="1"/>
              <a:t>for</a:t>
            </a:r>
            <a:r>
              <a:rPr lang="es-ES" sz="600" dirty="0"/>
              <a:t> </a:t>
            </a:r>
            <a:r>
              <a:rPr lang="es-ES" sz="600" dirty="0" err="1"/>
              <a:t>graft</a:t>
            </a:r>
            <a:r>
              <a:rPr lang="es-ES" sz="600" dirty="0"/>
              <a:t> </a:t>
            </a:r>
            <a:r>
              <a:rPr lang="es-ES" sz="600" dirty="0" err="1"/>
              <a:t>loss</a:t>
            </a:r>
            <a:r>
              <a:rPr lang="es-ES" sz="600" dirty="0"/>
              <a:t>. Am J </a:t>
            </a:r>
            <a:r>
              <a:rPr lang="es-ES" sz="600" dirty="0" err="1"/>
              <a:t>Transplant</a:t>
            </a:r>
            <a:r>
              <a:rPr lang="es-ES" sz="600" dirty="0"/>
              <a:t>, 2022 Apr;22(4):1169-1181. </a:t>
            </a:r>
            <a:r>
              <a:rPr lang="es-ES" sz="600" b="1" dirty="0" err="1"/>
              <a:t>Gaurav</a:t>
            </a:r>
            <a:r>
              <a:rPr lang="es-ES" sz="600" b="1" dirty="0"/>
              <a:t> R </a:t>
            </a:r>
            <a:r>
              <a:rPr lang="es-ES" sz="600" dirty="0" err="1"/>
              <a:t>Liver</a:t>
            </a:r>
            <a:r>
              <a:rPr lang="es-ES" sz="600" dirty="0"/>
              <a:t> </a:t>
            </a:r>
            <a:r>
              <a:rPr lang="es-ES" sz="600" dirty="0" err="1"/>
              <a:t>Transplantation</a:t>
            </a:r>
            <a:r>
              <a:rPr lang="es-ES" sz="600" dirty="0"/>
              <a:t> </a:t>
            </a:r>
            <a:r>
              <a:rPr lang="es-ES" sz="600" dirty="0" err="1"/>
              <a:t>Outcomes</a:t>
            </a:r>
            <a:r>
              <a:rPr lang="es-ES" sz="600" dirty="0"/>
              <a:t> </a:t>
            </a:r>
            <a:r>
              <a:rPr lang="es-ES" sz="600" dirty="0" err="1"/>
              <a:t>From</a:t>
            </a:r>
            <a:r>
              <a:rPr lang="es-ES" sz="600" dirty="0"/>
              <a:t> </a:t>
            </a:r>
            <a:r>
              <a:rPr lang="es-ES" sz="600" dirty="0" err="1"/>
              <a:t>Controlled</a:t>
            </a:r>
            <a:r>
              <a:rPr lang="es-ES" sz="600" dirty="0"/>
              <a:t> </a:t>
            </a:r>
            <a:r>
              <a:rPr lang="es-ES" sz="600" dirty="0" err="1"/>
              <a:t>Circulatory</a:t>
            </a:r>
            <a:r>
              <a:rPr lang="es-ES" sz="600" dirty="0"/>
              <a:t> </a:t>
            </a:r>
            <a:r>
              <a:rPr lang="es-ES" sz="600" dirty="0" err="1"/>
              <a:t>Death</a:t>
            </a:r>
            <a:r>
              <a:rPr lang="es-ES" sz="600" dirty="0"/>
              <a:t> </a:t>
            </a:r>
            <a:r>
              <a:rPr lang="es-ES" sz="600" dirty="0" err="1"/>
              <a:t>Donors</a:t>
            </a:r>
            <a:r>
              <a:rPr lang="es-ES" sz="600" dirty="0"/>
              <a:t>: SCS vs in situ NRP vs ex situ NMP. Ann </a:t>
            </a:r>
            <a:r>
              <a:rPr lang="es-ES" sz="600" dirty="0" err="1"/>
              <a:t>Surg</a:t>
            </a:r>
            <a:r>
              <a:rPr lang="es-ES" sz="600" dirty="0"/>
              <a:t>. 2022 Jun 1;275(6):1156-1164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8D665CBA-C079-AFF5-A3C8-C2BF7D4DA893}"/>
              </a:ext>
            </a:extLst>
          </p:cNvPr>
          <p:cNvSpPr/>
          <p:nvPr/>
        </p:nvSpPr>
        <p:spPr>
          <a:xfrm>
            <a:off x="8157882" y="3693989"/>
            <a:ext cx="1174377" cy="24557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5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46E53-9A61-FFE1-CC33-58B1CE1B8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EF99814-0DAA-BFDA-1466-52831E8A9665}"/>
              </a:ext>
            </a:extLst>
          </p:cNvPr>
          <p:cNvSpPr txBox="1"/>
          <p:nvPr/>
        </p:nvSpPr>
        <p:spPr>
          <a:xfrm>
            <a:off x="691662" y="1375728"/>
            <a:ext cx="54043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1">
                    <a:lumMod val="85000"/>
                  </a:schemeClr>
                </a:solidFill>
              </a:rPr>
              <a:t>Eticas</a:t>
            </a:r>
            <a:r>
              <a:rPr lang="es-ES" b="1" dirty="0">
                <a:solidFill>
                  <a:schemeClr val="bg1">
                    <a:lumMod val="85000"/>
                  </a:schemeClr>
                </a:solidFill>
              </a:rPr>
              <a:t> - Legales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“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</a:rPr>
              <a:t>Death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</a:rPr>
              <a:t>donor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 rule”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Canulación pre-mortem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PAM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Potencial </a:t>
            </a:r>
            <a:r>
              <a:rPr lang="es-ES" b="1" dirty="0">
                <a:solidFill>
                  <a:schemeClr val="bg1">
                    <a:lumMod val="85000"/>
                  </a:schemeClr>
                </a:solidFill>
              </a:rPr>
              <a:t>descenso de la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>
                  <a:lumMod val="8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>
                    <a:lumMod val="85000"/>
                  </a:schemeClr>
                </a:solidFill>
              </a:rPr>
              <a:t>Tiempos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Tiempo de isquemia caliente funcional</a:t>
            </a:r>
          </a:p>
          <a:p>
            <a:pPr lvl="1"/>
            <a:r>
              <a:rPr lang="es-ES" dirty="0">
                <a:solidFill>
                  <a:schemeClr val="bg1">
                    <a:lumMod val="85000"/>
                  </a:schemeClr>
                </a:solidFill>
              </a:rPr>
              <a:t>Tiempo de la PNR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/>
              <a:t>Tipo de extracción/preservación</a:t>
            </a:r>
            <a:r>
              <a:rPr lang="es-ES" b="1" u="sng" dirty="0"/>
              <a:t>: PNR vs. SSR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pic>
        <p:nvPicPr>
          <p:cNvPr id="10" name="Imagen 9" descr="Imagen que contiene foto, diferente, pequeño, pantalla&#10;&#10;El contenido generado por IA puede ser incorrecto.">
            <a:extLst>
              <a:ext uri="{FF2B5EF4-FFF2-40B4-BE49-F238E27FC236}">
                <a16:creationId xmlns:a16="http://schemas.microsoft.com/office/drawing/2014/main" id="{ED47EF6A-F748-E39D-765B-62077F468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87132" cy="13833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7C9E9C4-6495-060B-98A0-D9176C897732}"/>
              </a:ext>
            </a:extLst>
          </p:cNvPr>
          <p:cNvSpPr txBox="1"/>
          <p:nvPr/>
        </p:nvSpPr>
        <p:spPr>
          <a:xfrm>
            <a:off x="4340831" y="487810"/>
            <a:ext cx="334693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CONTROVERSIAS CLASICAS</a:t>
            </a:r>
          </a:p>
        </p:txBody>
      </p:sp>
      <p:pic>
        <p:nvPicPr>
          <p:cNvPr id="4" name="Imagen 3" descr="Imagen que contiene interior, cuarto de hospital, computadora, tabla&#10;&#10;El contenido generado por IA puede ser incorrecto.">
            <a:extLst>
              <a:ext uri="{FF2B5EF4-FFF2-40B4-BE49-F238E27FC236}">
                <a16:creationId xmlns:a16="http://schemas.microsoft.com/office/drawing/2014/main" id="{610304A1-5415-8771-8CB0-A398389EAB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2" r="3" b="3"/>
          <a:stretch>
            <a:fillRect/>
          </a:stretch>
        </p:blipFill>
        <p:spPr>
          <a:xfrm>
            <a:off x="8169574" y="1780032"/>
            <a:ext cx="3240826" cy="3297936"/>
          </a:xfrm>
          <a:prstGeom prst="rect">
            <a:avLst/>
          </a:prstGeom>
        </p:spPr>
      </p:pic>
      <p:pic>
        <p:nvPicPr>
          <p:cNvPr id="5" name="Picture 2" descr="Sello resuelto. Sello de tinta verde: vector de stock (libre de regalías)  2361884537 | Shutterstock">
            <a:extLst>
              <a:ext uri="{FF2B5EF4-FFF2-40B4-BE49-F238E27FC236}">
                <a16:creationId xmlns:a16="http://schemas.microsoft.com/office/drawing/2014/main" id="{4F47412C-5A10-0521-1158-1BA43FBB9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8" b="30536"/>
          <a:stretch>
            <a:fillRect/>
          </a:stretch>
        </p:blipFill>
        <p:spPr bwMode="auto">
          <a:xfrm>
            <a:off x="3202113" y="2423035"/>
            <a:ext cx="2743200" cy="13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interior&#10;&#10;El contenido generado por IA puede ser incorrecto.">
            <a:extLst>
              <a:ext uri="{FF2B5EF4-FFF2-40B4-BE49-F238E27FC236}">
                <a16:creationId xmlns:a16="http://schemas.microsoft.com/office/drawing/2014/main" id="{BF13D13F-5308-1D8B-9CE7-03C267858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876" y="5413328"/>
            <a:ext cx="3543788" cy="9516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 descr="Captura de pantalla de un celular con texto&#10;&#10;El contenido generado por IA puede ser incorrecto.">
            <a:extLst>
              <a:ext uri="{FF2B5EF4-FFF2-40B4-BE49-F238E27FC236}">
                <a16:creationId xmlns:a16="http://schemas.microsoft.com/office/drawing/2014/main" id="{BDBDFF33-1E03-CCCE-11ED-4A6B95256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60" y="4522530"/>
            <a:ext cx="3618035" cy="1127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3FD878-6206-3E58-049B-1ECF03750B2C}"/>
              </a:ext>
            </a:extLst>
          </p:cNvPr>
          <p:cNvSpPr txBox="1"/>
          <p:nvPr/>
        </p:nvSpPr>
        <p:spPr>
          <a:xfrm>
            <a:off x="4573713" y="4366021"/>
            <a:ext cx="199585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6"/>
                </a:solidFill>
              </a:rPr>
              <a:t>Superioridad de la PNR</a:t>
            </a:r>
            <a:r>
              <a:rPr lang="es-ES" dirty="0"/>
              <a:t>: CI, FP, DPI, supervivencia,...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61F2C65-3343-10E2-2BF4-513A8817A35C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326A393-8071-3DF1-20D6-F1EA6E729A23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A426BE8A-801A-6087-38A4-DC0E9D35754D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5" name="Grupo 14">
                  <a:extLst>
                    <a:ext uri="{FF2B5EF4-FFF2-40B4-BE49-F238E27FC236}">
                      <a16:creationId xmlns:a16="http://schemas.microsoft.com/office/drawing/2014/main" id="{D5728866-CCAC-A9EC-8431-074D5DEADF6C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0E3ADCB8-13C6-FD4F-BDC3-1BCD9454A556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ector recto 17">
                    <a:extLst>
                      <a:ext uri="{FF2B5EF4-FFF2-40B4-BE49-F238E27FC236}">
                        <a16:creationId xmlns:a16="http://schemas.microsoft.com/office/drawing/2014/main" id="{D0C03856-D281-A8D4-D703-7126245B46E8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ectangle 16">
                    <a:extLst>
                      <a:ext uri="{FF2B5EF4-FFF2-40B4-BE49-F238E27FC236}">
                        <a16:creationId xmlns:a16="http://schemas.microsoft.com/office/drawing/2014/main" id="{78368085-26DB-5171-407A-503B9A459670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6" name="Imagen 15">
                  <a:extLst>
                    <a:ext uri="{FF2B5EF4-FFF2-40B4-BE49-F238E27FC236}">
                      <a16:creationId xmlns:a16="http://schemas.microsoft.com/office/drawing/2014/main" id="{5DD1EEF9-EAAC-C47F-EA2B-47D545A7C78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10014E92-3DFE-B3C1-F460-1BC3073D92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3A196CE-504E-9950-0AD3-1C68EA1372A5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QuadreDeText 11">
            <a:extLst>
              <a:ext uri="{FF2B5EF4-FFF2-40B4-BE49-F238E27FC236}">
                <a16:creationId xmlns:a16="http://schemas.microsoft.com/office/drawing/2014/main" id="{ABBCE8F6-4FBA-46A8-8884-325527873778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 descr="Forma&#10;&#10;Descripción generada automáticamente con confianza media">
            <a:extLst>
              <a:ext uri="{FF2B5EF4-FFF2-40B4-BE49-F238E27FC236}">
                <a16:creationId xmlns:a16="http://schemas.microsoft.com/office/drawing/2014/main" id="{8767ECD4-8443-A094-B2C7-3861F3FB8D0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1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23830-DA63-C10B-776E-0790A617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937F7B-4B9C-B152-F12A-90DDB1A05F9E}"/>
              </a:ext>
            </a:extLst>
          </p:cNvPr>
          <p:cNvSpPr txBox="1"/>
          <p:nvPr/>
        </p:nvSpPr>
        <p:spPr>
          <a:xfrm>
            <a:off x="691662" y="1375728"/>
            <a:ext cx="540433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chemeClr val="bg2">
                    <a:lumMod val="90000"/>
                  </a:schemeClr>
                </a:solidFill>
              </a:rPr>
              <a:t>Eticas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:</a:t>
            </a:r>
          </a:p>
          <a:p>
            <a:pPr lvl="1"/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“</a:t>
            </a:r>
            <a:r>
              <a:rPr lang="es-ES" dirty="0" err="1">
                <a:solidFill>
                  <a:schemeClr val="bg2">
                    <a:lumMod val="90000"/>
                  </a:schemeClr>
                </a:solidFill>
              </a:rPr>
              <a:t>Death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lumMod val="90000"/>
                  </a:schemeClr>
                </a:solidFill>
              </a:rPr>
              <a:t>donor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 rule”</a:t>
            </a:r>
          </a:p>
          <a:p>
            <a:pPr lvl="1"/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Canulación pre-mortem</a:t>
            </a:r>
          </a:p>
          <a:p>
            <a:pPr lvl="1"/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Potencial </a:t>
            </a:r>
            <a:r>
              <a:rPr lang="es-ES" b="1" dirty="0">
                <a:solidFill>
                  <a:schemeClr val="bg2">
                    <a:lumMod val="90000"/>
                  </a:schemeClr>
                </a:solidFill>
              </a:rPr>
              <a:t>descenso de la 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lumMod val="90000"/>
                  </a:schemeClr>
                </a:solidFill>
              </a:rPr>
              <a:t>Tiempos</a:t>
            </a: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:</a:t>
            </a:r>
          </a:p>
          <a:p>
            <a:pPr lvl="1"/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Tiempo de isquemia caliente funcional</a:t>
            </a:r>
          </a:p>
          <a:p>
            <a:pPr lvl="1"/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Tiempo de la PNR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lumMod val="90000"/>
                  </a:schemeClr>
                </a:solidFill>
              </a:rPr>
              <a:t>Tipo de extracción/preservación</a:t>
            </a:r>
            <a:r>
              <a:rPr lang="es-ES" b="1" dirty="0">
                <a:solidFill>
                  <a:schemeClr val="bg2">
                    <a:lumMod val="90000"/>
                  </a:schemeClr>
                </a:solidFill>
              </a:rPr>
              <a:t>: PNR vs. SSR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/>
              <a:t>Consideración como </a:t>
            </a:r>
            <a:r>
              <a:rPr lang="es-ES" b="1" u="sng" dirty="0"/>
              <a:t>“Donantes subóptimos”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Uso en </a:t>
            </a:r>
            <a:r>
              <a:rPr lang="es-ES" b="1" dirty="0"/>
              <a:t>receptores de alto riesgo:</a:t>
            </a:r>
            <a:r>
              <a:rPr lang="es-ES" dirty="0"/>
              <a:t> MELD elevado, retrasplante, IH fulminantes,..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Uso en CEP y otras etiologías biliares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b="1" dirty="0"/>
          </a:p>
          <a:p>
            <a:endParaRPr lang="es-ES" dirty="0"/>
          </a:p>
        </p:txBody>
      </p:sp>
      <p:pic>
        <p:nvPicPr>
          <p:cNvPr id="10" name="Imagen 9" descr="Imagen que contiene foto, diferente, pequeño, pantalla&#10;&#10;El contenido generado por IA puede ser incorrecto.">
            <a:extLst>
              <a:ext uri="{FF2B5EF4-FFF2-40B4-BE49-F238E27FC236}">
                <a16:creationId xmlns:a16="http://schemas.microsoft.com/office/drawing/2014/main" id="{DC3B851F-1EBD-DE36-0C42-C720F474E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87132" cy="138332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5C68DF2-6347-9ADA-8E1A-04F35EF01AFA}"/>
              </a:ext>
            </a:extLst>
          </p:cNvPr>
          <p:cNvSpPr txBox="1"/>
          <p:nvPr/>
        </p:nvSpPr>
        <p:spPr>
          <a:xfrm>
            <a:off x="4340831" y="487810"/>
            <a:ext cx="334693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CONTROVERSIAS CLASICAS</a:t>
            </a:r>
          </a:p>
        </p:txBody>
      </p:sp>
      <p:pic>
        <p:nvPicPr>
          <p:cNvPr id="17" name="Imagen 16" descr="Tabla&#10;&#10;El contenido generado por IA puede ser incorrecto.">
            <a:extLst>
              <a:ext uri="{FF2B5EF4-FFF2-40B4-BE49-F238E27FC236}">
                <a16:creationId xmlns:a16="http://schemas.microsoft.com/office/drawing/2014/main" id="{122FEC8B-09EF-6E94-7448-6438961B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633"/>
          <a:stretch>
            <a:fillRect/>
          </a:stretch>
        </p:blipFill>
        <p:spPr>
          <a:xfrm>
            <a:off x="6064124" y="1280493"/>
            <a:ext cx="5755226" cy="20560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Sello resuelto. Sello de tinta verde: vector de stock (libre de regalías)  2361884537 | Shutterstock">
            <a:extLst>
              <a:ext uri="{FF2B5EF4-FFF2-40B4-BE49-F238E27FC236}">
                <a16:creationId xmlns:a16="http://schemas.microsoft.com/office/drawing/2014/main" id="{6FBEA8EC-9DC2-D18B-3D21-E4C333074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8" b="30536"/>
          <a:stretch>
            <a:fillRect/>
          </a:stretch>
        </p:blipFill>
        <p:spPr bwMode="auto">
          <a:xfrm rot="20392785">
            <a:off x="3193657" y="2453190"/>
            <a:ext cx="2581682" cy="12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2E18073-D0DF-F303-E5F6-76B87254706D}"/>
              </a:ext>
            </a:extLst>
          </p:cNvPr>
          <p:cNvSpPr txBox="1"/>
          <p:nvPr/>
        </p:nvSpPr>
        <p:spPr>
          <a:xfrm>
            <a:off x="6188098" y="3368194"/>
            <a:ext cx="5539154" cy="646331"/>
          </a:xfrm>
          <a:prstGeom prst="rect">
            <a:avLst/>
          </a:prstGeom>
          <a:noFill/>
          <a:ln>
            <a:solidFill>
              <a:srgbClr val="D13447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Tx</a:t>
            </a:r>
            <a:r>
              <a:rPr lang="es-ES" dirty="0"/>
              <a:t> Hepático con donante DAC-PNR es </a:t>
            </a:r>
            <a:r>
              <a:rPr lang="es-ES" u="sng" dirty="0">
                <a:solidFill>
                  <a:schemeClr val="accent6"/>
                </a:solidFill>
              </a:rPr>
              <a:t>equiparable al </a:t>
            </a:r>
            <a:r>
              <a:rPr lang="es-ES" u="sng" dirty="0" err="1">
                <a:solidFill>
                  <a:schemeClr val="accent6"/>
                </a:solidFill>
              </a:rPr>
              <a:t>Tx</a:t>
            </a:r>
            <a:r>
              <a:rPr lang="es-ES" u="sng" dirty="0">
                <a:solidFill>
                  <a:schemeClr val="accent6"/>
                </a:solidFill>
              </a:rPr>
              <a:t> hepático con donantes en ME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E3FB1AB-0578-8D77-9E8D-4BD0F4F7F72C}"/>
              </a:ext>
            </a:extLst>
          </p:cNvPr>
          <p:cNvSpPr txBox="1"/>
          <p:nvPr/>
        </p:nvSpPr>
        <p:spPr>
          <a:xfrm>
            <a:off x="7033391" y="945329"/>
            <a:ext cx="531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Estudios comparativos DA-NRP vs. ME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D64A94C-353B-E9DE-F3D3-43B4CA0BB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062" y="4102570"/>
            <a:ext cx="4996276" cy="48983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5" name="Imagen 14" descr="Diagrama, Gráfico circular&#10;&#10;El contenido generado por IA puede ser incorrecto.">
            <a:extLst>
              <a:ext uri="{FF2B5EF4-FFF2-40B4-BE49-F238E27FC236}">
                <a16:creationId xmlns:a16="http://schemas.microsoft.com/office/drawing/2014/main" id="{6857BA7C-34C6-F6C6-3A7E-D3EC2DECB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4576" y="4595895"/>
            <a:ext cx="2874322" cy="15113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A0B80C5-7038-820A-A54C-1C3BB79CCD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7889" y="5749906"/>
            <a:ext cx="1492250" cy="1714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F45439E-94A1-6916-6FB6-92ED34BD0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3064" y="5659890"/>
            <a:ext cx="1967885" cy="14157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81BF770C-F128-B4E5-A5D1-4F499D585F1C}"/>
              </a:ext>
            </a:extLst>
          </p:cNvPr>
          <p:cNvGrpSpPr/>
          <p:nvPr/>
        </p:nvGrpSpPr>
        <p:grpSpPr>
          <a:xfrm>
            <a:off x="0" y="6107195"/>
            <a:ext cx="12192000" cy="683114"/>
            <a:chOff x="0" y="6106645"/>
            <a:chExt cx="12192000" cy="68311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E238730-4297-3DC1-C010-39376A2D5B1E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098A62F6-8B07-9B2C-B5DB-B0989FBE7D73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6" name="Grupo 15">
                  <a:extLst>
                    <a:ext uri="{FF2B5EF4-FFF2-40B4-BE49-F238E27FC236}">
                      <a16:creationId xmlns:a16="http://schemas.microsoft.com/office/drawing/2014/main" id="{1FCF1C0F-22CD-7384-56F8-3AE137E52877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21" name="Conector recto 20">
                    <a:extLst>
                      <a:ext uri="{FF2B5EF4-FFF2-40B4-BE49-F238E27FC236}">
                        <a16:creationId xmlns:a16="http://schemas.microsoft.com/office/drawing/2014/main" id="{F20DDFF5-D9B5-AD17-1FD4-2319817CF0D0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ector recto 21">
                    <a:extLst>
                      <a:ext uri="{FF2B5EF4-FFF2-40B4-BE49-F238E27FC236}">
                        <a16:creationId xmlns:a16="http://schemas.microsoft.com/office/drawing/2014/main" id="{5AC75029-D9BD-19B3-E521-A151517A161F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Rectangle 16">
                    <a:extLst>
                      <a:ext uri="{FF2B5EF4-FFF2-40B4-BE49-F238E27FC236}">
                        <a16:creationId xmlns:a16="http://schemas.microsoft.com/office/drawing/2014/main" id="{BEDABBFB-9BBF-6354-EE72-C326F8785B91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3E4D1348-3BDC-732E-4CAC-23539867622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92A753EF-A0CC-2551-1881-485645DFFB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6ADF4C6-4D9B-37CE-AF90-978D7C2ED39E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QuadreDeText 11">
            <a:extLst>
              <a:ext uri="{FF2B5EF4-FFF2-40B4-BE49-F238E27FC236}">
                <a16:creationId xmlns:a16="http://schemas.microsoft.com/office/drawing/2014/main" id="{544F0968-4AC0-7370-7290-EA576D901506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 descr="Forma&#10;&#10;Descripción generada automáticamente con confianza media">
            <a:extLst>
              <a:ext uri="{FF2B5EF4-FFF2-40B4-BE49-F238E27FC236}">
                <a16:creationId xmlns:a16="http://schemas.microsoft.com/office/drawing/2014/main" id="{6E400632-FB80-EC69-4884-CB6939C86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276A9B01-27EC-9A6A-8DE5-8199FD296FEA}"/>
              </a:ext>
            </a:extLst>
          </p:cNvPr>
          <p:cNvCxnSpPr/>
          <p:nvPr/>
        </p:nvCxnSpPr>
        <p:spPr>
          <a:xfrm>
            <a:off x="8648709" y="4520683"/>
            <a:ext cx="27342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30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34B9A65-16F3-8330-B745-BD35770C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24" t="12050" r="7066" b="10490"/>
          <a:stretch>
            <a:fillRect/>
          </a:stretch>
        </p:blipFill>
        <p:spPr>
          <a:xfrm>
            <a:off x="2841608" y="674881"/>
            <a:ext cx="5925349" cy="5508238"/>
          </a:xfrm>
          <a:prstGeom prst="rect">
            <a:avLst/>
          </a:prstGeom>
        </p:spPr>
      </p:pic>
      <p:pic>
        <p:nvPicPr>
          <p:cNvPr id="5" name="Picture 2" descr="no resuelto rojo tinta sello 22936003 PNG">
            <a:extLst>
              <a:ext uri="{FF2B5EF4-FFF2-40B4-BE49-F238E27FC236}">
                <a16:creationId xmlns:a16="http://schemas.microsoft.com/office/drawing/2014/main" id="{B4B0DCB5-0128-111F-2B8C-9CF0FA367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30746" r="4710" b="30042"/>
          <a:stretch>
            <a:fillRect/>
          </a:stretch>
        </p:blipFill>
        <p:spPr bwMode="auto">
          <a:xfrm rot="20531673">
            <a:off x="7700099" y="568038"/>
            <a:ext cx="2518349" cy="11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29DE98E-6AD2-3C53-28CF-3C4C904674BB}"/>
              </a:ext>
            </a:extLst>
          </p:cNvPr>
          <p:cNvGrpSpPr/>
          <p:nvPr/>
        </p:nvGrpSpPr>
        <p:grpSpPr>
          <a:xfrm>
            <a:off x="0" y="6106645"/>
            <a:ext cx="12192000" cy="683114"/>
            <a:chOff x="0" y="6106645"/>
            <a:chExt cx="12192000" cy="68311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976BCF00-C28E-EB54-6CAC-F15A73A84182}"/>
                </a:ext>
              </a:extLst>
            </p:cNvPr>
            <p:cNvGrpSpPr/>
            <p:nvPr/>
          </p:nvGrpSpPr>
          <p:grpSpPr>
            <a:xfrm>
              <a:off x="0" y="6106645"/>
              <a:ext cx="12192000" cy="683114"/>
              <a:chOff x="0" y="6174885"/>
              <a:chExt cx="12192000" cy="683114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01188C0F-58F2-CE0E-1648-63D6DD586FD9}"/>
                  </a:ext>
                </a:extLst>
              </p:cNvPr>
              <p:cNvGrpSpPr/>
              <p:nvPr/>
            </p:nvGrpSpPr>
            <p:grpSpPr>
              <a:xfrm>
                <a:off x="0" y="6174885"/>
                <a:ext cx="12192000" cy="665963"/>
                <a:chOff x="0" y="6174885"/>
                <a:chExt cx="12192000" cy="665963"/>
              </a:xfrm>
            </p:grpSpPr>
            <p:grpSp>
              <p:nvGrpSpPr>
                <p:cNvPr id="11" name="Grupo 10">
                  <a:extLst>
                    <a:ext uri="{FF2B5EF4-FFF2-40B4-BE49-F238E27FC236}">
                      <a16:creationId xmlns:a16="http://schemas.microsoft.com/office/drawing/2014/main" id="{ADB7F90F-39CC-338E-9959-08DEAA88180D}"/>
                    </a:ext>
                  </a:extLst>
                </p:cNvPr>
                <p:cNvGrpSpPr/>
                <p:nvPr/>
              </p:nvGrpSpPr>
              <p:grpSpPr>
                <a:xfrm>
                  <a:off x="0" y="6174885"/>
                  <a:ext cx="12192000" cy="638667"/>
                  <a:chOff x="0" y="6174885"/>
                  <a:chExt cx="12192000" cy="638667"/>
                </a:xfrm>
              </p:grpSpPr>
              <p:cxnSp>
                <p:nvCxnSpPr>
                  <p:cNvPr id="13" name="Conector recto 12">
                    <a:extLst>
                      <a:ext uri="{FF2B5EF4-FFF2-40B4-BE49-F238E27FC236}">
                        <a16:creationId xmlns:a16="http://schemas.microsoft.com/office/drawing/2014/main" id="{8750C7D1-4E6E-DA13-B454-87F4533A2982}"/>
                      </a:ext>
                    </a:extLst>
                  </p:cNvPr>
                  <p:cNvCxnSpPr/>
                  <p:nvPr/>
                </p:nvCxnSpPr>
                <p:spPr>
                  <a:xfrm>
                    <a:off x="0" y="6575756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00A2E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ector recto 13">
                    <a:extLst>
                      <a:ext uri="{FF2B5EF4-FFF2-40B4-BE49-F238E27FC236}">
                        <a16:creationId xmlns:a16="http://schemas.microsoft.com/office/drawing/2014/main" id="{09D8E399-EEBC-AE51-C6C8-609BF0BCF3F9}"/>
                      </a:ext>
                    </a:extLst>
                  </p:cNvPr>
                  <p:cNvCxnSpPr/>
                  <p:nvPr/>
                </p:nvCxnSpPr>
                <p:spPr>
                  <a:xfrm>
                    <a:off x="0" y="6716404"/>
                    <a:ext cx="12192000" cy="0"/>
                  </a:xfrm>
                  <a:prstGeom prst="line">
                    <a:avLst/>
                  </a:prstGeom>
                  <a:ln w="76200">
                    <a:solidFill>
                      <a:srgbClr val="8E7A8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Rectangle 16">
                    <a:extLst>
                      <a:ext uri="{FF2B5EF4-FFF2-40B4-BE49-F238E27FC236}">
                        <a16:creationId xmlns:a16="http://schemas.microsoft.com/office/drawing/2014/main" id="{42FF3266-BEC0-338D-503B-D2F3BB911E94}"/>
                      </a:ext>
                    </a:extLst>
                  </p:cNvPr>
                  <p:cNvSpPr/>
                  <p:nvPr/>
                </p:nvSpPr>
                <p:spPr>
                  <a:xfrm>
                    <a:off x="207590" y="6174885"/>
                    <a:ext cx="2426428" cy="6386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pic>
              <p:nvPicPr>
                <p:cNvPr id="12" name="Imagen 11">
                  <a:extLst>
                    <a:ext uri="{FF2B5EF4-FFF2-40B4-BE49-F238E27FC236}">
                      <a16:creationId xmlns:a16="http://schemas.microsoft.com/office/drawing/2014/main" id="{1AF4F36C-EDA6-16B8-39F4-3A0BB9C4D15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15" y="6202181"/>
                  <a:ext cx="1219274" cy="638667"/>
                </a:xfrm>
                <a:prstGeom prst="rect">
                  <a:avLst/>
                </a:prstGeom>
              </p:spPr>
            </p:pic>
          </p:grpSp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42062AB2-E02F-963E-E13A-69480A8BD6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9593" y="6202180"/>
                <a:ext cx="930237" cy="655819"/>
              </a:xfrm>
              <a:prstGeom prst="rect">
                <a:avLst/>
              </a:prstGeom>
            </p:spPr>
          </p:pic>
        </p:grp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56F0793-1055-65B5-09D6-7FFA294BD178}"/>
                </a:ext>
              </a:extLst>
            </p:cNvPr>
            <p:cNvSpPr/>
            <p:nvPr/>
          </p:nvSpPr>
          <p:spPr>
            <a:xfrm>
              <a:off x="9880979" y="6133940"/>
              <a:ext cx="2103431" cy="643098"/>
            </a:xfrm>
            <a:prstGeom prst="rect">
              <a:avLst/>
            </a:prstGeom>
            <a:solidFill>
              <a:srgbClr val="FDFEF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QuadreDeText 11">
            <a:extLst>
              <a:ext uri="{FF2B5EF4-FFF2-40B4-BE49-F238E27FC236}">
                <a16:creationId xmlns:a16="http://schemas.microsoft.com/office/drawing/2014/main" id="{E5250609-9C8A-2685-4EF8-E77F4AD83A78}"/>
              </a:ext>
            </a:extLst>
          </p:cNvPr>
          <p:cNvSpPr txBox="1"/>
          <p:nvPr/>
        </p:nvSpPr>
        <p:spPr>
          <a:xfrm>
            <a:off x="9165475" y="6364946"/>
            <a:ext cx="3026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00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  </a:t>
            </a:r>
            <a:r>
              <a:rPr lang="es-ES" sz="2000" dirty="0">
                <a:solidFill>
                  <a:srgbClr val="01A2E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@SETHepatico</a:t>
            </a:r>
            <a:endParaRPr lang="es-ES" sz="2000" dirty="0">
              <a:solidFill>
                <a:srgbClr val="01A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0E4CDA-039D-18E1-46D8-8E60B6D0057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41" y="6384330"/>
            <a:ext cx="353606" cy="3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04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E020579F7B4964FACCC3D9671C8AF13" ma:contentTypeVersion="14" ma:contentTypeDescription="Crear nuevo documento." ma:contentTypeScope="" ma:versionID="a36bc7379729fb197f81f6c1046e658d">
  <xsd:schema xmlns:xsd="http://www.w3.org/2001/XMLSchema" xmlns:xs="http://www.w3.org/2001/XMLSchema" xmlns:p="http://schemas.microsoft.com/office/2006/metadata/properties" xmlns:ns2="2ba98950-7f45-4f63-93ce-8807729bc465" xmlns:ns3="0c5cd9b1-7df6-4125-9594-fc0acfe49476" targetNamespace="http://schemas.microsoft.com/office/2006/metadata/properties" ma:root="true" ma:fieldsID="8c391ca4074de249015c27fdc0d86995" ns2:_="" ns3:_="">
    <xsd:import namespace="2ba98950-7f45-4f63-93ce-8807729bc465"/>
    <xsd:import namespace="0c5cd9b1-7df6-4125-9594-fc0acfe494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98950-7f45-4f63-93ce-8807729bc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cc06aaf1-dea5-4937-a89f-1c0b07b63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cd9b1-7df6-4125-9594-fc0acfe494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36cc2f8-7afc-48ea-9592-642bd44d942f}" ma:internalName="TaxCatchAll" ma:showField="CatchAllData" ma:web="0c5cd9b1-7df6-4125-9594-fc0acfe49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5cd9b1-7df6-4125-9594-fc0acfe49476" xsi:nil="true"/>
    <lcf76f155ced4ddcb4097134ff3c332f xmlns="2ba98950-7f45-4f63-93ce-8807729bc4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1FD5DE-46A6-4FFE-9EEA-179E34A5FD54}"/>
</file>

<file path=customXml/itemProps2.xml><?xml version="1.0" encoding="utf-8"?>
<ds:datastoreItem xmlns:ds="http://schemas.openxmlformats.org/officeDocument/2006/customXml" ds:itemID="{8BA2D552-577A-4AD2-8156-D715D3A670CE}"/>
</file>

<file path=customXml/itemProps3.xml><?xml version="1.0" encoding="utf-8"?>
<ds:datastoreItem xmlns:ds="http://schemas.openxmlformats.org/officeDocument/2006/customXml" ds:itemID="{11EB2526-FCE6-4558-8DA7-3CC18DCF136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71261</TotalTime>
  <Words>1932</Words>
  <Application>Microsoft Macintosh PowerPoint</Application>
  <PresentationFormat>Panorámica</PresentationFormat>
  <Paragraphs>296</Paragraphs>
  <Slides>18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Corbel</vt:lpstr>
      <vt:lpstr>Helvetica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LEIRE SARASOLA</dc:creator>
  <cp:lastModifiedBy>Microsoft Office User</cp:lastModifiedBy>
  <cp:revision>42</cp:revision>
  <dcterms:created xsi:type="dcterms:W3CDTF">2025-07-24T10:00:41Z</dcterms:created>
  <dcterms:modified xsi:type="dcterms:W3CDTF">2025-10-24T08:50:45Z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0x010100DE020579F7B4964FACCC3D9671C8AF13</vt:lpwstr>
  </property>
</Properties>
</file>