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257" r:id="rId5"/>
    <p:sldId id="284" r:id="rId6"/>
    <p:sldId id="317" r:id="rId7"/>
    <p:sldId id="316" r:id="rId8"/>
    <p:sldId id="264" r:id="rId9"/>
    <p:sldId id="283" r:id="rId10"/>
    <p:sldId id="288" r:id="rId11"/>
    <p:sldId id="301" r:id="rId12"/>
    <p:sldId id="297" r:id="rId13"/>
    <p:sldId id="303" r:id="rId14"/>
    <p:sldId id="282" r:id="rId15"/>
    <p:sldId id="321" r:id="rId16"/>
    <p:sldId id="299" r:id="rId17"/>
    <p:sldId id="304" r:id="rId18"/>
    <p:sldId id="298" r:id="rId19"/>
    <p:sldId id="287" r:id="rId20"/>
    <p:sldId id="318" r:id="rId21"/>
    <p:sldId id="289" r:id="rId22"/>
    <p:sldId id="291" r:id="rId23"/>
    <p:sldId id="286" r:id="rId24"/>
    <p:sldId id="292" r:id="rId25"/>
    <p:sldId id="290" r:id="rId26"/>
    <p:sldId id="322" r:id="rId27"/>
    <p:sldId id="319" r:id="rId28"/>
    <p:sldId id="300" r:id="rId29"/>
    <p:sldId id="306" r:id="rId30"/>
    <p:sldId id="302" r:id="rId31"/>
    <p:sldId id="311" r:id="rId32"/>
    <p:sldId id="307" r:id="rId33"/>
    <p:sldId id="308" r:id="rId34"/>
    <p:sldId id="309" r:id="rId35"/>
    <p:sldId id="310" r:id="rId36"/>
    <p:sldId id="294" r:id="rId37"/>
    <p:sldId id="293" r:id="rId38"/>
    <p:sldId id="320" r:id="rId39"/>
    <p:sldId id="285" r:id="rId40"/>
    <p:sldId id="279" r:id="rId41"/>
    <p:sldId id="278" r:id="rId42"/>
    <p:sldId id="276" r:id="rId43"/>
    <p:sldId id="277" r:id="rId44"/>
    <p:sldId id="275" r:id="rId45"/>
    <p:sldId id="271" r:id="rId46"/>
    <p:sldId id="274" r:id="rId47"/>
    <p:sldId id="265" r:id="rId48"/>
    <p:sldId id="268" r:id="rId49"/>
    <p:sldId id="269" r:id="rId50"/>
    <p:sldId id="270" r:id="rId51"/>
    <p:sldId id="312" r:id="rId52"/>
    <p:sldId id="273" r:id="rId53"/>
    <p:sldId id="272" r:id="rId54"/>
    <p:sldId id="314" r:id="rId55"/>
    <p:sldId id="313" r:id="rId56"/>
    <p:sldId id="266" r:id="rId57"/>
    <p:sldId id="267" r:id="rId58"/>
    <p:sldId id="315" r:id="rId5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FD"/>
    <a:srgbClr val="939292"/>
    <a:srgbClr val="B5A8AF"/>
    <a:srgbClr val="01A2E2"/>
    <a:srgbClr val="8E7A85"/>
    <a:srgbClr val="00A2E2"/>
    <a:srgbClr val="B3A6AD"/>
    <a:srgbClr val="00833D"/>
    <a:srgbClr val="009AE6"/>
    <a:srgbClr val="E7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8B495C-613F-B145-9EA2-1917BF890993}" v="282" dt="2025-10-24T05:06:54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6" autoAdjust="0"/>
    <p:restoredTop sz="91289"/>
  </p:normalViewPr>
  <p:slideViewPr>
    <p:cSldViewPr snapToGrid="0" showGuides="1">
      <p:cViewPr>
        <p:scale>
          <a:sx n="120" d="100"/>
          <a:sy n="120" d="100"/>
        </p:scale>
        <p:origin x="472" y="464"/>
      </p:cViewPr>
      <p:guideLst>
        <p:guide orient="horz" pos="96"/>
        <p:guide pos="72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A87D6-82BC-B540-A6BD-E8855AF85ADD}" type="datetimeFigureOut">
              <a:rPr lang="en-ES" smtClean="0"/>
              <a:t>10/21/25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0B84C-53C2-4B4E-93AB-7951A7E6F3AA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970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1828D-7E57-C5BE-85A9-7AF53C3C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7E4C8-FC7A-1CF3-4137-53BCD7054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C8515-CDEC-D74B-9DB5-BC2677959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835A8-E158-4E69-B414-DB100ED89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65891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8CB7E-A832-6C44-2241-DB5F02FD9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48DBD-B58B-606F-04DC-82EE87038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45958-9206-CE0B-CC6E-8EDAD8273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DA3AC-11A2-67A5-6461-E4CD9D533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3636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C364-8779-3918-5139-A81A6A90B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E45AD-B27F-709F-8A59-164053962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0D299-CD84-BDDB-F815-55E0E2DCB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Holanda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30FAB-FDA9-3283-0971-A647566BF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85114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7677-3596-7664-B2C9-5DB86C952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CD935B-D9E6-AE0F-C820-02F20583D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BCCBC-43B2-BFAA-83D9-883D03A96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Germany</a:t>
            </a:r>
          </a:p>
          <a:p>
            <a:r>
              <a:rPr lang="en-US" dirty="0"/>
              <a:t>MAB = Mean Arterial Pressure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88C5-D313-3E85-0A88-A589BA6C2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28457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0834-26A2-00CB-6BBB-A89120F7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FC9E1-49BD-84A4-5204-8BAC14A43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CA7EB-089D-CFAB-6DA0-0C1CE1672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9965C-5287-1D76-1A0D-9D2FA8101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2510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AD54B-4DAE-94A9-9045-274A270CA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2EC72-06C6-19F5-5D9C-03D4D9A86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2BD41-2A48-88B8-4F4F-F9385E4A4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8EDD2-D080-C318-0B21-36EE94727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43096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579DA-4456-FDCD-EEC9-B5A49030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3B983-E8E3-6FF4-26DC-7F5E32103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9FD15-3A09-0450-BACA-EE2BB3430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F3B1C-FDEA-0091-26AF-A40B81DDE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08579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23CC4-C068-CA34-B264-751F84797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2BBE1-3542-AD91-AF62-988CE08C8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DA050-DB8B-025E-4E0E-4A9E614C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D8BE-3E29-3516-A269-D6B473815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26188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97ADE-B370-ABF8-E148-86B557258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0507F-34D6-A2D3-9261-7B60BEE50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2630B-D6FC-2BED-59E8-88FD16CA0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motiva a incorporar las tecnologías de perfusión ex-vivo con criterios de eficiencia y uso racional e insta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estas iniciativas se canalicen a través de las correspondientes coordinaciones autonómicas de trasplantes, descartando iniciativas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unicéntricas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3C5F4-AB64-91EA-5522-B1124063B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59985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047B5-2FDE-B29A-3B67-8B38D35D9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119EF-AAC6-C484-2753-883600CBB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552A6-F500-EEA1-DF9C-704184D9F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17550-9706-C751-7FEF-950CC3729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41386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6EC87-6E76-392D-49DA-1C31407C4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FE413-9485-43DB-500B-6A1EDE288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2A6CB-8A9B-029E-42CB-F75FCE429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 la hora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**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hipotérmica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(HOPE)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trasplante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 son: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**1.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técnica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La HOPE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requiere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dispositivos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especializados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personal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cualificado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adicional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configuración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funcionamiento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flujos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trabajo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centros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necesidad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doble (vena porta y arteria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hepática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 y un control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preciso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aumenta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**2. Coste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asignación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tecnología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consumibles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HOPE son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rentabilidad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almacenamiento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frío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estático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(SCS)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sigue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Se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necesitan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análisis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económico-sanitarios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reembolso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entidades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financiadoras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asistencia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sanitaria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costes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trasplante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DCD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elevados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debido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tasas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**3.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diferencia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mecánica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normotérmica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HOPE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real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injerto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producción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eliminación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lactato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metabolismo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hepático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permanece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suprimido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no se produce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hipotérmica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Esto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utilidad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selección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injertos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marginales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**4. Lagunas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evidencia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indicaciones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Si bien HOPE reduce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lesión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isquemia-reperfusión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biliares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DCD,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beneficio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donantes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muerte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cerebral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estándar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(DBD) es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claro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estudiando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mayoría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ensayos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tienen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corto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 largo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plazo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criterios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óptimos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selección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pacientes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requieren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investigación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.[2][3][1]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**5.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heterogeneidad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composición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perfusato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parámetros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 y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estándar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aceptado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adopción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generalizada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centros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resumen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son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pruebas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evidencia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incompleta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tipos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donantes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falta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.[2][3][1]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792E4-C964-8071-F222-75921DC89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4519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F779-8E81-7741-D081-A8F96821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306F7-ED95-6F6A-A223-5D88595E5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AC340-D430-2BCA-704E-5EC210D55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EE0F2-C998-4887-E002-B60E9D75A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55648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D1DB6-69CF-B2A9-FE7F-69C4B37B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2D920-0821-0BB4-3A90-2F6C67192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5F43F-517E-DC2D-A68D-7DA1C6F87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 la hora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**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hipotérmica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(HOPE)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trasplante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 son: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**1.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técnica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La HOPE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requiere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dispositivos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especializados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personal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cualificado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adicional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configuración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funcionamiento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flujos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trabajo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centros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necesidad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doble (vena porta y arteria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hepática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 y un control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preciso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aumenta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**2. Coste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asignación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tecnología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consumibles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HOPE son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rentabilidad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almacenamiento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frío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estático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(SCS)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sigue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Se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necesitan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análisis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económico-sanitarios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reembolso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entidades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financiadoras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asistencia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sanitaria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costes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trasplante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DCD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elevados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debido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tasas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**3.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diferencia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mecánica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normotérmica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HOPE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real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injerto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producción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eliminación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lactato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metabolismo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hepático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permanece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suprimido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no se produce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hipotérmica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Esto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utilidad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selección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injertos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marginales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**4. Lagunas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evidencia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indicaciones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Si bien HOPE reduce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lesión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isquemia-reperfusión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biliares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DCD,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beneficio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donantes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muerte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cerebral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estándar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(DBD) es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claro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estudiando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mayoría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ensayos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tienen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corto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 largo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plazo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criterios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óptimos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selección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pacientes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requieren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investigación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.[2][3][1]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**5.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heterogeneidad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composición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perfusato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parámetros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 y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estándar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aceptado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adopción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generalizada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centros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resumen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son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pruebas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evidencia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incompleta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tipos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donantes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falta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.[2][3][1]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797CA-FAC6-443F-64D0-BAFEA1784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93444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493C3-DD0D-5273-EE24-97C71F33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CFE9C-BE49-3EFA-C030-DE21E8291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F19D0-7C18-30CF-A4E3-C14B80DB6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A8815-4445-BE1D-EEE6-10188271E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43864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0C4B3-C30B-C27F-320C-B1F43362A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ACC0D-70A5-8082-2DF7-526436E6E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7F8EE-49F2-4DFE-ECFD-9BBE525BA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 la hora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**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hipotérmica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(HOPE)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trasplante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 son: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**1.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técnica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La HOPE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requiere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dispositivos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especializados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personal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cualificado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adicional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configuración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funcionamiento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flujos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trabajo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centros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experiencia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necesidad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doble (vena porta y arteria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hepática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 y un control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preciso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aumenta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**2. Coste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asignación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tecnología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consumibles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HOPE son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rentabilidad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almacenamiento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frío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estático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(SCS)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sigue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Se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necesitan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análisis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económico-sanitarios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reembolso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entidades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financiadoras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asistencia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sanitaria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costes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trasplante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DCD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elevados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debido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tasas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**3.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diferencia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mecánica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normotérmica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HOPE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real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injerto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producción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eliminación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lactato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metabolismo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hepático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permanece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suprimido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no se produce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durante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hipotérmica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Esto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utilidad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selección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injertos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marginales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**4. Lagunas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evidencia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indicaciones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Si bien HOPE reduce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lesión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isquemia-reperfusión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complicaciones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biliares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especialmente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DCD,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beneficio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hígados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donantes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muerte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cerebral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estándar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(DBD) es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claro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aún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estudiando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mayoría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ensayos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tienen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corto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 largo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plazo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criterios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óptimos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selección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pacientes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requieren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investigación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.[2][3][1]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**5.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:**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heterogeneidad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composición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perfusato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parámetros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oxigenación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) y no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existe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estándar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universalmente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aceptado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lo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adopción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generalizada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comparación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centros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.[1]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resumen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principales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son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complejidad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logística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coste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las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pruebas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viabilidad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limitadas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evidencia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incompleta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tipos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donantes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falta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estandarizados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.[2][3][1]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53248-0CCD-A9EE-BAAC-74FBB03BD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19163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35D74-FF03-34B3-F95D-526640982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951E-FD09-CA08-55AE-9A9275205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B7E85-9637-7453-8DAD-85E06739E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F0FFA-76F3-B3CC-E5C3-2E851ED4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86415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67883-27B2-1179-E0B9-62AA11CB7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9423C-8E67-EB0A-86AD-038429D50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4FFDC-E8FB-DC46-A623-E851465D7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6AB5E-D9E0-2978-B79A-85338A404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11593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1E9F-2E40-0C8D-E79D-9D2BF60CA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7AC1B-B39D-29DD-B6F9-48B42356D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288D9-F841-26DD-4F66-19C240D3E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F10A7-AA6B-EC55-0A67-2584FCD7D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70531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8332D-2535-EB5A-48FD-FFFEFB210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492B7-5891-189F-7F09-2E8DFD7A5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F1CD8-3661-F8C0-BC7B-AD416BF2E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77424-DBA2-0351-E443-7B78C1B73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56066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906A6-DEAF-F09D-C33F-325E1C8E7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4CFD2-96EF-2CA6-0909-C54296100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93874-197D-EE4D-B1D0-9B62F4D73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FC00A-8442-C57A-1019-94372825D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84765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F7514-A8E5-3B2B-09B9-2EBE48EBF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FF608-B65A-3D25-7D55-9DB2187AA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2B6C9-D704-4BE2-42E6-62F90E6D1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34B6B-5936-9049-EB61-947AE0C88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29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9808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95218-769F-0CC8-DE7B-13238DDEA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C1141-99D8-3648-CF2F-CD4D89C41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AC4BB-1285-5473-F6C6-BDB510048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6A9EF-181E-F026-1BD0-5B2F310CE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8132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37142-7BC6-A10E-4A40-E3F5B734D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7B3FA-A62A-14FC-D3C0-4DAB2B15C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8CE58-9F27-4773-CBFF-954FA5775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4436A-F6EA-068C-3BE4-5DA6410DC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00716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EFFF0-526E-AE6A-6DC1-6A6F44ADD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824CD-E0D1-6A3B-6376-1FCAA8824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C05C7-1EE6-E706-5892-96D6A53C0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38107-71E3-D5F0-540E-478FA29B7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39134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64387-8DBA-8A5C-B3EC-BEEB97AC6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87FD1-6F87-1C2E-FDF2-647158A91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4896C-FDE8-1C49-53FB-43557EDEE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A4252-7EB9-DBE4-BBB0-AE17E98DE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79948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CF7C4-919F-AA2E-C5E9-056F18331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F7E89-B0F0-F03F-76E6-26CC25B43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DDE6A-0717-667C-652D-C0755B418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6F98-E005-D32C-EEC3-615F63656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3796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DAA10-802F-A7C0-C0E3-044AA6E8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AC509-8600-7877-BE05-54E91A016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F7F99-4D49-88CB-28EC-06D13F397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F078D-BFCC-3294-269C-6A428C80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49175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865A2-4641-83A1-A238-217E37AC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32A77C-A911-A1ED-0FE4-664916ABB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05448-9545-23E4-684F-9E287CD31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19BAC-8DAB-18BE-5ADA-AC1AB426F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44989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FDC22-A5A8-2954-D8A2-3457EF5BD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2A19B-D8CD-5519-C327-BA67EDF70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45FFD-E581-661C-ABCE-2AAD7394F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BFA85-9E5E-CDDF-70E8-5D0E8B6C8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06491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DC9F3-7519-CC69-65FF-5A2CFCC9B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C5441-179E-171A-178A-134363FF6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DB8C2-0C44-F93F-B170-D05D36691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1253-D616-765D-08B4-ACF1FCB50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40556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50462-93D8-715E-491F-ADBEF9276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D0C8F-4924-CA97-2B17-818F5AEE8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4493F-1A20-30BB-0064-97DFFC88F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B1DB2-1BEF-71FD-E240-C8E0DC99E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78227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A538-BE8A-BC79-4081-80C3A4E5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CBF76-4F69-5A56-CDA9-CD719D236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8D0A6-4EA1-F117-00C2-F06DAC95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0A29A-7969-9935-B561-242664FC1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39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97656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287A-F72C-2739-D629-00FBFDDF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92D8B-CCA9-75AB-2B9B-F51902F09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81F66-484D-A722-FE76-C92CE1B15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03D13-DFF4-9ACA-3384-8020CB4AB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654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During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hypoxia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cells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suffer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metabolic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switch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mitochondrial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electron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flow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hold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with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anaerobic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metabolism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Lactate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accumulation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.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direct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consequence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energy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loss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(ATP),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accumulation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Succinate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and NADH.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With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prolonged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hypoxia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level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cellular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mitochondrial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injury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increases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becomes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suddenly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visible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when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oxygen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reintroduced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. At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reperfusion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mitochondria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aim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for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rapid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re-establishment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effective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electron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flow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subsequent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ATP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recovery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.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however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done at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price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reverse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election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transfer (RET),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which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undirected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electron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flow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causing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release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reactive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oxygen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species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(ROS) at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complex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-I.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level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ROS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downstream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injury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depends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previously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accumulated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succinate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and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temperature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when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oxygen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is</a:t>
            </a:r>
            <a:r>
              <a:rPr lang="es-ES" sz="1000" dirty="0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alibri (Body)"/>
                <a:ea typeface="Calibri (Body)"/>
                <a:cs typeface="Calibri (Body)"/>
              </a:rPr>
              <a:t>reintroduced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219724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2957-43DF-6ABE-2811-98900455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193B15-EFB8-80C5-D782-B02CD0445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1766C-9546-A3C9-D9E7-5A0CFCB5A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161A4-E42A-0110-0A69-6F91BC411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542395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BCF1F-275A-26F3-08C8-39F29A77B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8AE8E-D491-1FD5-49F7-14208922D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D2B34-40FD-A047-3A44-E3FAAB13C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6A26E-933C-C463-2572-4B34B31A5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59674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16AC6-2361-AEF4-345F-D8A9DA1A3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8E7645-E0CE-A3E0-F818-9CEA254F0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03C57-8A84-1639-8367-A14344E5D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A0800-6A13-DD8F-FD44-27FF0A64C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3329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876F3-90EF-833F-5730-2030DAD9D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A5772-836B-DF4B-F116-3AD9D77D0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D5DB3-7C85-6104-F7CC-EAF49A932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3E27E-B6EB-ADCC-BC47-443C02E55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863342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28299-C02D-E475-7376-79CF8029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CCB25-7954-5763-CE35-7E7D2EC3F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89471-8008-A9BC-F93B-0F5BEC25F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222A5-F4DF-B025-9332-10770D3D7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886376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34079-FFB8-6623-2AAC-528B39B5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C3A24-3D97-C4C8-F05F-2DD0D959D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D3B1-5E5C-920A-42C6-025BFD046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85F13-6620-98AB-6FC3-4BDCFB6CD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13056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9F3E-F9D2-A75D-24C0-1B610965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A6A40-F7F4-B3EE-3EAA-A3DC86E30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3825A-8E21-0E3D-C417-9B11BED9B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33E52-2E09-9C1A-97CF-20525959A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987925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8B64D-5C76-6D9B-A25A-09A55DBCF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09D24-A13F-7A3F-1992-5FBDD58D2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3A5A9-D99E-70FA-113E-12FCE85FC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3A13F-47A4-4E7B-179B-B6834B01C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24032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7BCF-3EC0-70E4-A8E2-A8223EC3F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F7EBF-0B68-6C59-B0CD-8E52C51DD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8033C-91DF-AAC1-3B52-ADDB9417C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A4D1-D421-EFDC-FD21-0546B9EF7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49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59971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DD2EB-AA04-C990-06B8-F51AF8147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92506-4AA2-5590-7DCD-778E10DC9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6D5B5-CE13-0393-26E0-C7FFDFAEE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E4A11-E8E9-5C89-B3CC-97A90746C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50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0589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03C10-DABA-019D-B3CE-CCB0EF057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47FB8-1C1D-35D0-F7C4-673881140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9B105-CFC9-0E6F-6375-EB68E3A7D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Aspectos de la IRI y la MP hipotérmica: reposición de energía tisular, optimización de la función mitocondrial y reducción del daño oxidativo e inflamatorio después de la reperfusión.</a:t>
            </a:r>
          </a:p>
          <a:p>
            <a:pPr>
              <a:buNone/>
            </a:pPr>
            <a:endParaRPr lang="es-E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s-ES" dirty="0" err="1">
                <a:effectLst/>
                <a:latin typeface="Helvetica" pitchFamily="2" charset="0"/>
              </a:rPr>
              <a:t>Aspects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of</a:t>
            </a:r>
            <a:r>
              <a:rPr lang="es-ES" dirty="0">
                <a:effectLst/>
                <a:latin typeface="Helvetica" pitchFamily="2" charset="0"/>
              </a:rPr>
              <a:t> IRI and </a:t>
            </a:r>
            <a:r>
              <a:rPr lang="es-ES" dirty="0" err="1">
                <a:effectLst/>
                <a:latin typeface="Helvetica" pitchFamily="2" charset="0"/>
              </a:rPr>
              <a:t>hypothermic</a:t>
            </a:r>
            <a:r>
              <a:rPr lang="es-ES" dirty="0">
                <a:effectLst/>
                <a:latin typeface="Helvetica" pitchFamily="2" charset="0"/>
              </a:rPr>
              <a:t> MP:  </a:t>
            </a:r>
            <a:r>
              <a:rPr lang="es-ES" dirty="0" err="1">
                <a:effectLst/>
                <a:latin typeface="Helvetica" pitchFamily="2" charset="0"/>
              </a:rPr>
              <a:t>tissue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energy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replenishment</a:t>
            </a:r>
            <a:r>
              <a:rPr lang="es-ES" dirty="0">
                <a:effectLst/>
                <a:latin typeface="Helvetica" pitchFamily="2" charset="0"/>
              </a:rPr>
              <a:t>, </a:t>
            </a:r>
            <a:r>
              <a:rPr lang="es-ES" dirty="0" err="1">
                <a:effectLst/>
                <a:latin typeface="Helvetica" pitchFamily="2" charset="0"/>
              </a:rPr>
              <a:t>optimization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of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mitochondrial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function</a:t>
            </a:r>
            <a:r>
              <a:rPr lang="es-ES" dirty="0">
                <a:effectLst/>
                <a:latin typeface="Helvetica" pitchFamily="2" charset="0"/>
              </a:rPr>
              <a:t>, and </a:t>
            </a:r>
            <a:r>
              <a:rPr lang="es-ES" dirty="0" err="1">
                <a:effectLst/>
                <a:latin typeface="Helvetica" pitchFamily="2" charset="0"/>
              </a:rPr>
              <a:t>the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reduction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of</a:t>
            </a:r>
            <a:r>
              <a:rPr lang="es-ES" dirty="0">
                <a:effectLst/>
                <a:latin typeface="Helvetica" pitchFamily="2" charset="0"/>
              </a:rPr>
              <a:t> oxidative and </a:t>
            </a:r>
            <a:r>
              <a:rPr lang="es-ES" dirty="0" err="1">
                <a:effectLst/>
                <a:latin typeface="Helvetica" pitchFamily="2" charset="0"/>
              </a:rPr>
              <a:t>inflammatory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damage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following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reperfusion</a:t>
            </a:r>
            <a:endParaRPr lang="es-ES" dirty="0">
              <a:effectLst/>
              <a:latin typeface="Helvetica" pitchFamily="2" charset="0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Mechanisms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ischemia-reperfusion</a:t>
            </a:r>
            <a:r>
              <a:rPr lang="es-ES" dirty="0"/>
              <a:t> </a:t>
            </a:r>
            <a:r>
              <a:rPr lang="es-ES" dirty="0" err="1"/>
              <a:t>injury</a:t>
            </a:r>
            <a:r>
              <a:rPr lang="es-ES" dirty="0"/>
              <a:t> and </a:t>
            </a:r>
            <a:r>
              <a:rPr lang="es-ES" dirty="0" err="1"/>
              <a:t>clinical</a:t>
            </a:r>
            <a:r>
              <a:rPr lang="es-ES" dirty="0"/>
              <a:t> </a:t>
            </a:r>
            <a:r>
              <a:rPr lang="es-ES" dirty="0" err="1"/>
              <a:t>application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(sub)</a:t>
            </a:r>
            <a:r>
              <a:rPr lang="es-ES" dirty="0" err="1"/>
              <a:t>cellular</a:t>
            </a:r>
            <a:r>
              <a:rPr lang="es-ES" dirty="0"/>
              <a:t> </a:t>
            </a:r>
            <a:r>
              <a:rPr lang="es-ES" dirty="0" err="1"/>
              <a:t>effects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hypothermic</a:t>
            </a:r>
            <a:r>
              <a:rPr lang="es-ES" dirty="0"/>
              <a:t> </a:t>
            </a:r>
            <a:r>
              <a:rPr lang="es-ES" dirty="0" err="1"/>
              <a:t>oxygenated</a:t>
            </a:r>
            <a:r>
              <a:rPr lang="es-ES" dirty="0"/>
              <a:t> machine </a:t>
            </a:r>
            <a:r>
              <a:rPr lang="es-ES" dirty="0" err="1"/>
              <a:t>perfusion</a:t>
            </a:r>
            <a:r>
              <a:rPr lang="es-ES" dirty="0"/>
              <a:t>. </a:t>
            </a:r>
            <a:r>
              <a:rPr lang="es-ES" dirty="0" err="1"/>
              <a:t>Abbreviations</a:t>
            </a:r>
            <a:r>
              <a:rPr lang="es-ES" dirty="0"/>
              <a:t>: IRI, </a:t>
            </a:r>
            <a:r>
              <a:rPr lang="es-ES" dirty="0" err="1"/>
              <a:t>ischemia-reperfusion</a:t>
            </a:r>
            <a:r>
              <a:rPr lang="es-ES" dirty="0"/>
              <a:t> </a:t>
            </a:r>
            <a:r>
              <a:rPr lang="es-ES" dirty="0" err="1"/>
              <a:t>injury</a:t>
            </a:r>
            <a:r>
              <a:rPr lang="es-ES" dirty="0"/>
              <a:t>; HOPE, </a:t>
            </a:r>
            <a:r>
              <a:rPr lang="es-ES" dirty="0" err="1"/>
              <a:t>hypothermic</a:t>
            </a:r>
            <a:r>
              <a:rPr lang="es-ES" dirty="0"/>
              <a:t> </a:t>
            </a:r>
            <a:r>
              <a:rPr lang="es-ES" dirty="0" err="1"/>
              <a:t>oxygenated</a:t>
            </a:r>
            <a:r>
              <a:rPr lang="es-ES" dirty="0"/>
              <a:t> machine </a:t>
            </a:r>
            <a:r>
              <a:rPr lang="es-ES" dirty="0" err="1"/>
              <a:t>perfusion</a:t>
            </a:r>
            <a:r>
              <a:rPr lang="es-ES" dirty="0"/>
              <a:t>; FEF, forward </a:t>
            </a:r>
            <a:r>
              <a:rPr lang="es-ES" dirty="0" err="1"/>
              <a:t>electron</a:t>
            </a:r>
            <a:r>
              <a:rPr lang="es-ES" dirty="0"/>
              <a:t> </a:t>
            </a:r>
            <a:r>
              <a:rPr lang="es-ES" dirty="0" err="1"/>
              <a:t>flow</a:t>
            </a:r>
            <a:r>
              <a:rPr lang="es-ES" dirty="0"/>
              <a:t>; </a:t>
            </a:r>
            <a:r>
              <a:rPr lang="es-ES" b="1" dirty="0"/>
              <a:t>ROS, reactive </a:t>
            </a:r>
            <a:r>
              <a:rPr lang="es-ES" b="1" dirty="0" err="1"/>
              <a:t>oxygen</a:t>
            </a:r>
            <a:r>
              <a:rPr lang="es-ES" b="1" dirty="0"/>
              <a:t> </a:t>
            </a:r>
            <a:r>
              <a:rPr lang="es-ES" b="1" dirty="0" err="1"/>
              <a:t>species</a:t>
            </a:r>
            <a:r>
              <a:rPr lang="es-ES" dirty="0"/>
              <a:t>; ADP, </a:t>
            </a:r>
            <a:r>
              <a:rPr lang="es-ES" dirty="0" err="1"/>
              <a:t>adenosine</a:t>
            </a:r>
            <a:r>
              <a:rPr lang="es-ES" dirty="0"/>
              <a:t> </a:t>
            </a:r>
            <a:r>
              <a:rPr lang="es-ES" dirty="0" err="1"/>
              <a:t>diphosphate</a:t>
            </a:r>
            <a:r>
              <a:rPr lang="es-ES" dirty="0"/>
              <a:t>; ATP, </a:t>
            </a:r>
            <a:r>
              <a:rPr lang="es-ES" dirty="0" err="1"/>
              <a:t>adenosine</a:t>
            </a:r>
            <a:r>
              <a:rPr lang="es-ES" dirty="0"/>
              <a:t> </a:t>
            </a:r>
            <a:r>
              <a:rPr lang="es-ES" dirty="0" err="1"/>
              <a:t>triphosphate</a:t>
            </a:r>
            <a:r>
              <a:rPr lang="es-ES" dirty="0"/>
              <a:t>; OLT, </a:t>
            </a:r>
            <a:r>
              <a:rPr lang="es-ES" dirty="0" err="1"/>
              <a:t>orthotopic</a:t>
            </a:r>
            <a:r>
              <a:rPr lang="es-ES" dirty="0"/>
              <a:t> </a:t>
            </a:r>
            <a:r>
              <a:rPr lang="es-ES" dirty="0" err="1"/>
              <a:t>liver</a:t>
            </a:r>
            <a:r>
              <a:rPr lang="es-ES" dirty="0"/>
              <a:t> </a:t>
            </a:r>
            <a:r>
              <a:rPr lang="es-ES" dirty="0" err="1"/>
              <a:t>transplantation</a:t>
            </a:r>
            <a:r>
              <a:rPr lang="es-ES" dirty="0"/>
              <a:t>; </a:t>
            </a:r>
            <a:r>
              <a:rPr lang="es-ES" dirty="0" err="1"/>
              <a:t>HSCs</a:t>
            </a:r>
            <a:r>
              <a:rPr lang="es-ES" dirty="0"/>
              <a:t>, </a:t>
            </a:r>
            <a:r>
              <a:rPr lang="es-ES" dirty="0" err="1"/>
              <a:t>hepatic</a:t>
            </a:r>
            <a:r>
              <a:rPr lang="es-ES" dirty="0"/>
              <a:t> </a:t>
            </a:r>
            <a:r>
              <a:rPr lang="es-ES" dirty="0" err="1"/>
              <a:t>stellate</a:t>
            </a:r>
            <a:r>
              <a:rPr lang="es-ES" dirty="0"/>
              <a:t> </a:t>
            </a:r>
            <a:r>
              <a:rPr lang="es-ES" dirty="0" err="1"/>
              <a:t>cells</a:t>
            </a:r>
            <a:r>
              <a:rPr lang="es-ES" dirty="0"/>
              <a:t>; TNF</a:t>
            </a:r>
            <a:r>
              <a:rPr lang="el-GR" dirty="0"/>
              <a:t>α, </a:t>
            </a:r>
            <a:r>
              <a:rPr lang="es-ES" dirty="0"/>
              <a:t>tumor necrosis factor </a:t>
            </a:r>
            <a:r>
              <a:rPr lang="es-ES" dirty="0" err="1"/>
              <a:t>alpha</a:t>
            </a:r>
            <a:r>
              <a:rPr lang="es-ES" dirty="0"/>
              <a:t>; </a:t>
            </a:r>
            <a:r>
              <a:rPr lang="es-ES" dirty="0" err="1"/>
              <a:t>LSECs</a:t>
            </a:r>
            <a:r>
              <a:rPr lang="es-ES" dirty="0"/>
              <a:t>, </a:t>
            </a:r>
            <a:r>
              <a:rPr lang="es-ES" dirty="0" err="1"/>
              <a:t>liver</a:t>
            </a:r>
            <a:r>
              <a:rPr lang="es-ES" dirty="0"/>
              <a:t> sinusoidal </a:t>
            </a:r>
            <a:r>
              <a:rPr lang="es-ES" dirty="0" err="1"/>
              <a:t>endothelial</a:t>
            </a:r>
            <a:r>
              <a:rPr lang="es-ES" dirty="0"/>
              <a:t> </a:t>
            </a:r>
            <a:r>
              <a:rPr lang="es-ES" dirty="0" err="1"/>
              <a:t>cells</a:t>
            </a:r>
            <a:r>
              <a:rPr lang="es-ES" dirty="0"/>
              <a:t>; </a:t>
            </a:r>
            <a:r>
              <a:rPr lang="es-ES" b="1" dirty="0" err="1"/>
              <a:t>DAMPs</a:t>
            </a:r>
            <a:r>
              <a:rPr lang="es-ES" b="1" dirty="0"/>
              <a:t>, </a:t>
            </a:r>
            <a:r>
              <a:rPr lang="es-ES" b="1" dirty="0" err="1"/>
              <a:t>damage</a:t>
            </a:r>
            <a:r>
              <a:rPr lang="es-ES" b="1" dirty="0"/>
              <a:t> </a:t>
            </a:r>
            <a:r>
              <a:rPr lang="es-ES" b="1" dirty="0" err="1"/>
              <a:t>associated</a:t>
            </a:r>
            <a:r>
              <a:rPr lang="es-ES" b="1" dirty="0"/>
              <a:t> molecular </a:t>
            </a:r>
            <a:r>
              <a:rPr lang="es-ES" b="1" dirty="0" err="1"/>
              <a:t>patterns</a:t>
            </a:r>
            <a:r>
              <a:rPr lang="es-ES" dirty="0"/>
              <a:t>; ET-1, </a:t>
            </a:r>
            <a:r>
              <a:rPr lang="es-ES" dirty="0" err="1"/>
              <a:t>endothelin</a:t>
            </a:r>
            <a:r>
              <a:rPr lang="es-ES" dirty="0"/>
              <a:t> 1; IL-6, </a:t>
            </a:r>
            <a:r>
              <a:rPr lang="es-ES" dirty="0" err="1"/>
              <a:t>interleukin</a:t>
            </a:r>
            <a:r>
              <a:rPr lang="es-ES" dirty="0"/>
              <a:t> 6; KC, Kupffer </a:t>
            </a:r>
            <a:r>
              <a:rPr lang="es-ES" dirty="0" err="1"/>
              <a:t>cell</a:t>
            </a:r>
            <a:r>
              <a:rPr lang="es-ES" dirty="0"/>
              <a:t>; TLR4, </a:t>
            </a:r>
            <a:r>
              <a:rPr lang="es-ES" dirty="0" err="1"/>
              <a:t>Toll-like</a:t>
            </a:r>
            <a:r>
              <a:rPr lang="es-ES" dirty="0"/>
              <a:t> receptor 4.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24681-A77D-ED17-9F4D-F3E85273C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742514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8E30C-3F30-A1B2-630B-74AB6ACD1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BDD96-9DD1-31AD-4EAC-21D8EFD4C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26CF-A9A0-8514-48C3-007911884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0229C-D5D8-9AEB-43D1-5F22245CF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51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35276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FAF40-E8FF-CF15-04D6-4D297920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7543A-44B2-2404-4D17-1E7ABBE61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14BC2-1FDA-9B76-3348-E7131E1B7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8AF73-0516-218F-C580-39758D13A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52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293701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7C108-D6E1-D2D7-491B-580AF2A1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769BF-EAEA-CD66-E71B-3AFEB8B4E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8408F-B67A-A596-2977-EFD136A34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789AF-F5C4-83A7-D511-96AF825F2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53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425066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151D-A7C0-1624-9F01-5A13FBBD4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BC9F06-FBDE-F7E3-6662-58CE0C4EB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61911-BEB5-4F43-2633-0FA8B4180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681F4-4F61-A13F-ED25-161E4983A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54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16939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200C4-1D93-BA47-172E-4EB738921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459B7-6430-CFAB-7E10-68243E372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C4BC8-4638-9F81-1881-A5E49193C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3997F-89E7-0481-00DB-C42925D84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4026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CE287-677E-139E-E5DB-A902C3898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543D0-560C-B361-5CE9-C59E81FF9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82DE6-62E4-E7B1-DCBD-07EE63B0B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768D3-7CC8-CAC3-00FB-0C7BAB7B2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4425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54C7B-E7AC-9F2D-ABFF-E34DDBA9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0409C-007B-D015-BD21-96C06DA27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62207-02E4-C4CA-9233-DCAA4CB97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Suiza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BAR score: donor age, recipient age, MELD, cold storage,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retransplantation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preoperative recipient life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E775B-F06A-4B2B-3383-93492992D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46484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A2605-E902-89F1-0339-477E6E9C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61D97-FA04-3CCC-5FC8-0C408BCC3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35667-05F3-07F1-B2CD-34A60172E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BAR score: donor age, recipient age, MELD, cold storage,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retransplantation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preoperative recipient life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FF9C0-D174-759F-91BC-61DCE21C3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0B84C-53C2-4B4E-93AB-7951A7E6F3AA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7072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7BC1976-552D-404B-90A5-E758656BE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8510FC2B-7420-4C65-B6CB-3585F9A05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590F58-2EFA-41A9-B187-496A0BD3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20EC747-C88C-4CC2-BABA-8FB6C18E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2DBEF32-FEC4-4FF1-BE1B-742DB85C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09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43472A5-B62D-468C-B223-BA49DE80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5F50C75-E440-464A-9A96-B2577BC4D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7FD6380-7672-4BBA-9F49-3A0C3064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7BAFFA8-E3B6-4827-B730-1FFF0EB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321A892-AFD5-48BB-A2BD-EFFDA434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4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6B0FDB24-FF4B-4507-B94B-B6B41F9DB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7AEF3D80-7362-4211-A3CB-72793B7DA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5F000D3-B29B-43EF-B763-0CB76295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FBC1221-B80C-4906-A258-6FB86166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ACF66C5-ED98-45A8-86F6-03048767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90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0D2C973-B21D-4094-B0C2-52EFE5DD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44D6D44-544D-47E2-9BEE-7BF0F1DE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83084C2-6CFA-4DD2-8814-2C519EB1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53766F8-44A5-43EA-81A4-38050A9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E34AADA-DAE9-43A0-8F25-8830DB77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55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B261105-C4A3-41E4-89A3-0887E6A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CAEB563-36D2-458A-84F2-391578D2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B754992-AE4E-4014-9CF6-447E85B7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AAE71EA-526D-48B0-9492-F0CB86E6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7169CBD-DC79-40A2-831F-3271E62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66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7A16D8D-EC92-463E-A920-B5FB9195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FD0A89D-9772-4ED7-94DC-C72E9559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A9EEC94-3222-417E-8B11-50CF22122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6BD9B9A-4378-4A7D-B6F0-94925DBE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073DAB6-A25B-495F-94A7-10C23B92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742DA29-7D6E-4B87-9257-58251AB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B7290C2-5103-4699-9DB8-E6B10DE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44D9107-74C3-40D9-8013-827B37799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4C1DFCE3-ECAE-4BA9-A424-DB6848BA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18616FF1-DF4A-48F0-AE7A-29751463F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0652DB53-BC74-4273-B471-E9A59FF61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98E6A4B9-EA90-45F4-927F-15E90481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DD79A2E-FBC3-4A79-85CB-7E035FD8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DCBE3823-4226-465E-921D-6C434E0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67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0881551-52EF-4EE2-9F49-065A33C7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E99DEF33-9356-4062-A66A-79A19E9F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D3F0D8D-E5CD-4448-A0AB-0657D612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7DFE9E5-5740-4CBC-8605-6E8DCBBC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AD300EC6-671D-49B6-BD62-222D683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E738C492-DB8C-4AA1-8B9B-8DE12BF4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A2EA3598-70F3-4BFF-B672-6E5711ED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9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E686524-96B2-4928-939A-6DE1613B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3EEC8C5-8257-440C-A6D1-9F8805D8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1C42115-A23F-408C-AC09-1E5554DD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A7E07ED-0144-4C34-9DA2-5345705A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19EEE0-EA4B-4F79-A70C-172EE5B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9DC2D7E1-9BEB-400F-81AA-85F5F903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8D45E6C-1241-4B7D-877A-FCD67914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73F9A1FB-B449-4B8F-BEC2-4992F7D3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F9F0F620-9796-45F0-A985-3EDBE6E6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BED0D63F-DDB6-4232-B462-9E7B8700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47206A-3042-4F19-ADBA-D623CC91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43A927B8-4A4B-4136-85B9-DF2078A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78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21725F37-6E02-40DA-9EBF-1217BD87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5789F9F-B596-40B5-9AFE-4DB48D52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6C2EF27-A811-4C47-8E13-35791750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4C61-E5E7-4A49-AD15-56B60ABDBED9}" type="datetimeFigureOut">
              <a:rPr lang="es-ES" smtClean="0"/>
              <a:t>21/10/25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CFB238A-684E-4047-806D-6A803B188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DC266EC-0905-4BAA-A6BE-2770984E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2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10.JP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41.png"/><Relationship Id="rId5" Type="http://schemas.openxmlformats.org/officeDocument/2006/relationships/image" Target="../media/image8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7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5.png"/><Relationship Id="rId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0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67.png"/><Relationship Id="rId4" Type="http://schemas.openxmlformats.org/officeDocument/2006/relationships/image" Target="../media/image1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69.png"/><Relationship Id="rId4" Type="http://schemas.openxmlformats.org/officeDocument/2006/relationships/image" Target="../media/image7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72.png"/><Relationship Id="rId5" Type="http://schemas.openxmlformats.org/officeDocument/2006/relationships/image" Target="../media/image8.png"/><Relationship Id="rId10" Type="http://schemas.openxmlformats.org/officeDocument/2006/relationships/image" Target="../media/image71.png"/><Relationship Id="rId4" Type="http://schemas.openxmlformats.org/officeDocument/2006/relationships/image" Target="../media/image7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76.png"/><Relationship Id="rId5" Type="http://schemas.openxmlformats.org/officeDocument/2006/relationships/image" Target="../media/image8.png"/><Relationship Id="rId10" Type="http://schemas.openxmlformats.org/officeDocument/2006/relationships/image" Target="../media/image75.png"/><Relationship Id="rId4" Type="http://schemas.openxmlformats.org/officeDocument/2006/relationships/image" Target="../media/image7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10.JP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eDeText 7">
            <a:extLst>
              <a:ext uri="{FF2B5EF4-FFF2-40B4-BE49-F238E27FC236}">
                <a16:creationId xmlns:a16="http://schemas.microsoft.com/office/drawing/2014/main" id="{549B873C-3515-4A86-835D-7D739B3B6DA6}"/>
              </a:ext>
            </a:extLst>
          </p:cNvPr>
          <p:cNvSpPr txBox="1"/>
          <p:nvPr/>
        </p:nvSpPr>
        <p:spPr>
          <a:xfrm>
            <a:off x="2587715" y="2239811"/>
            <a:ext cx="851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/>
              <a:t>EXPERIENCIA HOPE EN ESPAÑA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BBD72F3-89DC-4AF5-9DBA-1D5B051362E5}"/>
              </a:ext>
            </a:extLst>
          </p:cNvPr>
          <p:cNvSpPr txBox="1"/>
          <p:nvPr/>
        </p:nvSpPr>
        <p:spPr>
          <a:xfrm>
            <a:off x="6400781" y="4073770"/>
            <a:ext cx="4705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u="sng" dirty="0"/>
              <a:t>Luis Secanella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436BE692-1C7E-44F3-BFF5-EF53613BC7EF}"/>
              </a:ext>
            </a:extLst>
          </p:cNvPr>
          <p:cNvSpPr txBox="1"/>
          <p:nvPr/>
        </p:nvSpPr>
        <p:spPr>
          <a:xfrm>
            <a:off x="7156611" y="4547099"/>
            <a:ext cx="394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i="1" dirty="0"/>
              <a:t>Unidad de Trasplante Hepático</a:t>
            </a:r>
          </a:p>
          <a:p>
            <a:pPr algn="r"/>
            <a:r>
              <a:rPr lang="es-ES" dirty="0"/>
              <a:t>Hospital </a:t>
            </a:r>
            <a:r>
              <a:rPr lang="es-ES" dirty="0" err="1"/>
              <a:t>Universitari</a:t>
            </a:r>
            <a:r>
              <a:rPr lang="es-ES" dirty="0"/>
              <a:t> de Bellvitge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B7C7E09-141D-6A7D-4638-6AB32664B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81152" y="6332744"/>
            <a:ext cx="6093994" cy="400110"/>
            <a:chOff x="-321843" y="6376403"/>
            <a:chExt cx="6093994" cy="400110"/>
          </a:xfrm>
        </p:grpSpPr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4C9C88B0-3664-4D51-B1AE-97894215801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2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9BF114A-F667-F53C-2897-AFE62027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573649A-4D06-50A9-A148-06B158CBA7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08" y="89715"/>
            <a:ext cx="9635320" cy="5561635"/>
            <a:chOff x="1774208" y="89715"/>
            <a:chExt cx="9635320" cy="556163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DD7E468C-33FA-6B5A-6F3D-0CE9097198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92299" y="1603015"/>
              <a:ext cx="9517229" cy="4048335"/>
              <a:chOff x="1850917" y="2093157"/>
              <a:chExt cx="9903230" cy="404833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29E4D2F-480A-464B-8B69-EA25A631C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50917" y="2093157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B5A8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34C781-F462-4AAE-BB6D-C4898DD7DD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5778" y="2325128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00A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" name="Imagen 1" descr="Logotipo&#10;&#10;El contenido generado por IA puede ser incorrecto.">
              <a:extLst>
                <a:ext uri="{FF2B5EF4-FFF2-40B4-BE49-F238E27FC236}">
                  <a16:creationId xmlns:a16="http://schemas.microsoft.com/office/drawing/2014/main" id="{B2404EEB-D204-8471-5B22-F54D864C1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8"/>
            <a:stretch>
              <a:fillRect/>
            </a:stretch>
          </p:blipFill>
          <p:spPr bwMode="auto">
            <a:xfrm>
              <a:off x="1774208" y="89715"/>
              <a:ext cx="1434153" cy="1228725"/>
            </a:xfrm>
            <a:prstGeom prst="rect">
              <a:avLst/>
            </a:prstGeom>
            <a:noFill/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8F7769B-9EE6-74F7-E885-CDB2A3C83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36904" y="6161630"/>
            <a:ext cx="5111986" cy="592595"/>
            <a:chOff x="6948854" y="6151306"/>
            <a:chExt cx="5111986" cy="592595"/>
          </a:xfrm>
        </p:grpSpPr>
        <p:pic>
          <p:nvPicPr>
            <p:cNvPr id="4" name="Imagen 3" descr="Logotipo&#10;&#10;El contenido generado por IA puede ser incorrecto.">
              <a:extLst>
                <a:ext uri="{FF2B5EF4-FFF2-40B4-BE49-F238E27FC236}">
                  <a16:creationId xmlns:a16="http://schemas.microsoft.com/office/drawing/2014/main" id="{C57ED18D-EDD2-BAE8-05D2-71451C68A3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854" y="6151306"/>
              <a:ext cx="1376351" cy="557401"/>
            </a:xfrm>
            <a:prstGeom prst="rect">
              <a:avLst/>
            </a:prstGeom>
          </p:spPr>
        </p:pic>
        <p:pic>
          <p:nvPicPr>
            <p:cNvPr id="11" name="Imagen 10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F6219342-D9F2-1843-82D6-E60FD434A1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140" y="6201231"/>
              <a:ext cx="2005260" cy="484846"/>
            </a:xfrm>
            <a:prstGeom prst="rect">
              <a:avLst/>
            </a:prstGeom>
          </p:spPr>
        </p:pic>
        <p:pic>
          <p:nvPicPr>
            <p:cNvPr id="14" name="Imagen 13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B10C55A9-4136-2523-55D8-8B6078EFA2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3"/>
            <a:stretch>
              <a:fillRect/>
            </a:stretch>
          </p:blipFill>
          <p:spPr>
            <a:xfrm>
              <a:off x="10684489" y="6201231"/>
              <a:ext cx="1376351" cy="54267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98ECB-557C-302A-7FDB-D3539DDD1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926" y="115481"/>
            <a:ext cx="11424607" cy="1161793"/>
            <a:chOff x="86926" y="115481"/>
            <a:chExt cx="11424607" cy="1161793"/>
          </a:xfrm>
        </p:grpSpPr>
        <p:pic>
          <p:nvPicPr>
            <p:cNvPr id="21" name="Imagen 20" descr="Forma&#10;&#10;El contenido generado por IA puede ser incorrecto.">
              <a:extLst>
                <a:ext uri="{FF2B5EF4-FFF2-40B4-BE49-F238E27FC236}">
                  <a16:creationId xmlns:a16="http://schemas.microsoft.com/office/drawing/2014/main" id="{B1827BE4-C0A2-2282-D627-4A61F55DE5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24"/>
            <a:stretch>
              <a:fillRect/>
            </a:stretch>
          </p:blipFill>
          <p:spPr>
            <a:xfrm>
              <a:off x="86926" y="115481"/>
              <a:ext cx="1633591" cy="111623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683CDF3-5B64-B4E5-D0E7-4A0D07D07E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6096" y="115481"/>
              <a:ext cx="2217969" cy="116179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0B12695F-AD37-6349-27F9-41383D6BD5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7756" y="426292"/>
              <a:ext cx="1167575" cy="823142"/>
            </a:xfrm>
            <a:prstGeom prst="rect">
              <a:avLst/>
            </a:prstGeom>
          </p:spPr>
        </p:pic>
        <p:pic>
          <p:nvPicPr>
            <p:cNvPr id="37" name="Imagen 36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EEFA737A-7438-D830-E475-F98A4A5F7A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495" y="752527"/>
              <a:ext cx="1778038" cy="46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34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05CC9-8BA6-E156-6026-28BD76E9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A398511-822D-BF11-007A-8460106576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3CC004E-C64B-414C-929C-01B3CC1B440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7413670E-3928-D898-8A2D-D1FE32A57D8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2545718B-E0F1-04D1-20AC-F9F7D25B2A6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F953F1B-CD67-4D2E-9C7F-E97F72FFFF7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15CCCFB0-2F19-23C3-DBBB-3741DC71051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C6307F95-CE84-1D97-1D76-0537051B4D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1C7838B9-E3EA-71F9-7225-5B8C285A08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C88106C-3D0A-C0CE-BEAD-E835E5FF51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CBA3DD4-7ED9-EB79-A746-5141C8DDE4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9E927E1-8DE6-957E-A132-54FD6B0C36F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C3B9EFD-2940-997A-4948-430BB35D204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02F617E-C9DF-4CD9-01AA-07DC36E6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71DA172B-C247-805E-E3BF-72AFC1900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703" y="600502"/>
            <a:ext cx="6374593" cy="1707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16A1D-C13C-3A7C-4F79-319BCF2AB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08020-40C7-4506-7DA3-4A655C780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4489CC81-648D-9B23-4788-059B3A95077F}"/>
              </a:ext>
            </a:extLst>
          </p:cNvPr>
          <p:cNvGraphicFramePr>
            <a:graphicFrameLocks noGrp="1"/>
          </p:cNvGraphicFramePr>
          <p:nvPr/>
        </p:nvGraphicFramePr>
        <p:xfrm>
          <a:off x="668895" y="2814728"/>
          <a:ext cx="2754468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4468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/>
                        <a:t>Jan 2012 – </a:t>
                      </a:r>
                      <a:r>
                        <a:rPr lang="es-ES" sz="1600" u="none" dirty="0" err="1"/>
                        <a:t>Dec</a:t>
                      </a:r>
                      <a:r>
                        <a:rPr lang="es-ES" sz="1600" u="none" dirty="0"/>
                        <a:t> 2014</a:t>
                      </a:r>
                    </a:p>
                    <a:p>
                      <a:pPr algn="ctr"/>
                      <a:r>
                        <a:rPr lang="es-ES" sz="1600" u="sng" dirty="0" err="1"/>
                        <a:t>Matching</a:t>
                      </a:r>
                      <a:r>
                        <a:rPr lang="es-ES" sz="1600" u="sng" dirty="0"/>
                        <a:t> 1:2 </a:t>
                      </a:r>
                    </a:p>
                    <a:p>
                      <a:pPr algn="ctr"/>
                      <a:r>
                        <a:rPr lang="es-ES" sz="1600" u="none" dirty="0"/>
                        <a:t>WIT </a:t>
                      </a: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4 min</a:t>
                      </a:r>
                    </a:p>
                    <a:p>
                      <a:pPr algn="ctr"/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BAR score </a:t>
                      </a: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5p</a:t>
                      </a:r>
                    </a:p>
                    <a:p>
                      <a:pPr algn="ctr"/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Cold</a:t>
                      </a:r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 </a:t>
                      </a:r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storage</a:t>
                      </a:r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 &lt; 8h</a:t>
                      </a:r>
                      <a:endParaRPr lang="es-ES" sz="1600" u="non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sp>
        <p:nvSpPr>
          <p:cNvPr id="26" name="Elipse 25">
            <a:extLst>
              <a:ext uri="{FF2B5EF4-FFF2-40B4-BE49-F238E27FC236}">
                <a16:creationId xmlns:a16="http://schemas.microsoft.com/office/drawing/2014/main" id="{A79843AA-540A-CF6E-E886-90B40D85F4D1}"/>
              </a:ext>
            </a:extLst>
          </p:cNvPr>
          <p:cNvSpPr/>
          <p:nvPr/>
        </p:nvSpPr>
        <p:spPr>
          <a:xfrm>
            <a:off x="9698" y="4263878"/>
            <a:ext cx="4072861" cy="1798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Single (portal) </a:t>
            </a:r>
            <a:r>
              <a:rPr lang="es-ES" dirty="0" err="1">
                <a:solidFill>
                  <a:schemeClr val="tx1"/>
                </a:solidFill>
              </a:rPr>
              <a:t>cannulation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Md </a:t>
            </a:r>
            <a:r>
              <a:rPr lang="es-ES" dirty="0" err="1">
                <a:solidFill>
                  <a:schemeClr val="tx1"/>
                </a:solidFill>
              </a:rPr>
              <a:t>Perf.time</a:t>
            </a:r>
            <a:r>
              <a:rPr lang="es-ES" dirty="0">
                <a:solidFill>
                  <a:schemeClr val="tx1"/>
                </a:solidFill>
              </a:rPr>
              <a:t> 119m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Perfusion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wUW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Hypothermia</a:t>
            </a:r>
            <a:r>
              <a:rPr lang="es-ES" dirty="0">
                <a:solidFill>
                  <a:schemeClr val="tx1"/>
                </a:solidFill>
              </a:rPr>
              <a:t> 10 </a:t>
            </a:r>
            <a:r>
              <a:rPr lang="es-ES" dirty="0" err="1">
                <a:solidFill>
                  <a:schemeClr val="tx1"/>
                </a:solidFill>
              </a:rPr>
              <a:t>ºC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pO2 80 – 100 kPa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420343-F8CE-ACEB-2BDF-300B65D5B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00" y="720000"/>
            <a:ext cx="943200" cy="133195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A0C5509-61B5-F250-DCF0-A1BF222073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8646" y="6055409"/>
            <a:ext cx="3572295" cy="21820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3924AB8-B014-2FB5-AC13-0DE667D9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4349" y="2565240"/>
            <a:ext cx="3543300" cy="35687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BE72D42E-9FD7-A2DF-FD3A-1AA1C0F806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439" y="2568291"/>
            <a:ext cx="3786921" cy="3297701"/>
          </a:xfrm>
          <a:prstGeom prst="rect">
            <a:avLst/>
          </a:prstGeom>
        </p:spPr>
      </p:pic>
      <p:sp>
        <p:nvSpPr>
          <p:cNvPr id="4" name="Llamada ovalada 3">
            <a:extLst>
              <a:ext uri="{FF2B5EF4-FFF2-40B4-BE49-F238E27FC236}">
                <a16:creationId xmlns:a16="http://schemas.microsoft.com/office/drawing/2014/main" id="{2B250DE7-1DD0-4805-BD3D-9AF60DCD1A2A}"/>
              </a:ext>
            </a:extLst>
          </p:cNvPr>
          <p:cNvSpPr/>
          <p:nvPr/>
        </p:nvSpPr>
        <p:spPr>
          <a:xfrm>
            <a:off x="9451043" y="1390581"/>
            <a:ext cx="1587500" cy="698500"/>
          </a:xfrm>
          <a:prstGeom prst="wedgeEllipseCallout">
            <a:avLst>
              <a:gd name="adj1" fmla="val -54433"/>
              <a:gd name="adj2" fmla="val 65441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Without</a:t>
            </a:r>
            <a:endParaRPr lang="es-ES" dirty="0"/>
          </a:p>
          <a:p>
            <a:pPr algn="ctr"/>
            <a:r>
              <a:rPr lang="es-ES" dirty="0"/>
              <a:t>NRP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80FAB8-A479-81CA-D945-77120FC36899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BE9090B-824E-013C-8CD4-9BF49ECE6443}"/>
              </a:ext>
            </a:extLst>
          </p:cNvPr>
          <p:cNvSpPr txBox="1"/>
          <p:nvPr/>
        </p:nvSpPr>
        <p:spPr>
          <a:xfrm>
            <a:off x="9899891" y="2268082"/>
            <a:ext cx="96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1y </a:t>
            </a:r>
            <a:r>
              <a:rPr lang="es-ES" sz="1200" dirty="0" err="1"/>
              <a:t>graft-srv</a:t>
            </a:r>
            <a:endParaRPr lang="es-ES" sz="12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F5169E9-BC30-6F5F-E050-EE67768600A9}"/>
              </a:ext>
            </a:extLst>
          </p:cNvPr>
          <p:cNvSpPr txBox="1"/>
          <p:nvPr/>
        </p:nvSpPr>
        <p:spPr>
          <a:xfrm>
            <a:off x="10991246" y="3050956"/>
            <a:ext cx="96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90%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22E35E6-EE84-2576-BA9D-2CDC60FDA080}"/>
              </a:ext>
            </a:extLst>
          </p:cNvPr>
          <p:cNvSpPr txBox="1"/>
          <p:nvPr/>
        </p:nvSpPr>
        <p:spPr>
          <a:xfrm>
            <a:off x="10991246" y="3510741"/>
            <a:ext cx="96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69%</a:t>
            </a:r>
          </a:p>
        </p:txBody>
      </p:sp>
    </p:spTree>
    <p:extLst>
      <p:ext uri="{BB962C8B-B14F-4D97-AF65-F5344CB8AC3E}">
        <p14:creationId xmlns:p14="http://schemas.microsoft.com/office/powerpoint/2010/main" val="1866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7E599-BEB7-E9A5-6446-30907E8E1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75CF5A2-DCF7-488E-2C30-56954850E1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8BF3E99-9A79-8751-EE99-D8B883DECB4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CA5B6F1-E6BE-A8A0-A224-4EE2B6F3F77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F8749DC-1A9E-1EC0-844E-6C4D44D0C6E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5FF59EC-8B4C-2316-F227-84F6B99E538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7C95E60C-AE13-434E-6A42-A9D55048291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C4B14DC3-A61C-A3B9-2F38-7B9196B664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7155FD1-60D3-C568-EEF8-BA5142CFA3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17A65313-E2DF-7814-0ABC-F46DBB32F1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E57DBD2-4F82-DE76-7224-F96C21CF2A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144DB4-F043-2C05-54E7-EF51E524206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52253FAE-D87A-939A-FD95-57C23920346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6AD328D-9856-9AFA-E167-FFCC434D2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E38848-2FEA-DE79-ACE8-924BC445C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C25155-9343-013E-B435-B71C667EE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278A36-1648-5B20-4D01-1A1A88610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9849" y="600502"/>
            <a:ext cx="5412773" cy="26654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3E38F4-AEC2-835D-E346-9A7D37CCB0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0036" y="3592008"/>
            <a:ext cx="7772400" cy="2470190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F4E79395-67FE-7EEA-3300-23706E1FE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53448"/>
              </p:ext>
            </p:extLst>
          </p:nvPr>
        </p:nvGraphicFramePr>
        <p:xfrm>
          <a:off x="554402" y="2560320"/>
          <a:ext cx="20103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0381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 err="1"/>
                        <a:t>DCDs</a:t>
                      </a:r>
                      <a:endParaRPr lang="es-ES" sz="1600" u="none" dirty="0"/>
                    </a:p>
                    <a:p>
                      <a:pPr algn="ctr"/>
                      <a:r>
                        <a:rPr lang="es-ES" sz="1600" i="0" u="none" dirty="0"/>
                        <a:t>D-HOPE vs SCS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sp>
        <p:nvSpPr>
          <p:cNvPr id="28" name="Rectangle 3">
            <a:extLst>
              <a:ext uri="{FF2B5EF4-FFF2-40B4-BE49-F238E27FC236}">
                <a16:creationId xmlns:a16="http://schemas.microsoft.com/office/drawing/2014/main" id="{B3F51F6C-7CAE-D637-E17A-098153EB599A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2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3A5B5-2F67-9912-8DC0-B93887D06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FE1180CE-42DB-4FD8-C148-12D78D93C2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EC41AFB-1716-0FBC-A56C-868853AD8A9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5BFC2D7F-57BE-845F-E8E8-6E3B65D61D4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21A59B55-ECEF-0A52-6956-6211BD8F928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49EB668-BE12-CA10-4BDF-CAC67CE6B55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83C46A04-73E8-A2EE-F76A-C7B45F58B8A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CE06C9A-92C9-20E0-C042-787A7893CA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F1C7DDDF-8B56-269C-AB98-5518F787DA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7EDEAA5-53F1-EF3B-FAD9-3D8383924A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5E40909-3EEF-4A64-8BC0-B43761687C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FF16AB1-633B-2CBC-CAA8-286BE26B8EF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629D898-A85C-562D-25F4-FF8ECDCE7B11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F49DB69-3612-C09F-D8AD-7542CD65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63F01E-8AE8-2D3F-8596-A282EBE6F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5DF36-E0A2-6C31-7CA8-0F80C8A1BA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D85C2E-E414-4EC3-3750-25B13FB2F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9849" y="600502"/>
            <a:ext cx="5412773" cy="26654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8BB928F-70B7-3477-0E78-EC859FFF5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0036" y="3592008"/>
            <a:ext cx="7772400" cy="2470190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5F46C902-C397-CED6-173A-885D2F138E57}"/>
              </a:ext>
            </a:extLst>
          </p:cNvPr>
          <p:cNvGraphicFramePr>
            <a:graphicFrameLocks noGrp="1"/>
          </p:cNvGraphicFramePr>
          <p:nvPr/>
        </p:nvGraphicFramePr>
        <p:xfrm>
          <a:off x="554402" y="2560320"/>
          <a:ext cx="20103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0381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 err="1"/>
                        <a:t>DCDs</a:t>
                      </a:r>
                      <a:endParaRPr lang="es-ES" sz="1600" u="none" dirty="0"/>
                    </a:p>
                    <a:p>
                      <a:pPr algn="ctr"/>
                      <a:r>
                        <a:rPr lang="es-ES" sz="1600" i="0" u="none" dirty="0"/>
                        <a:t>D-HOPE vs SCS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sp>
        <p:nvSpPr>
          <p:cNvPr id="27" name="Llamada ovalada 26">
            <a:extLst>
              <a:ext uri="{FF2B5EF4-FFF2-40B4-BE49-F238E27FC236}">
                <a16:creationId xmlns:a16="http://schemas.microsoft.com/office/drawing/2014/main" id="{A34BCBD5-04B7-0A53-1D28-A6D4FFF80535}"/>
              </a:ext>
            </a:extLst>
          </p:cNvPr>
          <p:cNvSpPr/>
          <p:nvPr/>
        </p:nvSpPr>
        <p:spPr>
          <a:xfrm>
            <a:off x="9451043" y="1390581"/>
            <a:ext cx="1587500" cy="698500"/>
          </a:xfrm>
          <a:prstGeom prst="wedgeEllipseCallout">
            <a:avLst>
              <a:gd name="adj1" fmla="val -54433"/>
              <a:gd name="adj2" fmla="val 65441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Without</a:t>
            </a:r>
            <a:endParaRPr lang="es-ES" dirty="0"/>
          </a:p>
          <a:p>
            <a:pPr algn="ctr"/>
            <a:r>
              <a:rPr lang="es-ES" dirty="0"/>
              <a:t>NRP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216CBDD8-B0BC-4022-20A1-BBE1745E5EAF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0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1D202-A747-F7FE-5BC5-E5A74E4E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8CCF4F3F-5F16-9DD2-4D96-137C7930E9D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5DD62D8-1E8F-D216-2DD0-ED3175F2EE4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2A5DFA0-F403-B1BF-42AB-5ED6087B076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F2D35728-F21F-5BC6-2425-37D59ABF0FF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D1FFEEC6-B470-6F89-4A41-50C1DCE281D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DD16959C-7BEA-F217-BF78-8B6632CA199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7ABAAD6-E538-330F-AB90-732B63D7B8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BBF7B52F-A75E-1DB1-99FB-AF080773B45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A5338E9-F5A3-0535-F86C-9B7951E962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13D87A3-1D27-3814-3780-4468192458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2033BFE-E356-EF75-6F53-5927EA38CA1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5B4C66A0-DA3A-AE64-13F1-370F4D2AFBE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15CC981-868C-978F-C154-7070A4A24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C30A67-AF03-47DC-321A-C63BB9A42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2226A-84EC-D632-8FF0-A1F224127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1" name="Imagen 5">
            <a:extLst>
              <a:ext uri="{FF2B5EF4-FFF2-40B4-BE49-F238E27FC236}">
                <a16:creationId xmlns:a16="http://schemas.microsoft.com/office/drawing/2014/main" id="{5CD6352B-17FC-61E8-8DA9-F910D6B1F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0372" y="1896188"/>
            <a:ext cx="3522183" cy="4115636"/>
          </a:xfrm>
          <a:prstGeom prst="rect">
            <a:avLst/>
          </a:prstGeom>
        </p:spPr>
      </p:pic>
      <p:pic>
        <p:nvPicPr>
          <p:cNvPr id="22" name="Imagen 6">
            <a:extLst>
              <a:ext uri="{FF2B5EF4-FFF2-40B4-BE49-F238E27FC236}">
                <a16:creationId xmlns:a16="http://schemas.microsoft.com/office/drawing/2014/main" id="{8609B131-0494-A46C-9DC3-C8AFF314AD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93" y="815951"/>
            <a:ext cx="6675474" cy="1678405"/>
          </a:xfrm>
          <a:prstGeom prst="rect">
            <a:avLst/>
          </a:prstGeom>
        </p:spPr>
      </p:pic>
      <p:graphicFrame>
        <p:nvGraphicFramePr>
          <p:cNvPr id="23" name="Tabla 7">
            <a:extLst>
              <a:ext uri="{FF2B5EF4-FFF2-40B4-BE49-F238E27FC236}">
                <a16:creationId xmlns:a16="http://schemas.microsoft.com/office/drawing/2014/main" id="{5B6736DA-A266-6436-BB97-489561F3D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366381"/>
              </p:ext>
            </p:extLst>
          </p:nvPr>
        </p:nvGraphicFramePr>
        <p:xfrm>
          <a:off x="1506488" y="2704263"/>
          <a:ext cx="3853883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744892445"/>
                    </a:ext>
                  </a:extLst>
                </a:gridCol>
                <a:gridCol w="3645603">
                  <a:extLst>
                    <a:ext uri="{9D8B030D-6E8A-4147-A177-3AD203B41FA5}">
                      <a16:colId xmlns:a16="http://schemas.microsoft.com/office/drawing/2014/main" val="389107897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Retrospective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matched-controlled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analysis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DBDs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417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HOPE 2020 - 2021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605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SCS 2018 - 2019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453982"/>
                  </a:ext>
                </a:extLst>
              </a:tr>
            </a:tbl>
          </a:graphicData>
        </a:graphic>
      </p:graphicFrame>
      <p:grpSp>
        <p:nvGrpSpPr>
          <p:cNvPr id="24" name="Grupo 12">
            <a:extLst>
              <a:ext uri="{FF2B5EF4-FFF2-40B4-BE49-F238E27FC236}">
                <a16:creationId xmlns:a16="http://schemas.microsoft.com/office/drawing/2014/main" id="{B006C379-3EEF-A883-0A37-4CBADCCA1159}"/>
              </a:ext>
            </a:extLst>
          </p:cNvPr>
          <p:cNvGrpSpPr>
            <a:grpSpLocks noChangeAspect="1"/>
          </p:cNvGrpSpPr>
          <p:nvPr/>
        </p:nvGrpSpPr>
        <p:grpSpPr>
          <a:xfrm>
            <a:off x="135417" y="3797739"/>
            <a:ext cx="7123814" cy="1928887"/>
            <a:chOff x="95693" y="4842849"/>
            <a:chExt cx="7772400" cy="2104502"/>
          </a:xfrm>
        </p:grpSpPr>
        <p:pic>
          <p:nvPicPr>
            <p:cNvPr id="25" name="Imagen 10">
              <a:extLst>
                <a:ext uri="{FF2B5EF4-FFF2-40B4-BE49-F238E27FC236}">
                  <a16:creationId xmlns:a16="http://schemas.microsoft.com/office/drawing/2014/main" id="{6E6236A0-1BA4-9CE0-DCD4-E781D2B2A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b="89884"/>
            <a:stretch/>
          </p:blipFill>
          <p:spPr>
            <a:xfrm>
              <a:off x="95693" y="4842849"/>
              <a:ext cx="7772400" cy="578450"/>
            </a:xfrm>
            <a:prstGeom prst="rect">
              <a:avLst/>
            </a:prstGeom>
          </p:spPr>
        </p:pic>
        <p:pic>
          <p:nvPicPr>
            <p:cNvPr id="26" name="Imagen 11">
              <a:extLst>
                <a:ext uri="{FF2B5EF4-FFF2-40B4-BE49-F238E27FC236}">
                  <a16:creationId xmlns:a16="http://schemas.microsoft.com/office/drawing/2014/main" id="{028723C1-3E66-F9AB-78B7-A62D955B7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73521"/>
            <a:stretch/>
          </p:blipFill>
          <p:spPr>
            <a:xfrm>
              <a:off x="95693" y="5433237"/>
              <a:ext cx="7772400" cy="1514114"/>
            </a:xfrm>
            <a:prstGeom prst="rect">
              <a:avLst/>
            </a:prstGeom>
          </p:spPr>
        </p:pic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9AF5BA2F-6F5C-ED00-90B5-629D6F17AE38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2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04FC8-019D-9DD1-D64F-71470231E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1F3D152-8C50-DF4B-533D-E89D724E380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6BB1369-2D31-851B-FA1D-C510DF7264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0B92BB64-1839-367B-748D-070B74EC3A7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EFC09F0-CB55-DB99-1AE0-23D67DBD1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EF922E7D-8755-D2EA-BF21-42B419FED89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9E5FBAF-0BEB-A12C-BC1F-CA8A05C15C9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8B61ED2-C55E-F6F0-F932-7D51BDE0A3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6B19624F-B38C-16BC-C78E-8982484F18A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E779DCB-3C99-4C79-70A5-F83366CA52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637E4FC-CAA0-1E00-29C2-C3B1AF35B3F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C0CD73F-8352-4881-A9AC-73DFFFA062B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F3C52E9-4A7F-2229-34BC-6FCC7D40533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6A467A1-3839-2275-D5CA-194A554A5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7F9C983-2837-8A22-AC2E-BA7C7641B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B7C7B-E69D-DAB8-E593-40091F00E2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1" name="Imagen 5">
            <a:extLst>
              <a:ext uri="{FF2B5EF4-FFF2-40B4-BE49-F238E27FC236}">
                <a16:creationId xmlns:a16="http://schemas.microsoft.com/office/drawing/2014/main" id="{19228545-F087-BF29-F9E5-AAFF08A44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0372" y="1896188"/>
            <a:ext cx="3522183" cy="4115636"/>
          </a:xfrm>
          <a:prstGeom prst="rect">
            <a:avLst/>
          </a:prstGeom>
        </p:spPr>
      </p:pic>
      <p:pic>
        <p:nvPicPr>
          <p:cNvPr id="22" name="Imagen 6">
            <a:extLst>
              <a:ext uri="{FF2B5EF4-FFF2-40B4-BE49-F238E27FC236}">
                <a16:creationId xmlns:a16="http://schemas.microsoft.com/office/drawing/2014/main" id="{7BDCF49D-63DA-6BA1-738A-DC8533F65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93" y="815951"/>
            <a:ext cx="6675474" cy="1678405"/>
          </a:xfrm>
          <a:prstGeom prst="rect">
            <a:avLst/>
          </a:prstGeom>
        </p:spPr>
      </p:pic>
      <p:grpSp>
        <p:nvGrpSpPr>
          <p:cNvPr id="24" name="Grupo 12">
            <a:extLst>
              <a:ext uri="{FF2B5EF4-FFF2-40B4-BE49-F238E27FC236}">
                <a16:creationId xmlns:a16="http://schemas.microsoft.com/office/drawing/2014/main" id="{707E540A-336C-A33A-81B8-D6C0D3694493}"/>
              </a:ext>
            </a:extLst>
          </p:cNvPr>
          <p:cNvGrpSpPr>
            <a:grpSpLocks noChangeAspect="1"/>
          </p:cNvGrpSpPr>
          <p:nvPr/>
        </p:nvGrpSpPr>
        <p:grpSpPr>
          <a:xfrm>
            <a:off x="135417" y="3797739"/>
            <a:ext cx="7123814" cy="1928887"/>
            <a:chOff x="95693" y="4842849"/>
            <a:chExt cx="7772400" cy="2104502"/>
          </a:xfrm>
        </p:grpSpPr>
        <p:pic>
          <p:nvPicPr>
            <p:cNvPr id="25" name="Imagen 10">
              <a:extLst>
                <a:ext uri="{FF2B5EF4-FFF2-40B4-BE49-F238E27FC236}">
                  <a16:creationId xmlns:a16="http://schemas.microsoft.com/office/drawing/2014/main" id="{F7A249CC-16E4-4F09-AA7A-32967EBB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b="89884"/>
            <a:stretch/>
          </p:blipFill>
          <p:spPr>
            <a:xfrm>
              <a:off x="95693" y="4842849"/>
              <a:ext cx="7772400" cy="578450"/>
            </a:xfrm>
            <a:prstGeom prst="rect">
              <a:avLst/>
            </a:prstGeom>
          </p:spPr>
        </p:pic>
        <p:pic>
          <p:nvPicPr>
            <p:cNvPr id="26" name="Imagen 11">
              <a:extLst>
                <a:ext uri="{FF2B5EF4-FFF2-40B4-BE49-F238E27FC236}">
                  <a16:creationId xmlns:a16="http://schemas.microsoft.com/office/drawing/2014/main" id="{272408CC-6440-B8B9-6238-C774EA113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73521"/>
            <a:stretch/>
          </p:blipFill>
          <p:spPr>
            <a:xfrm>
              <a:off x="95693" y="5433237"/>
              <a:ext cx="7772400" cy="1514114"/>
            </a:xfrm>
            <a:prstGeom prst="rect">
              <a:avLst/>
            </a:prstGeom>
          </p:spPr>
        </p:pic>
      </p:grpSp>
      <p:sp>
        <p:nvSpPr>
          <p:cNvPr id="10" name="Llamada ovalada 9">
            <a:extLst>
              <a:ext uri="{FF2B5EF4-FFF2-40B4-BE49-F238E27FC236}">
                <a16:creationId xmlns:a16="http://schemas.microsoft.com/office/drawing/2014/main" id="{FD79C5EE-348E-ED76-1B72-4CEC18A38888}"/>
              </a:ext>
            </a:extLst>
          </p:cNvPr>
          <p:cNvSpPr/>
          <p:nvPr/>
        </p:nvSpPr>
        <p:spPr>
          <a:xfrm>
            <a:off x="6106236" y="2587354"/>
            <a:ext cx="1587500" cy="777785"/>
          </a:xfrm>
          <a:prstGeom prst="wedgeEllipseCallout">
            <a:avLst>
              <a:gd name="adj1" fmla="val -54433"/>
              <a:gd name="adj2" fmla="val 65441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WIT 55’</a:t>
            </a:r>
          </a:p>
          <a:p>
            <a:pPr algn="ctr"/>
            <a:r>
              <a:rPr lang="es-ES" dirty="0"/>
              <a:t>CIT &gt; 600’</a:t>
            </a:r>
          </a:p>
        </p:txBody>
      </p:sp>
      <p:graphicFrame>
        <p:nvGraphicFramePr>
          <p:cNvPr id="20" name="Tabla 7">
            <a:extLst>
              <a:ext uri="{FF2B5EF4-FFF2-40B4-BE49-F238E27FC236}">
                <a16:creationId xmlns:a16="http://schemas.microsoft.com/office/drawing/2014/main" id="{2F2A012A-159C-C1C4-B156-4437FBBFD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99264"/>
              </p:ext>
            </p:extLst>
          </p:nvPr>
        </p:nvGraphicFramePr>
        <p:xfrm>
          <a:off x="1506488" y="2704263"/>
          <a:ext cx="3853883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744892445"/>
                    </a:ext>
                  </a:extLst>
                </a:gridCol>
                <a:gridCol w="3645603">
                  <a:extLst>
                    <a:ext uri="{9D8B030D-6E8A-4147-A177-3AD203B41FA5}">
                      <a16:colId xmlns:a16="http://schemas.microsoft.com/office/drawing/2014/main" val="389107897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Retrospective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matched-controlled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analysis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s-E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DBDs</a:t>
                      </a:r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417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HOPE 2020 - 2021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605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SCS 2018 - 2019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453982"/>
                  </a:ext>
                </a:extLst>
              </a:tr>
            </a:tbl>
          </a:graphicData>
        </a:graphic>
      </p:graphicFrame>
      <p:sp>
        <p:nvSpPr>
          <p:cNvPr id="27" name="Rectangle 3">
            <a:extLst>
              <a:ext uri="{FF2B5EF4-FFF2-40B4-BE49-F238E27FC236}">
                <a16:creationId xmlns:a16="http://schemas.microsoft.com/office/drawing/2014/main" id="{836F3C21-B619-A701-EB5C-79D3175A85EA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2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2E789-DDDF-BDC6-BADD-37B1993E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146466AA-E752-0194-5BF7-F0B006785DDC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30DC5B5C-14E5-56E0-7C2F-9B0CB212D8D0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D6E56837-DABF-BD93-D744-5F07D3D2CBF4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30" name="Grupo 29">
                  <a:extLst>
                    <a:ext uri="{FF2B5EF4-FFF2-40B4-BE49-F238E27FC236}">
                      <a16:creationId xmlns:a16="http://schemas.microsoft.com/office/drawing/2014/main" id="{F061CFDE-ECCE-800F-C436-631770273EF3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32" name="Conector recto 31">
                    <a:extLst>
                      <a:ext uri="{FF2B5EF4-FFF2-40B4-BE49-F238E27FC236}">
                        <a16:creationId xmlns:a16="http://schemas.microsoft.com/office/drawing/2014/main" id="{C3C7CD2A-77C0-CEA7-B4BB-317B574141BB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cto 32">
                    <a:extLst>
                      <a:ext uri="{FF2B5EF4-FFF2-40B4-BE49-F238E27FC236}">
                        <a16:creationId xmlns:a16="http://schemas.microsoft.com/office/drawing/2014/main" id="{E3E78DC4-219C-59D6-4CB8-6EC72051AFC6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Rectangle 16">
                    <a:extLst>
                      <a:ext uri="{FF2B5EF4-FFF2-40B4-BE49-F238E27FC236}">
                        <a16:creationId xmlns:a16="http://schemas.microsoft.com/office/drawing/2014/main" id="{AF897A3A-457F-0929-2A34-82809B83DCAA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31" name="Imagen 30">
                  <a:extLst>
                    <a:ext uri="{FF2B5EF4-FFF2-40B4-BE49-F238E27FC236}">
                      <a16:creationId xmlns:a16="http://schemas.microsoft.com/office/drawing/2014/main" id="{29F21E8F-FAD3-180F-F3E5-6ABB9D0EC0E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9A13677C-3DD0-5B39-AE98-EBA12188D6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A623022-8279-9B4F-06D4-C28FF259FECD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C15BC15-E6BB-0231-9F11-E51B7B7AF21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537B708-96A9-C617-B26E-FDB10D72FC5D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8E01FC9-9947-75D1-2EEE-AB9C4211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9E7459-7BD6-9FB1-90A5-E203E2AD0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AAA6B-234A-11D9-8CE6-0A3E34291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41C6D8-0943-E031-6CB6-25EF80EF19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889" y="3367932"/>
            <a:ext cx="9067800" cy="209629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382E19A-878D-C9D8-A743-DB43F0570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499" y="1238844"/>
            <a:ext cx="10003001" cy="915629"/>
          </a:xfrm>
          <a:prstGeom prst="rect">
            <a:avLst/>
          </a:prstGeom>
        </p:spPr>
      </p:pic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2B74FD88-3BEC-B167-AA2A-6FA7B95B3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58678"/>
              </p:ext>
            </p:extLst>
          </p:nvPr>
        </p:nvGraphicFramePr>
        <p:xfrm>
          <a:off x="6917672" y="5381396"/>
          <a:ext cx="3466925" cy="24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175">
                  <a:extLst>
                    <a:ext uri="{9D8B030D-6E8A-4147-A177-3AD203B41FA5}">
                      <a16:colId xmlns:a16="http://schemas.microsoft.com/office/drawing/2014/main" val="4254742115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35623670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2337137494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1081960868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192782134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692761381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1752437604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3825163888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217366628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3995474263"/>
                    </a:ext>
                  </a:extLst>
                </a:gridCol>
                <a:gridCol w="315175">
                  <a:extLst>
                    <a:ext uri="{9D8B030D-6E8A-4147-A177-3AD203B41FA5}">
                      <a16:colId xmlns:a16="http://schemas.microsoft.com/office/drawing/2014/main" val="3848639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49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191376"/>
                  </a:ext>
                </a:extLst>
              </a:tr>
            </a:tbl>
          </a:graphicData>
        </a:graphic>
      </p:graphicFrame>
      <p:sp>
        <p:nvSpPr>
          <p:cNvPr id="37" name="Rectangle 3">
            <a:extLst>
              <a:ext uri="{FF2B5EF4-FFF2-40B4-BE49-F238E27FC236}">
                <a16:creationId xmlns:a16="http://schemas.microsoft.com/office/drawing/2014/main" id="{36261EE2-A18D-2BF3-30C1-19D17306E55D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3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08FBD-807C-BBF4-C8BD-2D6315FD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2D8AE5CA-D4AC-9696-7D2C-EC97357D0EC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A754E3A-C8A3-7A9C-A960-9B0BA84584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42E3797-454F-708D-BD4C-31B437445FB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4466C17-56DC-6D2B-A117-92E7A7694D7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03C3EA6-F11C-13D0-D7D8-A480BBF18D2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B61E41AC-65CD-A19E-AD50-E253827F93D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53109063-E53F-66A6-F2BF-3D868DAD66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1B56152-2234-3A8E-4F38-F9B2C36111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E3309369-F81F-E20E-7452-D9D8A4941D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178163C-2509-769E-014E-AABAB5FE1E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2426371-E79C-81D6-91DD-6D5410D0AD2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32F3730E-F482-AE29-8EEA-880F94CDFFB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26E67E3F-15B6-8FED-3945-1AB76C0B3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1160D9-6FAF-B489-2C27-9AC7A59CC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D1F31-3BB4-8AFC-FC53-89B5AC33B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B95080C5-0B82-5CB3-0FBB-82BD87AABA62}"/>
              </a:ext>
            </a:extLst>
          </p:cNvPr>
          <p:cNvSpPr txBox="1"/>
          <p:nvPr/>
        </p:nvSpPr>
        <p:spPr>
          <a:xfrm>
            <a:off x="307731" y="1443508"/>
            <a:ext cx="1157653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Desequilibrio pacientes en lista / injertos disponibles  Uso de injertos subóptimos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Más susceptibles lesión por isquemia – reperfusión (isquemia fría)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Mayor riesgo de complicaciones postoperatorias / pérdida del injerto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3BD50-E5F1-DEF4-3AD8-AB3003DCC17B}"/>
              </a:ext>
            </a:extLst>
          </p:cNvPr>
          <p:cNvSpPr txBox="1"/>
          <p:nvPr/>
        </p:nvSpPr>
        <p:spPr>
          <a:xfrm>
            <a:off x="9108542" y="1443508"/>
            <a:ext cx="27644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Edad donante</a:t>
            </a:r>
            <a:endParaRPr lang="x-non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1200">
                <a:latin typeface="Calibri" panose="020F0502020204030204" pitchFamily="34" charset="0"/>
                <a:cs typeface="Calibri" panose="020F0502020204030204" pitchFamily="34" charset="0"/>
              </a:rPr>
              <a:t>Obesidad </a:t>
            </a:r>
            <a:r>
              <a:rPr lang="x-none" sz="1200" dirty="0">
                <a:latin typeface="Calibri" panose="020F0502020204030204" pitchFamily="34" charset="0"/>
                <a:cs typeface="Calibri" panose="020F0502020204030204" pitchFamily="34" charset="0"/>
              </a:rPr>
              <a:t>y Sd </a:t>
            </a:r>
            <a:r>
              <a:rPr lang="x-none" sz="1200">
                <a:latin typeface="Calibri" panose="020F0502020204030204" pitchFamily="34" charset="0"/>
                <a:cs typeface="Calibri" panose="020F0502020204030204" pitchFamily="34" charset="0"/>
              </a:rPr>
              <a:t>Metabólico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</a:t>
            </a:r>
            <a:r>
              <a:rPr lang="x-none" sz="12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Esteatosis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</a:t>
            </a:r>
            <a:endParaRPr lang="x-none" sz="12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x-none" sz="1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Criterios Expandidos en DCD</a:t>
            </a:r>
          </a:p>
        </p:txBody>
      </p:sp>
      <p:grpSp>
        <p:nvGrpSpPr>
          <p:cNvPr id="20" name="Grupo 12">
            <a:extLst>
              <a:ext uri="{FF2B5EF4-FFF2-40B4-BE49-F238E27FC236}">
                <a16:creationId xmlns:a16="http://schemas.microsoft.com/office/drawing/2014/main" id="{4D3D31E6-E5EC-924D-B5EF-FAA3C3209B29}"/>
              </a:ext>
            </a:extLst>
          </p:cNvPr>
          <p:cNvGrpSpPr/>
          <p:nvPr/>
        </p:nvGrpSpPr>
        <p:grpSpPr>
          <a:xfrm>
            <a:off x="307731" y="3324954"/>
            <a:ext cx="11576538" cy="2210869"/>
            <a:chOff x="197442" y="2280359"/>
            <a:chExt cx="11576538" cy="2210869"/>
          </a:xfrm>
        </p:grpSpPr>
        <p:sp>
          <p:nvSpPr>
            <p:cNvPr id="21" name="CuadroTexto 13">
              <a:extLst>
                <a:ext uri="{FF2B5EF4-FFF2-40B4-BE49-F238E27FC236}">
                  <a16:creationId xmlns:a16="http://schemas.microsoft.com/office/drawing/2014/main" id="{C3741C3D-20B2-B111-A3C9-E9899D5C4818}"/>
                </a:ext>
              </a:extLst>
            </p:cNvPr>
            <p:cNvSpPr txBox="1"/>
            <p:nvPr/>
          </p:nvSpPr>
          <p:spPr>
            <a:xfrm>
              <a:off x="197442" y="2280359"/>
              <a:ext cx="11576538" cy="1949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ym typeface="Wingdings" pitchFamily="2" charset="2"/>
                </a:rPr>
                <a:t>Estrategias: Perfusión dinámica (oxigenación)  Hipotermia   Mejoría resultados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s-ES" sz="1600" dirty="0">
                  <a:sym typeface="Wingdings" pitchFamily="2" charset="2"/>
                </a:rPr>
                <a:t>Disfunción precoz injerto (EAD)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s-ES" sz="1600" dirty="0">
                  <a:sym typeface="Wingdings" pitchFamily="2" charset="2"/>
                </a:rPr>
                <a:t>Complicaciones graves (CD&gt;IIIA)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s-ES" sz="1600" dirty="0">
                  <a:sym typeface="Wingdings" pitchFamily="2" charset="2"/>
                </a:rPr>
                <a:t>Complicaciones biliares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s-ES" sz="1600" dirty="0">
                  <a:sym typeface="Wingdings" pitchFamily="2" charset="2"/>
                </a:rPr>
                <a:t>Estancia hospitalaria</a:t>
              </a:r>
            </a:p>
          </p:txBody>
        </p:sp>
        <p:sp>
          <p:nvSpPr>
            <p:cNvPr id="22" name="CuadroTexto 14">
              <a:extLst>
                <a:ext uri="{FF2B5EF4-FFF2-40B4-BE49-F238E27FC236}">
                  <a16:creationId xmlns:a16="http://schemas.microsoft.com/office/drawing/2014/main" id="{619C84B5-E11A-E481-0076-68E15499519E}"/>
                </a:ext>
              </a:extLst>
            </p:cNvPr>
            <p:cNvSpPr txBox="1"/>
            <p:nvPr/>
          </p:nvSpPr>
          <p:spPr>
            <a:xfrm>
              <a:off x="5496015" y="3660231"/>
              <a:ext cx="57920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i="1" dirty="0" err="1"/>
                <a:t>Czigany</a:t>
              </a:r>
              <a:r>
                <a:rPr lang="es-ES" sz="1200" i="1" dirty="0"/>
                <a:t>, 2021</a:t>
              </a:r>
            </a:p>
            <a:p>
              <a:pPr algn="r"/>
              <a:r>
                <a:rPr lang="es-ES" sz="1200" i="1" dirty="0" err="1"/>
                <a:t>Ravaioli</a:t>
              </a:r>
              <a:r>
                <a:rPr lang="es-ES" sz="1200" i="1" dirty="0"/>
                <a:t>, 2022</a:t>
              </a:r>
            </a:p>
            <a:p>
              <a:pPr algn="r"/>
              <a:r>
                <a:rPr lang="es-ES" sz="1200" i="1" dirty="0"/>
                <a:t>Schlegel, 2023</a:t>
              </a:r>
            </a:p>
            <a:p>
              <a:pPr algn="r"/>
              <a:r>
                <a:rPr lang="es-ES" sz="1200" i="1" dirty="0"/>
                <a:t>Van Rijn, 2021</a:t>
              </a:r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5946C1F3-8DBB-86FC-AF3C-0BE34E3431C0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5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D7A1B-61BA-BE2B-D83E-A28B14BC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3913E61-BE67-92C9-3D6B-F494CF4C07C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D5D5B0A-B2DA-3BB7-3E9E-B93CC822B05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263063C-94B2-7DC4-80B9-30EBD2EBB32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84CC202-C9B1-A06A-B3F7-4C749DBAC3D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126DFBD4-8E91-7BF3-4D06-D3F282E7DC9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236D121B-15C4-2F23-8E30-5698C702520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B84A950-A988-2765-8FFC-55A07B813C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2169AAED-EAA8-A334-C2CA-621B0B7CB70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5A22F9C-0FF9-5166-A56A-8FF80C5349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FF0779C-FC4B-8DD2-CC0C-F792B1F168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6FAFAB2-4602-6EC9-BE41-D67622E489E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D49C2753-EFA8-D94B-C323-D03FBD07FA8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9BE3122-92E2-2903-BAAA-8AA4EC9E1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001A0CC-6B36-D998-9A21-A22A9BF7E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CC2AF-4548-B342-7069-FAF9EB74C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675A0D61-FE77-E5F6-4C5D-0D7C642A9484}"/>
              </a:ext>
            </a:extLst>
          </p:cNvPr>
          <p:cNvSpPr txBox="1"/>
          <p:nvPr/>
        </p:nvSpPr>
        <p:spPr>
          <a:xfrm>
            <a:off x="914400" y="1400977"/>
            <a:ext cx="767732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INDICE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 camino del HOPE.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Aparición en España. Desafíos.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Evidencia actual.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Experiencia inicial en España.</a:t>
            </a:r>
          </a:p>
        </p:txBody>
      </p:sp>
    </p:spTree>
    <p:extLst>
      <p:ext uri="{BB962C8B-B14F-4D97-AF65-F5344CB8AC3E}">
        <p14:creationId xmlns:p14="http://schemas.microsoft.com/office/powerpoint/2010/main" val="2064779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7177C-6146-8699-B186-EEE59A70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DABBF0A-6E4A-81CA-8F9E-B31651E6E5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DE5AE1A9-09A4-CB93-6030-AAA8FE08352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27AF32C-1D4A-C4EA-411D-1E0000AF98B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39233AC4-CB4D-A504-1DB6-5A06B207E86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F328327E-34AD-D33F-AD39-536680EE2C3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6B9B0C79-B086-962A-28CB-560FB305EC2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61EECA10-D644-D9B1-82E6-A8AB5DEB8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0BE8E6C-6DEA-3378-4564-2393D65945F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9DD50B1-2345-844C-0228-16C3DCCABA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1C5034E-E66A-A5E4-04F6-8C5C48EF0A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43EACD-908D-0D4F-821B-7322F372297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11C3DB5-C0A6-E5F4-D07E-153CF5C56AC7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A668DF4-8AA0-FAF6-3D61-4341E664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969F50-3746-BBBC-0111-18E87449F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6D8FF-C0D9-FB30-1F6D-056E0F85E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11B19F2-3DE2-0B6A-A186-4591D685C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3441" y="627797"/>
            <a:ext cx="7772400" cy="342026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F50C5EB-790A-C451-F63D-084695132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0036" y="4075357"/>
            <a:ext cx="7772400" cy="1781815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6E560747-2D41-5655-CC3A-25EF609F0A8E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47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47EBE-A42F-0C60-AE28-6F3D27302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94F4A88-4DD2-476F-2E73-6B2B7B9421A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1162521-5838-9D6F-2552-9F734FFD496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E27E1D44-3B42-9EDD-7ABD-2083DCF256F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671AFF30-1084-3753-66D8-E1BBA5A972C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B8160A6-7ED0-8479-D296-9C808A2B5A9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FB943BE3-9FFB-32E7-97FC-C3CFC05972F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5BC16AE-B68D-235C-D559-0DD6911F15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2B9D5DAB-D057-43D4-3802-29DD23DDA6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DA05B10-0BA8-8945-D33C-C4C852E896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2D8E32E-6DAB-FE7C-9314-FFD9DE7F36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5D30163-8D2B-39A0-B780-B277985A928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723560A9-EDD5-E22B-8724-659346A3D811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CD5F393-7596-B203-D6AB-7AA2204B3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F49452-FF90-282E-A343-E0C5F668B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0B7C6-FF13-21A0-A264-153BF34F9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DEDFC3-5A40-A441-1F7E-707EF21C8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986" y="600502"/>
            <a:ext cx="5778500" cy="24765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8933629-E4F8-6389-8FF8-E9904CC9DB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90" y="3691580"/>
            <a:ext cx="5319559" cy="1249184"/>
          </a:xfrm>
          <a:prstGeom prst="rect">
            <a:avLst/>
          </a:prstGeom>
        </p:spPr>
      </p:pic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860C944E-1CFF-101C-0F93-8F4DEF8C4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269226"/>
              </p:ext>
            </p:extLst>
          </p:nvPr>
        </p:nvGraphicFramePr>
        <p:xfrm>
          <a:off x="6076133" y="3536392"/>
          <a:ext cx="5838706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383507028"/>
                    </a:ext>
                  </a:extLst>
                </a:gridCol>
                <a:gridCol w="5630426">
                  <a:extLst>
                    <a:ext uri="{9D8B030D-6E8A-4147-A177-3AD203B41FA5}">
                      <a16:colId xmlns:a16="http://schemas.microsoft.com/office/drawing/2014/main" val="8033448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ES" dirty="0"/>
                        <a:t>Consideraciones: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971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Establecer criterios de uso </a:t>
                      </a:r>
                      <a:r>
                        <a:rPr lang="es-ES" dirty="0">
                          <a:sym typeface="Wingdings" pitchFamily="2" charset="2"/>
                        </a:rPr>
                        <a:t> definir escenarios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>
                          <a:sym typeface="Wingdings" pitchFamily="2" charset="2"/>
                        </a:rPr>
                        <a:t>Cada Centro o CA debe establecer la logística óptima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>
                          <a:sym typeface="Wingdings" pitchFamily="2" charset="2"/>
                        </a:rPr>
                        <a:t>Desarrollo de alianzas intercentros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>
                          <a:sym typeface="Wingdings" pitchFamily="2" charset="2"/>
                        </a:rPr>
                        <a:t>Desarrollar un registro prospectivo</a:t>
                      </a:r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06258"/>
                  </a:ext>
                </a:extLst>
              </a:tr>
            </a:tbl>
          </a:graphicData>
        </a:graphic>
      </p:graphicFrame>
      <p:sp>
        <p:nvSpPr>
          <p:cNvPr id="24" name="Rectangle 3">
            <a:extLst>
              <a:ext uri="{FF2B5EF4-FFF2-40B4-BE49-F238E27FC236}">
                <a16:creationId xmlns:a16="http://schemas.microsoft.com/office/drawing/2014/main" id="{0BB17472-4962-BD2B-03F5-83A01A0F8C30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9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E8577-9ECC-E6B1-28B5-18592147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C9D3D6F-AEDB-452E-BAED-5FD3DE86311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23DA74B-495B-F781-FDD9-B1F46DA5920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3CA4B05B-D01A-90F4-7CCE-655B6F976CC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09D3A0DF-920D-6F80-214C-A0F34D29B9C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0996D453-7644-75D3-0AD1-0888A31500B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232CECB3-F3E9-7318-E2E2-74058FF2652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9D507E7F-8966-F567-3B80-783815508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55873EDB-6F5F-CCCE-8408-8629F1AE88D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C982229-5412-F495-2DA8-BC9CD153F5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D17ADEF-6944-3E06-3ECA-A0083B53F1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1735D52-EAAD-B55F-04F7-881FC607E94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E7F9B9B8-5E76-F635-6283-ED44CE46202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5E66E7A-CBEA-5C03-B161-710CF0704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ADA519-12DD-3296-A03C-85B978A4F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1AA22-13AE-684F-4C7D-CDB1EBE61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AFB9CD1C-2F85-8534-1A00-FB59A19961F8}"/>
              </a:ext>
            </a:extLst>
          </p:cNvPr>
          <p:cNvSpPr txBox="1"/>
          <p:nvPr/>
        </p:nvSpPr>
        <p:spPr>
          <a:xfrm>
            <a:off x="914400" y="1400977"/>
            <a:ext cx="767732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INDICE</a:t>
            </a:r>
          </a:p>
          <a:p>
            <a:pPr>
              <a:lnSpc>
                <a:spcPct val="150000"/>
              </a:lnSpc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 camino del HOPE.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Aparición en España. Desafíos.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Evidencia actual.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Experiencia inicial en España.</a:t>
            </a:r>
          </a:p>
        </p:txBody>
      </p:sp>
    </p:spTree>
    <p:extLst>
      <p:ext uri="{BB962C8B-B14F-4D97-AF65-F5344CB8AC3E}">
        <p14:creationId xmlns:p14="http://schemas.microsoft.com/office/powerpoint/2010/main" val="106089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DB1960-603B-32D7-9FF6-A5F5EEC0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D15D0B4-54EE-AA8D-E428-EB55AF9565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DBE9F64-EE12-7113-BCED-611C8D149EA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B8ED0957-0C8C-FCAA-7026-A6924908DEC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AC1E7304-A4E1-62AC-5F4F-BEAFA4A5DDF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67E0F71E-26A3-ACAB-4D3B-D11F55C3B64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44BFFBE-F9B6-CE17-E70A-0FAF1E103C3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3F9348B-7054-E398-7F21-6A452C8C8F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5200EAC8-9B1A-656D-9F66-86E2EACE2A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48FFFE7-DCCC-0E84-381B-3B0E43514D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B4D8555-19B5-E524-669C-4A9A66B4A1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01F90E4-1757-ABA9-D181-97A6EE5DFCC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E17233BD-11AD-6EED-1DD1-CA431223D87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426F0D0-8822-9BA0-BB31-38AB69B8D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A0C6C7-C4BF-8AF5-86CB-647ED1752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88888-4B63-04CF-F93D-0C1378C0E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308AA8-28B8-B2B9-7381-9E5E3D13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696" y="1822106"/>
            <a:ext cx="5911088" cy="319877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D29AE22-3DA7-93DA-7F76-C3C28E3588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4791" y="1829604"/>
            <a:ext cx="5403513" cy="319879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FCCCADE-D03C-4986-8FC3-36686520D432}"/>
              </a:ext>
            </a:extLst>
          </p:cNvPr>
          <p:cNvSpPr txBox="1"/>
          <p:nvPr/>
        </p:nvSpPr>
        <p:spPr>
          <a:xfrm>
            <a:off x="1002875" y="5350799"/>
            <a:ext cx="4452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17 noviembre 2021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214DCF2-51FB-03F6-9447-3A5A5C37FA92}"/>
              </a:ext>
            </a:extLst>
          </p:cNvPr>
          <p:cNvSpPr txBox="1"/>
          <p:nvPr/>
        </p:nvSpPr>
        <p:spPr>
          <a:xfrm>
            <a:off x="6990182" y="5358295"/>
            <a:ext cx="4452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20 febrero 2022</a:t>
            </a:r>
          </a:p>
        </p:txBody>
      </p:sp>
      <p:pic>
        <p:nvPicPr>
          <p:cNvPr id="2052" name="Picture 4" descr="Our partners. Puerta de Hierro - Clarify2020">
            <a:extLst>
              <a:ext uri="{FF2B5EF4-FFF2-40B4-BE49-F238E27FC236}">
                <a16:creationId xmlns:a16="http://schemas.microsoft.com/office/drawing/2014/main" id="{1B7F8F67-3DC6-1FF0-F849-B772C757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4409"/>
          <a:stretch>
            <a:fillRect/>
          </a:stretch>
        </p:blipFill>
        <p:spPr bwMode="auto">
          <a:xfrm>
            <a:off x="1913070" y="600502"/>
            <a:ext cx="2632340" cy="10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spital Universitario Virgen del Rocío - Guía Recursos ENM">
            <a:extLst>
              <a:ext uri="{FF2B5EF4-FFF2-40B4-BE49-F238E27FC236}">
                <a16:creationId xmlns:a16="http://schemas.microsoft.com/office/drawing/2014/main" id="{23BCFB20-2C40-22EF-726A-3CEA0160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64" y="400376"/>
            <a:ext cx="2114765" cy="140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99D77D1F-F5A5-CCB0-8CFE-D50BCE465A9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97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061FC9-1976-D019-D9FB-B76E03E7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6F40B30C-FC43-9A1E-453C-39E6A1744D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2EF0959-E63F-F7DA-788B-8571B90B9AE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422D791D-F278-19B9-016C-E4DCED651D6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C45D8BE-A030-6564-F375-0B897790911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3D1A03C-962C-4C82-2F24-3BE449AEDE0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F084D792-00C0-1E48-B6CF-20FB2A5790C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99E3C73E-08D4-B317-94F8-3C09A5BD19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E09CD9D-FD19-B66A-067D-5D3D40B7FEE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C619745-1292-7C99-EDA1-F58F716CF9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A227D03-D340-47F5-B526-7ADB5E8CFD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063D15B-123C-4DD8-42BE-0FAE302D7D4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23E4DED-0146-A668-E60F-0601253927D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ECB7DAA-B75A-0663-DC7A-A4F2EFCC8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53D16C-D20E-CAB4-31A9-A1DB923ED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D1E4B-8344-92D4-CABC-308AAC0FD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B54336-FFF3-AEB8-5346-89427F951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82561"/>
              </p:ext>
            </p:extLst>
          </p:nvPr>
        </p:nvGraphicFramePr>
        <p:xfrm>
          <a:off x="730769" y="1140083"/>
          <a:ext cx="10730462" cy="382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83">
                  <a:extLst>
                    <a:ext uri="{9D8B030D-6E8A-4147-A177-3AD203B41FA5}">
                      <a16:colId xmlns:a16="http://schemas.microsoft.com/office/drawing/2014/main" val="2231918475"/>
                    </a:ext>
                  </a:extLst>
                </a:gridCol>
                <a:gridCol w="3864118">
                  <a:extLst>
                    <a:ext uri="{9D8B030D-6E8A-4147-A177-3AD203B41FA5}">
                      <a16:colId xmlns:a16="http://schemas.microsoft.com/office/drawing/2014/main" val="3756122487"/>
                    </a:ext>
                  </a:extLst>
                </a:gridCol>
                <a:gridCol w="6652061">
                  <a:extLst>
                    <a:ext uri="{9D8B030D-6E8A-4147-A177-3AD203B41FA5}">
                      <a16:colId xmlns:a16="http://schemas.microsoft.com/office/drawing/2014/main" val="75388343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ES" sz="1800" b="1" i="0" dirty="0"/>
                        <a:t>PRINCIPALES RETOS: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8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Complejidad logística y técnica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Dispositivos de perfusión especializados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Personal Cualificado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Tiempo adicional</a:t>
                      </a:r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88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Coste y asignación de recursos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Consumibles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Justificación de la rentabilidad</a:t>
                      </a:r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97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Evaluación de la viabilidad limitada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Análisis limitado del FMN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440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Estandarización y variabilidad del protocolo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Heterogeneidad protocolos</a:t>
                      </a:r>
                      <a:r>
                        <a:rPr lang="en-ES" sz="1600">
                          <a:sym typeface="Wingdings" pitchFamily="2" charset="2"/>
                        </a:rPr>
                        <a:t>: </a:t>
                      </a:r>
                      <a:r>
                        <a:rPr lang="es-ES" sz="1600" dirty="0">
                          <a:sym typeface="Wingdings" pitchFamily="2" charset="2"/>
                        </a:rPr>
                        <a:t>parámetros de </a:t>
                      </a:r>
                      <a:r>
                        <a:rPr lang="en-ES" sz="1600">
                          <a:sym typeface="Wingdings" pitchFamily="2" charset="2"/>
                        </a:rPr>
                        <a:t>duración, perfusato, </a:t>
                      </a:r>
                      <a:r>
                        <a:rPr lang="es-ES" sz="1600" dirty="0">
                          <a:sym typeface="Wingdings" pitchFamily="2" charset="2"/>
                        </a:rPr>
                        <a:t>O2,</a:t>
                      </a:r>
                      <a:r>
                        <a:rPr lang="en-ES" sz="1600">
                          <a:sym typeface="Wingdings" pitchFamily="2" charset="2"/>
                        </a:rPr>
                        <a:t> </a:t>
                      </a:r>
                      <a:r>
                        <a:rPr lang="es-ES" sz="1600" dirty="0">
                          <a:sym typeface="Wingdings" pitchFamily="2" charset="2"/>
                        </a:rPr>
                        <a:t>Ta</a:t>
                      </a:r>
                      <a:endParaRPr lang="en-ES" sz="1600" dirty="0">
                        <a:sym typeface="Wingdings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387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Evidencia e indicaciones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Reducción lesión por isquemia – reperfusión  </a:t>
                      </a:r>
                      <a:r>
                        <a:rPr lang="en-ES" sz="1600" i="1" dirty="0">
                          <a:sym typeface="Wingdings" pitchFamily="2" charset="2"/>
                        </a:rPr>
                        <a:t>Endpoint?</a:t>
                      </a:r>
                      <a:endParaRPr lang="en-ES" sz="1600" i="0" dirty="0">
                        <a:sym typeface="Wingdings" pitchFamily="2" charset="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Reducción complicaciones biliares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Lagunas:</a:t>
                      </a:r>
                      <a:endParaRPr lang="en-ES" sz="1600" i="1" dirty="0">
                        <a:sym typeface="Wingdings" pitchFamily="2" charset="2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Largo plazo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Selección receptores (DCD&gt;DBD, prolonged CIT…)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445918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049BC7AB-1EC7-3480-E4F0-D64FE41BE77E}"/>
              </a:ext>
            </a:extLst>
          </p:cNvPr>
          <p:cNvSpPr txBox="1"/>
          <p:nvPr/>
        </p:nvSpPr>
        <p:spPr>
          <a:xfrm>
            <a:off x="7700136" y="5805774"/>
            <a:ext cx="440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/>
              <a:t>Parente A</a:t>
            </a:r>
            <a:r>
              <a:rPr lang="es-ES" sz="1200" dirty="0"/>
              <a:t>, J </a:t>
            </a:r>
            <a:r>
              <a:rPr lang="es-ES" sz="1200" dirty="0" err="1"/>
              <a:t>Hepatol</a:t>
            </a:r>
            <a:r>
              <a:rPr lang="es-ES" sz="1200" dirty="0"/>
              <a:t> 2023</a:t>
            </a:r>
          </a:p>
          <a:p>
            <a:pPr algn="r"/>
            <a:r>
              <a:rPr lang="es-ES" sz="1200" i="1" dirty="0"/>
              <a:t>Tang G</a:t>
            </a:r>
            <a:r>
              <a:rPr lang="es-ES" sz="1200" dirty="0"/>
              <a:t>, </a:t>
            </a:r>
            <a:r>
              <a:rPr lang="es-ES" sz="1200" dirty="0" err="1"/>
              <a:t>Int</a:t>
            </a:r>
            <a:r>
              <a:rPr lang="es-ES" sz="1200" dirty="0"/>
              <a:t> J </a:t>
            </a:r>
            <a:r>
              <a:rPr lang="es-ES" sz="1200" dirty="0" err="1"/>
              <a:t>Surg</a:t>
            </a:r>
            <a:r>
              <a:rPr lang="es-ES" sz="1200" dirty="0"/>
              <a:t> 2024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18A652F-34A4-3B48-F2DE-0BD07A06AFEB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14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9C23D-4859-4692-6861-BE5C35A82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63AFDAD3-8A62-5D80-CFBC-C2312A42EC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2242F45-04F7-920B-A5E4-F3A3C6F9539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6DE162F-3E8B-5FAF-BB52-9F5EB7A8F0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42A36CB-4E50-E63B-3831-C56A74E8865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3F25BF8-808F-E0BA-C247-861762BEF81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4E814586-96F8-03E9-EF9D-651CF997DBD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A9365A03-8155-399B-5DAB-AA21B43D8F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9BFA110B-F3BE-2595-4ABA-45E8B535087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B921481-BE00-8042-9C57-B15410EAE6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54CE7C8-88D7-3C10-0858-9A9C8070F1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61A7226-1592-2689-9FF8-002F08B8CE9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7BFCABBF-2C0A-FD70-598B-35327F8C2757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AED6E45-CC79-7AF6-4464-4810EFA40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666CF3-C98E-93D7-EC49-E874E0197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8682F-0856-8443-A581-3E434BC7B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DA39104-5962-106C-7156-7A7B377F5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45" y="733451"/>
            <a:ext cx="5294175" cy="530298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724294F-65AB-55A9-FE31-A3B0DD522A35}"/>
              </a:ext>
            </a:extLst>
          </p:cNvPr>
          <p:cNvSpPr txBox="1"/>
          <p:nvPr/>
        </p:nvSpPr>
        <p:spPr>
          <a:xfrm>
            <a:off x="-527780" y="5983533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err="1"/>
              <a:t>Yildirim</a:t>
            </a:r>
            <a:r>
              <a:rPr lang="es-ES" sz="1000" dirty="0"/>
              <a:t> FS,…Schlegel A. </a:t>
            </a:r>
            <a:r>
              <a:rPr lang="es-ES" sz="1000" i="1" dirty="0" err="1"/>
              <a:t>Curr</a:t>
            </a:r>
            <a:r>
              <a:rPr lang="es-ES" sz="1000" i="1" dirty="0"/>
              <a:t> </a:t>
            </a:r>
            <a:r>
              <a:rPr lang="es-ES" sz="1000" i="1" dirty="0" err="1"/>
              <a:t>Opin</a:t>
            </a:r>
            <a:r>
              <a:rPr lang="es-ES" sz="1000" i="1" dirty="0"/>
              <a:t> </a:t>
            </a:r>
            <a:r>
              <a:rPr lang="es-ES" sz="1000" i="1" dirty="0" err="1"/>
              <a:t>Organ</a:t>
            </a:r>
            <a:r>
              <a:rPr lang="es-ES" sz="1000" i="1" dirty="0"/>
              <a:t> </a:t>
            </a:r>
            <a:r>
              <a:rPr lang="es-ES" sz="1000" i="1" dirty="0" err="1"/>
              <a:t>Transplant</a:t>
            </a:r>
            <a:r>
              <a:rPr lang="es-ES" sz="1000" dirty="0"/>
              <a:t>, 2025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5ACF05A-A33F-61CE-D6A9-4124328F2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5772" y="831508"/>
            <a:ext cx="6616700" cy="94939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79602A1-30CD-668F-C183-680F14EB7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9572" y="1734984"/>
            <a:ext cx="4229100" cy="203564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CA34E65-EF63-8094-69C0-EF32E7FDE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8772" y="3770633"/>
            <a:ext cx="4508500" cy="217013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4E22AA61-FF56-4B9A-424D-98356750940E}"/>
              </a:ext>
            </a:extLst>
          </p:cNvPr>
          <p:cNvSpPr txBox="1"/>
          <p:nvPr/>
        </p:nvSpPr>
        <p:spPr>
          <a:xfrm>
            <a:off x="6145944" y="6099340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err="1"/>
              <a:t>Dingfelder</a:t>
            </a:r>
            <a:r>
              <a:rPr lang="es-ES" sz="1000" dirty="0"/>
              <a:t> J,…</a:t>
            </a:r>
            <a:r>
              <a:rPr lang="es-ES" sz="1000" dirty="0" err="1"/>
              <a:t>Györi</a:t>
            </a:r>
            <a:r>
              <a:rPr lang="es-ES" sz="1000" dirty="0"/>
              <a:t> GP. </a:t>
            </a:r>
            <a:r>
              <a:rPr lang="es-ES" sz="1000" dirty="0" err="1"/>
              <a:t>Liver</a:t>
            </a:r>
            <a:r>
              <a:rPr lang="es-ES" sz="1000" dirty="0"/>
              <a:t> </a:t>
            </a:r>
            <a:r>
              <a:rPr lang="es-ES" sz="1000" dirty="0" err="1"/>
              <a:t>Transplantation</a:t>
            </a:r>
            <a:r>
              <a:rPr lang="es-ES" sz="1000" dirty="0"/>
              <a:t>, 2025 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6E037D7-7E39-1575-58BA-CA890CAFAF6F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19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107D1-F787-8198-7CA6-2B885C407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830211CE-B38D-A748-FAF0-20221D5132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D38D50E-4088-0DD5-7055-7F0C849D653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AF07F2B6-63E2-8ADD-B54E-FC18ACB4F76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FFBF9B81-F9B9-E066-D4F3-13F935B466C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AE82B112-694E-D9D6-F629-7D8C5A3EC57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1956D8E6-1D53-68B8-4BF0-4B706779846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4C790E11-DD62-458F-2969-DF15EB2139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199BFED-6E2E-0552-3547-A6925278A7D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6F7884D-4D59-7C67-A1B1-39FDE54F80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EDDE020-0854-162A-8C69-7C56F9F7FD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7E3986F-213A-692C-97D4-CBC6C1A5932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6E3BE637-7192-AD17-B4F4-108AFF6BB73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E9B1F9D-82CF-7949-137B-5B4B49F9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9FC57A-7B9F-4A34-2926-E21618D31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8D092-50B9-2394-96CA-80C7047B2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F88EF3-D329-DCDB-9603-3235AADED478}"/>
              </a:ext>
            </a:extLst>
          </p:cNvPr>
          <p:cNvGraphicFramePr>
            <a:graphicFrameLocks noGrp="1"/>
          </p:cNvGraphicFramePr>
          <p:nvPr/>
        </p:nvGraphicFramePr>
        <p:xfrm>
          <a:off x="730769" y="1140083"/>
          <a:ext cx="10730462" cy="382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83">
                  <a:extLst>
                    <a:ext uri="{9D8B030D-6E8A-4147-A177-3AD203B41FA5}">
                      <a16:colId xmlns:a16="http://schemas.microsoft.com/office/drawing/2014/main" val="2231918475"/>
                    </a:ext>
                  </a:extLst>
                </a:gridCol>
                <a:gridCol w="3864118">
                  <a:extLst>
                    <a:ext uri="{9D8B030D-6E8A-4147-A177-3AD203B41FA5}">
                      <a16:colId xmlns:a16="http://schemas.microsoft.com/office/drawing/2014/main" val="3756122487"/>
                    </a:ext>
                  </a:extLst>
                </a:gridCol>
                <a:gridCol w="6652061">
                  <a:extLst>
                    <a:ext uri="{9D8B030D-6E8A-4147-A177-3AD203B41FA5}">
                      <a16:colId xmlns:a16="http://schemas.microsoft.com/office/drawing/2014/main" val="75388343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ES" sz="1800" b="1" i="0" dirty="0"/>
                        <a:t>PRINCIPALES RETOS: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8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Complejidad logística y técnica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Dispositivos de perfusión especializados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Personal Cualificado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Tiempo adicional</a:t>
                      </a:r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88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Coste y asignación de recursos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Consumibles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Justificación de la rentabilidad</a:t>
                      </a:r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97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Evaluación de la viabilidad limitada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Análisis limitado del FMN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440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Estandarización y variabilidad del protocolo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Heterogeneidad protocolos</a:t>
                      </a:r>
                      <a:r>
                        <a:rPr lang="en-ES" sz="1600">
                          <a:sym typeface="Wingdings" pitchFamily="2" charset="2"/>
                        </a:rPr>
                        <a:t>: </a:t>
                      </a:r>
                      <a:r>
                        <a:rPr lang="es-ES" sz="1600" dirty="0">
                          <a:sym typeface="Wingdings" pitchFamily="2" charset="2"/>
                        </a:rPr>
                        <a:t>parámetros de </a:t>
                      </a:r>
                      <a:r>
                        <a:rPr lang="en-ES" sz="1600">
                          <a:sym typeface="Wingdings" pitchFamily="2" charset="2"/>
                        </a:rPr>
                        <a:t>duración, perfusato, </a:t>
                      </a:r>
                      <a:r>
                        <a:rPr lang="es-ES" sz="1600" dirty="0">
                          <a:sym typeface="Wingdings" pitchFamily="2" charset="2"/>
                        </a:rPr>
                        <a:t>O2,</a:t>
                      </a:r>
                      <a:r>
                        <a:rPr lang="en-ES" sz="1600">
                          <a:sym typeface="Wingdings" pitchFamily="2" charset="2"/>
                        </a:rPr>
                        <a:t> </a:t>
                      </a:r>
                      <a:r>
                        <a:rPr lang="es-ES" sz="1600" dirty="0">
                          <a:sym typeface="Wingdings" pitchFamily="2" charset="2"/>
                        </a:rPr>
                        <a:t>Ta</a:t>
                      </a:r>
                      <a:endParaRPr lang="en-ES" sz="1600" dirty="0">
                        <a:sym typeface="Wingdings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387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Evidencia e indicaciones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dirty="0">
                          <a:sym typeface="Wingdings" pitchFamily="2" charset="2"/>
                        </a:rPr>
                        <a:t>Reducción lesión por isquemia – reperfusión  </a:t>
                      </a:r>
                      <a:r>
                        <a:rPr lang="en-ES" sz="1600" i="1" dirty="0">
                          <a:sym typeface="Wingdings" pitchFamily="2" charset="2"/>
                        </a:rPr>
                        <a:t>Endpoint?</a:t>
                      </a:r>
                      <a:endParaRPr lang="en-ES" sz="1600" i="0" dirty="0">
                        <a:sym typeface="Wingdings" pitchFamily="2" charset="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Reducción complicaciones biliares</a:t>
                      </a:r>
                    </a:p>
                    <a:p>
                      <a:pPr marL="285750" indent="-285750">
                        <a:buFont typeface="Wingdings" pitchFamily="2" charset="2"/>
                        <a:buChar char="à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Lagunas:</a:t>
                      </a:r>
                      <a:endParaRPr lang="en-ES" sz="1600" i="1" dirty="0">
                        <a:sym typeface="Wingdings" pitchFamily="2" charset="2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Largo plazo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ES" sz="1600" i="0" dirty="0">
                          <a:sym typeface="Wingdings" pitchFamily="2" charset="2"/>
                        </a:rPr>
                        <a:t>Selección receptores (DCD&gt;DBD, prolonged CIT…)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445918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9D17F0C-39B1-13AB-E8B1-C9556EA6F717}"/>
              </a:ext>
            </a:extLst>
          </p:cNvPr>
          <p:cNvSpPr txBox="1"/>
          <p:nvPr/>
        </p:nvSpPr>
        <p:spPr>
          <a:xfrm>
            <a:off x="7700136" y="5805774"/>
            <a:ext cx="440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/>
              <a:t>Parente A</a:t>
            </a:r>
            <a:r>
              <a:rPr lang="es-ES" sz="1200" dirty="0"/>
              <a:t>, J </a:t>
            </a:r>
            <a:r>
              <a:rPr lang="es-ES" sz="1200" dirty="0" err="1"/>
              <a:t>Hepatol</a:t>
            </a:r>
            <a:r>
              <a:rPr lang="es-ES" sz="1200" dirty="0"/>
              <a:t> 2023</a:t>
            </a:r>
          </a:p>
          <a:p>
            <a:pPr algn="r"/>
            <a:r>
              <a:rPr lang="es-ES" sz="1200" i="1" dirty="0"/>
              <a:t>Tang G</a:t>
            </a:r>
            <a:r>
              <a:rPr lang="es-ES" sz="1200" dirty="0"/>
              <a:t>, </a:t>
            </a:r>
            <a:r>
              <a:rPr lang="es-ES" sz="1200" dirty="0" err="1"/>
              <a:t>Int</a:t>
            </a:r>
            <a:r>
              <a:rPr lang="es-ES" sz="1200" dirty="0"/>
              <a:t> J </a:t>
            </a:r>
            <a:r>
              <a:rPr lang="es-ES" sz="1200" dirty="0" err="1"/>
              <a:t>Surg</a:t>
            </a:r>
            <a:r>
              <a:rPr lang="es-ES" sz="1200" dirty="0"/>
              <a:t> 2024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BAC68E8-9804-D6FE-021F-17DAAC821AFC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17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39642-149B-7287-AB12-CB9107453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3B4A3D3-F60D-373D-9EC5-DEF4891DD0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739B339-3C12-34F5-C906-94FB1724D93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5325A16-B061-6DA5-5116-5BCE86E79E9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165F5A16-6637-8410-E583-678D911F75B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BB6837B-4832-8D00-11AD-2F84C42F623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DD5A2051-20CF-9CCF-2FDF-96FD2302D21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4798D28-CE71-0BAC-5AA6-04051604E4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0291BA9-942B-96B4-6458-19BCD54DBD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A8EAF05-32B3-2212-C393-058383260C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4A9ACD3-6BE4-F0DA-FCCB-584571D53F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469AC7F-F7A1-0347-24CD-479F9568B57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D3F97F7-863B-5B5F-E840-90D7824A45C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0B1CE76-66DF-57B8-5F73-081E30FF9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F47E79-3908-059D-60A2-05980F4B6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0A81C-EEA6-7717-60C2-EC71DE3C4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1A2D7807-1D48-41C8-2ABA-77F775282CD0}"/>
              </a:ext>
            </a:extLst>
          </p:cNvPr>
          <p:cNvSpPr txBox="1"/>
          <p:nvPr/>
        </p:nvSpPr>
        <p:spPr>
          <a:xfrm>
            <a:off x="914400" y="1400977"/>
            <a:ext cx="767732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INDICE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 camino del HOPE.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Aparición en España. Desafíos.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Evidencia actual.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Experiencia inicial en España.</a:t>
            </a:r>
          </a:p>
        </p:txBody>
      </p:sp>
    </p:spTree>
    <p:extLst>
      <p:ext uri="{BB962C8B-B14F-4D97-AF65-F5344CB8AC3E}">
        <p14:creationId xmlns:p14="http://schemas.microsoft.com/office/powerpoint/2010/main" val="824450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06C7F-B8BE-AF44-6814-064D9F099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A493F60-A825-6C7E-0C8C-542D37F9C3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F9F266E-2839-15EA-3E0B-F314735B382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3EEF8A8-EC4D-FE8A-17F2-EC11D4A4F54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2738AFE-C2B1-AD40-C3AF-5D3AA8FB79F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E0891B5-6843-2A85-32DA-2559AEC3D29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760642E0-D369-F92A-2AEE-914696FF6DA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49BDD912-E0CD-FADB-F6A2-201CC9EEE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44213DCA-A790-2BB7-1F54-D8379AC199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03B0CB1-FAD3-BEA6-4ED0-907F76F880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4C745C0-A279-4A67-9822-41F62E05B5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F8E4A90-96C6-019F-6492-569E76C85C5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390B33F-CE08-F5BF-9ED0-05290FFEADE0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AA894DF-3C77-BB2A-928F-AD84A4C3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9859DC0-1662-67C8-8F8D-76852F4C1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0B0342-9612-BFC6-08F9-1ADDE546E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2E750E-6F61-8C62-3120-EBE14833685B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Evidencia actual</a:t>
            </a:r>
            <a:endParaRPr lang="en-ES" dirty="0">
              <a:solidFill>
                <a:sysClr val="windowText" lastClr="00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41A095-8D95-788D-1ED3-1689751BC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36" y="600502"/>
            <a:ext cx="7772400" cy="128016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FF61D61-AD5B-B72F-6E06-0B8038625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2900" y="6161562"/>
            <a:ext cx="4229100" cy="254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5770B6C-33D4-3F7E-3F5A-867A1E7233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168" y="2084046"/>
            <a:ext cx="11243663" cy="31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C73FC-ADB6-204C-40B0-390BC4FE3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243C5355-4683-FACE-7D27-658B79EFA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12102B6-B0BB-2DE4-D8CE-9E7E7F05FC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03A76ED-F29D-A8F6-BDF3-4A0F6694DD1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6B951FD7-D13B-A5B3-A906-252573397B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10A0FD14-CD4D-A479-D2EE-5ADDD67D6BF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B065CD94-DDD5-948E-E6D0-B4A8690D04D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0B20A35-275E-6541-CA1C-26A32D583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63B37BC8-D179-DEE9-0A0E-23AFC253E7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89056DA-DC0C-A3AA-D236-68C06E5EB1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8DA5C52-3938-2E01-C75C-B0357B68701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42626A0-6BE6-595C-4B0A-9070A89D3A6E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8B9EC8F-2E53-0A4E-980F-E9A4D5CEB12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646B450-51CF-A2E4-FFFA-8DF8AE2B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1F2C74-CB16-D348-3358-B98BD2B9E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A41C69-2F83-593F-423A-46BD06086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E4C8BC-B377-3899-F2A7-39C3DEF2D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36" y="600502"/>
            <a:ext cx="7772400" cy="128016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041A45E-45F5-8519-E8A7-AF5308BAB0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2102" y="1918461"/>
            <a:ext cx="9927795" cy="418971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A784E89-0A90-0FFB-E5B5-39EEA21CC5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2900" y="6161562"/>
            <a:ext cx="4229100" cy="254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6FE0707-2397-C2E0-2C89-9383D9509BC9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Evidencia actual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4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7A397-A7F7-B5C5-2E5A-E8E6DED69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79BA771-115D-EE2E-5B04-F9A0EE4870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B95EA3D-E7DE-D0B0-B409-F9A3CA73EFF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740A2CC1-C018-BD97-D990-DFA7795EDBE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BB6E0619-0BCC-1ADA-47A2-B06B201708E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3D588B8-C4D5-5F8E-C816-A532967FBA0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011BF2A-FF44-95D6-3F7C-57C56F165CE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3B4C744-59F8-3F8A-9CB9-A0A37A298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CA4006CE-4016-4A0D-B713-3453AF49D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563EF0F-D764-6875-B172-ED56B357C5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0417FDB-9DB2-16F8-8D65-2142BE93D3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CD597BE-29A7-C78B-813C-A6FF497609A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B51B4D4-7DCB-5A47-8CBE-38E037B08558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AFC5664C-C294-EBF9-F62F-192F0D52B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166461B-9237-C311-A143-D99040A18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614E3-5D7A-22A7-F601-36B893F68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B75CA04-7E44-1EBD-5E79-121ACD362B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823" y="600502"/>
            <a:ext cx="4504354" cy="259117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E66B5AE-AE48-3F6D-8E1D-D029ED397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7798"/>
            <a:ext cx="1041400" cy="1333500"/>
          </a:xfrm>
          <a:prstGeom prst="rect">
            <a:avLst/>
          </a:prstGeom>
        </p:spPr>
      </p:pic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D16FCFC6-9222-6C7E-043E-2336BBCEA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46450"/>
              </p:ext>
            </p:extLst>
          </p:nvPr>
        </p:nvGraphicFramePr>
        <p:xfrm>
          <a:off x="1559593" y="3730935"/>
          <a:ext cx="2754468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4468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141123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/>
                        <a:t>2019 – 2023</a:t>
                      </a:r>
                    </a:p>
                    <a:p>
                      <a:pPr algn="ctr"/>
                      <a:r>
                        <a:rPr lang="es-ES" sz="1600" u="none" dirty="0" err="1"/>
                        <a:t>DBDs</a:t>
                      </a:r>
                      <a:endParaRPr lang="es-ES" sz="1600" u="none" dirty="0"/>
                    </a:p>
                    <a:p>
                      <a:pPr algn="ctr"/>
                      <a:r>
                        <a:rPr lang="es-ES" sz="1600" u="none" dirty="0"/>
                        <a:t>Extended </a:t>
                      </a:r>
                      <a:r>
                        <a:rPr lang="es-ES" sz="1600" u="none" dirty="0" err="1"/>
                        <a:t>Criteria</a:t>
                      </a:r>
                      <a:r>
                        <a:rPr lang="es-ES" sz="1600" u="none" dirty="0"/>
                        <a:t> </a:t>
                      </a:r>
                      <a:r>
                        <a:rPr lang="es-ES" sz="1600" u="none" dirty="0" err="1"/>
                        <a:t>Donors</a:t>
                      </a:r>
                      <a:endParaRPr lang="es-ES" sz="1600" u="none" dirty="0"/>
                    </a:p>
                    <a:p>
                      <a:pPr algn="ctr"/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131 HOPE vs 131 SCS</a:t>
                      </a:r>
                      <a:endParaRPr lang="es-E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2" charset="2"/>
                      </a:endParaRPr>
                    </a:p>
                    <a:p>
                      <a:pPr algn="ctr"/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Early</a:t>
                      </a:r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 </a:t>
                      </a:r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Allograft</a:t>
                      </a:r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 </a:t>
                      </a:r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Dysfunction</a:t>
                      </a:r>
                      <a:endParaRPr lang="es-E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Symbol" pitchFamily="2" charset="2"/>
                      </a:endParaRPr>
                    </a:p>
                    <a:p>
                      <a:pPr algn="ctr"/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8 Centers</a:t>
                      </a:r>
                      <a:endParaRPr lang="es-ES" sz="1600" u="non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916BF417-A6E6-A7A2-45F0-DD90B48A3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22324"/>
              </p:ext>
            </p:extLst>
          </p:nvPr>
        </p:nvGraphicFramePr>
        <p:xfrm>
          <a:off x="6096000" y="3746175"/>
          <a:ext cx="5263707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753">
                  <a:extLst>
                    <a:ext uri="{9D8B030D-6E8A-4147-A177-3AD203B41FA5}">
                      <a16:colId xmlns:a16="http://schemas.microsoft.com/office/drawing/2014/main" val="2931770646"/>
                    </a:ext>
                  </a:extLst>
                </a:gridCol>
                <a:gridCol w="2923954">
                  <a:extLst>
                    <a:ext uri="{9D8B030D-6E8A-4147-A177-3AD203B41FA5}">
                      <a16:colId xmlns:a16="http://schemas.microsoft.com/office/drawing/2014/main" val="3381064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sz="1400" dirty="0"/>
                        <a:t>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17.6% vs 30.5%, p=0.01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0517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Clavien</a:t>
                      </a:r>
                      <a:r>
                        <a:rPr lang="es-ES" sz="1400" dirty="0"/>
                        <a:t> &gt; IIIA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61.5% vs 52.4%, p=0.15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680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400" dirty="0"/>
                        <a:t>CCI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49[34-65] vs 46 [35-65], p=0.78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102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400" dirty="0"/>
                        <a:t>90dMRT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5.3% vs 2.3%, p=0.20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2588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400" dirty="0" err="1"/>
                        <a:t>Ischemic</a:t>
                      </a:r>
                      <a:r>
                        <a:rPr lang="es-ES" sz="1400" dirty="0"/>
                        <a:t> </a:t>
                      </a:r>
                      <a:r>
                        <a:rPr lang="es-ES" sz="1400" dirty="0" err="1"/>
                        <a:t>Cholangiopathy</a:t>
                      </a:r>
                      <a:r>
                        <a:rPr lang="es-ES" sz="1400" dirty="0"/>
                        <a:t> (1y)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4.9% vs 3.3%, p=0.71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2888812"/>
                  </a:ext>
                </a:extLst>
              </a:tr>
            </a:tbl>
          </a:graphicData>
        </a:graphic>
      </p:graphicFrame>
      <p:sp>
        <p:nvSpPr>
          <p:cNvPr id="27" name="Rectangle 3">
            <a:extLst>
              <a:ext uri="{FF2B5EF4-FFF2-40B4-BE49-F238E27FC236}">
                <a16:creationId xmlns:a16="http://schemas.microsoft.com/office/drawing/2014/main" id="{8A605DF7-4DBE-04C5-CCDE-2C07F47A9957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Evidencia actual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31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7C1C4-A91E-229F-274D-043D1CA82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597C1C8-FE77-936A-301C-960810CCF5B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55A3922-AC3F-DE78-7957-DEA73D2BC0D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99BCCFC-F8EB-4BE1-E2DA-26610866868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55161B0-B7E4-3559-44B7-3B864BDC61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88ED150-0E2E-82D8-E623-99EC17C6C56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9569FFFF-044D-B60C-5D33-51AD97C881B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8726BE9B-B2F9-23D6-81B9-8D087F1CDE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1EBB2B0A-B32C-AE28-68DB-36F7DCA4EB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E5DBCD1-2B2D-EFE1-863B-8AB9B682A1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C4A3E5C-065E-A1F8-9C14-D5EB7850F2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732F496-7FE4-7523-B4D2-81B29F9C3F8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97669F5-3AC2-A1BA-C7B5-82CC6700C16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4CC32E0-275C-0934-3770-204899DFF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2796D3-A574-9075-306A-839080BC1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F8CCB-0E7B-1923-785E-2314928B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F033F8-AF88-E9AB-CE81-AF3D6858A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723688"/>
            <a:ext cx="5793792" cy="12320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48171C-E303-9455-F172-FAC466904B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577" y="2504451"/>
            <a:ext cx="5095237" cy="17271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BE9119F-AB92-426D-9DC3-4ABA4341B6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2914" y="4504568"/>
            <a:ext cx="2755900" cy="25590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A8E28A1-0663-47A1-D059-DEC2F611AF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3908" y="723688"/>
            <a:ext cx="5793792" cy="126871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315B937-BFCC-1364-EC24-44067AE005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3908" y="1998921"/>
            <a:ext cx="5793792" cy="403547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D169B64-D51A-1C42-72DE-BBFF3019C4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0600" y="6125313"/>
            <a:ext cx="3563534" cy="242968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41804596-AFC2-0D24-3EFA-2E341150CF7B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Evidencia actual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41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DD6DA-C3F7-39D9-D72E-CCAEFDA4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443B91F-084A-02FF-843E-0605B1A126B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E2B0BDD4-CCED-D830-F5CE-EB9D4F6D3DA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449FF48-B6DC-44F8-AFDB-765EA439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D0F2C4-4EF8-F948-A113-5186DB72D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8182-5763-C34F-B7A3-A9E390453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5F3CA1-2CDE-B86B-26C1-D28B004379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6013"/>
          <a:stretch>
            <a:fillRect/>
          </a:stretch>
        </p:blipFill>
        <p:spPr>
          <a:xfrm>
            <a:off x="2754668" y="600503"/>
            <a:ext cx="6703136" cy="134259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5A7A145-AB4D-B2A5-AB14-27540A91F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036" y="2132187"/>
            <a:ext cx="7772400" cy="443281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D8F1546-FB46-4DD3-9C4F-80D55C6341F6}"/>
              </a:ext>
            </a:extLst>
          </p:cNvPr>
          <p:cNvSpPr txBox="1"/>
          <p:nvPr/>
        </p:nvSpPr>
        <p:spPr>
          <a:xfrm>
            <a:off x="6106236" y="6138109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err="1"/>
              <a:t>Eden</a:t>
            </a:r>
            <a:r>
              <a:rPr lang="es-ES" sz="1000" dirty="0"/>
              <a:t> J. </a:t>
            </a:r>
            <a:r>
              <a:rPr lang="es-ES" sz="1000" i="1" dirty="0"/>
              <a:t>J </a:t>
            </a:r>
            <a:r>
              <a:rPr lang="es-ES" sz="1000" i="1" dirty="0" err="1"/>
              <a:t>Hepatol</a:t>
            </a:r>
            <a:r>
              <a:rPr lang="es-ES" sz="1000" dirty="0"/>
              <a:t>, 2023 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11CADBC7-A0F7-3FFE-6241-2CDC3636C3B7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5DD0FF-50C2-3776-DDB1-645DE48C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0CE5F07-2A4C-51C2-D7A4-82E37067FF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4EF8283-DEB2-5EFE-39CC-070CDF4200A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87A611A-FC49-4112-839E-40EBE97A404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502EF76-CB17-5AF8-3497-50CA990C8A9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16E245D-4A8D-8DC6-62A4-06D69232E29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A4C0450F-7914-3C9F-A23F-226F31A96A61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9C9E9F2D-A469-1EA9-EBCF-E2895B8D58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9F2BE7CB-91FB-9854-C04D-A8B8B0F3CA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A68647A9-BC57-65FF-E1E4-B81BFB09D7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C45C84E-D0BE-0F6A-9AD0-0459E5813D2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E49ACAB-8692-5E69-8A8D-2B04100CC822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ECA161B-F040-3E37-8E57-6E57721F4C4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C8EF222-18F5-793E-5085-83B927718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46EEC6-3B15-9764-A6BE-0018BDB1A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95EF5-FFF2-8964-4E55-E8A0D52E5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5D1D95AC-F21A-5925-1161-72689A274ECE}"/>
              </a:ext>
            </a:extLst>
          </p:cNvPr>
          <p:cNvSpPr txBox="1"/>
          <p:nvPr/>
        </p:nvSpPr>
        <p:spPr>
          <a:xfrm>
            <a:off x="914400" y="1400977"/>
            <a:ext cx="767732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INDICE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 camino del HOPE.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Aparición en España. Desafíos.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Evidencia actual.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Experiencia inicial en España.</a:t>
            </a:r>
          </a:p>
        </p:txBody>
      </p:sp>
    </p:spTree>
    <p:extLst>
      <p:ext uri="{BB962C8B-B14F-4D97-AF65-F5344CB8AC3E}">
        <p14:creationId xmlns:p14="http://schemas.microsoft.com/office/powerpoint/2010/main" val="3291507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E8802-9083-C170-6F8A-D061BFA8F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EF2CDD4A-6359-399A-D4B8-E614A5EC1FC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57B00803-D4BD-459F-1A3D-C05DD5D1DE2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1478049-8189-EF9D-F4B6-1089FB8E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B431BD-A1A5-E29A-D436-A8A19E3B2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65C9BD-3C2D-3625-89D2-DAB7B71F8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E2F98E3-CF2F-A202-7D31-668259A58D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6013"/>
          <a:stretch>
            <a:fillRect/>
          </a:stretch>
        </p:blipFill>
        <p:spPr>
          <a:xfrm>
            <a:off x="2754668" y="600503"/>
            <a:ext cx="6703136" cy="134259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DDD1012-7C74-570C-8E86-8FB9F4658526}"/>
              </a:ext>
            </a:extLst>
          </p:cNvPr>
          <p:cNvSpPr txBox="1"/>
          <p:nvPr/>
        </p:nvSpPr>
        <p:spPr>
          <a:xfrm>
            <a:off x="6106236" y="6138109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err="1"/>
              <a:t>Eden</a:t>
            </a:r>
            <a:r>
              <a:rPr lang="es-ES" sz="1000" dirty="0"/>
              <a:t> J. </a:t>
            </a:r>
            <a:r>
              <a:rPr lang="es-ES" sz="1000" i="1" dirty="0"/>
              <a:t>J </a:t>
            </a:r>
            <a:r>
              <a:rPr lang="es-ES" sz="1000" i="1" dirty="0" err="1"/>
              <a:t>Hepatol</a:t>
            </a:r>
            <a:r>
              <a:rPr lang="es-ES" sz="1000" dirty="0"/>
              <a:t>, 2023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8ACF1-3D60-DE7D-552A-49845A948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1017" y="2487352"/>
            <a:ext cx="8609966" cy="199074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DAC97F3-2A9E-98D5-1F0B-5174312DE06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95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78C54-B1D2-B999-D140-ABDEF7C1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2E4786B9-BCF1-C39F-A396-E19AD63F77DE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5D316E1-3AF7-1D99-5E13-56625993FEC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BEA46E1-43D4-DA13-0FDD-4D38EF539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2F46BD-5066-5C60-AB57-97DAE4C8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0287D5-7E90-5CC6-92C2-62C022520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8190839-51DA-BD41-2A5E-BAF11CBBEC15}"/>
              </a:ext>
            </a:extLst>
          </p:cNvPr>
          <p:cNvSpPr txBox="1"/>
          <p:nvPr/>
        </p:nvSpPr>
        <p:spPr>
          <a:xfrm>
            <a:off x="6106236" y="5985923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/>
              <a:t>International </a:t>
            </a:r>
            <a:r>
              <a:rPr lang="es-ES" sz="1000" dirty="0" err="1"/>
              <a:t>Registry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Organ</a:t>
            </a:r>
            <a:r>
              <a:rPr lang="es-ES" sz="1000" dirty="0"/>
              <a:t> </a:t>
            </a:r>
            <a:r>
              <a:rPr lang="es-ES" sz="1000" dirty="0" err="1"/>
              <a:t>Donation</a:t>
            </a:r>
            <a:r>
              <a:rPr lang="es-ES" sz="1000" dirty="0"/>
              <a:t> and </a:t>
            </a:r>
            <a:r>
              <a:rPr lang="es-ES" sz="1000" dirty="0" err="1"/>
              <a:t>Transplantation</a:t>
            </a:r>
            <a:r>
              <a:rPr lang="es-ES" sz="1000" dirty="0"/>
              <a:t>, 2023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597D540-2A6B-5FF7-0291-BCCA3828D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1" y="1206575"/>
            <a:ext cx="5620091" cy="40893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EAEC96-2972-E3E5-7B5B-BEB0CFC5F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803" y="1206575"/>
            <a:ext cx="6078917" cy="3860726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62B61FD-A0D6-75A4-2756-4B9AC09038E8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66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45E967-6424-3D06-464A-D38FB44C1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EF31A724-DCDD-E5D2-12C7-901BC833F9D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751097F-064B-6D42-E433-5B02396CA13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906A440-9F43-AA04-F20B-96F6FBD8C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912446-5F23-2D82-2C97-83A26A608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37C2F-8958-2DF9-C667-B3F384665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1C5B2A5-DD1F-B5E1-2ADC-8EE0B6549556}"/>
              </a:ext>
            </a:extLst>
          </p:cNvPr>
          <p:cNvSpPr txBox="1"/>
          <p:nvPr/>
        </p:nvSpPr>
        <p:spPr>
          <a:xfrm>
            <a:off x="6106236" y="6138109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err="1"/>
              <a:t>Eden</a:t>
            </a:r>
            <a:r>
              <a:rPr lang="es-ES" sz="1000" dirty="0"/>
              <a:t> J. </a:t>
            </a:r>
            <a:r>
              <a:rPr lang="es-ES" sz="1000" i="1" dirty="0"/>
              <a:t>J </a:t>
            </a:r>
            <a:r>
              <a:rPr lang="es-ES" sz="1000" i="1" dirty="0" err="1"/>
              <a:t>Hepatol</a:t>
            </a:r>
            <a:r>
              <a:rPr lang="es-ES" sz="1000" dirty="0"/>
              <a:t>, 2023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77A762-9D69-2472-3A93-DD09DBA9F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3734" y="2857499"/>
            <a:ext cx="2768802" cy="31671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1CBF52-5313-C452-7681-B5CE03F71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64" y="833309"/>
            <a:ext cx="4297584" cy="2895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CCA192-B97B-390F-9F97-8E269B91FF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13" y="3759521"/>
            <a:ext cx="4342304" cy="28054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C5D67E-C677-3807-61BF-0E75F30349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048" y="1136429"/>
            <a:ext cx="4705350" cy="282528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B28BABA-E0DC-88BC-D880-FC14458FBADB}"/>
              </a:ext>
            </a:extLst>
          </p:cNvPr>
          <p:cNvSpPr txBox="1"/>
          <p:nvPr/>
        </p:nvSpPr>
        <p:spPr>
          <a:xfrm>
            <a:off x="3117850" y="4080025"/>
            <a:ext cx="595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/>
              <a:t>Registro Español de Trasplante Hepático, 2024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687D622-F825-7321-A22B-C54ABAAB0E37}"/>
              </a:ext>
            </a:extLst>
          </p:cNvPr>
          <p:cNvSpPr/>
          <p:nvPr/>
        </p:nvSpPr>
        <p:spPr>
          <a:xfrm>
            <a:off x="9293734" y="5794069"/>
            <a:ext cx="787400" cy="67799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55d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1E41D32-9DC3-1E3C-9C00-219473CBFD1B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8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4A19C-0CB3-FB9A-47A9-C450ABDD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4570FDAF-F98C-D073-E3D5-4FF4965CF7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81FC37A-668E-9DD0-1992-4CBF842234C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726ECE7D-D3B0-4318-4549-F6465B0FFD2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39549A2A-753D-25CD-049C-AF8BF678532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AE12B9A-0BD1-2F04-C8BD-4B10615C74F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BDAF890C-24B9-7A6B-C67F-D905C36B80B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6B198BF2-8777-EB4B-4BB1-0F9CC5850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1B3FD41-17D1-5765-CEBD-8C43DF141CB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DF3F82E-CCA5-27CC-9C20-21DED6850F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12408CA-B955-EDD3-355F-62C1B367E7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55441E6-67DE-2493-5A06-752559D0A22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FC25E61-730A-D422-B9D6-BB05BAAF9C58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2738BC2-B50D-36C1-A965-A641BA59E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96631A-D63B-2F65-F31F-469C17269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A2D98-4B35-FD41-7D94-D06AA403A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595CDB7-91E7-5BFB-18D0-08FCFC624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003" y="600502"/>
            <a:ext cx="6093994" cy="309003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3DEE29-5331-F530-CDD2-40F5AA09F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8867" y="3716560"/>
            <a:ext cx="6933197" cy="253149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9424C48-7BE7-2657-D6FC-96CE0CD824EA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77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B939C-2EC7-79C2-C6FD-862FAC7C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194C626-98EE-182D-40D6-9BFB6640AA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8AAE29C-7F4C-58B7-C816-9FF6B799D5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1D9F4C2-87FE-2B40-2A52-351B0949146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B3BE3A73-BFA1-565C-8D0F-5D00A929803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307EA51E-D7F3-128C-E66B-180E5F6037D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CD16106-1881-339F-EF5E-872EADF0732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D51D5F3B-3AFA-515E-4C74-F4E5A7F9C2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103BEC55-9EF4-BBAA-DF9A-5956FE1D14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4DA5CDF-686E-6790-413E-9EB769550A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A47DBEF-3689-457C-2AEA-521836390E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7EBDE98-19AA-6115-FF72-F41EE9D5BEA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526433C-867A-5302-90C9-5AD6FC5D6027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92841C9-4892-9883-5817-3FE8BD7C3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1ADC4FF-B4AA-B755-D15A-9868A4774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4A091-4161-33F4-FBE6-79963511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38A40B9C-94C5-0E24-15B6-B41BC4D6B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471540"/>
              </p:ext>
            </p:extLst>
          </p:nvPr>
        </p:nvGraphicFramePr>
        <p:xfrm>
          <a:off x="1213503" y="2883449"/>
          <a:ext cx="3391585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285">
                  <a:extLst>
                    <a:ext uri="{9D8B030D-6E8A-4147-A177-3AD203B41FA5}">
                      <a16:colId xmlns:a16="http://schemas.microsoft.com/office/drawing/2014/main" val="668842350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1953235188"/>
                    </a:ext>
                  </a:extLst>
                </a:gridCol>
              </a:tblGrid>
              <a:tr h="121125">
                <a:tc>
                  <a:txBody>
                    <a:bodyPr/>
                    <a:lstStyle/>
                    <a:p>
                      <a:r>
                        <a:rPr lang="es-ES" sz="1600" dirty="0"/>
                        <a:t>Córdoba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Reina Sofía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5555764"/>
                  </a:ext>
                </a:extLst>
              </a:tr>
              <a:tr h="121125">
                <a:tc>
                  <a:txBody>
                    <a:bodyPr/>
                    <a:lstStyle/>
                    <a:p>
                      <a:r>
                        <a:rPr lang="es-ES" sz="1600" dirty="0"/>
                        <a:t>Barcelona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</a:t>
                      </a:r>
                      <a:r>
                        <a:rPr lang="es-ES" sz="1600" dirty="0" err="1"/>
                        <a:t>Clínic</a:t>
                      </a:r>
                      <a:endParaRPr lang="es-E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269779"/>
                  </a:ext>
                </a:extLst>
              </a:tr>
              <a:tr h="252760">
                <a:tc>
                  <a:txBody>
                    <a:bodyPr/>
                    <a:lstStyle/>
                    <a:p>
                      <a:r>
                        <a:rPr lang="es-ES" sz="1600" dirty="0"/>
                        <a:t>Madrid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12 de Octubre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72698"/>
                  </a:ext>
                </a:extLst>
              </a:tr>
              <a:tr h="252760">
                <a:tc>
                  <a:txBody>
                    <a:bodyPr/>
                    <a:lstStyle/>
                    <a:p>
                      <a:r>
                        <a:rPr lang="es-ES" sz="1600" dirty="0"/>
                        <a:t>Madrid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Puerta de Hierro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926967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98EDFAF8-1058-EC31-C789-928F0A9DD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965189"/>
              </p:ext>
            </p:extLst>
          </p:nvPr>
        </p:nvGraphicFramePr>
        <p:xfrm>
          <a:off x="5351746" y="1335366"/>
          <a:ext cx="4699759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1859">
                  <a:extLst>
                    <a:ext uri="{9D8B030D-6E8A-4147-A177-3AD203B41FA5}">
                      <a16:colId xmlns:a16="http://schemas.microsoft.com/office/drawing/2014/main" val="668842350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953235188"/>
                    </a:ext>
                  </a:extLst>
                </a:gridCol>
              </a:tblGrid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Valladolid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Río </a:t>
                      </a:r>
                      <a:r>
                        <a:rPr lang="es-ES" sz="1600" dirty="0" err="1"/>
                        <a:t>Hortega</a:t>
                      </a:r>
                      <a:endParaRPr lang="es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6804046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Barcelona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Bellvitge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6462449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Sevilla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Virgen del Rocío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269779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Barcelona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Vall </a:t>
                      </a:r>
                      <a:r>
                        <a:rPr lang="es-ES" sz="1600" dirty="0" err="1"/>
                        <a:t>d’Hebrón</a:t>
                      </a:r>
                      <a:endParaRPr lang="es-E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7008899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Valencia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La Fe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082476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Badajoz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Badajoz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3886729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Santiago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Complejo H.U. Santiago de Compostela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0855507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A Coruña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Complejo H.U. A Coruña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6347111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Madrid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12 de Octubre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72698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Madrid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Gregorio Marañón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3567419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Madrid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La Paz (pediátrico)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192663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Pamplona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Clínica U. Navarra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9899723"/>
                  </a:ext>
                </a:extLst>
              </a:tr>
              <a:tr h="143372">
                <a:tc>
                  <a:txBody>
                    <a:bodyPr/>
                    <a:lstStyle/>
                    <a:p>
                      <a:r>
                        <a:rPr lang="es-ES" sz="1600" dirty="0"/>
                        <a:t>Bilbao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H.U. Cruces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6857936"/>
                  </a:ext>
                </a:extLst>
              </a:tr>
            </a:tbl>
          </a:graphicData>
        </a:graphic>
      </p:graphicFrame>
      <p:pic>
        <p:nvPicPr>
          <p:cNvPr id="1026" name="Picture 2" descr="Liver Assist™ | XVIVO">
            <a:extLst>
              <a:ext uri="{FF2B5EF4-FFF2-40B4-BE49-F238E27FC236}">
                <a16:creationId xmlns:a16="http://schemas.microsoft.com/office/drawing/2014/main" id="{05FF1815-C562-3445-3539-60526E633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95" y="603310"/>
            <a:ext cx="2464593" cy="208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51CC27-C744-6A19-BF82-22C50EEB2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681" y="2233122"/>
            <a:ext cx="1005824" cy="440048"/>
          </a:xfrm>
          <a:prstGeom prst="rect">
            <a:avLst/>
          </a:prstGeom>
        </p:spPr>
      </p:pic>
      <p:pic>
        <p:nvPicPr>
          <p:cNvPr id="1028" name="Picture 4" descr="VitaSmart™™ Machine Perfusion System | Bridge to Life™ Europe">
            <a:extLst>
              <a:ext uri="{FF2B5EF4-FFF2-40B4-BE49-F238E27FC236}">
                <a16:creationId xmlns:a16="http://schemas.microsoft.com/office/drawing/2014/main" id="{B6C1CEBB-59E7-3CDC-2359-EED66552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651" y="2035230"/>
            <a:ext cx="2464593" cy="29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17A83D2-CC2C-AA8C-F7F8-563FCB40B9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4150" y="642730"/>
            <a:ext cx="2774950" cy="505403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87DEB538-B1C6-A3C3-3E95-3EA79FFABE66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Aparición en España. Desafíos.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5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DB5F-25EC-F532-5C41-448B8F186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2226C025-3A1D-F0E6-1D9F-7AAAB818E6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374F270-C937-46C4-0547-2E8CF78EBA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9294650-8D91-C7A8-A7EB-EE79898258E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B108500-3F7C-3A77-5908-FDA58D8494D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132358D3-59B9-96DA-9B7C-8311D6DC991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8BE2F6E9-121F-9422-410F-AB55C8DD1F5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581884DE-BE96-BC94-B1BF-A1DA5C34CE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64E91940-4633-9A7D-58AB-89FF970A784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54AAD91-209B-546F-B2B5-1B166D122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F9E3419-EA0D-E848-2981-7B8569BEB99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94D90B9-8316-C2CF-E5F0-943DC3FAA5A9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D9EFB3E7-0869-ACBE-6454-B8FB953F018E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BD99508-DB36-A9CE-82EF-9C80723F9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A211C8-E1A8-A8AE-C9F3-15F8833AC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DB611-5AAA-98AA-13E1-195E8C32E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32FB7640-20DD-90C7-7B8F-C52DDCA96C41}"/>
              </a:ext>
            </a:extLst>
          </p:cNvPr>
          <p:cNvSpPr txBox="1"/>
          <p:nvPr/>
        </p:nvSpPr>
        <p:spPr>
          <a:xfrm>
            <a:off x="914400" y="1400977"/>
            <a:ext cx="767732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INDICE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 camino del HOPE.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Aparición en España. Desafíos.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Evidencia actual.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Experiencia inicial en España.</a:t>
            </a:r>
          </a:p>
        </p:txBody>
      </p:sp>
    </p:spTree>
    <p:extLst>
      <p:ext uri="{BB962C8B-B14F-4D97-AF65-F5344CB8AC3E}">
        <p14:creationId xmlns:p14="http://schemas.microsoft.com/office/powerpoint/2010/main" val="1448107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C8750-511F-D6CB-6530-DE1AC6C40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F5983CE4-40BE-A6F6-2E5F-EA2101667C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B0AA683-348E-6DAB-3B72-8D97AE3BFE8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3825D587-7F30-5759-636D-BAF4C918E9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C00436A7-8FD3-0EAF-9D17-964C6B4D6E1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36646709-7244-9890-1EE9-5576C7943D7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A565D473-F605-1249-D1CF-FAE0C3B0DC7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ADF2B5C8-ACC2-0133-DCCA-1238D2CF6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58BBB4B-BE6F-B324-85EF-48FD42F5402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A4F3EBA-81A1-7035-8116-B1E0EE9145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42E2DDE-C98A-A67A-3296-E997C0EB89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769AFF5-99F0-B812-16FB-CAA35E79723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06A107A-E921-3D9C-ADA3-53B83C84A03E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4F7CFFA-57EA-1F74-18C6-6469574A7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AADB22-2EEE-4373-A234-D4E803753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FE526-52DD-EB7A-9AA3-4A0B49CE5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3F16FF-2981-EB04-CA42-F6D7C62D177C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Introducción.</a:t>
            </a:r>
          </a:p>
        </p:txBody>
      </p:sp>
      <p:sp>
        <p:nvSpPr>
          <p:cNvPr id="10" name="CuadroTexto 4">
            <a:extLst>
              <a:ext uri="{FF2B5EF4-FFF2-40B4-BE49-F238E27FC236}">
                <a16:creationId xmlns:a16="http://schemas.microsoft.com/office/drawing/2014/main" id="{5E580E79-8DE6-C297-1BB0-0B552BCA13C6}"/>
              </a:ext>
            </a:extLst>
          </p:cNvPr>
          <p:cNvSpPr txBox="1"/>
          <p:nvPr/>
        </p:nvSpPr>
        <p:spPr>
          <a:xfrm>
            <a:off x="778042" y="2370221"/>
            <a:ext cx="10635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92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ESTUDIO COMPARATIVO DEL USO DE INJERTOS MANTENIDOS EN OXIGENACIÓN HIPOTÉRMICA FRENTE A FRÍO ESTÁTICO EN TRASPLANTE HEPÁTICO: EXPERIENCIA INICIAL EN ESPAÑA</a:t>
            </a: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id="{29F27D78-C0C6-F644-1837-9D9C0C1D695D}"/>
              </a:ext>
            </a:extLst>
          </p:cNvPr>
          <p:cNvSpPr txBox="1"/>
          <p:nvPr/>
        </p:nvSpPr>
        <p:spPr>
          <a:xfrm>
            <a:off x="1279190" y="3429000"/>
            <a:ext cx="9633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Luis Secanella, Luis Miguel Marín, Irene Aguirrezabalaga, Alberto Pueyo, Mireia </a:t>
            </a:r>
            <a:r>
              <a:rPr lang="es-ES" sz="1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Caralt</a:t>
            </a:r>
            <a:r>
              <a:rPr lang="es-E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Diego López, Beatriz Vellido, Javier Tejero, Laura Lladó</a:t>
            </a:r>
          </a:p>
        </p:txBody>
      </p:sp>
      <p:cxnSp>
        <p:nvCxnSpPr>
          <p:cNvPr id="20" name="Conector recto 7">
            <a:extLst>
              <a:ext uri="{FF2B5EF4-FFF2-40B4-BE49-F238E27FC236}">
                <a16:creationId xmlns:a16="http://schemas.microsoft.com/office/drawing/2014/main" id="{7CA30196-9948-4C94-DE93-D3B2102CF931}"/>
              </a:ext>
            </a:extLst>
          </p:cNvPr>
          <p:cNvCxnSpPr/>
          <p:nvPr/>
        </p:nvCxnSpPr>
        <p:spPr>
          <a:xfrm>
            <a:off x="778042" y="3236495"/>
            <a:ext cx="106359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045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E54A66-D368-8B22-2C09-AD76E1F2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CACC189-E28E-DFBA-75B7-C4ECA81038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FF88B34-081F-2D74-055B-78EA97B77DE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96C9629-B278-92C5-D468-1128830E987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EA413AFC-FF03-D6C1-0A38-71D9A1446F0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558E2D6-BCDD-BAA6-93AC-0E921F91A61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156A763-E88D-75A2-8E7D-F0AC0158B83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535BCF5F-A28B-DBEA-157C-8813B4255A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57B71FC3-0E67-A378-67C8-407508170F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60C817E4-5EE1-8AA7-95C7-C1C17907D4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D65473D-9518-0C5A-3055-BDB3E0CCA6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E209DF6-33B1-9116-5163-C53B08D87D3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67C320D-19CA-170F-CAA2-257BE5A2107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8C68E3F2-CCE4-77B9-17FB-A9EE5F3C1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471E3A-26DD-DA7C-33D2-6062A158E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F5AF1-252F-986E-6262-17CBA1CEA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E07EEA-A815-65EC-F0FE-1632CD32C9FB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2B356E4-8C9E-FBAE-B6FB-B45D6AC2BF3E}"/>
              </a:ext>
            </a:extLst>
          </p:cNvPr>
          <p:cNvSpPr txBox="1"/>
          <p:nvPr/>
        </p:nvSpPr>
        <p:spPr>
          <a:xfrm>
            <a:off x="1746782" y="1087735"/>
            <a:ext cx="8698435" cy="10307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0000"/>
                </a:solidFill>
                <a:ea typeface="Calibri" panose="020F0502020204030204" pitchFamily="34" charset="0"/>
              </a:rPr>
              <a:t>Análisis </a:t>
            </a:r>
            <a:r>
              <a:rPr lang="es-ES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descriptivo de injertos sometidos a </a:t>
            </a:r>
            <a:r>
              <a:rPr lang="es-ES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reoxigenación</a:t>
            </a:r>
            <a:r>
              <a:rPr lang="es-ES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en hipotermia (HOPE):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Resultados a corto plazo de los pacientes trasplantados mediante injertos HOPE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ea typeface="Calibri" panose="020F0502020204030204" pitchFamily="34" charset="0"/>
              </a:rPr>
              <a:t>E</a:t>
            </a:r>
            <a:r>
              <a:rPr lang="es-ES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studio comparativo frente pacientes trasplantados con injertos mantenidos mediante frío estático (SCS).</a:t>
            </a:r>
            <a:r>
              <a:rPr lang="en-ES" sz="1400" dirty="0">
                <a:effectLst/>
              </a:rPr>
              <a:t> </a:t>
            </a:r>
            <a:endParaRPr lang="en-ES" sz="1400" dirty="0"/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B37EBF38-EA34-98B2-F16C-33BB90614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58820"/>
              </p:ext>
            </p:extLst>
          </p:nvPr>
        </p:nvGraphicFramePr>
        <p:xfrm>
          <a:off x="1292500" y="2744398"/>
          <a:ext cx="9606997" cy="2642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70">
                  <a:extLst>
                    <a:ext uri="{9D8B030D-6E8A-4147-A177-3AD203B41FA5}">
                      <a16:colId xmlns:a16="http://schemas.microsoft.com/office/drawing/2014/main" val="757013115"/>
                    </a:ext>
                  </a:extLst>
                </a:gridCol>
                <a:gridCol w="6291020">
                  <a:extLst>
                    <a:ext uri="{9D8B030D-6E8A-4147-A177-3AD203B41FA5}">
                      <a16:colId xmlns:a16="http://schemas.microsoft.com/office/drawing/2014/main" val="602722566"/>
                    </a:ext>
                  </a:extLst>
                </a:gridCol>
                <a:gridCol w="3088707">
                  <a:extLst>
                    <a:ext uri="{9D8B030D-6E8A-4147-A177-3AD203B41FA5}">
                      <a16:colId xmlns:a16="http://schemas.microsoft.com/office/drawing/2014/main" val="2110208627"/>
                    </a:ext>
                  </a:extLst>
                </a:gridCol>
              </a:tblGrid>
              <a:tr h="135935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600" b="1" dirty="0"/>
                        <a:t>Objetivos Primarios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211122"/>
                  </a:ext>
                </a:extLst>
              </a:tr>
              <a:tr h="1359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/>
                        <a:t>Incidencia S</a:t>
                      </a:r>
                      <a:r>
                        <a:rPr lang="es-ES" sz="1400" dirty="0" err="1"/>
                        <a:t>índrome</a:t>
                      </a:r>
                      <a:r>
                        <a:rPr lang="es-ES" sz="1400" dirty="0"/>
                        <a:t> </a:t>
                      </a:r>
                      <a:r>
                        <a:rPr lang="en-ES" sz="1400"/>
                        <a:t>R</a:t>
                      </a:r>
                      <a:r>
                        <a:rPr lang="es-ES" sz="1400" dirty="0" err="1"/>
                        <a:t>eperfusión</a:t>
                      </a:r>
                      <a:r>
                        <a:rPr lang="es-ES" sz="1400" dirty="0"/>
                        <a:t> (SRP)</a:t>
                      </a:r>
                      <a:r>
                        <a:rPr lang="en-ES" sz="1400"/>
                        <a:t> </a:t>
                      </a:r>
                      <a:r>
                        <a:rPr lang="en-ES" sz="1400" dirty="0"/>
                        <a:t>injertos HOPE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ES" sz="1400" dirty="0">
                          <a:sym typeface="Wingdings" pitchFamily="2" charset="2"/>
                        </a:rPr>
                        <a:t> Comparativa HOPE vs SCS</a:t>
                      </a: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4451262"/>
                  </a:ext>
                </a:extLst>
              </a:tr>
              <a:tr h="135935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 b="1" dirty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600" b="1" dirty="0"/>
                        <a:t>Objetivos Secundarios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E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301706"/>
                  </a:ext>
                </a:extLst>
              </a:tr>
              <a:tr h="1359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dirty="0"/>
                        <a:t>Incidencia EAD / PNF injertos HOPE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dirty="0"/>
                        <a:t>Incidencia complicaciones graves (Clavien &gt; IIIA) injertos HOPE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dirty="0"/>
                        <a:t>Incidencia colangiopatía isquémica injertos HOPE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ES" sz="1400" dirty="0">
                          <a:sym typeface="Wingdings" pitchFamily="2" charset="2"/>
                        </a:rPr>
                        <a:t> Comparativa HOPE vs SCS</a:t>
                      </a:r>
                      <a:endParaRPr lang="en-E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5350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425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FAE9FF-2B4F-138F-2A45-7F4525E83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3C2FD98-DBC2-CA81-BBB9-95630DA6F0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9E9CDC7-4D75-E017-DF6C-F3B0713B92F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FEEAB05-60FD-8599-3AE9-E915FE1250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EECC94E2-60C3-260C-C6C2-38C4D08EDE0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E5C0494F-EE5A-BD24-B037-5DFDDF5D5B2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41601255-C536-5EF2-EAB5-FE92EB5BC8C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D747D5B6-A9EA-1403-381B-51F2BF195A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2ED80D1-19BE-8B5D-3BDC-238B6718C5C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1F1058B1-E8A9-EE53-E8EC-81308797AA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C15E517-6308-D421-5189-48A5CF6DB3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A60140A-F381-84C4-AEAC-5AA540EED02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9A160BB1-69CE-10E5-3E0B-4C98C0DB900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4550FB2-3FF7-588F-FF06-A9F7A4B3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62AB1B5-1E7A-0964-DD56-395135895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CDF7A-6857-7119-D22C-B56B30A43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C1925A-0F86-0357-2233-565CA8CAA7E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Método.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7F0A172C-5252-6F72-03B4-B6EE4C206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066072"/>
              </p:ext>
            </p:extLst>
          </p:nvPr>
        </p:nvGraphicFramePr>
        <p:xfrm>
          <a:off x="774989" y="1739258"/>
          <a:ext cx="6323826" cy="30677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472856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13628560"/>
                    </a:ext>
                  </a:extLst>
                </a:gridCol>
                <a:gridCol w="2354369">
                  <a:extLst>
                    <a:ext uri="{9D8B030D-6E8A-4147-A177-3AD203B41FA5}">
                      <a16:colId xmlns:a16="http://schemas.microsoft.com/office/drawing/2014/main" val="833973827"/>
                    </a:ext>
                  </a:extLst>
                </a:gridCol>
                <a:gridCol w="3552897">
                  <a:extLst>
                    <a:ext uri="{9D8B030D-6E8A-4147-A177-3AD203B41FA5}">
                      <a16:colId xmlns:a16="http://schemas.microsoft.com/office/drawing/2014/main" val="3829375584"/>
                    </a:ext>
                  </a:extLst>
                </a:gridCol>
              </a:tblGrid>
              <a:tr h="208989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600" b="1" dirty="0"/>
                        <a:t>TIPO ESTUDIO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54195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/>
                        <a:t>Cohorte Apareada, Retrospectiva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8200494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/>
                        <a:t>Multicéntrico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ES" sz="1400" dirty="0">
                          <a:sym typeface="Wingdings" pitchFamily="2" charset="2"/>
                        </a:rPr>
                        <a:t> SETH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1169904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/>
                        <a:t>Período inclusión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S" sz="1400" dirty="0">
                          <a:sym typeface="Wingdings" pitchFamily="2" charset="2"/>
                        </a:rPr>
                        <a:t> Enero 2022 a diciembre 2023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847598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/>
                        <a:t>Período seguimiento mínimo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>
                          <a:sym typeface="Wingdings" pitchFamily="2" charset="2"/>
                        </a:rPr>
                        <a:t> </a:t>
                      </a:r>
                      <a:r>
                        <a:rPr lang="es-ES" sz="1400" dirty="0">
                          <a:sym typeface="Wingdings" pitchFamily="2" charset="2"/>
                        </a:rPr>
                        <a:t>6</a:t>
                      </a:r>
                      <a:r>
                        <a:rPr lang="en-ES" sz="1400">
                          <a:sym typeface="Wingdings" pitchFamily="2" charset="2"/>
                        </a:rPr>
                        <a:t> </a:t>
                      </a:r>
                      <a:r>
                        <a:rPr lang="en-ES" sz="1400" dirty="0">
                          <a:sym typeface="Wingdings" pitchFamily="2" charset="2"/>
                        </a:rPr>
                        <a:t>meses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9583707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7031071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/>
                        <a:t>Estudio Factores de Riesgo (HOPE vs SCS)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9023155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/>
                        <a:t>Apareamiento con cohorte histórica de cada Centro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48549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0E5233A-DF63-F284-A22E-DC0084B09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277262"/>
              </p:ext>
            </p:extLst>
          </p:nvPr>
        </p:nvGraphicFramePr>
        <p:xfrm>
          <a:off x="7492711" y="2548638"/>
          <a:ext cx="3924300" cy="1600200"/>
        </p:xfrm>
        <a:graphic>
          <a:graphicData uri="http://schemas.openxmlformats.org/drawingml/2006/table">
            <a:tbl>
              <a:tblPr/>
              <a:tblGrid>
                <a:gridCol w="774074">
                  <a:extLst>
                    <a:ext uri="{9D8B030D-6E8A-4147-A177-3AD203B41FA5}">
                      <a16:colId xmlns:a16="http://schemas.microsoft.com/office/drawing/2014/main" val="1051010943"/>
                    </a:ext>
                  </a:extLst>
                </a:gridCol>
                <a:gridCol w="1941529">
                  <a:extLst>
                    <a:ext uri="{9D8B030D-6E8A-4147-A177-3AD203B41FA5}">
                      <a16:colId xmlns:a16="http://schemas.microsoft.com/office/drawing/2014/main" val="951242104"/>
                    </a:ext>
                  </a:extLst>
                </a:gridCol>
                <a:gridCol w="1208697">
                  <a:extLst>
                    <a:ext uri="{9D8B030D-6E8A-4147-A177-3AD203B41FA5}">
                      <a16:colId xmlns:a16="http://schemas.microsoft.com/office/drawing/2014/main" val="4175763100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Ciudad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UTH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highlight>
                            <a:srgbClr val="BFBFBF"/>
                          </a:highlight>
                          <a:latin typeface="Calibri" panose="020F0502020204030204" pitchFamily="34" charset="0"/>
                        </a:rPr>
                        <a:t>Responsables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4416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A CORUÑA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A Coruña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Irene Aguirrezabalaga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3369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BADAJOZ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de Badajoz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Diego López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5708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BARCELONA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de Bellvitge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Luis Secanella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67881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BARCELONA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Vall d'Hebrón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Mireia </a:t>
                      </a:r>
                      <a:r>
                        <a:rPr lang="en-US" sz="1000" b="0" i="0" u="none" strike="noStrike" dirty="0" err="1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Caralt</a:t>
                      </a:r>
                      <a:endParaRPr lang="en-US" sz="1000" b="0" i="0" u="none" strike="noStrike" dirty="0"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34949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BILBAO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de Cruces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Beatriz </a:t>
                      </a:r>
                      <a:r>
                        <a:rPr lang="en-US" sz="1000" b="0" i="0" u="none" strike="noStrike" dirty="0" err="1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Vellido</a:t>
                      </a:r>
                      <a:endParaRPr lang="en-US" sz="1000" b="0" i="0" u="none" strike="noStrike" dirty="0"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3178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MADRID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Puerta de Hierro Majadahonda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Alberto Pueyo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179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SEVILLA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Virgen del Rocío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Luis Miguel Marín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314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VALLADOLID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H. U. Río Hortega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F. Javier </a:t>
                      </a:r>
                      <a:r>
                        <a:rPr lang="en-US" sz="1000" b="0" i="0" u="none" strike="noStrike" dirty="0" err="1"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Tejero</a:t>
                      </a:r>
                      <a:endParaRPr lang="en-US" sz="1000" b="0" i="0" u="none" strike="noStrike" dirty="0"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47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770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EF25A-2232-F891-CB46-13FDBF34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884FA1EE-A53D-8548-61DA-244C0481755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B0D1101-3011-66B5-807C-3658CB982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531F39F-F7DD-5BB6-4B79-D3F903C38E2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167856C-35F7-6EC6-2227-4C271A6C9C0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0AA5B799-1188-33C3-E668-BDD0F484BC2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BA4D834-246E-25CF-4420-E0293AF428B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65B0B6F-B195-D095-8779-503B39F10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B2CEEC3-25CC-9819-18F5-AF0F817F768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F439A76-92A3-91E8-01E6-5F4E651E72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4773E3D-3304-A0B1-3D6D-DBF54945F1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ADE0650-A8DC-DF56-0FDD-44140148CAB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0BE004C1-802F-85DF-C843-6B83DA55D60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A9EFD522-739D-B2A6-E712-062E8BB98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BA71E8-7BC4-FC2F-5045-D047C3478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EA190-675C-C1B9-C211-E75BCC544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6A6814-7604-7AEC-5E17-4A1E048C68D4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Método.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BD8E13D8-22D8-FB1A-E2B4-55672DCDC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0153"/>
              </p:ext>
            </p:extLst>
          </p:nvPr>
        </p:nvGraphicFramePr>
        <p:xfrm>
          <a:off x="6501248" y="2130523"/>
          <a:ext cx="5483978" cy="3108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47285692"/>
                    </a:ext>
                  </a:extLst>
                </a:gridCol>
                <a:gridCol w="3349176">
                  <a:extLst>
                    <a:ext uri="{9D8B030D-6E8A-4147-A177-3AD203B41FA5}">
                      <a16:colId xmlns:a16="http://schemas.microsoft.com/office/drawing/2014/main" val="2013628560"/>
                    </a:ext>
                  </a:extLst>
                </a:gridCol>
                <a:gridCol w="1926522">
                  <a:extLst>
                    <a:ext uri="{9D8B030D-6E8A-4147-A177-3AD203B41FA5}">
                      <a16:colId xmlns:a16="http://schemas.microsoft.com/office/drawing/2014/main" val="3829375584"/>
                    </a:ext>
                  </a:extLst>
                </a:gridCol>
              </a:tblGrid>
              <a:tr h="208989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600" b="1" dirty="0"/>
                        <a:t>APAREAMIENTO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54195"/>
                  </a:ext>
                </a:extLst>
              </a:tr>
              <a:tr h="18849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ES" sz="1600" dirty="0"/>
                        <a:t>HOPE 1 : 2 SCS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8200494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>
                          <a:sym typeface="Wingdings" pitchFamily="2" charset="2"/>
                        </a:rPr>
                        <a:t> </a:t>
                      </a:r>
                      <a:r>
                        <a:rPr lang="en-ES" sz="1400" dirty="0"/>
                        <a:t>Edad donante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años</a:t>
                      </a:r>
                      <a:r>
                        <a:rPr lang="en-ES" sz="1400" dirty="0">
                          <a:effectLst/>
                        </a:rPr>
                        <a:t> 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847598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>
                          <a:sym typeface="Wingdings" pitchFamily="2" charset="2"/>
                        </a:rPr>
                        <a:t> </a:t>
                      </a:r>
                      <a:r>
                        <a:rPr lang="en-ES" sz="1400" dirty="0"/>
                        <a:t>Edad receptor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años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9583707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>
                          <a:sym typeface="Wingdings" pitchFamily="2" charset="2"/>
                        </a:rPr>
                        <a:t> </a:t>
                      </a:r>
                      <a:r>
                        <a:rPr lang="en-ES" sz="1400" dirty="0"/>
                        <a:t>Tiempo de preservación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60 minutos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7031071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>
                          <a:sym typeface="Wingdings" pitchFamily="2" charset="2"/>
                        </a:rPr>
                        <a:t> </a:t>
                      </a:r>
                      <a:r>
                        <a:rPr lang="en-ES" sz="1400" dirty="0"/>
                        <a:t>Tipo de donación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S" sz="1400" dirty="0"/>
                        <a:t>DBD / DCD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4575010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>
                          <a:sym typeface="Wingdings" pitchFamily="2" charset="2"/>
                        </a:rPr>
                        <a:t> </a:t>
                      </a:r>
                      <a:r>
                        <a:rPr lang="en-ES" sz="1400" dirty="0"/>
                        <a:t>MELD clínico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2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puntos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579803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400" dirty="0">
                          <a:sym typeface="Wingdings" pitchFamily="2" charset="2"/>
                        </a:rPr>
                        <a:t> </a:t>
                      </a:r>
                      <a:r>
                        <a:rPr lang="en-ES" sz="1400" dirty="0"/>
                        <a:t>Fecha del trasplante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2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años</a:t>
                      </a:r>
                      <a:endParaRPr lang="en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3149438"/>
                  </a:ext>
                </a:extLst>
              </a:tr>
            </a:tbl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E90C8A72-B9A5-F854-0EE9-7B9B0A995D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290" y="686101"/>
            <a:ext cx="5238750" cy="134901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A57705CA-593F-D6FC-B981-D254060F8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72" y="686101"/>
            <a:ext cx="889826" cy="109855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56464C9-4905-C148-91C2-81764731BA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385" y="2273341"/>
            <a:ext cx="4588669" cy="3283001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3A6E77D7-7599-71EE-EE01-A00EF75FF5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6758" y="5933182"/>
            <a:ext cx="3764171" cy="2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86FC9B-C316-3E34-F10B-2F0A5479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E9901703-5437-B16D-A7C1-6E78128A7B4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01E6B00-3AA2-9026-7049-7667DF01C97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CDEB7D7-DFE0-120E-37F9-608DE365C9D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4D5415E-5D74-12F6-99D3-322B0FEEBA5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3D7AD850-176B-918B-D680-87685BF9F8A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6AB8342C-5B50-B31A-70C4-EF825EC99BB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72811933-12B7-B728-9B2D-719AF291EA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2CC1DEF-657D-9EC1-29AE-96B332E764B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AF5C9A24-AEA1-50DB-7F69-7A3EFCCB39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7858018-413B-B15E-0D15-BC9612DF99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CD61A19-E9D6-874B-E063-1CE69646BF1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C33743D-B70B-9704-5BE2-6BB3BA486E8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AC1A48A5-9689-03EE-1C8E-A2A5A4C0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0563BF7-2040-CA71-9EA1-C0CB7CFD4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023D2-9E81-C77D-180B-E318BC059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9AD38D-B32C-47ED-1ED7-BEF21415FBCD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36D37906-DB39-E4DA-A755-17B592465F20}"/>
              </a:ext>
            </a:extLst>
          </p:cNvPr>
          <p:cNvSpPr txBox="1"/>
          <p:nvPr/>
        </p:nvSpPr>
        <p:spPr>
          <a:xfrm>
            <a:off x="307731" y="1443508"/>
            <a:ext cx="1157653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Desequilibrio pacientes en lista / injertos disponibles  Uso de injertos subóptimos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Más susceptibles lesión por isquemia – reperfusión (isquemia fría)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Mayor riesgo de complicaciones postoperatorias / pérdida del injerto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09900-78BA-8CF4-4C82-9BD0DA0A5B3C}"/>
              </a:ext>
            </a:extLst>
          </p:cNvPr>
          <p:cNvSpPr txBox="1"/>
          <p:nvPr/>
        </p:nvSpPr>
        <p:spPr>
          <a:xfrm>
            <a:off x="9108542" y="1443508"/>
            <a:ext cx="27644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Edad donante</a:t>
            </a:r>
            <a:endParaRPr lang="x-non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1200">
                <a:latin typeface="Calibri" panose="020F0502020204030204" pitchFamily="34" charset="0"/>
                <a:cs typeface="Calibri" panose="020F0502020204030204" pitchFamily="34" charset="0"/>
              </a:rPr>
              <a:t>Obesidad </a:t>
            </a:r>
            <a:r>
              <a:rPr lang="x-none" sz="1200" dirty="0">
                <a:latin typeface="Calibri" panose="020F0502020204030204" pitchFamily="34" charset="0"/>
                <a:cs typeface="Calibri" panose="020F0502020204030204" pitchFamily="34" charset="0"/>
              </a:rPr>
              <a:t>y Sd </a:t>
            </a:r>
            <a:r>
              <a:rPr lang="x-none" sz="1200">
                <a:latin typeface="Calibri" panose="020F0502020204030204" pitchFamily="34" charset="0"/>
                <a:cs typeface="Calibri" panose="020F0502020204030204" pitchFamily="34" charset="0"/>
              </a:rPr>
              <a:t>Metabólico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</a:t>
            </a:r>
            <a:r>
              <a:rPr lang="x-none" sz="12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Esteatosis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</a:t>
            </a:r>
            <a:endParaRPr lang="x-none" sz="12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x-none" sz="12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Criterios Expandidos en DCD</a:t>
            </a:r>
          </a:p>
        </p:txBody>
      </p:sp>
    </p:spTree>
    <p:extLst>
      <p:ext uri="{BB962C8B-B14F-4D97-AF65-F5344CB8AC3E}">
        <p14:creationId xmlns:p14="http://schemas.microsoft.com/office/powerpoint/2010/main" val="4041253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97251-929D-AF15-444C-1A11E9C3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0E32E13-93B5-F963-9CA8-43180B1AE5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C071129-7F47-B453-320E-5550B0FBF0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C221E3C-1A3E-449E-840E-17FAE9509B6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FDB64A9E-758F-6655-CD27-F2CBE89F71D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D47B8A71-3FE9-F627-7460-F7100F158DA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0E20FA7-3240-C710-A534-B2253B712F7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730383E6-2FD0-6651-35A2-99FC7080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AE78ACD-FC9C-4B63-6B39-720AEE2E0E4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4FB6029-C493-7948-2DEC-3C31D6B879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A850AF-4EB0-B324-9966-ADDF5B52BD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0095A14-017E-DF49-6F98-92A09F154E2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D44448CD-9E6A-54C6-6D1B-78E7F4420D4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5EF6B9A-B683-DA6B-D38D-B39FF0132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E25FBF-1F7F-4243-CDBC-6A6BAC1DC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D3A1D-326F-2BE1-8413-CD958A27C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FE3E9D-9A74-B2F3-E5AD-C4886B0569FC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Método.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2CEDCDD4-AC9E-52C3-29E1-C74CCED55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51868"/>
              </p:ext>
            </p:extLst>
          </p:nvPr>
        </p:nvGraphicFramePr>
        <p:xfrm>
          <a:off x="1342516" y="1017572"/>
          <a:ext cx="9506968" cy="4984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381">
                  <a:extLst>
                    <a:ext uri="{9D8B030D-6E8A-4147-A177-3AD203B41FA5}">
                      <a16:colId xmlns:a16="http://schemas.microsoft.com/office/drawing/2014/main" val="3277913615"/>
                    </a:ext>
                  </a:extLst>
                </a:gridCol>
                <a:gridCol w="251292">
                  <a:extLst>
                    <a:ext uri="{9D8B030D-6E8A-4147-A177-3AD203B41FA5}">
                      <a16:colId xmlns:a16="http://schemas.microsoft.com/office/drawing/2014/main" val="55082343"/>
                    </a:ext>
                  </a:extLst>
                </a:gridCol>
                <a:gridCol w="1862876">
                  <a:extLst>
                    <a:ext uri="{9D8B030D-6E8A-4147-A177-3AD203B41FA5}">
                      <a16:colId xmlns:a16="http://schemas.microsoft.com/office/drawing/2014/main" val="2573930390"/>
                    </a:ext>
                  </a:extLst>
                </a:gridCol>
                <a:gridCol w="990003">
                  <a:extLst>
                    <a:ext uri="{9D8B030D-6E8A-4147-A177-3AD203B41FA5}">
                      <a16:colId xmlns:a16="http://schemas.microsoft.com/office/drawing/2014/main" val="4236877305"/>
                    </a:ext>
                  </a:extLst>
                </a:gridCol>
                <a:gridCol w="186138">
                  <a:extLst>
                    <a:ext uri="{9D8B030D-6E8A-4147-A177-3AD203B41FA5}">
                      <a16:colId xmlns:a16="http://schemas.microsoft.com/office/drawing/2014/main" val="668775923"/>
                    </a:ext>
                  </a:extLst>
                </a:gridCol>
                <a:gridCol w="5998278">
                  <a:extLst>
                    <a:ext uri="{9D8B030D-6E8A-4147-A177-3AD203B41FA5}">
                      <a16:colId xmlns:a16="http://schemas.microsoft.com/office/drawing/2014/main" val="3005976672"/>
                    </a:ext>
                  </a:extLst>
                </a:gridCol>
              </a:tblGrid>
              <a:tr h="314873"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ES" sz="1600" b="1" dirty="0"/>
                        <a:t>DEFINICIONES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0245295"/>
                  </a:ext>
                </a:extLst>
              </a:tr>
              <a:tr h="2839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b="1" dirty="0"/>
                        <a:t>Injerto HOPE: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E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ES" sz="1400" dirty="0">
                          <a:sym typeface="Wingdings" pitchFamily="2" charset="2"/>
                        </a:rPr>
                        <a:t>Injerto mantenido en oxigenación hipotérmica &gt; 60 min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0573620"/>
                  </a:ext>
                </a:extLst>
              </a:tr>
              <a:tr h="2839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b="1" dirty="0"/>
                        <a:t>Tiempo de preservación: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E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ES" sz="1400" dirty="0">
                          <a:sym typeface="Wingdings" pitchFamily="2" charset="2"/>
                        </a:rPr>
                        <a:t>Tiempo comprendido desde perfusión fría órgano   reperfusión en receptor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endParaRPr lang="en-ES" sz="1400" dirty="0">
                        <a:sym typeface="Wingdings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494754"/>
                  </a:ext>
                </a:extLst>
              </a:tr>
              <a:tr h="2839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Wingdings" pitchFamily="2" charset="2"/>
                        <a:buChar char="à"/>
                      </a:pPr>
                      <a:r>
                        <a:rPr lang="en-ES" sz="1400" dirty="0">
                          <a:sym typeface="Wingdings" pitchFamily="2" charset="2"/>
                        </a:rPr>
                        <a:t>Injertos SCS =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itchFamily="2" charset="2"/>
                        <a:buChar char="à"/>
                      </a:pPr>
                      <a:r>
                        <a:rPr lang="en-ES" sz="1400" dirty="0">
                          <a:sym typeface="Wingdings" pitchFamily="2" charset="2"/>
                        </a:rPr>
                        <a:t>Injertos HOPE = </a:t>
                      </a: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r>
                        <a:rPr lang="en-ES" sz="1400" dirty="0"/>
                        <a:t>Tiempo Isquemia Fría (CIT)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r>
                        <a:rPr lang="en-ES" sz="1400" dirty="0"/>
                        <a:t>Tiempo Isquemia Fría (CIT) + Tiempo en HOPE (tHOPE)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endParaRPr lang="en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endParaRPr lang="en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endParaRPr lang="en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714451"/>
                  </a:ext>
                </a:extLst>
              </a:tr>
              <a:tr h="2839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b="1" dirty="0"/>
                        <a:t>Síndrome de Reperfusión (RPS):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 de la PAM o la FC primeros 5 minutos después de la reperfusión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Duración mínima de 1 minuto</a:t>
                      </a:r>
                      <a:r>
                        <a:rPr lang="en-ES" sz="1400" dirty="0">
                          <a:effectLst/>
                        </a:rPr>
                        <a:t> </a:t>
                      </a: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 de la PAM o la FC primeros 5 minutos después de la reperfusión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Duración mínima de 1 minuto</a:t>
                      </a:r>
                      <a:r>
                        <a:rPr lang="en-ES" sz="1400" dirty="0">
                          <a:effectLst/>
                        </a:rPr>
                        <a:t> </a:t>
                      </a:r>
                      <a:endParaRPr lang="en-E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9093485"/>
                  </a:ext>
                </a:extLst>
              </a:tr>
              <a:tr h="283987">
                <a:tc gridSpan="6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Aggarwal</a:t>
                      </a:r>
                      <a:r>
                        <a:rPr lang="es-E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al., 1993; Hilmi et al., 2008</a:t>
                      </a:r>
                      <a:r>
                        <a:rPr lang="en-ES" sz="1000" dirty="0">
                          <a:effectLst/>
                        </a:rPr>
                        <a:t> </a:t>
                      </a:r>
                      <a:endParaRPr lang="en-E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E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endParaRPr lang="en-E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E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5900005"/>
                  </a:ext>
                </a:extLst>
              </a:tr>
              <a:tr h="2839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b="1" dirty="0"/>
                        <a:t>Disfunción Primaria Injerto (EAD):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Bilirrubina en sangre </a:t>
                      </a:r>
                      <a:r>
                        <a:rPr lang="en-ES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mg/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día 7 post-trasplante</a:t>
                      </a:r>
                      <a:endParaRPr lang="en-E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</a:t>
                      </a:r>
                      <a:r>
                        <a:rPr lang="en-ES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1.6 día 7 post-trasplante</a:t>
                      </a:r>
                      <a:endParaRPr lang="en-E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Niveles de transaminasas &gt; 2000 UI/L primeros 7 días post-trasplante</a:t>
                      </a:r>
                      <a:endParaRPr lang="en-E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Bilirrubina en sangre </a:t>
                      </a:r>
                      <a:r>
                        <a:rPr lang="en-ES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mg/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día 7 post-trasplante</a:t>
                      </a:r>
                      <a:endParaRPr lang="en-E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</a:t>
                      </a:r>
                      <a:r>
                        <a:rPr lang="en-ES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1.6 día 7 post-trasplante</a:t>
                      </a:r>
                      <a:endParaRPr lang="en-E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Niveles de transaminasas &gt; 2000 UI/L primeros 7 días post-trasplante</a:t>
                      </a:r>
                      <a:endParaRPr lang="en-E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0367276"/>
                  </a:ext>
                </a:extLst>
              </a:tr>
              <a:tr h="283987">
                <a:tc gridSpan="6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Olthoff</a:t>
                      </a:r>
                      <a:r>
                        <a:rPr lang="es-E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al., 2010</a:t>
                      </a:r>
                      <a:r>
                        <a:rPr lang="en-ES" sz="1000" dirty="0">
                          <a:effectLst/>
                        </a:rPr>
                        <a:t> </a:t>
                      </a:r>
                      <a:endParaRPr lang="en-E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E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5316298"/>
                  </a:ext>
                </a:extLst>
              </a:tr>
              <a:tr h="2839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ES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ES" sz="1400" b="1" dirty="0"/>
                        <a:t>Colangiopatía Isquémica: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ES" sz="1400" dirty="0"/>
                        <a:t>ColangioRM compatible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ES" sz="1400" dirty="0"/>
                        <a:t>No relacionada con patologia arterial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ES" sz="1400" dirty="0"/>
                        <a:t>ColangioRM compatible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ES" sz="1400" dirty="0"/>
                        <a:t>No relacionada con patologia arterial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0265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360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0FE72-81B6-355A-1B5C-88ABFB3D7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8DF1B5B6-E14E-2A88-BD34-A33FB5B22D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71DFAC1-6290-3618-BAD5-2EA0E2D66F1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BEFA267-C750-2576-62B8-D4264D97A83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80155E8-670E-CCC6-CE5C-0DCBAE1376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17D5D8A-6BF7-D0C6-E3A5-84EF392C450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9440AAA2-3157-78C8-7DED-49548FB2322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13C7D4D9-B107-315B-5B2F-D45345E80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18A9A434-4F59-B397-84AA-21674001179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A81805AD-FB93-981C-A0D3-D2C4B72FAD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AE71169-EF40-6E2F-5FC1-5897AF86F9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E93BE84-9138-29D5-D827-E5ABC75EF10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9526F4B9-7A50-1A67-C6F6-FB93A9E664F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375DFB9-85E2-8BAB-2D79-787700AB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5ED3D3-4B5B-8E6E-016D-3D98F094B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18337-3648-A77F-3A9F-5ACC187C0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CE5A62-5A13-BF26-E0D1-D035FE28D75A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Método.</a:t>
            </a:r>
          </a:p>
        </p:txBody>
      </p:sp>
      <p:graphicFrame>
        <p:nvGraphicFramePr>
          <p:cNvPr id="10" name="Tabla 6">
            <a:extLst>
              <a:ext uri="{FF2B5EF4-FFF2-40B4-BE49-F238E27FC236}">
                <a16:creationId xmlns:a16="http://schemas.microsoft.com/office/drawing/2014/main" id="{E1A8231A-4826-CCA1-C8AA-68A399091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168657"/>
              </p:ext>
            </p:extLst>
          </p:nvPr>
        </p:nvGraphicFramePr>
        <p:xfrm>
          <a:off x="1323118" y="1403907"/>
          <a:ext cx="9545763" cy="4131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610">
                  <a:extLst>
                    <a:ext uri="{9D8B030D-6E8A-4147-A177-3AD203B41FA5}">
                      <a16:colId xmlns:a16="http://schemas.microsoft.com/office/drawing/2014/main" val="1409910480"/>
                    </a:ext>
                  </a:extLst>
                </a:gridCol>
                <a:gridCol w="9301153">
                  <a:extLst>
                    <a:ext uri="{9D8B030D-6E8A-4147-A177-3AD203B41FA5}">
                      <a16:colId xmlns:a16="http://schemas.microsoft.com/office/drawing/2014/main" val="348349378"/>
                    </a:ext>
                  </a:extLst>
                </a:gridCol>
              </a:tblGrid>
              <a:tr h="14969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400" b="1" dirty="0"/>
                        <a:t>VARIABLES PRINCIPALES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307561"/>
                  </a:ext>
                </a:extLst>
              </a:tr>
              <a:tr h="6531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s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dirty="0"/>
                        <a:t>Tipo preservación: SCS / HOPE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Síndrome de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Reperfusióin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 previa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desclampaje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VSH/VP (PA menor 5’ post-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desclampaje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VSH/VP)</a:t>
                      </a:r>
                    </a:p>
                    <a:p>
                      <a:pPr marL="742950" lvl="1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Temperatura fase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anhepática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(Ta menor durante la fase de reperfusión)</a:t>
                      </a:r>
                    </a:p>
                    <a:p>
                      <a:pPr marL="742950" lvl="1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DVA durante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f.anhepática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durante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f.reperfusión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(tipo y dosis)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Niveles de potasio en fase 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anhepática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durante la reperfusión (mEq/L)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9892389"/>
                  </a:ext>
                </a:extLst>
              </a:tr>
              <a:tr h="1496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s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s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2929757"/>
                  </a:ext>
                </a:extLst>
              </a:tr>
              <a:tr h="14969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400" b="1" dirty="0"/>
                        <a:t>VARIABLES SECUNDARIAS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761906"/>
                  </a:ext>
                </a:extLst>
              </a:tr>
              <a:tr h="4014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s-E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(porcentaje) de pacientes que presentan disfunción precoz del injerto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(porcentaje) de pacientes que presentan complicaciones postoperatorias graves (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Clavien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&gt; IIIA)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(porcentaje) de pacientes que presentan lesiones biliares no anastomóticas (colangiopatía isquémica)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1815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693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FCB9D-98C4-FAEC-4DA8-1063B7B61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7C87573-52A6-243A-2086-D76D25356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300070B-8093-35B1-12B8-AA92C75B770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1431FF2-84B5-3040-2BEC-96108A669A4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657F29D-306D-13AE-D671-DCFACD9D003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CDD9BCA-BE36-51CE-1964-E94747C4CE1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424BB67-07BC-CE3C-7529-C278B9C2128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D8DAA8FD-37B6-E645-6836-3E19AD0388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7D4041D-D8D6-3934-D689-D64A2AFC00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F53711F-A151-8065-7758-ABF2BF7CF8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7021895-FF92-1624-3631-47F47719F2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282346-0C38-7B85-5841-D06B96E45D9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6F7753C-4321-6ADE-E0BF-BBC675D09A8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B5888DF-55D2-770D-4B12-2522AEB6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7F1159-E21C-6CA2-F547-C6BBBFA76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71F97-C32B-45D5-CCC0-143E63D75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7AAFA87F-8D45-99D1-A762-12E03E5528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9517506"/>
                  </p:ext>
                </p:extLst>
              </p:nvPr>
            </p:nvGraphicFramePr>
            <p:xfrm>
              <a:off x="1575924" y="1343758"/>
              <a:ext cx="9040152" cy="305054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3350">
                      <a:extLst>
                        <a:ext uri="{9D8B030D-6E8A-4147-A177-3AD203B41FA5}">
                          <a16:colId xmlns:a16="http://schemas.microsoft.com/office/drawing/2014/main" val="1409910480"/>
                        </a:ext>
                      </a:extLst>
                    </a:gridCol>
                    <a:gridCol w="2926439">
                      <a:extLst>
                        <a:ext uri="{9D8B030D-6E8A-4147-A177-3AD203B41FA5}">
                          <a16:colId xmlns:a16="http://schemas.microsoft.com/office/drawing/2014/main" val="348349378"/>
                        </a:ext>
                      </a:extLst>
                    </a:gridCol>
                    <a:gridCol w="3055006">
                      <a:extLst>
                        <a:ext uri="{9D8B030D-6E8A-4147-A177-3AD203B41FA5}">
                          <a16:colId xmlns:a16="http://schemas.microsoft.com/office/drawing/2014/main" val="3580050884"/>
                        </a:ext>
                      </a:extLst>
                    </a:gridCol>
                    <a:gridCol w="2785357">
                      <a:extLst>
                        <a:ext uri="{9D8B030D-6E8A-4147-A177-3AD203B41FA5}">
                          <a16:colId xmlns:a16="http://schemas.microsoft.com/office/drawing/2014/main" val="36287225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descriptivo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Medidas de Asociación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Factores de Riesgo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36307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Mediana (</a:t>
                          </a:r>
                          <a:r>
                            <a:rPr lang="es-ES" sz="1400" i="1" dirty="0"/>
                            <a:t>IQR</a:t>
                          </a:r>
                          <a:r>
                            <a:rPr lang="es-ES" sz="1400" dirty="0"/>
                            <a:t>), n (frecuencias)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oMath>
                          </a14:m>
                          <a:r>
                            <a:rPr lang="es-ES" sz="1400" baseline="30000" dirty="0"/>
                            <a:t>2</a:t>
                          </a:r>
                          <a:r>
                            <a:rPr lang="es-ES" sz="1400" baseline="0" dirty="0"/>
                            <a:t> (F), t-</a:t>
                          </a:r>
                          <a:r>
                            <a:rPr lang="es-ES" sz="1400" baseline="0" dirty="0" err="1"/>
                            <a:t>Student</a:t>
                          </a:r>
                          <a:r>
                            <a:rPr lang="es-ES" sz="1400" baseline="0" dirty="0"/>
                            <a:t> (U Mann-Whitney)</a:t>
                          </a: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r>
                            <a:rPr lang="es-ES" sz="1400" dirty="0"/>
                            <a:t>Regresión Logística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09892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1660952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Cohortes Apareadas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69761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Medidas de Asociación</a:t>
                          </a: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Regresión logística ajustada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21815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es-ES" sz="1400" i="1" dirty="0"/>
                            <a:t>Intervalos de confianza al 95%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13952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i="1" dirty="0"/>
                            <a:t>Variable dependiente (principal): Aparición </a:t>
                          </a:r>
                          <a:r>
                            <a:rPr lang="es-ES" sz="1400" i="1" dirty="0" err="1"/>
                            <a:t>Sd</a:t>
                          </a:r>
                          <a:r>
                            <a:rPr lang="es-ES" sz="1400" i="1" dirty="0"/>
                            <a:t> Reperfusión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416890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7AAFA87F-8D45-99D1-A762-12E03E5528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9517506"/>
                  </p:ext>
                </p:extLst>
              </p:nvPr>
            </p:nvGraphicFramePr>
            <p:xfrm>
              <a:off x="1575924" y="1343758"/>
              <a:ext cx="9040152" cy="30507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3350">
                      <a:extLst>
                        <a:ext uri="{9D8B030D-6E8A-4147-A177-3AD203B41FA5}">
                          <a16:colId xmlns:a16="http://schemas.microsoft.com/office/drawing/2014/main" val="1409910480"/>
                        </a:ext>
                      </a:extLst>
                    </a:gridCol>
                    <a:gridCol w="2926439">
                      <a:extLst>
                        <a:ext uri="{9D8B030D-6E8A-4147-A177-3AD203B41FA5}">
                          <a16:colId xmlns:a16="http://schemas.microsoft.com/office/drawing/2014/main" val="348349378"/>
                        </a:ext>
                      </a:extLst>
                    </a:gridCol>
                    <a:gridCol w="3055006">
                      <a:extLst>
                        <a:ext uri="{9D8B030D-6E8A-4147-A177-3AD203B41FA5}">
                          <a16:colId xmlns:a16="http://schemas.microsoft.com/office/drawing/2014/main" val="3580050884"/>
                        </a:ext>
                      </a:extLst>
                    </a:gridCol>
                    <a:gridCol w="2785357">
                      <a:extLst>
                        <a:ext uri="{9D8B030D-6E8A-4147-A177-3AD203B41FA5}">
                          <a16:colId xmlns:a16="http://schemas.microsoft.com/office/drawing/2014/main" val="362872252"/>
                        </a:ext>
                      </a:extLst>
                    </a:gridCol>
                  </a:tblGrid>
                  <a:tr h="419418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descriptivo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Medidas de Asociación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Factores de Riesgo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36307561"/>
                      </a:ext>
                    </a:extLst>
                  </a:tr>
                  <a:tr h="37839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Mediana (</a:t>
                          </a:r>
                          <a:r>
                            <a:rPr lang="es-ES" sz="1400" i="1" dirty="0"/>
                            <a:t>IQR</a:t>
                          </a:r>
                          <a:r>
                            <a:rPr lang="es-ES" sz="1400" dirty="0"/>
                            <a:t>), n (frecuencias)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04979" t="-110000" r="-91286" b="-6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r>
                            <a:rPr lang="es-ES" sz="1400" dirty="0"/>
                            <a:t>Regresión Logística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09892389"/>
                      </a:ext>
                    </a:extLst>
                  </a:tr>
                  <a:tr h="3783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1660952"/>
                      </a:ext>
                    </a:extLst>
                  </a:tr>
                  <a:tr h="419418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Cohortes Apareadas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69761906"/>
                      </a:ext>
                    </a:extLst>
                  </a:tr>
                  <a:tr h="69837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Medidas de Asociación</a:t>
                          </a: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Regresión logística ajustada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21815813"/>
                      </a:ext>
                    </a:extLst>
                  </a:tr>
                  <a:tr h="3783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es-ES" sz="1400" i="1" dirty="0"/>
                            <a:t>Intervalos de confianza al 95%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1395218"/>
                      </a:ext>
                    </a:extLst>
                  </a:tr>
                  <a:tr h="3783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i="1" dirty="0"/>
                            <a:t>Variable dependiente (principal): Aparición </a:t>
                          </a:r>
                          <a:r>
                            <a:rPr lang="es-ES" sz="1400" i="1" dirty="0" err="1"/>
                            <a:t>Sd</a:t>
                          </a:r>
                          <a:r>
                            <a:rPr lang="es-ES" sz="1400" i="1" dirty="0"/>
                            <a:t> Reperfusión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416890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0E17A50-7AE7-BABC-C32F-2CC0802319DF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Método: Análisis estadístico</a:t>
            </a:r>
          </a:p>
        </p:txBody>
      </p:sp>
    </p:spTree>
    <p:extLst>
      <p:ext uri="{BB962C8B-B14F-4D97-AF65-F5344CB8AC3E}">
        <p14:creationId xmlns:p14="http://schemas.microsoft.com/office/powerpoint/2010/main" val="1638662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7A10A-F68B-C1CC-DFFC-7C436E11C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B870939-78D1-FAA7-5A2A-98854FC4CF9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495C90C-875B-47B3-ED58-24E319E54F0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5F2BADA-1A51-4504-EE0B-0D0F93944CA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86BE3D8-69BC-12E4-E376-4B1A3BDBBF3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28ACEE0C-B408-5413-90A4-2CCF0D4C4C0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1EBEA84F-6E44-8EC1-C730-FF2C828E8B3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6388FDF7-D15A-5965-D643-AC4D7FB5A5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0C098B7-6F09-8D0C-69B6-443656DAB85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FF1F991-5353-C45F-DD62-A64028B270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3FFE76D-8528-9C71-6AAE-7C9685C30F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3A2A4AE-39D1-4976-AEFA-381737E9EB1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99D5EAA-D8CC-CA08-21F5-020F68B5241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F7A9C87-F17A-FFE6-7DE0-C0CA3F0C9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DF91C16-0EEA-F712-F55E-DF0988DF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1643F4-6E9B-706A-9164-CEE5A4FE2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90AF0C76-7D2B-1A36-5E31-FE41D9C5E2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2726060"/>
                  </p:ext>
                </p:extLst>
              </p:nvPr>
            </p:nvGraphicFramePr>
            <p:xfrm>
              <a:off x="1575924" y="1343758"/>
              <a:ext cx="9040152" cy="305054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3350">
                      <a:extLst>
                        <a:ext uri="{9D8B030D-6E8A-4147-A177-3AD203B41FA5}">
                          <a16:colId xmlns:a16="http://schemas.microsoft.com/office/drawing/2014/main" val="1409910480"/>
                        </a:ext>
                      </a:extLst>
                    </a:gridCol>
                    <a:gridCol w="2926439">
                      <a:extLst>
                        <a:ext uri="{9D8B030D-6E8A-4147-A177-3AD203B41FA5}">
                          <a16:colId xmlns:a16="http://schemas.microsoft.com/office/drawing/2014/main" val="348349378"/>
                        </a:ext>
                      </a:extLst>
                    </a:gridCol>
                    <a:gridCol w="3055006">
                      <a:extLst>
                        <a:ext uri="{9D8B030D-6E8A-4147-A177-3AD203B41FA5}">
                          <a16:colId xmlns:a16="http://schemas.microsoft.com/office/drawing/2014/main" val="3580050884"/>
                        </a:ext>
                      </a:extLst>
                    </a:gridCol>
                    <a:gridCol w="2785357">
                      <a:extLst>
                        <a:ext uri="{9D8B030D-6E8A-4147-A177-3AD203B41FA5}">
                          <a16:colId xmlns:a16="http://schemas.microsoft.com/office/drawing/2014/main" val="36287225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descriptivo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Medidas de Asociación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Factores de Riesgo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36307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Mediana (</a:t>
                          </a:r>
                          <a:r>
                            <a:rPr lang="es-ES" sz="1400" i="1" dirty="0"/>
                            <a:t>IQR</a:t>
                          </a:r>
                          <a:r>
                            <a:rPr lang="es-ES" sz="1400" dirty="0"/>
                            <a:t>), n (frecuencias)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oMath>
                          </a14:m>
                          <a:r>
                            <a:rPr lang="es-ES" sz="1400" baseline="30000" dirty="0"/>
                            <a:t>2</a:t>
                          </a:r>
                          <a:r>
                            <a:rPr lang="es-ES" sz="1400" baseline="0" dirty="0"/>
                            <a:t> (F), t-</a:t>
                          </a:r>
                          <a:r>
                            <a:rPr lang="es-ES" sz="1400" baseline="0" dirty="0" err="1"/>
                            <a:t>Student</a:t>
                          </a:r>
                          <a:r>
                            <a:rPr lang="es-ES" sz="1400" baseline="0" dirty="0"/>
                            <a:t> (U Mann-Whitney)</a:t>
                          </a: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r>
                            <a:rPr lang="es-ES" sz="1400" dirty="0"/>
                            <a:t>Regresión Logística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09892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1660952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strike="sngStrike" dirty="0"/>
                            <a:t>Cohortes Apareadas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69761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strike="sngStrik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strike="sngStrike" dirty="0"/>
                            <a:t>Medidas de Asociación</a:t>
                          </a: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strike="sngStrike" dirty="0"/>
                            <a:t>Regresión logística ajustada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lnSpc>
                              <a:spcPct val="150000"/>
                            </a:lnSpc>
                            <a:buFont typeface="Wingdings" pitchFamily="2" charset="2"/>
                            <a:buNone/>
                          </a:pPr>
                          <a:endParaRPr lang="es-ES" sz="1400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lnSpc>
                              <a:spcPct val="150000"/>
                            </a:lnSpc>
                            <a:buFont typeface="Wingdings" pitchFamily="2" charset="2"/>
                            <a:buNone/>
                          </a:pPr>
                          <a:endParaRPr lang="es-ES" sz="1400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21815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es-ES" sz="1400" i="1" dirty="0"/>
                            <a:t>Intervalos de confianza al 95%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13952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i="1" dirty="0"/>
                            <a:t>Variable dependiente (principal): Aparición </a:t>
                          </a:r>
                          <a:r>
                            <a:rPr lang="es-ES" sz="1400" i="1" dirty="0" err="1"/>
                            <a:t>Sd</a:t>
                          </a:r>
                          <a:r>
                            <a:rPr lang="es-ES" sz="1400" i="1" dirty="0"/>
                            <a:t> Reperfusión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416890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90AF0C76-7D2B-1A36-5E31-FE41D9C5E2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2726060"/>
                  </p:ext>
                </p:extLst>
              </p:nvPr>
            </p:nvGraphicFramePr>
            <p:xfrm>
              <a:off x="1575924" y="1343758"/>
              <a:ext cx="9040152" cy="305073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3350">
                      <a:extLst>
                        <a:ext uri="{9D8B030D-6E8A-4147-A177-3AD203B41FA5}">
                          <a16:colId xmlns:a16="http://schemas.microsoft.com/office/drawing/2014/main" val="1409910480"/>
                        </a:ext>
                      </a:extLst>
                    </a:gridCol>
                    <a:gridCol w="2926439">
                      <a:extLst>
                        <a:ext uri="{9D8B030D-6E8A-4147-A177-3AD203B41FA5}">
                          <a16:colId xmlns:a16="http://schemas.microsoft.com/office/drawing/2014/main" val="348349378"/>
                        </a:ext>
                      </a:extLst>
                    </a:gridCol>
                    <a:gridCol w="3055006">
                      <a:extLst>
                        <a:ext uri="{9D8B030D-6E8A-4147-A177-3AD203B41FA5}">
                          <a16:colId xmlns:a16="http://schemas.microsoft.com/office/drawing/2014/main" val="3580050884"/>
                        </a:ext>
                      </a:extLst>
                    </a:gridCol>
                    <a:gridCol w="2785357">
                      <a:extLst>
                        <a:ext uri="{9D8B030D-6E8A-4147-A177-3AD203B41FA5}">
                          <a16:colId xmlns:a16="http://schemas.microsoft.com/office/drawing/2014/main" val="362872252"/>
                        </a:ext>
                      </a:extLst>
                    </a:gridCol>
                  </a:tblGrid>
                  <a:tr h="419418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descriptivo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Medidas de Asociación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dirty="0"/>
                            <a:t>Análisis Factores de Riesgo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36307561"/>
                      </a:ext>
                    </a:extLst>
                  </a:tr>
                  <a:tr h="37839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dirty="0"/>
                            <a:t>Mediana (</a:t>
                          </a:r>
                          <a:r>
                            <a:rPr lang="es-ES" sz="1400" i="1" dirty="0"/>
                            <a:t>IQR</a:t>
                          </a:r>
                          <a:r>
                            <a:rPr lang="es-ES" sz="1400" dirty="0"/>
                            <a:t>), n (frecuencias)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04979" t="-110000" r="-91286" b="-6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r>
                            <a:rPr lang="es-ES" sz="1400" dirty="0"/>
                            <a:t>Regresión Logística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09892389"/>
                      </a:ext>
                    </a:extLst>
                  </a:tr>
                  <a:tr h="3783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marR="0" lvl="0" indent="-28575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Ø"/>
                            <a:tabLst/>
                            <a:defRPr/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1660952"/>
                      </a:ext>
                    </a:extLst>
                  </a:tr>
                  <a:tr h="419418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s-ES" sz="1600" b="1" strike="sngStrike" dirty="0"/>
                            <a:t>Cohortes Apareadas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600" b="1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69761906"/>
                      </a:ext>
                    </a:extLst>
                  </a:tr>
                  <a:tr h="69837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strike="sngStrik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strike="sngStrike" dirty="0"/>
                            <a:t>Medidas de Asociación</a:t>
                          </a: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Wingdings" pitchFamily="2" charset="2"/>
                            <a:buChar char="Ø"/>
                          </a:pPr>
                          <a:r>
                            <a:rPr lang="es-ES" sz="1400" strike="sngStrike" dirty="0"/>
                            <a:t>Regresión logística ajustada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lnSpc>
                              <a:spcPct val="150000"/>
                            </a:lnSpc>
                            <a:buFont typeface="Wingdings" pitchFamily="2" charset="2"/>
                            <a:buNone/>
                          </a:pPr>
                          <a:endParaRPr lang="es-ES" sz="1400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lnSpc>
                              <a:spcPct val="150000"/>
                            </a:lnSpc>
                            <a:buFont typeface="Wingdings" pitchFamily="2" charset="2"/>
                            <a:buNone/>
                          </a:pPr>
                          <a:endParaRPr lang="es-ES" sz="1400" strike="sngStrik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21815813"/>
                      </a:ext>
                    </a:extLst>
                  </a:tr>
                  <a:tr h="3783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es-ES" sz="1400" i="1" dirty="0"/>
                            <a:t>Intervalos de confianza al 95%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1395218"/>
                      </a:ext>
                    </a:extLst>
                  </a:tr>
                  <a:tr h="3783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endParaRPr lang="es-ES" sz="1400" i="1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i="1" dirty="0"/>
                            <a:t>Variable dependiente (principal): Aparición </a:t>
                          </a:r>
                          <a:r>
                            <a:rPr lang="es-ES" sz="1400" i="1" dirty="0" err="1"/>
                            <a:t>Sd</a:t>
                          </a:r>
                          <a:r>
                            <a:rPr lang="es-ES" sz="1400" i="1" dirty="0"/>
                            <a:t> Reperfusión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endParaRPr lang="es-E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416890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994C2D3-582E-DA4D-8FDA-9FC842B0BFA5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Material y Método: Análisis estadístico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DF479E-92C9-2367-7BF8-A2824A110878}"/>
              </a:ext>
            </a:extLst>
          </p:cNvPr>
          <p:cNvSpPr/>
          <p:nvPr/>
        </p:nvSpPr>
        <p:spPr>
          <a:xfrm>
            <a:off x="249951" y="3237643"/>
            <a:ext cx="1774760" cy="116542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¡ 43 SCSs !</a:t>
            </a:r>
          </a:p>
        </p:txBody>
      </p:sp>
    </p:spTree>
    <p:extLst>
      <p:ext uri="{BB962C8B-B14F-4D97-AF65-F5344CB8AC3E}">
        <p14:creationId xmlns:p14="http://schemas.microsoft.com/office/powerpoint/2010/main" val="1416543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23C5F-0009-D364-37C8-90F931D4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0235008-57F7-2D75-2AFA-0BEC344F74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1A3A637-9BBA-F19D-39D1-F82DF9392F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B00A4308-FCA3-000A-201D-1068FBC117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BD5C29BE-BE77-DF2D-F52C-9E8C19E968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A93455C-9677-EF47-1B59-0D91CDF25EA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65EB2C87-EC49-BB2C-2DD5-AC9407923A8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B5516312-5FF5-EE27-6C42-AADEE9D36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4199233-DF36-6B70-0947-2BB25E5EB4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55E7F4E-96C6-F94F-3DCA-5BD19FA826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DB23579-3768-8AC5-E14E-49ED1AA12A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8CD7828-A8BF-938B-B407-1FEB2856D4C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39FB672-EDB1-3048-1C50-B725CB3987B4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8245947-9154-E588-1B18-A2A249477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9B0668-0894-83D0-D580-89B026A8C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03E5-6935-E10E-EB46-EFA1FF92A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2E2FE3-FDAF-F947-1BF6-747E42ABBF48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Donantes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EDC2646-BA8C-7D76-590D-09B866882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47170"/>
              </p:ext>
            </p:extLst>
          </p:nvPr>
        </p:nvGraphicFramePr>
        <p:xfrm>
          <a:off x="1949578" y="741149"/>
          <a:ext cx="8434094" cy="5049891"/>
        </p:xfrm>
        <a:graphic>
          <a:graphicData uri="http://schemas.openxmlformats.org/drawingml/2006/table">
            <a:tbl>
              <a:tblPr firstRow="1" firstCol="1" bandRow="1"/>
              <a:tblGrid>
                <a:gridCol w="139908">
                  <a:extLst>
                    <a:ext uri="{9D8B030D-6E8A-4147-A177-3AD203B41FA5}">
                      <a16:colId xmlns:a16="http://schemas.microsoft.com/office/drawing/2014/main" val="381168833"/>
                    </a:ext>
                  </a:extLst>
                </a:gridCol>
                <a:gridCol w="405849">
                  <a:extLst>
                    <a:ext uri="{9D8B030D-6E8A-4147-A177-3AD203B41FA5}">
                      <a16:colId xmlns:a16="http://schemas.microsoft.com/office/drawing/2014/main" val="3761838437"/>
                    </a:ext>
                  </a:extLst>
                </a:gridCol>
                <a:gridCol w="1844424">
                  <a:extLst>
                    <a:ext uri="{9D8B030D-6E8A-4147-A177-3AD203B41FA5}">
                      <a16:colId xmlns:a16="http://schemas.microsoft.com/office/drawing/2014/main" val="708215121"/>
                    </a:ext>
                  </a:extLst>
                </a:gridCol>
                <a:gridCol w="1820449">
                  <a:extLst>
                    <a:ext uri="{9D8B030D-6E8A-4147-A177-3AD203B41FA5}">
                      <a16:colId xmlns:a16="http://schemas.microsoft.com/office/drawing/2014/main" val="463981166"/>
                    </a:ext>
                  </a:extLst>
                </a:gridCol>
                <a:gridCol w="1820449">
                  <a:extLst>
                    <a:ext uri="{9D8B030D-6E8A-4147-A177-3AD203B41FA5}">
                      <a16:colId xmlns:a16="http://schemas.microsoft.com/office/drawing/2014/main" val="502237465"/>
                    </a:ext>
                  </a:extLst>
                </a:gridCol>
                <a:gridCol w="1820449">
                  <a:extLst>
                    <a:ext uri="{9D8B030D-6E8A-4147-A177-3AD203B41FA5}">
                      <a16:colId xmlns:a16="http://schemas.microsoft.com/office/drawing/2014/main" val="2214093138"/>
                    </a:ext>
                  </a:extLst>
                </a:gridCol>
                <a:gridCol w="582566">
                  <a:extLst>
                    <a:ext uri="{9D8B030D-6E8A-4147-A177-3AD203B41FA5}">
                      <a16:colId xmlns:a16="http://schemas.microsoft.com/office/drawing/2014/main" val="2566455787"/>
                    </a:ext>
                  </a:extLst>
                </a:gridCol>
              </a:tblGrid>
              <a:tr h="305357">
                <a:tc grid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DONANTES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254p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SCS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155p (61%)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99p (%)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910535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Age (y), </a:t>
                      </a:r>
                      <a:r>
                        <a:rPr lang="es-E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67 (54 – 73)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66 (54 – 72)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69 (54 – 77)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543361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Age &gt; 70y, </a:t>
                      </a:r>
                      <a:r>
                        <a:rPr lang="es-E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 (37.8%)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 (32.3%)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 (46.5%)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20696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Sex female,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121 (47.6%)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74 (47.7%)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47 (47.5%)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0.967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941524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group,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0.918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78600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123 (48.4%)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76 (49.0%)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47 (47.5%)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53405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 (42.1%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63 (40.7%)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(44.4%)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128808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(6.3%)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098943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AB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 (3.2%)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(3.2%)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(3.0%)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886548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BMI (kg/m2),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26.1 (23.9 – 28.9)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26.0 (23.5 – 28.7)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26.1 (24.1 – 29.3)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0.430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235886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BMI &gt; 30 kg/m2,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 (16.9%)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 (14.8%)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 (20.2%)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0.266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918342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Cardiac arrest,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69 (27.2%)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38 (24.5%)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(31.3%)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0.235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397687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 stay (days),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0.456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2630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 stay &gt; 5 days,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76 (29.9%)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 (31.6%)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 (27.3%)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0.461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436299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Previous cardiopathy,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(17.3%)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 (19.4%)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(14.1%)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101255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History of Diabetis, </a:t>
                      </a:r>
                      <a:r>
                        <a:rPr lang="en-US" sz="1000" b="1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 (14.6)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(11.6%)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 (19.2%)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21472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Vasoactive Drugs (NA),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130 (53.9%)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 (57.3%)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 (49.0%)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0.201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686542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Blood Test, 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545203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Creatinin (mmol/L)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60.2 (44.4 – 80)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58.5 (45.2 – 80)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61 (40 – 84)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0.982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083938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 (IU/L)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 (17 – 48)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(18 – 46)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23.5 (15 – 57)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0.780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120641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AST (IU/L)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 (20 – 52)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 (20 – 48)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31.5 (21 – 66)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0.386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960575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GGT (IU/L)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39.5 (24 – 99)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 (24 – 102)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38 (22 – 95)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0.443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813389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Bilirubin ()</a:t>
                      </a:r>
                      <a:endParaRPr lang="en-ES" sz="1000" dirty="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8.6 (5.1 – 12.0)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8.0 (5.1 – 11)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(5.3 – 13.4)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0.287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124681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DCD,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131 (51.6%)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81 (52.3%)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 (50.5%)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0.785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056008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fWIT (min),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(11 – 20)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(10 – 18)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(12 – 21)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0.114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0430981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fWIT &gt; 20 min,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 (20.6%)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(17.3%)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(26.0%)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0.231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857234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NRP time (min),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100.5 (70 – 125)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 (69 – 128)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105 (70 – 122)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0.930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541714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NRP time &gt; 120 min, n(%)</a:t>
                      </a:r>
                      <a:endParaRPr lang="en-ES" sz="1000" dirty="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38 (29.0%)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 (30.9%)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(26.0%)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0.551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752827"/>
                  </a:ext>
                </a:extLst>
              </a:tr>
              <a:tr h="2035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Esteatosis</a:t>
                      </a: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(surgeon)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 (39.4%)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58 (37.4%)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42 (42.4%)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85639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 30%</a:t>
                      </a:r>
                      <a:endParaRPr lang="en-ES" sz="100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 (37.8%)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57 (36.8%)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 (39.4%)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615417"/>
                  </a:ext>
                </a:extLst>
              </a:tr>
              <a:tr h="1272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30 %– 60%</a:t>
                      </a:r>
                      <a:endParaRPr lang="en-ES" sz="1000" dirty="0">
                        <a:latin typeface="+mn-lt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(1.6%)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(0.7%)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(3.0%)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193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074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6BBD15-0335-6BE5-8F13-97073C8E0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5E439BE5-3C69-78C3-B358-9D72B91720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B57F7C8-F835-0234-7AB5-4944B2A3B0E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CC92BC32-D4B4-4F87-D430-320FA283B56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76D73C84-CF09-DBE6-BD53-E681D34F58A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F3FC9CB2-5D86-1D54-87A4-FA4055F914E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C7F5EA85-1629-995A-20B5-B7B5E6875F4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ECB78F83-89AE-5E75-9896-D7A6DC87E0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B2D25D3-59CC-D81B-7D80-EC03B6A1F3A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E32C2D1B-B253-7F3E-3692-3C39027B56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7CBD2AB-219B-D3A0-346F-723A06C2F3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7C1E552-6BFE-FB9D-E056-1E916363AB1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3BD7D5BA-580E-57DC-738B-C0F3E655110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5A3E6ED-823E-C6D4-7F0B-0860F083F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B542055-571D-10C8-E052-0589A7617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1137B-DC86-17DB-28A3-8D8E0F3C9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51DD29-00F0-4C13-9682-F8E2E5C1FB6C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Receptores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E2B84A-4E0D-ADC7-3334-D9D8F1F8E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889884"/>
              </p:ext>
            </p:extLst>
          </p:nvPr>
        </p:nvGraphicFramePr>
        <p:xfrm>
          <a:off x="2054123" y="705619"/>
          <a:ext cx="8083754" cy="5303520"/>
        </p:xfrm>
        <a:graphic>
          <a:graphicData uri="http://schemas.openxmlformats.org/drawingml/2006/table">
            <a:tbl>
              <a:tblPr firstRow="1" firstCol="1" bandRow="1"/>
              <a:tblGrid>
                <a:gridCol w="162560">
                  <a:extLst>
                    <a:ext uri="{9D8B030D-6E8A-4147-A177-3AD203B41FA5}">
                      <a16:colId xmlns:a16="http://schemas.microsoft.com/office/drawing/2014/main" val="582308774"/>
                    </a:ext>
                  </a:extLst>
                </a:gridCol>
                <a:gridCol w="340179">
                  <a:extLst>
                    <a:ext uri="{9D8B030D-6E8A-4147-A177-3AD203B41FA5}">
                      <a16:colId xmlns:a16="http://schemas.microsoft.com/office/drawing/2014/main" val="3381748953"/>
                    </a:ext>
                  </a:extLst>
                </a:gridCol>
                <a:gridCol w="308344">
                  <a:extLst>
                    <a:ext uri="{9D8B030D-6E8A-4147-A177-3AD203B41FA5}">
                      <a16:colId xmlns:a16="http://schemas.microsoft.com/office/drawing/2014/main" val="1234733021"/>
                    </a:ext>
                  </a:extLst>
                </a:gridCol>
                <a:gridCol w="1871330">
                  <a:extLst>
                    <a:ext uri="{9D8B030D-6E8A-4147-A177-3AD203B41FA5}">
                      <a16:colId xmlns:a16="http://schemas.microsoft.com/office/drawing/2014/main" val="1574721262"/>
                    </a:ext>
                  </a:extLst>
                </a:gridCol>
                <a:gridCol w="1570075">
                  <a:extLst>
                    <a:ext uri="{9D8B030D-6E8A-4147-A177-3AD203B41FA5}">
                      <a16:colId xmlns:a16="http://schemas.microsoft.com/office/drawing/2014/main" val="1463631048"/>
                    </a:ext>
                  </a:extLst>
                </a:gridCol>
                <a:gridCol w="1570075">
                  <a:extLst>
                    <a:ext uri="{9D8B030D-6E8A-4147-A177-3AD203B41FA5}">
                      <a16:colId xmlns:a16="http://schemas.microsoft.com/office/drawing/2014/main" val="4141400798"/>
                    </a:ext>
                  </a:extLst>
                </a:gridCol>
                <a:gridCol w="1570075">
                  <a:extLst>
                    <a:ext uri="{9D8B030D-6E8A-4147-A177-3AD203B41FA5}">
                      <a16:colId xmlns:a16="http://schemas.microsoft.com/office/drawing/2014/main" val="711549915"/>
                    </a:ext>
                  </a:extLst>
                </a:gridCol>
                <a:gridCol w="691116">
                  <a:extLst>
                    <a:ext uri="{9D8B030D-6E8A-4147-A177-3AD203B41FA5}">
                      <a16:colId xmlns:a16="http://schemas.microsoft.com/office/drawing/2014/main" val="384250950"/>
                    </a:ext>
                  </a:extLst>
                </a:gridCol>
              </a:tblGrid>
              <a:tr h="227517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RECEPTORES</a:t>
                      </a:r>
                      <a:endParaRPr lang="en-E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254p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SCS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155p (61%)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99p (%)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782565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Age (y), </a:t>
                      </a:r>
                      <a:r>
                        <a:rPr lang="es-E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 (54 – 65)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59 (54 – 65)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61 (54 – 65)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0.657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230944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Age &gt; 65y, </a:t>
                      </a:r>
                      <a:r>
                        <a:rPr lang="es-E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58 (22.8%)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 (23.9%)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 (21.2%)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0.622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015595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Sex female, </a:t>
                      </a:r>
                      <a:r>
                        <a:rPr lang="es-E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 (25.6%)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42 (27.1%)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 (23.2%)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0.561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268307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Group,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980592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105 (41.3%)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 (41.9%)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(40.4%)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99354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109 (42.9%)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 (45.2%)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 (39.4%)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057767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(8.4%)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637380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AB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 (4.3%)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584298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BMI (kg/m2),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27.1 (24.2 – 30.1)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27.5 (24.9 – 30.7)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26.7 (24 – 29.1)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0.100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625123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BMI &gt; 30 kg/m2,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66 (26.0%)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 (29.0%)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 (21.2%)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989247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Main Indication,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0.455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852209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ALCI / MAFLD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 (38.2%)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58 (37.4%)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 (39.4%)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242767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HCC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77 (30.3%)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 (29.7%)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(31.3%)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310486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Virus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 (9.5%)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(11.6%)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626794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Cholestatic Disease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 (6.5%)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 (8.1%)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865380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Retransplantation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 (3.9%)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(3.2%)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384575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Tumoral (Klatskin, CRLM)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(3.5%)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(3.2%)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(4.0%)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734438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Acute Liver Failure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(3.5%)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 (3.2%)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(4.0%)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056765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Autoinmune 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(2.4%)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166883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Cystic Disease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(2.0%)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823748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Budd-Chiari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03203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MELD (clinical),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 (12 – 20)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17.5 (12 – 20)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 (12 – 20.5)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0.868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20417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Medical History,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249251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Diabetis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 (32.3%)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 (31.0%)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(34.3%)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0.575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923216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HTA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 (33.9%)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54 (34.8%)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 (32.3%)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0.679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57481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Hepatorenal Syndrome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(6.3%)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 (6.5%)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0.900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32518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Dyalisis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(4.0%)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0.533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36878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Major Abdominal Surgery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64 (25.2%)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(25.8%)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 (24.2%)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0.779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751511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Admision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0.072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505326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Elective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220 (86.6%)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 (90.3%)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 (80.8%)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13822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In-hospital stay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 (9.8%)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 (7.7%)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(13.1%)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281882"/>
                  </a:ext>
                </a:extLst>
              </a:tr>
              <a:tr h="151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 stay</a:t>
                      </a:r>
                      <a:endParaRPr lang="en-ES" sz="1000" b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(3.5%)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919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300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B7027-1D43-33E6-C714-33BF01D9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200BF623-0B20-9B4F-4799-7CA91D4721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0C03113-1A82-2D86-1350-8625A0B0C7E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1A5EACAC-9488-FEE0-7323-2423E2A5B52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2C97E3A-02C1-4FAE-0994-27288F499A8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85A1889-9996-1AFD-F794-7DD72F73477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8341D27A-033B-4C6E-955D-2996BBD6AA8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1A308D9-30C3-DC4A-013A-0F37A6474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B1EE64D-DBCD-033A-243C-7B4BD368C9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EAAC9D6-3CE9-EB2D-1836-AC0F2462D2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A74EB49-3CE6-C99B-4641-BF2AC7F561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C9C7776-2B6B-7FF9-1B7C-F99201C4481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58C99F3-D4C6-687E-6600-CF583EBC1C7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87FE185-A2FE-AA0B-8142-19815E99C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6F1E36-A051-B22C-587B-52E153470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015E7C-FCF2-C2DA-486B-C433AE1AD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DF48B6-F955-592F-F711-735CBCA2373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Receptores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A31431-87B9-73FD-553D-B239369AB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07637"/>
              </p:ext>
            </p:extLst>
          </p:nvPr>
        </p:nvGraphicFramePr>
        <p:xfrm>
          <a:off x="2040539" y="600502"/>
          <a:ext cx="8112105" cy="5608320"/>
        </p:xfrm>
        <a:graphic>
          <a:graphicData uri="http://schemas.openxmlformats.org/drawingml/2006/table">
            <a:tbl>
              <a:tblPr firstRow="1" firstCol="1" bandRow="1"/>
              <a:tblGrid>
                <a:gridCol w="220239">
                  <a:extLst>
                    <a:ext uri="{9D8B030D-6E8A-4147-A177-3AD203B41FA5}">
                      <a16:colId xmlns:a16="http://schemas.microsoft.com/office/drawing/2014/main" val="1290184519"/>
                    </a:ext>
                  </a:extLst>
                </a:gridCol>
                <a:gridCol w="220239">
                  <a:extLst>
                    <a:ext uri="{9D8B030D-6E8A-4147-A177-3AD203B41FA5}">
                      <a16:colId xmlns:a16="http://schemas.microsoft.com/office/drawing/2014/main" val="415990010"/>
                    </a:ext>
                  </a:extLst>
                </a:gridCol>
                <a:gridCol w="274783">
                  <a:extLst>
                    <a:ext uri="{9D8B030D-6E8A-4147-A177-3AD203B41FA5}">
                      <a16:colId xmlns:a16="http://schemas.microsoft.com/office/drawing/2014/main" val="1121048053"/>
                    </a:ext>
                  </a:extLst>
                </a:gridCol>
                <a:gridCol w="1984656">
                  <a:extLst>
                    <a:ext uri="{9D8B030D-6E8A-4147-A177-3AD203B41FA5}">
                      <a16:colId xmlns:a16="http://schemas.microsoft.com/office/drawing/2014/main" val="1530534330"/>
                    </a:ext>
                  </a:extLst>
                </a:gridCol>
                <a:gridCol w="1456660">
                  <a:extLst>
                    <a:ext uri="{9D8B030D-6E8A-4147-A177-3AD203B41FA5}">
                      <a16:colId xmlns:a16="http://schemas.microsoft.com/office/drawing/2014/main" val="191545359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962467197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3821985224"/>
                    </a:ext>
                  </a:extLst>
                </a:gridCol>
                <a:gridCol w="670067">
                  <a:extLst>
                    <a:ext uri="{9D8B030D-6E8A-4147-A177-3AD203B41FA5}">
                      <a16:colId xmlns:a16="http://schemas.microsoft.com/office/drawing/2014/main" val="107902639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CIRUGÍA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254p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SCS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155p (61%)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99p (%)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682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Perfusion Solution, </a:t>
                      </a:r>
                      <a:r>
                        <a:rPr lang="en-US" sz="1000" i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0.035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015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IGL-1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 (36.2%)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63 (40.7%)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 (29.3%)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827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Custodiol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 (31.1%)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 (25.2%)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(40.4%)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820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Celsior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72 (28.4%)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 (31.0%)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 (24.2%)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47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Belzer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(2.8%)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(3.0%)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07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Preservation time (min),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352 (300 – 415)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347 (290 – 404)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360 (305 – 420)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0.224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049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Preserv.time &gt; 480m,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33 (13.0%)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(11.6%)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(15.2%)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0.413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406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 time (min),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122 (102 – 150)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576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 &gt; 120 min,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 (53.5%)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29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Operative time (min),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300 (240 – 390)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302.5 (240 – 400)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290 (230 – 370)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0.242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945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RBC (units),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(0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(0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0.712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883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FP (units),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( 0 – 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0.177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085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Platelets (units),</a:t>
                      </a:r>
                      <a:r>
                        <a:rPr lang="en-US" sz="1000" i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median (IQR)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0.119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376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Fibrinogen (grams),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 – 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0.072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943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Piggy-back,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225 (88.6%)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136 (87.7%)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89 (89.9%)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0.598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3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Arterial Anastomosis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82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0.631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403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 the Hepatic A.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239 (94.1%)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 (92.9%)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95 (96.0%)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406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 the Splenic A.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 (4.3%)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(4.5%)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(4.0%)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291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 the Aorta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485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Final Flow (mL/min), </a:t>
                      </a:r>
                      <a:r>
                        <a:rPr lang="en-US" sz="1000" b="1" i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200 (130 – 290)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180 (120 – 256)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237.5 (143.5 – 305)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609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Arterial Ischemia Time,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36.5 (29 – 50)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 (30 – 51)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 (26 – 45)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0.302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Portal Anastomosis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885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0.703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883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240 (94.5%)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 (92.9%)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 (97.0%)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028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TT + Thrombectomy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(3.5%)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(3.0%)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260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Mesoportal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161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Renoportal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49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Final Flow (mL/min),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1400 (1050 – 1800)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1400 (1009 – 1800)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1300 (1053 – 1800)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0.810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213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Biliary Anastomosis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4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0.269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26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208 (81.9%)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122 (78.7%)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86 (86.9%)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14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TT + </a:t>
                      </a:r>
                      <a:r>
                        <a:rPr lang="en-US" sz="10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kehr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 (11.4%)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(14.2%)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956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Biliary derivation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(6.3%)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  (6.5%)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415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06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142CE-D575-DA4E-8017-16979C7EF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8B8E587A-1CE0-6227-2C7D-FF81FCF15C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61A18D3-D4AE-F97D-8AB3-580DFD69DD1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52FF0E09-D9FE-7959-CEAA-F4336246DBF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6D5CE90B-98E0-D435-5343-F0179131CA9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4401C0E-D0D5-A9A5-04DB-9C1B81C8107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8C0392AE-D284-294C-6157-7BC6503F51C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E49A9436-80D6-53D9-D44A-1F3BE1F60A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5993E289-CCE7-C1D0-D76A-E561B9799A6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66F7053-83E2-B0C3-D640-EF14753671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A2BF364-4F74-D4A1-19E4-9C9681303C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A4E03A3-6C27-0C0C-467F-F45EE6B6EDD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C25896E-508B-D88F-6015-17086E9ADB9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06E395B-F226-7182-A502-3825EEC1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A55EF7-1FC5-C33D-EDCF-89CFB3EBE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1B9697-8EB8-524F-A038-CA2948438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2DF9EB-1FB7-3971-072D-F763C9869CE7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Receptores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C60B9A-6DAF-D81E-F423-E90301921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97505"/>
              </p:ext>
            </p:extLst>
          </p:nvPr>
        </p:nvGraphicFramePr>
        <p:xfrm>
          <a:off x="1878953" y="805243"/>
          <a:ext cx="8434093" cy="4998720"/>
        </p:xfrm>
        <a:graphic>
          <a:graphicData uri="http://schemas.openxmlformats.org/drawingml/2006/table">
            <a:tbl>
              <a:tblPr firstRow="1" firstCol="1" bandRow="1"/>
              <a:tblGrid>
                <a:gridCol w="267474">
                  <a:extLst>
                    <a:ext uri="{9D8B030D-6E8A-4147-A177-3AD203B41FA5}">
                      <a16:colId xmlns:a16="http://schemas.microsoft.com/office/drawing/2014/main" val="676806591"/>
                    </a:ext>
                  </a:extLst>
                </a:gridCol>
                <a:gridCol w="267474">
                  <a:extLst>
                    <a:ext uri="{9D8B030D-6E8A-4147-A177-3AD203B41FA5}">
                      <a16:colId xmlns:a16="http://schemas.microsoft.com/office/drawing/2014/main" val="1737458976"/>
                    </a:ext>
                  </a:extLst>
                </a:gridCol>
                <a:gridCol w="273247">
                  <a:extLst>
                    <a:ext uri="{9D8B030D-6E8A-4147-A177-3AD203B41FA5}">
                      <a16:colId xmlns:a16="http://schemas.microsoft.com/office/drawing/2014/main" val="452094076"/>
                    </a:ext>
                  </a:extLst>
                </a:gridCol>
                <a:gridCol w="2318750">
                  <a:extLst>
                    <a:ext uri="{9D8B030D-6E8A-4147-A177-3AD203B41FA5}">
                      <a16:colId xmlns:a16="http://schemas.microsoft.com/office/drawing/2014/main" val="3402165871"/>
                    </a:ext>
                  </a:extLst>
                </a:gridCol>
                <a:gridCol w="1479767">
                  <a:extLst>
                    <a:ext uri="{9D8B030D-6E8A-4147-A177-3AD203B41FA5}">
                      <a16:colId xmlns:a16="http://schemas.microsoft.com/office/drawing/2014/main" val="2128738170"/>
                    </a:ext>
                  </a:extLst>
                </a:gridCol>
                <a:gridCol w="1521139">
                  <a:extLst>
                    <a:ext uri="{9D8B030D-6E8A-4147-A177-3AD203B41FA5}">
                      <a16:colId xmlns:a16="http://schemas.microsoft.com/office/drawing/2014/main" val="1927820621"/>
                    </a:ext>
                  </a:extLst>
                </a:gridCol>
                <a:gridCol w="1712604">
                  <a:extLst>
                    <a:ext uri="{9D8B030D-6E8A-4147-A177-3AD203B41FA5}">
                      <a16:colId xmlns:a16="http://schemas.microsoft.com/office/drawing/2014/main" val="210419007"/>
                    </a:ext>
                  </a:extLst>
                </a:gridCol>
                <a:gridCol w="593638">
                  <a:extLst>
                    <a:ext uri="{9D8B030D-6E8A-4147-A177-3AD203B41FA5}">
                      <a16:colId xmlns:a16="http://schemas.microsoft.com/office/drawing/2014/main" val="3562666794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n-E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ES" sz="140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254p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SCS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155p (61%)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99p (%)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941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Reperfusion Sd,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n(%)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 (41.7%)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 (66.0%)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 (34.0%)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0.166 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33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Weaning (min), </a:t>
                      </a:r>
                      <a:r>
                        <a:rPr lang="en-US" sz="1000" b="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720 (420 – 1440)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800 (540 – 1560)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480 (360 – 840)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02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 stay (d),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0.714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99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EAD (Database),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(17.3%)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(18.1%)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(16.2%)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0.696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497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EAD (Olthoff),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 (22.1%)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(21.9%)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(22.2%)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0.957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911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518.5 (274 – 1000)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555 (298 – 1005)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463 (239 – 998)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0.295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50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AST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556 (288 – 1102)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553 (288 – 1102)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569 (272 – 1255)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843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BB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 (28.6 – 100.9)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46.2 (29.1 – 107.7)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41.9 (27.7 – 98.3)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0.660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516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Creat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 (81 – 166)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115.5 (82 – 163.5)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118.8 (80 – 167.4)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0.928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16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Renal failure,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 (30.7%)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(28.4%)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(34.3%)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0.316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534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PNF,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(2.8%)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846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Retransplantation,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(4.5%)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0.586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98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Emergency,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(2.4%)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(3.0%)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556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Arterial Complications,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(10.2%)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 (11.0%)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(9.1%)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0.630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048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Acute (&lt;7d),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(5.9%)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0.933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6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0.806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24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Thrombosis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 (7.7%)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9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Stenosis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(2.0%)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981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Biliary Complications, </a:t>
                      </a:r>
                      <a:r>
                        <a:rPr lang="en-US" sz="1000" i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67 (26.4%)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(25.8%)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 (27.3%)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0.796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7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Postoperative,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999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Types,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0.415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722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Leak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(12.2%)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(14.2%)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(9.1%)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02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Stenosis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(12.2%)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(9.7%)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(16.2%)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429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Ischemic Cholangiopathy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(0.8%)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23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3(1.2%)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714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Morbidity Clavien &gt; IIIA,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 (28.0%)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 (27.7%)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 (28.3%)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572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90-days Mortality, n(%)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(13.4%)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(16.8%)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 (8.1%)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0.047</a:t>
                      </a:r>
                      <a:endParaRPr lang="en-ES" sz="1000" b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30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Hospital stay (d), 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(10 – 22)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(9 – 24)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(10 – 21)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0.855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772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Acute Rejection, </a:t>
                      </a:r>
                      <a:r>
                        <a:rPr lang="en-US" sz="1000" i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(6.3%)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0.686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673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917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0EAF7-F111-528F-FC47-85E21F79B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6D56351-3DEC-5581-5DCA-B71FCD478B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FDA9783-C2BB-4F1E-415C-A0689945395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75E379B6-776A-049C-12E1-5EE8AD96321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3E8CDFDE-B108-341D-9D55-8052E62AAE1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5619D21-14F8-89D1-3CF6-6CACC6A954E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6B8CE308-0AF4-C6F5-4DF1-46011784AA1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7429CD5-E329-DEEF-175D-B737B8E364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0BB879F-C092-7949-18F1-AD04252BB06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37040D6-BE82-B6D9-F223-E9762D6C5B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8C666A6-C4E8-D583-80E1-7E235F6CB5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8215095-483F-0140-0667-852A7E0E0D22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69EF309F-6E0E-5F32-A47D-DD68D58EC5C4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98804A1-F702-DF6E-6DBE-E9B0ADB7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262EE7F-1DD1-3AF2-8F1B-86ED4DF5F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6C396-B773-14E0-9589-7C0C99E4B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44E5E-D79E-F1CA-2BD0-172197F821E5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Receptores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16C4A6-CB66-3448-0447-D49DE816C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62304"/>
              </p:ext>
            </p:extLst>
          </p:nvPr>
        </p:nvGraphicFramePr>
        <p:xfrm>
          <a:off x="1878953" y="805243"/>
          <a:ext cx="8434093" cy="4998720"/>
        </p:xfrm>
        <a:graphic>
          <a:graphicData uri="http://schemas.openxmlformats.org/drawingml/2006/table">
            <a:tbl>
              <a:tblPr firstRow="1" firstCol="1" bandRow="1"/>
              <a:tblGrid>
                <a:gridCol w="267474">
                  <a:extLst>
                    <a:ext uri="{9D8B030D-6E8A-4147-A177-3AD203B41FA5}">
                      <a16:colId xmlns:a16="http://schemas.microsoft.com/office/drawing/2014/main" val="676806591"/>
                    </a:ext>
                  </a:extLst>
                </a:gridCol>
                <a:gridCol w="267474">
                  <a:extLst>
                    <a:ext uri="{9D8B030D-6E8A-4147-A177-3AD203B41FA5}">
                      <a16:colId xmlns:a16="http://schemas.microsoft.com/office/drawing/2014/main" val="1737458976"/>
                    </a:ext>
                  </a:extLst>
                </a:gridCol>
                <a:gridCol w="273247">
                  <a:extLst>
                    <a:ext uri="{9D8B030D-6E8A-4147-A177-3AD203B41FA5}">
                      <a16:colId xmlns:a16="http://schemas.microsoft.com/office/drawing/2014/main" val="452094076"/>
                    </a:ext>
                  </a:extLst>
                </a:gridCol>
                <a:gridCol w="2318750">
                  <a:extLst>
                    <a:ext uri="{9D8B030D-6E8A-4147-A177-3AD203B41FA5}">
                      <a16:colId xmlns:a16="http://schemas.microsoft.com/office/drawing/2014/main" val="3402165871"/>
                    </a:ext>
                  </a:extLst>
                </a:gridCol>
                <a:gridCol w="1479767">
                  <a:extLst>
                    <a:ext uri="{9D8B030D-6E8A-4147-A177-3AD203B41FA5}">
                      <a16:colId xmlns:a16="http://schemas.microsoft.com/office/drawing/2014/main" val="2128738170"/>
                    </a:ext>
                  </a:extLst>
                </a:gridCol>
                <a:gridCol w="1521139">
                  <a:extLst>
                    <a:ext uri="{9D8B030D-6E8A-4147-A177-3AD203B41FA5}">
                      <a16:colId xmlns:a16="http://schemas.microsoft.com/office/drawing/2014/main" val="1927820621"/>
                    </a:ext>
                  </a:extLst>
                </a:gridCol>
                <a:gridCol w="1712604">
                  <a:extLst>
                    <a:ext uri="{9D8B030D-6E8A-4147-A177-3AD203B41FA5}">
                      <a16:colId xmlns:a16="http://schemas.microsoft.com/office/drawing/2014/main" val="210419007"/>
                    </a:ext>
                  </a:extLst>
                </a:gridCol>
                <a:gridCol w="593638">
                  <a:extLst>
                    <a:ext uri="{9D8B030D-6E8A-4147-A177-3AD203B41FA5}">
                      <a16:colId xmlns:a16="http://schemas.microsoft.com/office/drawing/2014/main" val="3562666794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RESULTADOS</a:t>
                      </a:r>
                      <a:endParaRPr lang="en-E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ES" sz="140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254p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SCS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155p (61%)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99p (%)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941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Reperfusion Sd,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n(%)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 (41.7%)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 (66.0%)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 (34.0%)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0.166 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33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Weaning (min), </a:t>
                      </a:r>
                      <a:r>
                        <a:rPr lang="en-US" sz="1000" b="1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720 (420 – 1440)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800 (540 – 1560)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480 (360 – 840)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02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 stay (d), 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(2 – 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0.714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99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EAD (Database),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(17.3%)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(18.1%)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(16.2%)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0.696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497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EAD (Olthoff),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 (22.1%)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(21.9%)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(22.2%)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0.957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11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518.5 (274 – 1000)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555 (298 – 1005)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463 (239 – 998)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0.295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50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AST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556 (288 – 1102)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553 (288 – 1102)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569 (272 – 1255)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843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BB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 (28.6 – 100.9)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46.2 (29.1 – 107.7)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41.9 (27.7 – 98.3)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0.660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516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Creat peak 1</a:t>
                      </a:r>
                      <a:r>
                        <a:rPr lang="en-US" sz="1000" baseline="30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week,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 (81 – 166)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115.5 (82 – 163.5)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118.8 (80 – 167.4)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0.928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16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Renal failure,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 (30.7%)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(28.4%)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(34.3%)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0.316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534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PNF,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(2.8%)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(3.9%)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846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Retransplantation, </a:t>
                      </a:r>
                      <a:r>
                        <a:rPr lang="en-US" sz="1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(5.1%)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(4.5%)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0.586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98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Emergency,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(2.4%)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(3.0%)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0.681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556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Arterial Complications,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(10.2%)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 (11.0%)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(9.1%)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0.630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048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Acute (&lt;7d),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(5.9%)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0.933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26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0.806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24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Thrombosis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 (7.7%)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(6.1%)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9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Stenosis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(1.9%)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(1.6%)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(2.0%)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981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Biliary Complications,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67 (26.4%)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(25.8%)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 (27.3%)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0.796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7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Postoperative, </a:t>
                      </a:r>
                      <a:r>
                        <a:rPr lang="en-US" sz="1000" i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999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Types,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0.415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722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Leak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(12.2%)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(14.2%)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(9.1%)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02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Stenosis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(12.2%)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(9.7%)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(16.2%)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429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Ischemic Cholangiopathy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(0.8%)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(0.7%)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23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3(1.2%)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(1.3%)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(1.0%)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714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Morbidity Clavien &gt; IIIA,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 (28.0%)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 (27.7%)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 (28.3%)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572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90-days Mortality, 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(13.4%)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(16.8%)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 (8.1%)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0.047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30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Hospital stay (d), median (IQR)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(10 – 22)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(9 – 24)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(10 – 21)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0.855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772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Acute Rejection, </a:t>
                      </a:r>
                      <a:r>
                        <a:rPr lang="en-US" sz="1000" i="1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n(%)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(6.3%)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(5.8%)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(7.1%)</a:t>
                      </a:r>
                      <a:endParaRPr lang="en-ES" sz="10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0.686</a:t>
                      </a:r>
                      <a:endParaRPr lang="en-ES" sz="10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673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52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2DB1C4-E84B-BB2E-8056-3FD3F2FBB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9365FA2-A304-F4B8-258D-30BB251236F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71776E8-835C-0F8B-423E-BAC85E63E2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4DAA5D1-C87A-D530-99BC-8B2C4E9EF6B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D4B9084-32B1-8022-DFED-97EEDEA24D3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3961DAC3-EE65-A280-8086-0DC8BE784DF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7C7D33AF-E249-5E45-965D-75B78CE69CA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49DF139-D6DE-F54E-26D2-FD41CCBFB4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F096EB11-5740-5128-06EF-3128C57CEB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600A43C-76DA-386F-42EA-BB6E29CEDA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D0CDF10-8082-1570-DDD9-0ACEE1D2FE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8C7F9C0-3980-5561-AAC3-951979CF584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7A5D84A-C9B5-641D-2663-7D098169D02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BBA2A4C-F622-B073-B6F2-EF883C1FA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6AF7F5-D5C5-EC82-F8B9-CF1C280E3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6A2EE6-44C2-027D-142C-FB77DB47A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E7CC3F-942E-BF03-476C-AF4E998FD6A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Factores de Riesgo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EE13C1-240B-0189-3334-51B485DF8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735316"/>
              </p:ext>
            </p:extLst>
          </p:nvPr>
        </p:nvGraphicFramePr>
        <p:xfrm>
          <a:off x="3128327" y="1500600"/>
          <a:ext cx="5935345" cy="3856800"/>
        </p:xfrm>
        <a:graphic>
          <a:graphicData uri="http://schemas.openxmlformats.org/drawingml/2006/table">
            <a:tbl>
              <a:tblPr firstRow="1" firstCol="1" bandRow="1"/>
              <a:tblGrid>
                <a:gridCol w="177165">
                  <a:extLst>
                    <a:ext uri="{9D8B030D-6E8A-4147-A177-3AD203B41FA5}">
                      <a16:colId xmlns:a16="http://schemas.microsoft.com/office/drawing/2014/main" val="3965184798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3560782606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val="227732019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76338540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181726579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69230351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r>
                        <a:rPr lang="es-ES" sz="12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b="1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Factors</a:t>
                      </a:r>
                      <a:r>
                        <a:rPr lang="es-ES" sz="12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b="1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es-ES" sz="12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b="1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Reperfusion</a:t>
                      </a:r>
                      <a:r>
                        <a:rPr lang="es-ES" sz="12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b="1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Syndrome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0603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UNIVARIATE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MULTIVARIATE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1327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 (95%CI)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i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 (95%CI)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i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4629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Use of HOPE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0.69 (0.41 – 1.16)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0.166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0.66 (0.37 – 1.16)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0.148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93698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DCD (vs DBD)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1.72 (1.04 – 2.86)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0.035 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1.66 (0.90 – 3.03)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0.103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73332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age &gt; 70y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0.75 (0.45 – 1.27)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0.287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859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sex female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1.09 (0.66 – 1.79)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0.739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08805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BMI &gt; 30 kg/m2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1.13 (0.58 – 2.19)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0.720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2699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cardiac arrest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1.10 (0.63 – 1.93)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0.730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1898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ICU stay &gt; 5d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1.89 (1.10 – 3.25)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0.022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1.51 (0.79 – 2.90)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0.212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4523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Significant Graft Steathosis (surgeon)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 (0.40 – 1.13)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0.133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0.94 (0.53 – 1.66)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0.827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08443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age &gt; 65y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2.03 (1.12 – 3.67)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0.019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2.18 (1.14 – 4.17)</a:t>
                      </a:r>
                      <a:endParaRPr lang="en-E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0.018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80321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sex female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0.98 (0.55 – 1.74)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0.946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9494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BMI &gt; 30 kg/m2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1.45 (0.82 – 2.55)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0.197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4911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MELD &gt; 25p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2.64 (1.15 – 6.02)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0.021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1.72 (0.63 – 4.71)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0.293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92562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with Hepatorenal Sd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1.09 (0.39 – 3.03)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0.866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777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status at LT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628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In-hospital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2.71 (1.14 – 6.42)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0.023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2.11 (0.70 – 6.38)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0.187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9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0.76 (0.18 – 3.14)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0.709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0.66 (0.14 – 3.14)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0.597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2656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Preservation time &gt; 480min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3.26 (1.51 – 7.07)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b="1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3.34 (1.44 – 7.76)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690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Operative time &gt; 360min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1.69 (0.99 – 2.90)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1.27 (0.69 – 2.33)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0.447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956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Transfusion</a:t>
                      </a: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4 </a:t>
                      </a:r>
                      <a:r>
                        <a:rPr lang="es-ES" sz="10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RBCs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1.92 (1.13 – 3.26)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0.016</a:t>
                      </a:r>
                      <a:endParaRPr lang="en-E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1.54 (0.82 – 2.89)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0.178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27822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09600" algn="l"/>
                        </a:tabLst>
                      </a:pPr>
                      <a:r>
                        <a:rPr lang="es-ES" sz="10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Fibrinogen</a:t>
                      </a: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4 </a:t>
                      </a:r>
                      <a:r>
                        <a:rPr lang="es-ES" sz="10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grams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1.06 (0.61 – 1.82)</a:t>
                      </a:r>
                      <a:endParaRPr lang="en-E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0.845</a:t>
                      </a:r>
                      <a:endParaRPr lang="en-E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28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38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106601A-3DD3-5F80-26B4-14CAC2D78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05FDE-3F1B-95CD-D5B5-084A4015C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E1FAA5A-118F-3E1D-24E7-C0F370521D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458" t="30636"/>
          <a:stretch>
            <a:fillRect/>
          </a:stretch>
        </p:blipFill>
        <p:spPr>
          <a:xfrm>
            <a:off x="2432145" y="600441"/>
            <a:ext cx="7348182" cy="155461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50C00DE-3A23-AC2B-9CB0-E7726C4668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00" y="720000"/>
            <a:ext cx="972357" cy="133370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15714BA-D612-11DF-08E2-FDA21EEDA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8346" y="6098693"/>
            <a:ext cx="4073654" cy="266252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39E281D0-818D-DD29-6086-086635B43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</a:blip>
          <a:srcRect/>
          <a:stretch>
            <a:fillRect/>
          </a:stretch>
        </p:blipFill>
        <p:spPr bwMode="white">
          <a:xfrm>
            <a:off x="2993620" y="2122750"/>
            <a:ext cx="6225231" cy="391435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2107F642-6885-EF74-3B4E-7B3BCF56926C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596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DCD0D7-2380-F92E-E08C-1A8D4BF1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97BC3DB-5AEC-DDB2-D18D-1C579519F2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ACA84B1-B4AC-DCD1-3AA9-816D2A95DF4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C5F92B44-AD0F-44D1-1664-37FC0492D4A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05D7DEF5-F20F-D473-0D81-5227F87513F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AF55BEE-50EC-B056-A9DE-EE040BB5FEA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8CC5191-75E4-ADFD-7569-3A51C53475A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76D8849-F304-16E3-7D2D-D425AA3CCC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099F2799-EB1B-422D-CC7B-026BA8E2F01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A23F6997-1303-CE35-4C8C-A9B28BA1F6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AB493A4-21D4-7C7B-8EC3-D3C2620A73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73F7A0A-C29A-4AA2-7C64-ECE9D4FB9C2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750D1A87-47E4-712A-A881-47FDD5C3097D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301C540-41B3-C0EC-EB71-F3D9F3DB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6AA362-BA63-0B90-D959-04DF4C0AD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84DA8-D3E1-CCC5-CED4-1A5911948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E6BE45-D4E1-06AE-CE60-C5AE8DB4BDC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Grupos</a:t>
            </a:r>
          </a:p>
        </p:txBody>
      </p:sp>
      <p:graphicFrame>
        <p:nvGraphicFramePr>
          <p:cNvPr id="11" name="Tabla 3">
            <a:extLst>
              <a:ext uri="{FF2B5EF4-FFF2-40B4-BE49-F238E27FC236}">
                <a16:creationId xmlns:a16="http://schemas.microsoft.com/office/drawing/2014/main" id="{83130CD8-2D55-C330-7D94-56F444859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355132"/>
              </p:ext>
            </p:extLst>
          </p:nvPr>
        </p:nvGraphicFramePr>
        <p:xfrm>
          <a:off x="684834" y="1440000"/>
          <a:ext cx="10822333" cy="2021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16960">
                  <a:extLst>
                    <a:ext uri="{9D8B030D-6E8A-4147-A177-3AD203B41FA5}">
                      <a16:colId xmlns:a16="http://schemas.microsoft.com/office/drawing/2014/main" val="3075263789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1768741612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371787472"/>
                    </a:ext>
                  </a:extLst>
                </a:gridCol>
                <a:gridCol w="1161897">
                  <a:extLst>
                    <a:ext uri="{9D8B030D-6E8A-4147-A177-3AD203B41FA5}">
                      <a16:colId xmlns:a16="http://schemas.microsoft.com/office/drawing/2014/main" val="3426846943"/>
                    </a:ext>
                  </a:extLst>
                </a:gridCol>
                <a:gridCol w="1999911">
                  <a:extLst>
                    <a:ext uri="{9D8B030D-6E8A-4147-A177-3AD203B41FA5}">
                      <a16:colId xmlns:a16="http://schemas.microsoft.com/office/drawing/2014/main" val="2295797786"/>
                    </a:ext>
                  </a:extLst>
                </a:gridCol>
                <a:gridCol w="1999911">
                  <a:extLst>
                    <a:ext uri="{9D8B030D-6E8A-4147-A177-3AD203B41FA5}">
                      <a16:colId xmlns:a16="http://schemas.microsoft.com/office/drawing/2014/main" val="723915056"/>
                    </a:ext>
                  </a:extLst>
                </a:gridCol>
                <a:gridCol w="702508">
                  <a:extLst>
                    <a:ext uri="{9D8B030D-6E8A-4147-A177-3AD203B41FA5}">
                      <a16:colId xmlns:a16="http://schemas.microsoft.com/office/drawing/2014/main" val="2850837384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s-E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SCS</a:t>
                      </a:r>
                    </a:p>
                    <a:p>
                      <a:pPr algn="l"/>
                      <a:r>
                        <a:rPr lang="es-E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74p (61.0%)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23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92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&lt;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57p (77.0%)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&gt;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(23.0%)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&lt;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61p (75.3%)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&gt;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20p (24.7%)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s-E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8805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Reperfusion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19p (33.3%)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(52.9%)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28p (45.9%)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(70.0%)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13314"/>
                  </a:ext>
                </a:extLst>
              </a:tr>
            </a:tbl>
          </a:graphicData>
        </a:graphic>
      </p:graphicFrame>
      <p:graphicFrame>
        <p:nvGraphicFramePr>
          <p:cNvPr id="20" name="Tabla 5">
            <a:extLst>
              <a:ext uri="{FF2B5EF4-FFF2-40B4-BE49-F238E27FC236}">
                <a16:creationId xmlns:a16="http://schemas.microsoft.com/office/drawing/2014/main" id="{CDF4D84F-2D67-984E-C4F1-428F40386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7601"/>
              </p:ext>
            </p:extLst>
          </p:nvPr>
        </p:nvGraphicFramePr>
        <p:xfrm>
          <a:off x="684833" y="3780000"/>
          <a:ext cx="10822333" cy="20218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516960">
                  <a:extLst>
                    <a:ext uri="{9D8B030D-6E8A-4147-A177-3AD203B41FA5}">
                      <a16:colId xmlns:a16="http://schemas.microsoft.com/office/drawing/2014/main" val="3075263789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1768741612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371787472"/>
                    </a:ext>
                  </a:extLst>
                </a:gridCol>
                <a:gridCol w="1130001">
                  <a:extLst>
                    <a:ext uri="{9D8B030D-6E8A-4147-A177-3AD203B41FA5}">
                      <a16:colId xmlns:a16="http://schemas.microsoft.com/office/drawing/2014/main" val="1728552405"/>
                    </a:ext>
                  </a:extLst>
                </a:gridCol>
                <a:gridCol w="2015859">
                  <a:extLst>
                    <a:ext uri="{9D8B030D-6E8A-4147-A177-3AD203B41FA5}">
                      <a16:colId xmlns:a16="http://schemas.microsoft.com/office/drawing/2014/main" val="2295797786"/>
                    </a:ext>
                  </a:extLst>
                </a:gridCol>
                <a:gridCol w="2015859">
                  <a:extLst>
                    <a:ext uri="{9D8B030D-6E8A-4147-A177-3AD203B41FA5}">
                      <a16:colId xmlns:a16="http://schemas.microsoft.com/office/drawing/2014/main" val="723915056"/>
                    </a:ext>
                  </a:extLst>
                </a:gridCol>
                <a:gridCol w="702508">
                  <a:extLst>
                    <a:ext uri="{9D8B030D-6E8A-4147-A177-3AD203B41FA5}">
                      <a16:colId xmlns:a16="http://schemas.microsoft.com/office/drawing/2014/main" val="2850837384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s-E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HOPE</a:t>
                      </a:r>
                    </a:p>
                    <a:p>
                      <a:pPr algn="l"/>
                      <a:r>
                        <a:rPr lang="es-E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99p (39.0%)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23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92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&lt;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37p (75.5%)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&gt;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(24.5%)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&lt;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41p (82.0%)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&gt;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9p (18.0%)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s-E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8805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Reperfusion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(32.4%)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(25.0%)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15p (36.6%)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(66.7%)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13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109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81599-171A-BDF3-D9A0-8697ABD0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E4B120ED-462D-E224-AF9F-86AF562C231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74CC78-445E-49B9-8D30-CAEF2F8268D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67A1354-7B74-E4FB-88A0-9E6FCAD4D7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2FAA881-2B05-2612-44AB-7C3C89459A1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520324D-058A-F7F5-7CA8-5D49C11E7C2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7C90808-23AC-83D3-B269-1A4FF88060E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D6281DF3-0571-708B-B44F-2E85D3480B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9407046A-C346-5336-F770-305F47EA15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00CCD12-A6B5-2EB7-F5D4-092E6A3B46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BE166F7-8E40-FEB6-5A18-FF23371D6E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38AD352-4237-3670-1650-AA97D78CE09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3891ECF9-099C-BE26-0BC9-14BD9A11717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8AEC0B7-8F37-142D-CD61-C2745D3C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07DDCFC-C7E1-1412-5DE9-9100DF363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8B4D0D-F7FF-B5FD-ABC1-8BF7ACE3A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469A51-C353-9B74-C796-14DC60712353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Grupos</a:t>
            </a:r>
          </a:p>
        </p:txBody>
      </p:sp>
      <p:graphicFrame>
        <p:nvGraphicFramePr>
          <p:cNvPr id="11" name="Tabla 3">
            <a:extLst>
              <a:ext uri="{FF2B5EF4-FFF2-40B4-BE49-F238E27FC236}">
                <a16:creationId xmlns:a16="http://schemas.microsoft.com/office/drawing/2014/main" id="{923A33C7-78B7-F1A8-0883-C782D4E10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98570"/>
              </p:ext>
            </p:extLst>
          </p:nvPr>
        </p:nvGraphicFramePr>
        <p:xfrm>
          <a:off x="684834" y="1440000"/>
          <a:ext cx="10822333" cy="2021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16960">
                  <a:extLst>
                    <a:ext uri="{9D8B030D-6E8A-4147-A177-3AD203B41FA5}">
                      <a16:colId xmlns:a16="http://schemas.microsoft.com/office/drawing/2014/main" val="3075263789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1768741612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371787472"/>
                    </a:ext>
                  </a:extLst>
                </a:gridCol>
                <a:gridCol w="1161897">
                  <a:extLst>
                    <a:ext uri="{9D8B030D-6E8A-4147-A177-3AD203B41FA5}">
                      <a16:colId xmlns:a16="http://schemas.microsoft.com/office/drawing/2014/main" val="3426846943"/>
                    </a:ext>
                  </a:extLst>
                </a:gridCol>
                <a:gridCol w="1999911">
                  <a:extLst>
                    <a:ext uri="{9D8B030D-6E8A-4147-A177-3AD203B41FA5}">
                      <a16:colId xmlns:a16="http://schemas.microsoft.com/office/drawing/2014/main" val="2295797786"/>
                    </a:ext>
                  </a:extLst>
                </a:gridCol>
                <a:gridCol w="1999911">
                  <a:extLst>
                    <a:ext uri="{9D8B030D-6E8A-4147-A177-3AD203B41FA5}">
                      <a16:colId xmlns:a16="http://schemas.microsoft.com/office/drawing/2014/main" val="723915056"/>
                    </a:ext>
                  </a:extLst>
                </a:gridCol>
                <a:gridCol w="702508">
                  <a:extLst>
                    <a:ext uri="{9D8B030D-6E8A-4147-A177-3AD203B41FA5}">
                      <a16:colId xmlns:a16="http://schemas.microsoft.com/office/drawing/2014/main" val="2850837384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s-E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SCS</a:t>
                      </a:r>
                    </a:p>
                    <a:p>
                      <a:pPr algn="l"/>
                      <a:r>
                        <a:rPr lang="es-E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74p (61.0%)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23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92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PT&lt;480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63p (85.1%)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PT&gt;480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(14.9%)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 &lt; 8h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74p (91.4%)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 &gt; 8h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7p (8.6%)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s-E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8805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Reperfusion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20p (31.8%)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(72.7%)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37p (50.0%)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5p (71.4%)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13314"/>
                  </a:ext>
                </a:extLst>
              </a:tr>
            </a:tbl>
          </a:graphicData>
        </a:graphic>
      </p:graphicFrame>
      <p:graphicFrame>
        <p:nvGraphicFramePr>
          <p:cNvPr id="20" name="Tabla 5">
            <a:extLst>
              <a:ext uri="{FF2B5EF4-FFF2-40B4-BE49-F238E27FC236}">
                <a16:creationId xmlns:a16="http://schemas.microsoft.com/office/drawing/2014/main" id="{7A85EBF5-06C3-F20E-57D0-6529A3242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95110"/>
              </p:ext>
            </p:extLst>
          </p:nvPr>
        </p:nvGraphicFramePr>
        <p:xfrm>
          <a:off x="684833" y="3780000"/>
          <a:ext cx="10822333" cy="20218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516960">
                  <a:extLst>
                    <a:ext uri="{9D8B030D-6E8A-4147-A177-3AD203B41FA5}">
                      <a16:colId xmlns:a16="http://schemas.microsoft.com/office/drawing/2014/main" val="3075263789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1768741612"/>
                    </a:ext>
                  </a:extLst>
                </a:gridCol>
                <a:gridCol w="1720573">
                  <a:extLst>
                    <a:ext uri="{9D8B030D-6E8A-4147-A177-3AD203B41FA5}">
                      <a16:colId xmlns:a16="http://schemas.microsoft.com/office/drawing/2014/main" val="371787472"/>
                    </a:ext>
                  </a:extLst>
                </a:gridCol>
                <a:gridCol w="1130001">
                  <a:extLst>
                    <a:ext uri="{9D8B030D-6E8A-4147-A177-3AD203B41FA5}">
                      <a16:colId xmlns:a16="http://schemas.microsoft.com/office/drawing/2014/main" val="1728552405"/>
                    </a:ext>
                  </a:extLst>
                </a:gridCol>
                <a:gridCol w="2015859">
                  <a:extLst>
                    <a:ext uri="{9D8B030D-6E8A-4147-A177-3AD203B41FA5}">
                      <a16:colId xmlns:a16="http://schemas.microsoft.com/office/drawing/2014/main" val="2295797786"/>
                    </a:ext>
                  </a:extLst>
                </a:gridCol>
                <a:gridCol w="2015859">
                  <a:extLst>
                    <a:ext uri="{9D8B030D-6E8A-4147-A177-3AD203B41FA5}">
                      <a16:colId xmlns:a16="http://schemas.microsoft.com/office/drawing/2014/main" val="723915056"/>
                    </a:ext>
                  </a:extLst>
                </a:gridCol>
                <a:gridCol w="702508">
                  <a:extLst>
                    <a:ext uri="{9D8B030D-6E8A-4147-A177-3AD203B41FA5}">
                      <a16:colId xmlns:a16="http://schemas.microsoft.com/office/drawing/2014/main" val="2850837384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s-E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HOPE</a:t>
                      </a:r>
                    </a:p>
                    <a:p>
                      <a:pPr algn="l"/>
                      <a:r>
                        <a:rPr lang="es-E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99p (39.0%)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23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92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&lt; 65y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40p (81.6%)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 &gt; 8h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(18.4%)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 &lt; 8h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44p (88.0%)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 &gt; 8h</a:t>
                      </a:r>
                    </a:p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6p (12.0%)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s-E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8805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Reperfusion</a:t>
                      </a:r>
                      <a:r>
                        <a:rPr lang="es-E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</a:t>
                      </a:r>
                      <a:endParaRPr lang="es-E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10p (25.0%)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(55.6%)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17p (38.6%)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4p (66.7%)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13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592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037A9-7791-EB9C-FAA8-4952422D9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D7C0BF9-4FBF-2331-0969-9100A3E423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3D46771-BAC7-E95F-B61C-66688BD2078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F5FE787-4EBA-5F3D-CF7A-CDE84681972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DBFE639-78F1-A03C-7303-997A68354A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A5B5136-147D-8451-CD6B-B603BEF37E2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7581061-04C5-AE30-754C-7E527D2584D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7E7B8244-9D2F-CA38-F985-DF08F47F1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88E3386-F293-0AFF-47C1-A539E4F184E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7774AC7-C262-E5B6-1E8D-E6707B0510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59403ED-4CA3-775E-9D98-49015E9281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17C0443-8D95-5AA6-EAD3-C47A6B8F4BE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2C1A3B2-B36A-D21C-207B-FE21A9AC408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E2AC69D-FF70-19E1-EB36-3274982F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B960F1-34D1-931C-2A3A-1E201BCF4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1D53B-5BC7-F1FE-1799-80F85897F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341182-2484-63DB-3D72-75CC5FB6573B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Resultados: Factores de Riesgo</a:t>
            </a: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08F90751-1910-91D0-98DA-B0C90B343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22761"/>
              </p:ext>
            </p:extLst>
          </p:nvPr>
        </p:nvGraphicFramePr>
        <p:xfrm>
          <a:off x="6815320" y="1515300"/>
          <a:ext cx="4700310" cy="3827336"/>
        </p:xfrm>
        <a:graphic>
          <a:graphicData uri="http://schemas.openxmlformats.org/drawingml/2006/table">
            <a:tbl>
              <a:tblPr firstRow="1" firstCol="1" bandRow="1"/>
              <a:tblGrid>
                <a:gridCol w="237539">
                  <a:extLst>
                    <a:ext uri="{9D8B030D-6E8A-4147-A177-3AD203B41FA5}">
                      <a16:colId xmlns:a16="http://schemas.microsoft.com/office/drawing/2014/main" val="3965184798"/>
                    </a:ext>
                  </a:extLst>
                </a:gridCol>
                <a:gridCol w="1912303">
                  <a:extLst>
                    <a:ext uri="{9D8B030D-6E8A-4147-A177-3AD203B41FA5}">
                      <a16:colId xmlns:a16="http://schemas.microsoft.com/office/drawing/2014/main" val="3560782606"/>
                    </a:ext>
                  </a:extLst>
                </a:gridCol>
                <a:gridCol w="1927790">
                  <a:extLst>
                    <a:ext uri="{9D8B030D-6E8A-4147-A177-3AD203B41FA5}">
                      <a16:colId xmlns:a16="http://schemas.microsoft.com/office/drawing/2014/main" val="3181726579"/>
                    </a:ext>
                  </a:extLst>
                </a:gridCol>
                <a:gridCol w="622678">
                  <a:extLst>
                    <a:ext uri="{9D8B030D-6E8A-4147-A177-3AD203B41FA5}">
                      <a16:colId xmlns:a16="http://schemas.microsoft.com/office/drawing/2014/main" val="2969230351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90-day MRT</a:t>
                      </a:r>
                      <a:endParaRPr lang="en-ES" sz="1200" b="1" kern="1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80895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MULTIVARIATE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1327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 (95%CI)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i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4629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Use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HOPE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0.43 (0.18 – 1.03)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0.050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93698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DCD (vs DBD)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0.70 (0.30 – 1.61)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0.405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73332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age &gt; 70y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859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sex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08805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BMI &gt; 30 kg/m2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2699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cardiac arrest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1898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ICU stay &gt; 5d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0.45 (0.16 – 1.28)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0.133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4523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Significant Graft Steathosis (surgeon)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08443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65y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2.06 (0.88 – 4.81)</a:t>
                      </a:r>
                      <a:endParaRPr lang="en-ES" sz="10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0.095</a:t>
                      </a:r>
                      <a:endParaRPr lang="en-ES" sz="1000" b="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80321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sex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9494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BMI &gt; 30 kg/m2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1.79 (0.79 – 4.05)</a:t>
                      </a:r>
                      <a:endParaRPr lang="en-ES" sz="1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0.164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4911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MELD &gt; 25p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1.32 (0.38 – 4.52)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0.662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92562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Hepatorenal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2.01 (0.52 – 7.79)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0.315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777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status at LT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628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In-hospital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9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2656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Preservation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time &gt; 480min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690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Operative time &gt; 360min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956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Transfusion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4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RBCs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27822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09600" algn="l"/>
                        </a:tabLst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Fibrinogen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4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grams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09600" algn="l"/>
                        </a:tabLst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2.30 (0.99 – 5.36)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0.053</a:t>
                      </a:r>
                      <a:endParaRPr lang="en-ES" sz="1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28580"/>
                  </a:ext>
                </a:extLst>
              </a:tr>
            </a:tbl>
          </a:graphicData>
        </a:graphic>
      </p:graphicFrame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C16A517B-5144-2BA3-2CC0-BCADEE88A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63805"/>
              </p:ext>
            </p:extLst>
          </p:nvPr>
        </p:nvGraphicFramePr>
        <p:xfrm>
          <a:off x="676371" y="1515300"/>
          <a:ext cx="4700310" cy="3827336"/>
        </p:xfrm>
        <a:graphic>
          <a:graphicData uri="http://schemas.openxmlformats.org/drawingml/2006/table">
            <a:tbl>
              <a:tblPr firstRow="1" firstCol="1" bandRow="1"/>
              <a:tblGrid>
                <a:gridCol w="237539">
                  <a:extLst>
                    <a:ext uri="{9D8B030D-6E8A-4147-A177-3AD203B41FA5}">
                      <a16:colId xmlns:a16="http://schemas.microsoft.com/office/drawing/2014/main" val="3965184798"/>
                    </a:ext>
                  </a:extLst>
                </a:gridCol>
                <a:gridCol w="1912303">
                  <a:extLst>
                    <a:ext uri="{9D8B030D-6E8A-4147-A177-3AD203B41FA5}">
                      <a16:colId xmlns:a16="http://schemas.microsoft.com/office/drawing/2014/main" val="3560782606"/>
                    </a:ext>
                  </a:extLst>
                </a:gridCol>
                <a:gridCol w="1927790">
                  <a:extLst>
                    <a:ext uri="{9D8B030D-6E8A-4147-A177-3AD203B41FA5}">
                      <a16:colId xmlns:a16="http://schemas.microsoft.com/office/drawing/2014/main" val="3181726579"/>
                    </a:ext>
                  </a:extLst>
                </a:gridCol>
                <a:gridCol w="622678">
                  <a:extLst>
                    <a:ext uri="{9D8B030D-6E8A-4147-A177-3AD203B41FA5}">
                      <a16:colId xmlns:a16="http://schemas.microsoft.com/office/drawing/2014/main" val="2969230351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EAD</a:t>
                      </a:r>
                      <a:endParaRPr lang="en-ES" sz="1200" b="1" kern="1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80895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MULTIVARIATE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1327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 (95%CI)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b="1" i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4629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Use of HOPE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0.92 (0.42 – 2.01)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0.843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93698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DCD (vs DBD)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0.67 (0.30 – 1.48)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0.318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73332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age &gt; 70y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859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sex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0.49 (0.22 - 1.08)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0.078 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08805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BMI &gt; 30 kg/m2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2699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cardiac arrest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2.21 (0.93 – 5.23)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0.071 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1898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Donor ICU stay &gt; 5d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4523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Significant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Graft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Steathosis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surgeon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2.51 (1.16 – 5.44)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0.020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8443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65y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0.44 (0.16 – 1.20)</a:t>
                      </a:r>
                      <a:endParaRPr lang="en-ES" sz="10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0.110</a:t>
                      </a:r>
                      <a:endParaRPr lang="en-ES" sz="1000" b="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80321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sex female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9494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BMI &gt; 30 kg/m2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2.93 (1.35 – 6.36)</a:t>
                      </a:r>
                      <a:endParaRPr lang="en-ES" sz="1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0.007 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4911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MELD &gt; 25p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3.23 (0.79 – 13.13)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0.101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92562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Hepatorenal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777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Patient status at LT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628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In-hospital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0.32 (0.06 – 1.55)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92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3.07 (0.44 – 21.20)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0.255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2656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Preservation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time &gt; 480min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690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Operative time &gt; 360min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4.52 (2.03 – 10.06)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956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Transfusion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4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RBCs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27822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09600" algn="l"/>
                        </a:tabLst>
                      </a:pP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Fibrinogen</a:t>
                      </a: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&gt; 4 </a:t>
                      </a:r>
                      <a:r>
                        <a:rPr lang="es-ES" sz="10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grams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09600" algn="l"/>
                        </a:tabLst>
                      </a:pPr>
                      <a:endParaRPr lang="en-E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1.34 (0.58 – 3.09)</a:t>
                      </a:r>
                      <a:endParaRPr lang="en-ES" sz="10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0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0.490 </a:t>
                      </a:r>
                      <a:endParaRPr lang="en-ES" sz="10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428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9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0031C-D6FE-4819-A8FA-28EA59C1A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4C2F18F-D194-1595-8811-0D0CBD074A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1F5531B-200E-9CD7-C277-78AB6784B3E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CB8A948-1B57-7830-2A85-07DD6EFD42A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68997A1-6FD7-D140-ECF3-0C0C571BEAA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15A89C24-5C4E-F6C4-30CF-8B2EC0DD9B1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573266E-D35F-6BB9-9F77-CCFE0FC0767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CA705091-9350-98DB-4BD3-A4A79EF77F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8A80C7E3-BB5F-E70C-B71B-EE84B9B0356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321FC2B-D10D-4520-7D0D-C39EA2061E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F3DCF7D-D532-63E7-5F30-1B686B1B807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5CD97E6-7742-DD44-AD10-D9D2196CC53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2B82E7D-4C01-C37F-2198-82F8A53575E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41F5F93-68E2-C324-68D9-02702A06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4BBAF5-E4E8-8D09-0CE5-6086F973F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39419-BD7F-4336-01AC-B8F89BBE8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317B96-66D6-728D-2048-F1A039AE1143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Límites.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9EDD61-B1E5-FAA9-75AC-E02C47AAAD3E}"/>
              </a:ext>
            </a:extLst>
          </p:cNvPr>
          <p:cNvSpPr txBox="1"/>
          <p:nvPr/>
        </p:nvSpPr>
        <p:spPr>
          <a:xfrm>
            <a:off x="499730" y="1222744"/>
            <a:ext cx="110791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Estudio retrospectivo con grupo control “histórico”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Imposibilidad de realizar análisis emparejado (faltan controles)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Heterogeneidad en el método: tiempos </a:t>
            </a:r>
            <a:r>
              <a:rPr lang="es-ES" dirty="0" err="1"/>
              <a:t>preHOPE</a:t>
            </a:r>
            <a:r>
              <a:rPr lang="es-ES" dirty="0"/>
              <a:t> dispares, diferentes temperaturas, variabilidad de flujos…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Experiencia “inicial”</a:t>
            </a:r>
          </a:p>
        </p:txBody>
      </p:sp>
    </p:spTree>
    <p:extLst>
      <p:ext uri="{BB962C8B-B14F-4D97-AF65-F5344CB8AC3E}">
        <p14:creationId xmlns:p14="http://schemas.microsoft.com/office/powerpoint/2010/main" val="3619353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73200-7D90-2E53-1BA0-F381DBCB0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7B35915-DE59-E327-0CC8-84BF652EC7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14D6D2D-BFCA-D776-17D8-937644EF86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A761DEEE-5584-E977-C0AC-4117824F2BF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237EA318-14A2-0D18-DF06-5CD1AF3D8FC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217A8482-C640-DD8B-42B4-937F6C10F46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6D74A953-88AA-A1BC-F994-9DC32DC5D87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FD4C0CF-543A-6E7E-560F-B7BB54CB08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B9B5D5B5-7703-7B9D-A35D-278BD50853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D90ABA7-97E0-4A3F-2BB7-E176B16486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545245F-D52F-03BC-3119-56090FDDDB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C10B88C-D46F-805E-50D5-F1E4302DC80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4A054B8-19CE-5040-25E0-A67850FA4B5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4F509AC-44D0-0D49-F59B-D21BAED76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3E3F6B2-EF6F-3B75-7874-61245E47A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C86246-2BB3-A178-AE06-AD31AFC2B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817989-111D-C0C9-3B2D-C826139378F9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>
                <a:solidFill>
                  <a:sysClr val="windowText" lastClr="000000"/>
                </a:solidFill>
              </a:rPr>
              <a:t>Multicéntrico HOPE España. Conclusiones.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F3BDB-D44A-43D8-375A-33A910C89003}"/>
              </a:ext>
            </a:extLst>
          </p:cNvPr>
          <p:cNvSpPr txBox="1"/>
          <p:nvPr/>
        </p:nvSpPr>
        <p:spPr>
          <a:xfrm>
            <a:off x="367615" y="1414130"/>
            <a:ext cx="11232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Existe suficiente evidencia para justificar el uso de HOPE, fundamentalmente con la mejora de las tasas de disfunción primaria y colangiopatía isquémica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En un entorno privilegiado (España) se requieren más estudios que determinen en qué escenarios concretos el HOPE aporta claros beneficios.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La imposibilidad de explorar la viabilidad del injerto durante HOPE limita su uso a evitar un excesivo “deterioro” del hígado subóptimo durante la preservación:  donantes / injertos marginales, tiempos de preservación prolongados.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A pesar de la incorporación de nuevas tecnologías, el tiempo de preservación prolongado sigue siendo el principal factor de riesgo para el síndrome de reperfusión.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A pesar de no estar entre los objetivos del estudio, el uso de HOPE se ha relacionado con una menor mortalidad a 90 días post-trasplante.</a:t>
            </a:r>
          </a:p>
        </p:txBody>
      </p:sp>
    </p:spTree>
    <p:extLst>
      <p:ext uri="{BB962C8B-B14F-4D97-AF65-F5344CB8AC3E}">
        <p14:creationId xmlns:p14="http://schemas.microsoft.com/office/powerpoint/2010/main" val="39354081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>
            <a:extLst>
              <a:ext uri="{FF2B5EF4-FFF2-40B4-BE49-F238E27FC236}">
                <a16:creationId xmlns:a16="http://schemas.microsoft.com/office/drawing/2014/main" id="{16869734-963B-A960-EAC9-E570849D9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309"/>
            <a:ext cx="12191999" cy="81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5D3F49-7FC0-8319-7C24-52AD3CD7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673F2E8F-2750-DD2C-A91A-3C828BACA2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4366B97-C4E7-3CB0-3077-E10DE842A6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AC47228-7137-2439-2CC9-873739E7C71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C2FAE9E6-A5E5-18C7-BF9C-8BC600F672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AD0C0C3-14A6-936D-5987-6AB1CDFF119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84FAFBB7-D1ED-1152-84AC-325BBD3A6AF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4D5D0CE4-0DEF-710B-9BC2-F052C904FF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250551E-3A65-409F-0CFF-67405C0C20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C38B0FA-2C43-6C59-FB2B-EB42FEB64C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19132E1-2251-6E0A-3702-6358B384CF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56CB523-C9F6-6F0D-DBAA-C6F31401D9C2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F161234-6BAA-743D-8BFE-404C8D53C51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B744A1C-38D6-6710-1241-37F0EA73A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FAA181-62CE-8B11-6BDB-B5118A341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119D2-644B-A135-8487-D4AF5CF63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073E22D1-EDF0-DE9F-AE11-F4CE12B73C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2296" y="829001"/>
            <a:ext cx="5689704" cy="1783073"/>
          </a:xfrm>
          <a:prstGeom prst="rect">
            <a:avLst/>
          </a:prstGeom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32940912-8012-D8F8-9EA2-F6379C04A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100" y="5848617"/>
            <a:ext cx="3136900" cy="381000"/>
          </a:xfrm>
          <a:prstGeom prst="rect">
            <a:avLst/>
          </a:prstGeom>
        </p:spPr>
      </p:pic>
      <p:pic>
        <p:nvPicPr>
          <p:cNvPr id="20" name="Imagen 4">
            <a:extLst>
              <a:ext uri="{FF2B5EF4-FFF2-40B4-BE49-F238E27FC236}">
                <a16:creationId xmlns:a16="http://schemas.microsoft.com/office/drawing/2014/main" id="{B78593C4-ADD7-04BE-7550-6BAAACAA534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32368"/>
          <a:stretch>
            <a:fillRect/>
          </a:stretch>
        </p:blipFill>
        <p:spPr>
          <a:xfrm>
            <a:off x="913560" y="1001373"/>
            <a:ext cx="4776145" cy="4577792"/>
          </a:xfrm>
          <a:prstGeom prst="rect">
            <a:avLst/>
          </a:prstGeom>
        </p:spPr>
      </p:pic>
      <p:pic>
        <p:nvPicPr>
          <p:cNvPr id="21" name="Imagen 4">
            <a:extLst>
              <a:ext uri="{FF2B5EF4-FFF2-40B4-BE49-F238E27FC236}">
                <a16:creationId xmlns:a16="http://schemas.microsoft.com/office/drawing/2014/main" id="{2AC56184-204B-EDDB-A550-779A25BA31F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67412"/>
          <a:stretch>
            <a:fillRect/>
          </a:stretch>
        </p:blipFill>
        <p:spPr>
          <a:xfrm>
            <a:off x="6931460" y="3131968"/>
            <a:ext cx="4824059" cy="2227917"/>
          </a:xfrm>
          <a:prstGeom prst="rect">
            <a:avLst/>
          </a:prstGeom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9F8A7026-2533-D03A-819C-64A68EDC60CF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7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15920-3227-0235-70FC-775924C8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200B2197-77AB-9C79-A43D-74114A728B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0EB7608-CECE-49CB-FC7C-3436C0FA683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84C74228-FF59-2E08-8B88-D3254EE288D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F209906F-2370-8023-2E3A-BC8D51466B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190CFA2-ED81-2B49-933D-8F7C32353CD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B790542-0CB3-52CC-9E18-1846CB87D99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9F9D258-7303-E8F3-4C2A-EC4C5F88E4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CCBE7EA4-B1C5-675B-5BD0-24C03FDFAC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FD39864-DD4B-E308-9B98-3435CA5A47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1066821-101F-A400-C39E-AF1FF02077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46D8556-CE37-BE7C-78B1-94FE1066310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F2AFE42-7CD7-0861-36A9-6A494159827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33829C0-550C-6A4B-55AC-57E7946E0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597970C-AF98-4A90-3C91-796728A0B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7F1E5-CAAA-7659-2C4F-95D90702E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23BFE0A-D548-4640-D5DC-3764782FFB1E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5B9862-7ECC-A20B-4F50-09B03DEC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5030"/>
          <a:stretch>
            <a:fillRect/>
          </a:stretch>
        </p:blipFill>
        <p:spPr>
          <a:xfrm>
            <a:off x="2220036" y="882055"/>
            <a:ext cx="7772400" cy="100788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164BB38-C024-D28A-E01D-151BC3462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02" y="720000"/>
            <a:ext cx="977374" cy="1332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56B905B-93D8-0BCE-F55E-C93E2D1CBA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4973" y="2030591"/>
            <a:ext cx="3714474" cy="382111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F4BACC0-D133-49AF-4893-1ED2EEB4F8A3}"/>
              </a:ext>
            </a:extLst>
          </p:cNvPr>
          <p:cNvSpPr txBox="1"/>
          <p:nvPr/>
        </p:nvSpPr>
        <p:spPr>
          <a:xfrm>
            <a:off x="8396849" y="1661732"/>
            <a:ext cx="7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D4A5786-1FD2-95B8-8D74-615B2E57E585}"/>
              </a:ext>
            </a:extLst>
          </p:cNvPr>
          <p:cNvSpPr txBox="1"/>
          <p:nvPr/>
        </p:nvSpPr>
        <p:spPr>
          <a:xfrm>
            <a:off x="9358119" y="1661732"/>
            <a:ext cx="7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20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C76649B7-329F-C55A-4359-61B1CEBAA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224901"/>
              </p:ext>
            </p:extLst>
          </p:nvPr>
        </p:nvGraphicFramePr>
        <p:xfrm>
          <a:off x="1986644" y="2052000"/>
          <a:ext cx="2754468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4468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Jul 2004 – Feb 2008</a:t>
                      </a:r>
                    </a:p>
                    <a:p>
                      <a:pPr algn="ctr"/>
                      <a:r>
                        <a:rPr lang="es-ES" sz="1600" dirty="0"/>
                        <a:t>MELD &lt; 35</a:t>
                      </a:r>
                    </a:p>
                    <a:p>
                      <a:pPr algn="ctr"/>
                      <a:r>
                        <a:rPr lang="es-ES" sz="1600" dirty="0"/>
                        <a:t>CIT &gt; 4h</a:t>
                      </a:r>
                    </a:p>
                    <a:p>
                      <a:pPr algn="ctr"/>
                      <a:r>
                        <a:rPr lang="es-ES" sz="1600" dirty="0" err="1"/>
                        <a:t>Travel</a:t>
                      </a:r>
                      <a:r>
                        <a:rPr lang="es-ES" sz="1600" dirty="0"/>
                        <a:t> time &lt; 3h</a:t>
                      </a:r>
                    </a:p>
                    <a:p>
                      <a:pPr algn="ctr"/>
                      <a:r>
                        <a:rPr lang="es-ES" sz="1600" dirty="0" err="1"/>
                        <a:t>DBDs</a:t>
                      </a:r>
                      <a:endParaRPr lang="es-ES" sz="1600" dirty="0"/>
                    </a:p>
                    <a:p>
                      <a:pPr algn="ctr"/>
                      <a:r>
                        <a:rPr lang="es-ES" sz="1600" dirty="0" err="1"/>
                        <a:t>Donor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age</a:t>
                      </a:r>
                      <a:r>
                        <a:rPr lang="es-ES" sz="1600" dirty="0"/>
                        <a:t> &lt; 65yo</a:t>
                      </a:r>
                    </a:p>
                    <a:p>
                      <a:pPr algn="ctr"/>
                      <a:r>
                        <a:rPr lang="es-ES" sz="1600" dirty="0" err="1"/>
                        <a:t>Steatosis</a:t>
                      </a:r>
                      <a:r>
                        <a:rPr lang="es-ES" sz="1600" dirty="0"/>
                        <a:t> (macro) &lt; 25%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sp>
        <p:nvSpPr>
          <p:cNvPr id="26" name="Elipse 25">
            <a:extLst>
              <a:ext uri="{FF2B5EF4-FFF2-40B4-BE49-F238E27FC236}">
                <a16:creationId xmlns:a16="http://schemas.microsoft.com/office/drawing/2014/main" id="{87B8DE10-8B5D-4F51-1B8E-49BDFF9AF1BE}"/>
              </a:ext>
            </a:extLst>
          </p:cNvPr>
          <p:cNvSpPr/>
          <p:nvPr/>
        </p:nvSpPr>
        <p:spPr>
          <a:xfrm>
            <a:off x="1327447" y="4070056"/>
            <a:ext cx="4072861" cy="1798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Dual </a:t>
            </a:r>
            <a:r>
              <a:rPr lang="es-ES" dirty="0" err="1">
                <a:solidFill>
                  <a:schemeClr val="tx1"/>
                </a:solidFill>
              </a:rPr>
              <a:t>cannulation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Perfusion</a:t>
            </a:r>
            <a:r>
              <a:rPr lang="es-ES" dirty="0">
                <a:solidFill>
                  <a:schemeClr val="tx1"/>
                </a:solidFill>
              </a:rPr>
              <a:t> time 3 – 7 </a:t>
            </a:r>
            <a:r>
              <a:rPr lang="es-ES" dirty="0" err="1">
                <a:solidFill>
                  <a:schemeClr val="tx1"/>
                </a:solidFill>
              </a:rPr>
              <a:t>hours</a:t>
            </a:r>
            <a:r>
              <a:rPr lang="es-ES" dirty="0">
                <a:solidFill>
                  <a:schemeClr val="tx1"/>
                </a:solidFill>
              </a:rPr>
              <a:t> (Total CIT &lt; 12h)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Perfusion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Vasosol</a:t>
            </a:r>
            <a:r>
              <a:rPr lang="es-ES" dirty="0">
                <a:solidFill>
                  <a:schemeClr val="tx1"/>
                </a:solidFill>
              </a:rPr>
              <a:t>®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Hypothermia</a:t>
            </a:r>
            <a:r>
              <a:rPr lang="es-ES" dirty="0">
                <a:solidFill>
                  <a:schemeClr val="tx1"/>
                </a:solidFill>
              </a:rPr>
              <a:t> 4-8 </a:t>
            </a:r>
            <a:r>
              <a:rPr lang="es-ES" dirty="0" err="1">
                <a:solidFill>
                  <a:schemeClr val="tx1"/>
                </a:solidFill>
              </a:rPr>
              <a:t>ºC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Without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oxygenation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520BA2D-B2BD-7515-CCAB-3BEA90F77111}"/>
              </a:ext>
            </a:extLst>
          </p:cNvPr>
          <p:cNvSpPr txBox="1"/>
          <p:nvPr/>
        </p:nvSpPr>
        <p:spPr>
          <a:xfrm>
            <a:off x="8269936" y="6027818"/>
            <a:ext cx="371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/>
              <a:t>Guarrera J; </a:t>
            </a:r>
            <a:r>
              <a:rPr lang="es-ES" sz="1200" b="1" dirty="0"/>
              <a:t>AJT</a:t>
            </a:r>
            <a:r>
              <a:rPr lang="es-ES" sz="1200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99458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956B24-41F4-ED66-5CCB-B9A3AA5D1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E7895E7-2DDC-809A-885F-9C045B74747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B95A1EA-AE5B-CB5E-ED58-A1382E1734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CBCF95C3-506E-86FA-A249-97FBB606121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7D624A43-54EC-CAB3-BBD3-BCACE5C7C9C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B5F82BD-4AAB-CDC0-A943-75ABC863B79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696FEE5-30B7-9766-9967-27FD270593C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C8A7229D-0671-D506-F491-A7E39F0479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B0BC679B-0363-0520-5744-19ADA7D04A5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A1BF3E5-3D2B-77F8-626E-76DD2D0F9E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FD00E48-3F68-1167-F8AF-ECFC4B1DE5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23B1673-ED4A-C20D-DE9C-16D9A13E57B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DDE94C45-2A40-97B3-D167-8280F71A4F3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AA4A87D-6FE9-6E43-1A76-2C9CF598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DC08AE-DAE8-F07A-F8F3-AD6529BD4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E3905-0157-9FCA-2F5E-B7BF341F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7CFE2D80-9A89-DDB5-3C35-04066FCF9B92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43F638-0B52-BCA4-AB40-13B740FA92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5030"/>
          <a:stretch>
            <a:fillRect/>
          </a:stretch>
        </p:blipFill>
        <p:spPr>
          <a:xfrm>
            <a:off x="2220036" y="882055"/>
            <a:ext cx="7772400" cy="100788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3E02422-55E6-E00E-5F74-CAF8200E8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02" y="720000"/>
            <a:ext cx="977374" cy="1332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AAFF492-CB10-F7E8-4FC2-73615B7BA4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4973" y="2030591"/>
            <a:ext cx="3714474" cy="382111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1ACFCF2-35FB-C5A6-4336-1DA46B24CB17}"/>
              </a:ext>
            </a:extLst>
          </p:cNvPr>
          <p:cNvSpPr txBox="1"/>
          <p:nvPr/>
        </p:nvSpPr>
        <p:spPr>
          <a:xfrm>
            <a:off x="8396849" y="1661732"/>
            <a:ext cx="7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7A04082-0592-658E-5230-9D08341F03C1}"/>
              </a:ext>
            </a:extLst>
          </p:cNvPr>
          <p:cNvSpPr txBox="1"/>
          <p:nvPr/>
        </p:nvSpPr>
        <p:spPr>
          <a:xfrm>
            <a:off x="9358119" y="1661732"/>
            <a:ext cx="7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20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30602E79-E734-79C7-C037-EE555E5E1133}"/>
              </a:ext>
            </a:extLst>
          </p:cNvPr>
          <p:cNvGraphicFramePr>
            <a:graphicFrameLocks noGrp="1"/>
          </p:cNvGraphicFramePr>
          <p:nvPr/>
        </p:nvGraphicFramePr>
        <p:xfrm>
          <a:off x="1986644" y="2052000"/>
          <a:ext cx="2754468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4468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Jul 2004 – Feb 2008</a:t>
                      </a:r>
                    </a:p>
                    <a:p>
                      <a:pPr algn="ctr"/>
                      <a:r>
                        <a:rPr lang="es-ES" sz="1600" dirty="0"/>
                        <a:t>MELD &lt; 35</a:t>
                      </a:r>
                    </a:p>
                    <a:p>
                      <a:pPr algn="ctr"/>
                      <a:r>
                        <a:rPr lang="es-ES" sz="1600" dirty="0"/>
                        <a:t>CIT &gt; 4h</a:t>
                      </a:r>
                    </a:p>
                    <a:p>
                      <a:pPr algn="ctr"/>
                      <a:r>
                        <a:rPr lang="es-ES" sz="1600" dirty="0" err="1"/>
                        <a:t>Travel</a:t>
                      </a:r>
                      <a:r>
                        <a:rPr lang="es-ES" sz="1600" dirty="0"/>
                        <a:t> time &lt; 3h</a:t>
                      </a:r>
                    </a:p>
                    <a:p>
                      <a:pPr algn="ctr"/>
                      <a:r>
                        <a:rPr lang="es-ES" sz="1600" dirty="0" err="1"/>
                        <a:t>DBDs</a:t>
                      </a:r>
                      <a:endParaRPr lang="es-ES" sz="1600" dirty="0"/>
                    </a:p>
                    <a:p>
                      <a:pPr algn="ctr"/>
                      <a:r>
                        <a:rPr lang="es-ES" sz="1600" dirty="0" err="1"/>
                        <a:t>Donor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age</a:t>
                      </a:r>
                      <a:r>
                        <a:rPr lang="es-ES" sz="1600" dirty="0"/>
                        <a:t> &lt; 65yo</a:t>
                      </a:r>
                    </a:p>
                    <a:p>
                      <a:pPr algn="ctr"/>
                      <a:r>
                        <a:rPr lang="es-ES" sz="1600" dirty="0" err="1"/>
                        <a:t>Steatosis</a:t>
                      </a:r>
                      <a:r>
                        <a:rPr lang="es-ES" sz="1600" dirty="0"/>
                        <a:t> (macro) &lt; 25%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sp>
        <p:nvSpPr>
          <p:cNvPr id="26" name="Elipse 25">
            <a:extLst>
              <a:ext uri="{FF2B5EF4-FFF2-40B4-BE49-F238E27FC236}">
                <a16:creationId xmlns:a16="http://schemas.microsoft.com/office/drawing/2014/main" id="{B1EFE8F6-2C22-74FC-8E3E-BCC22CD0E50C}"/>
              </a:ext>
            </a:extLst>
          </p:cNvPr>
          <p:cNvSpPr/>
          <p:nvPr/>
        </p:nvSpPr>
        <p:spPr>
          <a:xfrm>
            <a:off x="1327447" y="4070056"/>
            <a:ext cx="4072861" cy="1798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Dual </a:t>
            </a:r>
            <a:r>
              <a:rPr lang="es-ES" dirty="0" err="1">
                <a:solidFill>
                  <a:schemeClr val="tx1"/>
                </a:solidFill>
              </a:rPr>
              <a:t>cannulation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Perfusion</a:t>
            </a:r>
            <a:r>
              <a:rPr lang="es-ES" dirty="0">
                <a:solidFill>
                  <a:schemeClr val="tx1"/>
                </a:solidFill>
              </a:rPr>
              <a:t> time 3 – 7 </a:t>
            </a:r>
            <a:r>
              <a:rPr lang="es-ES" dirty="0" err="1">
                <a:solidFill>
                  <a:schemeClr val="tx1"/>
                </a:solidFill>
              </a:rPr>
              <a:t>hours</a:t>
            </a:r>
            <a:r>
              <a:rPr lang="es-ES" dirty="0">
                <a:solidFill>
                  <a:schemeClr val="tx1"/>
                </a:solidFill>
              </a:rPr>
              <a:t> (Total CIT &lt; 12h)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Perfusion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Vasosol</a:t>
            </a:r>
            <a:r>
              <a:rPr lang="es-ES" dirty="0">
                <a:solidFill>
                  <a:schemeClr val="tx1"/>
                </a:solidFill>
              </a:rPr>
              <a:t>®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Hypothermia</a:t>
            </a:r>
            <a:r>
              <a:rPr lang="es-ES" dirty="0">
                <a:solidFill>
                  <a:schemeClr val="tx1"/>
                </a:solidFill>
              </a:rPr>
              <a:t> 4-8 </a:t>
            </a:r>
            <a:r>
              <a:rPr lang="es-ES" dirty="0" err="1">
                <a:solidFill>
                  <a:schemeClr val="tx1"/>
                </a:solidFill>
              </a:rPr>
              <a:t>ºC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Without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oxygenation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9280BC5-3DEE-0603-5B46-255C5687D251}"/>
              </a:ext>
            </a:extLst>
          </p:cNvPr>
          <p:cNvSpPr txBox="1"/>
          <p:nvPr/>
        </p:nvSpPr>
        <p:spPr>
          <a:xfrm>
            <a:off x="8269936" y="6027818"/>
            <a:ext cx="371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/>
              <a:t>Guarrera J; </a:t>
            </a:r>
            <a:r>
              <a:rPr lang="es-ES" sz="1200" b="1" dirty="0"/>
              <a:t>AJT</a:t>
            </a:r>
            <a:r>
              <a:rPr lang="es-ES" sz="1200" dirty="0"/>
              <a:t>, 2010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BF58098-69BA-78E9-2B1A-1D99AA2349CB}"/>
              </a:ext>
            </a:extLst>
          </p:cNvPr>
          <p:cNvCxnSpPr/>
          <p:nvPr/>
        </p:nvCxnSpPr>
        <p:spPr>
          <a:xfrm>
            <a:off x="6311900" y="2857500"/>
            <a:ext cx="30307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973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A48D5-600B-3EA0-0190-C5B202262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167089A-4BE0-B888-F3B9-C7DA6510CA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65C393F-A9BE-FACC-8AA0-B4E716BDC76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5E041EF6-943C-9300-0763-26D2C024477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A855DA3B-6908-7A52-55A0-ED108D8EF56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452C5CB6-B509-75CF-2B06-FA9E86CEED6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DE200AC-9FF8-937E-8383-DC9AB2A7902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8BBC017-E288-BB97-B387-0BA18417F9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D100AA82-C7CD-BC7B-C9BD-F61B2AC0210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87320AB-0910-8015-3BCE-D4B26674C6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D5106EE-4F15-6816-5595-851885493D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3835844-1487-677D-F4E9-69F03F1EA45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5EAECD1-7BDD-1E10-843A-51E260B5E3B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E214A85-5248-C7A2-F13A-9FD3E4AE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804DD7C7-DE6C-7D11-8F2B-226A4BC08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703" y="600502"/>
            <a:ext cx="6374593" cy="1707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9D7F05-001C-7163-B5E2-E46808A90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" cy="60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C23A9A-9D67-AEA4-1267-3DF3308E9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3672" y="0"/>
            <a:ext cx="1828800" cy="600502"/>
          </a:xfrm>
          <a:prstGeom prst="rect">
            <a:avLst/>
          </a:prstGeom>
        </p:spPr>
      </p:pic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C49F3403-43BF-1550-EB29-8363B7944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58677"/>
              </p:ext>
            </p:extLst>
          </p:nvPr>
        </p:nvGraphicFramePr>
        <p:xfrm>
          <a:off x="668895" y="2814728"/>
          <a:ext cx="2754468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4468">
                  <a:extLst>
                    <a:ext uri="{9D8B030D-6E8A-4147-A177-3AD203B41FA5}">
                      <a16:colId xmlns:a16="http://schemas.microsoft.com/office/drawing/2014/main" val="2373236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/>
                        <a:t>Jan 2012 – </a:t>
                      </a:r>
                      <a:r>
                        <a:rPr lang="es-ES" sz="1600" u="none" dirty="0" err="1"/>
                        <a:t>Dec</a:t>
                      </a:r>
                      <a:r>
                        <a:rPr lang="es-ES" sz="1600" u="none" dirty="0"/>
                        <a:t> 2014</a:t>
                      </a:r>
                    </a:p>
                    <a:p>
                      <a:pPr algn="ctr"/>
                      <a:r>
                        <a:rPr lang="es-ES" sz="1600" u="sng" dirty="0" err="1"/>
                        <a:t>Matching</a:t>
                      </a:r>
                      <a:r>
                        <a:rPr lang="es-ES" sz="1600" u="sng" dirty="0"/>
                        <a:t> 1:2 </a:t>
                      </a:r>
                    </a:p>
                    <a:p>
                      <a:pPr algn="ctr"/>
                      <a:r>
                        <a:rPr lang="es-ES" sz="1600" u="none" dirty="0"/>
                        <a:t>WIT </a:t>
                      </a: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4 min</a:t>
                      </a:r>
                    </a:p>
                    <a:p>
                      <a:pPr algn="ctr"/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BAR score </a:t>
                      </a: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5p</a:t>
                      </a:r>
                    </a:p>
                    <a:p>
                      <a:pPr algn="ctr"/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Cold</a:t>
                      </a:r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 </a:t>
                      </a:r>
                      <a:r>
                        <a:rPr lang="es-ES" sz="160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storage</a:t>
                      </a:r>
                      <a:r>
                        <a:rPr lang="es-ES" sz="16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 &lt; 8h</a:t>
                      </a:r>
                      <a:endParaRPr lang="es-ES" sz="1600" u="non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06459"/>
                  </a:ext>
                </a:extLst>
              </a:tr>
            </a:tbl>
          </a:graphicData>
        </a:graphic>
      </p:graphicFrame>
      <p:sp>
        <p:nvSpPr>
          <p:cNvPr id="26" name="Elipse 25">
            <a:extLst>
              <a:ext uri="{FF2B5EF4-FFF2-40B4-BE49-F238E27FC236}">
                <a16:creationId xmlns:a16="http://schemas.microsoft.com/office/drawing/2014/main" id="{7791843E-85AB-BD70-0D42-40D4E9DB745C}"/>
              </a:ext>
            </a:extLst>
          </p:cNvPr>
          <p:cNvSpPr/>
          <p:nvPr/>
        </p:nvSpPr>
        <p:spPr>
          <a:xfrm>
            <a:off x="9698" y="4263878"/>
            <a:ext cx="4072861" cy="1798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Single (portal) </a:t>
            </a:r>
            <a:r>
              <a:rPr lang="es-ES" dirty="0" err="1">
                <a:solidFill>
                  <a:schemeClr val="tx1"/>
                </a:solidFill>
              </a:rPr>
              <a:t>cannulation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Md </a:t>
            </a:r>
            <a:r>
              <a:rPr lang="es-ES" dirty="0" err="1">
                <a:solidFill>
                  <a:schemeClr val="tx1"/>
                </a:solidFill>
              </a:rPr>
              <a:t>Perf.time</a:t>
            </a:r>
            <a:r>
              <a:rPr lang="es-ES" dirty="0">
                <a:solidFill>
                  <a:schemeClr val="tx1"/>
                </a:solidFill>
              </a:rPr>
              <a:t> 119m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Perfusion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wUW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</a:rPr>
              <a:t>Hypothermia</a:t>
            </a:r>
            <a:r>
              <a:rPr lang="es-ES" dirty="0">
                <a:solidFill>
                  <a:schemeClr val="tx1"/>
                </a:solidFill>
              </a:rPr>
              <a:t> 10 </a:t>
            </a:r>
            <a:r>
              <a:rPr lang="es-ES" dirty="0" err="1">
                <a:solidFill>
                  <a:schemeClr val="tx1"/>
                </a:solidFill>
              </a:rPr>
              <a:t>ºC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pO2 80 – 100 kPa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9B21A39-34A0-8523-A0F9-2D187FFF7A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00" y="720000"/>
            <a:ext cx="943200" cy="133195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85F3681-02BF-29A1-E726-EF613B0348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8646" y="6055409"/>
            <a:ext cx="3572295" cy="21820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242DF01-784B-B9FD-985E-B68BC19F4B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4349" y="2565240"/>
            <a:ext cx="3543300" cy="35687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B8D1AB9-1F07-CA4F-5F06-7E71187F9A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439" y="2568291"/>
            <a:ext cx="3786921" cy="3297701"/>
          </a:xfrm>
          <a:prstGeom prst="rect">
            <a:avLst/>
          </a:prstGeom>
        </p:spPr>
      </p:pic>
      <p:sp>
        <p:nvSpPr>
          <p:cNvPr id="31" name="Rectangle 3">
            <a:extLst>
              <a:ext uri="{FF2B5EF4-FFF2-40B4-BE49-F238E27FC236}">
                <a16:creationId xmlns:a16="http://schemas.microsoft.com/office/drawing/2014/main" id="{1AD3023E-76A2-571D-EFE7-97EE21528895}"/>
              </a:ext>
            </a:extLst>
          </p:cNvPr>
          <p:cNvSpPr/>
          <p:nvPr/>
        </p:nvSpPr>
        <p:spPr>
          <a:xfrm>
            <a:off x="1828800" y="0"/>
            <a:ext cx="8554872" cy="600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El camino del HOPE</a:t>
            </a:r>
            <a:endParaRPr lang="en-ES" dirty="0">
              <a:solidFill>
                <a:sysClr val="windowText" lastClr="00000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3C381F-EAE1-E8B9-B652-8D9BD51DFB1C}"/>
              </a:ext>
            </a:extLst>
          </p:cNvPr>
          <p:cNvSpPr txBox="1"/>
          <p:nvPr/>
        </p:nvSpPr>
        <p:spPr>
          <a:xfrm>
            <a:off x="9899891" y="2268082"/>
            <a:ext cx="96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1y </a:t>
            </a:r>
            <a:r>
              <a:rPr lang="es-ES" sz="1200" dirty="0" err="1"/>
              <a:t>graft-srv</a:t>
            </a:r>
            <a:endParaRPr lang="es-ES" sz="12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838729F-69E9-BA74-1F01-ABCD2B40D9B2}"/>
              </a:ext>
            </a:extLst>
          </p:cNvPr>
          <p:cNvSpPr txBox="1"/>
          <p:nvPr/>
        </p:nvSpPr>
        <p:spPr>
          <a:xfrm>
            <a:off x="10991246" y="3050956"/>
            <a:ext cx="96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90%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CEF39BD-45A8-15DD-6E9D-BE2062798526}"/>
              </a:ext>
            </a:extLst>
          </p:cNvPr>
          <p:cNvSpPr txBox="1"/>
          <p:nvPr/>
        </p:nvSpPr>
        <p:spPr>
          <a:xfrm>
            <a:off x="10991246" y="3510741"/>
            <a:ext cx="967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69%</a:t>
            </a:r>
          </a:p>
        </p:txBody>
      </p:sp>
    </p:spTree>
    <p:extLst>
      <p:ext uri="{BB962C8B-B14F-4D97-AF65-F5344CB8AC3E}">
        <p14:creationId xmlns:p14="http://schemas.microsoft.com/office/powerpoint/2010/main" val="40105493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4C74D6-8E01-4C8F-A796-A362780A2589}">
  <ds:schemaRefs>
    <ds:schemaRef ds:uri="http://schemas.microsoft.com/office/2006/metadata/properties"/>
    <ds:schemaRef ds:uri="http://schemas.microsoft.com/office/infopath/2007/PartnerControls"/>
    <ds:schemaRef ds:uri="0c5cd9b1-7df6-4125-9594-fc0acfe49476"/>
    <ds:schemaRef ds:uri="2ba98950-7f45-4f63-93ce-8807729bc465"/>
  </ds:schemaRefs>
</ds:datastoreItem>
</file>

<file path=customXml/itemProps2.xml><?xml version="1.0" encoding="utf-8"?>
<ds:datastoreItem xmlns:ds="http://schemas.openxmlformats.org/officeDocument/2006/customXml" ds:itemID="{BEA8A5E9-F589-4AE0-AFE4-403D7A1AF219}"/>
</file>

<file path=customXml/itemProps3.xml><?xml version="1.0" encoding="utf-8"?>
<ds:datastoreItem xmlns:ds="http://schemas.openxmlformats.org/officeDocument/2006/customXml" ds:itemID="{BE8AAE77-4BE6-4504-B263-33AECFAD9B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7937</Words>
  <Application>Microsoft Macintosh PowerPoint</Application>
  <PresentationFormat>Panorámica</PresentationFormat>
  <Paragraphs>1880</Paragraphs>
  <Slides>55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4" baseType="lpstr">
      <vt:lpstr>Aptos</vt:lpstr>
      <vt:lpstr>Arial</vt:lpstr>
      <vt:lpstr>Calibri</vt:lpstr>
      <vt:lpstr>Calibri (Body)</vt:lpstr>
      <vt:lpstr>Calibri Light</vt:lpstr>
      <vt:lpstr>Cambria Math</vt:lpstr>
      <vt:lpstr>Helvetica</vt:lpstr>
      <vt:lpstr>Wingdings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NATALIA GRUP CONGRES</dc:creator>
  <cp:lastModifiedBy>Luis Secanella</cp:lastModifiedBy>
  <cp:revision>7</cp:revision>
  <dcterms:created xsi:type="dcterms:W3CDTF">2022-01-31T13:34:55Z</dcterms:created>
  <dcterms:modified xsi:type="dcterms:W3CDTF">2025-10-24T05:08:46Z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  <property fmtid="{D5CDD505-2E9C-101B-9397-08002B2CF9AE}" pid="3" name="MediaServiceImageTags">
    <vt:lpwstr/>
  </property>
</Properties>
</file>