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7" r:id="rId5"/>
    <p:sldId id="269" r:id="rId6"/>
    <p:sldId id="264" r:id="rId7"/>
    <p:sldId id="265" r:id="rId8"/>
    <p:sldId id="266" r:id="rId9"/>
    <p:sldId id="267" r:id="rId10"/>
    <p:sldId id="276" r:id="rId11"/>
    <p:sldId id="278" r:id="rId12"/>
    <p:sldId id="279" r:id="rId13"/>
    <p:sldId id="280" r:id="rId14"/>
    <p:sldId id="268" r:id="rId15"/>
    <p:sldId id="275" r:id="rId16"/>
    <p:sldId id="281" r:id="rId17"/>
    <p:sldId id="282" r:id="rId18"/>
    <p:sldId id="273" r:id="rId19"/>
    <p:sldId id="283" r:id="rId20"/>
    <p:sldId id="284" r:id="rId21"/>
    <p:sldId id="277" r:id="rId2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EFD"/>
    <a:srgbClr val="939292"/>
    <a:srgbClr val="B5A8AF"/>
    <a:srgbClr val="01A2E2"/>
    <a:srgbClr val="8E7A85"/>
    <a:srgbClr val="00A2E2"/>
    <a:srgbClr val="B3A6AD"/>
    <a:srgbClr val="00833D"/>
    <a:srgbClr val="009AE6"/>
    <a:srgbClr val="E7A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39267-D8D9-4DBC-B6C6-806C93168AA9}" v="326" dt="2025-09-17T17:49:51.80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0" autoAdjust="0"/>
    <p:restoredTop sz="81604" autoAdjust="0"/>
  </p:normalViewPr>
  <p:slideViewPr>
    <p:cSldViewPr snapToGrid="0" showGuides="1">
      <p:cViewPr varScale="1">
        <p:scale>
          <a:sx n="59" d="100"/>
          <a:sy n="59" d="100"/>
        </p:scale>
        <p:origin x="894" y="72"/>
      </p:cViewPr>
      <p:guideLst>
        <p:guide orient="horz" pos="96"/>
        <p:guide pos="721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àlia  López" userId="dd901dbb-d62d-4bbc-a0e3-14088baa61ef" providerId="ADAL" clId="{00CC0F90-E511-4590-8CDD-A793BC47972E}"/>
    <pc:docChg chg="undo custSel addSld delSld modSld">
      <pc:chgData name="Natàlia  López" userId="dd901dbb-d62d-4bbc-a0e3-14088baa61ef" providerId="ADAL" clId="{00CC0F90-E511-4590-8CDD-A793BC47972E}" dt="2025-09-17T17:49:55.807" v="944" actId="34135"/>
      <pc:docMkLst>
        <pc:docMk/>
      </pc:docMkLst>
      <pc:sldChg chg="addSp delSp modSp mod">
        <pc:chgData name="Natàlia  López" userId="dd901dbb-d62d-4bbc-a0e3-14088baa61ef" providerId="ADAL" clId="{00CC0F90-E511-4590-8CDD-A793BC47972E}" dt="2025-09-17T17:49:55.807" v="944" actId="34135"/>
        <pc:sldMkLst>
          <pc:docMk/>
          <pc:sldMk cId="744342960" sldId="257"/>
        </pc:sldMkLst>
        <pc:spChg chg="mod">
          <ac:chgData name="Natàlia  López" userId="dd901dbb-d62d-4bbc-a0e3-14088baa61ef" providerId="ADAL" clId="{00CC0F90-E511-4590-8CDD-A793BC47972E}" dt="2025-09-17T16:43:28.299" v="632" actId="34135"/>
          <ac:spMkLst>
            <pc:docMk/>
            <pc:sldMk cId="744342960" sldId="257"/>
            <ac:spMk id="6" creationId="{D29E4D2F-480A-464B-8B69-EA25A631CE5D}"/>
          </ac:spMkLst>
        </pc:spChg>
        <pc:spChg chg="mod">
          <ac:chgData name="Natàlia  López" userId="dd901dbb-d62d-4bbc-a0e3-14088baa61ef" providerId="ADAL" clId="{00CC0F90-E511-4590-8CDD-A793BC47972E}" dt="2025-09-17T16:43:28.299" v="632" actId="34135"/>
          <ac:spMkLst>
            <pc:docMk/>
            <pc:sldMk cId="744342960" sldId="257"/>
            <ac:spMk id="7" creationId="{6534C781-F462-4AAE-BB6D-C4898DD7DD27}"/>
          </ac:spMkLst>
        </pc:spChg>
        <pc:spChg chg="mod">
          <ac:chgData name="Natàlia  López" userId="dd901dbb-d62d-4bbc-a0e3-14088baa61ef" providerId="ADAL" clId="{00CC0F90-E511-4590-8CDD-A793BC47972E}" dt="2025-09-17T16:18:45.619" v="202" actId="20577"/>
          <ac:spMkLst>
            <pc:docMk/>
            <pc:sldMk cId="744342960" sldId="257"/>
            <ac:spMk id="8" creationId="{549B873C-3515-4A86-835D-7D739B3B6DA6}"/>
          </ac:spMkLst>
        </pc:spChg>
        <pc:spChg chg="mod">
          <ac:chgData name="Natàlia  López" userId="dd901dbb-d62d-4bbc-a0e3-14088baa61ef" providerId="ADAL" clId="{00CC0F90-E511-4590-8CDD-A793BC47972E}" dt="2025-09-17T16:18:50.925" v="203" actId="20577"/>
          <ac:spMkLst>
            <pc:docMk/>
            <pc:sldMk cId="744342960" sldId="257"/>
            <ac:spMk id="9" creationId="{FBBD72F3-89DC-4AF5-9DBA-1D5B051362E5}"/>
          </ac:spMkLst>
        </pc:spChg>
        <pc:spChg chg="mod">
          <ac:chgData name="Natàlia  López" userId="dd901dbb-d62d-4bbc-a0e3-14088baa61ef" providerId="ADAL" clId="{00CC0F90-E511-4590-8CDD-A793BC47972E}" dt="2025-09-10T15:01:31.947" v="38" actId="1076"/>
          <ac:spMkLst>
            <pc:docMk/>
            <pc:sldMk cId="744342960" sldId="257"/>
            <ac:spMk id="10" creationId="{436BE692-1C7E-44F3-BFF5-EF53613BC7EF}"/>
          </ac:spMkLst>
        </pc:spChg>
        <pc:spChg chg="mod">
          <ac:chgData name="Natàlia  López" userId="dd901dbb-d62d-4bbc-a0e3-14088baa61ef" providerId="ADAL" clId="{00CC0F90-E511-4590-8CDD-A793BC47972E}" dt="2025-09-17T16:41:30.384" v="589" actId="34135"/>
          <ac:spMkLst>
            <pc:docMk/>
            <pc:sldMk cId="744342960" sldId="257"/>
            <ac:spMk id="12" creationId="{4C9C88B0-3664-4D51-B1AE-97894215801F}"/>
          </ac:spMkLst>
        </pc:spChg>
        <pc:spChg chg="add del mod">
          <ac:chgData name="Natàlia  López" userId="dd901dbb-d62d-4bbc-a0e3-14088baa61ef" providerId="ADAL" clId="{00CC0F90-E511-4590-8CDD-A793BC47972E}" dt="2025-09-17T17:16:58.651" v="795" actId="478"/>
          <ac:spMkLst>
            <pc:docMk/>
            <pc:sldMk cId="744342960" sldId="257"/>
            <ac:spMk id="33" creationId="{34A836FD-35F2-0BD1-5372-B8465A74AD38}"/>
          </ac:spMkLst>
        </pc:spChg>
        <pc:grpChg chg="add mod">
          <ac:chgData name="Natàlia  López" userId="dd901dbb-d62d-4bbc-a0e3-14088baa61ef" providerId="ADAL" clId="{00CC0F90-E511-4590-8CDD-A793BC47972E}" dt="2025-09-17T17:49:55.807" v="944" actId="34135"/>
          <ac:grpSpMkLst>
            <pc:docMk/>
            <pc:sldMk cId="744342960" sldId="257"/>
            <ac:grpSpMk id="3" creationId="{81C98ECB-557C-302A-7FDB-D3539DDD1EA4}"/>
          </ac:grpSpMkLst>
        </pc:grpChg>
        <pc:grpChg chg="add mod">
          <ac:chgData name="Natàlia  López" userId="dd901dbb-d62d-4bbc-a0e3-14088baa61ef" providerId="ADAL" clId="{00CC0F90-E511-4590-8CDD-A793BC47972E}" dt="2025-09-17T16:43:35.282" v="633" actId="34135"/>
          <ac:grpSpMkLst>
            <pc:docMk/>
            <pc:sldMk cId="744342960" sldId="257"/>
            <ac:grpSpMk id="15" creationId="{98F7769B-9EE6-74F7-E885-CDB2A3C83B36}"/>
          </ac:grpSpMkLst>
        </pc:grpChg>
        <pc:grpChg chg="add del mod">
          <ac:chgData name="Natàlia  López" userId="dd901dbb-d62d-4bbc-a0e3-14088baa61ef" providerId="ADAL" clId="{00CC0F90-E511-4590-8CDD-A793BC47972E}" dt="2025-09-17T16:42:21.173" v="595" actId="165"/>
          <ac:grpSpMkLst>
            <pc:docMk/>
            <pc:sldMk cId="744342960" sldId="257"/>
            <ac:grpSpMk id="16" creationId="{5B73F306-189A-13B3-59E8-56D7C4CD4FDA}"/>
          </ac:grpSpMkLst>
        </pc:grpChg>
        <pc:grpChg chg="add del mod">
          <ac:chgData name="Natàlia  López" userId="dd901dbb-d62d-4bbc-a0e3-14088baa61ef" providerId="ADAL" clId="{00CC0F90-E511-4590-8CDD-A793BC47972E}" dt="2025-09-17T16:42:06.962" v="591" actId="478"/>
          <ac:grpSpMkLst>
            <pc:docMk/>
            <pc:sldMk cId="744342960" sldId="257"/>
            <ac:grpSpMk id="20" creationId="{CB3FD933-D137-6760-DC7D-096083E31C56}"/>
          </ac:grpSpMkLst>
        </pc:grpChg>
        <pc:grpChg chg="add mod">
          <ac:chgData name="Natàlia  López" userId="dd901dbb-d62d-4bbc-a0e3-14088baa61ef" providerId="ADAL" clId="{00CC0F90-E511-4590-8CDD-A793BC47972E}" dt="2025-09-17T16:43:28.299" v="632" actId="34135"/>
          <ac:grpSpMkLst>
            <pc:docMk/>
            <pc:sldMk cId="744342960" sldId="257"/>
            <ac:grpSpMk id="23" creationId="{4573649A-4D06-50A9-A148-06B158CBA7C0}"/>
          </ac:grpSpMkLst>
        </pc:grpChg>
        <pc:grpChg chg="mod">
          <ac:chgData name="Natàlia  López" userId="dd901dbb-d62d-4bbc-a0e3-14088baa61ef" providerId="ADAL" clId="{00CC0F90-E511-4590-8CDD-A793BC47972E}" dt="2025-09-10T15:19:06.278" v="156" actId="34135"/>
          <ac:grpSpMkLst>
            <pc:docMk/>
            <pc:sldMk cId="744342960" sldId="257"/>
            <ac:grpSpMk id="34" creationId="{CB7C7E09-141D-6A7D-4638-6AB32664BB10}"/>
          </ac:grpSpMkLst>
        </pc:grpChg>
        <pc:grpChg chg="mod topLvl">
          <ac:chgData name="Natàlia  López" userId="dd901dbb-d62d-4bbc-a0e3-14088baa61ef" providerId="ADAL" clId="{00CC0F90-E511-4590-8CDD-A793BC47972E}" dt="2025-09-17T16:43:28.299" v="632" actId="34135"/>
          <ac:grpSpMkLst>
            <pc:docMk/>
            <pc:sldMk cId="744342960" sldId="257"/>
            <ac:grpSpMk id="35" creationId="{DD7E468C-33FA-6B5A-6F3D-0CE90971984D}"/>
          </ac:grpSpMkLst>
        </pc:grpChg>
        <pc:graphicFrameChg chg="add del mod">
          <ac:chgData name="Natàlia  López" userId="dd901dbb-d62d-4bbc-a0e3-14088baa61ef" providerId="ADAL" clId="{00CC0F90-E511-4590-8CDD-A793BC47972E}" dt="2025-09-17T16:28:13.891" v="241" actId="478"/>
          <ac:graphicFrameMkLst>
            <pc:docMk/>
            <pc:sldMk cId="744342960" sldId="257"/>
            <ac:graphicFrameMk id="5" creationId="{A231DF47-B50B-82CC-8C6D-24FF816D9958}"/>
          </ac:graphicFrameMkLst>
        </pc:graphicFrameChg>
        <pc:graphicFrameChg chg="add del mod ord">
          <ac:chgData name="Natàlia  López" userId="dd901dbb-d62d-4bbc-a0e3-14088baa61ef" providerId="ADAL" clId="{00CC0F90-E511-4590-8CDD-A793BC47972E}" dt="2025-09-17T16:28:13.136" v="240" actId="478"/>
          <ac:graphicFrameMkLst>
            <pc:docMk/>
            <pc:sldMk cId="744342960" sldId="257"/>
            <ac:graphicFrameMk id="13" creationId="{32623384-4E16-ABD1-5B2E-A9CCF1DE75E7}"/>
          </ac:graphicFrameMkLst>
        </pc:graphicFrameChg>
        <pc:picChg chg="add mod topLvl modCrop">
          <ac:chgData name="Natàlia  López" userId="dd901dbb-d62d-4bbc-a0e3-14088baa61ef" providerId="ADAL" clId="{00CC0F90-E511-4590-8CDD-A793BC47972E}" dt="2025-09-17T16:43:28.299" v="632" actId="34135"/>
          <ac:picMkLst>
            <pc:docMk/>
            <pc:sldMk cId="744342960" sldId="257"/>
            <ac:picMk id="2" creationId="{B2404EEB-D204-8471-5B22-F54D864C1026}"/>
          </ac:picMkLst>
        </pc:picChg>
        <pc:picChg chg="add del mod modCrop">
          <ac:chgData name="Natàlia  López" userId="dd901dbb-d62d-4bbc-a0e3-14088baa61ef" providerId="ADAL" clId="{00CC0F90-E511-4590-8CDD-A793BC47972E}" dt="2025-09-17T16:17:20.678" v="184" actId="1076"/>
          <ac:picMkLst>
            <pc:docMk/>
            <pc:sldMk cId="744342960" sldId="257"/>
            <ac:picMk id="3" creationId="{AFC48FB4-B406-37FF-AD56-552083A4F382}"/>
          </ac:picMkLst>
        </pc:picChg>
        <pc:picChg chg="add mod">
          <ac:chgData name="Natàlia  López" userId="dd901dbb-d62d-4bbc-a0e3-14088baa61ef" providerId="ADAL" clId="{00CC0F90-E511-4590-8CDD-A793BC47972E}" dt="2025-09-17T16:43:35.282" v="633" actId="34135"/>
          <ac:picMkLst>
            <pc:docMk/>
            <pc:sldMk cId="744342960" sldId="257"/>
            <ac:picMk id="4" creationId="{C57ED18D-EDD2-BAE8-05D2-71451C68A3AB}"/>
          </ac:picMkLst>
        </pc:picChg>
        <pc:picChg chg="add mod">
          <ac:chgData name="Natàlia  López" userId="dd901dbb-d62d-4bbc-a0e3-14088baa61ef" providerId="ADAL" clId="{00CC0F90-E511-4590-8CDD-A793BC47972E}" dt="2025-09-17T16:43:35.282" v="633" actId="34135"/>
          <ac:picMkLst>
            <pc:docMk/>
            <pc:sldMk cId="744342960" sldId="257"/>
            <ac:picMk id="11" creationId="{F6219342-D9F2-1843-82D6-E60FD434A113}"/>
          </ac:picMkLst>
        </pc:picChg>
        <pc:picChg chg="add mod modCrop">
          <ac:chgData name="Natàlia  López" userId="dd901dbb-d62d-4bbc-a0e3-14088baa61ef" providerId="ADAL" clId="{00CC0F90-E511-4590-8CDD-A793BC47972E}" dt="2025-09-17T16:43:35.282" v="633" actId="34135"/>
          <ac:picMkLst>
            <pc:docMk/>
            <pc:sldMk cId="744342960" sldId="257"/>
            <ac:picMk id="14" creationId="{B10C55A9-4136-2523-55D8-8B6078EFA265}"/>
          </ac:picMkLst>
        </pc:picChg>
        <pc:picChg chg="add mod">
          <ac:chgData name="Natàlia  López" userId="dd901dbb-d62d-4bbc-a0e3-14088baa61ef" providerId="ADAL" clId="{00CC0F90-E511-4590-8CDD-A793BC47972E}" dt="2025-09-17T16:38:21.474" v="563" actId="34135"/>
          <ac:picMkLst>
            <pc:docMk/>
            <pc:sldMk cId="744342960" sldId="257"/>
            <ac:picMk id="18" creationId="{33D7AB2D-4542-C382-A9F2-313201D45EDB}"/>
          </ac:picMkLst>
        </pc:picChg>
        <pc:picChg chg="add mod modCrop">
          <ac:chgData name="Natàlia  López" userId="dd901dbb-d62d-4bbc-a0e3-14088baa61ef" providerId="ADAL" clId="{00CC0F90-E511-4590-8CDD-A793BC47972E}" dt="2025-09-17T16:38:21.474" v="563" actId="34135"/>
          <ac:picMkLst>
            <pc:docMk/>
            <pc:sldMk cId="744342960" sldId="257"/>
            <ac:picMk id="19" creationId="{36799F6C-7F65-580E-63E1-F9FE5642AAD0}"/>
          </ac:picMkLst>
        </pc:picChg>
        <pc:picChg chg="add mod modCrop">
          <ac:chgData name="Natàlia  López" userId="dd901dbb-d62d-4bbc-a0e3-14088baa61ef" providerId="ADAL" clId="{00CC0F90-E511-4590-8CDD-A793BC47972E}" dt="2025-09-17T17:49:55.807" v="944" actId="34135"/>
          <ac:picMkLst>
            <pc:docMk/>
            <pc:sldMk cId="744342960" sldId="257"/>
            <ac:picMk id="21" creationId="{B1827BE4-C0A2-2282-D627-4A61F55DE57A}"/>
          </ac:picMkLst>
        </pc:picChg>
        <pc:picChg chg="add mod">
          <ac:chgData name="Natàlia  López" userId="dd901dbb-d62d-4bbc-a0e3-14088baa61ef" providerId="ADAL" clId="{00CC0F90-E511-4590-8CDD-A793BC47972E}" dt="2025-09-17T16:39:31.237" v="568" actId="1076"/>
          <ac:picMkLst>
            <pc:docMk/>
            <pc:sldMk cId="744342960" sldId="257"/>
            <ac:picMk id="22" creationId="{F1CCF70D-B9BE-46CB-16E5-901C7B3F6F78}"/>
          </ac:picMkLst>
        </pc:picChg>
        <pc:picChg chg="add del mod modCrop">
          <ac:chgData name="Natàlia  López" userId="dd901dbb-d62d-4bbc-a0e3-14088baa61ef" providerId="ADAL" clId="{00CC0F90-E511-4590-8CDD-A793BC47972E}" dt="2025-09-17T16:50:51.284" v="640" actId="478"/>
          <ac:picMkLst>
            <pc:docMk/>
            <pc:sldMk cId="744342960" sldId="257"/>
            <ac:picMk id="25" creationId="{EFE9C0B3-4379-FB6E-930D-DA9DAFC21DF0}"/>
          </ac:picMkLst>
        </pc:picChg>
        <pc:picChg chg="add mod">
          <ac:chgData name="Natàlia  López" userId="dd901dbb-d62d-4bbc-a0e3-14088baa61ef" providerId="ADAL" clId="{00CC0F90-E511-4590-8CDD-A793BC47972E}" dt="2025-09-17T17:49:55.807" v="944" actId="34135"/>
          <ac:picMkLst>
            <pc:docMk/>
            <pc:sldMk cId="744342960" sldId="257"/>
            <ac:picMk id="27" creationId="{5683CDF3-5B64-B4E5-D0E7-4A0D07D07EBA}"/>
          </ac:picMkLst>
        </pc:picChg>
        <pc:picChg chg="add del mod">
          <ac:chgData name="Natàlia  López" userId="dd901dbb-d62d-4bbc-a0e3-14088baa61ef" providerId="ADAL" clId="{00CC0F90-E511-4590-8CDD-A793BC47972E}" dt="2025-09-17T17:16:56.281" v="794" actId="478"/>
          <ac:picMkLst>
            <pc:docMk/>
            <pc:sldMk cId="744342960" sldId="257"/>
            <ac:picMk id="29" creationId="{1A729BAA-BE4C-C405-8D51-46BE6ABED62D}"/>
          </ac:picMkLst>
        </pc:picChg>
        <pc:picChg chg="mod">
          <ac:chgData name="Natàlia  López" userId="dd901dbb-d62d-4bbc-a0e3-14088baa61ef" providerId="ADAL" clId="{00CC0F90-E511-4590-8CDD-A793BC47972E}" dt="2025-09-17T16:41:13.058" v="588" actId="1035"/>
          <ac:picMkLst>
            <pc:docMk/>
            <pc:sldMk cId="744342960" sldId="257"/>
            <ac:picMk id="30" creationId="{F9BF114A-F667-F53C-2897-AFE620279E23}"/>
          </ac:picMkLst>
        </pc:picChg>
        <pc:picChg chg="add mod">
          <ac:chgData name="Natàlia  López" userId="dd901dbb-d62d-4bbc-a0e3-14088baa61ef" providerId="ADAL" clId="{00CC0F90-E511-4590-8CDD-A793BC47972E}" dt="2025-09-17T17:49:55.807" v="944" actId="34135"/>
          <ac:picMkLst>
            <pc:docMk/>
            <pc:sldMk cId="744342960" sldId="257"/>
            <ac:picMk id="32" creationId="{0B12695F-AD37-6349-27F9-41383D6BD57E}"/>
          </ac:picMkLst>
        </pc:picChg>
        <pc:picChg chg="add del mod">
          <ac:chgData name="Natàlia  López" userId="dd901dbb-d62d-4bbc-a0e3-14088baa61ef" providerId="ADAL" clId="{00CC0F90-E511-4590-8CDD-A793BC47972E}" dt="2025-09-17T17:49:55.807" v="944" actId="34135"/>
          <ac:picMkLst>
            <pc:docMk/>
            <pc:sldMk cId="744342960" sldId="257"/>
            <ac:picMk id="37" creationId="{EEFA737A-7438-D830-E475-F98A4A5F7A5A}"/>
          </ac:picMkLst>
        </pc:picChg>
        <pc:picChg chg="add del mod">
          <ac:chgData name="Natàlia  López" userId="dd901dbb-d62d-4bbc-a0e3-14088baa61ef" providerId="ADAL" clId="{00CC0F90-E511-4590-8CDD-A793BC47972E}" dt="2025-09-17T17:20:59.039" v="819" actId="478"/>
          <ac:picMkLst>
            <pc:docMk/>
            <pc:sldMk cId="744342960" sldId="257"/>
            <ac:picMk id="39" creationId="{C7C479BE-AF3A-B580-510D-0418F7CB3199}"/>
          </ac:picMkLst>
        </pc:picChg>
      </pc:sldChg>
      <pc:sldChg chg="modSp del mod">
        <pc:chgData name="Natàlia  López" userId="dd901dbb-d62d-4bbc-a0e3-14088baa61ef" providerId="ADAL" clId="{00CC0F90-E511-4590-8CDD-A793BC47972E}" dt="2025-09-10T15:05:15.730" v="79" actId="47"/>
        <pc:sldMkLst>
          <pc:docMk/>
          <pc:sldMk cId="3248124415" sldId="261"/>
        </pc:sldMkLst>
      </pc:sldChg>
      <pc:sldChg chg="del">
        <pc:chgData name="Natàlia  López" userId="dd901dbb-d62d-4bbc-a0e3-14088baa61ef" providerId="ADAL" clId="{00CC0F90-E511-4590-8CDD-A793BC47972E}" dt="2025-09-10T15:05:17.497" v="80" actId="47"/>
        <pc:sldMkLst>
          <pc:docMk/>
          <pc:sldMk cId="1950076786" sldId="262"/>
        </pc:sldMkLst>
      </pc:sldChg>
      <pc:sldChg chg="del">
        <pc:chgData name="Natàlia  López" userId="dd901dbb-d62d-4bbc-a0e3-14088baa61ef" providerId="ADAL" clId="{00CC0F90-E511-4590-8CDD-A793BC47972E}" dt="2025-09-10T15:17:21.620" v="146" actId="47"/>
        <pc:sldMkLst>
          <pc:docMk/>
          <pc:sldMk cId="1893222902" sldId="263"/>
        </pc:sldMkLst>
      </pc:sldChg>
      <pc:sldChg chg="addSp delSp modSp new add del mod setBg">
        <pc:chgData name="Natàlia  López" userId="dd901dbb-d62d-4bbc-a0e3-14088baa61ef" providerId="ADAL" clId="{00CC0F90-E511-4590-8CDD-A793BC47972E}" dt="2025-09-17T17:39:14.472" v="913" actId="34135"/>
        <pc:sldMkLst>
          <pc:docMk/>
          <pc:sldMk cId="2061159690" sldId="264"/>
        </pc:sldMkLst>
        <pc:spChg chg="add del mod">
          <ac:chgData name="Natàlia  López" userId="dd901dbb-d62d-4bbc-a0e3-14088baa61ef" providerId="ADAL" clId="{00CC0F90-E511-4590-8CDD-A793BC47972E}" dt="2025-09-17T17:39:14.472" v="913" actId="34135"/>
          <ac:spMkLst>
            <pc:docMk/>
            <pc:sldMk cId="2061159690" sldId="264"/>
            <ac:spMk id="9" creationId="{F6F55DDD-B0C7-7220-181B-6BB1DCECE138}"/>
          </ac:spMkLst>
        </pc:spChg>
        <pc:spChg chg="add del mod">
          <ac:chgData name="Natàlia  López" userId="dd901dbb-d62d-4bbc-a0e3-14088baa61ef" providerId="ADAL" clId="{00CC0F90-E511-4590-8CDD-A793BC47972E}" dt="2025-09-17T17:21:47.021" v="823" actId="478"/>
          <ac:spMkLst>
            <pc:docMk/>
            <pc:sldMk cId="2061159690" sldId="264"/>
            <ac:spMk id="10" creationId="{DEB3BBC3-33F0-CF0C-C484-83EAF65323DC}"/>
          </ac:spMkLst>
        </pc:spChg>
        <pc:spChg chg="add mod">
          <ac:chgData name="Natàlia  López" userId="dd901dbb-d62d-4bbc-a0e3-14088baa61ef" providerId="ADAL" clId="{00CC0F90-E511-4590-8CDD-A793BC47972E}" dt="2025-09-17T17:39:14.472" v="913" actId="34135"/>
          <ac:spMkLst>
            <pc:docMk/>
            <pc:sldMk cId="2061159690" sldId="264"/>
            <ac:spMk id="15" creationId="{D2347C3B-5AFA-CB4E-5459-55EE8FDE6824}"/>
          </ac:spMkLst>
        </pc:spChg>
        <pc:spChg chg="mod">
          <ac:chgData name="Natàlia  López" userId="dd901dbb-d62d-4bbc-a0e3-14088baa61ef" providerId="ADAL" clId="{00CC0F90-E511-4590-8CDD-A793BC47972E}" dt="2025-09-17T17:31:16.779" v="894"/>
          <ac:spMkLst>
            <pc:docMk/>
            <pc:sldMk cId="2061159690" sldId="264"/>
            <ac:spMk id="17" creationId="{A8CEE999-1BAE-7A3D-A5A4-4F1BB83C843A}"/>
          </ac:spMkLst>
        </pc:spChg>
        <pc:grpChg chg="add del mod">
          <ac:chgData name="Natàlia  López" userId="dd901dbb-d62d-4bbc-a0e3-14088baa61ef" providerId="ADAL" clId="{00CC0F90-E511-4590-8CDD-A793BC47972E}" dt="2025-09-17T16:33:04.035" v="329" actId="478"/>
          <ac:grpSpMkLst>
            <pc:docMk/>
            <pc:sldMk cId="2061159690" sldId="264"/>
            <ac:grpSpMk id="2" creationId="{25F34C42-FAFD-2EDB-BC92-45735419B0F9}"/>
          </ac:grpSpMkLst>
        </pc:grpChg>
        <pc:grpChg chg="add mod">
          <ac:chgData name="Natàlia  López" userId="dd901dbb-d62d-4bbc-a0e3-14088baa61ef" providerId="ADAL" clId="{00CC0F90-E511-4590-8CDD-A793BC47972E}" dt="2025-09-17T17:39:14.472" v="913" actId="34135"/>
          <ac:grpSpMkLst>
            <pc:docMk/>
            <pc:sldMk cId="2061159690" sldId="264"/>
            <ac:grpSpMk id="8" creationId="{D1274183-201B-D470-C630-C0E18CA75B68}"/>
          </ac:grpSpMkLst>
        </pc:grpChg>
        <pc:grpChg chg="add mod">
          <ac:chgData name="Natàlia  López" userId="dd901dbb-d62d-4bbc-a0e3-14088baa61ef" providerId="ADAL" clId="{00CC0F90-E511-4590-8CDD-A793BC47972E}" dt="2025-09-17T17:39:14.472" v="913" actId="34135"/>
          <ac:grpSpMkLst>
            <pc:docMk/>
            <pc:sldMk cId="2061159690" sldId="264"/>
            <ac:grpSpMk id="12" creationId="{988AA126-BE99-6C4F-775D-F08CDA7CE669}"/>
          </ac:grpSpMkLst>
        </pc:grpChg>
        <pc:grpChg chg="add mod">
          <ac:chgData name="Natàlia  López" userId="dd901dbb-d62d-4bbc-a0e3-14088baa61ef" providerId="ADAL" clId="{00CC0F90-E511-4590-8CDD-A793BC47972E}" dt="2025-09-17T17:39:14.472" v="913" actId="34135"/>
          <ac:grpSpMkLst>
            <pc:docMk/>
            <pc:sldMk cId="2061159690" sldId="264"/>
            <ac:grpSpMk id="14" creationId="{6233B9EB-F28B-3C98-0109-B8A164C59E94}"/>
          </ac:grpSpMkLst>
        </pc:grpChg>
        <pc:grpChg chg="add mod">
          <ac:chgData name="Natàlia  López" userId="dd901dbb-d62d-4bbc-a0e3-14088baa61ef" providerId="ADAL" clId="{00CC0F90-E511-4590-8CDD-A793BC47972E}" dt="2025-09-17T17:31:29.346" v="897" actId="1036"/>
          <ac:grpSpMkLst>
            <pc:docMk/>
            <pc:sldMk cId="2061159690" sldId="264"/>
            <ac:grpSpMk id="16" creationId="{1AB20A96-2FF3-0F6C-BA52-8626D9FC3AE5}"/>
          </ac:grpSpMkLst>
        </pc:grpChg>
        <pc:grpChg chg="add mod">
          <ac:chgData name="Natàlia  López" userId="dd901dbb-d62d-4bbc-a0e3-14088baa61ef" providerId="ADAL" clId="{00CC0F90-E511-4590-8CDD-A793BC47972E}" dt="2025-09-17T17:39:14.472" v="913" actId="34135"/>
          <ac:grpSpMkLst>
            <pc:docMk/>
            <pc:sldMk cId="2061159690" sldId="264"/>
            <ac:grpSpMk id="19" creationId="{B07D3D83-DD71-0E94-24F6-2761D11205FB}"/>
          </ac:grpSpMkLst>
        </pc:grpChg>
        <pc:picChg chg="mod topLvl">
          <ac:chgData name="Natàlia  López" userId="dd901dbb-d62d-4bbc-a0e3-14088baa61ef" providerId="ADAL" clId="{00CC0F90-E511-4590-8CDD-A793BC47972E}" dt="2025-09-17T16:32:35.178" v="321" actId="21"/>
          <ac:picMkLst>
            <pc:docMk/>
            <pc:sldMk cId="2061159690" sldId="264"/>
            <ac:picMk id="3" creationId="{B955FA6B-878C-EA32-7B32-FF2E118A1E78}"/>
          </ac:picMkLst>
        </pc:picChg>
        <pc:picChg chg="add del mod topLvl">
          <ac:chgData name="Natàlia  López" userId="dd901dbb-d62d-4bbc-a0e3-14088baa61ef" providerId="ADAL" clId="{00CC0F90-E511-4590-8CDD-A793BC47972E}" dt="2025-09-17T16:32:41.325" v="325" actId="1076"/>
          <ac:picMkLst>
            <pc:docMk/>
            <pc:sldMk cId="2061159690" sldId="264"/>
            <ac:picMk id="4" creationId="{052C4C90-43A1-CFF5-27AB-E05647AF41B0}"/>
          </ac:picMkLst>
        </pc:picChg>
        <pc:picChg chg="add mod">
          <ac:chgData name="Natàlia  López" userId="dd901dbb-d62d-4bbc-a0e3-14088baa61ef" providerId="ADAL" clId="{00CC0F90-E511-4590-8CDD-A793BC47972E}" dt="2025-09-17T17:39:14.472" v="913" actId="34135"/>
          <ac:picMkLst>
            <pc:docMk/>
            <pc:sldMk cId="2061159690" sldId="264"/>
            <ac:picMk id="7" creationId="{74F0F592-9844-FA18-52BB-5BB4E4AAB2A9}"/>
          </ac:picMkLst>
        </pc:picChg>
        <pc:picChg chg="add del mod">
          <ac:chgData name="Natàlia  López" userId="dd901dbb-d62d-4bbc-a0e3-14088baa61ef" providerId="ADAL" clId="{00CC0F90-E511-4590-8CDD-A793BC47972E}" dt="2025-09-17T17:21:55.098" v="825" actId="478"/>
          <ac:picMkLst>
            <pc:docMk/>
            <pc:sldMk cId="2061159690" sldId="264"/>
            <ac:picMk id="11" creationId="{AF58A4AA-01F6-168B-14AD-1FD8F6BEF761}"/>
          </ac:picMkLst>
        </pc:picChg>
        <pc:picChg chg="add mod">
          <ac:chgData name="Natàlia  López" userId="dd901dbb-d62d-4bbc-a0e3-14088baa61ef" providerId="ADAL" clId="{00CC0F90-E511-4590-8CDD-A793BC47972E}" dt="2025-09-17T17:39:14.472" v="913" actId="34135"/>
          <ac:picMkLst>
            <pc:docMk/>
            <pc:sldMk cId="2061159690" sldId="264"/>
            <ac:picMk id="13" creationId="{F89BC2B4-3348-06C2-1B06-5DDC92BBCABF}"/>
          </ac:picMkLst>
        </pc:picChg>
        <pc:picChg chg="mod">
          <ac:chgData name="Natàlia  López" userId="dd901dbb-d62d-4bbc-a0e3-14088baa61ef" providerId="ADAL" clId="{00CC0F90-E511-4590-8CDD-A793BC47972E}" dt="2025-09-17T17:31:16.779" v="894"/>
          <ac:picMkLst>
            <pc:docMk/>
            <pc:sldMk cId="2061159690" sldId="264"/>
            <ac:picMk id="18" creationId="{984BF5FC-3048-FCCB-D3CF-F55C8A7424D1}"/>
          </ac:picMkLst>
        </pc:picChg>
        <pc:cxnChg chg="add mod">
          <ac:chgData name="Natàlia  López" userId="dd901dbb-d62d-4bbc-a0e3-14088baa61ef" providerId="ADAL" clId="{00CC0F90-E511-4590-8CDD-A793BC47972E}" dt="2025-09-17T17:39:14.472" v="913" actId="34135"/>
          <ac:cxnSpMkLst>
            <pc:docMk/>
            <pc:sldMk cId="2061159690" sldId="264"/>
            <ac:cxnSpMk id="5" creationId="{73E1E27A-284F-2F98-EC72-EEB575422C4B}"/>
          </ac:cxnSpMkLst>
        </pc:cxnChg>
        <pc:cxnChg chg="add mod">
          <ac:chgData name="Natàlia  López" userId="dd901dbb-d62d-4bbc-a0e3-14088baa61ef" providerId="ADAL" clId="{00CC0F90-E511-4590-8CDD-A793BC47972E}" dt="2025-09-17T17:39:14.472" v="913" actId="34135"/>
          <ac:cxnSpMkLst>
            <pc:docMk/>
            <pc:sldMk cId="2061159690" sldId="264"/>
            <ac:cxnSpMk id="6" creationId="{E7EA28C8-083A-D7C8-38D4-7C3EDC5BA7CB}"/>
          </ac:cxnSpMkLst>
        </pc:cxnChg>
      </pc:sldChg>
      <pc:sldChg chg="add del">
        <pc:chgData name="Natàlia  López" userId="dd901dbb-d62d-4bbc-a0e3-14088baa61ef" providerId="ADAL" clId="{00CC0F90-E511-4590-8CDD-A793BC47972E}" dt="2025-09-10T15:20:07.461" v="166" actId="47"/>
        <pc:sldMkLst>
          <pc:docMk/>
          <pc:sldMk cId="3823818299" sldId="265"/>
        </pc:sldMkLst>
      </pc:sldChg>
      <pc:sldChg chg="add del">
        <pc:chgData name="Natàlia  López" userId="dd901dbb-d62d-4bbc-a0e3-14088baa61ef" providerId="ADAL" clId="{00CC0F90-E511-4590-8CDD-A793BC47972E}" dt="2025-09-10T15:20:06.611" v="165" actId="47"/>
        <pc:sldMkLst>
          <pc:docMk/>
          <pc:sldMk cId="3863168691" sldId="266"/>
        </pc:sldMkLst>
      </pc:sldChg>
      <pc:sldChg chg="add del">
        <pc:chgData name="Natàlia  López" userId="dd901dbb-d62d-4bbc-a0e3-14088baa61ef" providerId="ADAL" clId="{00CC0F90-E511-4590-8CDD-A793BC47972E}" dt="2025-09-10T15:20:05.487" v="164" actId="47"/>
        <pc:sldMkLst>
          <pc:docMk/>
          <pc:sldMk cId="1277059145" sldId="2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Causas TH</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E0-4DFA-BB8F-C1CD7BFF2C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E0-4DFA-BB8F-C1CD7BFF2C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E0-4DFA-BB8F-C1CD7BFF2C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E0-4DFA-BB8F-C1CD7BFF2C6A}"/>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86E0-4DFA-BB8F-C1CD7BFF2C6A}"/>
              </c:ext>
            </c:extLst>
          </c:dPt>
          <c:dLbls>
            <c:dLbl>
              <c:idx val="0"/>
              <c:layout>
                <c:manualLayout>
                  <c:x val="-0.14609141010591156"/>
                  <c:y val="7.798392357075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E0-4DFA-BB8F-C1CD7BFF2C6A}"/>
                </c:ext>
              </c:extLst>
            </c:dLbl>
            <c:dLbl>
              <c:idx val="1"/>
              <c:layout>
                <c:manualLayout>
                  <c:x val="2.4812340705448962E-2"/>
                  <c:y val="-0.16797345057383017"/>
                </c:manualLayout>
              </c:layout>
              <c:showLegendKey val="0"/>
              <c:showVal val="1"/>
              <c:showCatName val="0"/>
              <c:showSerName val="0"/>
              <c:showPercent val="0"/>
              <c:showBubbleSize val="0"/>
              <c:extLst>
                <c:ext xmlns:c15="http://schemas.microsoft.com/office/drawing/2012/chart" uri="{CE6537A1-D6FC-4f65-9D91-7224C49458BB}">
                  <c15:layout>
                    <c:manualLayout>
                      <c:w val="8.3980230079981094E-2"/>
                      <c:h val="7.8564196261019723E-2"/>
                    </c:manualLayout>
                  </c15:layout>
                </c:ext>
                <c:ext xmlns:c16="http://schemas.microsoft.com/office/drawing/2014/chart" uri="{C3380CC4-5D6E-409C-BE32-E72D297353CC}">
                  <c16:uniqueId val="{00000003-86E0-4DFA-BB8F-C1CD7BFF2C6A}"/>
                </c:ext>
              </c:extLst>
            </c:dLbl>
            <c:dLbl>
              <c:idx val="2"/>
              <c:layout>
                <c:manualLayout>
                  <c:x val="0.12036652831770377"/>
                  <c:y val="0.11555808500649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6E0-4DFA-BB8F-C1CD7BFF2C6A}"/>
                </c:ext>
              </c:extLst>
            </c:dLbl>
            <c:dLbl>
              <c:idx val="3"/>
              <c:layout>
                <c:manualLayout>
                  <c:x val="-3.027977229154365E-3"/>
                  <c:y val="1.639387385411191E-3"/>
                </c:manualLayout>
              </c:layout>
              <c:tx>
                <c:rich>
                  <a:bodyPr/>
                  <a:lstStyle/>
                  <a:p>
                    <a:fld id="{01CD919B-7911-C847-9A8E-89DA528253BA}" type="VALUE">
                      <a:rPr lang="en-US">
                        <a:solidFill>
                          <a:schemeClr val="tx1"/>
                        </a:solidFill>
                      </a:rPr>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6E0-4DFA-BB8F-C1CD7BFF2C6A}"/>
                </c:ext>
              </c:extLst>
            </c:dLbl>
            <c:dLbl>
              <c:idx val="4"/>
              <c:layout>
                <c:manualLayout>
                  <c:x val="4.9608149869543594E-3"/>
                  <c:y val="-1.1466571789964025E-2"/>
                </c:manualLayout>
              </c:layout>
              <c:tx>
                <c:rich>
                  <a:bodyPr/>
                  <a:lstStyle/>
                  <a:p>
                    <a:fld id="{DE801568-CC3C-B344-99C2-C79FC6574FD5}" type="VALUE">
                      <a:rPr lang="en-US">
                        <a:solidFill>
                          <a:schemeClr val="tx1"/>
                        </a:solidFill>
                      </a:rPr>
                      <a:pPr/>
                      <a:t>[VALOR]</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6E0-4DFA-BB8F-C1CD7BFF2C6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Hoja1!$A$2:$A$6</c:f>
              <c:strCache>
                <c:ptCount val="5"/>
                <c:pt idx="0">
                  <c:v>OH</c:v>
                </c:pt>
                <c:pt idx="1">
                  <c:v>VHC</c:v>
                </c:pt>
                <c:pt idx="2">
                  <c:v>VHB</c:v>
                </c:pt>
                <c:pt idx="3">
                  <c:v>MAFLD</c:v>
                </c:pt>
                <c:pt idx="4">
                  <c:v>Otro</c:v>
                </c:pt>
              </c:strCache>
            </c:strRef>
          </c:cat>
          <c:val>
            <c:numRef>
              <c:f>Hoja1!$B$2:$B$6</c:f>
              <c:numCache>
                <c:formatCode>General</c:formatCode>
                <c:ptCount val="5"/>
                <c:pt idx="0">
                  <c:v>39.1</c:v>
                </c:pt>
                <c:pt idx="1">
                  <c:v>34.799999999999997</c:v>
                </c:pt>
                <c:pt idx="2">
                  <c:v>17.399999999999999</c:v>
                </c:pt>
                <c:pt idx="3">
                  <c:v>4.3</c:v>
                </c:pt>
                <c:pt idx="4">
                  <c:v>4.3</c:v>
                </c:pt>
              </c:numCache>
            </c:numRef>
          </c:val>
          <c:extLst>
            <c:ext xmlns:c16="http://schemas.microsoft.com/office/drawing/2014/chart" uri="{C3380CC4-5D6E-409C-BE32-E72D297353CC}">
              <c16:uniqueId val="{0000000A-86E0-4DFA-BB8F-C1CD7BFF2C6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legendEntry>
      <c:layout>
        <c:manualLayout>
          <c:xMode val="edge"/>
          <c:yMode val="edge"/>
          <c:x val="0.24524256054338875"/>
          <c:y val="0.86819787379369773"/>
          <c:w val="0.51142337021920981"/>
          <c:h val="0.1318021262063022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B0-4ED0-B4F7-155E1C8CAB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B0-4ED0-B4F7-155E1C8CABF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B0-4ED0-B4F7-155E1C8CABF5}"/>
              </c:ext>
            </c:extLst>
          </c:dPt>
          <c:dLbls>
            <c:dLbl>
              <c:idx val="0"/>
              <c:layout>
                <c:manualLayout>
                  <c:x val="-0.15120607484534174"/>
                  <c:y val="0.16337938781493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B0-4ED0-B4F7-155E1C8CABF5}"/>
                </c:ext>
              </c:extLst>
            </c:dLbl>
            <c:dLbl>
              <c:idx val="1"/>
              <c:layout>
                <c:manualLayout>
                  <c:x val="-0.19328763717281869"/>
                  <c:y val="-0.126251054515000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B0-4ED0-B4F7-155E1C8CABF5}"/>
                </c:ext>
              </c:extLst>
            </c:dLbl>
            <c:dLbl>
              <c:idx val="2"/>
              <c:layout>
                <c:manualLayout>
                  <c:x val="0.23071842939052528"/>
                  <c:y val="-4.2060580583347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B0-4ED0-B4F7-155E1C8CABF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CC</c:v>
                </c:pt>
                <c:pt idx="1">
                  <c:v>HCC-CC tipo I</c:v>
                </c:pt>
                <c:pt idx="2">
                  <c:v>HCC-CC tipo II</c:v>
                </c:pt>
              </c:strCache>
            </c:strRef>
          </c:cat>
          <c:val>
            <c:numRef>
              <c:f>Hoja1!$B$2:$B$4</c:f>
              <c:numCache>
                <c:formatCode>0.00%</c:formatCode>
                <c:ptCount val="3"/>
                <c:pt idx="0">
                  <c:v>0.217</c:v>
                </c:pt>
                <c:pt idx="1">
                  <c:v>0.217</c:v>
                </c:pt>
                <c:pt idx="2">
                  <c:v>0.56499999999999995</c:v>
                </c:pt>
              </c:numCache>
            </c:numRef>
          </c:val>
          <c:extLst>
            <c:ext xmlns:c16="http://schemas.microsoft.com/office/drawing/2014/chart" uri="{C3380CC4-5D6E-409C-BE32-E72D297353CC}">
              <c16:uniqueId val="{00000008-4BB0-4ED0-B4F7-155E1C8CABF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2345406427437117"/>
          <c:y val="0.87602093204609233"/>
          <c:w val="0.75309169295992706"/>
          <c:h val="7.204560984396653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58225-E6B0-4B1B-9ABB-43D94297217E}" type="datetimeFigureOut">
              <a:rPr lang="es-ES" smtClean="0"/>
              <a:t>24/10/2025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B1487-AA07-4CFE-B1F1-F2C102D38519}" type="slidenum">
              <a:rPr lang="es-ES" smtClean="0"/>
              <a:t>‹Nº›</a:t>
            </a:fld>
            <a:endParaRPr lang="es-ES"/>
          </a:p>
        </p:txBody>
      </p:sp>
    </p:spTree>
    <p:extLst>
      <p:ext uri="{BB962C8B-B14F-4D97-AF65-F5344CB8AC3E}">
        <p14:creationId xmlns:p14="http://schemas.microsoft.com/office/powerpoint/2010/main" val="1932323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a:t>Su incidencia y mortalidad están en aumento. La </a:t>
            </a:r>
            <a:r>
              <a:rPr lang="es-ES" b="1" dirty="0"/>
              <a:t>incidencia</a:t>
            </a:r>
            <a:r>
              <a:rPr lang="es-ES" dirty="0"/>
              <a:t> de 0,6/100,000 en  2000 a 1,3/100,000 en 2018, y no se sabe si es solo secundario a un aumento real o una mejoría en su detección. Hay quien lo asocia a un aumento en la infección crónica por VHC, el cual constituye un FR del </a:t>
            </a:r>
            <a:r>
              <a:rPr lang="es-ES" dirty="0" err="1"/>
              <a:t>iCCA</a:t>
            </a:r>
            <a:r>
              <a:rPr lang="es-ES" dirty="0"/>
              <a:t> El aumento de </a:t>
            </a:r>
            <a:r>
              <a:rPr lang="es-ES" b="1" dirty="0"/>
              <a:t>mortalidad</a:t>
            </a:r>
            <a:r>
              <a:rPr lang="es-ES" dirty="0"/>
              <a:t> de 2,2/100,000 en 1999 200 a 1,3/100,000 en 2014.</a:t>
            </a:r>
          </a:p>
          <a:p>
            <a:pPr marL="171450" indent="-171450">
              <a:buFontTx/>
              <a:buChar char="-"/>
            </a:pPr>
            <a:endParaRPr lang="es-ES" dirty="0"/>
          </a:p>
          <a:p>
            <a:pPr marL="171450" indent="-171450">
              <a:buFontTx/>
              <a:buChar char="-"/>
            </a:pPr>
            <a:r>
              <a:rPr lang="es-ES" b="1" dirty="0"/>
              <a:t>DX</a:t>
            </a:r>
            <a:r>
              <a:rPr lang="es-ES" dirty="0"/>
              <a:t>: dificultad del diagnóstico por imagen, siendo interpretado en numerosas ocasiones con un HCC, siendo el diagnóstico en muchas ocasiones incidental tras el trasplante hepático. </a:t>
            </a:r>
            <a:r>
              <a:rPr lang="es-ES" i="1" dirty="0"/>
              <a:t>En TC se ve masa de bordes irregulares, aumento en la captación periférica de contraste durante la fase arterial, pero no presenta lavado de contraste en las fases venosa o tardía. Debido a las dificultades en el diagnóstico y a la evitación de la biopsia diagnóstica por las posibles complicaciones en pacientes cirróticos, varios pacientes trasplantados por enfermedad hepática terminal o por sospecha de CHC, tuvieron un diagnóstico incidental tras el examen patológico, de un </a:t>
            </a:r>
            <a:r>
              <a:rPr lang="es-ES" i="1" dirty="0" err="1"/>
              <a:t>hepatocolangiocarcinoma</a:t>
            </a:r>
            <a:r>
              <a:rPr lang="es-ES" i="1" dirty="0"/>
              <a:t> mixto (CHC-CC) o con colangiocarcinoma intrahepático (</a:t>
            </a:r>
            <a:r>
              <a:rPr lang="es-ES" i="1" dirty="0" err="1"/>
              <a:t>iCCA</a:t>
            </a:r>
            <a:r>
              <a:rPr lang="es-ES" i="1" dirty="0"/>
              <a:t>)</a:t>
            </a:r>
          </a:p>
          <a:p>
            <a:pPr marL="171450" indent="-171450">
              <a:buFontTx/>
              <a:buChar char="-"/>
            </a:pPr>
            <a:endParaRPr lang="es-ES" dirty="0"/>
          </a:p>
          <a:p>
            <a:pPr marL="171450" indent="-171450">
              <a:buFontTx/>
              <a:buChar char="-"/>
            </a:pPr>
            <a:r>
              <a:rPr lang="es-ES" dirty="0"/>
              <a:t>El </a:t>
            </a:r>
            <a:r>
              <a:rPr lang="es-ES" dirty="0" err="1"/>
              <a:t>tto</a:t>
            </a:r>
            <a:r>
              <a:rPr lang="es-ES" dirty="0"/>
              <a:t> estándar de curación del </a:t>
            </a:r>
            <a:r>
              <a:rPr lang="es-ES" dirty="0" err="1"/>
              <a:t>iCCA</a:t>
            </a:r>
            <a:r>
              <a:rPr lang="es-ES" dirty="0"/>
              <a:t> es la </a:t>
            </a:r>
            <a:r>
              <a:rPr lang="es-ES" b="1" dirty="0"/>
              <a:t>cirugía con resección con márgenes libres y linfadenectomía portal</a:t>
            </a:r>
            <a:r>
              <a:rPr lang="es-ES" dirty="0"/>
              <a:t>, en los casos de estadio </a:t>
            </a:r>
            <a:r>
              <a:rPr lang="es-ES" u="sng" dirty="0"/>
              <a:t>precoz resecables</a:t>
            </a:r>
            <a:r>
              <a:rPr lang="es-ES" dirty="0"/>
              <a:t>. Sin embargo, su clínica indolente hasta estadios avanzado hace que muchos de ellos se presenten ya en un estadio avanzado irresecable.</a:t>
            </a:r>
          </a:p>
          <a:p>
            <a:pPr marL="171450" indent="-171450">
              <a:buFontTx/>
              <a:buChar char="-"/>
            </a:pPr>
            <a:r>
              <a:rPr lang="es-ES" dirty="0"/>
              <a:t>La tasa de supervivencia a 5 años tras resección con intento curativo es de 30-40%. La tasa de recurrencia tras resección es de 2/3 de los pacientes.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i="1" dirty="0"/>
              <a:t>Como </a:t>
            </a:r>
            <a:r>
              <a:rPr lang="es-ES" i="1" u="sng" dirty="0"/>
              <a:t>factores de riesgo de recurrencia </a:t>
            </a:r>
            <a:r>
              <a:rPr lang="es-ES" i="1" dirty="0"/>
              <a:t>encontramos: tamaño del tumor, volumen del tumor, invasión vascular microscópica, pobremente diferenciado</a:t>
            </a:r>
          </a:p>
          <a:p>
            <a:pPr marL="628650" lvl="1" indent="-171450">
              <a:buFontTx/>
              <a:buChar char="-"/>
            </a:pPr>
            <a:endParaRPr lang="es-ES" dirty="0"/>
          </a:p>
          <a:p>
            <a:pPr marL="171450" indent="-171450">
              <a:buFontTx/>
              <a:buChar char="-"/>
            </a:pPr>
            <a:r>
              <a:rPr lang="es-ES" b="1" dirty="0"/>
              <a:t>Papel del TH en cirróticos</a:t>
            </a:r>
            <a:r>
              <a:rPr lang="es-ES" dirty="0"/>
              <a:t>: Dado estos hallazgos, el TH en pacientes cirróticos con </a:t>
            </a:r>
            <a:r>
              <a:rPr lang="es-ES" dirty="0" err="1"/>
              <a:t>iCCA</a:t>
            </a:r>
            <a:r>
              <a:rPr lang="es-ES" dirty="0"/>
              <a:t> o HCC-</a:t>
            </a:r>
            <a:r>
              <a:rPr lang="es-ES" dirty="0" err="1"/>
              <a:t>iCCA</a:t>
            </a:r>
            <a:r>
              <a:rPr lang="es-ES" dirty="0"/>
              <a:t>, supone una ventaja terapéutica al ofrecer márgenes libres, retirar de enfermedad </a:t>
            </a:r>
            <a:r>
              <a:rPr lang="es-ES" dirty="0" err="1"/>
              <a:t>micrometastásica</a:t>
            </a:r>
            <a:r>
              <a:rPr lang="es-ES" dirty="0"/>
              <a:t> y reemplazar del tejido hepático dañado</a:t>
            </a:r>
          </a:p>
          <a:p>
            <a:pPr marL="171450" indent="-171450">
              <a:buFontTx/>
              <a:buChar char="-"/>
            </a:pPr>
            <a:endParaRPr lang="es-ES" dirty="0"/>
          </a:p>
          <a:p>
            <a:endParaRPr lang="es-ES" dirty="0"/>
          </a:p>
          <a:p>
            <a:r>
              <a:rPr lang="es-ES" u="sng" dirty="0"/>
              <a:t>TIPOS</a:t>
            </a:r>
          </a:p>
          <a:p>
            <a:r>
              <a:rPr lang="es-ES" i="1" dirty="0"/>
              <a:t>La frecuencia reportada de los tumores mixtos ha variado ampliamente, oscilando entre el 2% y el 15% de todos los tumores hepáticos primarios</a:t>
            </a:r>
          </a:p>
          <a:p>
            <a:endParaRPr lang="es-ES" u="none" dirty="0"/>
          </a:p>
          <a:p>
            <a:pPr marL="171450" indent="-171450">
              <a:buFontTx/>
              <a:buChar char="-"/>
            </a:pPr>
            <a:r>
              <a:rPr lang="es-ES" u="sng" dirty="0"/>
              <a:t>Allen y Lisa, en 1949</a:t>
            </a:r>
            <a:r>
              <a:rPr lang="es-ES" dirty="0"/>
              <a:t>, identificaron tres tipos de tumores mixtos: carcinoma hepatocelular (CHC) y colangiocarcinoma intrahepático (</a:t>
            </a:r>
            <a:r>
              <a:rPr lang="es-ES" dirty="0" err="1"/>
              <a:t>iCCA</a:t>
            </a:r>
            <a:r>
              <a:rPr lang="es-ES" dirty="0"/>
              <a:t>) </a:t>
            </a:r>
            <a:r>
              <a:rPr lang="es-ES" b="1" dirty="0"/>
              <a:t>separados</a:t>
            </a:r>
            <a:r>
              <a:rPr lang="es-ES" dirty="0"/>
              <a:t> dentro del hígado (tipo A); tumores </a:t>
            </a:r>
            <a:r>
              <a:rPr lang="es-ES" b="1" dirty="0"/>
              <a:t>adyacentes pero entremezclados </a:t>
            </a:r>
            <a:r>
              <a:rPr lang="es-ES" dirty="0"/>
              <a:t>(tipo B); y finalmente, tumores que contienen </a:t>
            </a:r>
            <a:r>
              <a:rPr lang="es-ES" b="1" dirty="0"/>
              <a:t>ambos</a:t>
            </a:r>
            <a:r>
              <a:rPr lang="es-ES" dirty="0"/>
              <a:t> tipos tumorales (tipo C).</a:t>
            </a:r>
          </a:p>
          <a:p>
            <a:pPr marL="171450" indent="-171450">
              <a:buFontTx/>
              <a:buChar char="-"/>
            </a:pPr>
            <a:r>
              <a:rPr lang="es-ES" dirty="0"/>
              <a:t>Posteriormente, </a:t>
            </a:r>
            <a:r>
              <a:rPr lang="es-ES" u="sng" dirty="0"/>
              <a:t>Goodman et al. (1985</a:t>
            </a:r>
            <a:r>
              <a:rPr lang="es-ES" dirty="0"/>
              <a:t>) simplificaron esta clasificación agrupando los dos primeros tipos.</a:t>
            </a:r>
          </a:p>
          <a:p>
            <a:pPr marL="0" indent="0">
              <a:buFontTx/>
              <a:buNone/>
            </a:pPr>
            <a:endParaRPr lang="es-ES" dirty="0"/>
          </a:p>
        </p:txBody>
      </p:sp>
      <p:sp>
        <p:nvSpPr>
          <p:cNvPr id="4" name="Marcador de número de diapositiva 3"/>
          <p:cNvSpPr>
            <a:spLocks noGrp="1"/>
          </p:cNvSpPr>
          <p:nvPr>
            <p:ph type="sldNum" sz="quarter" idx="5"/>
          </p:nvPr>
        </p:nvSpPr>
        <p:spPr/>
        <p:txBody>
          <a:bodyPr/>
          <a:lstStyle/>
          <a:p>
            <a:fld id="{217B1487-AA07-4CFE-B1F1-F2C102D38519}" type="slidenum">
              <a:rPr lang="es-ES" smtClean="0"/>
              <a:t>2</a:t>
            </a:fld>
            <a:endParaRPr lang="es-ES"/>
          </a:p>
        </p:txBody>
      </p:sp>
    </p:spTree>
    <p:extLst>
      <p:ext uri="{BB962C8B-B14F-4D97-AF65-F5344CB8AC3E}">
        <p14:creationId xmlns:p14="http://schemas.microsoft.com/office/powerpoint/2010/main" val="3855860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Grafias</a:t>
            </a:r>
            <a:r>
              <a:rPr lang="es-ES" dirty="0"/>
              <a:t> supervivencia global y de libre de enfermedad. Pon los porcentajes de 1-3-5 años</a:t>
            </a:r>
          </a:p>
        </p:txBody>
      </p:sp>
      <p:sp>
        <p:nvSpPr>
          <p:cNvPr id="4" name="Marcador de número de diapositiva 3"/>
          <p:cNvSpPr>
            <a:spLocks noGrp="1"/>
          </p:cNvSpPr>
          <p:nvPr>
            <p:ph type="sldNum" sz="quarter" idx="5"/>
          </p:nvPr>
        </p:nvSpPr>
        <p:spPr/>
        <p:txBody>
          <a:bodyPr/>
          <a:lstStyle/>
          <a:p>
            <a:fld id="{217B1487-AA07-4CFE-B1F1-F2C102D38519}" type="slidenum">
              <a:rPr lang="es-ES" smtClean="0"/>
              <a:t>11</a:t>
            </a:fld>
            <a:endParaRPr lang="es-ES"/>
          </a:p>
        </p:txBody>
      </p:sp>
    </p:spTree>
    <p:extLst>
      <p:ext uri="{BB962C8B-B14F-4D97-AF65-F5344CB8AC3E}">
        <p14:creationId xmlns:p14="http://schemas.microsoft.com/office/powerpoint/2010/main" val="514876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Aunque las diferencias no fueron significativas, probablemente por el escaso tamaño </a:t>
            </a:r>
            <a:r>
              <a:rPr lang="es-ES" dirty="0" err="1"/>
              <a:t>uestral</a:t>
            </a:r>
            <a:r>
              <a:rPr lang="es-ES" dirty="0"/>
              <a:t>, la supervivencia en los </a:t>
            </a:r>
            <a:r>
              <a:rPr lang="es-ES" dirty="0" err="1"/>
              <a:t>hepatocolangios</a:t>
            </a:r>
            <a:r>
              <a:rPr lang="es-ES" dirty="0"/>
              <a:t> fueron ligeramente superior. Peores resultados del </a:t>
            </a:r>
            <a:r>
              <a:rPr lang="es-ES" dirty="0" err="1"/>
              <a:t>iCC</a:t>
            </a:r>
            <a:r>
              <a:rPr lang="es-ES" dirty="0"/>
              <a:t> con respecto al </a:t>
            </a:r>
            <a:r>
              <a:rPr lang="es-ES" dirty="0" err="1"/>
              <a:t>hepatocolangio</a:t>
            </a:r>
            <a:r>
              <a:rPr lang="es-ES" dirty="0"/>
              <a:t>. </a:t>
            </a:r>
          </a:p>
        </p:txBody>
      </p:sp>
      <p:sp>
        <p:nvSpPr>
          <p:cNvPr id="4" name="Marcador de número de diapositiva 3"/>
          <p:cNvSpPr>
            <a:spLocks noGrp="1"/>
          </p:cNvSpPr>
          <p:nvPr>
            <p:ph type="sldNum" sz="quarter" idx="5"/>
          </p:nvPr>
        </p:nvSpPr>
        <p:spPr/>
        <p:txBody>
          <a:bodyPr/>
          <a:lstStyle/>
          <a:p>
            <a:fld id="{217B1487-AA07-4CFE-B1F1-F2C102D38519}" type="slidenum">
              <a:rPr lang="es-ES" smtClean="0"/>
              <a:t>12</a:t>
            </a:fld>
            <a:endParaRPr lang="es-ES"/>
          </a:p>
        </p:txBody>
      </p:sp>
    </p:spTree>
    <p:extLst>
      <p:ext uri="{BB962C8B-B14F-4D97-AF65-F5344CB8AC3E}">
        <p14:creationId xmlns:p14="http://schemas.microsoft.com/office/powerpoint/2010/main" val="1408268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15B78-C1E4-5F96-9FF2-44CA3E876E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0F2A2C-50C8-4187-6264-9F746D9D69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CFE49D-3923-346E-8FA2-54A42AB35EC2}"/>
              </a:ext>
            </a:extLst>
          </p:cNvPr>
          <p:cNvSpPr>
            <a:spLocks noGrp="1"/>
          </p:cNvSpPr>
          <p:nvPr>
            <p:ph type="body" idx="1"/>
          </p:nvPr>
        </p:nvSpPr>
        <p:spPr/>
        <p:txBody>
          <a:bodyPr/>
          <a:lstStyle/>
          <a:p>
            <a:r>
              <a:rPr lang="es-ES" dirty="0"/>
              <a:t>CC: Al analizar la supervivencia del </a:t>
            </a:r>
            <a:r>
              <a:rPr lang="es-ES" dirty="0" err="1"/>
              <a:t>colangio</a:t>
            </a:r>
            <a:r>
              <a:rPr lang="es-ES" dirty="0"/>
              <a:t> estableciendo como punto de corte los 2-3 cm en los </a:t>
            </a:r>
            <a:r>
              <a:rPr lang="es-ES" dirty="0" err="1"/>
              <a:t>iCC</a:t>
            </a:r>
            <a:r>
              <a:rPr lang="es-ES" dirty="0"/>
              <a:t>, no pudimos concluir nada por el escaso tamaño muestral (solo 5 casos) y la gran </a:t>
            </a:r>
            <a:r>
              <a:rPr lang="es-ES" dirty="0" err="1"/>
              <a:t>variablidad</a:t>
            </a:r>
            <a:r>
              <a:rPr lang="es-ES" dirty="0"/>
              <a:t> entre esos 5 casos. </a:t>
            </a:r>
          </a:p>
        </p:txBody>
      </p:sp>
      <p:sp>
        <p:nvSpPr>
          <p:cNvPr id="4" name="Marcador de número de diapositiva 3">
            <a:extLst>
              <a:ext uri="{FF2B5EF4-FFF2-40B4-BE49-F238E27FC236}">
                <a16:creationId xmlns:a16="http://schemas.microsoft.com/office/drawing/2014/main" id="{72B7EDA3-FC1C-9CEA-269C-D826E52AD1BE}"/>
              </a:ext>
            </a:extLst>
          </p:cNvPr>
          <p:cNvSpPr>
            <a:spLocks noGrp="1"/>
          </p:cNvSpPr>
          <p:nvPr>
            <p:ph type="sldNum" sz="quarter" idx="5"/>
          </p:nvPr>
        </p:nvSpPr>
        <p:spPr/>
        <p:txBody>
          <a:bodyPr/>
          <a:lstStyle/>
          <a:p>
            <a:fld id="{217B1487-AA07-4CFE-B1F1-F2C102D38519}" type="slidenum">
              <a:rPr lang="es-ES" smtClean="0"/>
              <a:t>13</a:t>
            </a:fld>
            <a:endParaRPr lang="es-ES"/>
          </a:p>
        </p:txBody>
      </p:sp>
    </p:spTree>
    <p:extLst>
      <p:ext uri="{BB962C8B-B14F-4D97-AF65-F5344CB8AC3E}">
        <p14:creationId xmlns:p14="http://schemas.microsoft.com/office/powerpoint/2010/main" val="392547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DD56C-15E2-4935-A470-551486F4C4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F5CF51-CF41-2279-71A0-F08EB11177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8F115B1-28CE-C3B7-F6C8-02CEF52DA116}"/>
              </a:ext>
            </a:extLst>
          </p:cNvPr>
          <p:cNvSpPr>
            <a:spLocks noGrp="1"/>
          </p:cNvSpPr>
          <p:nvPr>
            <p:ph type="body" idx="1"/>
          </p:nvPr>
        </p:nvSpPr>
        <p:spPr/>
        <p:txBody>
          <a:bodyPr/>
          <a:lstStyle/>
          <a:p>
            <a:r>
              <a:rPr lang="es-ES" dirty="0"/>
              <a:t>HCC-CC: al hacer el mismo análisis en el </a:t>
            </a:r>
            <a:r>
              <a:rPr lang="es-ES" dirty="0" err="1"/>
              <a:t>hepatoclangio</a:t>
            </a:r>
            <a:r>
              <a:rPr lang="es-ES" dirty="0"/>
              <a:t> (tipo 1 y tipo 2) no encontramos grandes diferencias, no encontramos diferencias poniendo como punto de corte los 2 cm. Sin embargo, </a:t>
            </a:r>
            <a:r>
              <a:rPr lang="es-ES" dirty="0" err="1"/>
              <a:t>alestablecer</a:t>
            </a:r>
            <a:r>
              <a:rPr lang="es-ES" dirty="0"/>
              <a:t> el corte en 3 cm, los resultados empeoraban en el estadio avanzado. </a:t>
            </a:r>
          </a:p>
        </p:txBody>
      </p:sp>
      <p:sp>
        <p:nvSpPr>
          <p:cNvPr id="4" name="Marcador de número de diapositiva 3">
            <a:extLst>
              <a:ext uri="{FF2B5EF4-FFF2-40B4-BE49-F238E27FC236}">
                <a16:creationId xmlns:a16="http://schemas.microsoft.com/office/drawing/2014/main" id="{48E5CD8C-9523-FED2-477C-5BFEDE214286}"/>
              </a:ext>
            </a:extLst>
          </p:cNvPr>
          <p:cNvSpPr>
            <a:spLocks noGrp="1"/>
          </p:cNvSpPr>
          <p:nvPr>
            <p:ph type="sldNum" sz="quarter" idx="5"/>
          </p:nvPr>
        </p:nvSpPr>
        <p:spPr/>
        <p:txBody>
          <a:bodyPr/>
          <a:lstStyle/>
          <a:p>
            <a:fld id="{217B1487-AA07-4CFE-B1F1-F2C102D38519}" type="slidenum">
              <a:rPr lang="es-ES" smtClean="0"/>
              <a:t>14</a:t>
            </a:fld>
            <a:endParaRPr lang="es-ES"/>
          </a:p>
        </p:txBody>
      </p:sp>
    </p:spTree>
    <p:extLst>
      <p:ext uri="{BB962C8B-B14F-4D97-AF65-F5344CB8AC3E}">
        <p14:creationId xmlns:p14="http://schemas.microsoft.com/office/powerpoint/2010/main" val="278156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En las últimas décadas el interés por el </a:t>
            </a:r>
            <a:r>
              <a:rPr lang="es-ES" dirty="0" err="1"/>
              <a:t>iCCA</a:t>
            </a:r>
            <a:r>
              <a:rPr lang="es-ES" dirty="0"/>
              <a:t> y el </a:t>
            </a:r>
            <a:r>
              <a:rPr lang="es-ES" dirty="0" err="1"/>
              <a:t>iCCA</a:t>
            </a:r>
            <a:r>
              <a:rPr lang="es-ES" dirty="0"/>
              <a:t>-HCC ha aumentado dados los buenos resultados observados con el trasplante hepático en otras neoplasias primarias hepáticas. Este interés aumentó todavía más a partir de 2014 tras el estudio retrospectivo </a:t>
            </a:r>
            <a:r>
              <a:rPr lang="es-ES" dirty="0" err="1"/>
              <a:t>multicénctrico</a:t>
            </a:r>
            <a:r>
              <a:rPr lang="es-ES" dirty="0"/>
              <a:t> en España realizado por  </a:t>
            </a:r>
            <a:r>
              <a:rPr lang="es-ES" dirty="0" err="1"/>
              <a:t>Sapisochin</a:t>
            </a:r>
            <a:r>
              <a:rPr lang="es-ES" dirty="0"/>
              <a:t> en el que se evaluaron los resultados de pacientes con hallazgo incidental de </a:t>
            </a:r>
            <a:r>
              <a:rPr lang="es-ES" b="1" dirty="0"/>
              <a:t>42</a:t>
            </a:r>
            <a:r>
              <a:rPr lang="es-ES" dirty="0"/>
              <a:t> pacientes con diagnóstico incidental de </a:t>
            </a:r>
            <a:r>
              <a:rPr lang="es-ES" dirty="0" err="1"/>
              <a:t>iCCA</a:t>
            </a:r>
            <a:r>
              <a:rPr lang="es-ES" dirty="0"/>
              <a:t> e </a:t>
            </a:r>
            <a:r>
              <a:rPr lang="es-ES" dirty="0" err="1"/>
              <a:t>iCCA</a:t>
            </a:r>
            <a:r>
              <a:rPr lang="es-ES" dirty="0"/>
              <a:t>-HCC comparándolos con un grupo control de </a:t>
            </a:r>
            <a:r>
              <a:rPr lang="es-ES" b="1" dirty="0"/>
              <a:t>84</a:t>
            </a:r>
            <a:r>
              <a:rPr lang="es-ES" dirty="0"/>
              <a:t> pacientes trasplantados con HCC. En este </a:t>
            </a:r>
            <a:r>
              <a:rPr lang="es-ES" dirty="0" err="1"/>
              <a:t>studio</a:t>
            </a:r>
            <a:r>
              <a:rPr lang="es-ES" dirty="0"/>
              <a:t> se vio que las diferencias en cuanto a supervivencia se hacían </a:t>
            </a:r>
            <a:r>
              <a:rPr lang="es-ES" dirty="0" err="1"/>
              <a:t>signoficativas</a:t>
            </a:r>
            <a:r>
              <a:rPr lang="es-ES" dirty="0"/>
              <a:t> al estratificar los </a:t>
            </a:r>
            <a:r>
              <a:rPr lang="es-ES" dirty="0" err="1"/>
              <a:t>colangios</a:t>
            </a:r>
            <a:r>
              <a:rPr lang="es-ES" dirty="0"/>
              <a:t> </a:t>
            </a:r>
            <a:r>
              <a:rPr lang="es-ES" dirty="0" err="1"/>
              <a:t>yy</a:t>
            </a:r>
            <a:r>
              <a:rPr lang="es-ES" dirty="0"/>
              <a:t> </a:t>
            </a:r>
            <a:r>
              <a:rPr lang="es-ES" dirty="0" err="1"/>
              <a:t>loshepatocolangios</a:t>
            </a:r>
            <a:r>
              <a:rPr lang="es-ES" dirty="0"/>
              <a:t> a partir de estadios avanzados (&gt; 2cm o </a:t>
            </a:r>
            <a:r>
              <a:rPr lang="es-ES" dirty="0" err="1"/>
              <a:t>multiples</a:t>
            </a:r>
            <a:r>
              <a:rPr lang="es-E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En este estudio, solo se incluyen los explantes hepáticos de pacientes que se presumía tenían carcinoma hepatocelular (HCC). Excluyen de este estudio aquellos en los que se detecta </a:t>
            </a:r>
            <a:r>
              <a:rPr lang="es-ES" i="1" dirty="0" err="1"/>
              <a:t>colangio</a:t>
            </a:r>
            <a:r>
              <a:rPr lang="es-ES" i="1" dirty="0"/>
              <a:t> o </a:t>
            </a:r>
            <a:r>
              <a:rPr lang="es-ES" i="1" dirty="0" err="1"/>
              <a:t>hepatocolangio</a:t>
            </a:r>
            <a:r>
              <a:rPr lang="es-ES" i="1" dirty="0"/>
              <a:t> en pacientes trasplantados pero en los que NO se había detectado nódulo </a:t>
            </a:r>
            <a:r>
              <a:rPr lang="es-ES" i="1" dirty="0" err="1"/>
              <a:t>pretrasplante</a:t>
            </a:r>
            <a:r>
              <a:rPr lang="es-ES" i="1"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Para analizar los resultados del </a:t>
            </a:r>
            <a:r>
              <a:rPr lang="es-ES" i="1" dirty="0" err="1"/>
              <a:t>hepatocolangio</a:t>
            </a:r>
            <a:r>
              <a:rPr lang="es-ES" i="1" dirty="0"/>
              <a:t> mixto y evitar el impacto del </a:t>
            </a:r>
            <a:r>
              <a:rPr lang="es-ES" i="1" dirty="0" err="1"/>
              <a:t>iCC</a:t>
            </a:r>
            <a:r>
              <a:rPr lang="es-ES" i="1" dirty="0"/>
              <a:t> en un nódulo separado, dividieron la corte en dos grupos: (1) </a:t>
            </a:r>
            <a:r>
              <a:rPr lang="es-ES" b="1" i="1" dirty="0"/>
              <a:t>grupo HCC-CC </a:t>
            </a:r>
            <a:r>
              <a:rPr lang="es-ES" i="1" dirty="0"/>
              <a:t>(Goodman tipo II </a:t>
            </a:r>
            <a:r>
              <a:rPr lang="es-ES" b="1" i="1" dirty="0"/>
              <a:t>(15</a:t>
            </a:r>
            <a:r>
              <a:rPr lang="es-ES" b="0" i="1" dirty="0"/>
              <a:t>)</a:t>
            </a:r>
            <a:r>
              <a:rPr lang="es-ES" b="1" i="1" dirty="0"/>
              <a:t>);</a:t>
            </a:r>
            <a:r>
              <a:rPr lang="es-ES" i="1" dirty="0"/>
              <a:t> (2) </a:t>
            </a:r>
            <a:r>
              <a:rPr lang="es-ES" b="1" i="1" dirty="0"/>
              <a:t>grupo </a:t>
            </a:r>
            <a:r>
              <a:rPr lang="es-ES" b="1" i="1" dirty="0" err="1"/>
              <a:t>iCC</a:t>
            </a:r>
            <a:r>
              <a:rPr lang="es-ES" b="1" i="1" dirty="0"/>
              <a:t> </a:t>
            </a:r>
            <a:r>
              <a:rPr lang="es-ES" i="1" dirty="0"/>
              <a:t>(</a:t>
            </a:r>
            <a:r>
              <a:rPr lang="es-ES" b="1" i="1" dirty="0"/>
              <a:t>27</a:t>
            </a:r>
            <a:r>
              <a:rPr lang="es-ES" i="1" dirty="0"/>
              <a:t>) (aquellos con solo </a:t>
            </a:r>
            <a:r>
              <a:rPr lang="es-ES" i="1" dirty="0" err="1"/>
              <a:t>iCC</a:t>
            </a:r>
            <a:r>
              <a:rPr lang="es-ES" i="1" dirty="0"/>
              <a:t> (18) o con Goodman tipo 1-separados (9))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i="1" dirty="0"/>
              <a:t>Grupo estudio 42: 27 (64,3%) grupo </a:t>
            </a:r>
            <a:r>
              <a:rPr lang="es-ES" i="1" dirty="0" err="1"/>
              <a:t>iCC</a:t>
            </a:r>
            <a:r>
              <a:rPr lang="es-ES" i="1" dirty="0"/>
              <a:t> + 15 (35,7%) grupo HCC-CC</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s-ES"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(foto abajo izqda.) Se vio que la tasa de </a:t>
            </a:r>
            <a:r>
              <a:rPr lang="es-ES" i="1" u="sng" dirty="0"/>
              <a:t>recurrencia</a:t>
            </a:r>
            <a:r>
              <a:rPr lang="es-ES" i="1" dirty="0"/>
              <a:t> era mayor en el grupo de estudio, pero luego a hacer el análisis de </a:t>
            </a:r>
            <a:r>
              <a:rPr lang="es-ES" i="1" u="sng" dirty="0"/>
              <a:t>supervivencia</a:t>
            </a:r>
            <a:r>
              <a:rPr lang="es-ES" i="1" dirty="0"/>
              <a:t> por subgrupos, se vio (fotos arriba </a:t>
            </a:r>
            <a:r>
              <a:rPr lang="es-ES" i="1" dirty="0" err="1"/>
              <a:t>dcha</a:t>
            </a:r>
            <a:r>
              <a:rPr lang="es-ES" i="1" dirty="0"/>
              <a:t>) que esta tasa de recurrencia era mayor solo en el grupo de </a:t>
            </a:r>
            <a:r>
              <a:rPr lang="es-ES" i="1" dirty="0" err="1"/>
              <a:t>iCC</a:t>
            </a:r>
            <a:r>
              <a:rPr lang="es-ES" i="1" dirty="0"/>
              <a:t>, no en el de HCC-CC. Dentro del grupo del </a:t>
            </a:r>
            <a:r>
              <a:rPr lang="es-ES" i="1" dirty="0" err="1"/>
              <a:t>colangio</a:t>
            </a:r>
            <a:r>
              <a:rPr lang="es-ES" i="1" dirty="0"/>
              <a:t> (foto abajo </a:t>
            </a:r>
            <a:r>
              <a:rPr lang="es-ES" i="1" dirty="0" err="1"/>
              <a:t>dcha</a:t>
            </a:r>
            <a:r>
              <a:rPr lang="es-ES" i="1" dirty="0"/>
              <a:t>), se vio que al estratificar en </a:t>
            </a:r>
            <a:r>
              <a:rPr lang="es-ES" i="1" dirty="0" err="1"/>
              <a:t>estadío</a:t>
            </a:r>
            <a:r>
              <a:rPr lang="es-ES" i="1" dirty="0"/>
              <a:t> precoz vs avanzado, en el precoz estas diferencias desaparecían. Por lo cual se estableció que probablemente el TH se podría hacer de forma segura con resultados equiparables a los obtenidos en el TH en HCC cuando la lesión no superaba los 2 cm.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i="1"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i="1" dirty="0"/>
              <a:t>Riesgo recurrencia (</a:t>
            </a:r>
            <a:r>
              <a:rPr lang="es-ES" i="1" u="sng" dirty="0"/>
              <a:t>figura abajo izqda</a:t>
            </a:r>
            <a:r>
              <a:rPr lang="es-ES" i="1" dirty="0"/>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s-ES" i="1" dirty="0"/>
              <a:t>mayor en pacientes del grupo estudio frente al grupo control (21,4% VS 3,6%)</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s-ES" i="1" dirty="0"/>
              <a:t>A 1-3-5 años: en grupo de estudio fue de 10-18-27%; grupo control 0-3-3%</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i="1" dirty="0"/>
              <a:t>Supervivencia global</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s-ES" i="1" dirty="0"/>
              <a:t>fue mayor en el grupo control frente al estudio (40,5 vs 14,3%) en estudio fue más por recurrencias, en estudio más por complicaciones derivadas del TH</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s-ES" i="1" dirty="0"/>
              <a:t>A 1-3-5 años: en grupo de estudio fue de 83-70-60%; grupo control 99-94-89%</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s-ES" i="1" dirty="0"/>
              <a:t>(</a:t>
            </a:r>
            <a:r>
              <a:rPr lang="es-ES" i="1" u="sng" dirty="0"/>
              <a:t>figura arriba dcha</a:t>
            </a:r>
            <a:r>
              <a:rPr lang="es-ES" i="1" dirty="0"/>
              <a:t>.): En función del tipo de tumor, se encontraron diferencias significativas entre el grupo </a:t>
            </a:r>
            <a:r>
              <a:rPr lang="es-ES" i="1" dirty="0" err="1"/>
              <a:t>iCC</a:t>
            </a:r>
            <a:r>
              <a:rPr lang="es-ES" i="1" dirty="0"/>
              <a:t> y sus controles (78-66-51% vs 100-98-93%). Pero no hubo diferencias significativas entre el grupo HCC-CC y sus controles (93-78-78% vs 97-86-86%)</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i="1" dirty="0"/>
              <a:t>Cuando se agrupo a los pacientes en estadio precoz (12 de los 42 que forman el grupo estudio: 7 del grupo </a:t>
            </a:r>
            <a:r>
              <a:rPr lang="es-ES" i="1" dirty="0" err="1"/>
              <a:t>iCC</a:t>
            </a:r>
            <a:r>
              <a:rPr lang="es-ES" i="1" dirty="0"/>
              <a:t>) o avanzado (</a:t>
            </a:r>
            <a:r>
              <a:rPr lang="es-ES" i="1" u="sng" dirty="0"/>
              <a:t>figura abajo dcha</a:t>
            </a:r>
            <a:r>
              <a:rPr lang="es-ES" i="1" dirty="0"/>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s-ES" i="1" dirty="0"/>
              <a:t>No diferencias significativas en la tasa de supervivencia entre grupo estudio y control a 1-3-5 años de los pacientes en ESTADIO TEMPRANO (92-83-62% vs 100-80-80%)</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s-ES" i="1" dirty="0"/>
              <a:t>Sí hubo diferencias significativas en el grupo de ESTADIO AVANZADO (80-66-61% vs 99-96-90%)</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s-ES" i="1"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s-ES" i="0" dirty="0"/>
          </a:p>
        </p:txBody>
      </p:sp>
      <p:sp>
        <p:nvSpPr>
          <p:cNvPr id="4" name="Marcador de número de diapositiva 3"/>
          <p:cNvSpPr>
            <a:spLocks noGrp="1"/>
          </p:cNvSpPr>
          <p:nvPr>
            <p:ph type="sldNum" sz="quarter" idx="5"/>
          </p:nvPr>
        </p:nvSpPr>
        <p:spPr/>
        <p:txBody>
          <a:bodyPr/>
          <a:lstStyle/>
          <a:p>
            <a:fld id="{217B1487-AA07-4CFE-B1F1-F2C102D38519}" type="slidenum">
              <a:rPr lang="es-ES" smtClean="0"/>
              <a:t>3</a:t>
            </a:fld>
            <a:endParaRPr lang="es-ES"/>
          </a:p>
        </p:txBody>
      </p:sp>
    </p:spTree>
    <p:extLst>
      <p:ext uri="{BB962C8B-B14F-4D97-AF65-F5344CB8AC3E}">
        <p14:creationId xmlns:p14="http://schemas.microsoft.com/office/powerpoint/2010/main" val="59422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Se encontraron resultados similares en este otro estudio de </a:t>
            </a:r>
            <a:r>
              <a:rPr lang="es-ES" dirty="0" err="1"/>
              <a:t>Sapisochin</a:t>
            </a:r>
            <a:r>
              <a:rPr lang="es-ES" dirty="0"/>
              <a:t> publicado en 2016 que se trataba de un retrospectivo multicéntrico internacional 17 centros de </a:t>
            </a:r>
            <a:r>
              <a:rPr lang="es-ES" dirty="0" err="1"/>
              <a:t>tx</a:t>
            </a:r>
            <a:r>
              <a:rPr lang="es-ES" dirty="0"/>
              <a:t> entre 2000-2013 con un total de 25016 trasplantados. Se identificaron 81 casos de </a:t>
            </a:r>
            <a:r>
              <a:rPr lang="es-ES" dirty="0" err="1"/>
              <a:t>colangio</a:t>
            </a:r>
            <a:r>
              <a:rPr lang="es-ES" dirty="0"/>
              <a:t> y </a:t>
            </a:r>
            <a:r>
              <a:rPr lang="es-ES" dirty="0" err="1"/>
              <a:t>hepatocolangio</a:t>
            </a:r>
            <a:r>
              <a:rPr lang="es-ES" dirty="0"/>
              <a:t> tipo 1 según Goodman no teniéndose en cuenta los Goodman tipo 2 por la dificultad para el </a:t>
            </a:r>
            <a:r>
              <a:rPr lang="es-ES" dirty="0" err="1"/>
              <a:t>dx</a:t>
            </a:r>
            <a:r>
              <a:rPr lang="es-ES" dirty="0"/>
              <a:t> preoperatorio. Nuevamente para analizar el riego de recidiva y de supervivencia, en función de la clasificación por </a:t>
            </a:r>
            <a:r>
              <a:rPr lang="es-ES" dirty="0" err="1"/>
              <a:t>estadíos</a:t>
            </a:r>
            <a:r>
              <a:rPr lang="es-ES" dirty="0"/>
              <a:t> (precoz/avanzado explicada previamente) se vio que los resultados eran peores en el grupo avanzado, tanto en el grupo de </a:t>
            </a:r>
            <a:r>
              <a:rPr lang="es-ES" dirty="0" err="1"/>
              <a:t>colangio</a:t>
            </a:r>
            <a:r>
              <a:rPr lang="es-ES" dirty="0"/>
              <a:t> como en el de </a:t>
            </a:r>
            <a:r>
              <a:rPr lang="es-ES" dirty="0" err="1"/>
              <a:t>hepatocolangio</a:t>
            </a:r>
            <a:r>
              <a:rPr lang="es-ES"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La diferencia con el anterior es la conformación de los grupos: grupo </a:t>
            </a:r>
            <a:r>
              <a:rPr lang="es-ES" i="1" dirty="0" err="1"/>
              <a:t>iCC</a:t>
            </a:r>
            <a:r>
              <a:rPr lang="es-ES" i="1" dirty="0"/>
              <a:t> (solo CC), grupo HCC-CC (aquellos con </a:t>
            </a:r>
            <a:r>
              <a:rPr lang="es-ES" i="1" dirty="0" err="1"/>
              <a:t>iCCA</a:t>
            </a:r>
            <a:r>
              <a:rPr lang="es-ES" i="1" dirty="0"/>
              <a:t> y HCC em nódulos separados –Goodman tipo 1). Excluyeron a los Goodman tipo 2 (</a:t>
            </a:r>
            <a:r>
              <a:rPr lang="es-ES" i="1" dirty="0" err="1"/>
              <a:t>iCC</a:t>
            </a:r>
            <a:r>
              <a:rPr lang="es-ES" i="1" dirty="0"/>
              <a:t> y HCC en el mismo nódulo) porque sería difícil </a:t>
            </a:r>
            <a:r>
              <a:rPr lang="es-ES" i="1" dirty="0" err="1"/>
              <a:t>dx</a:t>
            </a:r>
            <a:r>
              <a:rPr lang="es-ES" i="1" dirty="0"/>
              <a:t> preoperatoriamente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DIFERENCIAS CON RESPECTO AL ESTUDIO ANTERIOR: cambian los grupos y en esté sí tienen en cuenta los </a:t>
            </a:r>
            <a:r>
              <a:rPr lang="es-ES" i="1" dirty="0" err="1"/>
              <a:t>iCC</a:t>
            </a:r>
            <a:r>
              <a:rPr lang="es-ES" i="1" dirty="0"/>
              <a:t> que se </a:t>
            </a:r>
            <a:r>
              <a:rPr lang="es-ES" i="1" dirty="0" err="1"/>
              <a:t>dx</a:t>
            </a:r>
            <a:r>
              <a:rPr lang="es-ES" i="1" dirty="0"/>
              <a:t> en pacientes trasplantados sin sospecha de HCC previo.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obtuvieron una </a:t>
            </a:r>
            <a:r>
              <a:rPr lang="es-ES" i="1" u="sng" dirty="0"/>
              <a:t>supervivencia global </a:t>
            </a:r>
            <a:r>
              <a:rPr lang="es-ES" i="1" dirty="0"/>
              <a:t>a 5 años en “estadio temprano” fue del 65% comparado con el 80% que obtuvo grupo control de HCC, sin diferencias en la </a:t>
            </a:r>
            <a:r>
              <a:rPr lang="es-ES" i="1" u="sng" dirty="0"/>
              <a:t>recurrencia</a:t>
            </a:r>
            <a:r>
              <a:rPr lang="es-ES" i="1" dirty="0"/>
              <a:t> (que fue del 7%, 18%, 18% a 1-3-5 años respectivamente en el grupo EARLY del </a:t>
            </a:r>
            <a:r>
              <a:rPr lang="es-ES" i="1" dirty="0" err="1"/>
              <a:t>iCCA</a:t>
            </a:r>
            <a:r>
              <a:rPr lang="es-ES" i="1" dirty="0"/>
              <a:t> frente al grupo AVANZADO del </a:t>
            </a:r>
            <a:r>
              <a:rPr lang="es-ES" i="1" dirty="0" err="1"/>
              <a:t>iCCA</a:t>
            </a:r>
            <a:r>
              <a:rPr lang="es-ES" i="1" dirty="0"/>
              <a:t>). cuando hablan de recurrencia tienen en cuenta tanto la recurrencia de </a:t>
            </a:r>
            <a:r>
              <a:rPr lang="es-ES" i="1" dirty="0" err="1"/>
              <a:t>iCCA</a:t>
            </a:r>
            <a:r>
              <a:rPr lang="es-ES" i="1" dirty="0"/>
              <a:t> como del HCC. Sentando las bases para plantear el trasplante hepático (TH) en casos de colangiocarcinoma intrahepático (</a:t>
            </a:r>
            <a:r>
              <a:rPr lang="es-ES" i="1" dirty="0" err="1"/>
              <a:t>iCCA</a:t>
            </a:r>
            <a:r>
              <a:rPr lang="es-ES" i="1" dirty="0"/>
              <a:t>) “muy temprano” no resecable en pacientes con cirrosis.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Análisis algo más largo por si necesito: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 En total obtuvieron de 25016 </a:t>
            </a:r>
            <a:r>
              <a:rPr lang="es-ES" i="1" dirty="0" err="1"/>
              <a:t>tx</a:t>
            </a:r>
            <a:r>
              <a:rPr lang="es-ES" i="1" dirty="0"/>
              <a:t>, solo en 81 se detectó </a:t>
            </a:r>
            <a:r>
              <a:rPr lang="es-ES" i="1" dirty="0" err="1"/>
              <a:t>iCCA</a:t>
            </a:r>
            <a:r>
              <a:rPr lang="es-ES" i="1" dirty="0"/>
              <a:t> en la AP: 48 en el grupo </a:t>
            </a:r>
            <a:r>
              <a:rPr lang="es-ES" i="1" dirty="0" err="1"/>
              <a:t>iCCA</a:t>
            </a:r>
            <a:r>
              <a:rPr lang="es-ES" i="1" dirty="0"/>
              <a:t> y 33 en el grupo </a:t>
            </a:r>
            <a:r>
              <a:rPr lang="es-ES" i="1" dirty="0" err="1"/>
              <a:t>iCCA</a:t>
            </a:r>
            <a:r>
              <a:rPr lang="es-ES" i="1" dirty="0"/>
              <a:t> + HCC nódulos separados.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 Ponen como “incidentales” aquellos que encuentran </a:t>
            </a:r>
            <a:r>
              <a:rPr lang="es-ES" i="1" dirty="0" err="1"/>
              <a:t>iCCA</a:t>
            </a:r>
            <a:r>
              <a:rPr lang="es-ES" i="1" dirty="0"/>
              <a:t> en la AP en hígados en los que no se había reconocido </a:t>
            </a:r>
            <a:r>
              <a:rPr lang="es-ES" i="1" dirty="0" err="1"/>
              <a:t>nodulo</a:t>
            </a:r>
            <a:r>
              <a:rPr lang="es-ES" i="1" dirty="0"/>
              <a:t> previo al </a:t>
            </a:r>
            <a:r>
              <a:rPr lang="es-ES" i="1" dirty="0" err="1"/>
              <a:t>Tx</a:t>
            </a:r>
            <a:r>
              <a:rPr lang="es-ES" i="1" dirty="0"/>
              <a:t> y,, “no incidentales” a aquellos </a:t>
            </a:r>
            <a:r>
              <a:rPr lang="es-ES" i="1" dirty="0" err="1"/>
              <a:t>iCCA</a:t>
            </a:r>
            <a:r>
              <a:rPr lang="es-ES" i="1" dirty="0"/>
              <a:t> encontrados en la AP en hígados en los que ya se había visto un nódulo sospechoso de HCC.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 </a:t>
            </a:r>
            <a:r>
              <a:rPr lang="es-ES" i="1" u="sng" dirty="0"/>
              <a:t>Riesgo recurrencia</a:t>
            </a:r>
            <a:r>
              <a:rPr lang="es-ES" i="1" dirty="0"/>
              <a:t>: 7-18- </a:t>
            </a:r>
            <a:r>
              <a:rPr lang="es-ES" b="1" i="1" u="sng" dirty="0"/>
              <a:t>18 % </a:t>
            </a:r>
            <a:r>
              <a:rPr lang="es-ES" i="1" dirty="0"/>
              <a:t>en VERY EARLY </a:t>
            </a:r>
            <a:r>
              <a:rPr lang="es-ES" i="1" dirty="0" err="1"/>
              <a:t>iCCA</a:t>
            </a:r>
            <a:r>
              <a:rPr lang="es-ES" i="1" dirty="0"/>
              <a:t> </a:t>
            </a:r>
            <a:r>
              <a:rPr lang="es-ES" i="1" dirty="0" err="1"/>
              <a:t>group</a:t>
            </a:r>
            <a:r>
              <a:rPr lang="es-ES" i="1" dirty="0"/>
              <a:t>, 30-47-61% en ADVANCED </a:t>
            </a:r>
            <a:r>
              <a:rPr lang="es-ES" i="1" dirty="0" err="1"/>
              <a:t>iCCA</a:t>
            </a:r>
            <a:r>
              <a:rPr lang="es-ES" i="1" dirty="0"/>
              <a:t> </a:t>
            </a:r>
            <a:r>
              <a:rPr lang="es-ES" i="1" dirty="0" err="1"/>
              <a:t>group</a:t>
            </a:r>
            <a:r>
              <a:rPr lang="es-ES" i="1" dirty="0"/>
              <a:t> ---</a:t>
            </a:r>
            <a:r>
              <a:rPr lang="es-ES" i="1" dirty="0">
                <a:sym typeface="Wingdings" panose="05000000000000000000" pitchFamily="2" charset="2"/>
              </a:rPr>
              <a:t> </a:t>
            </a:r>
            <a:r>
              <a:rPr lang="es-ES" i="1" dirty="0"/>
              <a:t>la tasa de recurrencia de los pacientes con </a:t>
            </a:r>
            <a:r>
              <a:rPr lang="es-ES" b="1" i="1" dirty="0" err="1"/>
              <a:t>iCCA</a:t>
            </a:r>
            <a:r>
              <a:rPr lang="es-ES" b="1" i="1" dirty="0"/>
              <a:t> muy temprano</a:t>
            </a:r>
            <a:r>
              <a:rPr lang="es-ES" i="1" dirty="0"/>
              <a:t> es mucho </a:t>
            </a:r>
            <a:r>
              <a:rPr lang="es-ES" b="1" i="1" dirty="0"/>
              <a:t>menor</a:t>
            </a:r>
            <a:r>
              <a:rPr lang="es-ES" i="1" dirty="0"/>
              <a:t> que la de los pacientes con </a:t>
            </a:r>
            <a:r>
              <a:rPr lang="es-ES" b="1" i="1" dirty="0" err="1"/>
              <a:t>iCCA</a:t>
            </a:r>
            <a:r>
              <a:rPr lang="es-ES" b="1" i="1" dirty="0"/>
              <a:t> avanzado</a:t>
            </a:r>
            <a:r>
              <a:rPr lang="es-ES" i="1" dirty="0"/>
              <a:t>. De hecho, una </a:t>
            </a:r>
            <a:r>
              <a:rPr lang="es-ES" b="1" i="1" dirty="0"/>
              <a:t>tasa de recurrencia del 13%</a:t>
            </a:r>
            <a:r>
              <a:rPr lang="es-ES" i="1" dirty="0"/>
              <a:t> se encuentra </a:t>
            </a:r>
            <a:r>
              <a:rPr lang="es-ES" b="1" i="1" dirty="0"/>
              <a:t>dentro de los estándares recomendados</a:t>
            </a:r>
            <a:r>
              <a:rPr lang="es-ES" i="1" dirty="0"/>
              <a:t> para los pacientes </a:t>
            </a:r>
            <a:r>
              <a:rPr lang="es-ES" b="1" i="1" dirty="0"/>
              <a:t>trasplantados por enfermedades malignas</a:t>
            </a:r>
            <a:r>
              <a:rPr lang="es-ES" i="1" dirty="0"/>
              <a:t> (principalmente </a:t>
            </a:r>
            <a:r>
              <a:rPr lang="es-ES" b="1" i="1" dirty="0"/>
              <a:t>carcinoma hepatocelular —HCC—</a:t>
            </a:r>
            <a:r>
              <a:rPr lang="es-ES" i="1" dirty="0"/>
              <a:t>), además de encontrarse en este grupo de “</a:t>
            </a:r>
            <a:r>
              <a:rPr lang="es-ES" i="1" dirty="0" err="1"/>
              <a:t>early</a:t>
            </a:r>
            <a:r>
              <a:rPr lang="es-ES" i="1" dirty="0"/>
              <a:t> </a:t>
            </a:r>
            <a:r>
              <a:rPr lang="es-ES" i="1" dirty="0" err="1"/>
              <a:t>stage</a:t>
            </a:r>
            <a:r>
              <a:rPr lang="es-ES" i="1" dirty="0"/>
              <a:t>” una supervivencia mayor al 60%, por ello sentó las bases para plantear el </a:t>
            </a:r>
            <a:r>
              <a:rPr lang="es-ES" b="1" i="1" dirty="0"/>
              <a:t>TH en casos de </a:t>
            </a:r>
            <a:r>
              <a:rPr lang="es-ES" b="1" i="1" dirty="0" err="1"/>
              <a:t>iCCA</a:t>
            </a:r>
            <a:r>
              <a:rPr lang="es-ES" b="1" i="1" dirty="0"/>
              <a:t> “</a:t>
            </a:r>
            <a:r>
              <a:rPr lang="es-ES" b="1" i="1" dirty="0" err="1"/>
              <a:t>early</a:t>
            </a:r>
            <a:r>
              <a:rPr lang="es-ES" b="1" i="1" dirty="0"/>
              <a:t> </a:t>
            </a:r>
            <a:r>
              <a:rPr lang="es-ES" b="1" i="1" dirty="0" err="1"/>
              <a:t>stage</a:t>
            </a:r>
            <a:r>
              <a:rPr lang="es-ES" b="1" i="1" dirty="0"/>
              <a:t>” no resecable en pacientes con cirrosis</a:t>
            </a:r>
            <a:r>
              <a:rPr lang="es-ES" i="1" dirty="0"/>
              <a:t>. Ciertamente, si un paciente con </a:t>
            </a:r>
            <a:r>
              <a:rPr lang="es-ES" b="1" i="1" dirty="0"/>
              <a:t>cirrosis</a:t>
            </a:r>
            <a:r>
              <a:rPr lang="es-ES" i="1" dirty="0"/>
              <a:t> es diagnosticado con un </a:t>
            </a:r>
            <a:r>
              <a:rPr lang="es-ES" b="1" i="1" dirty="0" err="1"/>
              <a:t>iCCA</a:t>
            </a:r>
            <a:r>
              <a:rPr lang="es-ES" i="1" dirty="0"/>
              <a:t> y </a:t>
            </a:r>
            <a:r>
              <a:rPr lang="es-ES" b="1" i="1" dirty="0"/>
              <a:t>no existe contraindicación para la resección hepática</a:t>
            </a:r>
            <a:r>
              <a:rPr lang="es-ES" i="1" dirty="0"/>
              <a:t>, la </a:t>
            </a:r>
            <a:r>
              <a:rPr lang="es-ES" b="1" i="1" dirty="0"/>
              <a:t>primera opción de tratamiento</a:t>
            </a:r>
            <a:r>
              <a:rPr lang="es-ES" i="1" dirty="0"/>
              <a:t> sería </a:t>
            </a:r>
            <a:r>
              <a:rPr lang="es-ES" b="1" i="1" dirty="0"/>
              <a:t>ofrecer la resección</a:t>
            </a:r>
            <a:r>
              <a:rPr lang="es-ES" i="1"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 </a:t>
            </a:r>
            <a:r>
              <a:rPr lang="es-ES" i="1" u="sng" dirty="0"/>
              <a:t>Supervivencia global</a:t>
            </a:r>
            <a:r>
              <a:rPr lang="es-ES" i="1" dirty="0"/>
              <a:t>: 93-84- </a:t>
            </a:r>
            <a:r>
              <a:rPr lang="es-ES" b="1" i="1" u="sng" dirty="0"/>
              <a:t>65 % </a:t>
            </a:r>
            <a:r>
              <a:rPr lang="es-ES" i="1" dirty="0"/>
              <a:t>en VERY EARLY, 79-50-45% en ADVANCED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Para el </a:t>
            </a:r>
            <a:r>
              <a:rPr lang="es-ES" b="1" i="1" dirty="0" err="1"/>
              <a:t>iCCA</a:t>
            </a:r>
            <a:r>
              <a:rPr lang="es-ES" b="1" i="1" dirty="0"/>
              <a:t> en estadios más avanzados</a:t>
            </a:r>
            <a:r>
              <a:rPr lang="es-ES" i="1" dirty="0"/>
              <a:t>, los estudios de trasplante hepático en el colangiocarcinoma </a:t>
            </a:r>
            <a:r>
              <a:rPr lang="es-ES" i="1" dirty="0" err="1"/>
              <a:t>perihiliar</a:t>
            </a:r>
            <a:r>
              <a:rPr lang="es-ES" i="1" dirty="0"/>
              <a:t> que emplean terapias neoadyuvantes y adyuvantes combinadas en el periodo perioperatorio han abierto el camino para ensayos similares en pacientes con </a:t>
            </a:r>
            <a:r>
              <a:rPr lang="es-ES" i="1" dirty="0" err="1"/>
              <a:t>iCCA</a:t>
            </a:r>
            <a:r>
              <a:rPr lang="es-ES" i="1" dirty="0"/>
              <a:t>, mostrando resultados prometedores.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dirty="0"/>
          </a:p>
          <a:p>
            <a:endParaRPr lang="es-ES" dirty="0"/>
          </a:p>
        </p:txBody>
      </p:sp>
      <p:sp>
        <p:nvSpPr>
          <p:cNvPr id="4" name="Marcador de número de diapositiva 3"/>
          <p:cNvSpPr>
            <a:spLocks noGrp="1"/>
          </p:cNvSpPr>
          <p:nvPr>
            <p:ph type="sldNum" sz="quarter" idx="5"/>
          </p:nvPr>
        </p:nvSpPr>
        <p:spPr/>
        <p:txBody>
          <a:bodyPr/>
          <a:lstStyle/>
          <a:p>
            <a:fld id="{217B1487-AA07-4CFE-B1F1-F2C102D38519}" type="slidenum">
              <a:rPr lang="es-ES" smtClean="0"/>
              <a:t>4</a:t>
            </a:fld>
            <a:endParaRPr lang="es-ES"/>
          </a:p>
        </p:txBody>
      </p:sp>
    </p:spTree>
    <p:extLst>
      <p:ext uri="{BB962C8B-B14F-4D97-AF65-F5344CB8AC3E}">
        <p14:creationId xmlns:p14="http://schemas.microsoft.com/office/powerpoint/2010/main" val="114436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b="0" dirty="0"/>
              <a:t>Resultados similares se han observado en otros estudios, la mayoría de ellos retrospectivo. Por destacar uno de ellos, el estudio de </a:t>
            </a:r>
            <a:r>
              <a:rPr lang="es-ES" b="0" dirty="0" err="1"/>
              <a:t>De</a:t>
            </a:r>
            <a:r>
              <a:rPr lang="es-ES" b="0" dirty="0"/>
              <a:t> Martin et al, que se trata de</a:t>
            </a:r>
            <a:r>
              <a:rPr lang="es-ES" dirty="0"/>
              <a:t> un estudio multicéntrico que incluyó tres centros terciarios hepatobiliares franceses, comparando los resultados de pacientes con cirrosis que se sometieron a trasplante hepático o resección hepática entre 2002 y 2015, en los que se encontró incidentalmente un colangiocarcinoma intrahepático (</a:t>
            </a:r>
            <a:r>
              <a:rPr lang="es-ES" dirty="0" err="1"/>
              <a:t>iCCA</a:t>
            </a:r>
            <a:r>
              <a:rPr lang="es-ES" dirty="0"/>
              <a:t>) o un tumor mixto hepatocelular-colangiocarcinoma (HCC-CCA) </a:t>
            </a:r>
            <a:r>
              <a:rPr lang="es-ES" dirty="0">
                <a:latin typeface="Times New Roman" panose="02020603050405020304" pitchFamily="18" charset="0"/>
                <a:cs typeface="Times New Roman" panose="02020603050405020304" pitchFamily="18" charset="0"/>
              </a:rPr>
              <a:t>≤5 cm</a:t>
            </a:r>
            <a:r>
              <a:rPr lang="es-E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LT mostró una mayor </a:t>
            </a:r>
            <a:r>
              <a:rPr lang="es-ES" u="sng" dirty="0"/>
              <a:t>supervivencia libre de recurrencia (RFS</a:t>
            </a:r>
            <a:r>
              <a:rPr lang="es-ES" dirty="0"/>
              <a:t>) a 5 años (75% frente a 36%) y una </a:t>
            </a:r>
            <a:r>
              <a:rPr lang="es-ES" u="sng" dirty="0"/>
              <a:t>tasa de recurrencia </a:t>
            </a:r>
            <a:r>
              <a:rPr lang="es-ES" dirty="0"/>
              <a:t>significativamente menor (18% vs 46%) no significativamente menor (21% frente a 48%).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La tasa de supervivencia global (OS) a 5 años para los pacientes sometidos a LT con tumores ≤2 cm y &gt;2 a ≤5 cm fue del 69% y 65%, respectivamente, sin diferencias en la supervivencia entre los pacientes con LT que tenían </a:t>
            </a:r>
            <a:r>
              <a:rPr lang="es-ES" dirty="0" err="1"/>
              <a:t>iCCA</a:t>
            </a:r>
            <a:r>
              <a:rPr lang="es-ES" dirty="0"/>
              <a:t> puro y aquellos con HCC-CCA mixto (p = 0.29).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i="1" dirty="0"/>
              <a:t>Otras cosas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i="1" dirty="0"/>
              <a:t>Hubo 49 pacientes en el grupo de LT y 26 en el grupo de LR. En general,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i="1" dirty="0"/>
              <a:t>LT mostró una mayor supervivencia libre de recurrencia (RFS) a 5 años (75% frente a 36%) y una tasa de recurrencia no significativamente menor (21% frente a 48%). Identificaron como factores asociados a un mayor riesgo de recurrencia el tamaño del nódulo más grande y el grado de diferenciación tumoral.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i="1" dirty="0"/>
              <a:t>La tasa de supervivencia global (OS) a 5 años para los pacientes sometidos a LT con tumores ≤2 cm y &gt;2 a ≤5 cm fue del 69% y 65%, respectivamente, sin diferencias en la supervivencia entre los pacientes con LT que tenían </a:t>
            </a:r>
            <a:r>
              <a:rPr lang="es-ES" i="1" dirty="0" err="1"/>
              <a:t>iCCA</a:t>
            </a:r>
            <a:r>
              <a:rPr lang="es-ES" i="1" dirty="0"/>
              <a:t> puro y aquellos con HCC-CCA mixto (p = 0.29).</a:t>
            </a:r>
          </a:p>
          <a:p>
            <a:endParaRPr lang="es-ES" dirty="0"/>
          </a:p>
        </p:txBody>
      </p:sp>
      <p:sp>
        <p:nvSpPr>
          <p:cNvPr id="4" name="Marcador de número de diapositiva 3"/>
          <p:cNvSpPr>
            <a:spLocks noGrp="1"/>
          </p:cNvSpPr>
          <p:nvPr>
            <p:ph type="sldNum" sz="quarter" idx="5"/>
          </p:nvPr>
        </p:nvSpPr>
        <p:spPr/>
        <p:txBody>
          <a:bodyPr/>
          <a:lstStyle/>
          <a:p>
            <a:fld id="{217B1487-AA07-4CFE-B1F1-F2C102D38519}" type="slidenum">
              <a:rPr lang="es-ES" smtClean="0"/>
              <a:t>5</a:t>
            </a:fld>
            <a:endParaRPr lang="es-ES"/>
          </a:p>
        </p:txBody>
      </p:sp>
    </p:spTree>
    <p:extLst>
      <p:ext uri="{BB962C8B-B14F-4D97-AF65-F5344CB8AC3E}">
        <p14:creationId xmlns:p14="http://schemas.microsoft.com/office/powerpoint/2010/main" val="337719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s-ES" dirty="0"/>
              <a:t>Aquí podemos ver las diferentes recomendaciones de las diferentes sociedades de trasplante para valorar el TH en el colangiocarcinoma, destacando tanto que la europea como la ILTS recomiendan valorar el trasplante en este escenario en tumores de hasta 3 cm y siempre dentro de estudios. </a:t>
            </a:r>
          </a:p>
          <a:p>
            <a:pPr marL="0" indent="0">
              <a:buFontTx/>
              <a:buNone/>
            </a:pPr>
            <a:endParaRPr lang="es-ES" dirty="0"/>
          </a:p>
          <a:p>
            <a:pPr marL="0" indent="0">
              <a:buFontTx/>
              <a:buNone/>
            </a:pPr>
            <a:r>
              <a:rPr lang="es-ES" i="1" dirty="0"/>
              <a:t>Algunas organizaciones sociales han publicado recientemente recomendaciones sobre el trasplante de hígado (LT) para el colangiocarcinoma intrahepático (</a:t>
            </a:r>
            <a:r>
              <a:rPr lang="es-ES" i="1" dirty="0" err="1"/>
              <a:t>iCCA</a:t>
            </a:r>
            <a:r>
              <a:rPr lang="es-ES" i="1" dirty="0"/>
              <a:t>)</a:t>
            </a:r>
          </a:p>
          <a:p>
            <a:pPr marL="0" indent="0">
              <a:buFontTx/>
              <a:buNone/>
            </a:pPr>
            <a:endParaRPr lang="es-ES" b="1" i="1" dirty="0"/>
          </a:p>
          <a:p>
            <a:pPr marL="171450" indent="-171450">
              <a:buFontTx/>
              <a:buChar char="-"/>
            </a:pPr>
            <a:r>
              <a:rPr lang="es-ES" b="1" i="1" dirty="0"/>
              <a:t>OPTN: </a:t>
            </a:r>
            <a:r>
              <a:rPr lang="es-ES" i="1" dirty="0" err="1"/>
              <a:t>iCCA</a:t>
            </a:r>
            <a:r>
              <a:rPr lang="es-ES" i="1" dirty="0"/>
              <a:t> solitario irresecable o con tumor mixto CHC-</a:t>
            </a:r>
            <a:r>
              <a:rPr lang="es-ES" i="1" dirty="0" err="1"/>
              <a:t>iCCA</a:t>
            </a:r>
            <a:r>
              <a:rPr lang="es-ES" i="1" dirty="0"/>
              <a:t> confirmado por biopsia, de un tamaño menor o igual a 3 cm, que hayan mostrado 6 meses de estabilidad tumoral después de terapia </a:t>
            </a:r>
            <a:r>
              <a:rPr lang="es-ES" i="1" dirty="0" err="1"/>
              <a:t>locorregional</a:t>
            </a:r>
            <a:r>
              <a:rPr lang="es-ES" i="1" dirty="0"/>
              <a:t> o sistémica, deberían ser considerados para la asignación de puntos de excepción MELD, basándose en los datos existentes que respaldan el papel del trasplante de hígado en este contexto</a:t>
            </a:r>
            <a:endParaRPr lang="es-ES" b="0" i="1" dirty="0"/>
          </a:p>
          <a:p>
            <a:pPr marL="171450" indent="-171450">
              <a:buFontTx/>
              <a:buChar char="-"/>
            </a:pPr>
            <a:r>
              <a:rPr lang="es-ES" b="1" i="1" dirty="0"/>
              <a:t>EASL</a:t>
            </a:r>
            <a:r>
              <a:rPr lang="es-ES" i="1" dirty="0"/>
              <a:t>: Los pacientes con cirrosis y colangiocarcinoma intrahepático (</a:t>
            </a:r>
            <a:r>
              <a:rPr lang="es-ES" i="1" dirty="0" err="1"/>
              <a:t>iCCA</a:t>
            </a:r>
            <a:r>
              <a:rPr lang="es-ES" i="1" dirty="0"/>
              <a:t>) pequeño e irresecable (&lt; 2–3 cm) pueden ser considerados para trasplante de hígado (LT), idealmente en el contexto de un ensayo clínico (dado que la evidencia disponible hasta la fecha es limitada) y, preferiblemente, tratados mientras están en lista de espera con terapias dirigidas al hígado, como ablación, </a:t>
            </a:r>
            <a:r>
              <a:rPr lang="es-ES" i="1" dirty="0" err="1"/>
              <a:t>radioembolización</a:t>
            </a:r>
            <a:r>
              <a:rPr lang="es-ES" i="1" dirty="0"/>
              <a:t> </a:t>
            </a:r>
            <a:r>
              <a:rPr lang="es-ES" i="1" dirty="0" err="1"/>
              <a:t>transarterial</a:t>
            </a:r>
            <a:r>
              <a:rPr lang="es-ES" i="1" dirty="0"/>
              <a:t> o </a:t>
            </a:r>
            <a:r>
              <a:rPr lang="es-ES" i="1" dirty="0" err="1"/>
              <a:t>quimioembolización</a:t>
            </a:r>
            <a:r>
              <a:rPr lang="es-ES" i="1" dirty="0"/>
              <a:t> </a:t>
            </a:r>
            <a:r>
              <a:rPr lang="es-ES" i="1" dirty="0" err="1"/>
              <a:t>transarterial</a:t>
            </a:r>
            <a:r>
              <a:rPr lang="es-ES" i="1" dirty="0"/>
              <a:t>, según el tiempo de espera previsto</a:t>
            </a:r>
          </a:p>
          <a:p>
            <a:pPr marL="171450" indent="-171450">
              <a:buFontTx/>
              <a:buChar char="-"/>
            </a:pPr>
            <a:r>
              <a:rPr lang="es-ES" b="1" i="1" dirty="0"/>
              <a:t>ITLS-ILCA</a:t>
            </a:r>
            <a:r>
              <a:rPr lang="es-ES" i="1" dirty="0"/>
              <a:t> recomendó el trasplante de hígado (LT) para el </a:t>
            </a:r>
            <a:r>
              <a:rPr lang="es-ES" i="1" dirty="0" err="1"/>
              <a:t>iCCA</a:t>
            </a:r>
            <a:r>
              <a:rPr lang="es-ES" i="1" dirty="0"/>
              <a:t> en dos situaciones. </a:t>
            </a:r>
          </a:p>
          <a:p>
            <a:pPr marL="628650" lvl="1" indent="-171450">
              <a:buFontTx/>
              <a:buChar char="-"/>
            </a:pPr>
            <a:r>
              <a:rPr lang="es-ES" i="1" dirty="0"/>
              <a:t>En pacientes </a:t>
            </a:r>
            <a:r>
              <a:rPr lang="es-ES" i="1" u="sng" dirty="0"/>
              <a:t>con cirrosis </a:t>
            </a:r>
            <a:r>
              <a:rPr lang="es-ES" i="1" dirty="0"/>
              <a:t>e </a:t>
            </a:r>
            <a:r>
              <a:rPr lang="es-ES" i="1" dirty="0" err="1"/>
              <a:t>iCCA</a:t>
            </a:r>
            <a:r>
              <a:rPr lang="es-ES" i="1" dirty="0"/>
              <a:t> recomendó que “el trasplante de hígado puede considerarse como una opción terapéutica potencial en tumores ≤ 3 cm de diámetro, tras un período de observación con estabilidad y sin metástasis extrahepáticas, ya que ofrece una posibilidad de tratamiento curativo y una mejor supervivencia.” Nivel evidencia moderado y una fuerza de recomendación también moderada.</a:t>
            </a:r>
          </a:p>
          <a:p>
            <a:pPr marL="628650" lvl="1" indent="-171450">
              <a:buFontTx/>
              <a:buChar char="-"/>
            </a:pPr>
            <a:r>
              <a:rPr lang="es-ES" i="1" dirty="0"/>
              <a:t>Para los pacientes </a:t>
            </a:r>
            <a:r>
              <a:rPr lang="es-ES" i="1" u="sng" dirty="0"/>
              <a:t>sin cirrosis </a:t>
            </a:r>
            <a:r>
              <a:rPr lang="es-ES" i="1" dirty="0"/>
              <a:t>con </a:t>
            </a:r>
            <a:r>
              <a:rPr lang="es-ES" i="1" dirty="0" err="1"/>
              <a:t>iCCA</a:t>
            </a:r>
            <a:r>
              <a:rPr lang="es-ES" i="1" dirty="0"/>
              <a:t>, el trasplante de hígado no se recomendó de forma rutinaria, “pero puede considerarse como parte de protocolos de investigación para pacientes con enfermedad irresecable y confinada al hígado, después de al menos 6 meses de estabilidad tras la terapia sistémica. Nivel evidencia moderado y una fuerza de recomendación también débil</a:t>
            </a:r>
          </a:p>
          <a:p>
            <a:pPr marL="171450" indent="-171450">
              <a:buFontTx/>
              <a:buChar char="-"/>
            </a:pPr>
            <a:endParaRPr lang="es-ES" i="1" dirty="0"/>
          </a:p>
          <a:p>
            <a:r>
              <a:rPr lang="es-ES" i="1" dirty="0"/>
              <a:t>- </a:t>
            </a:r>
            <a:r>
              <a:rPr lang="es-ES" b="1" i="1" dirty="0"/>
              <a:t>AASLD</a:t>
            </a:r>
            <a:r>
              <a:rPr lang="es-ES" i="1" dirty="0"/>
              <a:t> concluye que: Para los pacientes con colangiocarcinoma intrahepático (</a:t>
            </a:r>
            <a:r>
              <a:rPr lang="es-ES" i="1" dirty="0" err="1"/>
              <a:t>iCCA</a:t>
            </a:r>
            <a:r>
              <a:rPr lang="es-ES" i="1" dirty="0"/>
              <a:t>) más avanzado pero limitado al hígado, que presentan una respuesta favorable a la quimioterapia, puede considerarse la derivación a un centro de trasplante con un protocolo de investigación para evaluar el trasplante de hígado (LT) en </a:t>
            </a:r>
            <a:r>
              <a:rPr lang="es-ES" i="1" dirty="0" err="1"/>
              <a:t>iCCA</a:t>
            </a:r>
            <a:endParaRPr lang="es-ES" i="1" dirty="0"/>
          </a:p>
          <a:p>
            <a:r>
              <a:rPr lang="es-ES" i="1" dirty="0"/>
              <a:t>En Biblio cero, dicen que hacen el LT siguiendo la técnica habitual, pero que antes de iniciar el trasplante realizan </a:t>
            </a:r>
            <a:r>
              <a:rPr lang="es-ES" i="1" dirty="0" err="1"/>
              <a:t>linfadenectomia</a:t>
            </a:r>
            <a:r>
              <a:rPr lang="es-ES" i="1" dirty="0"/>
              <a:t> y en casi de resultar positiva, no continúan con el procedimiento. </a:t>
            </a:r>
          </a:p>
          <a:p>
            <a:pPr marL="171450" indent="-171450">
              <a:buFontTx/>
              <a:buChar char="-"/>
            </a:pPr>
            <a:endParaRPr lang="es-ES" i="1" dirty="0"/>
          </a:p>
          <a:p>
            <a:endParaRPr lang="es-ES" dirty="0"/>
          </a:p>
        </p:txBody>
      </p:sp>
      <p:sp>
        <p:nvSpPr>
          <p:cNvPr id="4" name="Marcador de número de diapositiva 3"/>
          <p:cNvSpPr>
            <a:spLocks noGrp="1"/>
          </p:cNvSpPr>
          <p:nvPr>
            <p:ph type="sldNum" sz="quarter" idx="5"/>
          </p:nvPr>
        </p:nvSpPr>
        <p:spPr/>
        <p:txBody>
          <a:bodyPr/>
          <a:lstStyle/>
          <a:p>
            <a:fld id="{217B1487-AA07-4CFE-B1F1-F2C102D38519}" type="slidenum">
              <a:rPr lang="es-ES" smtClean="0"/>
              <a:t>6</a:t>
            </a:fld>
            <a:endParaRPr lang="es-ES"/>
          </a:p>
        </p:txBody>
      </p:sp>
    </p:spTree>
    <p:extLst>
      <p:ext uri="{BB962C8B-B14F-4D97-AF65-F5344CB8AC3E}">
        <p14:creationId xmlns:p14="http://schemas.microsoft.com/office/powerpoint/2010/main" val="268813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ym typeface="Wingdings" panose="05000000000000000000" pitchFamily="2" charset="2"/>
              </a:rPr>
              <a:t>Con el objetivo de analizar los resultados de TH en nuestro centro </a:t>
            </a:r>
            <a:r>
              <a:rPr lang="es-ES" sz="1200" kern="1200" dirty="0">
                <a:solidFill>
                  <a:schemeClr val="tx1"/>
                </a:solidFill>
                <a:effectLst/>
                <a:latin typeface="+mn-lt"/>
                <a:ea typeface="+mn-ea"/>
                <a:cs typeface="+mn-cs"/>
              </a:rPr>
              <a:t>con diagnóstico anatomopatológico incidental de </a:t>
            </a:r>
            <a:r>
              <a:rPr lang="es-ES" sz="1200" kern="1200" dirty="0" err="1">
                <a:solidFill>
                  <a:schemeClr val="tx1"/>
                </a:solidFill>
                <a:effectLst/>
                <a:latin typeface="+mn-lt"/>
                <a:ea typeface="+mn-ea"/>
                <a:cs typeface="+mn-cs"/>
              </a:rPr>
              <a:t>iCCA</a:t>
            </a:r>
            <a:r>
              <a:rPr lang="es-ES" sz="1200" kern="1200" dirty="0">
                <a:solidFill>
                  <a:schemeClr val="tx1"/>
                </a:solidFill>
                <a:effectLst/>
                <a:latin typeface="+mn-lt"/>
                <a:ea typeface="+mn-ea"/>
                <a:cs typeface="+mn-cs"/>
              </a:rPr>
              <a:t> y HCC-CC </a:t>
            </a:r>
            <a:r>
              <a:rPr lang="es-ES" sz="1200" dirty="0">
                <a:sym typeface="Wingdings" panose="05000000000000000000" pitchFamily="2" charset="2"/>
              </a:rPr>
              <a:t>, realizamos un estudio retrospectivo, observacional descriptivo de cohorte histórica incluyendo todos los pacientes adultos trasplantados en nuestro centro entre abril 1986 y diciembre de 2023 con </a:t>
            </a:r>
            <a:r>
              <a:rPr lang="es-ES" sz="1200" dirty="0" err="1">
                <a:sym typeface="Wingdings" panose="05000000000000000000" pitchFamily="2" charset="2"/>
              </a:rPr>
              <a:t>dx</a:t>
            </a:r>
            <a:r>
              <a:rPr lang="es-ES" sz="1200" dirty="0">
                <a:sym typeface="Wingdings" panose="05000000000000000000" pitchFamily="2" charset="2"/>
              </a:rPr>
              <a:t> incidental de </a:t>
            </a:r>
            <a:r>
              <a:rPr lang="es-ES" sz="1200" dirty="0" err="1">
                <a:sym typeface="Wingdings" panose="05000000000000000000" pitchFamily="2" charset="2"/>
              </a:rPr>
              <a:t>colangio</a:t>
            </a:r>
            <a:r>
              <a:rPr lang="es-ES" sz="1200" dirty="0">
                <a:sym typeface="Wingdings" panose="05000000000000000000" pitchFamily="2" charset="2"/>
              </a:rPr>
              <a:t> o </a:t>
            </a:r>
            <a:r>
              <a:rPr lang="es-ES" sz="1200" dirty="0" err="1">
                <a:sym typeface="Wingdings" panose="05000000000000000000" pitchFamily="2" charset="2"/>
              </a:rPr>
              <a:t>hepatocolangio</a:t>
            </a:r>
            <a:r>
              <a:rPr lang="es-ES" sz="1200" dirty="0">
                <a:sym typeface="Wingdings" panose="05000000000000000000" pitchFamily="2" charset="2"/>
              </a:rPr>
              <a:t> en la pieza de explante  </a:t>
            </a:r>
            <a:r>
              <a:rPr lang="es-ES" sz="1200" kern="1200" dirty="0">
                <a:solidFill>
                  <a:schemeClr val="tx1"/>
                </a:solidFill>
                <a:effectLst/>
                <a:latin typeface="+mn-lt"/>
                <a:ea typeface="+mn-ea"/>
                <a:cs typeface="+mn-cs"/>
              </a:rPr>
              <a:t>(el motivo del trasplante era por enfermedad hepática crónica o por sospecha de HCC). Al contrario que en otros estudios, no se excluyeron aquellos diagnósticos incidentales que se encontraron en explantes de pacientes trasplantados sin sospecha de nódulo tumoral </a:t>
            </a:r>
            <a:r>
              <a:rPr lang="es-ES" sz="1200" kern="1200" dirty="0" err="1">
                <a:solidFill>
                  <a:schemeClr val="tx1"/>
                </a:solidFill>
                <a:effectLst/>
                <a:latin typeface="+mn-lt"/>
                <a:ea typeface="+mn-ea"/>
                <a:cs typeface="+mn-cs"/>
              </a:rPr>
              <a:t>pretrasplante</a:t>
            </a:r>
            <a:r>
              <a:rPr lang="es-E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Para el estudio se tuvo en cuenta la siguiente clasificación: </a:t>
            </a:r>
            <a:r>
              <a:rPr lang="es-ES" sz="1200" dirty="0">
                <a:sym typeface="Wingdings" panose="05000000000000000000" pitchFamily="2" charset="2"/>
              </a:rPr>
              <a:t>grupo </a:t>
            </a:r>
            <a:r>
              <a:rPr lang="es-ES" sz="1200" dirty="0" err="1">
                <a:sym typeface="Wingdings" panose="05000000000000000000" pitchFamily="2" charset="2"/>
              </a:rPr>
              <a:t>iCC</a:t>
            </a:r>
            <a:r>
              <a:rPr lang="es-ES" sz="1200" dirty="0">
                <a:sym typeface="Wingdings" panose="05000000000000000000" pitchFamily="2" charset="2"/>
              </a:rPr>
              <a:t>, grupo </a:t>
            </a:r>
            <a:r>
              <a:rPr lang="es-ES" sz="1200" dirty="0" err="1">
                <a:sym typeface="Wingdings" panose="05000000000000000000" pitchFamily="2" charset="2"/>
              </a:rPr>
              <a:t>iCC</a:t>
            </a:r>
            <a:r>
              <a:rPr lang="es-ES" sz="1200" dirty="0">
                <a:sym typeface="Wingdings" panose="05000000000000000000" pitchFamily="2" charset="2"/>
              </a:rPr>
              <a:t>-HCC separados (Goodman tipo 1), grupo </a:t>
            </a:r>
            <a:r>
              <a:rPr lang="es-ES" sz="1200" dirty="0" err="1">
                <a:sym typeface="Wingdings" panose="05000000000000000000" pitchFamily="2" charset="2"/>
              </a:rPr>
              <a:t>iCC</a:t>
            </a:r>
            <a:r>
              <a:rPr lang="es-ES" sz="1200" dirty="0">
                <a:sym typeface="Wingdings" panose="05000000000000000000" pitchFamily="2" charset="2"/>
              </a:rPr>
              <a:t>-HCC juntos (Goodman tipo 2) Dentro de este último, los separamos entre los que tenían otro nódulo de HCC asociado o no. Y al igual que en otros estudios, se </a:t>
            </a:r>
            <a:r>
              <a:rPr lang="es-ES" sz="1200" kern="1200" dirty="0">
                <a:solidFill>
                  <a:schemeClr val="tx1"/>
                </a:solidFill>
                <a:effectLst/>
                <a:latin typeface="+mn-lt"/>
                <a:ea typeface="+mn-ea"/>
                <a:cs typeface="+mn-cs"/>
              </a:rPr>
              <a:t>definió estadio precoz como nódulo único ≤ 2cm y, avanzado aquellos multinodulares o &gt; 2cm.</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ym typeface="Wingdings" panose="05000000000000000000" pitchFamily="2" charset="2"/>
              </a:rPr>
              <a:t>de 23 pacientes</a:t>
            </a:r>
          </a:p>
          <a:p>
            <a:endParaRPr lang="es-ES" dirty="0"/>
          </a:p>
        </p:txBody>
      </p:sp>
      <p:sp>
        <p:nvSpPr>
          <p:cNvPr id="4" name="Marcador de número de diapositiva 3"/>
          <p:cNvSpPr>
            <a:spLocks noGrp="1"/>
          </p:cNvSpPr>
          <p:nvPr>
            <p:ph type="sldNum" sz="quarter" idx="5"/>
          </p:nvPr>
        </p:nvSpPr>
        <p:spPr/>
        <p:txBody>
          <a:bodyPr/>
          <a:lstStyle/>
          <a:p>
            <a:fld id="{217B1487-AA07-4CFE-B1F1-F2C102D38519}" type="slidenum">
              <a:rPr lang="es-ES" smtClean="0"/>
              <a:t>7</a:t>
            </a:fld>
            <a:endParaRPr lang="es-ES"/>
          </a:p>
        </p:txBody>
      </p:sp>
    </p:spTree>
    <p:extLst>
      <p:ext uri="{BB962C8B-B14F-4D97-AF65-F5344CB8AC3E}">
        <p14:creationId xmlns:p14="http://schemas.microsoft.com/office/powerpoint/2010/main" val="191556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F9B4-EADF-89BD-2163-61FBEFC0A02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29CF13D-B6AB-189C-8E93-4F55972EA88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5E269F-26AE-BED4-87D3-5D836C501C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ym typeface="Wingdings" panose="05000000000000000000" pitchFamily="2" charset="2"/>
              </a:rPr>
              <a:t>Con el objetivo de analizar los resultados de TH en nuestro centro </a:t>
            </a:r>
            <a:r>
              <a:rPr lang="es-ES" sz="1200" kern="1200" dirty="0">
                <a:solidFill>
                  <a:schemeClr val="tx1"/>
                </a:solidFill>
                <a:effectLst/>
                <a:latin typeface="+mn-lt"/>
                <a:ea typeface="+mn-ea"/>
                <a:cs typeface="+mn-cs"/>
              </a:rPr>
              <a:t>con diagnóstico anatomopatológico incidental de </a:t>
            </a:r>
            <a:r>
              <a:rPr lang="es-ES" sz="1200" kern="1200" dirty="0" err="1">
                <a:solidFill>
                  <a:schemeClr val="tx1"/>
                </a:solidFill>
                <a:effectLst/>
                <a:latin typeface="+mn-lt"/>
                <a:ea typeface="+mn-ea"/>
                <a:cs typeface="+mn-cs"/>
              </a:rPr>
              <a:t>iCCA</a:t>
            </a:r>
            <a:r>
              <a:rPr lang="es-ES" sz="1200" kern="1200" dirty="0">
                <a:solidFill>
                  <a:schemeClr val="tx1"/>
                </a:solidFill>
                <a:effectLst/>
                <a:latin typeface="+mn-lt"/>
                <a:ea typeface="+mn-ea"/>
                <a:cs typeface="+mn-cs"/>
              </a:rPr>
              <a:t> y HCC-CC </a:t>
            </a:r>
            <a:r>
              <a:rPr lang="es-ES" sz="1200" dirty="0">
                <a:sym typeface="Wingdings" panose="05000000000000000000" pitchFamily="2" charset="2"/>
              </a:rPr>
              <a:t>, realizamos un estudio retrospectivo, observacional descriptivo de cohorte histórica incluyendo todos los pacientes adultos trasplantados en nuestro centro entre abril 1986 y diciembre de 2023 con </a:t>
            </a:r>
            <a:r>
              <a:rPr lang="es-ES" sz="1200" dirty="0" err="1">
                <a:sym typeface="Wingdings" panose="05000000000000000000" pitchFamily="2" charset="2"/>
              </a:rPr>
              <a:t>dx</a:t>
            </a:r>
            <a:r>
              <a:rPr lang="es-ES" sz="1200" dirty="0">
                <a:sym typeface="Wingdings" panose="05000000000000000000" pitchFamily="2" charset="2"/>
              </a:rPr>
              <a:t> incidental de </a:t>
            </a:r>
            <a:r>
              <a:rPr lang="es-ES" sz="1200" dirty="0" err="1">
                <a:sym typeface="Wingdings" panose="05000000000000000000" pitchFamily="2" charset="2"/>
              </a:rPr>
              <a:t>colangio</a:t>
            </a:r>
            <a:r>
              <a:rPr lang="es-ES" sz="1200" dirty="0">
                <a:sym typeface="Wingdings" panose="05000000000000000000" pitchFamily="2" charset="2"/>
              </a:rPr>
              <a:t> o </a:t>
            </a:r>
            <a:r>
              <a:rPr lang="es-ES" sz="1200" dirty="0" err="1">
                <a:sym typeface="Wingdings" panose="05000000000000000000" pitchFamily="2" charset="2"/>
              </a:rPr>
              <a:t>hepatocolangio</a:t>
            </a:r>
            <a:r>
              <a:rPr lang="es-ES" sz="1200" dirty="0">
                <a:sym typeface="Wingdings" panose="05000000000000000000" pitchFamily="2" charset="2"/>
              </a:rPr>
              <a:t> en la pieza de explante  </a:t>
            </a:r>
            <a:r>
              <a:rPr lang="es-ES" sz="1200" kern="1200" dirty="0">
                <a:solidFill>
                  <a:schemeClr val="tx1"/>
                </a:solidFill>
                <a:effectLst/>
                <a:latin typeface="+mn-lt"/>
                <a:ea typeface="+mn-ea"/>
                <a:cs typeface="+mn-cs"/>
              </a:rPr>
              <a:t>(el motivo del trasplante era por enfermedad hepática crónica o por sospecha de HCC). Al contrario que en otros estudios, no se excluyeron aquellos diagnósticos incidentales que se encontraron en explantes de pacientes trasplantados sin sospecha de nódulo tumoral </a:t>
            </a:r>
            <a:r>
              <a:rPr lang="es-ES" sz="1200" kern="1200" dirty="0" err="1">
                <a:solidFill>
                  <a:schemeClr val="tx1"/>
                </a:solidFill>
                <a:effectLst/>
                <a:latin typeface="+mn-lt"/>
                <a:ea typeface="+mn-ea"/>
                <a:cs typeface="+mn-cs"/>
              </a:rPr>
              <a:t>pretrasplante</a:t>
            </a:r>
            <a:r>
              <a:rPr lang="es-E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Para el estudio se tuvo en cuenta la siguiente clasificación: </a:t>
            </a:r>
            <a:r>
              <a:rPr lang="es-ES" sz="1200" dirty="0">
                <a:sym typeface="Wingdings" panose="05000000000000000000" pitchFamily="2" charset="2"/>
              </a:rPr>
              <a:t>grupo </a:t>
            </a:r>
            <a:r>
              <a:rPr lang="es-ES" sz="1200" dirty="0" err="1">
                <a:sym typeface="Wingdings" panose="05000000000000000000" pitchFamily="2" charset="2"/>
              </a:rPr>
              <a:t>iCC</a:t>
            </a:r>
            <a:r>
              <a:rPr lang="es-ES" sz="1200" dirty="0">
                <a:sym typeface="Wingdings" panose="05000000000000000000" pitchFamily="2" charset="2"/>
              </a:rPr>
              <a:t>, grupo </a:t>
            </a:r>
            <a:r>
              <a:rPr lang="es-ES" sz="1200" dirty="0" err="1">
                <a:sym typeface="Wingdings" panose="05000000000000000000" pitchFamily="2" charset="2"/>
              </a:rPr>
              <a:t>iCC</a:t>
            </a:r>
            <a:r>
              <a:rPr lang="es-ES" sz="1200" dirty="0">
                <a:sym typeface="Wingdings" panose="05000000000000000000" pitchFamily="2" charset="2"/>
              </a:rPr>
              <a:t>-HCC separados (Goodman tipo 1), grupo </a:t>
            </a:r>
            <a:r>
              <a:rPr lang="es-ES" sz="1200" dirty="0" err="1">
                <a:sym typeface="Wingdings" panose="05000000000000000000" pitchFamily="2" charset="2"/>
              </a:rPr>
              <a:t>iCC</a:t>
            </a:r>
            <a:r>
              <a:rPr lang="es-ES" sz="1200" dirty="0">
                <a:sym typeface="Wingdings" panose="05000000000000000000" pitchFamily="2" charset="2"/>
              </a:rPr>
              <a:t>-HCC juntos (Goodman tipo 2) Dentro de este último, los separamos entre los que tenían otro nódulo de HCC asociado o no. Y al igual que en otros estudios, se </a:t>
            </a:r>
            <a:r>
              <a:rPr lang="es-ES" sz="1200" kern="1200" dirty="0">
                <a:solidFill>
                  <a:schemeClr val="tx1"/>
                </a:solidFill>
                <a:effectLst/>
                <a:latin typeface="+mn-lt"/>
                <a:ea typeface="+mn-ea"/>
                <a:cs typeface="+mn-cs"/>
              </a:rPr>
              <a:t>definió estadio precoz como nódulo único ≤ 2cm y, avanzado aquellos multinodulares o &gt; 2cm.</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ym typeface="Wingdings" panose="05000000000000000000" pitchFamily="2" charset="2"/>
              </a:rPr>
              <a:t>de 23 pacientes</a:t>
            </a:r>
          </a:p>
          <a:p>
            <a:endParaRPr lang="es-ES" dirty="0"/>
          </a:p>
        </p:txBody>
      </p:sp>
      <p:sp>
        <p:nvSpPr>
          <p:cNvPr id="4" name="Marcador de número de diapositiva 3">
            <a:extLst>
              <a:ext uri="{FF2B5EF4-FFF2-40B4-BE49-F238E27FC236}">
                <a16:creationId xmlns:a16="http://schemas.microsoft.com/office/drawing/2014/main" id="{E1EFAA0F-01C6-5284-FF20-CA93EAC0B58B}"/>
              </a:ext>
            </a:extLst>
          </p:cNvPr>
          <p:cNvSpPr>
            <a:spLocks noGrp="1"/>
          </p:cNvSpPr>
          <p:nvPr>
            <p:ph type="sldNum" sz="quarter" idx="5"/>
          </p:nvPr>
        </p:nvSpPr>
        <p:spPr/>
        <p:txBody>
          <a:bodyPr/>
          <a:lstStyle/>
          <a:p>
            <a:fld id="{217B1487-AA07-4CFE-B1F1-F2C102D38519}" type="slidenum">
              <a:rPr lang="es-ES" smtClean="0"/>
              <a:t>8</a:t>
            </a:fld>
            <a:endParaRPr lang="es-ES"/>
          </a:p>
        </p:txBody>
      </p:sp>
    </p:spTree>
    <p:extLst>
      <p:ext uri="{BB962C8B-B14F-4D97-AF65-F5344CB8AC3E}">
        <p14:creationId xmlns:p14="http://schemas.microsoft.com/office/powerpoint/2010/main" val="385938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6409E-A80A-B566-2566-6C529919D31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96B57FF-95A9-1D3B-1707-7D8A449B18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7087B1C-9393-E527-AAE6-4D66954E02E6}"/>
              </a:ext>
            </a:extLst>
          </p:cNvPr>
          <p:cNvSpPr>
            <a:spLocks noGrp="1"/>
          </p:cNvSpPr>
          <p:nvPr>
            <p:ph type="body" idx="1"/>
          </p:nvPr>
        </p:nvSpPr>
        <p:spPr/>
        <p:txBody>
          <a:bodyPr/>
          <a:lstStyle/>
          <a:p>
            <a:r>
              <a:rPr lang="es-ES" dirty="0" err="1"/>
              <a:t>Caracteristicas</a:t>
            </a:r>
            <a:r>
              <a:rPr lang="es-ES" dirty="0"/>
              <a:t> AP, y complicaciones</a:t>
            </a:r>
          </a:p>
        </p:txBody>
      </p:sp>
      <p:sp>
        <p:nvSpPr>
          <p:cNvPr id="4" name="Marcador de número de diapositiva 3">
            <a:extLst>
              <a:ext uri="{FF2B5EF4-FFF2-40B4-BE49-F238E27FC236}">
                <a16:creationId xmlns:a16="http://schemas.microsoft.com/office/drawing/2014/main" id="{7C6DE688-E60D-A7E5-B9C7-8AFC7C6D24BB}"/>
              </a:ext>
            </a:extLst>
          </p:cNvPr>
          <p:cNvSpPr>
            <a:spLocks noGrp="1"/>
          </p:cNvSpPr>
          <p:nvPr>
            <p:ph type="sldNum" sz="quarter" idx="5"/>
          </p:nvPr>
        </p:nvSpPr>
        <p:spPr/>
        <p:txBody>
          <a:bodyPr/>
          <a:lstStyle/>
          <a:p>
            <a:fld id="{217B1487-AA07-4CFE-B1F1-F2C102D38519}" type="slidenum">
              <a:rPr lang="es-ES" smtClean="0"/>
              <a:t>9</a:t>
            </a:fld>
            <a:endParaRPr lang="es-ES"/>
          </a:p>
        </p:txBody>
      </p:sp>
    </p:spTree>
    <p:extLst>
      <p:ext uri="{BB962C8B-B14F-4D97-AF65-F5344CB8AC3E}">
        <p14:creationId xmlns:p14="http://schemas.microsoft.com/office/powerpoint/2010/main" val="2281016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9592E-262B-0F80-D141-8E2C8144CA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66D704C-385A-A00B-B219-79CB8917858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4199E17-8B5A-4407-D4B4-2BE733CF03FE}"/>
              </a:ext>
            </a:extLst>
          </p:cNvPr>
          <p:cNvSpPr>
            <a:spLocks noGrp="1"/>
          </p:cNvSpPr>
          <p:nvPr>
            <p:ph type="body" idx="1"/>
          </p:nvPr>
        </p:nvSpPr>
        <p:spPr/>
        <p:txBody>
          <a:bodyPr/>
          <a:lstStyle/>
          <a:p>
            <a:r>
              <a:rPr lang="es-ES" dirty="0"/>
              <a:t>Meto la tabla fosforita: al analizar los resultados anatomopatológicos por grupos, pudimos ver los </a:t>
            </a:r>
            <a:r>
              <a:rPr lang="es-ES" dirty="0" err="1"/>
              <a:t>hepatolangiocarcinomas</a:t>
            </a:r>
            <a:r>
              <a:rPr lang="es-ES" dirty="0"/>
              <a:t> tenían nódulos más grades, más número, más invasión vascular, más ganglios afectos y peor diferenciación tumoral., </a:t>
            </a:r>
          </a:p>
        </p:txBody>
      </p:sp>
      <p:sp>
        <p:nvSpPr>
          <p:cNvPr id="4" name="Marcador de número de diapositiva 3">
            <a:extLst>
              <a:ext uri="{FF2B5EF4-FFF2-40B4-BE49-F238E27FC236}">
                <a16:creationId xmlns:a16="http://schemas.microsoft.com/office/drawing/2014/main" id="{8986A6F9-C788-8FBF-5BE3-E007DE7B6E04}"/>
              </a:ext>
            </a:extLst>
          </p:cNvPr>
          <p:cNvSpPr>
            <a:spLocks noGrp="1"/>
          </p:cNvSpPr>
          <p:nvPr>
            <p:ph type="sldNum" sz="quarter" idx="5"/>
          </p:nvPr>
        </p:nvSpPr>
        <p:spPr/>
        <p:txBody>
          <a:bodyPr/>
          <a:lstStyle/>
          <a:p>
            <a:fld id="{217B1487-AA07-4CFE-B1F1-F2C102D38519}" type="slidenum">
              <a:rPr lang="es-ES" smtClean="0"/>
              <a:t>10</a:t>
            </a:fld>
            <a:endParaRPr lang="es-ES"/>
          </a:p>
        </p:txBody>
      </p:sp>
    </p:spTree>
    <p:extLst>
      <p:ext uri="{BB962C8B-B14F-4D97-AF65-F5344CB8AC3E}">
        <p14:creationId xmlns:p14="http://schemas.microsoft.com/office/powerpoint/2010/main" val="427101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7BC1976-552D-404B-90A5-E758656BE954}"/>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s-ES"/>
          </a:p>
        </p:txBody>
      </p:sp>
      <p:sp>
        <p:nvSpPr>
          <p:cNvPr id="3" name="Subtítol 2">
            <a:extLst>
              <a:ext uri="{FF2B5EF4-FFF2-40B4-BE49-F238E27FC236}">
                <a16:creationId xmlns:a16="http://schemas.microsoft.com/office/drawing/2014/main" id="{8510FC2B-7420-4C65-B6CB-3585F9A05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s-ES"/>
          </a:p>
        </p:txBody>
      </p:sp>
      <p:sp>
        <p:nvSpPr>
          <p:cNvPr id="4" name="Contenidor de data 3">
            <a:extLst>
              <a:ext uri="{FF2B5EF4-FFF2-40B4-BE49-F238E27FC236}">
                <a16:creationId xmlns:a16="http://schemas.microsoft.com/office/drawing/2014/main" id="{D4590F58-2EFA-41A9-B187-496A0BD3EB1D}"/>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5" name="Contenidor de peu de pàgina 4">
            <a:extLst>
              <a:ext uri="{FF2B5EF4-FFF2-40B4-BE49-F238E27FC236}">
                <a16:creationId xmlns:a16="http://schemas.microsoft.com/office/drawing/2014/main" id="{220EC747-C88C-4CC2-BABA-8FB6C18E85EB}"/>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72DBEF32-FEC4-4FF1-BE1B-742DB85CAF4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07709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43472A5-B62D-468C-B223-BA49DE80DE99}"/>
              </a:ext>
            </a:extLst>
          </p:cNvPr>
          <p:cNvSpPr>
            <a:spLocks noGrp="1"/>
          </p:cNvSpPr>
          <p:nvPr>
            <p:ph type="title"/>
          </p:nvPr>
        </p:nvSpPr>
        <p:spPr/>
        <p:txBody>
          <a:bodyPr/>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D5F50C75-E440-464A-9A96-B2577BC4D908}"/>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C7FD6380-7672-4BBA-9F49-3A0C3064BA64}"/>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5" name="Contenidor de peu de pàgina 4">
            <a:extLst>
              <a:ext uri="{FF2B5EF4-FFF2-40B4-BE49-F238E27FC236}">
                <a16:creationId xmlns:a16="http://schemas.microsoft.com/office/drawing/2014/main" id="{67BAFFA8-E3B6-4827-B730-1FFF0EB94B58}"/>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4321A892-AFD5-48BB-A2BD-EFFDA434902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7884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6B0FDB24-FF4B-4507-B94B-B6B41F9DB1FA}"/>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7AEF3D80-7362-4211-A3CB-72793B7DA091}"/>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B5F000D3-B29B-43EF-B763-0CB762952478}"/>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5" name="Contenidor de peu de pàgina 4">
            <a:extLst>
              <a:ext uri="{FF2B5EF4-FFF2-40B4-BE49-F238E27FC236}">
                <a16:creationId xmlns:a16="http://schemas.microsoft.com/office/drawing/2014/main" id="{4FBC1221-B80C-4906-A258-6FB861663EC3}"/>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0ACF66C5-ED98-45A8-86F6-030487671292}"/>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190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0D2C973-B21D-4094-B0C2-52EFE5DD7995}"/>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244D6D44-544D-47E2-9BEE-7BF0F1DE0EA0}"/>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E83084C2-6CFA-4DD2-8814-2C519EB1AAB0}"/>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5" name="Contenidor de peu de pàgina 4">
            <a:extLst>
              <a:ext uri="{FF2B5EF4-FFF2-40B4-BE49-F238E27FC236}">
                <a16:creationId xmlns:a16="http://schemas.microsoft.com/office/drawing/2014/main" id="{E53766F8-44A5-43EA-81A4-38050A999487}"/>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9E34AADA-DAE9-43A0-8F25-8830DB77ED5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43355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B261105-C4A3-41E4-89A3-0887E6A3646A}"/>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s-ES"/>
          </a:p>
        </p:txBody>
      </p:sp>
      <p:sp>
        <p:nvSpPr>
          <p:cNvPr id="3" name="Contenidor de text 2">
            <a:extLst>
              <a:ext uri="{FF2B5EF4-FFF2-40B4-BE49-F238E27FC236}">
                <a16:creationId xmlns:a16="http://schemas.microsoft.com/office/drawing/2014/main" id="{9CAEB563-36D2-458A-84F2-391578D20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8B754992-AE4E-4014-9CF6-447E85B71823}"/>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5" name="Contenidor de peu de pàgina 4">
            <a:extLst>
              <a:ext uri="{FF2B5EF4-FFF2-40B4-BE49-F238E27FC236}">
                <a16:creationId xmlns:a16="http://schemas.microsoft.com/office/drawing/2014/main" id="{8AAE71EA-526D-48B0-9492-F0CB86E60A80}"/>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37169CBD-DC79-40A2-831F-3271E625A2C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137566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7A16D8D-EC92-463E-A920-B5FB919556E4}"/>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AFD0A89D-9772-4ED7-94DC-C72E9559DDA8}"/>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a:extLst>
              <a:ext uri="{FF2B5EF4-FFF2-40B4-BE49-F238E27FC236}">
                <a16:creationId xmlns:a16="http://schemas.microsoft.com/office/drawing/2014/main" id="{5A9EEC94-3222-417E-8B11-50CF221229D4}"/>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4">
            <a:extLst>
              <a:ext uri="{FF2B5EF4-FFF2-40B4-BE49-F238E27FC236}">
                <a16:creationId xmlns:a16="http://schemas.microsoft.com/office/drawing/2014/main" id="{C6BD9B9A-4378-4A7D-B6F0-94925DBED2E2}"/>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6" name="Contenidor de peu de pàgina 5">
            <a:extLst>
              <a:ext uri="{FF2B5EF4-FFF2-40B4-BE49-F238E27FC236}">
                <a16:creationId xmlns:a16="http://schemas.microsoft.com/office/drawing/2014/main" id="{8073DAB6-A25B-495F-94A7-10C23B925A61}"/>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5742DA29-7D6E-4B87-9257-58251AB7C2C6}"/>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330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B7290C2-5103-4699-9DB8-E6B10DEFA168}"/>
              </a:ext>
            </a:extLst>
          </p:cNvPr>
          <p:cNvSpPr>
            <a:spLocks noGrp="1"/>
          </p:cNvSpPr>
          <p:nvPr>
            <p:ph type="title"/>
          </p:nvPr>
        </p:nvSpPr>
        <p:spPr>
          <a:xfrm>
            <a:off x="839788" y="365125"/>
            <a:ext cx="10515600" cy="1325563"/>
          </a:xfrm>
        </p:spPr>
        <p:txBody>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144D9107-74C3-40D9-8013-827B37799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4C1DFCE3-ECAE-4BA9-A424-DB6848BAB5CC}"/>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a:extLst>
              <a:ext uri="{FF2B5EF4-FFF2-40B4-BE49-F238E27FC236}">
                <a16:creationId xmlns:a16="http://schemas.microsoft.com/office/drawing/2014/main" id="{18616FF1-DF4A-48F0-AE7A-29751463F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0652DB53-BC74-4273-B471-E9A59FF6145B}"/>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6">
            <a:extLst>
              <a:ext uri="{FF2B5EF4-FFF2-40B4-BE49-F238E27FC236}">
                <a16:creationId xmlns:a16="http://schemas.microsoft.com/office/drawing/2014/main" id="{98E6A4B9-EA90-45F4-927F-15E904810DBC}"/>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8" name="Contenidor de peu de pàgina 7">
            <a:extLst>
              <a:ext uri="{FF2B5EF4-FFF2-40B4-BE49-F238E27FC236}">
                <a16:creationId xmlns:a16="http://schemas.microsoft.com/office/drawing/2014/main" id="{ADD79A2E-FBC3-4A79-85CB-7E035FD8FFB3}"/>
              </a:ext>
            </a:extLst>
          </p:cNvPr>
          <p:cNvSpPr>
            <a:spLocks noGrp="1"/>
          </p:cNvSpPr>
          <p:nvPr>
            <p:ph type="ftr" sz="quarter" idx="11"/>
          </p:nvPr>
        </p:nvSpPr>
        <p:spPr/>
        <p:txBody>
          <a:bodyPr/>
          <a:lstStyle/>
          <a:p>
            <a:endParaRPr lang="es-ES"/>
          </a:p>
        </p:txBody>
      </p:sp>
      <p:sp>
        <p:nvSpPr>
          <p:cNvPr id="9" name="Contenidor de número de diapositiva 8">
            <a:extLst>
              <a:ext uri="{FF2B5EF4-FFF2-40B4-BE49-F238E27FC236}">
                <a16:creationId xmlns:a16="http://schemas.microsoft.com/office/drawing/2014/main" id="{DCBE3823-4226-465E-921D-6C434E08CC57}"/>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405667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881551-52EF-4EE2-9F49-065A33C78DC3}"/>
              </a:ext>
            </a:extLst>
          </p:cNvPr>
          <p:cNvSpPr>
            <a:spLocks noGrp="1"/>
          </p:cNvSpPr>
          <p:nvPr>
            <p:ph type="title"/>
          </p:nvPr>
        </p:nvSpPr>
        <p:spPr/>
        <p:txBody>
          <a:bodyPr/>
          <a:lstStyle/>
          <a:p>
            <a:r>
              <a:rPr lang="ca-ES"/>
              <a:t>Feu clic aquí per editar l'estil</a:t>
            </a:r>
            <a:endParaRPr lang="es-ES"/>
          </a:p>
        </p:txBody>
      </p:sp>
      <p:sp>
        <p:nvSpPr>
          <p:cNvPr id="3" name="Contenidor de data 2">
            <a:extLst>
              <a:ext uri="{FF2B5EF4-FFF2-40B4-BE49-F238E27FC236}">
                <a16:creationId xmlns:a16="http://schemas.microsoft.com/office/drawing/2014/main" id="{E99DEF33-9356-4062-A66A-79A19E9F0929}"/>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4" name="Contenidor de peu de pàgina 3">
            <a:extLst>
              <a:ext uri="{FF2B5EF4-FFF2-40B4-BE49-F238E27FC236}">
                <a16:creationId xmlns:a16="http://schemas.microsoft.com/office/drawing/2014/main" id="{ED3F0D8D-E5CD-4448-A0AB-0657D61206B6}"/>
              </a:ext>
            </a:extLst>
          </p:cNvPr>
          <p:cNvSpPr>
            <a:spLocks noGrp="1"/>
          </p:cNvSpPr>
          <p:nvPr>
            <p:ph type="ftr" sz="quarter" idx="11"/>
          </p:nvPr>
        </p:nvSpPr>
        <p:spPr/>
        <p:txBody>
          <a:bodyPr/>
          <a:lstStyle/>
          <a:p>
            <a:endParaRPr lang="es-ES"/>
          </a:p>
        </p:txBody>
      </p:sp>
      <p:sp>
        <p:nvSpPr>
          <p:cNvPr id="5" name="Contenidor de número de diapositiva 4">
            <a:extLst>
              <a:ext uri="{FF2B5EF4-FFF2-40B4-BE49-F238E27FC236}">
                <a16:creationId xmlns:a16="http://schemas.microsoft.com/office/drawing/2014/main" id="{57DFE9E5-5740-4CBC-8605-6E8DCBBCA5A4}"/>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960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AD300EC6-671D-49B6-BD62-222D683DFA1B}"/>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3" name="Contenidor de peu de pàgina 2">
            <a:extLst>
              <a:ext uri="{FF2B5EF4-FFF2-40B4-BE49-F238E27FC236}">
                <a16:creationId xmlns:a16="http://schemas.microsoft.com/office/drawing/2014/main" id="{E738C492-DB8C-4AA1-8B9B-8DE12BF4AD3A}"/>
              </a:ext>
            </a:extLst>
          </p:cNvPr>
          <p:cNvSpPr>
            <a:spLocks noGrp="1"/>
          </p:cNvSpPr>
          <p:nvPr>
            <p:ph type="ftr" sz="quarter" idx="11"/>
          </p:nvPr>
        </p:nvSpPr>
        <p:spPr/>
        <p:txBody>
          <a:bodyPr/>
          <a:lstStyle/>
          <a:p>
            <a:endParaRPr lang="es-ES"/>
          </a:p>
        </p:txBody>
      </p:sp>
      <p:sp>
        <p:nvSpPr>
          <p:cNvPr id="4" name="Contenidor de número de diapositiva 3">
            <a:extLst>
              <a:ext uri="{FF2B5EF4-FFF2-40B4-BE49-F238E27FC236}">
                <a16:creationId xmlns:a16="http://schemas.microsoft.com/office/drawing/2014/main" id="{A2EA3598-70F3-4BFF-B672-6E5711ED048C}"/>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64795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686524-96B2-4928-939A-6DE1613BD927}"/>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D3EEC8C5-8257-440C-A6D1-9F8805D82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a:extLst>
              <a:ext uri="{FF2B5EF4-FFF2-40B4-BE49-F238E27FC236}">
                <a16:creationId xmlns:a16="http://schemas.microsoft.com/office/drawing/2014/main" id="{81C42115-A23F-408C-AC09-1E5554DD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3A7E07ED-0144-4C34-9DA2-5345705A01FD}"/>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6" name="Contenidor de peu de pàgina 5">
            <a:extLst>
              <a:ext uri="{FF2B5EF4-FFF2-40B4-BE49-F238E27FC236}">
                <a16:creationId xmlns:a16="http://schemas.microsoft.com/office/drawing/2014/main" id="{3819EEE0-EA4B-4F79-A70C-172EE5B2F1D3}"/>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9DC2D7E1-9BEB-400F-81AA-85F5F9031B1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85164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8D45E6C-1241-4B7D-877A-FCD67914E568}"/>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imatge 2">
            <a:extLst>
              <a:ext uri="{FF2B5EF4-FFF2-40B4-BE49-F238E27FC236}">
                <a16:creationId xmlns:a16="http://schemas.microsoft.com/office/drawing/2014/main" id="{73F9A1FB-B449-4B8F-BEC2-4992F7D3C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a:extLst>
              <a:ext uri="{FF2B5EF4-FFF2-40B4-BE49-F238E27FC236}">
                <a16:creationId xmlns:a16="http://schemas.microsoft.com/office/drawing/2014/main" id="{F9F0F620-9796-45F0-A985-3EDBE6E63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BED0D63F-DDB6-4232-B462-9E7B8700758F}"/>
              </a:ext>
            </a:extLst>
          </p:cNvPr>
          <p:cNvSpPr>
            <a:spLocks noGrp="1"/>
          </p:cNvSpPr>
          <p:nvPr>
            <p:ph type="dt" sz="half" idx="10"/>
          </p:nvPr>
        </p:nvSpPr>
        <p:spPr/>
        <p:txBody>
          <a:bodyPr/>
          <a:lstStyle/>
          <a:p>
            <a:fld id="{9CCB4C61-E5E7-4A49-AD15-56B60ABDBED9}" type="datetimeFigureOut">
              <a:rPr lang="es-ES" smtClean="0"/>
              <a:t>24/10/2025</a:t>
            </a:fld>
            <a:endParaRPr lang="es-ES"/>
          </a:p>
        </p:txBody>
      </p:sp>
      <p:sp>
        <p:nvSpPr>
          <p:cNvPr id="6" name="Contenidor de peu de pàgina 5">
            <a:extLst>
              <a:ext uri="{FF2B5EF4-FFF2-40B4-BE49-F238E27FC236}">
                <a16:creationId xmlns:a16="http://schemas.microsoft.com/office/drawing/2014/main" id="{3847206A-3042-4F19-ADBA-D623CC91267C}"/>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43A927B8-4A4B-4136-85B9-DF2078A48B3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87578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21725F37-6E02-40DA-9EBF-1217BD875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A5789F9F-B596-40B5-9AFE-4DB48D52E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F6C2EF27-A811-4C47-8E13-357917506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B4C61-E5E7-4A49-AD15-56B60ABDBED9}" type="datetimeFigureOut">
              <a:rPr lang="es-ES" smtClean="0"/>
              <a:t>24/10/2025</a:t>
            </a:fld>
            <a:endParaRPr lang="es-ES"/>
          </a:p>
        </p:txBody>
      </p:sp>
      <p:sp>
        <p:nvSpPr>
          <p:cNvPr id="5" name="Contenidor de peu de pàgina 4">
            <a:extLst>
              <a:ext uri="{FF2B5EF4-FFF2-40B4-BE49-F238E27FC236}">
                <a16:creationId xmlns:a16="http://schemas.microsoft.com/office/drawing/2014/main" id="{FCFB238A-684E-4047-806D-6A803B188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Contenidor de número de diapositiva 5">
            <a:extLst>
              <a:ext uri="{FF2B5EF4-FFF2-40B4-BE49-F238E27FC236}">
                <a16:creationId xmlns:a16="http://schemas.microsoft.com/office/drawing/2014/main" id="{7DC266EC-0905-4BAA-A6BE-2770984EE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EC0A-8B5F-471C-859B-A23995269196}" type="slidenum">
              <a:rPr lang="es-ES" smtClean="0"/>
              <a:t>‹Nº›</a:t>
            </a:fld>
            <a:endParaRPr lang="es-ES"/>
          </a:p>
        </p:txBody>
      </p:sp>
    </p:spTree>
    <p:extLst>
      <p:ext uri="{BB962C8B-B14F-4D97-AF65-F5344CB8AC3E}">
        <p14:creationId xmlns:p14="http://schemas.microsoft.com/office/powerpoint/2010/main" val="56824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28BF-AD65-32A6-937D-B7CFA15316F7}"/>
            </a:ext>
          </a:extLst>
        </p:cNvPr>
        <p:cNvGrpSpPr/>
        <p:nvPr/>
      </p:nvGrpSpPr>
      <p:grpSpPr>
        <a:xfrm>
          <a:off x="0" y="0"/>
          <a:ext cx="0" cy="0"/>
          <a:chOff x="0" y="0"/>
          <a:chExt cx="0" cy="0"/>
        </a:xfrm>
      </p:grpSpPr>
      <p:sp>
        <p:nvSpPr>
          <p:cNvPr id="17" name="CuadroTexto 16">
            <a:extLst>
              <a:ext uri="{FF2B5EF4-FFF2-40B4-BE49-F238E27FC236}">
                <a16:creationId xmlns:a16="http://schemas.microsoft.com/office/drawing/2014/main" id="{5BBC0599-E79D-E30C-0A60-971AC8C86A86}"/>
              </a:ext>
            </a:extLst>
          </p:cNvPr>
          <p:cNvSpPr txBox="1"/>
          <p:nvPr/>
        </p:nvSpPr>
        <p:spPr>
          <a:xfrm>
            <a:off x="-2" y="2736502"/>
            <a:ext cx="12192001" cy="1384995"/>
          </a:xfrm>
          <a:prstGeom prst="rect">
            <a:avLst/>
          </a:prstGeom>
          <a:solidFill>
            <a:schemeClr val="bg1"/>
          </a:solidFill>
        </p:spPr>
        <p:txBody>
          <a:bodyPr wrap="square" rtlCol="0">
            <a:spAutoFit/>
          </a:bodyPr>
          <a:lstStyle/>
          <a:p>
            <a:pPr algn="ctr"/>
            <a:r>
              <a:rPr lang="es-ES" sz="2800" b="1" dirty="0"/>
              <a:t>RESULTADO DEL TRASPLANTE HEPÁTICO EN EL COLANGIOCARCINOMA Y HEPATOCOLANGIOCARCINOMA MIXTO INCIDENTAL. ANÁLISIS RETROSPECTIVO DE NUESTRA EXPERIENCIA</a:t>
            </a:r>
          </a:p>
        </p:txBody>
      </p:sp>
      <p:sp>
        <p:nvSpPr>
          <p:cNvPr id="18" name="CuadroTexto 17">
            <a:extLst>
              <a:ext uri="{FF2B5EF4-FFF2-40B4-BE49-F238E27FC236}">
                <a16:creationId xmlns:a16="http://schemas.microsoft.com/office/drawing/2014/main" id="{2E308B04-9C6B-E622-73CF-397624EC97C1}"/>
              </a:ext>
            </a:extLst>
          </p:cNvPr>
          <p:cNvSpPr txBox="1"/>
          <p:nvPr/>
        </p:nvSpPr>
        <p:spPr>
          <a:xfrm>
            <a:off x="696686" y="4361542"/>
            <a:ext cx="10638971" cy="1477328"/>
          </a:xfrm>
          <a:prstGeom prst="rect">
            <a:avLst/>
          </a:prstGeom>
          <a:noFill/>
        </p:spPr>
        <p:txBody>
          <a:bodyPr wrap="square" rtlCol="0">
            <a:spAutoFit/>
          </a:bodyPr>
          <a:lstStyle/>
          <a:p>
            <a:pPr algn="ctr"/>
            <a:r>
              <a:rPr lang="es-ES" dirty="0"/>
              <a:t>Sofía Lorenzo, </a:t>
            </a:r>
            <a:r>
              <a:rPr lang="es-ES" b="1" u="sng" dirty="0"/>
              <a:t>Julia Gutiérrez</a:t>
            </a:r>
            <a:r>
              <a:rPr lang="es-ES" dirty="0"/>
              <a:t>, </a:t>
            </a:r>
            <a:r>
              <a:rPr lang="es-ES" dirty="0" err="1"/>
              <a:t>Iago</a:t>
            </a:r>
            <a:r>
              <a:rPr lang="es-ES" dirty="0"/>
              <a:t> Justo, Alberto </a:t>
            </a:r>
            <a:r>
              <a:rPr lang="es-ES" dirty="0" err="1"/>
              <a:t>Marcacuzco</a:t>
            </a:r>
            <a:r>
              <a:rPr lang="es-ES" dirty="0"/>
              <a:t>, Anisa </a:t>
            </a:r>
            <a:r>
              <a:rPr lang="es-ES" dirty="0" err="1"/>
              <a:t>Nutu</a:t>
            </a:r>
            <a:r>
              <a:rPr lang="es-ES" dirty="0"/>
              <a:t>, Alejandro Manrique,  Jorge Calvo, Álvaro García, Félix Cambra, Clara Fernández, Silvia Fernández, Alba Gómez, Carmelo Loinaz, Oscar Caso</a:t>
            </a:r>
          </a:p>
          <a:p>
            <a:pPr algn="ctr"/>
            <a:endParaRPr lang="es-ES" dirty="0"/>
          </a:p>
          <a:p>
            <a:pPr algn="ctr"/>
            <a:r>
              <a:rPr lang="es-ES" dirty="0"/>
              <a:t>Cirugía HBP y Trasplante de Órganos Abdominales</a:t>
            </a:r>
          </a:p>
          <a:p>
            <a:pPr algn="ctr"/>
            <a:r>
              <a:rPr lang="es-ES" dirty="0"/>
              <a:t>H12O. Madrid</a:t>
            </a:r>
          </a:p>
        </p:txBody>
      </p:sp>
      <p:pic>
        <p:nvPicPr>
          <p:cNvPr id="2" name="Picture 2" descr="About Us |">
            <a:extLst>
              <a:ext uri="{FF2B5EF4-FFF2-40B4-BE49-F238E27FC236}">
                <a16:creationId xmlns:a16="http://schemas.microsoft.com/office/drawing/2014/main" id="{8D895A0C-A13B-E79F-34DC-CC18B31CB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7543" y="6078915"/>
            <a:ext cx="3004457" cy="6341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acyr-amplia- Hospital-12-de-octubre">
            <a:extLst>
              <a:ext uri="{FF2B5EF4-FFF2-40B4-BE49-F238E27FC236}">
                <a16:creationId xmlns:a16="http://schemas.microsoft.com/office/drawing/2014/main" id="{0DEB5BF4-6F1E-518D-51F0-6923B0DA5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15" y="6078694"/>
            <a:ext cx="1103086" cy="62019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0CB7839F-7E6E-9FCA-AB71-5A643FB8E1D0}"/>
              </a:ext>
            </a:extLst>
          </p:cNvPr>
          <p:cNvPicPr>
            <a:picLocks noChangeAspect="1"/>
          </p:cNvPicPr>
          <p:nvPr/>
        </p:nvPicPr>
        <p:blipFill>
          <a:blip r:embed="rId4"/>
          <a:srcRect l="15577" t="29694" r="8462" b="35296"/>
          <a:stretch>
            <a:fillRect/>
          </a:stretch>
        </p:blipFill>
        <p:spPr>
          <a:xfrm>
            <a:off x="0" y="0"/>
            <a:ext cx="12191999" cy="2496457"/>
          </a:xfrm>
          <a:prstGeom prst="rect">
            <a:avLst/>
          </a:prstGeom>
        </p:spPr>
      </p:pic>
    </p:spTree>
    <p:extLst>
      <p:ext uri="{BB962C8B-B14F-4D97-AF65-F5344CB8AC3E}">
        <p14:creationId xmlns:p14="http://schemas.microsoft.com/office/powerpoint/2010/main" val="39515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B5C59-1C6B-5CF9-F564-0CCD0583E1C5}"/>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F5DB399D-93ED-FC40-2CD9-E3CD1E14EA85}"/>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5C5789F4-3F02-CB73-3904-C5622482D28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59641C9F-B41C-7925-61C2-9DF0C10898F1}"/>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3A0FEE91-C047-A407-4924-7B705BAD4B15}"/>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B4B104A-EAE2-69BD-12E7-E7D1A188E2D2}"/>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A994A58-1839-3F07-1479-B17E9201D83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CE3A1049-7D19-B5CE-865D-7414BA630B8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A1A32C41-55F0-E14E-0513-BF4B4F362EC2}"/>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85946B95-D3B3-EA36-95B0-5E7F7B235F7C}"/>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037CE4EB-6BC3-70EC-16C6-B2563C50D772}"/>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89D329CE-6A79-DB51-5C56-03F72616416E}"/>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F57FD7AD-2135-0ECF-8D0A-3F9FA02B926E}"/>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C4F235E2-563E-A9A3-311D-D56E95A2E3F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2" name="Tabla 1">
            <a:extLst>
              <a:ext uri="{FF2B5EF4-FFF2-40B4-BE49-F238E27FC236}">
                <a16:creationId xmlns:a16="http://schemas.microsoft.com/office/drawing/2014/main" id="{B95918F1-7C8D-B5C9-AE42-5113F930305F}"/>
              </a:ext>
            </a:extLst>
          </p:cNvPr>
          <p:cNvGraphicFramePr>
            <a:graphicFrameLocks noGrp="1"/>
          </p:cNvGraphicFramePr>
          <p:nvPr>
            <p:extLst>
              <p:ext uri="{D42A27DB-BD31-4B8C-83A1-F6EECF244321}">
                <p14:modId xmlns:p14="http://schemas.microsoft.com/office/powerpoint/2010/main" val="2029305410"/>
              </p:ext>
            </p:extLst>
          </p:nvPr>
        </p:nvGraphicFramePr>
        <p:xfrm>
          <a:off x="508352" y="1114556"/>
          <a:ext cx="5288071" cy="3848803"/>
        </p:xfrm>
        <a:graphic>
          <a:graphicData uri="http://schemas.openxmlformats.org/drawingml/2006/table">
            <a:tbl>
              <a:tblPr firstRow="1" firstCol="1" bandRow="1">
                <a:tableStyleId>{F5AB1C69-6EDB-4FF4-983F-18BD219EF322}</a:tableStyleId>
              </a:tblPr>
              <a:tblGrid>
                <a:gridCol w="1892803">
                  <a:extLst>
                    <a:ext uri="{9D8B030D-6E8A-4147-A177-3AD203B41FA5}">
                      <a16:colId xmlns:a16="http://schemas.microsoft.com/office/drawing/2014/main" val="534341281"/>
                    </a:ext>
                  </a:extLst>
                </a:gridCol>
                <a:gridCol w="1139252">
                  <a:extLst>
                    <a:ext uri="{9D8B030D-6E8A-4147-A177-3AD203B41FA5}">
                      <a16:colId xmlns:a16="http://schemas.microsoft.com/office/drawing/2014/main" val="4143834316"/>
                    </a:ext>
                  </a:extLst>
                </a:gridCol>
                <a:gridCol w="1443126">
                  <a:extLst>
                    <a:ext uri="{9D8B030D-6E8A-4147-A177-3AD203B41FA5}">
                      <a16:colId xmlns:a16="http://schemas.microsoft.com/office/drawing/2014/main" val="1206479466"/>
                    </a:ext>
                  </a:extLst>
                </a:gridCol>
                <a:gridCol w="812890">
                  <a:extLst>
                    <a:ext uri="{9D8B030D-6E8A-4147-A177-3AD203B41FA5}">
                      <a16:colId xmlns:a16="http://schemas.microsoft.com/office/drawing/2014/main" val="2764987900"/>
                    </a:ext>
                  </a:extLst>
                </a:gridCol>
              </a:tblGrid>
              <a:tr h="678883">
                <a:tc>
                  <a:txBody>
                    <a:bodyPr/>
                    <a:lstStyle/>
                    <a:p>
                      <a:pPr>
                        <a:buNone/>
                      </a:pPr>
                      <a:r>
                        <a:rPr lang="es-ES" sz="1600" dirty="0">
                          <a:solidFill>
                            <a:schemeClr val="tx1"/>
                          </a:solidFill>
                          <a:effectLst/>
                        </a:rPr>
                        <a:t> </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CC </a:t>
                      </a:r>
                      <a:endParaRPr lang="es-ES" sz="1600" dirty="0">
                        <a:solidFill>
                          <a:schemeClr val="tx1"/>
                        </a:solidFill>
                        <a:effectLst/>
                      </a:endParaRPr>
                    </a:p>
                    <a:p>
                      <a:pPr algn="ctr">
                        <a:buNone/>
                      </a:pPr>
                      <a:r>
                        <a:rPr lang="en-US" sz="1600" dirty="0">
                          <a:solidFill>
                            <a:schemeClr val="tx1"/>
                          </a:solidFill>
                          <a:effectLst/>
                        </a:rPr>
                        <a:t>(n=5)</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nchor="ctr"/>
                </a:tc>
                <a:tc>
                  <a:txBody>
                    <a:bodyPr/>
                    <a:lstStyle/>
                    <a:p>
                      <a:pPr algn="ctr">
                        <a:buNone/>
                      </a:pPr>
                      <a:r>
                        <a:rPr lang="en-US" sz="1600" dirty="0">
                          <a:solidFill>
                            <a:schemeClr val="tx1"/>
                          </a:solidFill>
                          <a:effectLst/>
                        </a:rPr>
                        <a:t>HCC-CC </a:t>
                      </a:r>
                    </a:p>
                    <a:p>
                      <a:pPr algn="ctr">
                        <a:buNone/>
                      </a:pPr>
                      <a:r>
                        <a:rPr lang="en-US" sz="1600" dirty="0">
                          <a:solidFill>
                            <a:schemeClr val="tx1"/>
                          </a:solidFill>
                          <a:effectLst/>
                        </a:rPr>
                        <a:t>(n=18)</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nchor="ctr"/>
                </a:tc>
                <a:tc>
                  <a:txBody>
                    <a:bodyPr/>
                    <a:lstStyle/>
                    <a:p>
                      <a:pPr algn="ctr">
                        <a:buNone/>
                      </a:pPr>
                      <a:r>
                        <a:rPr lang="en-US" sz="1600">
                          <a:solidFill>
                            <a:schemeClr val="tx1"/>
                          </a:solidFill>
                          <a:effectLst/>
                        </a:rPr>
                        <a:t>p</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nchor="ctr"/>
                </a:tc>
                <a:extLst>
                  <a:ext uri="{0D108BD9-81ED-4DB2-BD59-A6C34878D82A}">
                    <a16:rowId xmlns:a16="http://schemas.microsoft.com/office/drawing/2014/main" val="3862721256"/>
                  </a:ext>
                </a:extLst>
              </a:tr>
              <a:tr h="224569">
                <a:tc>
                  <a:txBody>
                    <a:bodyPr/>
                    <a:lstStyle/>
                    <a:p>
                      <a:pPr algn="ctr">
                        <a:buNone/>
                      </a:pPr>
                      <a:r>
                        <a:rPr lang="es-ES" sz="1600" dirty="0">
                          <a:solidFill>
                            <a:schemeClr val="tx1"/>
                          </a:solidFill>
                          <a:effectLst/>
                        </a:rPr>
                        <a:t>Tipo donante (DBD)</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4 (80%)</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16 (88,9%)</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0,539</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3350473149"/>
                  </a:ext>
                </a:extLst>
              </a:tr>
              <a:tr h="224569">
                <a:tc>
                  <a:txBody>
                    <a:bodyPr/>
                    <a:lstStyle/>
                    <a:p>
                      <a:pPr algn="ctr">
                        <a:buNone/>
                      </a:pPr>
                      <a:r>
                        <a:rPr lang="es-ES" sz="1600" dirty="0">
                          <a:solidFill>
                            <a:schemeClr val="tx1"/>
                          </a:solidFill>
                          <a:effectLst/>
                        </a:rPr>
                        <a:t>Edad receptor (años)</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61,2</a:t>
                      </a:r>
                      <a:r>
                        <a:rPr lang="en-US" sz="1600" u="sng">
                          <a:solidFill>
                            <a:schemeClr val="tx1"/>
                          </a:solidFill>
                          <a:effectLst/>
                        </a:rPr>
                        <a:t>+</a:t>
                      </a:r>
                      <a:r>
                        <a:rPr lang="en-US" sz="1600">
                          <a:solidFill>
                            <a:schemeClr val="tx1"/>
                          </a:solidFill>
                          <a:effectLst/>
                        </a:rPr>
                        <a:t>8,5</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60,2</a:t>
                      </a:r>
                      <a:r>
                        <a:rPr lang="en-US" sz="1600" u="sng">
                          <a:solidFill>
                            <a:schemeClr val="tx1"/>
                          </a:solidFill>
                          <a:effectLst/>
                        </a:rPr>
                        <a:t>+</a:t>
                      </a:r>
                      <a:r>
                        <a:rPr lang="en-US" sz="1600">
                          <a:solidFill>
                            <a:schemeClr val="tx1"/>
                          </a:solidFill>
                          <a:effectLst/>
                        </a:rPr>
                        <a:t>5,8</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0,809</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2888526967"/>
                  </a:ext>
                </a:extLst>
              </a:tr>
              <a:tr h="224569">
                <a:tc>
                  <a:txBody>
                    <a:bodyPr/>
                    <a:lstStyle/>
                    <a:p>
                      <a:pPr algn="ctr">
                        <a:buNone/>
                      </a:pPr>
                      <a:r>
                        <a:rPr lang="es-ES" sz="1600" dirty="0">
                          <a:solidFill>
                            <a:schemeClr val="tx1"/>
                          </a:solidFill>
                          <a:effectLst/>
                        </a:rPr>
                        <a:t>Sexo receptor (hombre)</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5 (100%)</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14 (77,8%)</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0,346</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340161704"/>
                  </a:ext>
                </a:extLst>
              </a:tr>
              <a:tr h="898278">
                <a:tc>
                  <a:txBody>
                    <a:bodyPr/>
                    <a:lstStyle/>
                    <a:p>
                      <a:pPr algn="ctr">
                        <a:buNone/>
                      </a:pPr>
                      <a:r>
                        <a:rPr lang="es-ES" sz="1600" dirty="0">
                          <a:solidFill>
                            <a:schemeClr val="tx1"/>
                          </a:solidFill>
                          <a:effectLst/>
                        </a:rPr>
                        <a:t>Causas cirrosis</a:t>
                      </a:r>
                    </a:p>
                    <a:p>
                      <a:pPr algn="ctr">
                        <a:buNone/>
                      </a:pPr>
                      <a:r>
                        <a:rPr lang="en-US" sz="1600" dirty="0">
                          <a:solidFill>
                            <a:schemeClr val="tx1"/>
                          </a:solidFill>
                          <a:effectLst/>
                        </a:rPr>
                        <a:t>-Alcohol</a:t>
                      </a:r>
                      <a:endParaRPr lang="es-ES" sz="1600" dirty="0">
                        <a:solidFill>
                          <a:schemeClr val="tx1"/>
                        </a:solidFill>
                        <a:effectLst/>
                      </a:endParaRPr>
                    </a:p>
                    <a:p>
                      <a:pPr algn="ctr">
                        <a:buNone/>
                      </a:pPr>
                      <a:r>
                        <a:rPr lang="en-US" sz="1600" dirty="0">
                          <a:solidFill>
                            <a:schemeClr val="tx1"/>
                          </a:solidFill>
                          <a:effectLst/>
                        </a:rPr>
                        <a:t>-VHC</a:t>
                      </a:r>
                      <a:endParaRPr lang="es-ES" sz="1600" dirty="0">
                        <a:solidFill>
                          <a:schemeClr val="tx1"/>
                        </a:solidFill>
                        <a:effectLst/>
                      </a:endParaRPr>
                    </a:p>
                    <a:p>
                      <a:pPr algn="ctr">
                        <a:buNone/>
                      </a:pPr>
                      <a:r>
                        <a:rPr lang="en-US" sz="1600" dirty="0">
                          <a:solidFill>
                            <a:schemeClr val="tx1"/>
                          </a:solidFill>
                          <a:effectLst/>
                        </a:rPr>
                        <a:t>-</a:t>
                      </a:r>
                      <a:r>
                        <a:rPr lang="en-US" sz="1600" dirty="0" err="1">
                          <a:solidFill>
                            <a:schemeClr val="tx1"/>
                          </a:solidFill>
                          <a:effectLst/>
                        </a:rPr>
                        <a:t>Oras</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 </a:t>
                      </a:r>
                      <a:endParaRPr lang="es-ES" sz="1600" dirty="0">
                        <a:solidFill>
                          <a:schemeClr val="tx1"/>
                        </a:solidFill>
                        <a:effectLst/>
                      </a:endParaRPr>
                    </a:p>
                    <a:p>
                      <a:pPr algn="ctr">
                        <a:buNone/>
                      </a:pPr>
                      <a:r>
                        <a:rPr lang="en-US" sz="1600" dirty="0">
                          <a:solidFill>
                            <a:schemeClr val="tx1"/>
                          </a:solidFill>
                          <a:effectLst/>
                        </a:rPr>
                        <a:t>2 (40%)</a:t>
                      </a:r>
                      <a:endParaRPr lang="es-ES" sz="1600" dirty="0">
                        <a:solidFill>
                          <a:schemeClr val="tx1"/>
                        </a:solidFill>
                        <a:effectLst/>
                      </a:endParaRPr>
                    </a:p>
                    <a:p>
                      <a:pPr algn="ctr">
                        <a:buNone/>
                      </a:pPr>
                      <a:r>
                        <a:rPr lang="en-US" sz="1600" dirty="0">
                          <a:solidFill>
                            <a:schemeClr val="tx1"/>
                          </a:solidFill>
                          <a:effectLst/>
                        </a:rPr>
                        <a:t>1 (20%)</a:t>
                      </a:r>
                      <a:endParaRPr lang="es-ES" sz="1600" dirty="0">
                        <a:solidFill>
                          <a:schemeClr val="tx1"/>
                        </a:solidFill>
                        <a:effectLst/>
                      </a:endParaRPr>
                    </a:p>
                    <a:p>
                      <a:pPr algn="ctr">
                        <a:buNone/>
                      </a:pPr>
                      <a:r>
                        <a:rPr lang="en-US" sz="1600" dirty="0">
                          <a:solidFill>
                            <a:schemeClr val="tx1"/>
                          </a:solidFill>
                          <a:effectLst/>
                        </a:rPr>
                        <a:t>2 (40%)</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 </a:t>
                      </a:r>
                      <a:endParaRPr lang="es-ES" sz="1600" dirty="0">
                        <a:solidFill>
                          <a:schemeClr val="tx1"/>
                        </a:solidFill>
                        <a:effectLst/>
                      </a:endParaRPr>
                    </a:p>
                    <a:p>
                      <a:pPr algn="ctr">
                        <a:buNone/>
                      </a:pPr>
                      <a:r>
                        <a:rPr lang="en-US" sz="1600" dirty="0">
                          <a:solidFill>
                            <a:schemeClr val="tx1"/>
                          </a:solidFill>
                          <a:effectLst/>
                        </a:rPr>
                        <a:t>7 (38,9%)</a:t>
                      </a:r>
                      <a:endParaRPr lang="es-ES" sz="1600" dirty="0">
                        <a:solidFill>
                          <a:schemeClr val="tx1"/>
                        </a:solidFill>
                        <a:effectLst/>
                      </a:endParaRPr>
                    </a:p>
                    <a:p>
                      <a:pPr algn="ctr">
                        <a:buNone/>
                      </a:pPr>
                      <a:r>
                        <a:rPr lang="en-US" sz="1600" dirty="0">
                          <a:solidFill>
                            <a:schemeClr val="tx1"/>
                          </a:solidFill>
                          <a:effectLst/>
                        </a:rPr>
                        <a:t>7 (38,9%)</a:t>
                      </a:r>
                      <a:endParaRPr lang="es-ES" sz="1600" dirty="0">
                        <a:solidFill>
                          <a:schemeClr val="tx1"/>
                        </a:solidFill>
                        <a:effectLst/>
                      </a:endParaRPr>
                    </a:p>
                    <a:p>
                      <a:pPr algn="ctr">
                        <a:buNone/>
                      </a:pPr>
                      <a:r>
                        <a:rPr lang="en-US" sz="1600" dirty="0">
                          <a:solidFill>
                            <a:schemeClr val="tx1"/>
                          </a:solidFill>
                          <a:effectLst/>
                        </a:rPr>
                        <a:t>4 (22,2%)</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 </a:t>
                      </a:r>
                      <a:endParaRPr lang="es-ES" sz="1600" dirty="0">
                        <a:solidFill>
                          <a:schemeClr val="tx1"/>
                        </a:solidFill>
                        <a:effectLst/>
                      </a:endParaRPr>
                    </a:p>
                    <a:p>
                      <a:pPr algn="ctr">
                        <a:buNone/>
                      </a:pPr>
                      <a:r>
                        <a:rPr lang="en-US" sz="1600" dirty="0">
                          <a:solidFill>
                            <a:schemeClr val="tx1"/>
                          </a:solidFill>
                          <a:effectLst/>
                        </a:rPr>
                        <a:t>0,642</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422540067"/>
                  </a:ext>
                </a:extLst>
              </a:tr>
              <a:tr h="224569">
                <a:tc>
                  <a:txBody>
                    <a:bodyPr/>
                    <a:lstStyle/>
                    <a:p>
                      <a:pPr algn="ctr">
                        <a:buNone/>
                      </a:pPr>
                      <a:r>
                        <a:rPr lang="en-US" sz="1600">
                          <a:solidFill>
                            <a:schemeClr val="tx1"/>
                          </a:solidFill>
                          <a:effectLst/>
                        </a:rPr>
                        <a:t>MELD</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12,4</a:t>
                      </a:r>
                      <a:r>
                        <a:rPr lang="en-US" sz="1600" u="sng" dirty="0">
                          <a:solidFill>
                            <a:schemeClr val="tx1"/>
                          </a:solidFill>
                          <a:effectLst/>
                        </a:rPr>
                        <a:t>+</a:t>
                      </a:r>
                      <a:r>
                        <a:rPr lang="en-US" sz="1600" dirty="0">
                          <a:solidFill>
                            <a:schemeClr val="tx1"/>
                          </a:solidFill>
                          <a:effectLst/>
                        </a:rPr>
                        <a:t>6</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12,2</a:t>
                      </a:r>
                      <a:r>
                        <a:rPr lang="en-US" sz="1600" u="sng" dirty="0">
                          <a:solidFill>
                            <a:schemeClr val="tx1"/>
                          </a:solidFill>
                          <a:effectLst/>
                        </a:rPr>
                        <a:t>+</a:t>
                      </a:r>
                      <a:r>
                        <a:rPr lang="en-US" sz="1600" dirty="0">
                          <a:solidFill>
                            <a:schemeClr val="tx1"/>
                          </a:solidFill>
                          <a:effectLst/>
                        </a:rPr>
                        <a:t>4,4</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0,957</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3249911328"/>
                  </a:ext>
                </a:extLst>
              </a:tr>
              <a:tr h="673708">
                <a:tc>
                  <a:txBody>
                    <a:bodyPr/>
                    <a:lstStyle/>
                    <a:p>
                      <a:pPr algn="ctr">
                        <a:buNone/>
                      </a:pPr>
                      <a:r>
                        <a:rPr lang="es-ES" sz="1600" dirty="0">
                          <a:solidFill>
                            <a:schemeClr val="tx1"/>
                          </a:solidFill>
                          <a:effectLst/>
                          <a:highlight>
                            <a:srgbClr val="00FF00"/>
                          </a:highlight>
                          <a:latin typeface="+mn-lt"/>
                          <a:ea typeface="MS Mincho" panose="02020609040205080304" pitchFamily="49" charset="-128"/>
                        </a:rPr>
                        <a:t>Estadio (2 cm)</a:t>
                      </a:r>
                    </a:p>
                    <a:p>
                      <a:pPr algn="ctr">
                        <a:buNone/>
                      </a:pPr>
                      <a:r>
                        <a:rPr lang="es-ES" sz="1600" dirty="0">
                          <a:solidFill>
                            <a:schemeClr val="tx1"/>
                          </a:solidFill>
                          <a:effectLst/>
                          <a:highlight>
                            <a:srgbClr val="00FF00"/>
                          </a:highlight>
                          <a:latin typeface="+mn-lt"/>
                          <a:ea typeface="MS Mincho" panose="02020609040205080304" pitchFamily="49" charset="-128"/>
                        </a:rPr>
                        <a:t>- </a:t>
                      </a:r>
                      <a:r>
                        <a:rPr lang="es-ES" sz="1600" dirty="0" err="1">
                          <a:solidFill>
                            <a:schemeClr val="tx1"/>
                          </a:solidFill>
                          <a:effectLst/>
                          <a:highlight>
                            <a:srgbClr val="00FF00"/>
                          </a:highlight>
                          <a:latin typeface="+mn-lt"/>
                          <a:ea typeface="MS Mincho" panose="02020609040205080304" pitchFamily="49" charset="-128"/>
                        </a:rPr>
                        <a:t>Very</a:t>
                      </a:r>
                      <a:r>
                        <a:rPr lang="es-ES" sz="1600" dirty="0">
                          <a:solidFill>
                            <a:schemeClr val="tx1"/>
                          </a:solidFill>
                          <a:effectLst/>
                          <a:highlight>
                            <a:srgbClr val="00FF00"/>
                          </a:highlight>
                          <a:latin typeface="+mn-lt"/>
                          <a:ea typeface="MS Mincho" panose="02020609040205080304" pitchFamily="49" charset="-128"/>
                        </a:rPr>
                        <a:t> </a:t>
                      </a:r>
                      <a:r>
                        <a:rPr lang="es-ES" sz="1600" dirty="0" err="1">
                          <a:solidFill>
                            <a:schemeClr val="tx1"/>
                          </a:solidFill>
                          <a:effectLst/>
                          <a:highlight>
                            <a:srgbClr val="00FF00"/>
                          </a:highlight>
                          <a:latin typeface="+mn-lt"/>
                          <a:ea typeface="MS Mincho" panose="02020609040205080304" pitchFamily="49" charset="-128"/>
                        </a:rPr>
                        <a:t>early</a:t>
                      </a:r>
                      <a:endParaRPr lang="es-ES" sz="1600" dirty="0">
                        <a:solidFill>
                          <a:schemeClr val="tx1"/>
                        </a:solidFill>
                        <a:effectLst/>
                        <a:highlight>
                          <a:srgbClr val="00FF00"/>
                        </a:highlight>
                        <a:latin typeface="+mn-lt"/>
                        <a:ea typeface="MS Mincho" panose="02020609040205080304" pitchFamily="49" charset="-128"/>
                      </a:endParaRPr>
                    </a:p>
                    <a:p>
                      <a:pPr algn="ctr">
                        <a:buNone/>
                      </a:pPr>
                      <a:r>
                        <a:rPr lang="es-ES" sz="1600" dirty="0">
                          <a:solidFill>
                            <a:schemeClr val="tx1"/>
                          </a:solidFill>
                          <a:effectLst/>
                          <a:highlight>
                            <a:srgbClr val="00FF00"/>
                          </a:highlight>
                          <a:latin typeface="+mn-lt"/>
                          <a:ea typeface="MS Mincho" panose="02020609040205080304" pitchFamily="49" charset="-128"/>
                        </a:rPr>
                        <a:t>- </a:t>
                      </a:r>
                      <a:r>
                        <a:rPr lang="es-ES" sz="1600" dirty="0" err="1">
                          <a:solidFill>
                            <a:schemeClr val="tx1"/>
                          </a:solidFill>
                          <a:effectLst/>
                          <a:highlight>
                            <a:srgbClr val="00FF00"/>
                          </a:highlight>
                          <a:latin typeface="+mn-lt"/>
                          <a:ea typeface="MS Mincho" panose="02020609040205080304" pitchFamily="49" charset="-128"/>
                        </a:rPr>
                        <a:t>Advanced</a:t>
                      </a:r>
                      <a:endParaRPr lang="es-ES" sz="1600" dirty="0">
                        <a:solidFill>
                          <a:schemeClr val="tx1"/>
                        </a:solidFill>
                        <a:effectLst/>
                        <a:highlight>
                          <a:srgbClr val="00FF00"/>
                        </a:highlight>
                        <a:latin typeface="+mn-lt"/>
                        <a:ea typeface="MS Mincho" panose="02020609040205080304" pitchFamily="49" charset="-128"/>
                      </a:endParaRPr>
                    </a:p>
                  </a:txBody>
                  <a:tcPr marL="58226" marR="58226" marT="0" marB="0"/>
                </a:tc>
                <a:tc>
                  <a:txBody>
                    <a:bodyPr/>
                    <a:lstStyle/>
                    <a:p>
                      <a:pPr algn="ctr">
                        <a:buNone/>
                      </a:pPr>
                      <a:endParaRPr lang="en-US" sz="1600" dirty="0">
                        <a:solidFill>
                          <a:schemeClr val="tx1"/>
                        </a:solidFill>
                        <a:effectLst/>
                        <a:highlight>
                          <a:srgbClr val="00FF00"/>
                        </a:highlight>
                        <a:latin typeface="Times New Roman" panose="02020603050405020304" pitchFamily="18" charset="0"/>
                        <a:ea typeface="MS Mincho" panose="02020609040205080304" pitchFamily="49" charset="-128"/>
                      </a:endParaRPr>
                    </a:p>
                    <a:p>
                      <a:pPr algn="ctr">
                        <a:buNone/>
                      </a:pPr>
                      <a:r>
                        <a:rPr lang="en-US" sz="1600" dirty="0">
                          <a:solidFill>
                            <a:schemeClr val="tx1"/>
                          </a:solidFill>
                          <a:effectLst/>
                          <a:highlight>
                            <a:srgbClr val="00FF00"/>
                          </a:highlight>
                          <a:latin typeface="Times New Roman" panose="02020603050405020304" pitchFamily="18" charset="0"/>
                          <a:ea typeface="MS Mincho" panose="02020609040205080304" pitchFamily="49" charset="-128"/>
                        </a:rPr>
                        <a:t>2(40%)</a:t>
                      </a:r>
                    </a:p>
                    <a:p>
                      <a:pPr algn="ctr">
                        <a:buNone/>
                      </a:pPr>
                      <a:r>
                        <a:rPr lang="en-US" sz="1600" dirty="0">
                          <a:solidFill>
                            <a:schemeClr val="tx1"/>
                          </a:solidFill>
                          <a:effectLst/>
                          <a:highlight>
                            <a:srgbClr val="00FF00"/>
                          </a:highlight>
                          <a:latin typeface="Times New Roman" panose="02020603050405020304" pitchFamily="18" charset="0"/>
                          <a:ea typeface="MS Mincho" panose="02020609040205080304" pitchFamily="49" charset="-128"/>
                        </a:rPr>
                        <a:t>3 (60%)</a:t>
                      </a:r>
                      <a:endParaRPr lang="es-ES" sz="1600" dirty="0">
                        <a:solidFill>
                          <a:schemeClr val="tx1"/>
                        </a:solidFill>
                        <a:effectLst/>
                        <a:highlight>
                          <a:srgbClr val="00FF00"/>
                        </a:highligh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endParaRPr lang="en-US" sz="1600" dirty="0">
                        <a:solidFill>
                          <a:schemeClr val="tx1"/>
                        </a:solidFill>
                        <a:effectLst/>
                        <a:highlight>
                          <a:srgbClr val="00FF00"/>
                        </a:highlight>
                        <a:latin typeface="Times New Roman" panose="02020603050405020304" pitchFamily="18" charset="0"/>
                        <a:ea typeface="MS Mincho" panose="02020609040205080304" pitchFamily="49" charset="-128"/>
                      </a:endParaRPr>
                    </a:p>
                    <a:p>
                      <a:pPr algn="ctr">
                        <a:buNone/>
                      </a:pPr>
                      <a:r>
                        <a:rPr lang="en-US" sz="1600" dirty="0">
                          <a:solidFill>
                            <a:schemeClr val="tx1"/>
                          </a:solidFill>
                          <a:effectLst/>
                          <a:highlight>
                            <a:srgbClr val="00FF00"/>
                          </a:highlight>
                          <a:latin typeface="Times New Roman" panose="02020603050405020304" pitchFamily="18" charset="0"/>
                          <a:ea typeface="MS Mincho" panose="02020609040205080304" pitchFamily="49" charset="-128"/>
                        </a:rPr>
                        <a:t>4 (22%)</a:t>
                      </a:r>
                    </a:p>
                    <a:p>
                      <a:pPr algn="ctr">
                        <a:buNone/>
                      </a:pPr>
                      <a:r>
                        <a:rPr lang="en-US" sz="1600" dirty="0">
                          <a:solidFill>
                            <a:schemeClr val="tx1"/>
                          </a:solidFill>
                          <a:effectLst/>
                          <a:highlight>
                            <a:srgbClr val="00FF00"/>
                          </a:highlight>
                          <a:latin typeface="Times New Roman" panose="02020603050405020304" pitchFamily="18" charset="0"/>
                          <a:ea typeface="MS Mincho" panose="02020609040205080304" pitchFamily="49" charset="-128"/>
                        </a:rPr>
                        <a:t>14 (78%)</a:t>
                      </a:r>
                      <a:endParaRPr lang="es-ES" sz="1600" dirty="0">
                        <a:solidFill>
                          <a:schemeClr val="tx1"/>
                        </a:solidFill>
                        <a:effectLst/>
                        <a:highlight>
                          <a:srgbClr val="00FF00"/>
                        </a:highligh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endParaRPr lang="en-US" sz="1600" dirty="0">
                        <a:solidFill>
                          <a:schemeClr val="tx1"/>
                        </a:solidFill>
                        <a:effectLst/>
                        <a:highlight>
                          <a:srgbClr val="00FF00"/>
                        </a:highlight>
                      </a:endParaRPr>
                    </a:p>
                    <a:p>
                      <a:pPr algn="ctr">
                        <a:buNone/>
                      </a:pPr>
                      <a:r>
                        <a:rPr lang="en-US" sz="1600" dirty="0">
                          <a:solidFill>
                            <a:schemeClr val="tx1"/>
                          </a:solidFill>
                          <a:effectLst/>
                          <a:highlight>
                            <a:srgbClr val="00FF00"/>
                          </a:highlight>
                        </a:rPr>
                        <a:t>0,131</a:t>
                      </a:r>
                      <a:endParaRPr lang="es-ES" sz="1600" dirty="0">
                        <a:solidFill>
                          <a:schemeClr val="tx1"/>
                        </a:solidFill>
                        <a:effectLst/>
                        <a:highlight>
                          <a:srgbClr val="00FF00"/>
                        </a:highligh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4131711936"/>
                  </a:ext>
                </a:extLst>
              </a:tr>
              <a:tr h="224569">
                <a:tc>
                  <a:txBody>
                    <a:bodyPr/>
                    <a:lstStyle/>
                    <a:p>
                      <a:pPr algn="ctr">
                        <a:buNone/>
                      </a:pPr>
                      <a:r>
                        <a:rPr lang="es-ES" sz="1600">
                          <a:solidFill>
                            <a:schemeClr val="tx1"/>
                          </a:solidFill>
                          <a:effectLst/>
                        </a:rPr>
                        <a:t>AFP</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65,8 (513)</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8,47 (40,5)</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0,883</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3669848819"/>
                  </a:ext>
                </a:extLst>
              </a:tr>
            </a:tbl>
          </a:graphicData>
        </a:graphic>
      </p:graphicFrame>
      <p:sp>
        <p:nvSpPr>
          <p:cNvPr id="4" name="CuadroTexto 3">
            <a:extLst>
              <a:ext uri="{FF2B5EF4-FFF2-40B4-BE49-F238E27FC236}">
                <a16:creationId xmlns:a16="http://schemas.microsoft.com/office/drawing/2014/main" id="{128FCAE8-9C0C-D6B5-D8E0-C38E96DC1B9E}"/>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RESULTADOS</a:t>
            </a:r>
          </a:p>
        </p:txBody>
      </p:sp>
      <p:graphicFrame>
        <p:nvGraphicFramePr>
          <p:cNvPr id="10" name="Tabla 9">
            <a:extLst>
              <a:ext uri="{FF2B5EF4-FFF2-40B4-BE49-F238E27FC236}">
                <a16:creationId xmlns:a16="http://schemas.microsoft.com/office/drawing/2014/main" id="{81C11680-54B3-58FD-82A2-BFE6B3ACF139}"/>
              </a:ext>
            </a:extLst>
          </p:cNvPr>
          <p:cNvGraphicFramePr>
            <a:graphicFrameLocks noGrp="1"/>
          </p:cNvGraphicFramePr>
          <p:nvPr>
            <p:extLst>
              <p:ext uri="{D42A27DB-BD31-4B8C-83A1-F6EECF244321}">
                <p14:modId xmlns:p14="http://schemas.microsoft.com/office/powerpoint/2010/main" val="2731617041"/>
              </p:ext>
            </p:extLst>
          </p:nvPr>
        </p:nvGraphicFramePr>
        <p:xfrm>
          <a:off x="6176079" y="1114556"/>
          <a:ext cx="5507569" cy="3848806"/>
        </p:xfrm>
        <a:graphic>
          <a:graphicData uri="http://schemas.openxmlformats.org/drawingml/2006/table">
            <a:tbl>
              <a:tblPr firstRow="1" firstCol="1" bandRow="1">
                <a:tableStyleId>{F5AB1C69-6EDB-4FF4-983F-18BD219EF322}</a:tableStyleId>
              </a:tblPr>
              <a:tblGrid>
                <a:gridCol w="2059831">
                  <a:extLst>
                    <a:ext uri="{9D8B030D-6E8A-4147-A177-3AD203B41FA5}">
                      <a16:colId xmlns:a16="http://schemas.microsoft.com/office/drawing/2014/main" val="534341281"/>
                    </a:ext>
                  </a:extLst>
                </a:gridCol>
                <a:gridCol w="1109272">
                  <a:extLst>
                    <a:ext uri="{9D8B030D-6E8A-4147-A177-3AD203B41FA5}">
                      <a16:colId xmlns:a16="http://schemas.microsoft.com/office/drawing/2014/main" val="4143834316"/>
                    </a:ext>
                  </a:extLst>
                </a:gridCol>
                <a:gridCol w="1334125">
                  <a:extLst>
                    <a:ext uri="{9D8B030D-6E8A-4147-A177-3AD203B41FA5}">
                      <a16:colId xmlns:a16="http://schemas.microsoft.com/office/drawing/2014/main" val="1206479466"/>
                    </a:ext>
                  </a:extLst>
                </a:gridCol>
                <a:gridCol w="1004341">
                  <a:extLst>
                    <a:ext uri="{9D8B030D-6E8A-4147-A177-3AD203B41FA5}">
                      <a16:colId xmlns:a16="http://schemas.microsoft.com/office/drawing/2014/main" val="2764987900"/>
                    </a:ext>
                  </a:extLst>
                </a:gridCol>
              </a:tblGrid>
              <a:tr h="670894">
                <a:tc>
                  <a:txBody>
                    <a:bodyPr/>
                    <a:lstStyle/>
                    <a:p>
                      <a:pPr>
                        <a:buNone/>
                      </a:pPr>
                      <a:r>
                        <a:rPr lang="es-ES" sz="1600" dirty="0">
                          <a:solidFill>
                            <a:schemeClr val="tx1"/>
                          </a:solidFill>
                          <a:effectLst/>
                        </a:rPr>
                        <a:t> </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CC </a:t>
                      </a:r>
                      <a:endParaRPr lang="es-ES" sz="1600" dirty="0">
                        <a:solidFill>
                          <a:schemeClr val="tx1"/>
                        </a:solidFill>
                        <a:effectLst/>
                      </a:endParaRPr>
                    </a:p>
                    <a:p>
                      <a:pPr algn="ctr">
                        <a:buNone/>
                      </a:pPr>
                      <a:r>
                        <a:rPr lang="en-US" sz="1600" dirty="0">
                          <a:solidFill>
                            <a:schemeClr val="tx1"/>
                          </a:solidFill>
                          <a:effectLst/>
                        </a:rPr>
                        <a:t>(n=5)</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nchor="ctr"/>
                </a:tc>
                <a:tc>
                  <a:txBody>
                    <a:bodyPr/>
                    <a:lstStyle/>
                    <a:p>
                      <a:pPr algn="ctr">
                        <a:buNone/>
                      </a:pPr>
                      <a:r>
                        <a:rPr lang="en-US" sz="1600" dirty="0">
                          <a:solidFill>
                            <a:schemeClr val="tx1"/>
                          </a:solidFill>
                          <a:effectLst/>
                        </a:rPr>
                        <a:t>HCC-CC </a:t>
                      </a:r>
                    </a:p>
                    <a:p>
                      <a:pPr algn="ctr">
                        <a:buNone/>
                      </a:pPr>
                      <a:r>
                        <a:rPr lang="en-US" sz="1600" dirty="0">
                          <a:solidFill>
                            <a:schemeClr val="tx1"/>
                          </a:solidFill>
                          <a:effectLst/>
                        </a:rPr>
                        <a:t>(n=18)</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nchor="ctr"/>
                </a:tc>
                <a:tc>
                  <a:txBody>
                    <a:bodyPr/>
                    <a:lstStyle/>
                    <a:p>
                      <a:pPr algn="ctr">
                        <a:buNone/>
                      </a:pPr>
                      <a:r>
                        <a:rPr lang="en-US" sz="1600" dirty="0">
                          <a:solidFill>
                            <a:schemeClr val="tx1"/>
                          </a:solidFill>
                          <a:effectLst/>
                        </a:rPr>
                        <a:t>p</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nchor="ctr"/>
                </a:tc>
                <a:extLst>
                  <a:ext uri="{0D108BD9-81ED-4DB2-BD59-A6C34878D82A}">
                    <a16:rowId xmlns:a16="http://schemas.microsoft.com/office/drawing/2014/main" val="3862721256"/>
                  </a:ext>
                </a:extLst>
              </a:tr>
              <a:tr h="244455">
                <a:tc>
                  <a:txBody>
                    <a:bodyPr/>
                    <a:lstStyle/>
                    <a:p>
                      <a:pPr algn="ctr">
                        <a:buNone/>
                      </a:pPr>
                      <a:r>
                        <a:rPr lang="es-ES" sz="1600" dirty="0" err="1">
                          <a:solidFill>
                            <a:schemeClr val="tx1"/>
                          </a:solidFill>
                          <a:effectLst/>
                          <a:highlight>
                            <a:srgbClr val="FFFF00"/>
                          </a:highlight>
                        </a:rPr>
                        <a:t>Largest</a:t>
                      </a:r>
                      <a:r>
                        <a:rPr lang="es-ES" sz="1600" dirty="0">
                          <a:solidFill>
                            <a:schemeClr val="tx1"/>
                          </a:solidFill>
                          <a:effectLst/>
                          <a:highlight>
                            <a:srgbClr val="FFFF00"/>
                          </a:highlight>
                        </a:rPr>
                        <a:t> </a:t>
                      </a:r>
                      <a:r>
                        <a:rPr lang="es-ES" sz="1600" dirty="0" err="1">
                          <a:solidFill>
                            <a:schemeClr val="tx1"/>
                          </a:solidFill>
                          <a:effectLst/>
                          <a:highlight>
                            <a:srgbClr val="FFFF00"/>
                          </a:highlight>
                        </a:rPr>
                        <a:t>nodule</a:t>
                      </a:r>
                      <a:r>
                        <a:rPr lang="es-ES" sz="1600" dirty="0">
                          <a:solidFill>
                            <a:schemeClr val="tx1"/>
                          </a:solidFill>
                          <a:effectLst/>
                          <a:highlight>
                            <a:srgbClr val="FFFF00"/>
                          </a:highlight>
                        </a:rPr>
                        <a:t> (cm)</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1,78</a:t>
                      </a:r>
                      <a:r>
                        <a:rPr lang="en-US" sz="1600" u="sng">
                          <a:solidFill>
                            <a:schemeClr val="tx1"/>
                          </a:solidFill>
                          <a:effectLst/>
                          <a:highlight>
                            <a:srgbClr val="FFFF00"/>
                          </a:highlight>
                        </a:rPr>
                        <a:t>+</a:t>
                      </a:r>
                      <a:r>
                        <a:rPr lang="en-US" sz="1600">
                          <a:solidFill>
                            <a:schemeClr val="tx1"/>
                          </a:solidFill>
                          <a:effectLst/>
                          <a:highlight>
                            <a:srgbClr val="FFFF00"/>
                          </a:highlight>
                        </a:rPr>
                        <a:t>0,6</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highlight>
                            <a:srgbClr val="FFFF00"/>
                          </a:highlight>
                        </a:rPr>
                        <a:t>2,8</a:t>
                      </a:r>
                      <a:r>
                        <a:rPr lang="en-US" sz="1600" u="sng" dirty="0">
                          <a:solidFill>
                            <a:schemeClr val="tx1"/>
                          </a:solidFill>
                          <a:effectLst/>
                          <a:highlight>
                            <a:srgbClr val="FFFF00"/>
                          </a:highlight>
                        </a:rPr>
                        <a:t>+</a:t>
                      </a:r>
                      <a:r>
                        <a:rPr lang="en-US" sz="1600" dirty="0">
                          <a:solidFill>
                            <a:schemeClr val="tx1"/>
                          </a:solidFill>
                          <a:effectLst/>
                          <a:highlight>
                            <a:srgbClr val="FFFF00"/>
                          </a:highlight>
                        </a:rPr>
                        <a:t>1</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highlight>
                            <a:srgbClr val="FFFF00"/>
                          </a:highlight>
                        </a:rPr>
                        <a:t>0,017</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543254648"/>
                  </a:ext>
                </a:extLst>
              </a:tr>
              <a:tr h="244455">
                <a:tc>
                  <a:txBody>
                    <a:bodyPr/>
                    <a:lstStyle/>
                    <a:p>
                      <a:pPr algn="ctr">
                        <a:buNone/>
                      </a:pPr>
                      <a:r>
                        <a:rPr lang="es-ES" sz="1600" dirty="0" err="1">
                          <a:solidFill>
                            <a:schemeClr val="tx1"/>
                          </a:solidFill>
                          <a:effectLst/>
                          <a:highlight>
                            <a:srgbClr val="FFFF00"/>
                          </a:highlight>
                        </a:rPr>
                        <a:t>Nodules</a:t>
                      </a:r>
                      <a:r>
                        <a:rPr lang="es-ES" sz="1600" dirty="0">
                          <a:solidFill>
                            <a:schemeClr val="tx1"/>
                          </a:solidFill>
                          <a:effectLst/>
                          <a:highlight>
                            <a:srgbClr val="FFFF00"/>
                          </a:highlight>
                        </a:rPr>
                        <a:t> (n)</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1 (2,5)</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3 (2,25)</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0,159</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40558926"/>
                  </a:ext>
                </a:extLst>
              </a:tr>
              <a:tr h="244455">
                <a:tc>
                  <a:txBody>
                    <a:bodyPr/>
                    <a:lstStyle/>
                    <a:p>
                      <a:pPr algn="ctr">
                        <a:buNone/>
                      </a:pPr>
                      <a:r>
                        <a:rPr lang="es-ES" sz="1600" dirty="0">
                          <a:solidFill>
                            <a:schemeClr val="tx1"/>
                          </a:solidFill>
                          <a:effectLst/>
                          <a:highlight>
                            <a:srgbClr val="FFFF00"/>
                          </a:highlight>
                        </a:rPr>
                        <a:t>Vascular </a:t>
                      </a:r>
                      <a:r>
                        <a:rPr lang="es-ES" sz="1600" dirty="0" err="1">
                          <a:solidFill>
                            <a:schemeClr val="tx1"/>
                          </a:solidFill>
                          <a:effectLst/>
                          <a:highlight>
                            <a:srgbClr val="FFFF00"/>
                          </a:highlight>
                        </a:rPr>
                        <a:t>invasion</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1 (20%)</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7 (38,9%)</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0,414</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4094839029"/>
                  </a:ext>
                </a:extLst>
              </a:tr>
              <a:tr h="244455">
                <a:tc>
                  <a:txBody>
                    <a:bodyPr/>
                    <a:lstStyle/>
                    <a:p>
                      <a:pPr algn="ctr">
                        <a:buNone/>
                      </a:pPr>
                      <a:r>
                        <a:rPr lang="es-ES" sz="1600" dirty="0">
                          <a:solidFill>
                            <a:schemeClr val="tx1"/>
                          </a:solidFill>
                          <a:effectLst/>
                          <a:highlight>
                            <a:srgbClr val="FFFF00"/>
                          </a:highlight>
                        </a:rPr>
                        <a:t>Positive </a:t>
                      </a:r>
                      <a:r>
                        <a:rPr lang="es-ES" sz="1600" dirty="0" err="1">
                          <a:solidFill>
                            <a:schemeClr val="tx1"/>
                          </a:solidFill>
                          <a:effectLst/>
                          <a:highlight>
                            <a:srgbClr val="FFFF00"/>
                          </a:highlight>
                        </a:rPr>
                        <a:t>lymph</a:t>
                      </a:r>
                      <a:r>
                        <a:rPr lang="es-ES" sz="1600" dirty="0">
                          <a:solidFill>
                            <a:schemeClr val="tx1"/>
                          </a:solidFill>
                          <a:effectLst/>
                          <a:highlight>
                            <a:srgbClr val="FFFF00"/>
                          </a:highlight>
                        </a:rPr>
                        <a:t> </a:t>
                      </a:r>
                      <a:r>
                        <a:rPr lang="es-ES" sz="1600" dirty="0" err="1">
                          <a:solidFill>
                            <a:schemeClr val="tx1"/>
                          </a:solidFill>
                          <a:effectLst/>
                          <a:highlight>
                            <a:srgbClr val="FFFF00"/>
                          </a:highlight>
                        </a:rPr>
                        <a:t>nodes</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0</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highlight>
                            <a:srgbClr val="FFFF00"/>
                          </a:highlight>
                        </a:rPr>
                        <a:t>1 (5,6%)</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0,783</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1426308521"/>
                  </a:ext>
                </a:extLst>
              </a:tr>
              <a:tr h="977818">
                <a:tc>
                  <a:txBody>
                    <a:bodyPr/>
                    <a:lstStyle/>
                    <a:p>
                      <a:pPr algn="ctr">
                        <a:buNone/>
                      </a:pPr>
                      <a:r>
                        <a:rPr lang="es-ES" sz="1600" dirty="0">
                          <a:solidFill>
                            <a:schemeClr val="tx1"/>
                          </a:solidFill>
                          <a:effectLst/>
                          <a:highlight>
                            <a:srgbClr val="FFFF00"/>
                          </a:highlight>
                        </a:rPr>
                        <a:t>Tumor </a:t>
                      </a:r>
                      <a:r>
                        <a:rPr lang="es-ES" sz="1600" dirty="0" err="1">
                          <a:solidFill>
                            <a:schemeClr val="tx1"/>
                          </a:solidFill>
                          <a:effectLst/>
                          <a:highlight>
                            <a:srgbClr val="FFFF00"/>
                          </a:highlight>
                        </a:rPr>
                        <a:t>differentiation</a:t>
                      </a:r>
                      <a:endParaRPr lang="es-ES" sz="1600" dirty="0">
                        <a:solidFill>
                          <a:schemeClr val="tx1"/>
                        </a:solidFill>
                        <a:effectLst/>
                      </a:endParaRPr>
                    </a:p>
                    <a:p>
                      <a:pPr algn="ctr">
                        <a:buNone/>
                      </a:pPr>
                      <a:r>
                        <a:rPr lang="es-ES" sz="1600" dirty="0">
                          <a:solidFill>
                            <a:schemeClr val="tx1"/>
                          </a:solidFill>
                          <a:effectLst/>
                          <a:highlight>
                            <a:srgbClr val="FFFF00"/>
                          </a:highlight>
                        </a:rPr>
                        <a:t>-</a:t>
                      </a:r>
                      <a:r>
                        <a:rPr lang="es-ES" sz="1600" dirty="0" err="1">
                          <a:solidFill>
                            <a:schemeClr val="tx1"/>
                          </a:solidFill>
                          <a:effectLst/>
                          <a:highlight>
                            <a:srgbClr val="FFFF00"/>
                          </a:highlight>
                        </a:rPr>
                        <a:t>Well</a:t>
                      </a:r>
                      <a:endParaRPr lang="es-ES" sz="1600" dirty="0">
                        <a:solidFill>
                          <a:schemeClr val="tx1"/>
                        </a:solidFill>
                        <a:effectLst/>
                      </a:endParaRPr>
                    </a:p>
                    <a:p>
                      <a:pPr algn="ctr">
                        <a:buNone/>
                      </a:pPr>
                      <a:r>
                        <a:rPr lang="es-ES" sz="1600" dirty="0">
                          <a:solidFill>
                            <a:schemeClr val="tx1"/>
                          </a:solidFill>
                          <a:effectLst/>
                          <a:highlight>
                            <a:srgbClr val="FFFF00"/>
                          </a:highlight>
                        </a:rPr>
                        <a:t>-</a:t>
                      </a:r>
                      <a:r>
                        <a:rPr lang="es-ES" sz="1600" dirty="0" err="1">
                          <a:solidFill>
                            <a:schemeClr val="tx1"/>
                          </a:solidFill>
                          <a:effectLst/>
                          <a:highlight>
                            <a:srgbClr val="FFFF00"/>
                          </a:highlight>
                        </a:rPr>
                        <a:t>Moderately</a:t>
                      </a:r>
                      <a:endParaRPr lang="es-ES" sz="1600" dirty="0">
                        <a:solidFill>
                          <a:schemeClr val="tx1"/>
                        </a:solidFill>
                        <a:effectLst/>
                      </a:endParaRPr>
                    </a:p>
                    <a:p>
                      <a:pPr algn="ctr">
                        <a:buNone/>
                      </a:pPr>
                      <a:r>
                        <a:rPr lang="es-ES" sz="1600" dirty="0">
                          <a:solidFill>
                            <a:schemeClr val="tx1"/>
                          </a:solidFill>
                          <a:effectLst/>
                          <a:highlight>
                            <a:srgbClr val="FFFF00"/>
                          </a:highlight>
                        </a:rPr>
                        <a:t>-</a:t>
                      </a:r>
                      <a:r>
                        <a:rPr lang="es-ES" sz="1600" dirty="0" err="1">
                          <a:solidFill>
                            <a:schemeClr val="tx1"/>
                          </a:solidFill>
                          <a:effectLst/>
                          <a:highlight>
                            <a:srgbClr val="FFFF00"/>
                          </a:highlight>
                        </a:rPr>
                        <a:t>Poorly</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highlight>
                            <a:srgbClr val="FFFF00"/>
                          </a:highlight>
                        </a:rPr>
                        <a:t> </a:t>
                      </a:r>
                      <a:endParaRPr lang="es-ES" sz="1600">
                        <a:solidFill>
                          <a:schemeClr val="tx1"/>
                        </a:solidFill>
                        <a:effectLst/>
                      </a:endParaRPr>
                    </a:p>
                    <a:p>
                      <a:pPr algn="ctr">
                        <a:buNone/>
                      </a:pPr>
                      <a:r>
                        <a:rPr lang="en-US" sz="1600">
                          <a:solidFill>
                            <a:schemeClr val="tx1"/>
                          </a:solidFill>
                          <a:effectLst/>
                          <a:highlight>
                            <a:srgbClr val="FFFF00"/>
                          </a:highlight>
                        </a:rPr>
                        <a:t>3 (60%)</a:t>
                      </a:r>
                      <a:endParaRPr lang="es-ES" sz="1600">
                        <a:solidFill>
                          <a:schemeClr val="tx1"/>
                        </a:solidFill>
                        <a:effectLst/>
                      </a:endParaRPr>
                    </a:p>
                    <a:p>
                      <a:pPr algn="ctr">
                        <a:buNone/>
                      </a:pPr>
                      <a:r>
                        <a:rPr lang="en-US" sz="1600">
                          <a:solidFill>
                            <a:schemeClr val="tx1"/>
                          </a:solidFill>
                          <a:effectLst/>
                          <a:highlight>
                            <a:srgbClr val="FFFF00"/>
                          </a:highlight>
                        </a:rPr>
                        <a:t>1 (20%)</a:t>
                      </a:r>
                      <a:endParaRPr lang="es-ES" sz="1600">
                        <a:solidFill>
                          <a:schemeClr val="tx1"/>
                        </a:solidFill>
                        <a:effectLst/>
                      </a:endParaRPr>
                    </a:p>
                    <a:p>
                      <a:pPr algn="ctr">
                        <a:buNone/>
                      </a:pPr>
                      <a:r>
                        <a:rPr lang="en-US" sz="1600">
                          <a:solidFill>
                            <a:schemeClr val="tx1"/>
                          </a:solidFill>
                          <a:effectLst/>
                          <a:highlight>
                            <a:srgbClr val="FFFF00"/>
                          </a:highlight>
                        </a:rPr>
                        <a:t>1 (20%)</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highlight>
                            <a:srgbClr val="FFFF00"/>
                          </a:highlight>
                        </a:rPr>
                        <a:t> </a:t>
                      </a:r>
                      <a:endParaRPr lang="es-ES" sz="1600" dirty="0">
                        <a:solidFill>
                          <a:schemeClr val="tx1"/>
                        </a:solidFill>
                        <a:effectLst/>
                      </a:endParaRPr>
                    </a:p>
                    <a:p>
                      <a:pPr algn="ctr">
                        <a:buNone/>
                      </a:pPr>
                      <a:r>
                        <a:rPr lang="en-US" sz="1600" dirty="0">
                          <a:solidFill>
                            <a:schemeClr val="tx1"/>
                          </a:solidFill>
                          <a:effectLst/>
                          <a:highlight>
                            <a:srgbClr val="FFFF00"/>
                          </a:highlight>
                        </a:rPr>
                        <a:t>7 (38,9%)</a:t>
                      </a:r>
                      <a:endParaRPr lang="es-ES" sz="1600" dirty="0">
                        <a:solidFill>
                          <a:schemeClr val="tx1"/>
                        </a:solidFill>
                        <a:effectLst/>
                      </a:endParaRPr>
                    </a:p>
                    <a:p>
                      <a:pPr algn="ctr">
                        <a:buNone/>
                      </a:pPr>
                      <a:r>
                        <a:rPr lang="en-US" sz="1600" dirty="0">
                          <a:solidFill>
                            <a:schemeClr val="tx1"/>
                          </a:solidFill>
                          <a:effectLst/>
                          <a:highlight>
                            <a:srgbClr val="FFFF00"/>
                          </a:highlight>
                        </a:rPr>
                        <a:t>7 (38,9%)</a:t>
                      </a:r>
                      <a:endParaRPr lang="es-ES" sz="1600" dirty="0">
                        <a:solidFill>
                          <a:schemeClr val="tx1"/>
                        </a:solidFill>
                        <a:effectLst/>
                      </a:endParaRPr>
                    </a:p>
                    <a:p>
                      <a:pPr algn="ctr">
                        <a:buNone/>
                      </a:pPr>
                      <a:r>
                        <a:rPr lang="en-US" sz="1600" dirty="0">
                          <a:solidFill>
                            <a:schemeClr val="tx1"/>
                          </a:solidFill>
                          <a:effectLst/>
                          <a:highlight>
                            <a:srgbClr val="FFFF00"/>
                          </a:highlight>
                        </a:rPr>
                        <a:t>4 (22,2%)</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highlight>
                            <a:srgbClr val="FFFF00"/>
                          </a:highlight>
                        </a:rPr>
                        <a:t> </a:t>
                      </a:r>
                      <a:endParaRPr lang="es-ES" sz="1600" dirty="0">
                        <a:solidFill>
                          <a:schemeClr val="tx1"/>
                        </a:solidFill>
                        <a:effectLst/>
                      </a:endParaRPr>
                    </a:p>
                    <a:p>
                      <a:pPr algn="ctr">
                        <a:buNone/>
                      </a:pPr>
                      <a:r>
                        <a:rPr lang="en-US" sz="1600" dirty="0">
                          <a:solidFill>
                            <a:schemeClr val="tx1"/>
                          </a:solidFill>
                          <a:effectLst/>
                          <a:highlight>
                            <a:srgbClr val="FFFF00"/>
                          </a:highlight>
                        </a:rPr>
                        <a:t>0,562</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303046584"/>
                  </a:ext>
                </a:extLst>
              </a:tr>
              <a:tr h="733364">
                <a:tc>
                  <a:txBody>
                    <a:bodyPr/>
                    <a:lstStyle/>
                    <a:p>
                      <a:pPr algn="ctr">
                        <a:buNone/>
                      </a:pPr>
                      <a:r>
                        <a:rPr lang="en-US" sz="1600">
                          <a:solidFill>
                            <a:schemeClr val="tx1"/>
                          </a:solidFill>
                          <a:effectLst/>
                        </a:rPr>
                        <a:t>Locoregional therapies</a:t>
                      </a:r>
                      <a:endParaRPr lang="es-ES" sz="1600">
                        <a:solidFill>
                          <a:schemeClr val="tx1"/>
                        </a:solidFill>
                        <a:effectLst/>
                      </a:endParaRPr>
                    </a:p>
                    <a:p>
                      <a:pPr algn="ctr">
                        <a:buNone/>
                      </a:pPr>
                      <a:r>
                        <a:rPr lang="en-US" sz="1600">
                          <a:solidFill>
                            <a:schemeClr val="tx1"/>
                          </a:solidFill>
                          <a:effectLst/>
                        </a:rPr>
                        <a:t>-No response</a:t>
                      </a:r>
                      <a:endParaRPr lang="es-ES" sz="1600">
                        <a:solidFill>
                          <a:schemeClr val="tx1"/>
                        </a:solidFill>
                        <a:effectLst/>
                      </a:endParaRPr>
                    </a:p>
                    <a:p>
                      <a:pPr algn="ctr">
                        <a:buNone/>
                      </a:pPr>
                      <a:r>
                        <a:rPr lang="en-US" sz="1600">
                          <a:solidFill>
                            <a:schemeClr val="tx1"/>
                          </a:solidFill>
                          <a:effectLst/>
                        </a:rPr>
                        <a:t>-Partial response</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3 (60%)</a:t>
                      </a:r>
                      <a:endParaRPr lang="es-ES" sz="1600">
                        <a:solidFill>
                          <a:schemeClr val="tx1"/>
                        </a:solidFill>
                        <a:effectLst/>
                      </a:endParaRPr>
                    </a:p>
                    <a:p>
                      <a:pPr algn="ctr">
                        <a:buNone/>
                      </a:pPr>
                      <a:r>
                        <a:rPr lang="en-US" sz="1600">
                          <a:solidFill>
                            <a:schemeClr val="tx1"/>
                          </a:solidFill>
                          <a:effectLst/>
                        </a:rPr>
                        <a:t>1 (33,3%)</a:t>
                      </a:r>
                      <a:endParaRPr lang="es-ES" sz="1600">
                        <a:solidFill>
                          <a:schemeClr val="tx1"/>
                        </a:solidFill>
                        <a:effectLst/>
                      </a:endParaRPr>
                    </a:p>
                    <a:p>
                      <a:pPr algn="ctr">
                        <a:buNone/>
                      </a:pPr>
                      <a:r>
                        <a:rPr lang="en-US" sz="1600">
                          <a:solidFill>
                            <a:schemeClr val="tx1"/>
                          </a:solidFill>
                          <a:effectLst/>
                        </a:rPr>
                        <a:t>2 (66,7%)</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10 (55,6%)</a:t>
                      </a:r>
                      <a:endParaRPr lang="es-ES" sz="1600" dirty="0">
                        <a:solidFill>
                          <a:schemeClr val="tx1"/>
                        </a:solidFill>
                        <a:effectLst/>
                      </a:endParaRPr>
                    </a:p>
                    <a:p>
                      <a:pPr algn="ctr">
                        <a:buNone/>
                      </a:pPr>
                      <a:r>
                        <a:rPr lang="en-US" sz="1600" dirty="0">
                          <a:solidFill>
                            <a:schemeClr val="tx1"/>
                          </a:solidFill>
                          <a:effectLst/>
                        </a:rPr>
                        <a:t>5 (50%)</a:t>
                      </a:r>
                      <a:endParaRPr lang="es-ES" sz="1600" dirty="0">
                        <a:solidFill>
                          <a:schemeClr val="tx1"/>
                        </a:solidFill>
                        <a:effectLst/>
                      </a:endParaRPr>
                    </a:p>
                    <a:p>
                      <a:pPr algn="ctr">
                        <a:buNone/>
                      </a:pPr>
                      <a:r>
                        <a:rPr lang="en-US" sz="1600" dirty="0">
                          <a:solidFill>
                            <a:schemeClr val="tx1"/>
                          </a:solidFill>
                          <a:effectLst/>
                        </a:rPr>
                        <a:t>5 (50%)</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0,633</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3018776623"/>
                  </a:ext>
                </a:extLst>
              </a:tr>
              <a:tr h="244455">
                <a:tc>
                  <a:txBody>
                    <a:bodyPr/>
                    <a:lstStyle/>
                    <a:p>
                      <a:pPr algn="ctr">
                        <a:buNone/>
                      </a:pPr>
                      <a:r>
                        <a:rPr lang="en-US" sz="1600">
                          <a:solidFill>
                            <a:schemeClr val="tx1"/>
                          </a:solidFill>
                          <a:effectLst/>
                        </a:rPr>
                        <a:t>Dindo-Clavien </a:t>
                      </a:r>
                      <a:r>
                        <a:rPr lang="en-US" sz="1600" u="sng">
                          <a:solidFill>
                            <a:schemeClr val="tx1"/>
                          </a:solidFill>
                          <a:effectLst/>
                        </a:rPr>
                        <a:t>&gt;</a:t>
                      </a:r>
                      <a:r>
                        <a:rPr lang="en-US" sz="1600">
                          <a:solidFill>
                            <a:schemeClr val="tx1"/>
                          </a:solidFill>
                          <a:effectLst/>
                        </a:rPr>
                        <a:t>3</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2 (40%)</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10 (55,6%)</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0,895</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414481752"/>
                  </a:ext>
                </a:extLst>
              </a:tr>
              <a:tr h="244455">
                <a:tc>
                  <a:txBody>
                    <a:bodyPr/>
                    <a:lstStyle/>
                    <a:p>
                      <a:pPr algn="ctr">
                        <a:buNone/>
                      </a:pPr>
                      <a:r>
                        <a:rPr lang="en-US" sz="1600">
                          <a:solidFill>
                            <a:schemeClr val="tx1"/>
                          </a:solidFill>
                          <a:effectLst/>
                        </a:rPr>
                        <a:t>Recurrence</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1 (20%)</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a:solidFill>
                            <a:schemeClr val="tx1"/>
                          </a:solidFill>
                          <a:effectLst/>
                        </a:rPr>
                        <a:t>2 (11,1%)</a:t>
                      </a:r>
                      <a:endParaRPr lang="es-ES" sz="1600">
                        <a:solidFill>
                          <a:schemeClr val="tx1"/>
                        </a:solidFill>
                        <a:effectLst/>
                        <a:latin typeface="Times New Roman" panose="02020603050405020304" pitchFamily="18" charset="0"/>
                        <a:ea typeface="MS Mincho" panose="02020609040205080304" pitchFamily="49" charset="-128"/>
                      </a:endParaRPr>
                    </a:p>
                  </a:txBody>
                  <a:tcPr marL="58226" marR="58226" marT="0" marB="0"/>
                </a:tc>
                <a:tc>
                  <a:txBody>
                    <a:bodyPr/>
                    <a:lstStyle/>
                    <a:p>
                      <a:pPr algn="ctr">
                        <a:buNone/>
                      </a:pPr>
                      <a:r>
                        <a:rPr lang="en-US" sz="1600" dirty="0">
                          <a:solidFill>
                            <a:schemeClr val="tx1"/>
                          </a:solidFill>
                          <a:effectLst/>
                        </a:rPr>
                        <a:t>0,539</a:t>
                      </a:r>
                      <a:endParaRPr lang="es-ES" sz="1600" dirty="0">
                        <a:solidFill>
                          <a:schemeClr val="tx1"/>
                        </a:solidFill>
                        <a:effectLst/>
                        <a:latin typeface="Times New Roman" panose="02020603050405020304" pitchFamily="18" charset="0"/>
                        <a:ea typeface="MS Mincho" panose="02020609040205080304" pitchFamily="49" charset="-128"/>
                      </a:endParaRPr>
                    </a:p>
                  </a:txBody>
                  <a:tcPr marL="58226" marR="58226" marT="0" marB="0"/>
                </a:tc>
                <a:extLst>
                  <a:ext uri="{0D108BD9-81ED-4DB2-BD59-A6C34878D82A}">
                    <a16:rowId xmlns:a16="http://schemas.microsoft.com/office/drawing/2014/main" val="1336643417"/>
                  </a:ext>
                </a:extLst>
              </a:tr>
            </a:tbl>
          </a:graphicData>
        </a:graphic>
      </p:graphicFrame>
      <p:sp>
        <p:nvSpPr>
          <p:cNvPr id="3" name="CuadroTexto 2">
            <a:extLst>
              <a:ext uri="{FF2B5EF4-FFF2-40B4-BE49-F238E27FC236}">
                <a16:creationId xmlns:a16="http://schemas.microsoft.com/office/drawing/2014/main" id="{442558B9-1CEE-1D2A-C420-CB8195673911}"/>
              </a:ext>
            </a:extLst>
          </p:cNvPr>
          <p:cNvSpPr txBox="1"/>
          <p:nvPr/>
        </p:nvSpPr>
        <p:spPr>
          <a:xfrm>
            <a:off x="6096000" y="5271949"/>
            <a:ext cx="4830168" cy="923330"/>
          </a:xfrm>
          <a:prstGeom prst="rect">
            <a:avLst/>
          </a:prstGeom>
          <a:noFill/>
          <a:ln>
            <a:solidFill>
              <a:srgbClr val="FF0000"/>
            </a:solidFill>
          </a:ln>
        </p:spPr>
        <p:txBody>
          <a:bodyPr wrap="none" rtlCol="0">
            <a:spAutoFit/>
          </a:bodyPr>
          <a:lstStyle/>
          <a:p>
            <a:r>
              <a:rPr lang="es-ES" dirty="0">
                <a:solidFill>
                  <a:srgbClr val="FF0000"/>
                </a:solidFill>
              </a:rPr>
              <a:t>1 HCC-CC tipo II (1 nódulo 4 cm)</a:t>
            </a:r>
          </a:p>
          <a:p>
            <a:r>
              <a:rPr lang="es-ES" dirty="0">
                <a:solidFill>
                  <a:srgbClr val="FF0000"/>
                </a:solidFill>
              </a:rPr>
              <a:t>1 HCC-CC tipo II (1 nódulo 2,7 cm + 10 CHC&lt;1 cm)</a:t>
            </a:r>
          </a:p>
          <a:p>
            <a:r>
              <a:rPr lang="es-ES" dirty="0">
                <a:solidFill>
                  <a:srgbClr val="FF0000"/>
                </a:solidFill>
              </a:rPr>
              <a:t>1 CC (2 cm)</a:t>
            </a:r>
          </a:p>
        </p:txBody>
      </p:sp>
      <p:sp>
        <p:nvSpPr>
          <p:cNvPr id="11" name="CuadroTexto 10">
            <a:extLst>
              <a:ext uri="{FF2B5EF4-FFF2-40B4-BE49-F238E27FC236}">
                <a16:creationId xmlns:a16="http://schemas.microsoft.com/office/drawing/2014/main" id="{6F19D8F4-C94B-F9B1-5BEF-FD07D417E6B5}"/>
              </a:ext>
            </a:extLst>
          </p:cNvPr>
          <p:cNvSpPr txBox="1"/>
          <p:nvPr/>
        </p:nvSpPr>
        <p:spPr>
          <a:xfrm>
            <a:off x="2524748" y="5550771"/>
            <a:ext cx="2673168" cy="369332"/>
          </a:xfrm>
          <a:prstGeom prst="rect">
            <a:avLst/>
          </a:prstGeom>
          <a:noFill/>
          <a:ln>
            <a:solidFill>
              <a:srgbClr val="FF0000"/>
            </a:solidFill>
          </a:ln>
        </p:spPr>
        <p:txBody>
          <a:bodyPr wrap="none" rtlCol="0">
            <a:spAutoFit/>
          </a:bodyPr>
          <a:lstStyle/>
          <a:p>
            <a:r>
              <a:rPr lang="es-ES" dirty="0">
                <a:solidFill>
                  <a:srgbClr val="FF0000"/>
                </a:solidFill>
              </a:rPr>
              <a:t>Recurrencia  3 casos (13%)</a:t>
            </a:r>
          </a:p>
        </p:txBody>
      </p:sp>
      <p:sp>
        <p:nvSpPr>
          <p:cNvPr id="21" name="Flecha derecha 20">
            <a:extLst>
              <a:ext uri="{FF2B5EF4-FFF2-40B4-BE49-F238E27FC236}">
                <a16:creationId xmlns:a16="http://schemas.microsoft.com/office/drawing/2014/main" id="{3FE4C603-3F08-B94D-3ADC-05C1DEDFF8C3}"/>
              </a:ext>
            </a:extLst>
          </p:cNvPr>
          <p:cNvSpPr/>
          <p:nvPr/>
        </p:nvSpPr>
        <p:spPr>
          <a:xfrm>
            <a:off x="5398091" y="5616933"/>
            <a:ext cx="497733" cy="253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6890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2E3FF-C598-5697-E6FD-65491E949E1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4EC6EE72-4294-6FF8-031A-800DACC266E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5EF83A40-F357-B3B3-B0BC-3B996E5F4378}"/>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8C2F5FE-9EF0-8C0E-1247-AB429D9CE6C2}"/>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107DFCA-3D4C-48C7-57F9-56931BA9FDE5}"/>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FA0DA6E0-0BF0-CC57-F4E9-77C59A1D1119}"/>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B7FF02AF-6551-CF62-6700-43670B9F7EB0}"/>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172DAE8D-C147-FB1B-401A-A3EE351A036F}"/>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27CE411C-1E73-4CCF-491C-1678C6593563}"/>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960BB61-92CF-8760-532B-1A3024F11574}"/>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9433443-4143-1DF4-ADA4-EADE782644DF}"/>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85F48F00-7BEF-B8E7-575C-E3F16C29DC6E}"/>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42EFB57E-174F-3984-6AD6-C4ED125713D7}"/>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10292D1C-10D8-161C-6DB6-10786E244A0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0" name="CuadroTexto 19">
            <a:extLst>
              <a:ext uri="{FF2B5EF4-FFF2-40B4-BE49-F238E27FC236}">
                <a16:creationId xmlns:a16="http://schemas.microsoft.com/office/drawing/2014/main" id="{F1735435-D082-07B7-1A72-5C26E3DEBBFB}"/>
              </a:ext>
            </a:extLst>
          </p:cNvPr>
          <p:cNvSpPr txBox="1"/>
          <p:nvPr/>
        </p:nvSpPr>
        <p:spPr>
          <a:xfrm>
            <a:off x="207590" y="990248"/>
            <a:ext cx="11776820" cy="1323439"/>
          </a:xfrm>
          <a:prstGeom prst="rect">
            <a:avLst/>
          </a:prstGeom>
          <a:noFill/>
        </p:spPr>
        <p:txBody>
          <a:bodyPr wrap="square" rtlCol="0">
            <a:spAutoFit/>
          </a:bodyPr>
          <a:lstStyle/>
          <a:p>
            <a:pPr marL="285750" indent="-285750" algn="just">
              <a:buFont typeface="Wingdings" pitchFamily="2" charset="2"/>
              <a:buChar char="Ø"/>
            </a:pPr>
            <a:r>
              <a:rPr lang="es-ES" sz="2000" dirty="0"/>
              <a:t>Después de una mediana de seguimiento de 38 (90) meses, la </a:t>
            </a:r>
            <a:r>
              <a:rPr lang="es-ES" sz="2000" b="1" u="sng" dirty="0"/>
              <a:t>recidiva</a:t>
            </a:r>
            <a:r>
              <a:rPr lang="es-ES" sz="2000" dirty="0"/>
              <a:t> fue del 13% (3 pacientes) y la mortalidad del 34,8% (8 pacientes).</a:t>
            </a:r>
          </a:p>
          <a:p>
            <a:pPr marL="342900" indent="-342900" algn="just">
              <a:buFont typeface="Wingdings" pitchFamily="2" charset="2"/>
              <a:buChar char="Ø"/>
            </a:pPr>
            <a:r>
              <a:rPr lang="es-ES" sz="2000" dirty="0"/>
              <a:t>Las principales causas de muerte fueron: enfermedad  cardiovascular (13%), recidiva tumoral (8,7%) e infección (8,7%).</a:t>
            </a:r>
          </a:p>
        </p:txBody>
      </p:sp>
      <p:pic>
        <p:nvPicPr>
          <p:cNvPr id="21" name="Imagen 20" descr="Gráfico&#10;&#10;El contenido generado por IA puede ser incorrecto.">
            <a:extLst>
              <a:ext uri="{FF2B5EF4-FFF2-40B4-BE49-F238E27FC236}">
                <a16:creationId xmlns:a16="http://schemas.microsoft.com/office/drawing/2014/main" id="{42B420F8-9693-170A-7A7A-6B8D30F1CD1D}"/>
              </a:ext>
            </a:extLst>
          </p:cNvPr>
          <p:cNvPicPr>
            <a:picLocks noChangeAspect="1"/>
          </p:cNvPicPr>
          <p:nvPr/>
        </p:nvPicPr>
        <p:blipFill>
          <a:blip r:embed="rId6"/>
          <a:stretch>
            <a:fillRect/>
          </a:stretch>
        </p:blipFill>
        <p:spPr>
          <a:xfrm>
            <a:off x="695960" y="2619173"/>
            <a:ext cx="5400040" cy="3181985"/>
          </a:xfrm>
          <a:prstGeom prst="rect">
            <a:avLst/>
          </a:prstGeom>
          <a:ln>
            <a:solidFill>
              <a:schemeClr val="tx1"/>
            </a:solidFill>
          </a:ln>
        </p:spPr>
      </p:pic>
      <p:pic>
        <p:nvPicPr>
          <p:cNvPr id="22" name="Imagen 21" descr="Gráfico&#10;&#10;El contenido generado por IA puede ser incorrecto.">
            <a:extLst>
              <a:ext uri="{FF2B5EF4-FFF2-40B4-BE49-F238E27FC236}">
                <a16:creationId xmlns:a16="http://schemas.microsoft.com/office/drawing/2014/main" id="{901584E7-8A9E-113B-3BB6-CDF311579609}"/>
              </a:ext>
            </a:extLst>
          </p:cNvPr>
          <p:cNvPicPr>
            <a:picLocks noChangeAspect="1"/>
          </p:cNvPicPr>
          <p:nvPr/>
        </p:nvPicPr>
        <p:blipFill>
          <a:blip r:embed="rId7"/>
          <a:stretch>
            <a:fillRect/>
          </a:stretch>
        </p:blipFill>
        <p:spPr>
          <a:xfrm>
            <a:off x="6269919" y="2544693"/>
            <a:ext cx="5526432" cy="3256462"/>
          </a:xfrm>
          <a:prstGeom prst="rect">
            <a:avLst/>
          </a:prstGeom>
          <a:ln>
            <a:solidFill>
              <a:schemeClr val="tx1"/>
            </a:solidFill>
          </a:ln>
        </p:spPr>
      </p:pic>
      <p:sp>
        <p:nvSpPr>
          <p:cNvPr id="2" name="CuadroTexto 1">
            <a:extLst>
              <a:ext uri="{FF2B5EF4-FFF2-40B4-BE49-F238E27FC236}">
                <a16:creationId xmlns:a16="http://schemas.microsoft.com/office/drawing/2014/main" id="{24D02EF1-626D-9B18-1C70-88DEBB5986A3}"/>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RESULTADOS</a:t>
            </a:r>
          </a:p>
        </p:txBody>
      </p:sp>
    </p:spTree>
    <p:extLst>
      <p:ext uri="{BB962C8B-B14F-4D97-AF65-F5344CB8AC3E}">
        <p14:creationId xmlns:p14="http://schemas.microsoft.com/office/powerpoint/2010/main" val="1156784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A44D-C98B-32A3-CE67-58BB4DDCA771}"/>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96D601F3-FDBE-1A54-8C51-396BB126841C}"/>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71812B6-46CC-35A8-E58F-2921F0F8DDC2}"/>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9FB320D-4DFF-BD33-6F62-2E5364AD95EC}"/>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4E05D7F-5616-7215-F665-73237B2EC8A3}"/>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3D51FEB0-F629-7885-38F0-B71267A3DCBF}"/>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4592799-A0E4-0884-9223-E193055BC3C1}"/>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B47033DD-6371-721E-422E-56E09E71BE3E}"/>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C381512-1812-5014-99AA-89FB527E6BDB}"/>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622893F3-627D-1045-7B95-757F0086A9E8}"/>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1A8965D-6B4A-1EF7-FD80-96730058FDAA}"/>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E80D583F-79DC-D6C3-5C17-283CE5DDF1E2}"/>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882DE8FE-E39E-70B1-4BB8-4C40A91C9615}"/>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C2258D6F-9966-C403-5C6C-D43AAF071D1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4" name="Imagen 3" descr="Gráfico, Gráfico de cajas y bigotes&#10;&#10;El contenido generado por IA puede ser incorrecto.">
            <a:extLst>
              <a:ext uri="{FF2B5EF4-FFF2-40B4-BE49-F238E27FC236}">
                <a16:creationId xmlns:a16="http://schemas.microsoft.com/office/drawing/2014/main" id="{CEF10177-1850-27BE-191B-38235ADDBBD8}"/>
              </a:ext>
            </a:extLst>
          </p:cNvPr>
          <p:cNvPicPr>
            <a:picLocks noChangeAspect="1"/>
          </p:cNvPicPr>
          <p:nvPr/>
        </p:nvPicPr>
        <p:blipFill>
          <a:blip r:embed="rId6"/>
          <a:stretch>
            <a:fillRect/>
          </a:stretch>
        </p:blipFill>
        <p:spPr>
          <a:xfrm>
            <a:off x="643611" y="1139157"/>
            <a:ext cx="5992992" cy="3531383"/>
          </a:xfrm>
          <a:prstGeom prst="rect">
            <a:avLst/>
          </a:prstGeom>
          <a:ln>
            <a:solidFill>
              <a:schemeClr val="tx1"/>
            </a:solidFill>
          </a:ln>
        </p:spPr>
      </p:pic>
      <p:pic>
        <p:nvPicPr>
          <p:cNvPr id="10" name="Imagen 9" descr="Gráfico&#10;&#10;El contenido generado por IA puede ser incorrecto.">
            <a:extLst>
              <a:ext uri="{FF2B5EF4-FFF2-40B4-BE49-F238E27FC236}">
                <a16:creationId xmlns:a16="http://schemas.microsoft.com/office/drawing/2014/main" id="{51C7DF8C-7DBB-D301-539B-CD6BBDA78A7C}"/>
              </a:ext>
            </a:extLst>
          </p:cNvPr>
          <p:cNvPicPr>
            <a:picLocks noChangeAspect="1"/>
          </p:cNvPicPr>
          <p:nvPr/>
        </p:nvPicPr>
        <p:blipFill>
          <a:blip r:embed="rId7"/>
          <a:stretch>
            <a:fillRect/>
          </a:stretch>
        </p:blipFill>
        <p:spPr>
          <a:xfrm>
            <a:off x="5681933" y="2665145"/>
            <a:ext cx="5782247" cy="3407202"/>
          </a:xfrm>
          <a:prstGeom prst="rect">
            <a:avLst/>
          </a:prstGeom>
          <a:ln>
            <a:solidFill>
              <a:schemeClr val="tx1"/>
            </a:solidFill>
          </a:ln>
        </p:spPr>
      </p:pic>
      <p:sp>
        <p:nvSpPr>
          <p:cNvPr id="2" name="CuadroTexto 1">
            <a:extLst>
              <a:ext uri="{FF2B5EF4-FFF2-40B4-BE49-F238E27FC236}">
                <a16:creationId xmlns:a16="http://schemas.microsoft.com/office/drawing/2014/main" id="{364E13AB-2D93-3CA8-4966-CC6A2DA16CA9}"/>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RESULTADOS</a:t>
            </a:r>
          </a:p>
        </p:txBody>
      </p:sp>
    </p:spTree>
    <p:extLst>
      <p:ext uri="{BB962C8B-B14F-4D97-AF65-F5344CB8AC3E}">
        <p14:creationId xmlns:p14="http://schemas.microsoft.com/office/powerpoint/2010/main" val="2388075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54026-4C86-21D2-6F99-1B4BC581B8B4}"/>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61327CE4-9C09-FFE0-4F4C-53BE8E91208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93F5EE0D-5DF9-44E2-6BBD-DD3646562DDD}"/>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79569E6-423F-C392-9EB3-685497739B4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BA01B3C8-CC21-8E1B-5327-24673C4E6CB3}"/>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83F4CDD9-BAE3-3FE6-3F25-A7527C731004}"/>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7C21A466-E54E-D8C3-1FDA-B8DDE1F58D9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123B1455-DBB1-F13F-35CE-E8E0A2871CF1}"/>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46EF9657-9F18-D57A-4A95-2488ADF07F51}"/>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923F4144-3747-4972-2040-B4605F14C6D2}"/>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2D719335-5C26-6536-0BC3-C4E9DC98E8A7}"/>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B65E8949-05C2-3976-1E8B-DDA02C6C5547}"/>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86FCA68E-2A38-D672-2E7B-3B885179B31E}"/>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8E662281-EBAB-14E5-9A97-69AB8FCD131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descr="Imagen que contiene Aplicación&#10;&#10;El contenido generado por IA puede ser incorrecto.">
            <a:extLst>
              <a:ext uri="{FF2B5EF4-FFF2-40B4-BE49-F238E27FC236}">
                <a16:creationId xmlns:a16="http://schemas.microsoft.com/office/drawing/2014/main" id="{41DB69A6-2046-1DE9-E78C-6DA1C994831F}"/>
              </a:ext>
            </a:extLst>
          </p:cNvPr>
          <p:cNvPicPr>
            <a:picLocks noChangeAspect="1"/>
          </p:cNvPicPr>
          <p:nvPr/>
        </p:nvPicPr>
        <p:blipFill>
          <a:blip r:embed="rId6"/>
          <a:stretch>
            <a:fillRect/>
          </a:stretch>
        </p:blipFill>
        <p:spPr>
          <a:xfrm>
            <a:off x="522544" y="1133233"/>
            <a:ext cx="5911265" cy="3483225"/>
          </a:xfrm>
          <a:prstGeom prst="rect">
            <a:avLst/>
          </a:prstGeom>
          <a:ln>
            <a:solidFill>
              <a:schemeClr val="tx1"/>
            </a:solidFill>
          </a:ln>
        </p:spPr>
      </p:pic>
      <p:pic>
        <p:nvPicPr>
          <p:cNvPr id="3" name="Imagen 2" descr="Gráfico, Gráfico de líneas&#10;&#10;El contenido generado por IA puede ser incorrecto.">
            <a:extLst>
              <a:ext uri="{FF2B5EF4-FFF2-40B4-BE49-F238E27FC236}">
                <a16:creationId xmlns:a16="http://schemas.microsoft.com/office/drawing/2014/main" id="{A762D16C-CC3A-9D14-A3F3-12B0B16A1B6B}"/>
              </a:ext>
            </a:extLst>
          </p:cNvPr>
          <p:cNvPicPr>
            <a:picLocks noChangeAspect="1"/>
          </p:cNvPicPr>
          <p:nvPr/>
        </p:nvPicPr>
        <p:blipFill>
          <a:blip r:embed="rId7"/>
          <a:stretch>
            <a:fillRect/>
          </a:stretch>
        </p:blipFill>
        <p:spPr>
          <a:xfrm>
            <a:off x="5682290" y="2530171"/>
            <a:ext cx="5756335" cy="3391933"/>
          </a:xfrm>
          <a:prstGeom prst="rect">
            <a:avLst/>
          </a:prstGeom>
          <a:ln>
            <a:solidFill>
              <a:schemeClr val="tx1"/>
            </a:solidFill>
          </a:ln>
        </p:spPr>
      </p:pic>
      <p:sp>
        <p:nvSpPr>
          <p:cNvPr id="4" name="CuadroTexto 3">
            <a:extLst>
              <a:ext uri="{FF2B5EF4-FFF2-40B4-BE49-F238E27FC236}">
                <a16:creationId xmlns:a16="http://schemas.microsoft.com/office/drawing/2014/main" id="{FEADC680-CC77-7AC9-F0B9-56959F817F1A}"/>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RESULTADOS</a:t>
            </a:r>
          </a:p>
        </p:txBody>
      </p:sp>
      <p:sp>
        <p:nvSpPr>
          <p:cNvPr id="10" name="CuadroTexto 9">
            <a:extLst>
              <a:ext uri="{FF2B5EF4-FFF2-40B4-BE49-F238E27FC236}">
                <a16:creationId xmlns:a16="http://schemas.microsoft.com/office/drawing/2014/main" id="{EEADB699-C666-685F-9F99-5A0DC74538D7}"/>
              </a:ext>
            </a:extLst>
          </p:cNvPr>
          <p:cNvSpPr txBox="1"/>
          <p:nvPr/>
        </p:nvSpPr>
        <p:spPr>
          <a:xfrm>
            <a:off x="8001583" y="1142507"/>
            <a:ext cx="3363165" cy="646331"/>
          </a:xfrm>
          <a:prstGeom prst="rect">
            <a:avLst/>
          </a:prstGeom>
          <a:noFill/>
        </p:spPr>
        <p:txBody>
          <a:bodyPr wrap="none" rtlCol="0">
            <a:spAutoFit/>
          </a:bodyPr>
          <a:lstStyle/>
          <a:p>
            <a:r>
              <a:rPr lang="es-ES" dirty="0"/>
              <a:t>Recidiva “</a:t>
            </a:r>
            <a:r>
              <a:rPr lang="es-ES" dirty="0" err="1"/>
              <a:t>very</a:t>
            </a:r>
            <a:r>
              <a:rPr lang="es-ES" dirty="0"/>
              <a:t> </a:t>
            </a:r>
            <a:r>
              <a:rPr lang="es-ES" dirty="0" err="1"/>
              <a:t>early</a:t>
            </a:r>
            <a:r>
              <a:rPr lang="es-ES" dirty="0"/>
              <a:t>” 1 caso (50%)</a:t>
            </a:r>
          </a:p>
          <a:p>
            <a:r>
              <a:rPr lang="es-ES" dirty="0"/>
              <a:t>Recidiva ”</a:t>
            </a:r>
            <a:r>
              <a:rPr lang="es-ES" dirty="0" err="1"/>
              <a:t>advanced</a:t>
            </a:r>
            <a:r>
              <a:rPr lang="es-ES" dirty="0"/>
              <a:t>” 0</a:t>
            </a:r>
          </a:p>
        </p:txBody>
      </p:sp>
      <p:sp>
        <p:nvSpPr>
          <p:cNvPr id="20" name="CuadroTexto 19">
            <a:extLst>
              <a:ext uri="{FF2B5EF4-FFF2-40B4-BE49-F238E27FC236}">
                <a16:creationId xmlns:a16="http://schemas.microsoft.com/office/drawing/2014/main" id="{4EDA09A0-F816-308C-CB3F-598ED03C3B13}"/>
              </a:ext>
            </a:extLst>
          </p:cNvPr>
          <p:cNvSpPr txBox="1"/>
          <p:nvPr/>
        </p:nvSpPr>
        <p:spPr>
          <a:xfrm>
            <a:off x="1243775" y="5238821"/>
            <a:ext cx="2892202" cy="646331"/>
          </a:xfrm>
          <a:prstGeom prst="rect">
            <a:avLst/>
          </a:prstGeom>
          <a:noFill/>
        </p:spPr>
        <p:txBody>
          <a:bodyPr wrap="none" rtlCol="0">
            <a:spAutoFit/>
          </a:bodyPr>
          <a:lstStyle/>
          <a:p>
            <a:r>
              <a:rPr lang="es-ES" dirty="0"/>
              <a:t>Recidiva “</a:t>
            </a:r>
            <a:r>
              <a:rPr lang="es-ES" dirty="0" err="1"/>
              <a:t>very</a:t>
            </a:r>
            <a:r>
              <a:rPr lang="es-ES" dirty="0"/>
              <a:t> </a:t>
            </a:r>
            <a:r>
              <a:rPr lang="es-ES" dirty="0" err="1"/>
              <a:t>early</a:t>
            </a:r>
            <a:r>
              <a:rPr lang="es-ES" dirty="0"/>
              <a:t>” 1 (25%)</a:t>
            </a:r>
          </a:p>
          <a:p>
            <a:r>
              <a:rPr lang="es-ES" dirty="0"/>
              <a:t>Recidiva ”</a:t>
            </a:r>
            <a:r>
              <a:rPr lang="es-ES" dirty="0" err="1"/>
              <a:t>advanced</a:t>
            </a:r>
            <a:r>
              <a:rPr lang="es-ES" dirty="0"/>
              <a:t>” 0</a:t>
            </a:r>
          </a:p>
        </p:txBody>
      </p:sp>
      <p:sp>
        <p:nvSpPr>
          <p:cNvPr id="21" name="Flecha derecha 20">
            <a:extLst>
              <a:ext uri="{FF2B5EF4-FFF2-40B4-BE49-F238E27FC236}">
                <a16:creationId xmlns:a16="http://schemas.microsoft.com/office/drawing/2014/main" id="{93328D30-8B81-C5E5-7413-220E48F36672}"/>
              </a:ext>
            </a:extLst>
          </p:cNvPr>
          <p:cNvSpPr/>
          <p:nvPr/>
        </p:nvSpPr>
        <p:spPr>
          <a:xfrm>
            <a:off x="6730584" y="1298428"/>
            <a:ext cx="1094282"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Flecha derecha 21">
            <a:extLst>
              <a:ext uri="{FF2B5EF4-FFF2-40B4-BE49-F238E27FC236}">
                <a16:creationId xmlns:a16="http://schemas.microsoft.com/office/drawing/2014/main" id="{4A5AD682-C704-00E1-7C4B-715236E2C4FC}"/>
              </a:ext>
            </a:extLst>
          </p:cNvPr>
          <p:cNvSpPr/>
          <p:nvPr/>
        </p:nvSpPr>
        <p:spPr>
          <a:xfrm rot="10800000">
            <a:off x="4361992" y="5400403"/>
            <a:ext cx="1094282"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43497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6FCDD-5B63-4135-9C1C-7954CB9BC0F9}"/>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E1C15B3E-9C03-C47F-3163-67EA71DBDCC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335BB5A-14BE-4393-8E2A-E786CC3637AA}"/>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E87A3F71-1C33-ABC0-3A99-6568F0E6A50B}"/>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0D98AC3C-F18D-6AA2-A457-37E59B5D5C5C}"/>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04E8071-96A9-30DF-8672-3875C0786886}"/>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12562698-8120-FC8A-1605-402AE177D177}"/>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43BD4C30-5A75-B0D9-1805-F46CADA5FFDF}"/>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2886E8A-A4E7-1EB9-23D5-669F2D8CD16E}"/>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D0DDEBF6-049D-F60D-FB77-11A03A5DEAEB}"/>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F6A3167-0AE2-B707-585C-B761F97C677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F07AEEE5-2703-C9BD-254C-99EA9AD991B2}"/>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F69300CF-32AF-4D4B-85F2-A0B7A8FAD0A7}"/>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6B10A2D4-8A7E-63F7-6227-C6BAFCBE791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4" name="Imagen 3" descr="Imagen que contiene Gráfico de cajas y bigotes&#10;&#10;El contenido generado por IA puede ser incorrecto.">
            <a:extLst>
              <a:ext uri="{FF2B5EF4-FFF2-40B4-BE49-F238E27FC236}">
                <a16:creationId xmlns:a16="http://schemas.microsoft.com/office/drawing/2014/main" id="{65EF7E40-75A5-6ADE-6CD9-A24B60D32BB1}"/>
              </a:ext>
            </a:extLst>
          </p:cNvPr>
          <p:cNvPicPr>
            <a:picLocks noChangeAspect="1"/>
          </p:cNvPicPr>
          <p:nvPr/>
        </p:nvPicPr>
        <p:blipFill>
          <a:blip r:embed="rId6"/>
          <a:stretch>
            <a:fillRect/>
          </a:stretch>
        </p:blipFill>
        <p:spPr>
          <a:xfrm>
            <a:off x="540684" y="1102819"/>
            <a:ext cx="5855321" cy="3450260"/>
          </a:xfrm>
          <a:prstGeom prst="rect">
            <a:avLst/>
          </a:prstGeom>
          <a:ln>
            <a:solidFill>
              <a:schemeClr val="tx1"/>
            </a:solidFill>
          </a:ln>
        </p:spPr>
      </p:pic>
      <p:pic>
        <p:nvPicPr>
          <p:cNvPr id="11" name="Imagen 10" descr="Gráfico, Gráfico de cajas y bigotes&#10;&#10;El contenido generado por IA puede ser incorrecto.">
            <a:extLst>
              <a:ext uri="{FF2B5EF4-FFF2-40B4-BE49-F238E27FC236}">
                <a16:creationId xmlns:a16="http://schemas.microsoft.com/office/drawing/2014/main" id="{4B2E5A93-1D47-6669-69B5-1DB5C7380B12}"/>
              </a:ext>
            </a:extLst>
          </p:cNvPr>
          <p:cNvPicPr>
            <a:picLocks noChangeAspect="1"/>
          </p:cNvPicPr>
          <p:nvPr/>
        </p:nvPicPr>
        <p:blipFill>
          <a:blip r:embed="rId7"/>
          <a:stretch>
            <a:fillRect/>
          </a:stretch>
        </p:blipFill>
        <p:spPr>
          <a:xfrm>
            <a:off x="5743563" y="2435618"/>
            <a:ext cx="5752478" cy="3389660"/>
          </a:xfrm>
          <a:prstGeom prst="rect">
            <a:avLst/>
          </a:prstGeom>
          <a:ln>
            <a:solidFill>
              <a:schemeClr val="tx1"/>
            </a:solidFill>
          </a:ln>
        </p:spPr>
      </p:pic>
      <p:sp>
        <p:nvSpPr>
          <p:cNvPr id="2" name="CuadroTexto 1">
            <a:extLst>
              <a:ext uri="{FF2B5EF4-FFF2-40B4-BE49-F238E27FC236}">
                <a16:creationId xmlns:a16="http://schemas.microsoft.com/office/drawing/2014/main" id="{3EBD9071-8727-9D4E-D286-BC2F8B1670F6}"/>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RESULTADOS</a:t>
            </a:r>
          </a:p>
        </p:txBody>
      </p:sp>
      <p:sp>
        <p:nvSpPr>
          <p:cNvPr id="3" name="CuadroTexto 2">
            <a:extLst>
              <a:ext uri="{FF2B5EF4-FFF2-40B4-BE49-F238E27FC236}">
                <a16:creationId xmlns:a16="http://schemas.microsoft.com/office/drawing/2014/main" id="{A1E889C6-B031-E3FB-31EC-7CC5033E2EB6}"/>
              </a:ext>
            </a:extLst>
          </p:cNvPr>
          <p:cNvSpPr txBox="1"/>
          <p:nvPr/>
        </p:nvSpPr>
        <p:spPr>
          <a:xfrm>
            <a:off x="8012838" y="1094198"/>
            <a:ext cx="3024802" cy="646331"/>
          </a:xfrm>
          <a:prstGeom prst="rect">
            <a:avLst/>
          </a:prstGeom>
          <a:noFill/>
        </p:spPr>
        <p:txBody>
          <a:bodyPr wrap="none" rtlCol="0">
            <a:spAutoFit/>
          </a:bodyPr>
          <a:lstStyle/>
          <a:p>
            <a:r>
              <a:rPr lang="es-ES" dirty="0"/>
              <a:t>Recidiva “</a:t>
            </a:r>
            <a:r>
              <a:rPr lang="es-ES" dirty="0" err="1"/>
              <a:t>very</a:t>
            </a:r>
            <a:r>
              <a:rPr lang="es-ES" dirty="0"/>
              <a:t> </a:t>
            </a:r>
            <a:r>
              <a:rPr lang="es-ES" dirty="0" err="1"/>
              <a:t>early</a:t>
            </a:r>
            <a:r>
              <a:rPr lang="es-ES" dirty="0"/>
              <a:t>” 0</a:t>
            </a:r>
          </a:p>
          <a:p>
            <a:r>
              <a:rPr lang="es-ES" dirty="0"/>
              <a:t>Recidiva ”</a:t>
            </a:r>
            <a:r>
              <a:rPr lang="es-ES" dirty="0" err="1"/>
              <a:t>advanced</a:t>
            </a:r>
            <a:r>
              <a:rPr lang="es-ES" dirty="0"/>
              <a:t>” 2 (14,3%)</a:t>
            </a:r>
          </a:p>
        </p:txBody>
      </p:sp>
      <p:sp>
        <p:nvSpPr>
          <p:cNvPr id="10" name="CuadroTexto 9">
            <a:extLst>
              <a:ext uri="{FF2B5EF4-FFF2-40B4-BE49-F238E27FC236}">
                <a16:creationId xmlns:a16="http://schemas.microsoft.com/office/drawing/2014/main" id="{5FDED921-5D7C-B32E-125D-2FB107A19943}"/>
              </a:ext>
            </a:extLst>
          </p:cNvPr>
          <p:cNvSpPr txBox="1"/>
          <p:nvPr/>
        </p:nvSpPr>
        <p:spPr>
          <a:xfrm>
            <a:off x="1080645" y="5178947"/>
            <a:ext cx="3024802" cy="646331"/>
          </a:xfrm>
          <a:prstGeom prst="rect">
            <a:avLst/>
          </a:prstGeom>
          <a:noFill/>
        </p:spPr>
        <p:txBody>
          <a:bodyPr wrap="none" rtlCol="0">
            <a:spAutoFit/>
          </a:bodyPr>
          <a:lstStyle/>
          <a:p>
            <a:r>
              <a:rPr lang="es-ES" dirty="0"/>
              <a:t>Recidiva “</a:t>
            </a:r>
            <a:r>
              <a:rPr lang="es-ES" dirty="0" err="1"/>
              <a:t>very</a:t>
            </a:r>
            <a:r>
              <a:rPr lang="es-ES" dirty="0"/>
              <a:t> </a:t>
            </a:r>
            <a:r>
              <a:rPr lang="es-ES" dirty="0" err="1"/>
              <a:t>early</a:t>
            </a:r>
            <a:r>
              <a:rPr lang="es-ES" dirty="0"/>
              <a:t>” 1 (8,3%)</a:t>
            </a:r>
          </a:p>
          <a:p>
            <a:r>
              <a:rPr lang="es-ES" dirty="0"/>
              <a:t>Recidiva ”</a:t>
            </a:r>
            <a:r>
              <a:rPr lang="es-ES" dirty="0" err="1"/>
              <a:t>advanced</a:t>
            </a:r>
            <a:r>
              <a:rPr lang="es-ES" dirty="0"/>
              <a:t>” 1 (16,7%)</a:t>
            </a:r>
          </a:p>
        </p:txBody>
      </p:sp>
      <p:sp>
        <p:nvSpPr>
          <p:cNvPr id="20" name="Flecha derecha 19">
            <a:extLst>
              <a:ext uri="{FF2B5EF4-FFF2-40B4-BE49-F238E27FC236}">
                <a16:creationId xmlns:a16="http://schemas.microsoft.com/office/drawing/2014/main" id="{76A5793A-48F7-2E89-2AFA-0286BC9838D2}"/>
              </a:ext>
            </a:extLst>
          </p:cNvPr>
          <p:cNvSpPr/>
          <p:nvPr/>
        </p:nvSpPr>
        <p:spPr>
          <a:xfrm>
            <a:off x="6730584" y="1298428"/>
            <a:ext cx="1094282"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lecha derecha 20">
            <a:extLst>
              <a:ext uri="{FF2B5EF4-FFF2-40B4-BE49-F238E27FC236}">
                <a16:creationId xmlns:a16="http://schemas.microsoft.com/office/drawing/2014/main" id="{7E12CBA8-C062-C540-22A4-EA4E53146814}"/>
              </a:ext>
            </a:extLst>
          </p:cNvPr>
          <p:cNvSpPr/>
          <p:nvPr/>
        </p:nvSpPr>
        <p:spPr>
          <a:xfrm rot="10800000">
            <a:off x="4397850" y="5340529"/>
            <a:ext cx="1094282"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0048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A495A-71DE-D7B4-4275-F56F435C4A56}"/>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D6539F66-85C7-7090-6D5B-ACE9344972FD}"/>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1A47D16-09F4-CC71-8561-CEBAC4F7C6ED}"/>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FCBC2FDF-14F7-D32B-985A-A907F4A82EB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61D9F303-6FEE-8654-63FD-5ECBB2F30151}"/>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B154303C-F9D1-06C5-98C7-AB773959C942}"/>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11FC6210-C3E4-CB79-6D7A-39E7EB27018D}"/>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19AD6A81-78AB-D135-3FE9-135D88F20DE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CD8A6A9A-847C-CECD-DB12-2216DA095E2F}"/>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41ED5840-BCF2-D4CC-0C65-2AFA40647002}"/>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C258F309-9AB4-E0B7-D90D-B2193365CC01}"/>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9B384564-CCA9-5FBF-2809-EEB1BE187D54}"/>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735C8DB-10DB-4354-24FC-F9BF43514B7D}"/>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F712BFF0-22CF-C682-FDAD-E9F5A178FC05}"/>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 name="Marcador de contenido 2">
            <a:extLst>
              <a:ext uri="{FF2B5EF4-FFF2-40B4-BE49-F238E27FC236}">
                <a16:creationId xmlns:a16="http://schemas.microsoft.com/office/drawing/2014/main" id="{8706E2C4-3B28-ABFD-555E-1E137E117C55}"/>
              </a:ext>
            </a:extLst>
          </p:cNvPr>
          <p:cNvSpPr>
            <a:spLocks noGrp="1"/>
          </p:cNvSpPr>
          <p:nvPr>
            <p:ph idx="1"/>
          </p:nvPr>
        </p:nvSpPr>
        <p:spPr>
          <a:xfrm>
            <a:off x="576157" y="1383767"/>
            <a:ext cx="10819228" cy="2045227"/>
          </a:xfrm>
        </p:spPr>
        <p:txBody>
          <a:bodyPr>
            <a:normAutofit/>
          </a:bodyPr>
          <a:lstStyle/>
          <a:p>
            <a:pPr algn="just">
              <a:spcBef>
                <a:spcPts val="1200"/>
              </a:spcBef>
              <a:buFont typeface="Wingdings" pitchFamily="2" charset="2"/>
              <a:buChar char="Ø"/>
            </a:pPr>
            <a:r>
              <a:rPr lang="es-ES" sz="2400" dirty="0">
                <a:sym typeface="Wingdings" panose="05000000000000000000" pitchFamily="2" charset="2"/>
              </a:rPr>
              <a:t>Los inherentes a la naturaleza retrospectiva del estudio</a:t>
            </a:r>
          </a:p>
          <a:p>
            <a:pPr algn="just">
              <a:spcBef>
                <a:spcPts val="1200"/>
              </a:spcBef>
              <a:buFont typeface="Wingdings" pitchFamily="2" charset="2"/>
              <a:buChar char="Ø"/>
            </a:pPr>
            <a:r>
              <a:rPr lang="es-ES" sz="2400" dirty="0">
                <a:sym typeface="Wingdings" panose="05000000000000000000" pitchFamily="2" charset="2"/>
              </a:rPr>
              <a:t>Serie </a:t>
            </a:r>
            <a:r>
              <a:rPr lang="es-ES" sz="2400" dirty="0" err="1">
                <a:sym typeface="Wingdings" panose="05000000000000000000" pitchFamily="2" charset="2"/>
              </a:rPr>
              <a:t>unicéntrica</a:t>
            </a:r>
            <a:r>
              <a:rPr lang="es-ES" sz="2400" dirty="0">
                <a:sym typeface="Wingdings" panose="05000000000000000000" pitchFamily="2" charset="2"/>
              </a:rPr>
              <a:t> de pequeño tamaño</a:t>
            </a:r>
          </a:p>
          <a:p>
            <a:pPr algn="just">
              <a:spcBef>
                <a:spcPts val="1200"/>
              </a:spcBef>
              <a:buFont typeface="Wingdings" pitchFamily="2" charset="2"/>
              <a:buChar char="Ø"/>
            </a:pPr>
            <a:r>
              <a:rPr lang="es-ES" sz="2400" dirty="0">
                <a:sym typeface="Wingdings" panose="05000000000000000000" pitchFamily="2" charset="2"/>
              </a:rPr>
              <a:t>Escaso número de colangiocarcinomas, predominan los </a:t>
            </a:r>
            <a:r>
              <a:rPr lang="es-ES" sz="2400" dirty="0" err="1">
                <a:sym typeface="Wingdings" panose="05000000000000000000" pitchFamily="2" charset="2"/>
              </a:rPr>
              <a:t>hepatocolangiocarcinomas</a:t>
            </a:r>
            <a:endParaRPr lang="es-ES" sz="2400" dirty="0">
              <a:sym typeface="Wingdings" panose="05000000000000000000" pitchFamily="2" charset="2"/>
            </a:endParaRPr>
          </a:p>
          <a:p>
            <a:pPr algn="just">
              <a:spcBef>
                <a:spcPts val="1200"/>
              </a:spcBef>
              <a:buFont typeface="Wingdings" pitchFamily="2" charset="2"/>
              <a:buChar char="Ø"/>
            </a:pPr>
            <a:r>
              <a:rPr lang="es-ES" sz="2400" dirty="0">
                <a:sym typeface="Wingdings" panose="05000000000000000000" pitchFamily="2" charset="2"/>
              </a:rPr>
              <a:t>Grupos muy heterogéneos</a:t>
            </a:r>
          </a:p>
          <a:p>
            <a:pPr algn="just">
              <a:spcBef>
                <a:spcPts val="1200"/>
              </a:spcBef>
              <a:buFont typeface="Wingdings" pitchFamily="2" charset="2"/>
              <a:buChar char="Ø"/>
            </a:pPr>
            <a:endParaRPr lang="es-ES" sz="2400" dirty="0">
              <a:sym typeface="Wingdings" panose="05000000000000000000" pitchFamily="2" charset="2"/>
            </a:endParaRPr>
          </a:p>
        </p:txBody>
      </p:sp>
      <p:sp>
        <p:nvSpPr>
          <p:cNvPr id="2" name="CuadroTexto 1">
            <a:extLst>
              <a:ext uri="{FF2B5EF4-FFF2-40B4-BE49-F238E27FC236}">
                <a16:creationId xmlns:a16="http://schemas.microsoft.com/office/drawing/2014/main" id="{FBB558A8-F1AA-E99E-AEF5-F6D6CD321CC4}"/>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LIMITACIONES</a:t>
            </a:r>
          </a:p>
        </p:txBody>
      </p:sp>
    </p:spTree>
    <p:extLst>
      <p:ext uri="{BB962C8B-B14F-4D97-AF65-F5344CB8AC3E}">
        <p14:creationId xmlns:p14="http://schemas.microsoft.com/office/powerpoint/2010/main" val="1718898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181EF-7D7A-DB2B-9730-C69F5788613E}"/>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F25676AE-B08B-D800-EAA6-E4610473102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F23AAD8D-2947-606D-111B-6C4C88A65E7D}"/>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FB994BAA-06D5-FCD8-EB3D-8053214780DE}"/>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5B4B66DE-10BE-87B6-047C-A734E4ADB7B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3DB52D47-61BF-1D4D-2299-4C667E6BB1E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C7F8017A-1513-F102-C25C-950BFE5234F4}"/>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8352D72F-EE6B-5B25-27BC-6EE348DD3EFB}"/>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0BC60C50-3166-CEC0-D153-61C02E105B7C}"/>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1C8CE0AB-B94E-01E8-3EDD-130205F95EFC}"/>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3DBEC0F-8C22-1EB5-1CDE-2E3278759319}"/>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307A7DE8-CD40-7B2D-010F-DB3285C1DB19}"/>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CA15A9B0-6C22-7458-37FF-231F1847933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6C0B4AAA-82A1-F716-1EFA-A4361AF976D3}"/>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 name="Marcador de contenido 2">
            <a:extLst>
              <a:ext uri="{FF2B5EF4-FFF2-40B4-BE49-F238E27FC236}">
                <a16:creationId xmlns:a16="http://schemas.microsoft.com/office/drawing/2014/main" id="{4F93CA45-985A-9187-E97D-A67643945043}"/>
              </a:ext>
            </a:extLst>
          </p:cNvPr>
          <p:cNvSpPr>
            <a:spLocks noGrp="1"/>
          </p:cNvSpPr>
          <p:nvPr>
            <p:ph idx="1"/>
          </p:nvPr>
        </p:nvSpPr>
        <p:spPr>
          <a:xfrm>
            <a:off x="576157" y="1383767"/>
            <a:ext cx="10819228" cy="4840532"/>
          </a:xfrm>
        </p:spPr>
        <p:txBody>
          <a:bodyPr>
            <a:normAutofit/>
          </a:bodyPr>
          <a:lstStyle/>
          <a:p>
            <a:pPr algn="just">
              <a:spcBef>
                <a:spcPts val="1200"/>
              </a:spcBef>
              <a:buFont typeface="Wingdings" pitchFamily="2" charset="2"/>
              <a:buChar char="Ø"/>
            </a:pPr>
            <a:r>
              <a:rPr lang="es-ES" sz="2400" dirty="0">
                <a:sym typeface="Wingdings" panose="05000000000000000000" pitchFamily="2" charset="2"/>
              </a:rPr>
              <a:t>La incidencia de CC y HCC-CC como hallazgo incidental en el trasplante hepático fue </a:t>
            </a:r>
            <a:r>
              <a:rPr lang="es-ES" sz="2400">
                <a:sym typeface="Wingdings" panose="05000000000000000000" pitchFamily="2" charset="2"/>
              </a:rPr>
              <a:t>baja (0,99%).</a:t>
            </a:r>
            <a:endParaRPr lang="es-ES" sz="2400" dirty="0">
              <a:sym typeface="Wingdings" panose="05000000000000000000" pitchFamily="2" charset="2"/>
            </a:endParaRPr>
          </a:p>
          <a:p>
            <a:pPr algn="just">
              <a:spcBef>
                <a:spcPts val="1200"/>
              </a:spcBef>
              <a:buFont typeface="Wingdings" pitchFamily="2" charset="2"/>
              <a:buChar char="Ø"/>
            </a:pPr>
            <a:r>
              <a:rPr lang="es-ES" sz="2400" dirty="0">
                <a:sym typeface="Wingdings" panose="05000000000000000000" pitchFamily="2" charset="2"/>
              </a:rPr>
              <a:t>El CC y HCC-CC parecen entidades diferentes que deben ser estudiadas por separado.</a:t>
            </a:r>
          </a:p>
          <a:p>
            <a:pPr algn="just">
              <a:spcBef>
                <a:spcPts val="1200"/>
              </a:spcBef>
              <a:buFont typeface="Wingdings" pitchFamily="2" charset="2"/>
              <a:buChar char="Ø"/>
            </a:pPr>
            <a:r>
              <a:rPr lang="es-ES" sz="2400" dirty="0">
                <a:sym typeface="Wingdings" panose="05000000000000000000" pitchFamily="2" charset="2"/>
              </a:rPr>
              <a:t>Nuestra tasa de recurrencia global fue del 13%, similar a la descrita en otros estudios.</a:t>
            </a:r>
          </a:p>
          <a:p>
            <a:pPr algn="just">
              <a:spcBef>
                <a:spcPts val="1200"/>
              </a:spcBef>
              <a:buFont typeface="Wingdings" pitchFamily="2" charset="2"/>
              <a:buChar char="Ø"/>
            </a:pPr>
            <a:r>
              <a:rPr lang="es-ES" sz="2400" dirty="0">
                <a:sym typeface="Wingdings" panose="05000000000000000000" pitchFamily="2" charset="2"/>
              </a:rPr>
              <a:t>La supervivencia global y libre de enfermedad de toda la cohorte fue &gt; 60%, algo mayor en el HCC-CC, aunque las diferencias no fueron significativas.</a:t>
            </a:r>
          </a:p>
          <a:p>
            <a:pPr algn="just">
              <a:spcBef>
                <a:spcPts val="1200"/>
              </a:spcBef>
              <a:buFont typeface="Wingdings" pitchFamily="2" charset="2"/>
              <a:buChar char="Ø"/>
            </a:pPr>
            <a:r>
              <a:rPr lang="es-ES" sz="2400" dirty="0">
                <a:sym typeface="Wingdings" panose="05000000000000000000" pitchFamily="2" charset="2"/>
              </a:rPr>
              <a:t>El TH podría ser una opción de tratamiento adecuada en pacientes con estadios precoces, pero está por definir las características de este grupo de pacientes. </a:t>
            </a:r>
          </a:p>
        </p:txBody>
      </p:sp>
      <p:sp>
        <p:nvSpPr>
          <p:cNvPr id="2" name="CuadroTexto 1">
            <a:extLst>
              <a:ext uri="{FF2B5EF4-FFF2-40B4-BE49-F238E27FC236}">
                <a16:creationId xmlns:a16="http://schemas.microsoft.com/office/drawing/2014/main" id="{B4C9F540-C086-B0A3-1DC6-22AAB9098850}"/>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CONCLUSIONES</a:t>
            </a:r>
          </a:p>
        </p:txBody>
      </p:sp>
    </p:spTree>
    <p:extLst>
      <p:ext uri="{BB962C8B-B14F-4D97-AF65-F5344CB8AC3E}">
        <p14:creationId xmlns:p14="http://schemas.microsoft.com/office/powerpoint/2010/main" val="825025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08F26-71AD-7CA4-26A8-2C0FEA6FE282}"/>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CBA1ECEB-8D4D-E70D-5A84-2826ABBCA14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1E5801AF-0813-B5F8-8689-A4B53688F0D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56FB279-C2EC-56FC-D06D-CA7642B76F0E}"/>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47F99903-5A24-956C-6A04-27DC1D768170}"/>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F5666007-D7D4-4845-A6B4-367FA8388F09}"/>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F05C1819-B237-2001-392D-330718987C24}"/>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03073536-5AE9-D8A2-BFEB-D4C58C4A87AD}"/>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032D267D-8402-464A-7FF6-414C35347747}"/>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654560EA-99CE-69A1-BE6A-D7F636A4F7BA}"/>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1A9FD0E0-22A9-333C-F3AE-16585B780378}"/>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9EAD627C-075C-BA47-A2B7-D35A2950141C}"/>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96DEE6C2-E545-3E61-4565-A259491A942B}"/>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24F56782-5603-2B56-8F64-F55426F2F168}"/>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11" name="Imagen 10">
            <a:extLst>
              <a:ext uri="{FF2B5EF4-FFF2-40B4-BE49-F238E27FC236}">
                <a16:creationId xmlns:a16="http://schemas.microsoft.com/office/drawing/2014/main" id="{EA0D5BE7-5D51-C585-65B3-DFCCDADB21BC}"/>
              </a:ext>
            </a:extLst>
          </p:cNvPr>
          <p:cNvPicPr>
            <a:picLocks noChangeAspect="1"/>
          </p:cNvPicPr>
          <p:nvPr/>
        </p:nvPicPr>
        <p:blipFill>
          <a:blip r:embed="rId5"/>
          <a:stretch>
            <a:fillRect/>
          </a:stretch>
        </p:blipFill>
        <p:spPr>
          <a:xfrm>
            <a:off x="4099960" y="729766"/>
            <a:ext cx="7569525" cy="4943665"/>
          </a:xfrm>
          <a:prstGeom prst="rect">
            <a:avLst/>
          </a:prstGeom>
        </p:spPr>
      </p:pic>
      <p:sp>
        <p:nvSpPr>
          <p:cNvPr id="20" name="CuadroTexto 19">
            <a:extLst>
              <a:ext uri="{FF2B5EF4-FFF2-40B4-BE49-F238E27FC236}">
                <a16:creationId xmlns:a16="http://schemas.microsoft.com/office/drawing/2014/main" id="{265F1842-A90B-0934-F8E3-C3492DACC6DF}"/>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FUTURO</a:t>
            </a:r>
          </a:p>
        </p:txBody>
      </p:sp>
      <p:sp>
        <p:nvSpPr>
          <p:cNvPr id="21" name="CuadroTexto 20">
            <a:extLst>
              <a:ext uri="{FF2B5EF4-FFF2-40B4-BE49-F238E27FC236}">
                <a16:creationId xmlns:a16="http://schemas.microsoft.com/office/drawing/2014/main" id="{DC8FACFF-27B1-4711-783A-5DDD73C2C100}"/>
              </a:ext>
            </a:extLst>
          </p:cNvPr>
          <p:cNvSpPr txBox="1"/>
          <p:nvPr/>
        </p:nvSpPr>
        <p:spPr>
          <a:xfrm>
            <a:off x="522515" y="3201598"/>
            <a:ext cx="2678810" cy="1477328"/>
          </a:xfrm>
          <a:prstGeom prst="rect">
            <a:avLst/>
          </a:prstGeom>
          <a:noFill/>
          <a:ln>
            <a:solidFill>
              <a:schemeClr val="accent1">
                <a:shade val="15000"/>
              </a:schemeClr>
            </a:solidFill>
          </a:ln>
        </p:spPr>
        <p:txBody>
          <a:bodyPr wrap="none" rtlCol="0">
            <a:spAutoFit/>
          </a:bodyPr>
          <a:lstStyle/>
          <a:p>
            <a:r>
              <a:rPr lang="es-ES" b="1" dirty="0"/>
              <a:t>Criterios Inclusión</a:t>
            </a:r>
          </a:p>
          <a:p>
            <a:pPr marL="285750" indent="-285750">
              <a:buFont typeface="Arial" panose="020B0604020202020204" pitchFamily="34" charset="0"/>
              <a:buChar char="•"/>
            </a:pPr>
            <a:r>
              <a:rPr lang="es-ES" dirty="0"/>
              <a:t>Cirrosis</a:t>
            </a:r>
          </a:p>
          <a:p>
            <a:pPr marL="285750" indent="-285750">
              <a:buFont typeface="Arial" panose="020B0604020202020204" pitchFamily="34" charset="0"/>
              <a:buChar char="•"/>
            </a:pPr>
            <a:r>
              <a:rPr lang="es-ES" dirty="0" err="1"/>
              <a:t>iCCA</a:t>
            </a:r>
            <a:r>
              <a:rPr lang="es-ES" dirty="0"/>
              <a:t> irresecable </a:t>
            </a:r>
            <a:r>
              <a:rPr lang="es-ES" dirty="0">
                <a:latin typeface="Times New Roman" panose="02020603050405020304" pitchFamily="18" charset="0"/>
                <a:cs typeface="Times New Roman" panose="02020603050405020304" pitchFamily="18" charset="0"/>
              </a:rPr>
              <a:t>≤ 2 cm</a:t>
            </a:r>
          </a:p>
          <a:p>
            <a:pPr marL="285750" indent="-28575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No metastásico</a:t>
            </a:r>
          </a:p>
          <a:p>
            <a:pPr marL="285750" indent="-28575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Ca 19-9 ≤ 100 ng/</a:t>
            </a:r>
            <a:r>
              <a:rPr lang="es-ES" dirty="0" err="1">
                <a:latin typeface="Times New Roman" panose="02020603050405020304" pitchFamily="18" charset="0"/>
                <a:cs typeface="Times New Roman" panose="02020603050405020304" pitchFamily="18" charset="0"/>
              </a:rPr>
              <a:t>mL</a:t>
            </a:r>
            <a:endParaRPr lang="es-ES" dirty="0"/>
          </a:p>
        </p:txBody>
      </p:sp>
      <p:sp>
        <p:nvSpPr>
          <p:cNvPr id="22" name="Flecha derecha 21">
            <a:extLst>
              <a:ext uri="{FF2B5EF4-FFF2-40B4-BE49-F238E27FC236}">
                <a16:creationId xmlns:a16="http://schemas.microsoft.com/office/drawing/2014/main" id="{A9B2D2EE-315D-87E4-50AE-8381C8A1D603}"/>
              </a:ext>
            </a:extLst>
          </p:cNvPr>
          <p:cNvSpPr/>
          <p:nvPr/>
        </p:nvSpPr>
        <p:spPr>
          <a:xfrm rot="8731224">
            <a:off x="1994917" y="1833778"/>
            <a:ext cx="1845859" cy="70258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194470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A710-99F7-6201-AC6D-16ABFE86CCAD}"/>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0DDA838-B7CC-9B6C-5FC8-4E8B25AB1138}"/>
              </a:ext>
            </a:extLst>
          </p:cNvPr>
          <p:cNvSpPr txBox="1"/>
          <p:nvPr/>
        </p:nvSpPr>
        <p:spPr>
          <a:xfrm>
            <a:off x="0" y="3623953"/>
            <a:ext cx="12191998" cy="1015663"/>
          </a:xfrm>
          <a:prstGeom prst="rect">
            <a:avLst/>
          </a:prstGeom>
          <a:solidFill>
            <a:schemeClr val="bg1"/>
          </a:solidFill>
        </p:spPr>
        <p:txBody>
          <a:bodyPr wrap="square" rtlCol="0">
            <a:spAutoFit/>
          </a:bodyPr>
          <a:lstStyle/>
          <a:p>
            <a:pPr algn="ctr"/>
            <a:r>
              <a:rPr lang="es-ES" sz="6000" b="1" dirty="0"/>
              <a:t>GRACIAS</a:t>
            </a:r>
          </a:p>
        </p:txBody>
      </p:sp>
      <p:pic>
        <p:nvPicPr>
          <p:cNvPr id="5" name="Imagen 4">
            <a:extLst>
              <a:ext uri="{FF2B5EF4-FFF2-40B4-BE49-F238E27FC236}">
                <a16:creationId xmlns:a16="http://schemas.microsoft.com/office/drawing/2014/main" id="{DB7BF8ED-6129-C156-0F6B-215A2C7224CF}"/>
              </a:ext>
            </a:extLst>
          </p:cNvPr>
          <p:cNvPicPr>
            <a:picLocks noChangeAspect="1"/>
          </p:cNvPicPr>
          <p:nvPr/>
        </p:nvPicPr>
        <p:blipFill>
          <a:blip r:embed="rId2"/>
          <a:srcRect l="15577" t="29694" r="8462" b="35296"/>
          <a:stretch>
            <a:fillRect/>
          </a:stretch>
        </p:blipFill>
        <p:spPr>
          <a:xfrm>
            <a:off x="0" y="0"/>
            <a:ext cx="12191999" cy="2496457"/>
          </a:xfrm>
          <a:prstGeom prst="rect">
            <a:avLst/>
          </a:prstGeom>
        </p:spPr>
      </p:pic>
    </p:spTree>
    <p:extLst>
      <p:ext uri="{BB962C8B-B14F-4D97-AF65-F5344CB8AC3E}">
        <p14:creationId xmlns:p14="http://schemas.microsoft.com/office/powerpoint/2010/main" val="948787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57B6E-7E7B-4431-8436-62682F3952AC}"/>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F4EDE4D2-E57F-F13B-4590-C9853FC1C150}"/>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97570FB-D888-91EB-CAA5-5FDEA196EFA9}"/>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21C29C1B-5330-83BA-18F2-EC02B3CFD7BE}"/>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10560B81-39D1-0D07-29A3-ABAD1F57F19D}"/>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D1C8833B-94E6-5785-25DB-F37A90AA669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2954D1C3-5872-5772-A980-6F09BDD7392F}"/>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977EA91-5529-8BB8-D1ED-93E2E3DE887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A5F08225-E468-C634-A146-739B1B1077D4}"/>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E67CF691-2F5C-DA5F-2BB1-63262ECC46BD}"/>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ADCEF460-7437-D32E-0149-2C481CD3B22B}"/>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98075AEB-A407-258D-8D72-D638F1B9FE09}"/>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0C730D68-64C7-4AFB-A6C2-A0A445E139D1}"/>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844B9B1D-8BDE-2CDB-21D6-A02B02048E02}"/>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CuadroTexto 1">
            <a:extLst>
              <a:ext uri="{FF2B5EF4-FFF2-40B4-BE49-F238E27FC236}">
                <a16:creationId xmlns:a16="http://schemas.microsoft.com/office/drawing/2014/main" id="{20762866-A342-3BE6-CBE0-EF2CE2B82912}"/>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INTRODUCCIÓN</a:t>
            </a:r>
          </a:p>
        </p:txBody>
      </p:sp>
      <p:pic>
        <p:nvPicPr>
          <p:cNvPr id="3" name="Imagen 2">
            <a:extLst>
              <a:ext uri="{FF2B5EF4-FFF2-40B4-BE49-F238E27FC236}">
                <a16:creationId xmlns:a16="http://schemas.microsoft.com/office/drawing/2014/main" id="{80F0D8C9-B10E-71F5-52DA-F42A70BD73D6}"/>
              </a:ext>
            </a:extLst>
          </p:cNvPr>
          <p:cNvPicPr>
            <a:picLocks noChangeAspect="1"/>
          </p:cNvPicPr>
          <p:nvPr/>
        </p:nvPicPr>
        <p:blipFill>
          <a:blip r:embed="rId6"/>
          <a:srcRect l="7670" r="6887" b="9872"/>
          <a:stretch>
            <a:fillRect/>
          </a:stretch>
        </p:blipFill>
        <p:spPr>
          <a:xfrm>
            <a:off x="5097793" y="564339"/>
            <a:ext cx="6824547" cy="3416817"/>
          </a:xfrm>
          <a:prstGeom prst="rect">
            <a:avLst/>
          </a:prstGeom>
        </p:spPr>
      </p:pic>
      <p:sp>
        <p:nvSpPr>
          <p:cNvPr id="4" name="Marcador de contenido 2">
            <a:extLst>
              <a:ext uri="{FF2B5EF4-FFF2-40B4-BE49-F238E27FC236}">
                <a16:creationId xmlns:a16="http://schemas.microsoft.com/office/drawing/2014/main" id="{C1F93559-8791-BFB7-B3BD-147BD4E530D2}"/>
              </a:ext>
            </a:extLst>
          </p:cNvPr>
          <p:cNvSpPr>
            <a:spLocks noGrp="1"/>
          </p:cNvSpPr>
          <p:nvPr>
            <p:ph idx="1"/>
          </p:nvPr>
        </p:nvSpPr>
        <p:spPr>
          <a:xfrm>
            <a:off x="269660" y="1630960"/>
            <a:ext cx="4514208" cy="3487556"/>
          </a:xfrm>
        </p:spPr>
        <p:txBody>
          <a:bodyPr>
            <a:normAutofit/>
          </a:bodyPr>
          <a:lstStyle/>
          <a:p>
            <a:pPr algn="just">
              <a:spcBef>
                <a:spcPts val="1200"/>
              </a:spcBef>
              <a:buFont typeface="Wingdings" pitchFamily="2" charset="2"/>
              <a:buChar char="Ø"/>
            </a:pPr>
            <a:r>
              <a:rPr lang="es-ES" sz="1600" dirty="0">
                <a:sym typeface="Wingdings" panose="05000000000000000000" pitchFamily="2" charset="2"/>
              </a:rPr>
              <a:t>Aumento de la </a:t>
            </a:r>
            <a:r>
              <a:rPr lang="es-ES" sz="1600" b="1" dirty="0">
                <a:sym typeface="Wingdings" panose="05000000000000000000" pitchFamily="2" charset="2"/>
              </a:rPr>
              <a:t>incidencia </a:t>
            </a:r>
            <a:r>
              <a:rPr lang="es-ES" sz="1600" dirty="0">
                <a:sym typeface="Wingdings" panose="05000000000000000000" pitchFamily="2" charset="2"/>
              </a:rPr>
              <a:t>(</a:t>
            </a:r>
            <a:r>
              <a:rPr lang="es-ES" sz="1600" dirty="0"/>
              <a:t>0,6/100,000 en  2000 a 1,3/100,000 en 2018)</a:t>
            </a:r>
          </a:p>
          <a:p>
            <a:pPr algn="just">
              <a:spcBef>
                <a:spcPts val="1200"/>
              </a:spcBef>
              <a:buFont typeface="Wingdings" pitchFamily="2" charset="2"/>
              <a:buChar char="Ø"/>
            </a:pPr>
            <a:r>
              <a:rPr lang="es-ES" sz="1600" dirty="0">
                <a:sym typeface="Wingdings" panose="05000000000000000000" pitchFamily="2" charset="2"/>
              </a:rPr>
              <a:t>Aumento de la </a:t>
            </a:r>
            <a:r>
              <a:rPr lang="es-ES" sz="1600" b="1" dirty="0">
                <a:sym typeface="Wingdings" panose="05000000000000000000" pitchFamily="2" charset="2"/>
              </a:rPr>
              <a:t>mortalidad</a:t>
            </a:r>
            <a:r>
              <a:rPr lang="es-ES" sz="1600" dirty="0">
                <a:sym typeface="Wingdings" panose="05000000000000000000" pitchFamily="2" charset="2"/>
              </a:rPr>
              <a:t> (</a:t>
            </a:r>
            <a:r>
              <a:rPr lang="es-ES" sz="1600" dirty="0"/>
              <a:t>2,2/100,000 en 1999 200 a 1,3/100,000 en 2014)</a:t>
            </a:r>
            <a:endParaRPr lang="es-ES" sz="1600" dirty="0">
              <a:sym typeface="Wingdings" panose="05000000000000000000" pitchFamily="2" charset="2"/>
            </a:endParaRPr>
          </a:p>
          <a:p>
            <a:pPr algn="just">
              <a:spcBef>
                <a:spcPts val="1200"/>
              </a:spcBef>
              <a:buFont typeface="Wingdings" pitchFamily="2" charset="2"/>
              <a:buChar char="Ø"/>
            </a:pPr>
            <a:r>
              <a:rPr lang="es-ES" sz="1600" dirty="0">
                <a:sym typeface="Wingdings" panose="05000000000000000000" pitchFamily="2" charset="2"/>
              </a:rPr>
              <a:t>Dificultad diagnostica (</a:t>
            </a:r>
            <a:r>
              <a:rPr lang="es-ES" sz="1600" i="1" dirty="0">
                <a:sym typeface="Wingdings" panose="05000000000000000000" pitchFamily="2" charset="2"/>
              </a:rPr>
              <a:t>False </a:t>
            </a:r>
            <a:r>
              <a:rPr lang="es-ES" sz="1600" i="1" dirty="0" err="1">
                <a:sym typeface="Wingdings" panose="05000000000000000000" pitchFamily="2" charset="2"/>
              </a:rPr>
              <a:t>Friend</a:t>
            </a:r>
            <a:r>
              <a:rPr lang="es-ES" sz="1600" i="1" dirty="0">
                <a:sym typeface="Wingdings" panose="05000000000000000000" pitchFamily="2" charset="2"/>
              </a:rPr>
              <a:t> </a:t>
            </a:r>
            <a:r>
              <a:rPr lang="es-ES" sz="1600" dirty="0">
                <a:sym typeface="Wingdings" panose="05000000000000000000" pitchFamily="2" charset="2"/>
              </a:rPr>
              <a:t>del HCC)  </a:t>
            </a:r>
            <a:r>
              <a:rPr lang="es-ES" sz="1600" b="1" dirty="0">
                <a:solidFill>
                  <a:srgbClr val="FF0000"/>
                </a:solidFill>
                <a:sym typeface="Wingdings" panose="05000000000000000000" pitchFamily="2" charset="2"/>
              </a:rPr>
              <a:t>Hallazgo incidental </a:t>
            </a:r>
          </a:p>
          <a:p>
            <a:pPr algn="just">
              <a:spcBef>
                <a:spcPts val="1200"/>
              </a:spcBef>
              <a:buFont typeface="Wingdings" pitchFamily="2" charset="2"/>
              <a:buChar char="Ø"/>
            </a:pPr>
            <a:r>
              <a:rPr lang="es-ES" sz="1600" dirty="0">
                <a:sym typeface="Wingdings" panose="05000000000000000000" pitchFamily="2" charset="2"/>
              </a:rPr>
              <a:t>Tratamiento estándar: </a:t>
            </a:r>
            <a:r>
              <a:rPr lang="es-ES" sz="1600" b="1" dirty="0">
                <a:sym typeface="Wingdings" panose="05000000000000000000" pitchFamily="2" charset="2"/>
              </a:rPr>
              <a:t>Resección</a:t>
            </a:r>
            <a:r>
              <a:rPr lang="es-ES" sz="1600" dirty="0">
                <a:sym typeface="Wingdings" panose="05000000000000000000" pitchFamily="2" charset="2"/>
              </a:rPr>
              <a:t>.</a:t>
            </a:r>
          </a:p>
          <a:p>
            <a:pPr lvl="1" algn="just">
              <a:spcBef>
                <a:spcPts val="1200"/>
              </a:spcBef>
              <a:buFontTx/>
              <a:buChar char="-"/>
            </a:pPr>
            <a:r>
              <a:rPr lang="es-ES" sz="1600" dirty="0">
                <a:sym typeface="Wingdings" panose="05000000000000000000" pitchFamily="2" charset="2"/>
              </a:rPr>
              <a:t>T. Supervivencia a 5 años: 30-40%</a:t>
            </a:r>
          </a:p>
          <a:p>
            <a:pPr lvl="1" algn="just">
              <a:spcBef>
                <a:spcPts val="1200"/>
              </a:spcBef>
              <a:buFontTx/>
              <a:buChar char="-"/>
            </a:pPr>
            <a:r>
              <a:rPr lang="es-ES" sz="1600" dirty="0">
                <a:sym typeface="Wingdings" panose="05000000000000000000" pitchFamily="2" charset="2"/>
              </a:rPr>
              <a:t>T. Recurrencia: 2/3 de los pacientes. </a:t>
            </a:r>
          </a:p>
          <a:p>
            <a:pPr algn="just">
              <a:spcBef>
                <a:spcPts val="1200"/>
              </a:spcBef>
              <a:buFont typeface="Wingdings" pitchFamily="2" charset="2"/>
              <a:buChar char="Ø"/>
            </a:pPr>
            <a:r>
              <a:rPr lang="es-ES" sz="1600" dirty="0">
                <a:sym typeface="Wingdings" panose="05000000000000000000" pitchFamily="2" charset="2"/>
              </a:rPr>
              <a:t>Papel del </a:t>
            </a:r>
            <a:r>
              <a:rPr lang="es-ES" sz="1600" b="1" dirty="0">
                <a:sym typeface="Wingdings" panose="05000000000000000000" pitchFamily="2" charset="2"/>
              </a:rPr>
              <a:t>trasplante hepático </a:t>
            </a:r>
            <a:r>
              <a:rPr lang="es-ES" sz="1600" dirty="0">
                <a:sym typeface="Wingdings" panose="05000000000000000000" pitchFamily="2" charset="2"/>
              </a:rPr>
              <a:t>en cirróticos </a:t>
            </a:r>
          </a:p>
        </p:txBody>
      </p:sp>
      <p:pic>
        <p:nvPicPr>
          <p:cNvPr id="23" name="Imagen 22">
            <a:extLst>
              <a:ext uri="{FF2B5EF4-FFF2-40B4-BE49-F238E27FC236}">
                <a16:creationId xmlns:a16="http://schemas.microsoft.com/office/drawing/2014/main" id="{8B74B1E6-C1A9-C5B9-5FEA-1ED7D007EC56}"/>
              </a:ext>
            </a:extLst>
          </p:cNvPr>
          <p:cNvPicPr>
            <a:picLocks noChangeAspect="1"/>
          </p:cNvPicPr>
          <p:nvPr/>
        </p:nvPicPr>
        <p:blipFill>
          <a:blip r:embed="rId7"/>
          <a:stretch>
            <a:fillRect/>
          </a:stretch>
        </p:blipFill>
        <p:spPr>
          <a:xfrm>
            <a:off x="4978740" y="4523614"/>
            <a:ext cx="3153160" cy="1441444"/>
          </a:xfrm>
          <a:prstGeom prst="rect">
            <a:avLst/>
          </a:prstGeom>
        </p:spPr>
      </p:pic>
      <p:sp>
        <p:nvSpPr>
          <p:cNvPr id="20" name="CuadroTexto 19">
            <a:extLst>
              <a:ext uri="{FF2B5EF4-FFF2-40B4-BE49-F238E27FC236}">
                <a16:creationId xmlns:a16="http://schemas.microsoft.com/office/drawing/2014/main" id="{FBB80D2F-30AE-0732-C605-6AAF84670E30}"/>
              </a:ext>
            </a:extLst>
          </p:cNvPr>
          <p:cNvSpPr txBox="1"/>
          <p:nvPr/>
        </p:nvSpPr>
        <p:spPr>
          <a:xfrm>
            <a:off x="9583660" y="5743734"/>
            <a:ext cx="2426755" cy="461665"/>
          </a:xfrm>
          <a:prstGeom prst="rect">
            <a:avLst/>
          </a:prstGeom>
          <a:noFill/>
        </p:spPr>
        <p:txBody>
          <a:bodyPr wrap="none" rtlCol="0">
            <a:spAutoFit/>
          </a:bodyPr>
          <a:lstStyle/>
          <a:p>
            <a:r>
              <a:rPr lang="es-ES" sz="1200" dirty="0" err="1"/>
              <a:t>Sapisochin</a:t>
            </a:r>
            <a:r>
              <a:rPr lang="es-ES" sz="1200" dirty="0"/>
              <a:t> G et al. </a:t>
            </a:r>
            <a:r>
              <a:rPr lang="es-ES" sz="1200" dirty="0" err="1"/>
              <a:t>Hepatology</a:t>
            </a:r>
            <a:r>
              <a:rPr lang="es-ES" sz="1200" dirty="0"/>
              <a:t> 2021</a:t>
            </a:r>
          </a:p>
          <a:p>
            <a:r>
              <a:rPr lang="es-ES" sz="1200" dirty="0"/>
              <a:t>Meyer C et al. </a:t>
            </a:r>
            <a:r>
              <a:rPr lang="es-ES" sz="1200" dirty="0" err="1"/>
              <a:t>Transplantation</a:t>
            </a:r>
            <a:r>
              <a:rPr lang="es-ES" sz="1200" dirty="0"/>
              <a:t> 2000</a:t>
            </a:r>
          </a:p>
        </p:txBody>
      </p:sp>
      <p:sp>
        <p:nvSpPr>
          <p:cNvPr id="22" name="Rectángulo 21">
            <a:extLst>
              <a:ext uri="{FF2B5EF4-FFF2-40B4-BE49-F238E27FC236}">
                <a16:creationId xmlns:a16="http://schemas.microsoft.com/office/drawing/2014/main" id="{F059E17E-8F5E-B889-4282-23E116CF38D3}"/>
              </a:ext>
            </a:extLst>
          </p:cNvPr>
          <p:cNvSpPr/>
          <p:nvPr/>
        </p:nvSpPr>
        <p:spPr>
          <a:xfrm>
            <a:off x="10152644" y="642832"/>
            <a:ext cx="1659605" cy="319465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15566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3" name="Imagen 2">
            <a:extLst>
              <a:ext uri="{FF2B5EF4-FFF2-40B4-BE49-F238E27FC236}">
                <a16:creationId xmlns:a16="http://schemas.microsoft.com/office/drawing/2014/main" id="{811E4AF1-36EA-0D67-AA3D-B93B9C247C12}"/>
              </a:ext>
            </a:extLst>
          </p:cNvPr>
          <p:cNvPicPr>
            <a:picLocks noChangeAspect="1"/>
          </p:cNvPicPr>
          <p:nvPr/>
        </p:nvPicPr>
        <p:blipFill>
          <a:blip r:embed="rId7"/>
          <a:stretch>
            <a:fillRect/>
          </a:stretch>
        </p:blipFill>
        <p:spPr>
          <a:xfrm>
            <a:off x="498824" y="880835"/>
            <a:ext cx="4846256" cy="2029267"/>
          </a:xfrm>
          <a:prstGeom prst="rect">
            <a:avLst/>
          </a:prstGeom>
        </p:spPr>
      </p:pic>
      <p:pic>
        <p:nvPicPr>
          <p:cNvPr id="10" name="Imagen 9">
            <a:extLst>
              <a:ext uri="{FF2B5EF4-FFF2-40B4-BE49-F238E27FC236}">
                <a16:creationId xmlns:a16="http://schemas.microsoft.com/office/drawing/2014/main" id="{CE836C0C-E127-5DD4-87AC-7E87375C6FDB}"/>
              </a:ext>
            </a:extLst>
          </p:cNvPr>
          <p:cNvPicPr>
            <a:picLocks noChangeAspect="1"/>
          </p:cNvPicPr>
          <p:nvPr/>
        </p:nvPicPr>
        <p:blipFill>
          <a:blip r:embed="rId8"/>
          <a:stretch>
            <a:fillRect/>
          </a:stretch>
        </p:blipFill>
        <p:spPr>
          <a:xfrm>
            <a:off x="6089955" y="350483"/>
            <a:ext cx="5603221" cy="5500762"/>
          </a:xfrm>
          <a:prstGeom prst="rect">
            <a:avLst/>
          </a:prstGeom>
        </p:spPr>
      </p:pic>
      <p:sp>
        <p:nvSpPr>
          <p:cNvPr id="20" name="CuadroTexto 19">
            <a:extLst>
              <a:ext uri="{FF2B5EF4-FFF2-40B4-BE49-F238E27FC236}">
                <a16:creationId xmlns:a16="http://schemas.microsoft.com/office/drawing/2014/main" id="{1BB7BA67-181A-D2AC-FD48-4A165BF28297}"/>
              </a:ext>
            </a:extLst>
          </p:cNvPr>
          <p:cNvSpPr txBox="1"/>
          <p:nvPr/>
        </p:nvSpPr>
        <p:spPr>
          <a:xfrm>
            <a:off x="944380" y="4961502"/>
            <a:ext cx="4400699" cy="1015663"/>
          </a:xfrm>
          <a:prstGeom prst="rect">
            <a:avLst/>
          </a:prstGeom>
          <a:noFill/>
        </p:spPr>
        <p:txBody>
          <a:bodyPr wrap="square" rtlCol="0">
            <a:spAutoFit/>
          </a:bodyPr>
          <a:lstStyle/>
          <a:p>
            <a:r>
              <a:rPr lang="es-ES" sz="2000" b="1" dirty="0">
                <a:solidFill>
                  <a:srgbClr val="FF0000"/>
                </a:solidFill>
              </a:rPr>
              <a:t>Riesgo recurrencia</a:t>
            </a:r>
          </a:p>
          <a:p>
            <a:pPr marL="342900" indent="-342900">
              <a:buFont typeface="Wingdings" pitchFamily="2" charset="2"/>
              <a:buChar char="Ø"/>
            </a:pPr>
            <a:r>
              <a:rPr lang="es-ES" sz="2000" dirty="0"/>
              <a:t>21,4% estudio vs 3,6% control</a:t>
            </a:r>
          </a:p>
          <a:p>
            <a:pPr marL="342900" indent="-342900">
              <a:buFont typeface="Wingdings" pitchFamily="2" charset="2"/>
              <a:buChar char="Ø"/>
            </a:pPr>
            <a:r>
              <a:rPr lang="es-ES" sz="2000" dirty="0"/>
              <a:t>1-3-5 años: 10-18-27% vs 0-3-3% </a:t>
            </a:r>
          </a:p>
        </p:txBody>
      </p:sp>
      <p:sp>
        <p:nvSpPr>
          <p:cNvPr id="21" name="CuadroTexto 20">
            <a:extLst>
              <a:ext uri="{FF2B5EF4-FFF2-40B4-BE49-F238E27FC236}">
                <a16:creationId xmlns:a16="http://schemas.microsoft.com/office/drawing/2014/main" id="{C11B4057-0D41-F493-97DE-D0D5DAEBECA1}"/>
              </a:ext>
            </a:extLst>
          </p:cNvPr>
          <p:cNvSpPr txBox="1"/>
          <p:nvPr/>
        </p:nvSpPr>
        <p:spPr>
          <a:xfrm>
            <a:off x="498824" y="3120194"/>
            <a:ext cx="4846256" cy="1631216"/>
          </a:xfrm>
          <a:prstGeom prst="rect">
            <a:avLst/>
          </a:prstGeom>
          <a:noFill/>
        </p:spPr>
        <p:txBody>
          <a:bodyPr wrap="square" rtlCol="0">
            <a:spAutoFit/>
          </a:bodyPr>
          <a:lstStyle/>
          <a:p>
            <a:pPr lvl="1">
              <a:defRPr/>
            </a:pPr>
            <a:r>
              <a:rPr lang="es-ES" sz="2000" dirty="0"/>
              <a:t>Total 7876 TH (2000-2010)</a:t>
            </a:r>
          </a:p>
          <a:p>
            <a:pPr marL="800100" lvl="1" indent="-342900">
              <a:buFont typeface="Wingdings" pitchFamily="2" charset="2"/>
              <a:buChar char="Ø"/>
              <a:defRPr/>
            </a:pPr>
            <a:r>
              <a:rPr lang="es-ES" sz="2000" dirty="0"/>
              <a:t>Grupo estudio: 42 pacientes </a:t>
            </a:r>
            <a:r>
              <a:rPr lang="es-ES" sz="2000" b="1" dirty="0">
                <a:solidFill>
                  <a:srgbClr val="FF0000"/>
                </a:solidFill>
              </a:rPr>
              <a:t>(0,53%)</a:t>
            </a:r>
          </a:p>
          <a:p>
            <a:pPr marL="1085850" lvl="2" indent="-171450">
              <a:buFontTx/>
              <a:buChar char="-"/>
              <a:defRPr/>
            </a:pPr>
            <a:r>
              <a:rPr lang="es-ES" sz="2000" dirty="0"/>
              <a:t>27 (64,3%) </a:t>
            </a:r>
            <a:r>
              <a:rPr lang="es-ES" sz="2000" dirty="0" err="1"/>
              <a:t>iCC</a:t>
            </a:r>
            <a:endParaRPr lang="es-ES" sz="2000" dirty="0"/>
          </a:p>
          <a:p>
            <a:pPr marL="1085850" lvl="2" indent="-171450">
              <a:buFontTx/>
              <a:buChar char="-"/>
              <a:defRPr/>
            </a:pPr>
            <a:r>
              <a:rPr lang="es-ES" sz="2000" dirty="0"/>
              <a:t>15 (35,7%) HCC-CC</a:t>
            </a:r>
          </a:p>
          <a:p>
            <a:pPr marL="800100" lvl="1" indent="-342900">
              <a:buFont typeface="Wingdings" pitchFamily="2" charset="2"/>
              <a:buChar char="Ø"/>
              <a:defRPr/>
            </a:pPr>
            <a:r>
              <a:rPr lang="es-ES" sz="2000" dirty="0"/>
              <a:t>Grupo control: 84 pacientes</a:t>
            </a:r>
          </a:p>
        </p:txBody>
      </p:sp>
      <p:sp>
        <p:nvSpPr>
          <p:cNvPr id="4" name="CuadroTexto 3">
            <a:extLst>
              <a:ext uri="{FF2B5EF4-FFF2-40B4-BE49-F238E27FC236}">
                <a16:creationId xmlns:a16="http://schemas.microsoft.com/office/drawing/2014/main" id="{66821200-0991-080A-0477-7C14609A47D8}"/>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INTRODUCCIÓN</a:t>
            </a:r>
          </a:p>
        </p:txBody>
      </p:sp>
      <p:sp>
        <p:nvSpPr>
          <p:cNvPr id="11" name="CuadroTexto 10">
            <a:extLst>
              <a:ext uri="{FF2B5EF4-FFF2-40B4-BE49-F238E27FC236}">
                <a16:creationId xmlns:a16="http://schemas.microsoft.com/office/drawing/2014/main" id="{7DA2416B-FFE0-7266-679C-29AB55677918}"/>
              </a:ext>
            </a:extLst>
          </p:cNvPr>
          <p:cNvSpPr txBox="1"/>
          <p:nvPr/>
        </p:nvSpPr>
        <p:spPr>
          <a:xfrm>
            <a:off x="9880979" y="5972444"/>
            <a:ext cx="2270430" cy="276999"/>
          </a:xfrm>
          <a:prstGeom prst="rect">
            <a:avLst/>
          </a:prstGeom>
          <a:noFill/>
        </p:spPr>
        <p:txBody>
          <a:bodyPr wrap="none" rtlCol="0">
            <a:spAutoFit/>
          </a:bodyPr>
          <a:lstStyle/>
          <a:p>
            <a:r>
              <a:rPr lang="es-ES" sz="1200" dirty="0" err="1"/>
              <a:t>Sapisochin</a:t>
            </a:r>
            <a:r>
              <a:rPr lang="es-ES" sz="1200" dirty="0"/>
              <a:t> G et al. Ann </a:t>
            </a:r>
            <a:r>
              <a:rPr lang="es-ES" sz="1200" dirty="0" err="1"/>
              <a:t>Surg</a:t>
            </a:r>
            <a:r>
              <a:rPr lang="es-ES" sz="1200" dirty="0"/>
              <a:t> 2014</a:t>
            </a:r>
          </a:p>
        </p:txBody>
      </p:sp>
    </p:spTree>
    <p:extLst>
      <p:ext uri="{BB962C8B-B14F-4D97-AF65-F5344CB8AC3E}">
        <p14:creationId xmlns:p14="http://schemas.microsoft.com/office/powerpoint/2010/main" val="206115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F87B9-E4D7-33C2-CE97-A4B5D6F092BC}"/>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EA725C96-3B8B-DE7D-2C68-FAD65D4393B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F28DDF3F-0287-82A5-44B0-C120A67496E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A0CCF1FB-935E-1AD9-E7F0-83E51DD6387B}"/>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79E1CCD-3E16-B299-1C09-7A23277A691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B86CBE01-00BF-140C-DF7D-D09E83F2D64E}"/>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FD850D4C-0FF0-2B64-BFE8-4BAFC6BDEE8D}"/>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24F9A2C1-BB17-DA9A-F214-D1746709F66F}"/>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F3742235-47A2-E46F-AF1A-7CB83F3F4806}"/>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AE58D66E-F013-F250-A69B-DDBD585B328C}"/>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4B0EDC5E-3A15-2B27-9C46-AB618187A078}"/>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3FCF5651-C35B-E41A-6520-2F7826DDB93F}"/>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609A245-C8DF-F81B-694F-3F6C32C09F8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31945C49-082F-4272-D2D6-721A838024B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CFCEC7C7-E082-A09D-BB90-77E8B5AEC51C}"/>
              </a:ext>
            </a:extLst>
          </p:cNvPr>
          <p:cNvPicPr>
            <a:picLocks noChangeAspect="1"/>
          </p:cNvPicPr>
          <p:nvPr/>
        </p:nvPicPr>
        <p:blipFill>
          <a:blip r:embed="rId6"/>
          <a:stretch>
            <a:fillRect/>
          </a:stretch>
        </p:blipFill>
        <p:spPr>
          <a:xfrm>
            <a:off x="367615" y="939969"/>
            <a:ext cx="4547317" cy="1823469"/>
          </a:xfrm>
          <a:prstGeom prst="rect">
            <a:avLst/>
          </a:prstGeom>
          <a:ln>
            <a:solidFill>
              <a:srgbClr val="00B050"/>
            </a:solidFill>
          </a:ln>
        </p:spPr>
      </p:pic>
      <p:sp>
        <p:nvSpPr>
          <p:cNvPr id="11" name="CuadroTexto 10">
            <a:extLst>
              <a:ext uri="{FF2B5EF4-FFF2-40B4-BE49-F238E27FC236}">
                <a16:creationId xmlns:a16="http://schemas.microsoft.com/office/drawing/2014/main" id="{FF4AA597-CCD7-B52D-637A-1845078F8D37}"/>
              </a:ext>
            </a:extLst>
          </p:cNvPr>
          <p:cNvSpPr txBox="1"/>
          <p:nvPr/>
        </p:nvSpPr>
        <p:spPr>
          <a:xfrm>
            <a:off x="285940" y="3197908"/>
            <a:ext cx="4628992" cy="2492990"/>
          </a:xfrm>
          <a:prstGeom prst="rect">
            <a:avLst/>
          </a:prstGeom>
          <a:noFill/>
        </p:spPr>
        <p:txBody>
          <a:bodyPr wrap="square" rtlCol="0">
            <a:spAutoFit/>
          </a:bodyPr>
          <a:lstStyle/>
          <a:p>
            <a:pPr marL="342900" indent="-342900" algn="just">
              <a:buFont typeface="Wingdings" pitchFamily="2" charset="2"/>
              <a:buChar char="Ø"/>
            </a:pPr>
            <a:r>
              <a:rPr lang="es-ES" sz="2000" dirty="0"/>
              <a:t>Multicéntrico internacional </a:t>
            </a:r>
          </a:p>
          <a:p>
            <a:pPr marL="342900" indent="-342900" algn="just">
              <a:buFont typeface="Wingdings" pitchFamily="2" charset="2"/>
              <a:buChar char="Ø"/>
            </a:pPr>
            <a:r>
              <a:rPr lang="es-ES" sz="2000" dirty="0"/>
              <a:t>17 centros</a:t>
            </a:r>
          </a:p>
          <a:p>
            <a:pPr marL="342900" indent="-342900" algn="just">
              <a:buFont typeface="Wingdings" pitchFamily="2" charset="2"/>
              <a:buChar char="Ø"/>
            </a:pPr>
            <a:r>
              <a:rPr lang="es-ES" sz="2000" dirty="0"/>
              <a:t>2000-2013: 25.016 trasplantes</a:t>
            </a:r>
          </a:p>
          <a:p>
            <a:pPr marL="342900" indent="-342900" algn="just">
              <a:buFont typeface="Wingdings" pitchFamily="2" charset="2"/>
              <a:buChar char="Ø"/>
            </a:pPr>
            <a:endParaRPr lang="es-ES" sz="2000" dirty="0"/>
          </a:p>
          <a:p>
            <a:pPr marL="342900" indent="-342900" algn="just">
              <a:buFont typeface="Wingdings" pitchFamily="2" charset="2"/>
              <a:buChar char="Ø"/>
            </a:pPr>
            <a:r>
              <a:rPr lang="es-ES" sz="2000" dirty="0"/>
              <a:t>81 pacientes </a:t>
            </a:r>
            <a:r>
              <a:rPr lang="es-ES" sz="2000" b="1" dirty="0">
                <a:solidFill>
                  <a:srgbClr val="FF0000"/>
                </a:solidFill>
              </a:rPr>
              <a:t>(0,32%)</a:t>
            </a:r>
            <a:r>
              <a:rPr lang="es-ES" sz="2000" b="1" dirty="0"/>
              <a:t>: </a:t>
            </a:r>
          </a:p>
          <a:p>
            <a:pPr marL="342900" indent="-342900" algn="just">
              <a:buFont typeface="Wingdings" pitchFamily="2" charset="2"/>
              <a:buChar char="Ø"/>
            </a:pPr>
            <a:r>
              <a:rPr lang="es-ES" sz="2000" dirty="0"/>
              <a:t>48 grupo </a:t>
            </a:r>
            <a:r>
              <a:rPr lang="es-ES" sz="2000" dirty="0" err="1"/>
              <a:t>iCCA</a:t>
            </a:r>
            <a:endParaRPr lang="es-ES" sz="2000" dirty="0"/>
          </a:p>
          <a:p>
            <a:pPr marL="342900" indent="-342900" algn="just">
              <a:buFont typeface="Wingdings" pitchFamily="2" charset="2"/>
              <a:buChar char="Ø"/>
            </a:pPr>
            <a:r>
              <a:rPr lang="es-ES" sz="2000" dirty="0"/>
              <a:t>33 grupo </a:t>
            </a:r>
            <a:r>
              <a:rPr lang="es-ES" sz="2000" dirty="0" err="1"/>
              <a:t>iCCA</a:t>
            </a:r>
            <a:r>
              <a:rPr lang="es-ES" sz="2000" dirty="0"/>
              <a:t>-HCC (tipo 1)</a:t>
            </a:r>
          </a:p>
          <a:p>
            <a:pPr marL="285750" indent="-285750">
              <a:buFontTx/>
              <a:buChar char="-"/>
            </a:pPr>
            <a:endParaRPr lang="es-ES" sz="1600" dirty="0"/>
          </a:p>
        </p:txBody>
      </p:sp>
      <p:pic>
        <p:nvPicPr>
          <p:cNvPr id="21" name="Imagen 20">
            <a:extLst>
              <a:ext uri="{FF2B5EF4-FFF2-40B4-BE49-F238E27FC236}">
                <a16:creationId xmlns:a16="http://schemas.microsoft.com/office/drawing/2014/main" id="{1CC0FB41-65F2-2FCC-92EC-A600FF40CA0C}"/>
              </a:ext>
            </a:extLst>
          </p:cNvPr>
          <p:cNvPicPr>
            <a:picLocks noChangeAspect="1"/>
          </p:cNvPicPr>
          <p:nvPr/>
        </p:nvPicPr>
        <p:blipFill>
          <a:blip r:embed="rId7"/>
          <a:stretch>
            <a:fillRect/>
          </a:stretch>
        </p:blipFill>
        <p:spPr>
          <a:xfrm>
            <a:off x="5543105" y="350483"/>
            <a:ext cx="3008790" cy="2805099"/>
          </a:xfrm>
          <a:prstGeom prst="rect">
            <a:avLst/>
          </a:prstGeom>
        </p:spPr>
      </p:pic>
      <p:pic>
        <p:nvPicPr>
          <p:cNvPr id="23" name="Imagen 22">
            <a:extLst>
              <a:ext uri="{FF2B5EF4-FFF2-40B4-BE49-F238E27FC236}">
                <a16:creationId xmlns:a16="http://schemas.microsoft.com/office/drawing/2014/main" id="{B639998B-2E2A-FB53-8A49-1149B567B0C1}"/>
              </a:ext>
            </a:extLst>
          </p:cNvPr>
          <p:cNvPicPr>
            <a:picLocks noChangeAspect="1"/>
          </p:cNvPicPr>
          <p:nvPr/>
        </p:nvPicPr>
        <p:blipFill>
          <a:blip r:embed="rId8"/>
          <a:stretch>
            <a:fillRect/>
          </a:stretch>
        </p:blipFill>
        <p:spPr>
          <a:xfrm>
            <a:off x="8646174" y="322909"/>
            <a:ext cx="3012940" cy="2860245"/>
          </a:xfrm>
          <a:prstGeom prst="rect">
            <a:avLst/>
          </a:prstGeom>
        </p:spPr>
      </p:pic>
      <p:pic>
        <p:nvPicPr>
          <p:cNvPr id="26" name="Imagen 25">
            <a:extLst>
              <a:ext uri="{FF2B5EF4-FFF2-40B4-BE49-F238E27FC236}">
                <a16:creationId xmlns:a16="http://schemas.microsoft.com/office/drawing/2014/main" id="{CBD82066-E83D-3711-2DB9-379EC2D6CF3B}"/>
              </a:ext>
            </a:extLst>
          </p:cNvPr>
          <p:cNvPicPr>
            <a:picLocks noChangeAspect="1"/>
          </p:cNvPicPr>
          <p:nvPr/>
        </p:nvPicPr>
        <p:blipFill>
          <a:blip r:embed="rId9"/>
          <a:stretch>
            <a:fillRect/>
          </a:stretch>
        </p:blipFill>
        <p:spPr>
          <a:xfrm>
            <a:off x="5543105" y="3278768"/>
            <a:ext cx="6267964" cy="2871824"/>
          </a:xfrm>
          <a:prstGeom prst="rect">
            <a:avLst/>
          </a:prstGeom>
        </p:spPr>
      </p:pic>
      <p:sp>
        <p:nvSpPr>
          <p:cNvPr id="4" name="CuadroTexto 3">
            <a:extLst>
              <a:ext uri="{FF2B5EF4-FFF2-40B4-BE49-F238E27FC236}">
                <a16:creationId xmlns:a16="http://schemas.microsoft.com/office/drawing/2014/main" id="{A6FF75EF-042C-56E2-E399-CE93597C7222}"/>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INTRODUCCIÓN</a:t>
            </a:r>
          </a:p>
        </p:txBody>
      </p:sp>
      <p:sp>
        <p:nvSpPr>
          <p:cNvPr id="10" name="CuadroTexto 9">
            <a:extLst>
              <a:ext uri="{FF2B5EF4-FFF2-40B4-BE49-F238E27FC236}">
                <a16:creationId xmlns:a16="http://schemas.microsoft.com/office/drawing/2014/main" id="{38036CC9-0195-DF27-23DC-6EC569EF93D2}"/>
              </a:ext>
            </a:extLst>
          </p:cNvPr>
          <p:cNvSpPr txBox="1"/>
          <p:nvPr/>
        </p:nvSpPr>
        <p:spPr>
          <a:xfrm>
            <a:off x="2778867" y="5918031"/>
            <a:ext cx="2506905" cy="276999"/>
          </a:xfrm>
          <a:prstGeom prst="rect">
            <a:avLst/>
          </a:prstGeom>
          <a:noFill/>
        </p:spPr>
        <p:txBody>
          <a:bodyPr wrap="none" rtlCol="0">
            <a:spAutoFit/>
          </a:bodyPr>
          <a:lstStyle/>
          <a:p>
            <a:r>
              <a:rPr lang="es-ES" sz="1200" dirty="0" err="1"/>
              <a:t>Sapisochin</a:t>
            </a:r>
            <a:r>
              <a:rPr lang="es-ES" sz="1200" dirty="0"/>
              <a:t> G et al. </a:t>
            </a:r>
            <a:r>
              <a:rPr lang="es-ES" sz="1200" dirty="0" err="1"/>
              <a:t>Hhepatology</a:t>
            </a:r>
            <a:r>
              <a:rPr lang="es-ES" sz="1200" dirty="0"/>
              <a:t> 2016</a:t>
            </a:r>
          </a:p>
        </p:txBody>
      </p:sp>
    </p:spTree>
    <p:extLst>
      <p:ext uri="{BB962C8B-B14F-4D97-AF65-F5344CB8AC3E}">
        <p14:creationId xmlns:p14="http://schemas.microsoft.com/office/powerpoint/2010/main" val="120596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1902B-877B-26B9-15DD-DC143DAD72D4}"/>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60EC17B4-AA3A-7E9B-F29B-186AE8AF827C}"/>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D7E6622A-1977-B377-E48D-CC13B734A8BC}"/>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6F4911B4-2E82-07D7-E04F-FDAD6B0EFC04}"/>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F114D293-3CD3-9986-BFDC-CE850A479F0D}"/>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6806A9D2-092A-3FBC-8632-0EABC513308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2595E0C-0964-D217-B022-30F018EF71D0}"/>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83FC71D2-EAA5-49FC-03AE-E7982FF9D193}"/>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B1CA338A-5784-96BA-740D-509F82FAFF2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B6C6EFD-F237-46A8-62A4-31633B63DC46}"/>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94E2D97-92AD-6CE0-E27C-0388ACF4AD20}"/>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6" name="Grupo 15">
            <a:extLst>
              <a:ext uri="{FF2B5EF4-FFF2-40B4-BE49-F238E27FC236}">
                <a16:creationId xmlns:a16="http://schemas.microsoft.com/office/drawing/2014/main" id="{FE4EC981-2DC7-76F5-A833-5B93620D81B8}"/>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0104C190-A88D-1308-1D84-F9A92D9108EC}"/>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F12D2EC6-050A-E562-C775-C64DE1C023C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DC427992-B6A6-BFA2-D8AC-585EAFB236C6}"/>
              </a:ext>
            </a:extLst>
          </p:cNvPr>
          <p:cNvPicPr>
            <a:picLocks noChangeAspect="1"/>
          </p:cNvPicPr>
          <p:nvPr/>
        </p:nvPicPr>
        <p:blipFill>
          <a:blip r:embed="rId6"/>
          <a:stretch>
            <a:fillRect/>
          </a:stretch>
        </p:blipFill>
        <p:spPr>
          <a:xfrm rot="5400000">
            <a:off x="4671817" y="-1505720"/>
            <a:ext cx="2909454" cy="11715732"/>
          </a:xfrm>
          <a:prstGeom prst="rect">
            <a:avLst/>
          </a:prstGeom>
        </p:spPr>
      </p:pic>
      <p:pic>
        <p:nvPicPr>
          <p:cNvPr id="10" name="Imagen 9">
            <a:extLst>
              <a:ext uri="{FF2B5EF4-FFF2-40B4-BE49-F238E27FC236}">
                <a16:creationId xmlns:a16="http://schemas.microsoft.com/office/drawing/2014/main" id="{B1D6FA4F-2C92-CF1C-137F-8AB8F5387E2B}"/>
              </a:ext>
            </a:extLst>
          </p:cNvPr>
          <p:cNvPicPr>
            <a:picLocks noChangeAspect="1"/>
          </p:cNvPicPr>
          <p:nvPr/>
        </p:nvPicPr>
        <p:blipFill>
          <a:blip r:embed="rId7"/>
          <a:stretch>
            <a:fillRect/>
          </a:stretch>
        </p:blipFill>
        <p:spPr>
          <a:xfrm>
            <a:off x="5685274" y="295894"/>
            <a:ext cx="5247420" cy="2274459"/>
          </a:xfrm>
          <a:prstGeom prst="rect">
            <a:avLst/>
          </a:prstGeom>
        </p:spPr>
      </p:pic>
      <p:sp>
        <p:nvSpPr>
          <p:cNvPr id="3" name="CuadroTexto 2">
            <a:extLst>
              <a:ext uri="{FF2B5EF4-FFF2-40B4-BE49-F238E27FC236}">
                <a16:creationId xmlns:a16="http://schemas.microsoft.com/office/drawing/2014/main" id="{00980FBD-EE79-BD98-5D88-9C69A8953430}"/>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INTRODUCCIÓN</a:t>
            </a:r>
          </a:p>
        </p:txBody>
      </p:sp>
    </p:spTree>
    <p:extLst>
      <p:ext uri="{BB962C8B-B14F-4D97-AF65-F5344CB8AC3E}">
        <p14:creationId xmlns:p14="http://schemas.microsoft.com/office/powerpoint/2010/main" val="130485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635E-6C99-58A8-AAC3-85E47F88AF3E}"/>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97BB6A33-0CAC-CEED-F688-BC5391D9D5C6}"/>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E7D5B570-466A-0FC1-CE87-EB3F9AEDE018}"/>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A24D1AC9-3624-6214-8FBA-73FEB278EF64}"/>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1A63F49-921B-7DB8-3AA9-E20669857BBD}"/>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9A297EBF-2EE1-9F2E-B1E8-78E2FB9FF3D1}"/>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AA1F5FD8-8208-7708-10DB-7A9CA4E3C8F5}"/>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AC6BDAB0-8AB6-CF0F-598B-7D5B826E877B}"/>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CDED5C9F-01BC-D108-4194-7F3BE8F3754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909099BD-AE0F-5BBB-F076-4D300A244B24}"/>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9AF24DB-6522-F2F9-1DF9-1FD528FF5BAA}"/>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2BC4E4D6-4D7D-AEEC-99EC-782636A6FAE8}"/>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A2F7EBB-1CE2-AD33-C8E2-C483044FC991}"/>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785EADD8-4714-F21B-B645-C2B9BDAF01FF}"/>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3" name="Imagen 2">
            <a:extLst>
              <a:ext uri="{FF2B5EF4-FFF2-40B4-BE49-F238E27FC236}">
                <a16:creationId xmlns:a16="http://schemas.microsoft.com/office/drawing/2014/main" id="{93C5ED3A-F75A-DC9A-C7F7-0127902A6B10}"/>
              </a:ext>
            </a:extLst>
          </p:cNvPr>
          <p:cNvPicPr>
            <a:picLocks noChangeAspect="1"/>
          </p:cNvPicPr>
          <p:nvPr/>
        </p:nvPicPr>
        <p:blipFill>
          <a:blip r:embed="rId6"/>
          <a:stretch>
            <a:fillRect/>
          </a:stretch>
        </p:blipFill>
        <p:spPr>
          <a:xfrm>
            <a:off x="367615" y="1043703"/>
            <a:ext cx="11648610" cy="4453572"/>
          </a:xfrm>
          <a:prstGeom prst="rect">
            <a:avLst/>
          </a:prstGeom>
        </p:spPr>
      </p:pic>
      <p:sp>
        <p:nvSpPr>
          <p:cNvPr id="10" name="CuadroTexto 9">
            <a:extLst>
              <a:ext uri="{FF2B5EF4-FFF2-40B4-BE49-F238E27FC236}">
                <a16:creationId xmlns:a16="http://schemas.microsoft.com/office/drawing/2014/main" id="{B2D34322-8A3F-6C02-1408-CFAC34831F63}"/>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INTRODUCCIÓN</a:t>
            </a:r>
          </a:p>
        </p:txBody>
      </p:sp>
      <p:sp>
        <p:nvSpPr>
          <p:cNvPr id="11" name="CuadroTexto 10">
            <a:extLst>
              <a:ext uri="{FF2B5EF4-FFF2-40B4-BE49-F238E27FC236}">
                <a16:creationId xmlns:a16="http://schemas.microsoft.com/office/drawing/2014/main" id="{36F54EE4-3DDE-B2E1-6838-833481508DB9}"/>
              </a:ext>
            </a:extLst>
          </p:cNvPr>
          <p:cNvSpPr txBox="1"/>
          <p:nvPr/>
        </p:nvSpPr>
        <p:spPr>
          <a:xfrm>
            <a:off x="367615" y="831741"/>
            <a:ext cx="979755" cy="369332"/>
          </a:xfrm>
          <a:prstGeom prst="rect">
            <a:avLst/>
          </a:prstGeom>
          <a:solidFill>
            <a:schemeClr val="bg1"/>
          </a:solidFill>
        </p:spPr>
        <p:txBody>
          <a:bodyPr wrap="none" rtlCol="0">
            <a:spAutoFit/>
          </a:bodyPr>
          <a:lstStyle/>
          <a:p>
            <a:r>
              <a:rPr lang="es-ES" dirty="0" err="1">
                <a:solidFill>
                  <a:schemeClr val="bg1"/>
                </a:solidFill>
              </a:rPr>
              <a:t>xxxxxxxx</a:t>
            </a:r>
            <a:endParaRPr lang="es-ES" dirty="0">
              <a:solidFill>
                <a:schemeClr val="bg1"/>
              </a:solidFill>
            </a:endParaRPr>
          </a:p>
        </p:txBody>
      </p:sp>
      <p:sp>
        <p:nvSpPr>
          <p:cNvPr id="20" name="CuadroTexto 19">
            <a:extLst>
              <a:ext uri="{FF2B5EF4-FFF2-40B4-BE49-F238E27FC236}">
                <a16:creationId xmlns:a16="http://schemas.microsoft.com/office/drawing/2014/main" id="{AF7DCD84-EA4E-6362-8138-5C4137EE7BB2}"/>
              </a:ext>
            </a:extLst>
          </p:cNvPr>
          <p:cNvSpPr txBox="1"/>
          <p:nvPr/>
        </p:nvSpPr>
        <p:spPr>
          <a:xfrm>
            <a:off x="4873995" y="6087947"/>
            <a:ext cx="2635850" cy="276999"/>
          </a:xfrm>
          <a:prstGeom prst="rect">
            <a:avLst/>
          </a:prstGeom>
          <a:noFill/>
        </p:spPr>
        <p:txBody>
          <a:bodyPr wrap="none" rtlCol="0">
            <a:spAutoFit/>
          </a:bodyPr>
          <a:lstStyle/>
          <a:p>
            <a:r>
              <a:rPr lang="es-ES" sz="1200" dirty="0" err="1"/>
              <a:t>Anteby</a:t>
            </a:r>
            <a:r>
              <a:rPr lang="es-ES" sz="1200" dirty="0"/>
              <a:t> R et al. J </a:t>
            </a:r>
            <a:r>
              <a:rPr lang="es-ES" sz="1200" dirty="0" err="1"/>
              <a:t>Gastrointest</a:t>
            </a:r>
            <a:r>
              <a:rPr lang="es-ES" sz="1200" dirty="0"/>
              <a:t> </a:t>
            </a:r>
            <a:r>
              <a:rPr lang="es-ES" sz="1200" dirty="0" err="1"/>
              <a:t>Surg</a:t>
            </a:r>
            <a:r>
              <a:rPr lang="es-ES" sz="1200" dirty="0"/>
              <a:t> 2025</a:t>
            </a:r>
          </a:p>
        </p:txBody>
      </p:sp>
    </p:spTree>
    <p:extLst>
      <p:ext uri="{BB962C8B-B14F-4D97-AF65-F5344CB8AC3E}">
        <p14:creationId xmlns:p14="http://schemas.microsoft.com/office/powerpoint/2010/main" val="43558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FA98B-83CE-4518-E951-A6EB394BAAB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A98570EF-AE23-D237-988F-02E55F6A535D}"/>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53572B45-7A7C-BAB6-6A5D-E929016025ED}"/>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1C7CCA3-3D31-B6B4-21E7-3059CEAA11B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DCA8B0AB-842B-43AD-36C8-AECD9AA2351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13AF0767-3428-F8FD-68B2-53BDACDC22E8}"/>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DAA07AB-9606-52F1-4448-8BC73DD021BA}"/>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D1A93700-7227-F121-A67A-D6127D2E1CD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C0DA34AB-D552-0650-644A-3AFB869A7770}"/>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F4A9D3-0B66-D897-4BD5-5F00C039E4A0}"/>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ADCA51DD-9635-C479-BC5D-979A2C6244D9}"/>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A8DE70C1-8583-917A-BE93-6C136E65CC5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A12960F-DE00-3BFF-EB20-1D301906FF5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891D3F17-F0A3-D16E-ED89-AA30A6C0008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Marcador de contenido 2">
            <a:extLst>
              <a:ext uri="{FF2B5EF4-FFF2-40B4-BE49-F238E27FC236}">
                <a16:creationId xmlns:a16="http://schemas.microsoft.com/office/drawing/2014/main" id="{9EB47341-DDE0-D280-4517-56DAF0D4166F}"/>
              </a:ext>
            </a:extLst>
          </p:cNvPr>
          <p:cNvSpPr>
            <a:spLocks noGrp="1"/>
          </p:cNvSpPr>
          <p:nvPr>
            <p:ph idx="1"/>
          </p:nvPr>
        </p:nvSpPr>
        <p:spPr>
          <a:xfrm>
            <a:off x="0" y="2350593"/>
            <a:ext cx="12192000" cy="2781804"/>
          </a:xfrm>
        </p:spPr>
        <p:txBody>
          <a:bodyPr>
            <a:noAutofit/>
          </a:bodyPr>
          <a:lstStyle/>
          <a:p>
            <a:pPr algn="just">
              <a:spcBef>
                <a:spcPts val="1200"/>
              </a:spcBef>
              <a:buFontTx/>
              <a:buChar char="-"/>
            </a:pPr>
            <a:r>
              <a:rPr lang="es-ES" sz="2000" dirty="0">
                <a:sym typeface="Wingdings" panose="05000000000000000000" pitchFamily="2" charset="2"/>
              </a:rPr>
              <a:t>Estudio retrospectivo, observacional y descriptivo de una cohorte histórica compuesta por todos los pacientes adultos trasplantados hepáticos con </a:t>
            </a:r>
            <a:r>
              <a:rPr lang="es-ES" sz="2000" b="1" dirty="0">
                <a:sym typeface="Wingdings" panose="05000000000000000000" pitchFamily="2" charset="2"/>
              </a:rPr>
              <a:t>diagnóstico anatomopatológico incidental </a:t>
            </a:r>
            <a:r>
              <a:rPr lang="es-ES" sz="2000" dirty="0">
                <a:sym typeface="Wingdings" panose="05000000000000000000" pitchFamily="2" charset="2"/>
              </a:rPr>
              <a:t>de colangiocarcinoma o </a:t>
            </a:r>
            <a:r>
              <a:rPr lang="es-ES" sz="2000" dirty="0" err="1">
                <a:sym typeface="Wingdings" panose="05000000000000000000" pitchFamily="2" charset="2"/>
              </a:rPr>
              <a:t>hepatocolangiocarcinoma</a:t>
            </a:r>
            <a:r>
              <a:rPr lang="es-ES" sz="2000" dirty="0">
                <a:sym typeface="Wingdings" panose="05000000000000000000" pitchFamily="2" charset="2"/>
              </a:rPr>
              <a:t>.</a:t>
            </a:r>
          </a:p>
          <a:p>
            <a:pPr algn="just">
              <a:spcBef>
                <a:spcPts val="1200"/>
              </a:spcBef>
              <a:buFontTx/>
              <a:buChar char="-"/>
            </a:pPr>
            <a:r>
              <a:rPr lang="es-ES" sz="2000" dirty="0">
                <a:sym typeface="Wingdings" panose="05000000000000000000" pitchFamily="2" charset="2"/>
              </a:rPr>
              <a:t>Se incluyeron pacientes con y sin sospecha de CHC </a:t>
            </a:r>
            <a:r>
              <a:rPr lang="es-ES" sz="2000" dirty="0" err="1">
                <a:sym typeface="Wingdings" panose="05000000000000000000" pitchFamily="2" charset="2"/>
              </a:rPr>
              <a:t>pretrasplante</a:t>
            </a:r>
            <a:r>
              <a:rPr lang="es-ES" sz="2000" dirty="0">
                <a:sym typeface="Wingdings" panose="05000000000000000000" pitchFamily="2" charset="2"/>
              </a:rPr>
              <a:t>. </a:t>
            </a:r>
          </a:p>
          <a:p>
            <a:pPr algn="just">
              <a:spcBef>
                <a:spcPts val="1200"/>
              </a:spcBef>
              <a:buFontTx/>
              <a:buChar char="-"/>
            </a:pPr>
            <a:r>
              <a:rPr lang="es-ES" sz="2000" b="1" dirty="0">
                <a:solidFill>
                  <a:srgbClr val="FF0000"/>
                </a:solidFill>
                <a:sym typeface="Wingdings" panose="05000000000000000000" pitchFamily="2" charset="2"/>
              </a:rPr>
              <a:t>Clasificación: grupo </a:t>
            </a:r>
            <a:r>
              <a:rPr lang="es-ES" sz="2000" b="1" dirty="0" err="1">
                <a:solidFill>
                  <a:srgbClr val="FF0000"/>
                </a:solidFill>
                <a:sym typeface="Wingdings" panose="05000000000000000000" pitchFamily="2" charset="2"/>
              </a:rPr>
              <a:t>iCC</a:t>
            </a:r>
            <a:r>
              <a:rPr lang="es-ES" sz="2000" b="1" dirty="0">
                <a:solidFill>
                  <a:srgbClr val="FF0000"/>
                </a:solidFill>
                <a:sym typeface="Wingdings" panose="05000000000000000000" pitchFamily="2" charset="2"/>
              </a:rPr>
              <a:t>, grupo </a:t>
            </a:r>
            <a:r>
              <a:rPr lang="es-ES" sz="2000" b="1" dirty="0" err="1">
                <a:solidFill>
                  <a:srgbClr val="FF0000"/>
                </a:solidFill>
                <a:sym typeface="Wingdings" panose="05000000000000000000" pitchFamily="2" charset="2"/>
              </a:rPr>
              <a:t>iCC</a:t>
            </a:r>
            <a:r>
              <a:rPr lang="es-ES" sz="2000" b="1" dirty="0">
                <a:solidFill>
                  <a:srgbClr val="FF0000"/>
                </a:solidFill>
                <a:sym typeface="Wingdings" panose="05000000000000000000" pitchFamily="2" charset="2"/>
              </a:rPr>
              <a:t>-HCC separados (Goodman tipo 1), grupo </a:t>
            </a:r>
            <a:r>
              <a:rPr lang="es-ES" sz="2000" b="1" dirty="0" err="1">
                <a:solidFill>
                  <a:srgbClr val="FF0000"/>
                </a:solidFill>
                <a:sym typeface="Wingdings" panose="05000000000000000000" pitchFamily="2" charset="2"/>
              </a:rPr>
              <a:t>iCC</a:t>
            </a:r>
            <a:r>
              <a:rPr lang="es-ES" sz="2000" b="1" dirty="0">
                <a:solidFill>
                  <a:srgbClr val="FF0000"/>
                </a:solidFill>
                <a:sym typeface="Wingdings" panose="05000000000000000000" pitchFamily="2" charset="2"/>
              </a:rPr>
              <a:t>-HCC juntos (Goodman tipo 2).</a:t>
            </a:r>
          </a:p>
          <a:p>
            <a:pPr algn="just">
              <a:spcBef>
                <a:spcPts val="1200"/>
              </a:spcBef>
              <a:buFontTx/>
              <a:buChar char="-"/>
            </a:pPr>
            <a:r>
              <a:rPr lang="es-ES" sz="2000" dirty="0">
                <a:sym typeface="Wingdings" panose="05000000000000000000" pitchFamily="2" charset="2"/>
              </a:rPr>
              <a:t>Se analizaron múltiples variables del donante, del receptor y anatomopatológicas.</a:t>
            </a:r>
          </a:p>
          <a:p>
            <a:pPr algn="just">
              <a:spcBef>
                <a:spcPts val="1200"/>
              </a:spcBef>
              <a:buFontTx/>
              <a:buChar char="-"/>
            </a:pPr>
            <a:r>
              <a:rPr lang="es-ES" sz="2000" dirty="0">
                <a:sym typeface="Wingdings" panose="05000000000000000000" pitchFamily="2" charset="2"/>
              </a:rPr>
              <a:t>Se estudió la supervivencia global del paciente y libre de enfermedad.</a:t>
            </a:r>
          </a:p>
        </p:txBody>
      </p:sp>
      <p:sp>
        <p:nvSpPr>
          <p:cNvPr id="27" name="CuadroTexto 26">
            <a:extLst>
              <a:ext uri="{FF2B5EF4-FFF2-40B4-BE49-F238E27FC236}">
                <a16:creationId xmlns:a16="http://schemas.microsoft.com/office/drawing/2014/main" id="{9FC5C090-727A-38F8-26FC-50507FEBAE68}"/>
              </a:ext>
            </a:extLst>
          </p:cNvPr>
          <p:cNvSpPr txBox="1"/>
          <p:nvPr/>
        </p:nvSpPr>
        <p:spPr>
          <a:xfrm>
            <a:off x="218622" y="886977"/>
            <a:ext cx="11765788" cy="400110"/>
          </a:xfrm>
          <a:prstGeom prst="rect">
            <a:avLst/>
          </a:prstGeom>
          <a:noFill/>
        </p:spPr>
        <p:txBody>
          <a:bodyPr wrap="square" rtlCol="0">
            <a:spAutoFit/>
          </a:bodyPr>
          <a:lstStyle/>
          <a:p>
            <a:r>
              <a:rPr lang="es-ES" sz="2000" dirty="0">
                <a:sym typeface="Wingdings" panose="05000000000000000000" pitchFamily="2" charset="2"/>
              </a:rPr>
              <a:t>Analizar los resultados de TH en nuestro centro </a:t>
            </a:r>
            <a:r>
              <a:rPr lang="es-ES" sz="2000" dirty="0"/>
              <a:t>con diagnóstico anatomopatológico incidental de </a:t>
            </a:r>
            <a:r>
              <a:rPr lang="es-ES" sz="2000" dirty="0" err="1"/>
              <a:t>iCCA</a:t>
            </a:r>
            <a:r>
              <a:rPr lang="es-ES" sz="2000" dirty="0"/>
              <a:t> y HCC-CC </a:t>
            </a:r>
          </a:p>
        </p:txBody>
      </p:sp>
      <p:sp>
        <p:nvSpPr>
          <p:cNvPr id="2" name="CuadroTexto 1">
            <a:extLst>
              <a:ext uri="{FF2B5EF4-FFF2-40B4-BE49-F238E27FC236}">
                <a16:creationId xmlns:a16="http://schemas.microsoft.com/office/drawing/2014/main" id="{8535F071-68CF-EB3E-DA57-B226EBEA78B2}"/>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OBJETIVO</a:t>
            </a:r>
          </a:p>
        </p:txBody>
      </p:sp>
      <p:sp>
        <p:nvSpPr>
          <p:cNvPr id="4" name="CuadroTexto 3">
            <a:extLst>
              <a:ext uri="{FF2B5EF4-FFF2-40B4-BE49-F238E27FC236}">
                <a16:creationId xmlns:a16="http://schemas.microsoft.com/office/drawing/2014/main" id="{50D07C98-596B-6964-36A1-B37967C2F63C}"/>
              </a:ext>
            </a:extLst>
          </p:cNvPr>
          <p:cNvSpPr txBox="1"/>
          <p:nvPr/>
        </p:nvSpPr>
        <p:spPr>
          <a:xfrm>
            <a:off x="218622" y="16705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MATERIAL Y MÉTODOS</a:t>
            </a:r>
          </a:p>
        </p:txBody>
      </p:sp>
      <p:sp>
        <p:nvSpPr>
          <p:cNvPr id="11" name="CuadroTexto 10">
            <a:extLst>
              <a:ext uri="{FF2B5EF4-FFF2-40B4-BE49-F238E27FC236}">
                <a16:creationId xmlns:a16="http://schemas.microsoft.com/office/drawing/2014/main" id="{85AE5DEC-621D-B3FF-6CE7-81D8B435542A}"/>
              </a:ext>
            </a:extLst>
          </p:cNvPr>
          <p:cNvSpPr txBox="1"/>
          <p:nvPr/>
        </p:nvSpPr>
        <p:spPr>
          <a:xfrm>
            <a:off x="1420804" y="5365859"/>
            <a:ext cx="2517228" cy="369332"/>
          </a:xfrm>
          <a:prstGeom prst="rect">
            <a:avLst/>
          </a:prstGeom>
          <a:solidFill>
            <a:schemeClr val="bg1"/>
          </a:solidFill>
          <a:ln>
            <a:solidFill>
              <a:schemeClr val="tx1"/>
            </a:solidFill>
          </a:ln>
        </p:spPr>
        <p:txBody>
          <a:bodyPr wrap="none" rtlCol="0">
            <a:spAutoFit/>
          </a:bodyPr>
          <a:lstStyle/>
          <a:p>
            <a:r>
              <a:rPr lang="es-ES" dirty="0"/>
              <a:t>Abril 86-Diciembre 2024</a:t>
            </a:r>
          </a:p>
        </p:txBody>
      </p:sp>
      <p:sp>
        <p:nvSpPr>
          <p:cNvPr id="20" name="Flecha derecha 19">
            <a:extLst>
              <a:ext uri="{FF2B5EF4-FFF2-40B4-BE49-F238E27FC236}">
                <a16:creationId xmlns:a16="http://schemas.microsoft.com/office/drawing/2014/main" id="{2841556D-9633-BACC-B86F-01757BCA146F}"/>
              </a:ext>
            </a:extLst>
          </p:cNvPr>
          <p:cNvSpPr/>
          <p:nvPr/>
        </p:nvSpPr>
        <p:spPr>
          <a:xfrm>
            <a:off x="4627643" y="5428035"/>
            <a:ext cx="865414" cy="2051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29C26139-6B59-05A9-9CC4-F48B075D7495}"/>
              </a:ext>
            </a:extLst>
          </p:cNvPr>
          <p:cNvSpPr txBox="1"/>
          <p:nvPr/>
        </p:nvSpPr>
        <p:spPr>
          <a:xfrm>
            <a:off x="5714592" y="5321306"/>
            <a:ext cx="962123" cy="369332"/>
          </a:xfrm>
          <a:prstGeom prst="rect">
            <a:avLst/>
          </a:prstGeom>
          <a:noFill/>
          <a:ln>
            <a:solidFill>
              <a:schemeClr val="tx1"/>
            </a:solidFill>
          </a:ln>
        </p:spPr>
        <p:txBody>
          <a:bodyPr wrap="none" rtlCol="0">
            <a:spAutoFit/>
          </a:bodyPr>
          <a:lstStyle/>
          <a:p>
            <a:r>
              <a:rPr lang="es-ES" dirty="0"/>
              <a:t>2314 TH</a:t>
            </a:r>
          </a:p>
        </p:txBody>
      </p:sp>
      <p:sp>
        <p:nvSpPr>
          <p:cNvPr id="22" name="Flecha derecha 21">
            <a:extLst>
              <a:ext uri="{FF2B5EF4-FFF2-40B4-BE49-F238E27FC236}">
                <a16:creationId xmlns:a16="http://schemas.microsoft.com/office/drawing/2014/main" id="{44FEA550-8281-CD5A-0BFA-157938C78C58}"/>
              </a:ext>
            </a:extLst>
          </p:cNvPr>
          <p:cNvSpPr/>
          <p:nvPr/>
        </p:nvSpPr>
        <p:spPr>
          <a:xfrm>
            <a:off x="6898250" y="5403405"/>
            <a:ext cx="865414" cy="2051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36E8D270-E485-47FC-469C-EF65FAAE37F1}"/>
              </a:ext>
            </a:extLst>
          </p:cNvPr>
          <p:cNvSpPr txBox="1"/>
          <p:nvPr/>
        </p:nvSpPr>
        <p:spPr>
          <a:xfrm>
            <a:off x="7985199" y="5321306"/>
            <a:ext cx="2310248" cy="369332"/>
          </a:xfrm>
          <a:prstGeom prst="rect">
            <a:avLst/>
          </a:prstGeom>
          <a:noFill/>
          <a:ln>
            <a:solidFill>
              <a:schemeClr val="tx1"/>
            </a:solidFill>
          </a:ln>
        </p:spPr>
        <p:txBody>
          <a:bodyPr wrap="none" rtlCol="0">
            <a:spAutoFit/>
          </a:bodyPr>
          <a:lstStyle/>
          <a:p>
            <a:r>
              <a:rPr lang="es-ES" dirty="0"/>
              <a:t>23 CC+HCC-CC (0,99%)</a:t>
            </a:r>
          </a:p>
        </p:txBody>
      </p:sp>
    </p:spTree>
    <p:extLst>
      <p:ext uri="{BB962C8B-B14F-4D97-AF65-F5344CB8AC3E}">
        <p14:creationId xmlns:p14="http://schemas.microsoft.com/office/powerpoint/2010/main" val="199607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9792B-3203-C2EE-8F02-C3E25D1491A2}"/>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AEBA939A-D86E-20F2-C0F2-08315FA93AB9}"/>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C88565A-7696-8C8F-9FCB-7BF937FA92A7}"/>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4FC39AA-B332-2EA4-420E-5685667E0C8E}"/>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DE0A1AAB-09EC-7585-6046-44E0D8B4EF2A}"/>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11C15E92-CB2F-1875-F150-AC125A001149}"/>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3FD950C-8266-4AF0-9DB1-A016A7F3A9A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075F2AD5-79E9-E805-226E-DB7F200D512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9697E518-2E74-C829-9806-3DCA88EB1735}"/>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46E51C1E-6F76-E1F6-D94A-2BA3F5A9B74F}"/>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97C1761B-9C2D-C14E-6D8E-3E40C1319091}"/>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22933A79-5B3E-2CF0-84CC-2AD25759CFA1}"/>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4BD9670D-7384-EDA0-9580-F33F7C483D9D}"/>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37F5FD09-A230-722E-76E8-FA439D5CB2B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4" name="Gráfico 3">
            <a:extLst>
              <a:ext uri="{FF2B5EF4-FFF2-40B4-BE49-F238E27FC236}">
                <a16:creationId xmlns:a16="http://schemas.microsoft.com/office/drawing/2014/main" id="{D6F3E7B6-3530-D9DF-D65D-2AADC48EB64C}"/>
              </a:ext>
            </a:extLst>
          </p:cNvPr>
          <p:cNvGraphicFramePr/>
          <p:nvPr>
            <p:extLst>
              <p:ext uri="{D42A27DB-BD31-4B8C-83A1-F6EECF244321}">
                <p14:modId xmlns:p14="http://schemas.microsoft.com/office/powerpoint/2010/main" val="1793243259"/>
              </p:ext>
            </p:extLst>
          </p:nvPr>
        </p:nvGraphicFramePr>
        <p:xfrm>
          <a:off x="2769026" y="491871"/>
          <a:ext cx="6653947" cy="4835749"/>
        </p:xfrm>
        <a:graphic>
          <a:graphicData uri="http://schemas.openxmlformats.org/drawingml/2006/chart">
            <c:chart xmlns:c="http://schemas.openxmlformats.org/drawingml/2006/chart" xmlns:r="http://schemas.openxmlformats.org/officeDocument/2006/relationships" r:id="rId6"/>
          </a:graphicData>
        </a:graphic>
      </p:graphicFrame>
      <p:pic>
        <p:nvPicPr>
          <p:cNvPr id="24" name="Imagen 23">
            <a:extLst>
              <a:ext uri="{FF2B5EF4-FFF2-40B4-BE49-F238E27FC236}">
                <a16:creationId xmlns:a16="http://schemas.microsoft.com/office/drawing/2014/main" id="{8062F81D-0940-3C09-8855-294C44EC364D}"/>
              </a:ext>
            </a:extLst>
          </p:cNvPr>
          <p:cNvPicPr>
            <a:picLocks noChangeAspect="1"/>
          </p:cNvPicPr>
          <p:nvPr/>
        </p:nvPicPr>
        <p:blipFill>
          <a:blip r:embed="rId7"/>
          <a:stretch>
            <a:fillRect/>
          </a:stretch>
        </p:blipFill>
        <p:spPr>
          <a:xfrm>
            <a:off x="355024" y="1433394"/>
            <a:ext cx="3554595" cy="3982634"/>
          </a:xfrm>
          <a:prstGeom prst="rect">
            <a:avLst/>
          </a:prstGeom>
        </p:spPr>
      </p:pic>
      <p:graphicFrame>
        <p:nvGraphicFramePr>
          <p:cNvPr id="25" name="Gráfico 24">
            <a:extLst>
              <a:ext uri="{FF2B5EF4-FFF2-40B4-BE49-F238E27FC236}">
                <a16:creationId xmlns:a16="http://schemas.microsoft.com/office/drawing/2014/main" id="{18AE0FD1-2AD0-6A3F-3F33-D08AED6DB78E}"/>
              </a:ext>
            </a:extLst>
          </p:cNvPr>
          <p:cNvGraphicFramePr/>
          <p:nvPr>
            <p:extLst>
              <p:ext uri="{D42A27DB-BD31-4B8C-83A1-F6EECF244321}">
                <p14:modId xmlns:p14="http://schemas.microsoft.com/office/powerpoint/2010/main" val="3229092149"/>
              </p:ext>
            </p:extLst>
          </p:nvPr>
        </p:nvGraphicFramePr>
        <p:xfrm>
          <a:off x="7351387" y="464308"/>
          <a:ext cx="5602513" cy="4890874"/>
        </p:xfrm>
        <a:graphic>
          <a:graphicData uri="http://schemas.openxmlformats.org/drawingml/2006/chart">
            <c:chart xmlns:c="http://schemas.openxmlformats.org/drawingml/2006/chart" xmlns:r="http://schemas.openxmlformats.org/officeDocument/2006/relationships" r:id="rId8"/>
          </a:graphicData>
        </a:graphic>
      </p:graphicFrame>
      <p:sp>
        <p:nvSpPr>
          <p:cNvPr id="2" name="CuadroTexto 1">
            <a:extLst>
              <a:ext uri="{FF2B5EF4-FFF2-40B4-BE49-F238E27FC236}">
                <a16:creationId xmlns:a16="http://schemas.microsoft.com/office/drawing/2014/main" id="{FEAF2E64-3100-C41B-CFAC-7AD3A39137E2}"/>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RESULTADOS</a:t>
            </a:r>
          </a:p>
        </p:txBody>
      </p:sp>
      <p:sp>
        <p:nvSpPr>
          <p:cNvPr id="3" name="CuadroTexto 2">
            <a:extLst>
              <a:ext uri="{FF2B5EF4-FFF2-40B4-BE49-F238E27FC236}">
                <a16:creationId xmlns:a16="http://schemas.microsoft.com/office/drawing/2014/main" id="{B87537C7-1FB6-BDE1-B449-61AD5E078597}"/>
              </a:ext>
            </a:extLst>
          </p:cNvPr>
          <p:cNvSpPr txBox="1"/>
          <p:nvPr/>
        </p:nvSpPr>
        <p:spPr>
          <a:xfrm>
            <a:off x="5029200" y="5562017"/>
            <a:ext cx="2772904" cy="369332"/>
          </a:xfrm>
          <a:prstGeom prst="rect">
            <a:avLst/>
          </a:prstGeom>
          <a:noFill/>
        </p:spPr>
        <p:txBody>
          <a:bodyPr wrap="square" rtlCol="0">
            <a:spAutoFit/>
          </a:bodyPr>
          <a:lstStyle/>
          <a:p>
            <a:r>
              <a:rPr lang="es-ES" b="1" dirty="0"/>
              <a:t>13 (56,5%) HCC </a:t>
            </a:r>
            <a:r>
              <a:rPr lang="es-ES" b="1" dirty="0" err="1"/>
              <a:t>preTX</a:t>
            </a:r>
            <a:endParaRPr lang="es-ES" b="1" dirty="0"/>
          </a:p>
        </p:txBody>
      </p:sp>
    </p:spTree>
    <p:extLst>
      <p:ext uri="{BB962C8B-B14F-4D97-AF65-F5344CB8AC3E}">
        <p14:creationId xmlns:p14="http://schemas.microsoft.com/office/powerpoint/2010/main" val="1228832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8E078-127D-C1C7-CD3C-51AB733FC10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165B567B-4734-8475-F88D-DCDBECE4B57C}"/>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E4D409A8-9AD4-D375-0C9B-203EE8E6324A}"/>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4D4C5063-52DB-EB55-DE07-F5A1A6958C39}"/>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6FA95BF-06C6-AEB2-4CA5-4A84ED634364}"/>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27DEABE6-6CB6-736F-EF8F-CA623B40C313}"/>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6C73846-D34A-E7EA-3945-0009A92E0195}"/>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4CED572E-4684-A14B-68E6-7B9FC855E33B}"/>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169F3D1C-3DBA-BDD3-DE51-1CA5A01609F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D02A6C86-8906-F44E-A045-11F5D470730D}"/>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C27251F-0B65-D255-D7E3-3850434A6CC8}"/>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29734B6B-FB5B-F92E-9B55-F38BBD1D339A}"/>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84B0BAAF-5AF2-782A-9051-808C59422728}"/>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7A4EFCED-575D-554F-02C3-8C6E2C74A4D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aphicFrame>
        <p:nvGraphicFramePr>
          <p:cNvPr id="3" name="Tabla 2">
            <a:extLst>
              <a:ext uri="{FF2B5EF4-FFF2-40B4-BE49-F238E27FC236}">
                <a16:creationId xmlns:a16="http://schemas.microsoft.com/office/drawing/2014/main" id="{7D8A8366-B34D-129F-927C-88ED163A4B26}"/>
              </a:ext>
            </a:extLst>
          </p:cNvPr>
          <p:cNvGraphicFramePr>
            <a:graphicFrameLocks noGrp="1"/>
          </p:cNvGraphicFramePr>
          <p:nvPr>
            <p:extLst>
              <p:ext uri="{D42A27DB-BD31-4B8C-83A1-F6EECF244321}">
                <p14:modId xmlns:p14="http://schemas.microsoft.com/office/powerpoint/2010/main" val="348666904"/>
              </p:ext>
            </p:extLst>
          </p:nvPr>
        </p:nvGraphicFramePr>
        <p:xfrm>
          <a:off x="367615" y="2506961"/>
          <a:ext cx="5064997" cy="2713378"/>
        </p:xfrm>
        <a:graphic>
          <a:graphicData uri="http://schemas.openxmlformats.org/drawingml/2006/table">
            <a:tbl>
              <a:tblPr firstRow="1" firstCol="1" lastRow="1" lastCol="1" bandRow="1" bandCol="1">
                <a:tableStyleId>{69012ECD-51FC-41F1-AA8D-1B2483CD663E}</a:tableStyleId>
              </a:tblPr>
              <a:tblGrid>
                <a:gridCol w="2684947">
                  <a:extLst>
                    <a:ext uri="{9D8B030D-6E8A-4147-A177-3AD203B41FA5}">
                      <a16:colId xmlns:a16="http://schemas.microsoft.com/office/drawing/2014/main" val="296954913"/>
                    </a:ext>
                  </a:extLst>
                </a:gridCol>
                <a:gridCol w="2380050">
                  <a:extLst>
                    <a:ext uri="{9D8B030D-6E8A-4147-A177-3AD203B41FA5}">
                      <a16:colId xmlns:a16="http://schemas.microsoft.com/office/drawing/2014/main" val="4187940950"/>
                    </a:ext>
                  </a:extLst>
                </a:gridCol>
              </a:tblGrid>
              <a:tr h="339172">
                <a:tc>
                  <a:txBody>
                    <a:bodyPr/>
                    <a:lstStyle/>
                    <a:p>
                      <a:pPr>
                        <a:buNone/>
                      </a:pPr>
                      <a:r>
                        <a:rPr lang="es-ES" sz="2000" b="1" dirty="0">
                          <a:effectLst/>
                        </a:rPr>
                        <a:t>Nódulo mayor(cm)</a:t>
                      </a:r>
                      <a:endParaRPr lang="es-ES" sz="2000" b="1"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buNone/>
                      </a:pPr>
                      <a:r>
                        <a:rPr lang="es-ES" sz="2000" b="0" dirty="0">
                          <a:solidFill>
                            <a:schemeClr val="tx1"/>
                          </a:solidFill>
                          <a:effectLst/>
                        </a:rPr>
                        <a:t>2.6</a:t>
                      </a:r>
                      <a:r>
                        <a:rPr lang="es-ES" sz="2000" b="0" u="sng" dirty="0">
                          <a:solidFill>
                            <a:schemeClr val="tx1"/>
                          </a:solidFill>
                          <a:effectLst/>
                        </a:rPr>
                        <a:t>+</a:t>
                      </a:r>
                      <a:r>
                        <a:rPr lang="es-ES" sz="2000" b="0" dirty="0">
                          <a:solidFill>
                            <a:schemeClr val="tx1"/>
                          </a:solidFill>
                          <a:effectLst/>
                        </a:rPr>
                        <a:t>1</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96468935"/>
                  </a:ext>
                </a:extLst>
              </a:tr>
              <a:tr h="339172">
                <a:tc>
                  <a:txBody>
                    <a:bodyPr/>
                    <a:lstStyle/>
                    <a:p>
                      <a:pPr>
                        <a:buNone/>
                      </a:pPr>
                      <a:r>
                        <a:rPr lang="es-ES" sz="2000" b="1" dirty="0">
                          <a:solidFill>
                            <a:schemeClr val="bg1"/>
                          </a:solidFill>
                          <a:effectLst/>
                        </a:rPr>
                        <a:t>Núm. nódulos (n)</a:t>
                      </a:r>
                      <a:endParaRPr lang="es-ES" sz="2000" b="1" dirty="0">
                        <a:solidFill>
                          <a:schemeClr val="bg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algn="ctr">
                        <a:buNone/>
                      </a:pPr>
                      <a:r>
                        <a:rPr lang="es-ES" sz="2000" b="0" dirty="0">
                          <a:effectLst/>
                        </a:rPr>
                        <a:t>2 </a:t>
                      </a:r>
                      <a:r>
                        <a:rPr lang="es-ES" sz="2000" b="0">
                          <a:effectLst/>
                        </a:rPr>
                        <a:t>(3)</a:t>
                      </a:r>
                      <a:endParaRPr lang="es-ES" sz="2000" b="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65627819"/>
                  </a:ext>
                </a:extLst>
              </a:tr>
              <a:tr h="339172">
                <a:tc>
                  <a:txBody>
                    <a:bodyPr/>
                    <a:lstStyle/>
                    <a:p>
                      <a:pPr>
                        <a:buNone/>
                      </a:pPr>
                      <a:r>
                        <a:rPr lang="es-ES" sz="2000" b="1" dirty="0">
                          <a:solidFill>
                            <a:schemeClr val="bg1"/>
                          </a:solidFill>
                          <a:effectLst/>
                        </a:rPr>
                        <a:t>Invasión vascular</a:t>
                      </a:r>
                      <a:endParaRPr lang="es-ES" sz="2000" b="1" dirty="0">
                        <a:solidFill>
                          <a:schemeClr val="bg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algn="ctr">
                        <a:buNone/>
                      </a:pPr>
                      <a:r>
                        <a:rPr lang="es-ES" sz="2000" b="0" dirty="0">
                          <a:effectLst/>
                        </a:rPr>
                        <a:t>8 (34.8%)</a:t>
                      </a:r>
                      <a:endParaRPr lang="es-ES" sz="2000" b="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050772"/>
                  </a:ext>
                </a:extLst>
              </a:tr>
              <a:tr h="339172">
                <a:tc>
                  <a:txBody>
                    <a:bodyPr/>
                    <a:lstStyle/>
                    <a:p>
                      <a:pPr>
                        <a:buNone/>
                      </a:pPr>
                      <a:r>
                        <a:rPr lang="es-ES" sz="2000" b="1" dirty="0">
                          <a:solidFill>
                            <a:schemeClr val="bg1"/>
                          </a:solidFill>
                          <a:effectLst/>
                        </a:rPr>
                        <a:t>Ganglios positivos</a:t>
                      </a:r>
                      <a:endParaRPr lang="es-ES" sz="2000" b="1" dirty="0">
                        <a:solidFill>
                          <a:schemeClr val="bg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algn="ctr">
                        <a:buNone/>
                        <a:tabLst>
                          <a:tab pos="942975" algn="l"/>
                        </a:tabLst>
                      </a:pPr>
                      <a:r>
                        <a:rPr lang="es-ES" sz="2000" b="0" dirty="0">
                          <a:effectLst/>
                        </a:rPr>
                        <a:t>1 (4.3%)</a:t>
                      </a:r>
                      <a:endParaRPr lang="es-ES" sz="2000" b="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18916117"/>
                  </a:ext>
                </a:extLst>
              </a:tr>
              <a:tr h="1356690">
                <a:tc>
                  <a:txBody>
                    <a:bodyPr/>
                    <a:lstStyle/>
                    <a:p>
                      <a:pPr>
                        <a:buNone/>
                      </a:pPr>
                      <a:r>
                        <a:rPr lang="es-ES" sz="2000" b="1" dirty="0">
                          <a:solidFill>
                            <a:schemeClr val="bg1"/>
                          </a:solidFill>
                          <a:effectLst/>
                        </a:rPr>
                        <a:t>Diferenciación tumoral</a:t>
                      </a:r>
                    </a:p>
                    <a:p>
                      <a:pPr>
                        <a:buNone/>
                      </a:pPr>
                      <a:r>
                        <a:rPr lang="es-ES" sz="2000" b="1" dirty="0">
                          <a:solidFill>
                            <a:schemeClr val="bg1"/>
                          </a:solidFill>
                          <a:effectLst/>
                        </a:rPr>
                        <a:t>   -Bien</a:t>
                      </a:r>
                    </a:p>
                    <a:p>
                      <a:pPr>
                        <a:buNone/>
                      </a:pPr>
                      <a:r>
                        <a:rPr lang="es-ES" sz="2000" b="1" dirty="0">
                          <a:solidFill>
                            <a:schemeClr val="bg1"/>
                          </a:solidFill>
                          <a:effectLst/>
                        </a:rPr>
                        <a:t>   -Moderada</a:t>
                      </a:r>
                    </a:p>
                    <a:p>
                      <a:pPr>
                        <a:buNone/>
                      </a:pPr>
                      <a:r>
                        <a:rPr lang="es-ES" sz="2000" b="1" dirty="0">
                          <a:solidFill>
                            <a:schemeClr val="bg1"/>
                          </a:solidFill>
                          <a:effectLst/>
                        </a:rPr>
                        <a:t>   -Pobre</a:t>
                      </a:r>
                      <a:endParaRPr lang="es-ES" sz="2000" b="1" dirty="0">
                        <a:solidFill>
                          <a:schemeClr val="bg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algn="ctr">
                        <a:buNone/>
                        <a:tabLst>
                          <a:tab pos="942975" algn="l"/>
                        </a:tabLst>
                      </a:pPr>
                      <a:r>
                        <a:rPr lang="es-ES" sz="2000" b="0" dirty="0">
                          <a:effectLst/>
                        </a:rPr>
                        <a:t> </a:t>
                      </a:r>
                    </a:p>
                    <a:p>
                      <a:pPr algn="ctr">
                        <a:buNone/>
                        <a:tabLst>
                          <a:tab pos="942975" algn="l"/>
                        </a:tabLst>
                      </a:pPr>
                      <a:r>
                        <a:rPr lang="es-ES" sz="2000" b="0" dirty="0">
                          <a:effectLst/>
                        </a:rPr>
                        <a:t>10 (43.5%)</a:t>
                      </a:r>
                    </a:p>
                    <a:p>
                      <a:pPr algn="ctr">
                        <a:buNone/>
                        <a:tabLst>
                          <a:tab pos="942975" algn="l"/>
                        </a:tabLst>
                      </a:pPr>
                      <a:r>
                        <a:rPr lang="es-ES" sz="2000" b="0" dirty="0">
                          <a:effectLst/>
                        </a:rPr>
                        <a:t>8 (34.8%)</a:t>
                      </a:r>
                    </a:p>
                    <a:p>
                      <a:pPr algn="ctr">
                        <a:buNone/>
                        <a:tabLst>
                          <a:tab pos="942975" algn="l"/>
                        </a:tabLst>
                      </a:pPr>
                      <a:r>
                        <a:rPr lang="es-ES" sz="2000" b="0" dirty="0">
                          <a:effectLst/>
                        </a:rPr>
                        <a:t>5 (21.7%)</a:t>
                      </a:r>
                      <a:endParaRPr lang="es-ES" sz="2000" b="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4001111"/>
                  </a:ext>
                </a:extLst>
              </a:tr>
            </a:tbl>
          </a:graphicData>
        </a:graphic>
      </p:graphicFrame>
      <p:sp>
        <p:nvSpPr>
          <p:cNvPr id="2" name="CuadroTexto 1">
            <a:extLst>
              <a:ext uri="{FF2B5EF4-FFF2-40B4-BE49-F238E27FC236}">
                <a16:creationId xmlns:a16="http://schemas.microsoft.com/office/drawing/2014/main" id="{4B246346-9EB4-145D-7738-510997F749E0}"/>
              </a:ext>
            </a:extLst>
          </p:cNvPr>
          <p:cNvSpPr txBox="1"/>
          <p:nvPr/>
        </p:nvSpPr>
        <p:spPr>
          <a:xfrm>
            <a:off x="207590" y="181167"/>
            <a:ext cx="3432517" cy="461665"/>
          </a:xfrm>
          <a:prstGeom prst="rect">
            <a:avLst/>
          </a:prstGeom>
          <a:solidFill>
            <a:schemeClr val="accent1">
              <a:lumMod val="40000"/>
              <a:lumOff val="60000"/>
            </a:schemeClr>
          </a:solidFill>
        </p:spPr>
        <p:txBody>
          <a:bodyPr wrap="square" rtlCol="0">
            <a:spAutoFit/>
          </a:bodyPr>
          <a:lstStyle/>
          <a:p>
            <a:pPr algn="ctr"/>
            <a:r>
              <a:rPr lang="es-ES" sz="2400" b="1" dirty="0"/>
              <a:t>RESULTADOS</a:t>
            </a:r>
          </a:p>
        </p:txBody>
      </p:sp>
      <p:sp>
        <p:nvSpPr>
          <p:cNvPr id="4" name="CuadroTexto 3">
            <a:extLst>
              <a:ext uri="{FF2B5EF4-FFF2-40B4-BE49-F238E27FC236}">
                <a16:creationId xmlns:a16="http://schemas.microsoft.com/office/drawing/2014/main" id="{5C91DF48-0929-F1F3-9F53-C1800EE2247D}"/>
              </a:ext>
            </a:extLst>
          </p:cNvPr>
          <p:cNvSpPr txBox="1"/>
          <p:nvPr/>
        </p:nvSpPr>
        <p:spPr>
          <a:xfrm>
            <a:off x="1780287" y="1468342"/>
            <a:ext cx="2903039" cy="461665"/>
          </a:xfrm>
          <a:prstGeom prst="rect">
            <a:avLst/>
          </a:prstGeom>
          <a:noFill/>
          <a:ln>
            <a:solidFill>
              <a:schemeClr val="tx1"/>
            </a:solidFill>
          </a:ln>
        </p:spPr>
        <p:txBody>
          <a:bodyPr wrap="none" rtlCol="0">
            <a:spAutoFit/>
          </a:bodyPr>
          <a:lstStyle/>
          <a:p>
            <a:r>
              <a:rPr lang="es-ES" sz="2400" b="1" dirty="0"/>
              <a:t>CARACTERÍSTICAS AP</a:t>
            </a:r>
          </a:p>
        </p:txBody>
      </p:sp>
      <p:graphicFrame>
        <p:nvGraphicFramePr>
          <p:cNvPr id="11" name="Tabla 10">
            <a:extLst>
              <a:ext uri="{FF2B5EF4-FFF2-40B4-BE49-F238E27FC236}">
                <a16:creationId xmlns:a16="http://schemas.microsoft.com/office/drawing/2014/main" id="{A7BF296E-9BF4-C96D-C4E4-C567315EE60D}"/>
              </a:ext>
            </a:extLst>
          </p:cNvPr>
          <p:cNvGraphicFramePr>
            <a:graphicFrameLocks noGrp="1"/>
          </p:cNvGraphicFramePr>
          <p:nvPr>
            <p:extLst>
              <p:ext uri="{D42A27DB-BD31-4B8C-83A1-F6EECF244321}">
                <p14:modId xmlns:p14="http://schemas.microsoft.com/office/powerpoint/2010/main" val="1306213385"/>
              </p:ext>
            </p:extLst>
          </p:nvPr>
        </p:nvGraphicFramePr>
        <p:xfrm>
          <a:off x="6279105" y="1372948"/>
          <a:ext cx="5253318" cy="1114118"/>
        </p:xfrm>
        <a:graphic>
          <a:graphicData uri="http://schemas.openxmlformats.org/drawingml/2006/table">
            <a:tbl>
              <a:tblPr firstRow="1" firstCol="1" lastRow="1" lastCol="1" bandRow="1" bandCol="1">
                <a:tableStyleId>{1E171933-4619-4E11-9A3F-F7608DF75F80}</a:tableStyleId>
              </a:tblPr>
              <a:tblGrid>
                <a:gridCol w="2873026">
                  <a:extLst>
                    <a:ext uri="{9D8B030D-6E8A-4147-A177-3AD203B41FA5}">
                      <a16:colId xmlns:a16="http://schemas.microsoft.com/office/drawing/2014/main" val="2484523890"/>
                    </a:ext>
                  </a:extLst>
                </a:gridCol>
                <a:gridCol w="2380292">
                  <a:extLst>
                    <a:ext uri="{9D8B030D-6E8A-4147-A177-3AD203B41FA5}">
                      <a16:colId xmlns:a16="http://schemas.microsoft.com/office/drawing/2014/main" val="2745641640"/>
                    </a:ext>
                  </a:extLst>
                </a:gridCol>
              </a:tblGrid>
              <a:tr h="504518">
                <a:tc>
                  <a:txBody>
                    <a:bodyPr/>
                    <a:lstStyle/>
                    <a:p>
                      <a:pPr>
                        <a:buNone/>
                      </a:pPr>
                      <a:r>
                        <a:rPr lang="en-US" sz="2000" dirty="0">
                          <a:solidFill>
                            <a:schemeClr val="tx1"/>
                          </a:solidFill>
                          <a:effectLst/>
                        </a:rPr>
                        <a:t>TLR pre-</a:t>
                      </a:r>
                      <a:r>
                        <a:rPr lang="en-US" sz="2000" dirty="0" err="1">
                          <a:solidFill>
                            <a:schemeClr val="tx1"/>
                          </a:solidFill>
                          <a:effectLst/>
                        </a:rPr>
                        <a:t>tx</a:t>
                      </a:r>
                      <a:endParaRPr lang="es-ES" sz="2000" dirty="0">
                        <a:solidFill>
                          <a:schemeClr val="tx1"/>
                        </a:solidFill>
                        <a:effectLst/>
                      </a:endParaRPr>
                    </a:p>
                  </a:txBody>
                  <a:tcPr marL="68580" marR="68580" marT="0" marB="0">
                    <a:solidFill>
                      <a:schemeClr val="accent4">
                        <a:lumMod val="60000"/>
                        <a:lumOff val="40000"/>
                      </a:schemeClr>
                    </a:solidFill>
                  </a:tcPr>
                </a:tc>
                <a:tc>
                  <a:txBody>
                    <a:bodyPr/>
                    <a:lstStyle/>
                    <a:p>
                      <a:pPr algn="ctr">
                        <a:buNone/>
                      </a:pPr>
                      <a:r>
                        <a:rPr lang="es-ES" sz="2000" b="0" dirty="0">
                          <a:solidFill>
                            <a:schemeClr val="tx1"/>
                          </a:solidFill>
                          <a:effectLst/>
                        </a:rPr>
                        <a:t>13 (56.5%)</a:t>
                      </a:r>
                    </a:p>
                  </a:txBody>
                  <a:tcPr marL="68580" marR="68580" marT="0" marB="0">
                    <a:solidFill>
                      <a:schemeClr val="accent4">
                        <a:lumMod val="40000"/>
                        <a:lumOff val="60000"/>
                      </a:schemeClr>
                    </a:solidFill>
                  </a:tcPr>
                </a:tc>
                <a:extLst>
                  <a:ext uri="{0D108BD9-81ED-4DB2-BD59-A6C34878D82A}">
                    <a16:rowId xmlns:a16="http://schemas.microsoft.com/office/drawing/2014/main" val="254803411"/>
                  </a:ext>
                </a:extLst>
              </a:tr>
              <a:tr h="609595">
                <a:tc>
                  <a:txBody>
                    <a:bodyPr/>
                    <a:lstStyle/>
                    <a:p>
                      <a:pPr>
                        <a:buNone/>
                      </a:pPr>
                      <a:r>
                        <a:rPr lang="en-US" sz="2000" dirty="0">
                          <a:solidFill>
                            <a:schemeClr val="tx1"/>
                          </a:solidFill>
                          <a:effectLst/>
                        </a:rPr>
                        <a:t>No </a:t>
                      </a:r>
                      <a:r>
                        <a:rPr lang="en-US" sz="2000" dirty="0" err="1">
                          <a:solidFill>
                            <a:schemeClr val="tx1"/>
                          </a:solidFill>
                          <a:effectLst/>
                        </a:rPr>
                        <a:t>respuesta</a:t>
                      </a:r>
                      <a:endParaRPr lang="es-ES" sz="2000" dirty="0">
                        <a:solidFill>
                          <a:schemeClr val="tx1"/>
                        </a:solidFill>
                        <a:effectLst/>
                      </a:endParaRPr>
                    </a:p>
                    <a:p>
                      <a:pPr>
                        <a:buNone/>
                      </a:pPr>
                      <a:r>
                        <a:rPr lang="en-US" sz="2000" dirty="0">
                          <a:solidFill>
                            <a:schemeClr val="tx1"/>
                          </a:solidFill>
                          <a:effectLst/>
                        </a:rPr>
                        <a:t>Respuesta </a:t>
                      </a:r>
                      <a:r>
                        <a:rPr lang="en-US" sz="2000" dirty="0" err="1">
                          <a:solidFill>
                            <a:schemeClr val="tx1"/>
                          </a:solidFill>
                          <a:effectLst/>
                        </a:rPr>
                        <a:t>parcial</a:t>
                      </a:r>
                      <a:endParaRPr lang="es-ES" sz="2000" dirty="0">
                        <a:solidFill>
                          <a:schemeClr val="tx1"/>
                        </a:solidFill>
                        <a:effectLst/>
                      </a:endParaRPr>
                    </a:p>
                  </a:txBody>
                  <a:tcPr marL="68580" marR="68580" marT="0" marB="0">
                    <a:solidFill>
                      <a:schemeClr val="accent4">
                        <a:lumMod val="60000"/>
                        <a:lumOff val="40000"/>
                      </a:schemeClr>
                    </a:solidFill>
                  </a:tcPr>
                </a:tc>
                <a:tc>
                  <a:txBody>
                    <a:bodyPr/>
                    <a:lstStyle/>
                    <a:p>
                      <a:pPr algn="ctr">
                        <a:buNone/>
                      </a:pPr>
                      <a:r>
                        <a:rPr lang="es-ES" sz="2000" b="0" dirty="0">
                          <a:solidFill>
                            <a:schemeClr val="tx1"/>
                          </a:solidFill>
                          <a:effectLst/>
                        </a:rPr>
                        <a:t>6 (26.1%)</a:t>
                      </a:r>
                    </a:p>
                    <a:p>
                      <a:pPr algn="ctr">
                        <a:buNone/>
                      </a:pPr>
                      <a:r>
                        <a:rPr lang="es-ES" sz="2000" b="0" dirty="0">
                          <a:solidFill>
                            <a:schemeClr val="tx1"/>
                          </a:solidFill>
                          <a:effectLst/>
                        </a:rPr>
                        <a:t>7 (30.4%)</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68580" marR="68580" marT="0" marB="0">
                    <a:solidFill>
                      <a:schemeClr val="accent4">
                        <a:lumMod val="40000"/>
                        <a:lumOff val="60000"/>
                      </a:schemeClr>
                    </a:solidFill>
                  </a:tcPr>
                </a:tc>
                <a:extLst>
                  <a:ext uri="{0D108BD9-81ED-4DB2-BD59-A6C34878D82A}">
                    <a16:rowId xmlns:a16="http://schemas.microsoft.com/office/drawing/2014/main" val="1596783763"/>
                  </a:ext>
                </a:extLst>
              </a:tr>
            </a:tbl>
          </a:graphicData>
        </a:graphic>
      </p:graphicFrame>
      <p:sp>
        <p:nvSpPr>
          <p:cNvPr id="21" name="CuadroTexto 20">
            <a:extLst>
              <a:ext uri="{FF2B5EF4-FFF2-40B4-BE49-F238E27FC236}">
                <a16:creationId xmlns:a16="http://schemas.microsoft.com/office/drawing/2014/main" id="{59A984F9-517A-B922-38C3-ABAF95D53806}"/>
              </a:ext>
            </a:extLst>
          </p:cNvPr>
          <p:cNvSpPr txBox="1"/>
          <p:nvPr/>
        </p:nvSpPr>
        <p:spPr>
          <a:xfrm>
            <a:off x="6730317" y="724060"/>
            <a:ext cx="3984681" cy="461665"/>
          </a:xfrm>
          <a:prstGeom prst="rect">
            <a:avLst/>
          </a:prstGeom>
          <a:noFill/>
          <a:ln>
            <a:solidFill>
              <a:schemeClr val="tx1"/>
            </a:solidFill>
          </a:ln>
        </p:spPr>
        <p:txBody>
          <a:bodyPr wrap="none" rtlCol="0">
            <a:spAutoFit/>
          </a:bodyPr>
          <a:lstStyle/>
          <a:p>
            <a:r>
              <a:rPr lang="es-ES" sz="2400" b="1" dirty="0"/>
              <a:t>TERAPIAS LOCORREGIONALES</a:t>
            </a:r>
          </a:p>
        </p:txBody>
      </p:sp>
      <p:graphicFrame>
        <p:nvGraphicFramePr>
          <p:cNvPr id="22" name="Tabla 21">
            <a:extLst>
              <a:ext uri="{FF2B5EF4-FFF2-40B4-BE49-F238E27FC236}">
                <a16:creationId xmlns:a16="http://schemas.microsoft.com/office/drawing/2014/main" id="{D9BFF3D9-1D3E-CBEC-0562-DD4FF5CF2224}"/>
              </a:ext>
            </a:extLst>
          </p:cNvPr>
          <p:cNvGraphicFramePr>
            <a:graphicFrameLocks noGrp="1"/>
          </p:cNvGraphicFramePr>
          <p:nvPr>
            <p:extLst>
              <p:ext uri="{D42A27DB-BD31-4B8C-83A1-F6EECF244321}">
                <p14:modId xmlns:p14="http://schemas.microsoft.com/office/powerpoint/2010/main" val="3763806617"/>
              </p:ext>
            </p:extLst>
          </p:nvPr>
        </p:nvGraphicFramePr>
        <p:xfrm>
          <a:off x="6662031" y="3884837"/>
          <a:ext cx="4487466" cy="2133600"/>
        </p:xfrm>
        <a:graphic>
          <a:graphicData uri="http://schemas.openxmlformats.org/drawingml/2006/table">
            <a:tbl>
              <a:tblPr firstRow="1" firstCol="1" lastRow="1" lastCol="1" bandRow="1" bandCol="1">
                <a:tableStyleId>{93296810-A885-4BE3-A3E7-6D5BEEA58F35}</a:tableStyleId>
              </a:tblPr>
              <a:tblGrid>
                <a:gridCol w="2454183">
                  <a:extLst>
                    <a:ext uri="{9D8B030D-6E8A-4147-A177-3AD203B41FA5}">
                      <a16:colId xmlns:a16="http://schemas.microsoft.com/office/drawing/2014/main" val="491924853"/>
                    </a:ext>
                  </a:extLst>
                </a:gridCol>
                <a:gridCol w="2033283">
                  <a:extLst>
                    <a:ext uri="{9D8B030D-6E8A-4147-A177-3AD203B41FA5}">
                      <a16:colId xmlns:a16="http://schemas.microsoft.com/office/drawing/2014/main" val="3362402151"/>
                    </a:ext>
                  </a:extLst>
                </a:gridCol>
              </a:tblGrid>
              <a:tr h="1719138">
                <a:tc>
                  <a:txBody>
                    <a:bodyPr/>
                    <a:lstStyle/>
                    <a:p>
                      <a:pPr>
                        <a:buNone/>
                      </a:pPr>
                      <a:r>
                        <a:rPr lang="en-US" sz="2000" dirty="0">
                          <a:solidFill>
                            <a:schemeClr val="tx1"/>
                          </a:solidFill>
                          <a:effectLst/>
                        </a:rPr>
                        <a:t>Dindo-</a:t>
                      </a:r>
                      <a:r>
                        <a:rPr lang="en-US" sz="2000" dirty="0" err="1">
                          <a:solidFill>
                            <a:schemeClr val="tx1"/>
                          </a:solidFill>
                          <a:effectLst/>
                        </a:rPr>
                        <a:t>Clavien</a:t>
                      </a:r>
                      <a:endParaRPr lang="es-ES" sz="2000" dirty="0">
                        <a:solidFill>
                          <a:schemeClr val="tx1"/>
                        </a:solidFill>
                        <a:effectLst/>
                      </a:endParaRPr>
                    </a:p>
                    <a:p>
                      <a:pPr>
                        <a:buNone/>
                      </a:pPr>
                      <a:r>
                        <a:rPr lang="en-US" sz="2000" dirty="0">
                          <a:solidFill>
                            <a:schemeClr val="tx1"/>
                          </a:solidFill>
                          <a:effectLst/>
                        </a:rPr>
                        <a:t>   -No</a:t>
                      </a:r>
                      <a:endParaRPr lang="es-ES" sz="2000" dirty="0">
                        <a:solidFill>
                          <a:schemeClr val="tx1"/>
                        </a:solidFill>
                        <a:effectLst/>
                      </a:endParaRPr>
                    </a:p>
                    <a:p>
                      <a:pPr>
                        <a:buNone/>
                      </a:pPr>
                      <a:r>
                        <a:rPr lang="en-US" sz="2000" dirty="0">
                          <a:solidFill>
                            <a:schemeClr val="tx1"/>
                          </a:solidFill>
                          <a:effectLst/>
                        </a:rPr>
                        <a:t>   -I</a:t>
                      </a:r>
                      <a:endParaRPr lang="es-ES" sz="2000" dirty="0">
                        <a:solidFill>
                          <a:schemeClr val="tx1"/>
                        </a:solidFill>
                        <a:effectLst/>
                      </a:endParaRPr>
                    </a:p>
                    <a:p>
                      <a:pPr>
                        <a:buNone/>
                      </a:pPr>
                      <a:r>
                        <a:rPr lang="en-US" sz="2000" dirty="0">
                          <a:solidFill>
                            <a:schemeClr val="tx1"/>
                          </a:solidFill>
                          <a:effectLst/>
                        </a:rPr>
                        <a:t>   -II</a:t>
                      </a:r>
                      <a:endParaRPr lang="es-ES" sz="2000" dirty="0">
                        <a:solidFill>
                          <a:schemeClr val="tx1"/>
                        </a:solidFill>
                        <a:effectLst/>
                      </a:endParaRPr>
                    </a:p>
                    <a:p>
                      <a:pPr>
                        <a:buNone/>
                      </a:pPr>
                      <a:r>
                        <a:rPr lang="en-US" sz="2000" dirty="0">
                          <a:solidFill>
                            <a:schemeClr val="tx1"/>
                          </a:solidFill>
                          <a:effectLst/>
                        </a:rPr>
                        <a:t>   -III</a:t>
                      </a:r>
                      <a:endParaRPr lang="es-ES" sz="2000" dirty="0">
                        <a:solidFill>
                          <a:schemeClr val="tx1"/>
                        </a:solidFill>
                        <a:effectLst/>
                      </a:endParaRPr>
                    </a:p>
                    <a:p>
                      <a:pPr>
                        <a:buNone/>
                      </a:pPr>
                      <a:r>
                        <a:rPr lang="en-US" sz="2000" dirty="0">
                          <a:solidFill>
                            <a:schemeClr val="tx1"/>
                          </a:solidFill>
                          <a:effectLst/>
                        </a:rPr>
                        <a:t>   -IV</a:t>
                      </a:r>
                      <a:endParaRPr lang="es-ES" sz="2000" dirty="0">
                        <a:solidFill>
                          <a:schemeClr val="tx1"/>
                        </a:solidFill>
                        <a:effectLst/>
                      </a:endParaRPr>
                    </a:p>
                    <a:p>
                      <a:pPr>
                        <a:buNone/>
                      </a:pPr>
                      <a:r>
                        <a:rPr lang="en-US" sz="2000" dirty="0">
                          <a:solidFill>
                            <a:schemeClr val="tx1"/>
                          </a:solidFill>
                          <a:effectLst/>
                        </a:rPr>
                        <a:t>   -V</a:t>
                      </a:r>
                      <a:endParaRPr lang="es-ES"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algn="ctr">
                        <a:buNone/>
                      </a:pPr>
                      <a:r>
                        <a:rPr lang="es-ES" sz="2000" dirty="0">
                          <a:solidFill>
                            <a:schemeClr val="tx1"/>
                          </a:solidFill>
                          <a:effectLst/>
                        </a:rPr>
                        <a:t> </a:t>
                      </a:r>
                    </a:p>
                    <a:p>
                      <a:pPr algn="ctr">
                        <a:buNone/>
                      </a:pPr>
                      <a:r>
                        <a:rPr lang="es-ES" sz="2000" b="0" dirty="0">
                          <a:solidFill>
                            <a:schemeClr val="tx1"/>
                          </a:solidFill>
                          <a:effectLst/>
                        </a:rPr>
                        <a:t>11 (47.8%)</a:t>
                      </a:r>
                    </a:p>
                    <a:p>
                      <a:pPr algn="ctr">
                        <a:buNone/>
                      </a:pPr>
                      <a:r>
                        <a:rPr lang="es-ES" sz="2000" b="0" dirty="0">
                          <a:solidFill>
                            <a:schemeClr val="tx1"/>
                          </a:solidFill>
                          <a:effectLst/>
                        </a:rPr>
                        <a:t>0</a:t>
                      </a:r>
                    </a:p>
                    <a:p>
                      <a:pPr algn="ctr">
                        <a:buNone/>
                      </a:pPr>
                      <a:r>
                        <a:rPr lang="es-ES" sz="2000" b="0" dirty="0">
                          <a:solidFill>
                            <a:schemeClr val="tx1"/>
                          </a:solidFill>
                          <a:effectLst/>
                        </a:rPr>
                        <a:t>3 (13%)</a:t>
                      </a:r>
                    </a:p>
                    <a:p>
                      <a:pPr algn="ctr">
                        <a:buNone/>
                      </a:pPr>
                      <a:r>
                        <a:rPr lang="es-ES" sz="2000" b="0" dirty="0">
                          <a:solidFill>
                            <a:schemeClr val="tx1"/>
                          </a:solidFill>
                          <a:effectLst/>
                        </a:rPr>
                        <a:t>8 (34.8%)</a:t>
                      </a:r>
                    </a:p>
                    <a:p>
                      <a:pPr algn="ctr">
                        <a:buNone/>
                      </a:pPr>
                      <a:r>
                        <a:rPr lang="es-ES" sz="2000" b="0" dirty="0">
                          <a:solidFill>
                            <a:schemeClr val="tx1"/>
                          </a:solidFill>
                          <a:effectLst/>
                        </a:rPr>
                        <a:t>1 (4.3%)</a:t>
                      </a:r>
                    </a:p>
                    <a:p>
                      <a:pPr algn="ctr">
                        <a:buNone/>
                      </a:pPr>
                      <a:r>
                        <a:rPr lang="es-ES" sz="2000" b="0" dirty="0">
                          <a:solidFill>
                            <a:schemeClr val="tx1"/>
                          </a:solidFill>
                          <a:effectLst/>
                        </a:rPr>
                        <a:t>0</a:t>
                      </a:r>
                      <a:endParaRPr lang="es-ES" sz="2000" b="0" dirty="0">
                        <a:solidFill>
                          <a:schemeClr val="tx1"/>
                        </a:solidFill>
                        <a:effectLst/>
                        <a:latin typeface="Times New Roman" panose="02020603050405020304" pitchFamily="18" charset="0"/>
                        <a:ea typeface="MS Mincho" panose="02020609040205080304" pitchFamily="49" charset="-128"/>
                      </a:endParaRPr>
                    </a:p>
                  </a:txBody>
                  <a:tcPr marL="68580" marR="68580" marT="0" marB="0">
                    <a:solidFill>
                      <a:schemeClr val="accent6">
                        <a:lumMod val="60000"/>
                        <a:lumOff val="40000"/>
                      </a:schemeClr>
                    </a:solidFill>
                  </a:tcPr>
                </a:tc>
                <a:extLst>
                  <a:ext uri="{0D108BD9-81ED-4DB2-BD59-A6C34878D82A}">
                    <a16:rowId xmlns:a16="http://schemas.microsoft.com/office/drawing/2014/main" val="974733644"/>
                  </a:ext>
                </a:extLst>
              </a:tr>
            </a:tbl>
          </a:graphicData>
        </a:graphic>
      </p:graphicFrame>
      <p:sp>
        <p:nvSpPr>
          <p:cNvPr id="23" name="CuadroTexto 22">
            <a:extLst>
              <a:ext uri="{FF2B5EF4-FFF2-40B4-BE49-F238E27FC236}">
                <a16:creationId xmlns:a16="http://schemas.microsoft.com/office/drawing/2014/main" id="{A746BAC8-0D17-A0CF-81C5-804502DC87B1}"/>
              </a:ext>
            </a:extLst>
          </p:cNvPr>
          <p:cNvSpPr txBox="1"/>
          <p:nvPr/>
        </p:nvSpPr>
        <p:spPr>
          <a:xfrm>
            <a:off x="7658884" y="3238196"/>
            <a:ext cx="2493760" cy="461665"/>
          </a:xfrm>
          <a:prstGeom prst="rect">
            <a:avLst/>
          </a:prstGeom>
          <a:noFill/>
          <a:ln>
            <a:solidFill>
              <a:schemeClr val="tx1"/>
            </a:solidFill>
          </a:ln>
        </p:spPr>
        <p:txBody>
          <a:bodyPr wrap="none" rtlCol="0">
            <a:spAutoFit/>
          </a:bodyPr>
          <a:lstStyle/>
          <a:p>
            <a:r>
              <a:rPr lang="es-ES" sz="2400" b="1" dirty="0"/>
              <a:t>COMPLICACIONES</a:t>
            </a:r>
          </a:p>
        </p:txBody>
      </p:sp>
    </p:spTree>
    <p:extLst>
      <p:ext uri="{BB962C8B-B14F-4D97-AF65-F5344CB8AC3E}">
        <p14:creationId xmlns:p14="http://schemas.microsoft.com/office/powerpoint/2010/main" val="637057894"/>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4C74D6-8E01-4C8F-A796-A362780A2589}">
  <ds:schemaRefs>
    <ds:schemaRef ds:uri="http://schemas.microsoft.com/office/2006/metadata/properties"/>
    <ds:schemaRef ds:uri="http://schemas.microsoft.com/office/infopath/2007/PartnerControls"/>
    <ds:schemaRef ds:uri="0c5cd9b1-7df6-4125-9594-fc0acfe49476"/>
    <ds:schemaRef ds:uri="2ba98950-7f45-4f63-93ce-8807729bc465"/>
  </ds:schemaRefs>
</ds:datastoreItem>
</file>

<file path=customXml/itemProps2.xml><?xml version="1.0" encoding="utf-8"?>
<ds:datastoreItem xmlns:ds="http://schemas.openxmlformats.org/officeDocument/2006/customXml" ds:itemID="{A3608040-9D56-4F79-BE15-29E65474C7A8}"/>
</file>

<file path=customXml/itemProps3.xml><?xml version="1.0" encoding="utf-8"?>
<ds:datastoreItem xmlns:ds="http://schemas.openxmlformats.org/officeDocument/2006/customXml" ds:itemID="{BE8AAE77-4BE6-4504-B263-33AECFAD9B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1400</TotalTime>
  <Words>4071</Words>
  <Application>Microsoft Office PowerPoint</Application>
  <PresentationFormat>Panorámica</PresentationFormat>
  <Paragraphs>350</Paragraphs>
  <Slides>18</Slides>
  <Notes>13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Arial</vt:lpstr>
      <vt:lpstr>Calibri</vt:lpstr>
      <vt:lpstr>Calibri Light</vt:lpstr>
      <vt:lpstr>Times New Roman</vt:lpstr>
      <vt:lpstr>Wingdings</vt:lpstr>
      <vt:lpstr>Tema de l'Office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NATALIA GRUP CONGRES</dc:creator>
  <cp:lastModifiedBy>Julia Gutiérrez de Prado</cp:lastModifiedBy>
  <cp:revision>45</cp:revision>
  <dcterms:created xsi:type="dcterms:W3CDTF">2022-01-31T13:34:55Z</dcterms:created>
  <dcterms:modified xsi:type="dcterms:W3CDTF">2025-10-24T08:22:01Z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