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64" r:id="rId6"/>
    <p:sldId id="276" r:id="rId7"/>
    <p:sldId id="266" r:id="rId8"/>
    <p:sldId id="274" r:id="rId9"/>
    <p:sldId id="272" r:id="rId10"/>
    <p:sldId id="269" r:id="rId11"/>
    <p:sldId id="265" r:id="rId12"/>
    <p:sldId id="277" r:id="rId13"/>
    <p:sldId id="270" r:id="rId14"/>
    <p:sldId id="273" r:id="rId15"/>
    <p:sldId id="275" r:id="rId16"/>
    <p:sldId id="278" r:id="rId17"/>
    <p:sldId id="271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2E2"/>
    <a:srgbClr val="E7AB00"/>
    <a:srgbClr val="FDFEFD"/>
    <a:srgbClr val="939292"/>
    <a:srgbClr val="B5A8AF"/>
    <a:srgbClr val="8E7A85"/>
    <a:srgbClr val="00A2E2"/>
    <a:srgbClr val="B3A6AD"/>
    <a:srgbClr val="00833D"/>
    <a:srgbClr val="009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39267-D8D9-4DBC-B6C6-806C93168AA9}" v="326" dt="2025-09-17T17:49:51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 autoAdjust="0"/>
    <p:restoredTop sz="76551"/>
  </p:normalViewPr>
  <p:slideViewPr>
    <p:cSldViewPr snapToGrid="0" showGuides="1">
      <p:cViewPr>
        <p:scale>
          <a:sx n="89" d="100"/>
          <a:sy n="89" d="100"/>
        </p:scale>
        <p:origin x="-192" y="64"/>
      </p:cViewPr>
      <p:guideLst>
        <p:guide orient="horz" pos="96"/>
        <p:guide pos="72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2-2945-A4C2-C1AA8E8A31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5-F249-818F-09071A317F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A5-F249-818F-09071A317F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A5-F249-818F-09071A317F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A5-F249-818F-09071A317FE7}"/>
              </c:ext>
            </c:extLst>
          </c:dPt>
          <c:cat>
            <c:strRef>
              <c:f>Hoja1!$A$2:$A$5</c:f>
              <c:strCache>
                <c:ptCount val="4"/>
                <c:pt idx="0">
                  <c:v>E Coli BLEE</c:v>
                </c:pt>
                <c:pt idx="1">
                  <c:v>KPC</c:v>
                </c:pt>
                <c:pt idx="2">
                  <c:v>E Cloacae </c:v>
                </c:pt>
                <c:pt idx="3">
                  <c:v>C Freundii AMPc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2-2945-A4C2-C1AA8E8A3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100053699592535E-3"/>
          <c:y val="0.91225291020565691"/>
          <c:w val="0.83185982931006552"/>
          <c:h val="6.8651330978492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5335D-1710-E04E-B8D9-A3D1F474A81F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72505-FB9D-3A4F-AB6E-2AD7B05F53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00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ArialMT"/>
              </a:rPr>
              <a:t>motivado por un estado proinflamatorio </a:t>
            </a:r>
            <a:r>
              <a:rPr lang="es-ES" sz="1800" dirty="0" err="1">
                <a:effectLst/>
                <a:latin typeface="ArialMT"/>
              </a:rPr>
              <a:t>crónico</a:t>
            </a:r>
            <a:r>
              <a:rPr lang="es-ES" sz="1800" dirty="0">
                <a:effectLst/>
                <a:latin typeface="ArialMT"/>
              </a:rPr>
              <a:t> que acaba produciendo un </a:t>
            </a:r>
            <a:r>
              <a:rPr lang="es-ES" sz="1800" dirty="0" err="1">
                <a:effectLst/>
                <a:latin typeface="ArialMT"/>
              </a:rPr>
              <a:t>fenómeno</a:t>
            </a:r>
            <a:r>
              <a:rPr lang="es-ES" sz="1800" dirty="0">
                <a:effectLst/>
                <a:latin typeface="ArialMT"/>
              </a:rPr>
              <a:t> de agotamiento inmune 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La </a:t>
            </a:r>
            <a:r>
              <a:rPr lang="es-ES" b="1" dirty="0"/>
              <a:t>gravedad del CAID</a:t>
            </a:r>
            <a:r>
              <a:rPr lang="es-ES" dirty="0"/>
              <a:t> es </a:t>
            </a:r>
            <a:r>
              <a:rPr lang="es-ES" b="1" dirty="0"/>
              <a:t>dinámica y progresiva</a:t>
            </a:r>
            <a:r>
              <a:rPr lang="es-ES" dirty="0"/>
              <a:t>, y </a:t>
            </a:r>
            <a:r>
              <a:rPr lang="es-ES" b="1" dirty="0"/>
              <a:t>aumenta en paralelo al estadio de la cirrosis</a:t>
            </a:r>
            <a:r>
              <a:rPr lang="es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ArialMT"/>
              </a:rPr>
              <a:t>Los frecuentes ingresos hospitalarios, a menudo con estancias prolongadas, y la </a:t>
            </a:r>
            <a:r>
              <a:rPr lang="es-ES" sz="1800" dirty="0" err="1">
                <a:effectLst/>
                <a:latin typeface="ArialMT"/>
              </a:rPr>
              <a:t>exposición</a:t>
            </a:r>
            <a:r>
              <a:rPr lang="es-ES" sz="1800" dirty="0">
                <a:effectLst/>
                <a:latin typeface="ArialMT"/>
              </a:rPr>
              <a:t> a </a:t>
            </a:r>
            <a:r>
              <a:rPr lang="es-ES" sz="1800" dirty="0" err="1">
                <a:effectLst/>
                <a:latin typeface="ArialMT"/>
              </a:rPr>
              <a:t>antibióticos</a:t>
            </a:r>
            <a:r>
              <a:rPr lang="es-ES" sz="1800" dirty="0">
                <a:effectLst/>
                <a:latin typeface="ArialMT"/>
              </a:rPr>
              <a:t>, facilitan la </a:t>
            </a:r>
            <a:r>
              <a:rPr lang="es-ES" sz="1800" dirty="0" err="1">
                <a:effectLst/>
                <a:latin typeface="ArialMT"/>
              </a:rPr>
              <a:t>colonización</a:t>
            </a:r>
            <a:r>
              <a:rPr lang="es-ES" sz="1800" dirty="0">
                <a:effectLst/>
                <a:latin typeface="ArialMT"/>
              </a:rPr>
              <a:t> </a:t>
            </a:r>
            <a:r>
              <a:rPr lang="es-ES" sz="1800" dirty="0" err="1">
                <a:effectLst/>
                <a:latin typeface="ArialMT"/>
              </a:rPr>
              <a:t>entérica</a:t>
            </a:r>
            <a:r>
              <a:rPr lang="es-ES" sz="1800" dirty="0">
                <a:effectLst/>
                <a:latin typeface="ArialMT"/>
              </a:rPr>
              <a:t> por bacterias multirresistentes (BMR) (16), 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La prevalencia de </a:t>
            </a:r>
            <a:r>
              <a:rPr lang="es-E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colonización entérica por bacterias multirresistentes (BMR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) en pacientes cirróticos alcanza el 47% </a:t>
            </a:r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x2 pacientes sin enfermedad hepática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72505-FB9D-3A4F-AB6E-2AD7B05F53D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19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Screened</a:t>
            </a:r>
            <a:r>
              <a:rPr lang="es-ES" dirty="0"/>
              <a:t> </a:t>
            </a:r>
            <a:r>
              <a:rPr lang="es-ES" dirty="0" err="1"/>
              <a:t>cohort</a:t>
            </a:r>
            <a:r>
              <a:rPr lang="es-ES" dirty="0"/>
              <a:t> (LT </a:t>
            </a:r>
            <a:r>
              <a:rPr lang="es-ES" dirty="0" err="1"/>
              <a:t>population</a:t>
            </a:r>
            <a:r>
              <a:rPr lang="es-ES" dirty="0"/>
              <a:t> at H Reina Sofia): n = 1787</a:t>
            </a:r>
          </a:p>
          <a:p>
            <a:r>
              <a:rPr lang="es-ES" dirty="0" err="1"/>
              <a:t>Ineligible</a:t>
            </a:r>
            <a:r>
              <a:rPr lang="es-ES" dirty="0"/>
              <a:t>: Niños n =257, trasplantes antes 2012 o después de 2023: n= 1006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1688A-A22A-944B-A056-3F531B8796E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83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>
                <a:effectLst/>
                <a:latin typeface="ArialMT"/>
              </a:rPr>
              <a:t>La prevalencia de </a:t>
            </a:r>
            <a:r>
              <a:rPr lang="es-ES" sz="1000" dirty="0" err="1">
                <a:effectLst/>
                <a:latin typeface="ArialMT"/>
              </a:rPr>
              <a:t>colonización</a:t>
            </a:r>
            <a:r>
              <a:rPr lang="es-ES" sz="1000" dirty="0">
                <a:effectLst/>
                <a:latin typeface="ArialMT"/>
              </a:rPr>
              <a:t> </a:t>
            </a:r>
            <a:r>
              <a:rPr lang="es-ES" sz="1000" dirty="0" err="1">
                <a:effectLst/>
                <a:latin typeface="ArialMT"/>
              </a:rPr>
              <a:t>entérica</a:t>
            </a:r>
            <a:r>
              <a:rPr lang="es-ES" sz="1000" dirty="0">
                <a:effectLst/>
                <a:latin typeface="ArialMT"/>
              </a:rPr>
              <a:t> por BMR en el hisopo rectal obtenido en el momento del trasplante fue del 9,2% (n=25). Los agentes </a:t>
            </a:r>
            <a:r>
              <a:rPr lang="es-ES" sz="1000" dirty="0" err="1">
                <a:effectLst/>
                <a:latin typeface="ArialMT"/>
              </a:rPr>
              <a:t>microbiológicos</a:t>
            </a:r>
            <a:r>
              <a:rPr lang="es-ES" sz="1000" dirty="0">
                <a:effectLst/>
                <a:latin typeface="ArialMT"/>
              </a:rPr>
              <a:t> encontrados fueron </a:t>
            </a:r>
            <a:r>
              <a:rPr lang="es-ES" sz="1000" i="1" dirty="0" err="1">
                <a:effectLst/>
                <a:latin typeface="Arial" panose="020B0604020202020204" pitchFamily="34" charset="0"/>
              </a:rPr>
              <a:t>Escherichia</a:t>
            </a:r>
            <a:r>
              <a:rPr lang="es-ES" sz="1000" i="1" dirty="0">
                <a:effectLst/>
                <a:latin typeface="Arial" panose="020B0604020202020204" pitchFamily="34" charset="0"/>
              </a:rPr>
              <a:t> </a:t>
            </a:r>
            <a:r>
              <a:rPr lang="es-ES" sz="1000" i="1" dirty="0" err="1">
                <a:effectLst/>
                <a:latin typeface="Arial" panose="020B0604020202020204" pitchFamily="34" charset="0"/>
              </a:rPr>
              <a:t>Coli</a:t>
            </a:r>
            <a:r>
              <a:rPr lang="es-ES" sz="1000" i="1" dirty="0">
                <a:effectLst/>
                <a:latin typeface="Arial" panose="020B0604020202020204" pitchFamily="34" charset="0"/>
              </a:rPr>
              <a:t> </a:t>
            </a:r>
            <a:r>
              <a:rPr lang="es-ES" sz="1000" dirty="0">
                <a:effectLst/>
                <a:latin typeface="ArialMT"/>
              </a:rPr>
              <a:t>productora de BLEE (n=17), </a:t>
            </a:r>
            <a:r>
              <a:rPr lang="es-ES" sz="1000" i="1" dirty="0" err="1">
                <a:effectLst/>
                <a:latin typeface="Arial" panose="020B0604020202020204" pitchFamily="34" charset="0"/>
              </a:rPr>
              <a:t>Klebsiella</a:t>
            </a:r>
            <a:r>
              <a:rPr lang="es-ES" sz="1000" i="1" dirty="0">
                <a:effectLst/>
                <a:latin typeface="Arial" panose="020B0604020202020204" pitchFamily="34" charset="0"/>
              </a:rPr>
              <a:t> </a:t>
            </a:r>
            <a:r>
              <a:rPr lang="es-ES" sz="1000" i="1" dirty="0" err="1">
                <a:effectLst/>
                <a:latin typeface="Arial" panose="020B0604020202020204" pitchFamily="34" charset="0"/>
              </a:rPr>
              <a:t>Pneumoniae</a:t>
            </a:r>
            <a:r>
              <a:rPr lang="es-ES" sz="1000" i="1" dirty="0">
                <a:effectLst/>
                <a:latin typeface="Arial" panose="020B0604020202020204" pitchFamily="34" charset="0"/>
              </a:rPr>
              <a:t> </a:t>
            </a:r>
            <a:r>
              <a:rPr lang="es-ES" sz="1000" dirty="0">
                <a:effectLst/>
                <a:latin typeface="ArialMT"/>
              </a:rPr>
              <a:t>productora de </a:t>
            </a:r>
            <a:r>
              <a:rPr lang="es-ES" sz="1000" dirty="0" err="1">
                <a:effectLst/>
                <a:latin typeface="ArialMT"/>
              </a:rPr>
              <a:t>carbapenemasa</a:t>
            </a:r>
            <a:r>
              <a:rPr lang="es-ES" sz="1000" dirty="0">
                <a:effectLst/>
                <a:latin typeface="ArialMT"/>
              </a:rPr>
              <a:t> (KPC) (n=6), </a:t>
            </a:r>
            <a:r>
              <a:rPr lang="es-ES" sz="1000" i="1" dirty="0" err="1">
                <a:effectLst/>
                <a:latin typeface="Arial" panose="020B0604020202020204" pitchFamily="34" charset="0"/>
              </a:rPr>
              <a:t>Enterobacter</a:t>
            </a:r>
            <a:r>
              <a:rPr lang="es-ES" sz="1000" i="1" dirty="0">
                <a:effectLst/>
                <a:latin typeface="Arial" panose="020B0604020202020204" pitchFamily="34" charset="0"/>
              </a:rPr>
              <a:t> </a:t>
            </a:r>
            <a:r>
              <a:rPr lang="es-ES" sz="1000" i="1" dirty="0" err="1">
                <a:effectLst/>
                <a:latin typeface="Arial" panose="020B0604020202020204" pitchFamily="34" charset="0"/>
              </a:rPr>
              <a:t>Cloacae</a:t>
            </a:r>
            <a:r>
              <a:rPr lang="es-ES" sz="1000" i="1" dirty="0">
                <a:effectLst/>
                <a:latin typeface="Arial" panose="020B0604020202020204" pitchFamily="34" charset="0"/>
              </a:rPr>
              <a:t> </a:t>
            </a:r>
            <a:r>
              <a:rPr lang="es-ES" sz="1000" dirty="0">
                <a:effectLst/>
                <a:latin typeface="ArialMT"/>
              </a:rPr>
              <a:t>(n=1) y </a:t>
            </a:r>
            <a:r>
              <a:rPr lang="es-ES" sz="1000" i="1" dirty="0" err="1">
                <a:effectLst/>
                <a:latin typeface="Arial" panose="020B0604020202020204" pitchFamily="34" charset="0"/>
              </a:rPr>
              <a:t>Citrobacter</a:t>
            </a:r>
            <a:r>
              <a:rPr lang="es-ES" sz="1000" i="1" dirty="0">
                <a:effectLst/>
                <a:latin typeface="Arial" panose="020B0604020202020204" pitchFamily="34" charset="0"/>
              </a:rPr>
              <a:t> </a:t>
            </a:r>
            <a:r>
              <a:rPr lang="es-ES" sz="1000" i="1" dirty="0" err="1">
                <a:effectLst/>
                <a:latin typeface="Arial" panose="020B0604020202020204" pitchFamily="34" charset="0"/>
              </a:rPr>
              <a:t>Freundii</a:t>
            </a:r>
            <a:r>
              <a:rPr lang="es-ES" sz="1000" i="1" dirty="0">
                <a:effectLst/>
                <a:latin typeface="Arial" panose="020B0604020202020204" pitchFamily="34" charset="0"/>
              </a:rPr>
              <a:t> </a:t>
            </a:r>
            <a:r>
              <a:rPr lang="es-ES" sz="1000" dirty="0">
                <a:effectLst/>
                <a:latin typeface="ArialMT"/>
              </a:rPr>
              <a:t>productora de betalactamasa de tipo </a:t>
            </a:r>
            <a:r>
              <a:rPr lang="es-ES" sz="1000" dirty="0" err="1">
                <a:effectLst/>
                <a:latin typeface="ArialMT"/>
              </a:rPr>
              <a:t>AmpC</a:t>
            </a:r>
            <a:r>
              <a:rPr lang="es-ES" sz="1000" dirty="0">
                <a:effectLst/>
                <a:latin typeface="ArialMT"/>
              </a:rPr>
              <a:t> (n=2). Un paciente presentó </a:t>
            </a:r>
            <a:r>
              <a:rPr lang="es-ES" sz="1000" dirty="0" err="1">
                <a:effectLst/>
                <a:latin typeface="ArialMT"/>
              </a:rPr>
              <a:t>colonización</a:t>
            </a:r>
            <a:r>
              <a:rPr lang="es-ES" sz="1000" dirty="0">
                <a:effectLst/>
                <a:latin typeface="ArialMT"/>
              </a:rPr>
              <a:t> por KPC y </a:t>
            </a:r>
            <a:r>
              <a:rPr lang="es-ES" sz="1000" i="1" dirty="0" err="1">
                <a:effectLst/>
                <a:latin typeface="Arial" panose="020B0604020202020204" pitchFamily="34" charset="0"/>
              </a:rPr>
              <a:t>Citrobacter</a:t>
            </a:r>
            <a:r>
              <a:rPr lang="es-ES" sz="1000" i="1" dirty="0">
                <a:effectLst/>
                <a:latin typeface="Arial" panose="020B0604020202020204" pitchFamily="34" charset="0"/>
              </a:rPr>
              <a:t> </a:t>
            </a:r>
            <a:r>
              <a:rPr lang="es-ES" sz="1000" i="1" dirty="0" err="1">
                <a:effectLst/>
                <a:latin typeface="Arial" panose="020B0604020202020204" pitchFamily="34" charset="0"/>
              </a:rPr>
              <a:t>Freundii</a:t>
            </a:r>
            <a:r>
              <a:rPr lang="es-ES" sz="1000" i="1" dirty="0">
                <a:effectLst/>
                <a:latin typeface="Arial" panose="020B0604020202020204" pitchFamily="34" charset="0"/>
              </a:rPr>
              <a:t> </a:t>
            </a:r>
            <a:r>
              <a:rPr lang="es-ES" sz="1000" dirty="0">
                <a:effectLst/>
                <a:latin typeface="ArialMT"/>
              </a:rPr>
              <a:t>productora de betalactamasas </a:t>
            </a:r>
            <a:r>
              <a:rPr lang="es-ES" sz="1000" dirty="0" err="1">
                <a:effectLst/>
                <a:latin typeface="ArialMT"/>
              </a:rPr>
              <a:t>simultáneamente</a:t>
            </a:r>
            <a:r>
              <a:rPr lang="es-ES" sz="1000" dirty="0">
                <a:effectLst/>
                <a:latin typeface="ArialMT"/>
              </a:rPr>
              <a:t>. </a:t>
            </a:r>
            <a:endParaRPr lang="es-ES" sz="1000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72505-FB9D-3A4F-AB6E-2AD7B05F53D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85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72505-FB9D-3A4F-AB6E-2AD7B05F53D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3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72505-FB9D-3A4F-AB6E-2AD7B05F53D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427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effectLst/>
                <a:latin typeface="ArialMT"/>
              </a:rPr>
              <a:t>se </a:t>
            </a:r>
            <a:r>
              <a:rPr lang="es-ES" sz="1200" dirty="0" err="1">
                <a:effectLst/>
                <a:latin typeface="ArialMT"/>
              </a:rPr>
              <a:t>encontro</a:t>
            </a:r>
            <a:r>
              <a:rPr lang="es-ES" sz="1200" dirty="0">
                <a:effectLst/>
                <a:latin typeface="ArialMT"/>
              </a:rPr>
              <a:t>́ una </a:t>
            </a:r>
            <a:r>
              <a:rPr lang="es-ES" sz="1200" dirty="0" err="1">
                <a:effectLst/>
                <a:latin typeface="ArialMT"/>
              </a:rPr>
              <a:t>relación</a:t>
            </a:r>
            <a:r>
              <a:rPr lang="es-ES" sz="1200" dirty="0">
                <a:effectLst/>
                <a:latin typeface="ArialMT"/>
              </a:rPr>
              <a:t> no significativa entre los pacientes previamente colonizados y la </a:t>
            </a:r>
            <a:r>
              <a:rPr lang="es-ES" sz="1200" dirty="0" err="1">
                <a:effectLst/>
                <a:latin typeface="ArialMT"/>
              </a:rPr>
              <a:t>infección</a:t>
            </a:r>
            <a:r>
              <a:rPr lang="es-ES" sz="1200" dirty="0">
                <a:effectLst/>
                <a:latin typeface="ArialMT"/>
              </a:rPr>
              <a:t> o </a:t>
            </a:r>
            <a:r>
              <a:rPr lang="es-ES" sz="1200" dirty="0" err="1">
                <a:effectLst/>
                <a:latin typeface="ArialMT"/>
              </a:rPr>
              <a:t>reactivación</a:t>
            </a:r>
            <a:r>
              <a:rPr lang="es-ES" sz="1200" dirty="0">
                <a:effectLst/>
                <a:latin typeface="ArialMT"/>
              </a:rPr>
              <a:t> del CMV durante el ingreso postrasplante, siendo en estos cuatro veces </a:t>
            </a:r>
            <a:r>
              <a:rPr lang="es-ES" sz="1200" dirty="0" err="1">
                <a:effectLst/>
                <a:latin typeface="ArialMT"/>
              </a:rPr>
              <a:t>más</a:t>
            </a:r>
            <a:r>
              <a:rPr lang="es-ES" sz="1200" dirty="0">
                <a:effectLst/>
                <a:latin typeface="ArialMT"/>
              </a:rPr>
              <a:t> frecuente. 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72505-FB9D-3A4F-AB6E-2AD7B05F53D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90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/>
              <a:t>Los pacientes con ≥2 ingresos prolongados en el año anterior al trasplante tienen un </a:t>
            </a:r>
            <a:r>
              <a:rPr lang="es-ES" sz="2800" b="1" dirty="0"/>
              <a:t>34% más de riesgo de mortalidad postrasplante</a:t>
            </a:r>
            <a:r>
              <a:rPr lang="es-ES" sz="2800" dirty="0"/>
              <a:t>, probablemente por mayor fragilidad o exposición hospitalaria.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/>
              <a:t>Ser portador intestinal de bacterias multirresistentes </a:t>
            </a:r>
            <a:r>
              <a:rPr lang="es-ES" sz="2800" b="1" dirty="0"/>
              <a:t>incrementa casi 5 veces el riesgo de mortalidad</a:t>
            </a:r>
            <a:r>
              <a:rPr lang="es-ES" sz="2800" dirty="0"/>
              <a:t> tras el trasplante. Es el </a:t>
            </a:r>
            <a:r>
              <a:rPr lang="es-ES" sz="2800" b="1" dirty="0"/>
              <a:t>factor pronóstico más potente</a:t>
            </a:r>
            <a:r>
              <a:rPr lang="es-ES" sz="2800" dirty="0"/>
              <a:t> en este modelo.</a:t>
            </a:r>
            <a:endParaRPr lang="es-ES" sz="1800" dirty="0">
              <a:effectLst/>
              <a:latin typeface="Arial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ArialMT"/>
              </a:rPr>
              <a:t>. Por cada </a:t>
            </a:r>
            <a:r>
              <a:rPr lang="es-ES" sz="1800" dirty="0" err="1">
                <a:effectLst/>
                <a:latin typeface="ArialMT"/>
              </a:rPr>
              <a:t>ug</a:t>
            </a:r>
            <a:r>
              <a:rPr lang="es-ES" sz="1800" dirty="0">
                <a:effectLst/>
                <a:latin typeface="ArialMT"/>
              </a:rPr>
              <a:t>/ml </a:t>
            </a:r>
            <a:r>
              <a:rPr lang="es-ES" sz="1800" dirty="0" err="1">
                <a:effectLst/>
                <a:latin typeface="ArialMT"/>
              </a:rPr>
              <a:t>más</a:t>
            </a:r>
            <a:r>
              <a:rPr lang="es-ES" sz="1800" dirty="0">
                <a:effectLst/>
                <a:latin typeface="ArialMT"/>
              </a:rPr>
              <a:t> de </a:t>
            </a:r>
            <a:r>
              <a:rPr lang="es-ES" sz="1800" dirty="0" err="1">
                <a:effectLst/>
                <a:latin typeface="ArialMT"/>
              </a:rPr>
              <a:t>tacrolimus</a:t>
            </a:r>
            <a:r>
              <a:rPr lang="es-ES" sz="1800" dirty="0">
                <a:effectLst/>
                <a:latin typeface="ArialMT"/>
              </a:rPr>
              <a:t> en el </a:t>
            </a:r>
            <a:r>
              <a:rPr lang="es-ES" sz="1800" dirty="0" err="1">
                <a:effectLst/>
                <a:latin typeface="ArialMT"/>
              </a:rPr>
              <a:t>día</a:t>
            </a:r>
            <a:r>
              <a:rPr lang="es-ES" sz="1800" dirty="0">
                <a:effectLst/>
                <a:latin typeface="ArialMT"/>
              </a:rPr>
              <a:t> siete postrasplante, el riesgo de mortalidad fue 1,13 veces mayor y haber sido tratado con </a:t>
            </a:r>
            <a:r>
              <a:rPr lang="es-ES" sz="1800" dirty="0" err="1">
                <a:effectLst/>
                <a:latin typeface="ArialMT"/>
              </a:rPr>
              <a:t>everolimus</a:t>
            </a:r>
            <a:r>
              <a:rPr lang="es-ES" sz="1800" dirty="0">
                <a:effectLst/>
                <a:latin typeface="ArialMT"/>
              </a:rPr>
              <a:t> al alta supuso 6 veces </a:t>
            </a:r>
            <a:r>
              <a:rPr lang="es-ES" sz="1800" dirty="0" err="1">
                <a:effectLst/>
                <a:latin typeface="ArialMT"/>
              </a:rPr>
              <a:t>más</a:t>
            </a:r>
            <a:r>
              <a:rPr lang="es-ES" sz="1800" dirty="0">
                <a:effectLst/>
                <a:latin typeface="ArialMT"/>
              </a:rPr>
              <a:t> de riesgo de muerte comparado con los pacientes que no fueron tratados con este inmunosupresor. 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72505-FB9D-3A4F-AB6E-2AD7B05F53DB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696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72505-FB9D-3A4F-AB6E-2AD7B05F53DB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2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23/10/25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277861" y="1977635"/>
            <a:ext cx="8518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800" b="1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Impacto pronóstico de la colonización entérica por bacterias multi-resistentes en pacientes sometidos a trasplante hepático</a:t>
            </a:r>
            <a:endParaRPr lang="es-ES" sz="2800" b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s-E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endParaRPr lang="es-ES" sz="2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s-ES" sz="2800" b="1" i="1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491284" y="3324726"/>
            <a:ext cx="8351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Marina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Orti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-Cuerva, Myriam Barrera Romero, María Prieto-Torre,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Paloma E. </a:t>
            </a:r>
            <a:r>
              <a:rPr lang="es-E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Alañón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-Martínez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José L. Montero, Pilar Barrera, Antonio Poyato, Manuel de la Mata, Manuel L. Rodríguez-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Perálvarez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sp>
        <p:nvSpPr>
          <p:cNvPr id="5" name="QuadreDeText 9">
            <a:extLst>
              <a:ext uri="{FF2B5EF4-FFF2-40B4-BE49-F238E27FC236}">
                <a16:creationId xmlns:a16="http://schemas.microsoft.com/office/drawing/2014/main" id="{67F5B677-7419-99F8-B4CA-C72DF0F06325}"/>
              </a:ext>
            </a:extLst>
          </p:cNvPr>
          <p:cNvSpPr txBox="1"/>
          <p:nvPr/>
        </p:nvSpPr>
        <p:spPr>
          <a:xfrm>
            <a:off x="6096000" y="4324682"/>
            <a:ext cx="5898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Hospital Universitario Reina Sofía, Córdoba</a:t>
            </a:r>
          </a:p>
        </p:txBody>
      </p:sp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6584A30-D8E0-D1C6-7EDF-9905BC974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92" y="718506"/>
            <a:ext cx="6407212" cy="613949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C55AA71-1584-03CF-F128-D6D17B2F0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258" y="718506"/>
            <a:ext cx="5532742" cy="3049754"/>
          </a:xfrm>
          <a:prstGeom prst="rect">
            <a:avLst/>
          </a:prstGeom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4FDE473-AE2E-71E9-EB7B-F2F81C47285B}"/>
              </a:ext>
            </a:extLst>
          </p:cNvPr>
          <p:cNvCxnSpPr/>
          <p:nvPr/>
        </p:nvCxnSpPr>
        <p:spPr>
          <a:xfrm>
            <a:off x="123092" y="6154615"/>
            <a:ext cx="1846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BFB0BF3-57DC-9637-0F67-B365A531C491}"/>
              </a:ext>
            </a:extLst>
          </p:cNvPr>
          <p:cNvCxnSpPr/>
          <p:nvPr/>
        </p:nvCxnSpPr>
        <p:spPr>
          <a:xfrm>
            <a:off x="123092" y="6605954"/>
            <a:ext cx="1846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6484B97-DBD0-9CE0-9597-B00ACBCB7177}"/>
              </a:ext>
            </a:extLst>
          </p:cNvPr>
          <p:cNvCxnSpPr/>
          <p:nvPr/>
        </p:nvCxnSpPr>
        <p:spPr>
          <a:xfrm>
            <a:off x="123092" y="4390292"/>
            <a:ext cx="1846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C105BCC-959F-2191-D176-D775D62BA47C}"/>
              </a:ext>
            </a:extLst>
          </p:cNvPr>
          <p:cNvCxnSpPr>
            <a:cxnSpLocks/>
          </p:cNvCxnSpPr>
          <p:nvPr/>
        </p:nvCxnSpPr>
        <p:spPr>
          <a:xfrm>
            <a:off x="310661" y="5298830"/>
            <a:ext cx="1430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DA82453-5E51-2121-B81F-C5DA5B55A068}"/>
              </a:ext>
            </a:extLst>
          </p:cNvPr>
          <p:cNvSpPr txBox="1"/>
          <p:nvPr/>
        </p:nvSpPr>
        <p:spPr>
          <a:xfrm>
            <a:off x="2359920" y="124948"/>
            <a:ext cx="834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4"/>
                </a:solidFill>
              </a:rPr>
              <a:t>Factores independientes de mortalidad en el </a:t>
            </a:r>
            <a:r>
              <a:rPr lang="es-ES" sz="2800" b="1" dirty="0" err="1">
                <a:solidFill>
                  <a:schemeClr val="accent4"/>
                </a:solidFill>
              </a:rPr>
              <a:t>posTH</a:t>
            </a:r>
            <a:endParaRPr lang="es-ES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8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0DB084-9727-FABE-80D2-F8A709E8D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312" y="1202147"/>
            <a:ext cx="6924527" cy="47312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BFA19B-A5E1-1590-DE4B-BB8D1D4624B7}"/>
              </a:ext>
            </a:extLst>
          </p:cNvPr>
          <p:cNvSpPr txBox="1"/>
          <p:nvPr/>
        </p:nvSpPr>
        <p:spPr>
          <a:xfrm>
            <a:off x="246185" y="124948"/>
            <a:ext cx="10454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800" b="1" dirty="0">
                <a:solidFill>
                  <a:schemeClr val="accent4"/>
                </a:solidFill>
              </a:rPr>
              <a:t>La supervivencia en pacientes colonizados por BMR es menor que los pacientes no colonizados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4C494A-E371-7935-3531-B03ECBBCE48B}"/>
              </a:ext>
            </a:extLst>
          </p:cNvPr>
          <p:cNvSpPr txBox="1"/>
          <p:nvPr/>
        </p:nvSpPr>
        <p:spPr>
          <a:xfrm>
            <a:off x="6308521" y="1705707"/>
            <a:ext cx="272561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Colonización por BMR en hisopo rectal </a:t>
            </a:r>
            <a:r>
              <a:rPr lang="es-ES" sz="1600" dirty="0" err="1"/>
              <a:t>preTH</a:t>
            </a:r>
            <a:endParaRPr lang="es-ES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31E630-57C5-55D0-513E-C57C2E6CD6C7}"/>
              </a:ext>
            </a:extLst>
          </p:cNvPr>
          <p:cNvSpPr txBox="1"/>
          <p:nvPr/>
        </p:nvSpPr>
        <p:spPr>
          <a:xfrm rot="16200000">
            <a:off x="-195660" y="3431746"/>
            <a:ext cx="2725615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Supervivencia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E3A4FA9-1118-1F3E-C5D3-FAA03D32059A}"/>
              </a:ext>
            </a:extLst>
          </p:cNvPr>
          <p:cNvSpPr txBox="1"/>
          <p:nvPr/>
        </p:nvSpPr>
        <p:spPr>
          <a:xfrm>
            <a:off x="2682355" y="5732760"/>
            <a:ext cx="3626166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Tiempo después del trasplante (días)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BBD385-933E-13F6-FF29-7979CEF85153}"/>
              </a:ext>
            </a:extLst>
          </p:cNvPr>
          <p:cNvSpPr txBox="1"/>
          <p:nvPr/>
        </p:nvSpPr>
        <p:spPr>
          <a:xfrm>
            <a:off x="8153004" y="4316988"/>
            <a:ext cx="34239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 pacientes no colonizados por BMR l</a:t>
            </a:r>
            <a:r>
              <a:rPr lang="es-E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supervivencia a 1 y 5 </a:t>
            </a:r>
            <a:r>
              <a:rPr lang="es-ES" sz="18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años</a:t>
            </a:r>
            <a:r>
              <a:rPr lang="es-ES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fue del 89,6% y del 80,7% </a:t>
            </a:r>
            <a:r>
              <a:rPr lang="es-E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respectivamente, frente al 73,9% y 65,7%, del grupo de pacientes colonizados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695439A-92CB-A46E-8F57-2FC4D027426C}"/>
              </a:ext>
            </a:extLst>
          </p:cNvPr>
          <p:cNvSpPr txBox="1"/>
          <p:nvPr/>
        </p:nvSpPr>
        <p:spPr>
          <a:xfrm>
            <a:off x="4849685" y="4398242"/>
            <a:ext cx="2381077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Log-</a:t>
            </a:r>
            <a:r>
              <a:rPr lang="es-ES" sz="1600" b="1" dirty="0" err="1"/>
              <a:t>rank</a:t>
            </a:r>
            <a:r>
              <a:rPr lang="es-ES" sz="1600" b="1" dirty="0"/>
              <a:t> test= 0,038</a:t>
            </a:r>
          </a:p>
        </p:txBody>
      </p:sp>
    </p:spTree>
    <p:extLst>
      <p:ext uri="{BB962C8B-B14F-4D97-AF65-F5344CB8AC3E}">
        <p14:creationId xmlns:p14="http://schemas.microsoft.com/office/powerpoint/2010/main" val="336544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472309D-89BC-67E5-50F1-419E0C41B74A}"/>
              </a:ext>
            </a:extLst>
          </p:cNvPr>
          <p:cNvSpPr txBox="1"/>
          <p:nvPr/>
        </p:nvSpPr>
        <p:spPr>
          <a:xfrm>
            <a:off x="207590" y="112688"/>
            <a:ext cx="763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4"/>
                </a:solidFill>
              </a:rPr>
              <a:t>Conclusiones</a:t>
            </a:r>
            <a:endParaRPr lang="es-ES" sz="3200" dirty="0">
              <a:solidFill>
                <a:schemeClr val="accent4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BE4B40-B680-7045-0EFD-504A063BB429}"/>
              </a:ext>
            </a:extLst>
          </p:cNvPr>
          <p:cNvSpPr txBox="1"/>
          <p:nvPr/>
        </p:nvSpPr>
        <p:spPr>
          <a:xfrm>
            <a:off x="977252" y="1336047"/>
            <a:ext cx="10880656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colonización entérica por BMR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en pacientes sometidos a trasplante hepático se asocia de forma independiente con una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mayor incidencia de infecciones postoperatorias y un incremento significativo de la mortalidad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Estos hallazgos sugieren la necesidad de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ajustar la intensidad inmunosupresora 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individualizar las estrategias de profilaxis antimicrobiana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en pacientes colonizados.</a:t>
            </a:r>
          </a:p>
        </p:txBody>
      </p:sp>
    </p:spTree>
    <p:extLst>
      <p:ext uri="{BB962C8B-B14F-4D97-AF65-F5344CB8AC3E}">
        <p14:creationId xmlns:p14="http://schemas.microsoft.com/office/powerpoint/2010/main" val="145091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FDE1A0BA-DF74-2910-4E81-DE73438EAAE5}"/>
              </a:ext>
            </a:extLst>
          </p:cNvPr>
          <p:cNvSpPr txBox="1"/>
          <p:nvPr/>
        </p:nvSpPr>
        <p:spPr>
          <a:xfrm>
            <a:off x="4138541" y="2659559"/>
            <a:ext cx="7285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1A2E2"/>
                </a:solidFill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1015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39401DF-5E96-66AE-8D5F-57036775F00B}"/>
              </a:ext>
            </a:extLst>
          </p:cNvPr>
          <p:cNvSpPr txBox="1"/>
          <p:nvPr/>
        </p:nvSpPr>
        <p:spPr>
          <a:xfrm>
            <a:off x="135018" y="87265"/>
            <a:ext cx="180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1A2E2"/>
                </a:solidFill>
              </a:rPr>
              <a:t>Resultados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469D471-5447-E572-B02D-2B03DBD6F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76405"/>
              </p:ext>
            </p:extLst>
          </p:nvPr>
        </p:nvGraphicFramePr>
        <p:xfrm>
          <a:off x="1420804" y="1228902"/>
          <a:ext cx="9128473" cy="425932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84367">
                  <a:extLst>
                    <a:ext uri="{9D8B030D-6E8A-4147-A177-3AD203B41FA5}">
                      <a16:colId xmlns:a16="http://schemas.microsoft.com/office/drawing/2014/main" val="2557374759"/>
                    </a:ext>
                  </a:extLst>
                </a:gridCol>
                <a:gridCol w="2784367">
                  <a:extLst>
                    <a:ext uri="{9D8B030D-6E8A-4147-A177-3AD203B41FA5}">
                      <a16:colId xmlns:a16="http://schemas.microsoft.com/office/drawing/2014/main" val="346958797"/>
                    </a:ext>
                  </a:extLst>
                </a:gridCol>
                <a:gridCol w="1134651">
                  <a:extLst>
                    <a:ext uri="{9D8B030D-6E8A-4147-A177-3AD203B41FA5}">
                      <a16:colId xmlns:a16="http://schemas.microsoft.com/office/drawing/2014/main" val="2636621207"/>
                    </a:ext>
                  </a:extLst>
                </a:gridCol>
                <a:gridCol w="1531527">
                  <a:extLst>
                    <a:ext uri="{9D8B030D-6E8A-4147-A177-3AD203B41FA5}">
                      <a16:colId xmlns:a16="http://schemas.microsoft.com/office/drawing/2014/main" val="3915284731"/>
                    </a:ext>
                  </a:extLst>
                </a:gridCol>
                <a:gridCol w="893561">
                  <a:extLst>
                    <a:ext uri="{9D8B030D-6E8A-4147-A177-3AD203B41FA5}">
                      <a16:colId xmlns:a16="http://schemas.microsoft.com/office/drawing/2014/main" val="3572924913"/>
                    </a:ext>
                  </a:extLst>
                </a:gridCol>
              </a:tblGrid>
              <a:tr h="281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Variables</a:t>
                      </a:r>
                      <a:endParaRPr lang="es-E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336" marR="35336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Análisis univariante</a:t>
                      </a:r>
                      <a:endParaRPr lang="es-E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336" marR="353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336" marR="35336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</a:rPr>
                        <a:t>Análisis multivariante</a:t>
                      </a:r>
                    </a:p>
                  </a:txBody>
                  <a:tcPr marL="35336" marR="35336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336" marR="35336" marT="0" marB="0"/>
                </a:tc>
                <a:extLst>
                  <a:ext uri="{0D108BD9-81ED-4DB2-BD59-A6C34878D82A}">
                    <a16:rowId xmlns:a16="http://schemas.microsoft.com/office/drawing/2014/main" val="3053352628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  (IC 95%)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</a:t>
                      </a: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 (IC 95%)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extLst>
                  <a:ext uri="{0D108BD9-81ED-4DB2-BD59-A6C34878D82A}">
                    <a16:rowId xmlns:a16="http://schemas.microsoft.com/office/drawing/2014/main" val="531165251"/>
                  </a:ext>
                </a:extLst>
              </a:tr>
              <a:tr h="582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Antibiótico (no Rifaximina) 6 meses preTH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1,31 (0,66-2,60)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003423"/>
                  </a:ext>
                </a:extLst>
              </a:tr>
              <a:tr h="582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PBE previa</a:t>
                      </a: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 (0,64-5,05)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44279"/>
                  </a:ext>
                </a:extLst>
              </a:tr>
              <a:tr h="5418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MELD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(0,95-1,05)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0,98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011445"/>
                  </a:ext>
                </a:extLst>
              </a:tr>
              <a:tr h="582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Basiliximab en el posTH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1,05 (0,54.2,04)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96540"/>
                  </a:ext>
                </a:extLst>
              </a:tr>
              <a:tr h="582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Niveles TAC al alta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1,09 (0,92-1,29)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493535"/>
                  </a:ext>
                </a:extLst>
              </a:tr>
              <a:tr h="582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Micofenolato mofetilo al alta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0,45 (0,13-1,6)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0,22</a:t>
                      </a:r>
                    </a:p>
                  </a:txBody>
                  <a:tcPr marL="35336" marR="35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35336" marR="3533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2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71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B7327CC-8137-6FDF-29EE-4827B6907B69}"/>
              </a:ext>
            </a:extLst>
          </p:cNvPr>
          <p:cNvSpPr txBox="1"/>
          <p:nvPr/>
        </p:nvSpPr>
        <p:spPr>
          <a:xfrm>
            <a:off x="207590" y="209835"/>
            <a:ext cx="7635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1A2E2"/>
                </a:solidFill>
                <a:latin typeface="Arial Rounded MT Bold" panose="020F0704030504030204" pitchFamily="34" charset="77"/>
              </a:rPr>
              <a:t>Introducción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E3A994-E74C-B002-3E0F-3CBD2E6E4223}"/>
              </a:ext>
            </a:extLst>
          </p:cNvPr>
          <p:cNvSpPr txBox="1"/>
          <p:nvPr/>
        </p:nvSpPr>
        <p:spPr>
          <a:xfrm>
            <a:off x="488171" y="1183587"/>
            <a:ext cx="11142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Los pacientes con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enfermedad hepática avanzada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presentan un conjunto característico de alteraciones inmunológicas conocido como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disfunción inmunitaria asociada a la cirrosis (CAID), caracterizados por la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coexistencia de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inflamación sistémica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inmunodeficiencia.</a:t>
            </a:r>
          </a:p>
          <a:p>
            <a:pPr algn="just"/>
            <a:endParaRPr lang="es-E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La prevalencia de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colonización entérica por bacterias multirresistentes (BMR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) en pacientes cirróticos alcanza el 47%</a:t>
            </a:r>
          </a:p>
          <a:p>
            <a:pPr algn="just"/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Se desconoce el impacto de la colonización por BMR pre-trasplante en términos de riesgo de infecciones y mortalidad</a:t>
            </a:r>
          </a:p>
        </p:txBody>
      </p:sp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AB7327CC-8137-6FDF-29EE-4827B6907B69}"/>
              </a:ext>
            </a:extLst>
          </p:cNvPr>
          <p:cNvSpPr txBox="1"/>
          <p:nvPr/>
        </p:nvSpPr>
        <p:spPr>
          <a:xfrm>
            <a:off x="207590" y="209835"/>
            <a:ext cx="7635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1A2E2"/>
                </a:solidFill>
                <a:latin typeface="Arial Rounded MT Bold" panose="020F0704030504030204" pitchFamily="34" charset="77"/>
              </a:rPr>
              <a:t>Objetivos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E3A994-E74C-B002-3E0F-3CBD2E6E4223}"/>
              </a:ext>
            </a:extLst>
          </p:cNvPr>
          <p:cNvSpPr txBox="1"/>
          <p:nvPr/>
        </p:nvSpPr>
        <p:spPr>
          <a:xfrm>
            <a:off x="488170" y="1183588"/>
            <a:ext cx="112156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Objetivo principal</a:t>
            </a:r>
            <a:endParaRPr lang="es-E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Analizar la prevalencia y el impacto pronóstico de la colonización entérica por BMR en pacientes sometidos a trasplante hepático. </a:t>
            </a:r>
          </a:p>
          <a:p>
            <a:endParaRPr lang="es-ES" sz="24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Objetivos secundarios</a:t>
            </a:r>
            <a:br>
              <a:rPr lang="es-ES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Identificar los factores de riesgo asociados a la colonización entérica por BMR en  pacientes que ingresan para trasplante hepático.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Describir las especies de BMR colonizadoras más prevalentes en pacientes que se someten a un trasplante hepático.</a:t>
            </a:r>
          </a:p>
        </p:txBody>
      </p:sp>
    </p:spTree>
    <p:extLst>
      <p:ext uri="{BB962C8B-B14F-4D97-AF65-F5344CB8AC3E}">
        <p14:creationId xmlns:p14="http://schemas.microsoft.com/office/powerpoint/2010/main" val="410124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6F0A8A11-DC34-21F1-5505-7FD6F6021C18}"/>
              </a:ext>
            </a:extLst>
          </p:cNvPr>
          <p:cNvSpPr txBox="1"/>
          <p:nvPr/>
        </p:nvSpPr>
        <p:spPr>
          <a:xfrm>
            <a:off x="3460876" y="433322"/>
            <a:ext cx="3659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Y MÉTODOS</a:t>
            </a:r>
          </a:p>
        </p:txBody>
      </p:sp>
      <p:sp>
        <p:nvSpPr>
          <p:cNvPr id="3" name="Pentágono 2">
            <a:extLst>
              <a:ext uri="{FF2B5EF4-FFF2-40B4-BE49-F238E27FC236}">
                <a16:creationId xmlns:a16="http://schemas.microsoft.com/office/drawing/2014/main" id="{DDC37E69-5787-F96F-43F6-73288EE11DBD}"/>
              </a:ext>
            </a:extLst>
          </p:cNvPr>
          <p:cNvSpPr/>
          <p:nvPr/>
        </p:nvSpPr>
        <p:spPr>
          <a:xfrm flipH="1">
            <a:off x="2634018" y="1811583"/>
            <a:ext cx="6803996" cy="434200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Estudio </a:t>
            </a:r>
            <a:r>
              <a:rPr lang="es-E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unicéntrico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retrospectivo, observacional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3ACE16F-DC3A-7AF8-DDA1-6D1D3D6C4C19}"/>
              </a:ext>
            </a:extLst>
          </p:cNvPr>
          <p:cNvCxnSpPr/>
          <p:nvPr/>
        </p:nvCxnSpPr>
        <p:spPr>
          <a:xfrm>
            <a:off x="3619127" y="3961280"/>
            <a:ext cx="443251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E0E04395-EC5F-07C2-E07A-A5126945CADF}"/>
              </a:ext>
            </a:extLst>
          </p:cNvPr>
          <p:cNvSpPr/>
          <p:nvPr/>
        </p:nvSpPr>
        <p:spPr>
          <a:xfrm>
            <a:off x="3487391" y="3829545"/>
            <a:ext cx="263471" cy="2634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91FAFEF-1320-774C-E9F5-AC3300637596}"/>
              </a:ext>
            </a:extLst>
          </p:cNvPr>
          <p:cNvSpPr/>
          <p:nvPr/>
        </p:nvSpPr>
        <p:spPr>
          <a:xfrm>
            <a:off x="7919907" y="3807658"/>
            <a:ext cx="263471" cy="2634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7C3B009-3583-34F4-C88F-4B38931675F9}"/>
              </a:ext>
            </a:extLst>
          </p:cNvPr>
          <p:cNvSpPr txBox="1"/>
          <p:nvPr/>
        </p:nvSpPr>
        <p:spPr>
          <a:xfrm>
            <a:off x="3279550" y="3453449"/>
            <a:ext cx="1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01-2019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F13EED5-2942-D9C3-5FDB-D21E47CABD5C}"/>
              </a:ext>
            </a:extLst>
          </p:cNvPr>
          <p:cNvSpPr txBox="1"/>
          <p:nvPr/>
        </p:nvSpPr>
        <p:spPr>
          <a:xfrm>
            <a:off x="7555326" y="3391513"/>
            <a:ext cx="1256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10-2024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12" descr="Hígado - Iconos gratis de asistencia sanitaria y médica">
            <a:extLst>
              <a:ext uri="{FF2B5EF4-FFF2-40B4-BE49-F238E27FC236}">
                <a16:creationId xmlns:a16="http://schemas.microsoft.com/office/drawing/2014/main" id="{540382E0-C30C-8333-904F-A68CBC69E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432" y="2798609"/>
            <a:ext cx="923605" cy="9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E3DD4AB-55E2-1C62-4562-33D50192B051}"/>
              </a:ext>
            </a:extLst>
          </p:cNvPr>
          <p:cNvSpPr txBox="1"/>
          <p:nvPr/>
        </p:nvSpPr>
        <p:spPr>
          <a:xfrm>
            <a:off x="4236021" y="2202185"/>
            <a:ext cx="6555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pacientes 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trasplantados hepáticos</a:t>
            </a:r>
            <a:endParaRPr lang="es-ES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B90BAC0-8E45-5D7A-1A61-8655EEAABD79}"/>
              </a:ext>
            </a:extLst>
          </p:cNvPr>
          <p:cNvSpPr txBox="1"/>
          <p:nvPr/>
        </p:nvSpPr>
        <p:spPr>
          <a:xfrm>
            <a:off x="207590" y="54007"/>
            <a:ext cx="4082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1A2E2"/>
                </a:solidFill>
                <a:latin typeface="Arial Rounded MT Bold" panose="020F0704030504030204" pitchFamily="34" charset="77"/>
              </a:rPr>
              <a:t>Material y métodos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1ABD8893-4216-15F9-5609-0ADEB01EB4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432" y="5255802"/>
            <a:ext cx="1092914" cy="968497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7EFBEE3E-3893-4648-09D8-1D96521FBDAA}"/>
              </a:ext>
            </a:extLst>
          </p:cNvPr>
          <p:cNvSpPr txBox="1"/>
          <p:nvPr/>
        </p:nvSpPr>
        <p:spPr>
          <a:xfrm>
            <a:off x="3226910" y="4517480"/>
            <a:ext cx="5381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detección de colonización por BMR fue a través de un </a:t>
            </a:r>
            <a:r>
              <a:rPr lang="es-ES" sz="1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hisopo rectal </a:t>
            </a:r>
            <a:r>
              <a:rPr lang="es-E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mismo </a:t>
            </a:r>
            <a:r>
              <a:rPr lang="es-E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día</a:t>
            </a:r>
            <a:r>
              <a:rPr lang="es-E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del trasplante </a:t>
            </a:r>
            <a:r>
              <a:rPr lang="es-E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hepático</a:t>
            </a:r>
            <a:r>
              <a:rPr lang="es-E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1A7D6B32-A2E9-6A6A-75B9-D97800990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2333" y="622775"/>
            <a:ext cx="1520489" cy="133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6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126DDBF-7610-C8BB-D862-946707A0C08E}"/>
              </a:ext>
            </a:extLst>
          </p:cNvPr>
          <p:cNvSpPr txBox="1"/>
          <p:nvPr/>
        </p:nvSpPr>
        <p:spPr>
          <a:xfrm>
            <a:off x="1586889" y="1954574"/>
            <a:ext cx="2494016" cy="103105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650" b="1" dirty="0">
                <a:latin typeface="Arial" charset="0"/>
                <a:ea typeface="Arial" charset="0"/>
                <a:cs typeface="Arial" charset="0"/>
              </a:rPr>
              <a:t>Cohorte </a:t>
            </a:r>
            <a:r>
              <a:rPr lang="es-ES_tradnl" sz="1650" b="1" dirty="0" err="1">
                <a:latin typeface="Arial" charset="0"/>
                <a:ea typeface="Arial" charset="0"/>
                <a:cs typeface="Arial" charset="0"/>
              </a:rPr>
              <a:t>ineligible</a:t>
            </a:r>
            <a:r>
              <a:rPr lang="es-ES_tradnl" sz="1650" b="1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ctr"/>
            <a:r>
              <a:rPr lang="es-ES_tradnl" sz="1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&lt;18 años</a:t>
            </a:r>
          </a:p>
          <a:p>
            <a:pPr algn="ctr"/>
            <a:r>
              <a:rPr lang="es-ES_tradnl" sz="1400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Trasplantados antes 2019 y después de 10/2024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2A98E02E-CB17-9D4B-42B2-21B1B41A830B}"/>
              </a:ext>
            </a:extLst>
          </p:cNvPr>
          <p:cNvCxnSpPr>
            <a:cxnSpLocks/>
          </p:cNvCxnSpPr>
          <p:nvPr/>
        </p:nvCxnSpPr>
        <p:spPr>
          <a:xfrm>
            <a:off x="6482229" y="1609184"/>
            <a:ext cx="11994" cy="159302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CB6292-09F2-B503-05CD-C3E588E35BCA}"/>
              </a:ext>
            </a:extLst>
          </p:cNvPr>
          <p:cNvSpPr txBox="1"/>
          <p:nvPr/>
        </p:nvSpPr>
        <p:spPr>
          <a:xfrm>
            <a:off x="5619656" y="3342827"/>
            <a:ext cx="1786066" cy="6001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6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Cohorte eligible</a:t>
            </a:r>
          </a:p>
          <a:p>
            <a:pPr algn="ctr"/>
            <a:r>
              <a:rPr lang="es-ES" sz="16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 = 372</a:t>
            </a:r>
            <a:endParaRPr lang="es-ES_tradnl" sz="16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2FEF2C-6D46-C485-67A2-EB6E16271CBD}"/>
              </a:ext>
            </a:extLst>
          </p:cNvPr>
          <p:cNvSpPr txBox="1"/>
          <p:nvPr/>
        </p:nvSpPr>
        <p:spPr>
          <a:xfrm>
            <a:off x="7750884" y="2697089"/>
            <a:ext cx="15343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latin typeface="Arial" charset="0"/>
                <a:ea typeface="Arial" charset="0"/>
                <a:cs typeface="Arial" charset="0"/>
              </a:rPr>
              <a:t>Criterios de exclusión</a:t>
            </a:r>
            <a:endParaRPr lang="es-ES_tradnl" sz="10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AB889E5-DB00-A83E-564E-F744E3D31973}"/>
              </a:ext>
            </a:extLst>
          </p:cNvPr>
          <p:cNvSpPr txBox="1"/>
          <p:nvPr/>
        </p:nvSpPr>
        <p:spPr>
          <a:xfrm>
            <a:off x="4302789" y="792443"/>
            <a:ext cx="4419800" cy="85408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650" b="1" dirty="0">
                <a:latin typeface="Arial" charset="0"/>
                <a:ea typeface="Arial" charset="0"/>
                <a:cs typeface="Arial" charset="0"/>
              </a:rPr>
              <a:t>Población sometida a trasplante hepático </a:t>
            </a:r>
          </a:p>
          <a:p>
            <a:pPr algn="ctr"/>
            <a:r>
              <a:rPr lang="es-ES" sz="1650" b="1" dirty="0">
                <a:latin typeface="Arial" charset="0"/>
                <a:ea typeface="Arial" charset="0"/>
                <a:cs typeface="Arial" charset="0"/>
              </a:rPr>
              <a:t>en  H. Reina Sofía</a:t>
            </a:r>
          </a:p>
          <a:p>
            <a:pPr algn="ctr"/>
            <a:r>
              <a:rPr lang="es-ES" sz="16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1787 pacientes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9047ECC-A57E-20C9-220F-E964CF9B3EC5}"/>
              </a:ext>
            </a:extLst>
          </p:cNvPr>
          <p:cNvSpPr txBox="1"/>
          <p:nvPr/>
        </p:nvSpPr>
        <p:spPr>
          <a:xfrm>
            <a:off x="3217120" y="4648624"/>
            <a:ext cx="2044149" cy="600164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65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Colonizacion</a:t>
            </a:r>
            <a:r>
              <a:rPr lang="es-ES" sz="16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BMR</a:t>
            </a:r>
          </a:p>
          <a:p>
            <a:pPr algn="ctr"/>
            <a:r>
              <a:rPr lang="es-ES" sz="16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 pacientes</a:t>
            </a:r>
            <a:endParaRPr lang="es-ES_tradnl" sz="16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5BD2574-7525-49BF-B736-8DE92F82C74A}"/>
              </a:ext>
            </a:extLst>
          </p:cNvPr>
          <p:cNvSpPr txBox="1"/>
          <p:nvPr/>
        </p:nvSpPr>
        <p:spPr>
          <a:xfrm>
            <a:off x="7422739" y="4648624"/>
            <a:ext cx="2350323" cy="600164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6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colonización BMR</a:t>
            </a:r>
          </a:p>
          <a:p>
            <a:pPr algn="ctr"/>
            <a:r>
              <a:rPr lang="es-ES" sz="16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257 pacientes</a:t>
            </a:r>
            <a:endParaRPr lang="es-ES_tradnl" sz="16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4E32368-CF1E-556D-7C9D-A78E5B19A31B}"/>
              </a:ext>
            </a:extLst>
          </p:cNvPr>
          <p:cNvCxnSpPr/>
          <p:nvPr/>
        </p:nvCxnSpPr>
        <p:spPr>
          <a:xfrm>
            <a:off x="4341289" y="4228912"/>
            <a:ext cx="0" cy="38060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4A797E39-F7F1-78A2-C299-F8FAA4E92D35}"/>
              </a:ext>
            </a:extLst>
          </p:cNvPr>
          <p:cNvCxnSpPr/>
          <p:nvPr/>
        </p:nvCxnSpPr>
        <p:spPr>
          <a:xfrm>
            <a:off x="8722589" y="4221733"/>
            <a:ext cx="0" cy="38060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FF10CFF3-A1A5-E32B-051F-7364F8983454}"/>
              </a:ext>
            </a:extLst>
          </p:cNvPr>
          <p:cNvCxnSpPr>
            <a:cxnSpLocks/>
          </p:cNvCxnSpPr>
          <p:nvPr/>
        </p:nvCxnSpPr>
        <p:spPr>
          <a:xfrm>
            <a:off x="4341289" y="4228912"/>
            <a:ext cx="43813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E90161F-C5C3-25D6-9E5A-2B4E83E7B628}"/>
              </a:ext>
            </a:extLst>
          </p:cNvPr>
          <p:cNvCxnSpPr>
            <a:cxnSpLocks/>
          </p:cNvCxnSpPr>
          <p:nvPr/>
        </p:nvCxnSpPr>
        <p:spPr>
          <a:xfrm>
            <a:off x="6484235" y="4065641"/>
            <a:ext cx="9988" cy="16327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ABC83A53-9EEF-307E-5E1D-74C881684740}"/>
              </a:ext>
            </a:extLst>
          </p:cNvPr>
          <p:cNvCxnSpPr>
            <a:cxnSpLocks/>
          </p:cNvCxnSpPr>
          <p:nvPr/>
        </p:nvCxnSpPr>
        <p:spPr>
          <a:xfrm flipH="1" flipV="1">
            <a:off x="6556780" y="2818167"/>
            <a:ext cx="1121789" cy="3848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4123AB9-117C-56AE-B1B7-11DADC22AED4}"/>
              </a:ext>
            </a:extLst>
          </p:cNvPr>
          <p:cNvSpPr txBox="1"/>
          <p:nvPr/>
        </p:nvSpPr>
        <p:spPr>
          <a:xfrm>
            <a:off x="9194943" y="2539353"/>
            <a:ext cx="1768433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latin typeface="Arial" charset="0"/>
                <a:ea typeface="Arial" charset="0"/>
                <a:cs typeface="Arial" charset="0"/>
              </a:rPr>
              <a:t>Retrasplante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latin typeface="Arial" charset="0"/>
                <a:ea typeface="Arial" charset="0"/>
                <a:cs typeface="Arial" charset="0"/>
              </a:rPr>
              <a:t>Trasplante combinado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latin typeface="Arial" charset="0"/>
                <a:ea typeface="Arial" charset="0"/>
                <a:cs typeface="Arial" charset="0"/>
              </a:rPr>
              <a:t>Infección VIH</a:t>
            </a:r>
            <a:endParaRPr lang="es-ES_tradnl" sz="10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A93B1EF-1556-4D24-80B5-C96B8169B0FB}"/>
              </a:ext>
            </a:extLst>
          </p:cNvPr>
          <p:cNvSpPr txBox="1"/>
          <p:nvPr/>
        </p:nvSpPr>
        <p:spPr>
          <a:xfrm>
            <a:off x="133577" y="68241"/>
            <a:ext cx="334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accent4"/>
                </a:solidFill>
                <a:latin typeface="Arial Rounded MT Bold" panose="020F0704030504030204" pitchFamily="34" charset="77"/>
              </a:rPr>
              <a:t>Diagrama de flujo</a:t>
            </a:r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8441D859-4C82-D24E-DD1A-1960AF3EBDE4}"/>
              </a:ext>
            </a:extLst>
          </p:cNvPr>
          <p:cNvCxnSpPr>
            <a:cxnSpLocks/>
          </p:cNvCxnSpPr>
          <p:nvPr/>
        </p:nvCxnSpPr>
        <p:spPr>
          <a:xfrm>
            <a:off x="4080905" y="2479392"/>
            <a:ext cx="2401324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39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A327AF8-9C6D-E488-E409-2B503CB66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688237"/>
              </p:ext>
            </p:extLst>
          </p:nvPr>
        </p:nvGraphicFramePr>
        <p:xfrm>
          <a:off x="3425359" y="942839"/>
          <a:ext cx="6981431" cy="513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38A94BF7-3B32-5992-220F-5F84299CFA4C}"/>
              </a:ext>
            </a:extLst>
          </p:cNvPr>
          <p:cNvSpPr txBox="1"/>
          <p:nvPr/>
        </p:nvSpPr>
        <p:spPr>
          <a:xfrm>
            <a:off x="3634641" y="27464"/>
            <a:ext cx="3984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5"/>
                </a:solidFill>
              </a:rPr>
              <a:t>Colonización entérica por BMR</a:t>
            </a:r>
          </a:p>
        </p:txBody>
      </p:sp>
      <p:sp>
        <p:nvSpPr>
          <p:cNvPr id="21" name="Forma libre 20">
            <a:extLst>
              <a:ext uri="{FF2B5EF4-FFF2-40B4-BE49-F238E27FC236}">
                <a16:creationId xmlns:a16="http://schemas.microsoft.com/office/drawing/2014/main" id="{081F8FC2-C02C-49FF-7B3E-5728B0D51004}"/>
              </a:ext>
            </a:extLst>
          </p:cNvPr>
          <p:cNvSpPr/>
          <p:nvPr/>
        </p:nvSpPr>
        <p:spPr>
          <a:xfrm>
            <a:off x="2421685" y="716536"/>
            <a:ext cx="1548402" cy="1146854"/>
          </a:xfrm>
          <a:custGeom>
            <a:avLst/>
            <a:gdLst>
              <a:gd name="connsiteX0" fmla="*/ 1548402 w 1548402"/>
              <a:gd name="connsiteY0" fmla="*/ 0 h 1146854"/>
              <a:gd name="connsiteX1" fmla="*/ 1425310 w 1548402"/>
              <a:gd name="connsiteY1" fmla="*/ 17585 h 1146854"/>
              <a:gd name="connsiteX2" fmla="*/ 1143956 w 1548402"/>
              <a:gd name="connsiteY2" fmla="*/ 35170 h 1146854"/>
              <a:gd name="connsiteX3" fmla="*/ 1038448 w 1548402"/>
              <a:gd name="connsiteY3" fmla="*/ 105508 h 1146854"/>
              <a:gd name="connsiteX4" fmla="*/ 1003279 w 1548402"/>
              <a:gd name="connsiteY4" fmla="*/ 175846 h 1146854"/>
              <a:gd name="connsiteX5" fmla="*/ 985695 w 1548402"/>
              <a:gd name="connsiteY5" fmla="*/ 228600 h 1146854"/>
              <a:gd name="connsiteX6" fmla="*/ 950525 w 1548402"/>
              <a:gd name="connsiteY6" fmla="*/ 281354 h 1146854"/>
              <a:gd name="connsiteX7" fmla="*/ 932941 w 1548402"/>
              <a:gd name="connsiteY7" fmla="*/ 334108 h 1146854"/>
              <a:gd name="connsiteX8" fmla="*/ 721925 w 1548402"/>
              <a:gd name="connsiteY8" fmla="*/ 457200 h 1146854"/>
              <a:gd name="connsiteX9" fmla="*/ 634002 w 1548402"/>
              <a:gd name="connsiteY9" fmla="*/ 474785 h 1146854"/>
              <a:gd name="connsiteX10" fmla="*/ 616418 w 1548402"/>
              <a:gd name="connsiteY10" fmla="*/ 650631 h 1146854"/>
              <a:gd name="connsiteX11" fmla="*/ 563664 w 1548402"/>
              <a:gd name="connsiteY11" fmla="*/ 633046 h 1146854"/>
              <a:gd name="connsiteX12" fmla="*/ 458156 w 1548402"/>
              <a:gd name="connsiteY12" fmla="*/ 615462 h 1146854"/>
              <a:gd name="connsiteX13" fmla="*/ 352648 w 1548402"/>
              <a:gd name="connsiteY13" fmla="*/ 633046 h 1146854"/>
              <a:gd name="connsiteX14" fmla="*/ 335064 w 1548402"/>
              <a:gd name="connsiteY14" fmla="*/ 685800 h 1146854"/>
              <a:gd name="connsiteX15" fmla="*/ 352648 w 1548402"/>
              <a:gd name="connsiteY15" fmla="*/ 844062 h 1146854"/>
              <a:gd name="connsiteX16" fmla="*/ 317479 w 1548402"/>
              <a:gd name="connsiteY16" fmla="*/ 861646 h 1146854"/>
              <a:gd name="connsiteX17" fmla="*/ 264725 w 1548402"/>
              <a:gd name="connsiteY17" fmla="*/ 844062 h 1146854"/>
              <a:gd name="connsiteX18" fmla="*/ 106464 w 1548402"/>
              <a:gd name="connsiteY18" fmla="*/ 896816 h 1146854"/>
              <a:gd name="connsiteX19" fmla="*/ 71295 w 1548402"/>
              <a:gd name="connsiteY19" fmla="*/ 1002323 h 1146854"/>
              <a:gd name="connsiteX20" fmla="*/ 53710 w 1548402"/>
              <a:gd name="connsiteY20" fmla="*/ 1055077 h 1146854"/>
              <a:gd name="connsiteX21" fmla="*/ 36125 w 1548402"/>
              <a:gd name="connsiteY21" fmla="*/ 1107831 h 1146854"/>
              <a:gd name="connsiteX22" fmla="*/ 956 w 1548402"/>
              <a:gd name="connsiteY22" fmla="*/ 1055077 h 1146854"/>
              <a:gd name="connsiteX23" fmla="*/ 18541 w 1548402"/>
              <a:gd name="connsiteY23" fmla="*/ 1107831 h 1146854"/>
              <a:gd name="connsiteX24" fmla="*/ 71295 w 1548402"/>
              <a:gd name="connsiteY24" fmla="*/ 1143000 h 1146854"/>
              <a:gd name="connsiteX25" fmla="*/ 229556 w 1548402"/>
              <a:gd name="connsiteY25" fmla="*/ 1143000 h 114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8402" h="1146854">
                <a:moveTo>
                  <a:pt x="1548402" y="0"/>
                </a:moveTo>
                <a:cubicBezTo>
                  <a:pt x="1507371" y="5862"/>
                  <a:pt x="1466601" y="13994"/>
                  <a:pt x="1425310" y="17585"/>
                </a:cubicBezTo>
                <a:cubicBezTo>
                  <a:pt x="1331696" y="25726"/>
                  <a:pt x="1235587" y="14345"/>
                  <a:pt x="1143956" y="35170"/>
                </a:cubicBezTo>
                <a:cubicBezTo>
                  <a:pt x="1102739" y="44537"/>
                  <a:pt x="1038448" y="105508"/>
                  <a:pt x="1038448" y="105508"/>
                </a:cubicBezTo>
                <a:cubicBezTo>
                  <a:pt x="1026725" y="128954"/>
                  <a:pt x="1013605" y="151752"/>
                  <a:pt x="1003279" y="175846"/>
                </a:cubicBezTo>
                <a:cubicBezTo>
                  <a:pt x="995977" y="192883"/>
                  <a:pt x="993984" y="212021"/>
                  <a:pt x="985695" y="228600"/>
                </a:cubicBezTo>
                <a:cubicBezTo>
                  <a:pt x="976243" y="247503"/>
                  <a:pt x="962248" y="263769"/>
                  <a:pt x="950525" y="281354"/>
                </a:cubicBezTo>
                <a:cubicBezTo>
                  <a:pt x="944664" y="298939"/>
                  <a:pt x="936962" y="316014"/>
                  <a:pt x="932941" y="334108"/>
                </a:cubicBezTo>
                <a:cubicBezTo>
                  <a:pt x="895110" y="504351"/>
                  <a:pt x="968301" y="434803"/>
                  <a:pt x="721925" y="457200"/>
                </a:cubicBezTo>
                <a:cubicBezTo>
                  <a:pt x="692617" y="463062"/>
                  <a:pt x="659952" y="459956"/>
                  <a:pt x="634002" y="474785"/>
                </a:cubicBezTo>
                <a:cubicBezTo>
                  <a:pt x="554884" y="519996"/>
                  <a:pt x="636947" y="589044"/>
                  <a:pt x="616418" y="650631"/>
                </a:cubicBezTo>
                <a:cubicBezTo>
                  <a:pt x="610556" y="668216"/>
                  <a:pt x="581759" y="637067"/>
                  <a:pt x="563664" y="633046"/>
                </a:cubicBezTo>
                <a:cubicBezTo>
                  <a:pt x="528859" y="625312"/>
                  <a:pt x="493325" y="621323"/>
                  <a:pt x="458156" y="615462"/>
                </a:cubicBezTo>
                <a:cubicBezTo>
                  <a:pt x="422987" y="621323"/>
                  <a:pt x="383605" y="615357"/>
                  <a:pt x="352648" y="633046"/>
                </a:cubicBezTo>
                <a:cubicBezTo>
                  <a:pt x="336554" y="642242"/>
                  <a:pt x="335064" y="667264"/>
                  <a:pt x="335064" y="685800"/>
                </a:cubicBezTo>
                <a:cubicBezTo>
                  <a:pt x="335064" y="738879"/>
                  <a:pt x="338682" y="792854"/>
                  <a:pt x="352648" y="844062"/>
                </a:cubicBezTo>
                <a:cubicBezTo>
                  <a:pt x="363062" y="882247"/>
                  <a:pt x="464902" y="903766"/>
                  <a:pt x="317479" y="861646"/>
                </a:cubicBezTo>
                <a:cubicBezTo>
                  <a:pt x="299656" y="856554"/>
                  <a:pt x="282310" y="849923"/>
                  <a:pt x="264725" y="844062"/>
                </a:cubicBezTo>
                <a:cubicBezTo>
                  <a:pt x="212012" y="851592"/>
                  <a:pt x="136223" y="837297"/>
                  <a:pt x="106464" y="896816"/>
                </a:cubicBezTo>
                <a:cubicBezTo>
                  <a:pt x="89885" y="929974"/>
                  <a:pt x="83018" y="967154"/>
                  <a:pt x="71295" y="1002323"/>
                </a:cubicBezTo>
                <a:lnTo>
                  <a:pt x="53710" y="1055077"/>
                </a:lnTo>
                <a:lnTo>
                  <a:pt x="36125" y="1107831"/>
                </a:lnTo>
                <a:cubicBezTo>
                  <a:pt x="24402" y="1090246"/>
                  <a:pt x="-5727" y="1035027"/>
                  <a:pt x="956" y="1055077"/>
                </a:cubicBezTo>
                <a:cubicBezTo>
                  <a:pt x="6818" y="1072662"/>
                  <a:pt x="3118" y="1097549"/>
                  <a:pt x="18541" y="1107831"/>
                </a:cubicBezTo>
                <a:cubicBezTo>
                  <a:pt x="36126" y="1119554"/>
                  <a:pt x="50448" y="1139526"/>
                  <a:pt x="71295" y="1143000"/>
                </a:cubicBezTo>
                <a:cubicBezTo>
                  <a:pt x="123331" y="1151673"/>
                  <a:pt x="176802" y="1143000"/>
                  <a:pt x="229556" y="11430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4A5527C-27BC-1972-D87F-6CEBAB13A836}"/>
              </a:ext>
            </a:extLst>
          </p:cNvPr>
          <p:cNvSpPr txBox="1"/>
          <p:nvPr/>
        </p:nvSpPr>
        <p:spPr>
          <a:xfrm>
            <a:off x="729249" y="1926045"/>
            <a:ext cx="246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Prevalencia 9,2% (n=25)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DF72C14-B335-A311-C8D4-0EEF16A7DC39}"/>
              </a:ext>
            </a:extLst>
          </p:cNvPr>
          <p:cNvSpPr txBox="1"/>
          <p:nvPr/>
        </p:nvSpPr>
        <p:spPr>
          <a:xfrm>
            <a:off x="4151629" y="3747999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 = 17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D188F69-FFDB-07CE-DAB4-20276A06A5DB}"/>
              </a:ext>
            </a:extLst>
          </p:cNvPr>
          <p:cNvSpPr txBox="1"/>
          <p:nvPr/>
        </p:nvSpPr>
        <p:spPr>
          <a:xfrm>
            <a:off x="6091281" y="1943351"/>
            <a:ext cx="74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 = 6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D946D1C-A17F-2226-3F02-776A4B9607BC}"/>
              </a:ext>
            </a:extLst>
          </p:cNvPr>
          <p:cNvSpPr txBox="1"/>
          <p:nvPr/>
        </p:nvSpPr>
        <p:spPr>
          <a:xfrm>
            <a:off x="9133529" y="2110711"/>
            <a:ext cx="74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 = 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C3AD2D1-8ABE-D755-F1B5-B3D8126D0C49}"/>
              </a:ext>
            </a:extLst>
          </p:cNvPr>
          <p:cNvSpPr txBox="1"/>
          <p:nvPr/>
        </p:nvSpPr>
        <p:spPr>
          <a:xfrm>
            <a:off x="9133529" y="3674458"/>
            <a:ext cx="74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 = 1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472309D-89BC-67E5-50F1-419E0C41B74A}"/>
              </a:ext>
            </a:extLst>
          </p:cNvPr>
          <p:cNvSpPr txBox="1"/>
          <p:nvPr/>
        </p:nvSpPr>
        <p:spPr>
          <a:xfrm>
            <a:off x="207590" y="112688"/>
            <a:ext cx="763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4"/>
                </a:solidFill>
              </a:rPr>
              <a:t>Resultados</a:t>
            </a:r>
            <a:endParaRPr lang="es-E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8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701AA0-8BAE-E56B-46C3-26B48992D0D4}"/>
              </a:ext>
            </a:extLst>
          </p:cNvPr>
          <p:cNvSpPr txBox="1"/>
          <p:nvPr/>
        </p:nvSpPr>
        <p:spPr>
          <a:xfrm>
            <a:off x="3138953" y="-87923"/>
            <a:ext cx="728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1A2E2"/>
                </a:solidFill>
              </a:rPr>
              <a:t>Características basales de la población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64DCC18-9B80-ABA4-D80B-2BD87371C4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13994"/>
                  </p:ext>
                </p:extLst>
              </p:nvPr>
            </p:nvGraphicFramePr>
            <p:xfrm>
              <a:off x="1767357" y="410492"/>
              <a:ext cx="8782175" cy="614270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4128">
                      <a:extLst>
                        <a:ext uri="{9D8B030D-6E8A-4147-A177-3AD203B41FA5}">
                          <a16:colId xmlns:a16="http://schemas.microsoft.com/office/drawing/2014/main" val="3404772782"/>
                        </a:ext>
                      </a:extLst>
                    </a:gridCol>
                    <a:gridCol w="1735669">
                      <a:extLst>
                        <a:ext uri="{9D8B030D-6E8A-4147-A177-3AD203B41FA5}">
                          <a16:colId xmlns:a16="http://schemas.microsoft.com/office/drawing/2014/main" val="3026270312"/>
                        </a:ext>
                      </a:extLst>
                    </a:gridCol>
                    <a:gridCol w="1835800">
                      <a:extLst>
                        <a:ext uri="{9D8B030D-6E8A-4147-A177-3AD203B41FA5}">
                          <a16:colId xmlns:a16="http://schemas.microsoft.com/office/drawing/2014/main" val="2449176042"/>
                        </a:ext>
                      </a:extLst>
                    </a:gridCol>
                    <a:gridCol w="2775258">
                      <a:extLst>
                        <a:ext uri="{9D8B030D-6E8A-4147-A177-3AD203B41FA5}">
                          <a16:colId xmlns:a16="http://schemas.microsoft.com/office/drawing/2014/main" val="483921928"/>
                        </a:ext>
                      </a:extLst>
                    </a:gridCol>
                    <a:gridCol w="1291320">
                      <a:extLst>
                        <a:ext uri="{9D8B030D-6E8A-4147-A177-3AD203B41FA5}">
                          <a16:colId xmlns:a16="http://schemas.microsoft.com/office/drawing/2014/main" val="3189200589"/>
                        </a:ext>
                      </a:extLst>
                    </a:gridCol>
                  </a:tblGrid>
                  <a:tr h="755734">
                    <a:tc gridSpan="2">
                      <a:txBody>
                        <a:bodyPr/>
                        <a:lstStyle/>
                        <a:p>
                          <a:pPr algn="ctr"/>
                          <a:endParaRPr lang="es-ES" sz="1600" dirty="0"/>
                        </a:p>
                        <a:p>
                          <a:pPr algn="ctr"/>
                          <a:r>
                            <a:rPr lang="es-ES" sz="1600" dirty="0"/>
                            <a:t>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/>
                            <a:t>Colonización </a:t>
                          </a:r>
                        </a:p>
                        <a:p>
                          <a:pPr algn="ctr"/>
                          <a:r>
                            <a:rPr lang="es-ES" sz="1600" dirty="0"/>
                            <a:t>BMR </a:t>
                          </a:r>
                        </a:p>
                        <a:p>
                          <a:pPr algn="ctr"/>
                          <a:r>
                            <a:rPr lang="es-ES" sz="1600" dirty="0"/>
                            <a:t>n=25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/>
                            <a:t>NO colonización </a:t>
                          </a:r>
                        </a:p>
                        <a:p>
                          <a:pPr algn="ctr"/>
                          <a:r>
                            <a:rPr lang="es-ES" sz="1600" dirty="0"/>
                            <a:t>BMR</a:t>
                          </a:r>
                        </a:p>
                        <a:p>
                          <a:pPr algn="ctr"/>
                          <a:r>
                            <a:rPr lang="es-ES" sz="1600" dirty="0"/>
                            <a:t>N=247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600" dirty="0"/>
                        </a:p>
                        <a:p>
                          <a:pPr algn="ctr"/>
                          <a:r>
                            <a:rPr lang="es-ES" sz="1600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3907018"/>
                      </a:ext>
                    </a:extLst>
                  </a:tr>
                  <a:tr h="2834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Sexo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Varón,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21 (84)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180 (72,9)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  <a:p>
                          <a:pPr algn="ctr"/>
                          <a:r>
                            <a:rPr lang="es-ES" sz="1400" dirty="0"/>
                            <a:t>0,23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3165519"/>
                      </a:ext>
                    </a:extLst>
                  </a:tr>
                  <a:tr h="302769">
                    <a:tc vMerge="1">
                      <a:txBody>
                        <a:bodyPr/>
                        <a:lstStyle/>
                        <a:p>
                          <a:r>
                            <a:rPr lang="es-ES" dirty="0"/>
                            <a:t>Mujer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400" dirty="0"/>
                            <a:t>Mujer,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4 (!6)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67 (27,1)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7315943"/>
                      </a:ext>
                    </a:extLst>
                  </a:tr>
                  <a:tr h="2834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Edad, media (DE)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60,4 (7,48)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56,5 (9,81)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0,06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262584"/>
                      </a:ext>
                    </a:extLst>
                  </a:tr>
                  <a:tr h="2834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Tabaco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Activo</a:t>
                          </a:r>
                          <a:endParaRPr lang="es-E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 (28)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64 (25,9)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  <a:p>
                          <a:pPr algn="ctr"/>
                          <a:endParaRPr lang="es-ES" sz="1400" dirty="0"/>
                        </a:p>
                        <a:p>
                          <a:pPr algn="ctr"/>
                          <a:r>
                            <a:rPr lang="es-ES" sz="1400" dirty="0"/>
                            <a:t>0,94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2946954"/>
                      </a:ext>
                    </a:extLst>
                  </a:tr>
                  <a:tr h="2834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Ex-fumador</a:t>
                          </a:r>
                          <a:endParaRPr lang="es-E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 (36)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92 (37,2)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3766697"/>
                      </a:ext>
                    </a:extLst>
                  </a:tr>
                  <a:tr h="2834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No fumador</a:t>
                          </a:r>
                          <a:endParaRPr lang="es-E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 (36)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91 (36,8)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3887656"/>
                      </a:ext>
                    </a:extLst>
                  </a:tr>
                  <a:tr h="2834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Alcohol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Activo</a:t>
                          </a:r>
                          <a:endParaRPr lang="es-E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0. (0)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 (3,2)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0,56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3167872"/>
                      </a:ext>
                    </a:extLst>
                  </a:tr>
                  <a:tr h="283400">
                    <a:tc vMerge="1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Ex-consumidor</a:t>
                          </a:r>
                          <a:endParaRPr lang="es-E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18 (72)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139 (64,4)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127833"/>
                      </a:ext>
                    </a:extLst>
                  </a:tr>
                  <a:tr h="321028">
                    <a:tc vMerge="1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No consumidor</a:t>
                          </a:r>
                          <a:endParaRPr lang="es-ES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 (28)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80 (32,4)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463014"/>
                      </a:ext>
                    </a:extLst>
                  </a:tr>
                  <a:tr h="472334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s-ES" sz="1400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s-ES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2 ingresos de &gt;10 días año</a:t>
                          </a:r>
                          <a:r>
                            <a:rPr lang="es-ES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s-ES" sz="1400" baseline="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preTH</a:t>
                          </a:r>
                          <a:endParaRPr lang="es-ES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endParaRPr lang="es-ES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 (24)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20 (8,1)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>
                              <a:solidFill>
                                <a:srgbClr val="FF0000"/>
                              </a:solidFill>
                            </a:rPr>
                            <a:t>0,021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6355739"/>
                      </a:ext>
                    </a:extLst>
                  </a:tr>
                  <a:tr h="2834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Ingresos previos en UCI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 (8)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 (2)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0,13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901149"/>
                      </a:ext>
                    </a:extLst>
                  </a:tr>
                  <a:tr h="2834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Neoplasia previa,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 (32)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128 (51,8)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0,06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4766505"/>
                      </a:ext>
                    </a:extLst>
                  </a:tr>
                  <a:tr h="2834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err="1"/>
                            <a:t>Tto</a:t>
                          </a:r>
                          <a:r>
                            <a:rPr lang="es-ES" sz="1400" dirty="0"/>
                            <a:t> inmunosupresor previo,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 (8)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23 (9,3)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0376379"/>
                      </a:ext>
                    </a:extLst>
                  </a:tr>
                  <a:tr h="472334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err="1"/>
                            <a:t>Tto</a:t>
                          </a:r>
                          <a:r>
                            <a:rPr lang="es-ES" sz="1400" dirty="0"/>
                            <a:t> antibiótico previo (no </a:t>
                          </a:r>
                          <a:r>
                            <a:rPr lang="es-ES" sz="1400" dirty="0" err="1"/>
                            <a:t>Rifaximina</a:t>
                          </a:r>
                          <a:r>
                            <a:rPr lang="es-ES" sz="1400" dirty="0"/>
                            <a:t>) año </a:t>
                          </a:r>
                          <a:r>
                            <a:rPr lang="es-ES" sz="1400" dirty="0" err="1"/>
                            <a:t>preTH</a:t>
                          </a:r>
                          <a:r>
                            <a:rPr lang="es-ES" sz="1400" dirty="0"/>
                            <a:t>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12 (48)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67 (27,1)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>
                              <a:solidFill>
                                <a:srgbClr val="FF0000"/>
                              </a:solidFill>
                            </a:rPr>
                            <a:t>0,028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3650587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PBE previa,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 (20)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11 (4,5)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>
                              <a:solidFill>
                                <a:srgbClr val="FF0000"/>
                              </a:solidFill>
                            </a:rPr>
                            <a:t>0,010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2639211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Cirrosis OH,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17 (68)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129 (52,2)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0,13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191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064DCC18-9B80-ABA4-D80B-2BD87371C4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3013994"/>
                  </p:ext>
                </p:extLst>
              </p:nvPr>
            </p:nvGraphicFramePr>
            <p:xfrm>
              <a:off x="1767357" y="410492"/>
              <a:ext cx="8782175" cy="6142708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44128">
                      <a:extLst>
                        <a:ext uri="{9D8B030D-6E8A-4147-A177-3AD203B41FA5}">
                          <a16:colId xmlns:a16="http://schemas.microsoft.com/office/drawing/2014/main" val="3404772782"/>
                        </a:ext>
                      </a:extLst>
                    </a:gridCol>
                    <a:gridCol w="1735669">
                      <a:extLst>
                        <a:ext uri="{9D8B030D-6E8A-4147-A177-3AD203B41FA5}">
                          <a16:colId xmlns:a16="http://schemas.microsoft.com/office/drawing/2014/main" val="3026270312"/>
                        </a:ext>
                      </a:extLst>
                    </a:gridCol>
                    <a:gridCol w="1835800">
                      <a:extLst>
                        <a:ext uri="{9D8B030D-6E8A-4147-A177-3AD203B41FA5}">
                          <a16:colId xmlns:a16="http://schemas.microsoft.com/office/drawing/2014/main" val="2449176042"/>
                        </a:ext>
                      </a:extLst>
                    </a:gridCol>
                    <a:gridCol w="2775258">
                      <a:extLst>
                        <a:ext uri="{9D8B030D-6E8A-4147-A177-3AD203B41FA5}">
                          <a16:colId xmlns:a16="http://schemas.microsoft.com/office/drawing/2014/main" val="483921928"/>
                        </a:ext>
                      </a:extLst>
                    </a:gridCol>
                    <a:gridCol w="1291320">
                      <a:extLst>
                        <a:ext uri="{9D8B030D-6E8A-4147-A177-3AD203B41FA5}">
                          <a16:colId xmlns:a16="http://schemas.microsoft.com/office/drawing/2014/main" val="3189200589"/>
                        </a:ext>
                      </a:extLst>
                    </a:gridCol>
                  </a:tblGrid>
                  <a:tr h="822960">
                    <a:tc gridSpan="2">
                      <a:txBody>
                        <a:bodyPr/>
                        <a:lstStyle/>
                        <a:p>
                          <a:pPr algn="ctr"/>
                          <a:endParaRPr lang="es-ES" sz="1600" dirty="0"/>
                        </a:p>
                        <a:p>
                          <a:pPr algn="ctr"/>
                          <a:r>
                            <a:rPr lang="es-ES" sz="1600" dirty="0"/>
                            <a:t>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/>
                            <a:t>Colonización </a:t>
                          </a:r>
                        </a:p>
                        <a:p>
                          <a:pPr algn="ctr"/>
                          <a:r>
                            <a:rPr lang="es-ES" sz="1600" dirty="0"/>
                            <a:t>BMR </a:t>
                          </a:r>
                        </a:p>
                        <a:p>
                          <a:pPr algn="ctr"/>
                          <a:r>
                            <a:rPr lang="es-ES" sz="1600" dirty="0"/>
                            <a:t>n=25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/>
                            <a:t>NO colonización </a:t>
                          </a:r>
                        </a:p>
                        <a:p>
                          <a:pPr algn="ctr"/>
                          <a:r>
                            <a:rPr lang="es-ES" sz="1600" dirty="0"/>
                            <a:t>BMR</a:t>
                          </a:r>
                        </a:p>
                        <a:p>
                          <a:pPr algn="ctr"/>
                          <a:r>
                            <a:rPr lang="es-ES" sz="1600" dirty="0"/>
                            <a:t>N=247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ES" sz="1600" dirty="0"/>
                        </a:p>
                        <a:p>
                          <a:pPr algn="ctr"/>
                          <a:r>
                            <a:rPr lang="es-ES" sz="1600" dirty="0"/>
                            <a:t>p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33907018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Sexo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Varón,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21 (84)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180 (72,9)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  <a:p>
                          <a:pPr algn="ctr"/>
                          <a:r>
                            <a:rPr lang="es-ES" sz="1400" dirty="0"/>
                            <a:t>0,23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3165519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r>
                            <a:rPr lang="es-ES" dirty="0"/>
                            <a:t>Mujer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400" dirty="0"/>
                            <a:t>Mujer,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4 (!6)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67 (27,1)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7315943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Edad, media (DE)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60,4 (7,48)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56,5 (9,81)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0,06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9262584"/>
                      </a:ext>
                    </a:extLst>
                  </a:tr>
                  <a:tr h="3048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Tabaco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Activo</a:t>
                          </a:r>
                          <a:endParaRPr lang="es-E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 (28)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64 (25,9)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  <a:p>
                          <a:pPr algn="ctr"/>
                          <a:endParaRPr lang="es-ES" sz="1400" dirty="0"/>
                        </a:p>
                        <a:p>
                          <a:pPr algn="ctr"/>
                          <a:r>
                            <a:rPr lang="es-ES" sz="1400" dirty="0"/>
                            <a:t>0,94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2946954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Ex-fumador</a:t>
                          </a:r>
                          <a:endParaRPr lang="es-E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 (36)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92 (37,2)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3766697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No fumador</a:t>
                          </a:r>
                          <a:endParaRPr lang="es-E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 (36)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91 (36,8)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3887656"/>
                      </a:ext>
                    </a:extLst>
                  </a:tr>
                  <a:tr h="3048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Alcohol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Activo</a:t>
                          </a:r>
                          <a:endParaRPr lang="es-E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0. (0)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 (3,2)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0,56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3167872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Ex-consumidor</a:t>
                          </a:r>
                          <a:endParaRPr lang="es-E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18 (72)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139 (64,4)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5127833"/>
                      </a:ext>
                    </a:extLst>
                  </a:tr>
                  <a:tr h="321028">
                    <a:tc vMerge="1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No consumidor</a:t>
                          </a:r>
                          <a:endParaRPr lang="es-ES" sz="18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 (28)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80 (32,4)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9463014"/>
                      </a:ext>
                    </a:extLst>
                  </a:tr>
                  <a:tr h="518160"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1" t="-692683" r="-205286" b="-40731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 (24)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20 (8,1)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>
                              <a:solidFill>
                                <a:srgbClr val="FF0000"/>
                              </a:solidFill>
                            </a:rPr>
                            <a:t>0,021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76355739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Ingresos previos en UCI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 (8)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 (2)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0,13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901149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Neoplasia previa,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 (32)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128 (51,8)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0,06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4766505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err="1"/>
                            <a:t>Tto</a:t>
                          </a:r>
                          <a:r>
                            <a:rPr lang="es-ES" sz="1400" dirty="0"/>
                            <a:t> inmunosupresor previo,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 (8)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23 (9,3)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50376379"/>
                      </a:ext>
                    </a:extLst>
                  </a:tr>
                  <a:tr h="5181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err="1"/>
                            <a:t>Tto</a:t>
                          </a:r>
                          <a:r>
                            <a:rPr lang="es-ES" sz="1400" dirty="0"/>
                            <a:t> antibiótico previo (no </a:t>
                          </a:r>
                          <a:r>
                            <a:rPr lang="es-ES" sz="1400" dirty="0" err="1"/>
                            <a:t>Rifaximina</a:t>
                          </a:r>
                          <a:r>
                            <a:rPr lang="es-ES" sz="1400" dirty="0"/>
                            <a:t>) año </a:t>
                          </a:r>
                          <a:r>
                            <a:rPr lang="es-ES" sz="1400" dirty="0" err="1"/>
                            <a:t>preTH</a:t>
                          </a:r>
                          <a:r>
                            <a:rPr lang="es-ES" sz="1400" dirty="0"/>
                            <a:t>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12 (48)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67 (27,1)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>
                              <a:solidFill>
                                <a:srgbClr val="FF0000"/>
                              </a:solidFill>
                            </a:rPr>
                            <a:t>0,028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13650587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PBE previa,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 (20)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11 (4,5)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>
                              <a:solidFill>
                                <a:srgbClr val="FF0000"/>
                              </a:solidFill>
                            </a:rPr>
                            <a:t>0,010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2639211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Cirrosis OH, n 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17 (68)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129 (52,2)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0,13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1918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A55C021-7EF8-334F-2D30-FF125E091EA1}"/>
              </a:ext>
            </a:extLst>
          </p:cNvPr>
          <p:cNvCxnSpPr/>
          <p:nvPr/>
        </p:nvCxnSpPr>
        <p:spPr>
          <a:xfrm>
            <a:off x="2304288" y="6217920"/>
            <a:ext cx="1389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D42E1C3-7546-1D13-2F8E-88C67C472715}"/>
              </a:ext>
            </a:extLst>
          </p:cNvPr>
          <p:cNvCxnSpPr>
            <a:cxnSpLocks/>
          </p:cNvCxnSpPr>
          <p:nvPr/>
        </p:nvCxnSpPr>
        <p:spPr>
          <a:xfrm>
            <a:off x="1944624" y="4322064"/>
            <a:ext cx="2517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AF349A7-8ACB-F9AC-FD3F-2A51E65D47F8}"/>
              </a:ext>
            </a:extLst>
          </p:cNvPr>
          <p:cNvCxnSpPr>
            <a:cxnSpLocks/>
          </p:cNvCxnSpPr>
          <p:nvPr/>
        </p:nvCxnSpPr>
        <p:spPr>
          <a:xfrm>
            <a:off x="1944624" y="5699760"/>
            <a:ext cx="2517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49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647559A-A03F-883E-5C33-A209D0C67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92097"/>
              </p:ext>
            </p:extLst>
          </p:nvPr>
        </p:nvGraphicFramePr>
        <p:xfrm>
          <a:off x="1060705" y="570697"/>
          <a:ext cx="9871990" cy="30460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8582">
                  <a:extLst>
                    <a:ext uri="{9D8B030D-6E8A-4147-A177-3AD203B41FA5}">
                      <a16:colId xmlns:a16="http://schemas.microsoft.com/office/drawing/2014/main" val="2738300821"/>
                    </a:ext>
                  </a:extLst>
                </a:gridCol>
                <a:gridCol w="1618582">
                  <a:extLst>
                    <a:ext uri="{9D8B030D-6E8A-4147-A177-3AD203B41FA5}">
                      <a16:colId xmlns:a16="http://schemas.microsoft.com/office/drawing/2014/main" val="888741657"/>
                    </a:ext>
                  </a:extLst>
                </a:gridCol>
                <a:gridCol w="2063612">
                  <a:extLst>
                    <a:ext uri="{9D8B030D-6E8A-4147-A177-3AD203B41FA5}">
                      <a16:colId xmlns:a16="http://schemas.microsoft.com/office/drawing/2014/main" val="2303765559"/>
                    </a:ext>
                  </a:extLst>
                </a:gridCol>
                <a:gridCol w="3119649">
                  <a:extLst>
                    <a:ext uri="{9D8B030D-6E8A-4147-A177-3AD203B41FA5}">
                      <a16:colId xmlns:a16="http://schemas.microsoft.com/office/drawing/2014/main" val="3526936833"/>
                    </a:ext>
                  </a:extLst>
                </a:gridCol>
                <a:gridCol w="1451565">
                  <a:extLst>
                    <a:ext uri="{9D8B030D-6E8A-4147-A177-3AD203B41FA5}">
                      <a16:colId xmlns:a16="http://schemas.microsoft.com/office/drawing/2014/main" val="2318079702"/>
                    </a:ext>
                  </a:extLst>
                </a:gridCol>
              </a:tblGrid>
              <a:tr h="829758">
                <a:tc gridSpan="2"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Variables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Colonización </a:t>
                      </a:r>
                    </a:p>
                    <a:p>
                      <a:pPr algn="ctr"/>
                      <a:r>
                        <a:rPr lang="es-ES" sz="1600" dirty="0"/>
                        <a:t>BMR </a:t>
                      </a:r>
                    </a:p>
                    <a:p>
                      <a:pPr algn="ctr"/>
                      <a:r>
                        <a:rPr lang="es-ES" sz="1600" dirty="0"/>
                        <a:t>n=25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NO colonización </a:t>
                      </a:r>
                    </a:p>
                    <a:p>
                      <a:pPr algn="ctr"/>
                      <a:r>
                        <a:rPr lang="es-ES" sz="1600" dirty="0"/>
                        <a:t>BMR</a:t>
                      </a:r>
                    </a:p>
                    <a:p>
                      <a:pPr algn="ctr"/>
                      <a:r>
                        <a:rPr lang="es-ES" sz="1600" dirty="0"/>
                        <a:t>N=247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  <a:p>
                      <a:pPr algn="ctr"/>
                      <a:r>
                        <a:rPr lang="es-ES" sz="1600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26750"/>
                  </a:ext>
                </a:extLst>
              </a:tr>
              <a:tr h="30731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MELD (DE)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 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14 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60624"/>
                  </a:ext>
                </a:extLst>
              </a:tr>
              <a:tr h="30731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Creatinina, mg/dl (DE)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1,21 (0,45)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0,98 (0,36)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0,017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710334"/>
                  </a:ext>
                </a:extLst>
              </a:tr>
              <a:tr h="374893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INR (DE)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1,46(0,47)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1,5 (1,26)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880419"/>
                  </a:ext>
                </a:extLst>
              </a:tr>
              <a:tr h="307318"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Bilirrubina, mg/dl (IQR)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1,7 (0.75-3,5)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1,6 (0,9-3,3)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0,88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955756"/>
                  </a:ext>
                </a:extLst>
              </a:tr>
              <a:tr h="307318"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Indicación 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CHC, 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7 (28)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119 (48,2)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0,035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892774"/>
                  </a:ext>
                </a:extLst>
              </a:tr>
              <a:tr h="3073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IH, 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 (16)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56 (22,7)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185651"/>
                  </a:ext>
                </a:extLst>
              </a:tr>
              <a:tr h="288512"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IE cirrosis, n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14 (56)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69 (27,9)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92497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A10ABA3-7F86-B090-1BE0-3CD6A8CC216A}"/>
              </a:ext>
            </a:extLst>
          </p:cNvPr>
          <p:cNvSpPr txBox="1"/>
          <p:nvPr/>
        </p:nvSpPr>
        <p:spPr>
          <a:xfrm>
            <a:off x="3333410" y="-57132"/>
            <a:ext cx="728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1A2E2"/>
                </a:solidFill>
              </a:rPr>
              <a:t>Características basales de la población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5D514D-564F-EF2C-A528-1ED3A6B9A2B0}"/>
              </a:ext>
            </a:extLst>
          </p:cNvPr>
          <p:cNvSpPr txBox="1"/>
          <p:nvPr/>
        </p:nvSpPr>
        <p:spPr>
          <a:xfrm>
            <a:off x="11108049" y="6630974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/>
              <a:t>*TAC: </a:t>
            </a:r>
            <a:r>
              <a:rPr lang="es-ES" sz="1000" dirty="0" err="1"/>
              <a:t>Tacrolimus</a:t>
            </a:r>
            <a:endParaRPr lang="es-ES" sz="1000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11BDA51-9FE4-DF69-F838-8EBB908BFBBA}"/>
              </a:ext>
            </a:extLst>
          </p:cNvPr>
          <p:cNvCxnSpPr>
            <a:cxnSpLocks/>
          </p:cNvCxnSpPr>
          <p:nvPr/>
        </p:nvCxnSpPr>
        <p:spPr>
          <a:xfrm>
            <a:off x="1395984" y="4181856"/>
            <a:ext cx="2517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EB20CF-2BFE-823D-8CED-9E271A71AEA7}"/>
              </a:ext>
            </a:extLst>
          </p:cNvPr>
          <p:cNvCxnSpPr>
            <a:cxnSpLocks/>
          </p:cNvCxnSpPr>
          <p:nvPr/>
        </p:nvCxnSpPr>
        <p:spPr>
          <a:xfrm>
            <a:off x="1395984" y="5376672"/>
            <a:ext cx="2517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0C93659-8F5C-3CC0-9312-5FB4507DA396}"/>
              </a:ext>
            </a:extLst>
          </p:cNvPr>
          <p:cNvCxnSpPr>
            <a:cxnSpLocks/>
          </p:cNvCxnSpPr>
          <p:nvPr/>
        </p:nvCxnSpPr>
        <p:spPr>
          <a:xfrm>
            <a:off x="1828800" y="1962912"/>
            <a:ext cx="17313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D2BE87D-E05D-07D2-4096-9FF86DAAFF68}"/>
              </a:ext>
            </a:extLst>
          </p:cNvPr>
          <p:cNvCxnSpPr>
            <a:cxnSpLocks/>
          </p:cNvCxnSpPr>
          <p:nvPr/>
        </p:nvCxnSpPr>
        <p:spPr>
          <a:xfrm>
            <a:off x="2797932" y="3569208"/>
            <a:ext cx="1115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F606264-755C-153B-B3BC-74764587A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148756"/>
              </p:ext>
            </p:extLst>
          </p:nvPr>
        </p:nvGraphicFramePr>
        <p:xfrm>
          <a:off x="1060705" y="3742370"/>
          <a:ext cx="9871990" cy="30117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37164">
                  <a:extLst>
                    <a:ext uri="{9D8B030D-6E8A-4147-A177-3AD203B41FA5}">
                      <a16:colId xmlns:a16="http://schemas.microsoft.com/office/drawing/2014/main" val="2462193324"/>
                    </a:ext>
                  </a:extLst>
                </a:gridCol>
                <a:gridCol w="2063612">
                  <a:extLst>
                    <a:ext uri="{9D8B030D-6E8A-4147-A177-3AD203B41FA5}">
                      <a16:colId xmlns:a16="http://schemas.microsoft.com/office/drawing/2014/main" val="1810762318"/>
                    </a:ext>
                  </a:extLst>
                </a:gridCol>
                <a:gridCol w="3119649">
                  <a:extLst>
                    <a:ext uri="{9D8B030D-6E8A-4147-A177-3AD203B41FA5}">
                      <a16:colId xmlns:a16="http://schemas.microsoft.com/office/drawing/2014/main" val="1466618342"/>
                    </a:ext>
                  </a:extLst>
                </a:gridCol>
                <a:gridCol w="1451565">
                  <a:extLst>
                    <a:ext uri="{9D8B030D-6E8A-4147-A177-3AD203B41FA5}">
                      <a16:colId xmlns:a16="http://schemas.microsoft.com/office/drawing/2014/main" val="312027703"/>
                    </a:ext>
                  </a:extLst>
                </a:gridCol>
              </a:tblGrid>
              <a:tr h="30731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Infección CMV postrasplante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 (16)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15 (6,1)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4084959"/>
                  </a:ext>
                </a:extLst>
              </a:tr>
              <a:tr h="30731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Infección bacteriana ingreso </a:t>
                      </a:r>
                      <a:r>
                        <a:rPr lang="es-ES" sz="1400" dirty="0" err="1"/>
                        <a:t>posTH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9 (36)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38 (15,4)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0,022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122339"/>
                  </a:ext>
                </a:extLst>
              </a:tr>
              <a:tr h="307318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Basiliximab</a:t>
                      </a:r>
                      <a:r>
                        <a:rPr lang="es-ES" sz="1400" dirty="0"/>
                        <a:t> postrasplante, n 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14 (56)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90 (36,9)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351528"/>
                  </a:ext>
                </a:extLst>
              </a:tr>
              <a:tr h="5224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Niveles valle TAC* día +7 </a:t>
                      </a:r>
                      <a:r>
                        <a:rPr lang="es-ES" sz="1400" dirty="0" err="1"/>
                        <a:t>posTH</a:t>
                      </a:r>
                      <a:r>
                        <a:rPr lang="es-ES" sz="1400" dirty="0"/>
                        <a:t>, ng/ml (DE)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4,2 (2,29)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4,07 (2,81)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0,82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18731"/>
                  </a:ext>
                </a:extLst>
              </a:tr>
              <a:tr h="5224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Niveles valle TAC* al alta, ng/ml (DE)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7,69 (2,93)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6,49 (2,52)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FF0000"/>
                          </a:solidFill>
                        </a:rPr>
                        <a:t>0,033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0741"/>
                  </a:ext>
                </a:extLst>
              </a:tr>
              <a:tr h="5224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Micofenolato mofetilo al alta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18 (81,8)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197 (87,6)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0,50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45436"/>
                  </a:ext>
                </a:extLst>
              </a:tr>
              <a:tr h="5224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/>
                        <a:t>Everolimus</a:t>
                      </a:r>
                      <a:r>
                        <a:rPr lang="es-ES" sz="1400" dirty="0"/>
                        <a:t> al alta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0 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 (3,6)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116788"/>
                  </a:ext>
                </a:extLst>
              </a:tr>
            </a:tbl>
          </a:graphicData>
        </a:graphic>
      </p:graphicFrame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43E9929-A454-86A4-BF2D-7949D2CDF8ED}"/>
              </a:ext>
            </a:extLst>
          </p:cNvPr>
          <p:cNvCxnSpPr>
            <a:cxnSpLocks/>
          </p:cNvCxnSpPr>
          <p:nvPr/>
        </p:nvCxnSpPr>
        <p:spPr>
          <a:xfrm>
            <a:off x="1395984" y="4329874"/>
            <a:ext cx="2517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8584009-304A-C485-4C35-B9ED334479FD}"/>
              </a:ext>
            </a:extLst>
          </p:cNvPr>
          <p:cNvCxnSpPr>
            <a:cxnSpLocks/>
          </p:cNvCxnSpPr>
          <p:nvPr/>
        </p:nvCxnSpPr>
        <p:spPr>
          <a:xfrm>
            <a:off x="1395984" y="5493258"/>
            <a:ext cx="2517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7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90E1E96-2257-985E-FF09-35CA38CB3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00" y="1691640"/>
            <a:ext cx="11645799" cy="31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62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customXml/itemProps2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67CE9B-BACD-407F-9F35-05642C6DDC18}"/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1351</Words>
  <Application>Microsoft Macintosh PowerPoint</Application>
  <PresentationFormat>Panorámica</PresentationFormat>
  <Paragraphs>263</Paragraphs>
  <Slides>14</Slides>
  <Notes>8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Arial Rounded MT Bold</vt:lpstr>
      <vt:lpstr>ArialMT</vt:lpstr>
      <vt:lpstr>Calibri</vt:lpstr>
      <vt:lpstr>Calibri Light</vt:lpstr>
      <vt:lpstr>Cambria</vt:lpstr>
      <vt:lpstr>Cambria Math</vt:lpstr>
      <vt:lpstr>Courier New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Paloma Alañón</cp:lastModifiedBy>
  <cp:revision>12</cp:revision>
  <dcterms:created xsi:type="dcterms:W3CDTF">2022-01-31T13:34:55Z</dcterms:created>
  <dcterms:modified xsi:type="dcterms:W3CDTF">2025-10-24T07:32:17Z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