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256" r:id="rId6"/>
    <p:sldId id="276" r:id="rId7"/>
    <p:sldId id="272" r:id="rId8"/>
    <p:sldId id="259" r:id="rId9"/>
    <p:sldId id="260" r:id="rId10"/>
    <p:sldId id="266" r:id="rId11"/>
    <p:sldId id="263" r:id="rId12"/>
    <p:sldId id="261" r:id="rId13"/>
    <p:sldId id="262" r:id="rId14"/>
    <p:sldId id="265" r:id="rId15"/>
    <p:sldId id="267" r:id="rId16"/>
    <p:sldId id="273" r:id="rId17"/>
    <p:sldId id="275" r:id="rId18"/>
    <p:sldId id="264" r:id="rId19"/>
    <p:sldId id="270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1843"/>
  </p:normalViewPr>
  <p:slideViewPr>
    <p:cSldViewPr snapToGrid="0">
      <p:cViewPr varScale="1">
        <p:scale>
          <a:sx n="100" d="100"/>
          <a:sy n="100" d="100"/>
        </p:scale>
        <p:origin x="94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E98E9-9D0C-A24E-9A76-F503842A60E0}" type="datetimeFigureOut">
              <a:rPr lang="en-ES" smtClean="0"/>
              <a:t>24/10/25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80ACD-BD33-9A49-A770-17125DC92811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64468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FLUJOS HEPÁTICOS INTRAOPERATORIOS COMO PREDICTORES DE LOS RESULTADOS DEL TRASPLANTE HEPÁTICO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13780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/>
              <a:t>E</a:t>
            </a:r>
            <a:r>
              <a:rPr lang="en-ES" dirty="0"/>
              <a:t>n el análisis multivariante </a:t>
            </a:r>
            <a:r>
              <a:rPr lang="en-ES" sz="2400" dirty="0"/>
              <a:t>l</a:t>
            </a:r>
            <a:r>
              <a:rPr lang="en-GB" sz="2400" dirty="0" err="1"/>
              <a:t>os</a:t>
            </a:r>
            <a:r>
              <a:rPr lang="en-GB" sz="2400" dirty="0"/>
              <a:t> dos </a:t>
            </a:r>
            <a:r>
              <a:rPr lang="en-GB" sz="2400" dirty="0" err="1"/>
              <a:t>factores</a:t>
            </a:r>
            <a:r>
              <a:rPr lang="en-GB" sz="2400" dirty="0"/>
              <a:t> </a:t>
            </a:r>
            <a:r>
              <a:rPr lang="en-GB" sz="2400" b="1" dirty="0" err="1"/>
              <a:t>independientemente</a:t>
            </a:r>
            <a:r>
              <a:rPr lang="en-GB" sz="2400" dirty="0"/>
              <a:t> </a:t>
            </a:r>
            <a:r>
              <a:rPr lang="en-GB" sz="2400" dirty="0" err="1"/>
              <a:t>asociados</a:t>
            </a:r>
            <a:r>
              <a:rPr lang="en-GB" sz="2400" dirty="0"/>
              <a:t> con mayor </a:t>
            </a:r>
            <a:r>
              <a:rPr lang="en-GB" sz="2400" dirty="0" err="1"/>
              <a:t>riesgo</a:t>
            </a:r>
            <a:r>
              <a:rPr lang="en-GB" sz="2400" dirty="0"/>
              <a:t> de DPI </a:t>
            </a:r>
            <a:r>
              <a:rPr lang="en-GB" sz="2400" dirty="0" err="1"/>
              <a:t>fueron</a:t>
            </a:r>
            <a:r>
              <a:rPr lang="en-GB" sz="2400" dirty="0"/>
              <a:t>:</a:t>
            </a:r>
            <a:r>
              <a:rPr lang="en-ES" sz="2400" dirty="0"/>
              <a:t> el tiempo de isquemia fria 	que tuvo un OR  </a:t>
            </a:r>
            <a:r>
              <a:rPr lang="es-ES" sz="36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1.007 (1.004-1.011)&lt;0.001</a:t>
            </a:r>
            <a:r>
              <a:rPr lang="en-GB" sz="4800" dirty="0"/>
              <a:t>. Es </a:t>
            </a:r>
            <a:r>
              <a:rPr lang="en-GB" sz="4800" dirty="0" err="1"/>
              <a:t>decir</a:t>
            </a:r>
            <a:r>
              <a:rPr lang="en-GB" sz="4800" dirty="0"/>
              <a:t> a  mayor </a:t>
            </a:r>
            <a:r>
              <a:rPr lang="en-GB" sz="4800" dirty="0" err="1"/>
              <a:t>tiempo</a:t>
            </a:r>
            <a:r>
              <a:rPr lang="en-GB" sz="4800" dirty="0"/>
              <a:t> de </a:t>
            </a:r>
            <a:r>
              <a:rPr lang="en-GB" sz="4800" dirty="0" err="1"/>
              <a:t>isquemia</a:t>
            </a:r>
            <a:r>
              <a:rPr lang="en-GB" sz="4800" dirty="0"/>
              <a:t> </a:t>
            </a:r>
            <a:r>
              <a:rPr lang="en-GB" sz="4800" dirty="0" err="1"/>
              <a:t>fría</a:t>
            </a:r>
            <a:r>
              <a:rPr lang="en-GB" sz="4800" dirty="0"/>
              <a:t>, mayor </a:t>
            </a:r>
            <a:r>
              <a:rPr lang="en-GB" sz="4800" dirty="0" err="1"/>
              <a:t>riesgo</a:t>
            </a:r>
            <a:r>
              <a:rPr lang="en-GB" sz="4800" dirty="0"/>
              <a:t> de DPI.  (Es </a:t>
            </a:r>
            <a:r>
              <a:rPr lang="en-GB" sz="4800" dirty="0" err="1"/>
              <a:t>conocido</a:t>
            </a:r>
            <a:r>
              <a:rPr lang="en-GB" sz="4800" dirty="0"/>
              <a:t> </a:t>
            </a:r>
            <a:r>
              <a:rPr lang="en-GB" sz="4800" dirty="0" err="1"/>
              <a:t>cada</a:t>
            </a:r>
            <a:r>
              <a:rPr lang="en-GB" sz="4800" dirty="0"/>
              <a:t> </a:t>
            </a:r>
            <a:r>
              <a:rPr lang="en-GB" sz="4800" dirty="0" err="1"/>
              <a:t>minuto</a:t>
            </a:r>
            <a:r>
              <a:rPr lang="en-GB" sz="4800" dirty="0"/>
              <a:t>  </a:t>
            </a:r>
            <a:r>
              <a:rPr lang="en-GB" sz="4800" dirty="0" err="1"/>
              <a:t>aumenta</a:t>
            </a:r>
            <a:r>
              <a:rPr lang="en-GB" sz="4800" dirty="0"/>
              <a:t> </a:t>
            </a:r>
            <a:r>
              <a:rPr lang="en-GB" sz="4800" dirty="0" err="1"/>
              <a:t>el</a:t>
            </a:r>
            <a:r>
              <a:rPr lang="en-GB" sz="4800" dirty="0"/>
              <a:t> </a:t>
            </a:r>
            <a:r>
              <a:rPr lang="en-GB" sz="4800" dirty="0" err="1"/>
              <a:t>riesgo</a:t>
            </a:r>
            <a:r>
              <a:rPr lang="en-GB" sz="4800" dirty="0"/>
              <a:t> de DPI). </a:t>
            </a:r>
            <a:r>
              <a:rPr lang="en-GB" sz="4800" dirty="0" err="1"/>
              <a:t>Además</a:t>
            </a:r>
            <a:r>
              <a:rPr lang="en-GB" sz="4800" dirty="0"/>
              <a:t>, </a:t>
            </a:r>
            <a:r>
              <a:rPr lang="en-GB" sz="48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GB" sz="4800" b="0" i="0" u="none" strike="noStrike" kern="1200" dirty="0" err="1">
                <a:solidFill>
                  <a:schemeClr val="tx1"/>
                </a:solidFill>
                <a:effectLst/>
                <a:latin typeface="+mn-lt"/>
              </a:rPr>
              <a:t>el</a:t>
            </a:r>
            <a:r>
              <a:rPr lang="en-GB" sz="4800" b="0" i="0" u="none" strike="noStrike" kern="120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n-GB" sz="4800" b="1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flujo</a:t>
            </a:r>
            <a:r>
              <a:rPr lang="en-GB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de la  arteria </a:t>
            </a:r>
            <a:r>
              <a:rPr lang="en-GB" sz="4800" b="1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hepática</a:t>
            </a:r>
            <a:r>
              <a:rPr lang="en-GB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4800" b="1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ajustado</a:t>
            </a:r>
            <a:r>
              <a:rPr lang="en-GB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 peso </a:t>
            </a:r>
            <a:r>
              <a:rPr lang="en-GB" sz="4800" b="1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tuvo</a:t>
            </a:r>
            <a:r>
              <a:rPr lang="en-GB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un </a:t>
            </a:r>
            <a:r>
              <a:rPr lang="en-GB" sz="4800" b="1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ods</a:t>
            </a:r>
            <a:r>
              <a:rPr lang="en-GB" sz="48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radio   </a:t>
            </a:r>
            <a:r>
              <a:rPr lang="es-ES" sz="3600" b="1" i="0" u="none" strike="noStrike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0.873 (0.817-0.932) con un p&lt;0.001 (</a:t>
            </a:r>
            <a:r>
              <a:rPr lang="es-ES" sz="3600" b="1" i="0" u="none" strike="noStrike" kern="120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signi</a:t>
            </a:r>
            <a:r>
              <a:rPr lang="en-GB" sz="4800" b="1" dirty="0" err="1"/>
              <a:t>ficativo</a:t>
            </a:r>
            <a:r>
              <a:rPr lang="en-GB" sz="4800" b="1" dirty="0"/>
              <a:t>)</a:t>
            </a:r>
            <a:r>
              <a:rPr lang="en-GB" sz="4800" dirty="0"/>
              <a:t>. Es </a:t>
            </a:r>
            <a:r>
              <a:rPr lang="en-GB" sz="4800" dirty="0" err="1"/>
              <a:t>decir</a:t>
            </a:r>
            <a:r>
              <a:rPr lang="en-GB" sz="4800" dirty="0"/>
              <a:t> ,  a </a:t>
            </a:r>
            <a:r>
              <a:rPr lang="en-GB" sz="4800" dirty="0" err="1"/>
              <a:t>menor</a:t>
            </a:r>
            <a:r>
              <a:rPr lang="en-GB" sz="4800" dirty="0"/>
              <a:t> </a:t>
            </a:r>
            <a:r>
              <a:rPr lang="en-GB" sz="4800" dirty="0" err="1"/>
              <a:t>flujo</a:t>
            </a:r>
            <a:r>
              <a:rPr lang="en-GB" sz="4800" dirty="0"/>
              <a:t> arterial </a:t>
            </a:r>
            <a:r>
              <a:rPr lang="en-GB" sz="4800" dirty="0" err="1"/>
              <a:t>ajustado</a:t>
            </a:r>
            <a:r>
              <a:rPr lang="en-GB" sz="4800" dirty="0"/>
              <a:t>, mayor </a:t>
            </a:r>
            <a:r>
              <a:rPr lang="en-GB" sz="4800" dirty="0" err="1"/>
              <a:t>riesgo</a:t>
            </a:r>
            <a:r>
              <a:rPr lang="en-GB" sz="4800" dirty="0"/>
              <a:t> de DPI. (OR &lt; 1 es protector: </a:t>
            </a:r>
            <a:r>
              <a:rPr lang="en-GB" sz="4800" dirty="0" err="1"/>
              <a:t>más</a:t>
            </a:r>
            <a:r>
              <a:rPr lang="en-GB" sz="4800" dirty="0"/>
              <a:t> </a:t>
            </a:r>
            <a:r>
              <a:rPr lang="en-GB" sz="4800" dirty="0" err="1"/>
              <a:t>flujo</a:t>
            </a:r>
            <a:r>
              <a:rPr lang="en-GB" sz="4800" dirty="0"/>
              <a:t> = </a:t>
            </a:r>
            <a:r>
              <a:rPr lang="en-GB" sz="4800" dirty="0" err="1"/>
              <a:t>menos</a:t>
            </a:r>
            <a:r>
              <a:rPr lang="en-GB" sz="4800" dirty="0"/>
              <a:t> </a:t>
            </a:r>
            <a:r>
              <a:rPr lang="en-GB" sz="4800" dirty="0" err="1"/>
              <a:t>riesgo</a:t>
            </a:r>
            <a:r>
              <a:rPr lang="en-GB" sz="4800" dirty="0"/>
              <a:t>).</a:t>
            </a:r>
            <a:endParaRPr lang="en-ES" sz="36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dirty="0"/>
              <a:t> </a:t>
            </a:r>
          </a:p>
          <a:p>
            <a:pPr marL="0" algn="l" rtl="0" eaLnBrk="1" fontAlgn="b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ES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10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5592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La </a:t>
            </a:r>
            <a:r>
              <a:rPr lang="en-GB" dirty="0" err="1"/>
              <a:t>capacidad</a:t>
            </a:r>
            <a:r>
              <a:rPr lang="en-GB" dirty="0"/>
              <a:t> </a:t>
            </a:r>
            <a:r>
              <a:rPr lang="en-GB" dirty="0" err="1"/>
              <a:t>predictiva</a:t>
            </a:r>
            <a:r>
              <a:rPr lang="en-GB" dirty="0"/>
              <a:t> del </a:t>
            </a:r>
            <a:r>
              <a:rPr lang="en-GB" dirty="0" err="1"/>
              <a:t>flujo</a:t>
            </a:r>
            <a:r>
              <a:rPr lang="en-GB" dirty="0"/>
              <a:t> arterial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moderada</a:t>
            </a:r>
            <a:r>
              <a:rPr lang="en-GB" dirty="0"/>
              <a:t> (AUC [area bajo la </a:t>
            </a:r>
            <a:r>
              <a:rPr lang="en-GB" dirty="0" err="1"/>
              <a:t>curva</a:t>
            </a:r>
            <a:r>
              <a:rPr lang="en-GB" dirty="0"/>
              <a:t>] = 0.72),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buena</a:t>
            </a:r>
            <a:r>
              <a:rPr lang="en-GB" dirty="0"/>
              <a:t> </a:t>
            </a:r>
            <a:r>
              <a:rPr lang="en-GB" dirty="0" err="1"/>
              <a:t>especificidad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</a:t>
            </a:r>
            <a:r>
              <a:rPr lang="en-GB" dirty="0" err="1"/>
              <a:t>muestra</a:t>
            </a:r>
            <a:r>
              <a:rPr lang="en-GB" dirty="0"/>
              <a:t> la </a:t>
            </a:r>
            <a:r>
              <a:rPr lang="en-GB" dirty="0" err="1"/>
              <a:t>curva</a:t>
            </a:r>
            <a:r>
              <a:rPr lang="en-GB" dirty="0"/>
              <a:t> ROC.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cambio</a:t>
            </a:r>
            <a:r>
              <a:rPr lang="en-GB" dirty="0"/>
              <a:t>,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flujo</a:t>
            </a:r>
            <a:r>
              <a:rPr lang="en-GB" dirty="0"/>
              <a:t> portal </a:t>
            </a:r>
            <a:r>
              <a:rPr lang="en-GB" dirty="0" err="1"/>
              <a:t>mostró</a:t>
            </a:r>
            <a:r>
              <a:rPr lang="en-GB" dirty="0"/>
              <a:t> </a:t>
            </a:r>
            <a:r>
              <a:rPr lang="en-GB" dirty="0" err="1"/>
              <a:t>menor</a:t>
            </a:r>
            <a:r>
              <a:rPr lang="en-GB" dirty="0"/>
              <a:t> </a:t>
            </a:r>
            <a:r>
              <a:rPr lang="en-GB" dirty="0" err="1"/>
              <a:t>valor</a:t>
            </a:r>
            <a:r>
              <a:rPr lang="en-GB" dirty="0"/>
              <a:t> </a:t>
            </a:r>
            <a:r>
              <a:rPr lang="en-GB" dirty="0" err="1"/>
              <a:t>predictivo</a:t>
            </a:r>
            <a:r>
              <a:rPr lang="en-GB" dirty="0"/>
              <a:t> (AUC = 0.61).  El </a:t>
            </a:r>
            <a:r>
              <a:rPr lang="en-GB" dirty="0" err="1"/>
              <a:t>área</a:t>
            </a:r>
            <a:r>
              <a:rPr lang="en-GB" dirty="0"/>
              <a:t> bajo la </a:t>
            </a:r>
            <a:r>
              <a:rPr lang="en-GB" dirty="0" err="1"/>
              <a:t>curva</a:t>
            </a:r>
            <a:r>
              <a:rPr lang="en-GB" dirty="0"/>
              <a:t> de 0.72, indica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capacidad</a:t>
            </a:r>
            <a:r>
              <a:rPr lang="en-GB" dirty="0"/>
              <a:t> </a:t>
            </a:r>
            <a:r>
              <a:rPr lang="en-GB" dirty="0" err="1"/>
              <a:t>predictiva</a:t>
            </a:r>
            <a:r>
              <a:rPr lang="en-GB" dirty="0"/>
              <a:t> </a:t>
            </a:r>
            <a:r>
              <a:rPr lang="en-GB" dirty="0" err="1"/>
              <a:t>moderada</a:t>
            </a:r>
            <a:r>
              <a:rPr lang="en-GB" dirty="0"/>
              <a:t> para </a:t>
            </a:r>
            <a:r>
              <a:rPr lang="en-GB" dirty="0" err="1"/>
              <a:t>disfunción</a:t>
            </a:r>
            <a:r>
              <a:rPr lang="en-GB" dirty="0"/>
              <a:t> </a:t>
            </a:r>
            <a:r>
              <a:rPr lang="en-GB" dirty="0" err="1"/>
              <a:t>primaria</a:t>
            </a:r>
            <a:r>
              <a:rPr lang="en-GB" dirty="0"/>
              <a:t> del </a:t>
            </a:r>
            <a:r>
              <a:rPr lang="en-GB" dirty="0" err="1"/>
              <a:t>injerto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El punto de </a:t>
            </a:r>
            <a:r>
              <a:rPr lang="en-GB" dirty="0" err="1"/>
              <a:t>corte</a:t>
            </a:r>
            <a:r>
              <a:rPr lang="en-GB" dirty="0"/>
              <a:t> </a:t>
            </a:r>
            <a:r>
              <a:rPr lang="en-GB" dirty="0" err="1"/>
              <a:t>óptimo</a:t>
            </a:r>
            <a:r>
              <a:rPr lang="en-GB" dirty="0"/>
              <a:t> </a:t>
            </a:r>
            <a:r>
              <a:rPr lang="en-GB" dirty="0" err="1"/>
              <a:t>identificado</a:t>
            </a:r>
            <a:r>
              <a:rPr lang="en-GB" dirty="0"/>
              <a:t> </a:t>
            </a:r>
            <a:r>
              <a:rPr lang="en-GB" dirty="0" err="1"/>
              <a:t>fue</a:t>
            </a:r>
            <a:r>
              <a:rPr lang="en-GB" dirty="0"/>
              <a:t> de 9 mL/min </a:t>
            </a:r>
            <a:r>
              <a:rPr lang="en-GB" dirty="0" err="1"/>
              <a:t>por</a:t>
            </a:r>
            <a:r>
              <a:rPr lang="en-GB" dirty="0"/>
              <a:t> 100 </a:t>
            </a:r>
            <a:r>
              <a:rPr lang="en-GB" dirty="0" err="1"/>
              <a:t>gramos</a:t>
            </a:r>
            <a:r>
              <a:rPr lang="en-GB" dirty="0"/>
              <a:t>,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b="1" dirty="0" err="1"/>
              <a:t>especificidad</a:t>
            </a:r>
            <a:r>
              <a:rPr lang="en-GB" b="1" dirty="0"/>
              <a:t> </a:t>
            </a:r>
            <a:r>
              <a:rPr lang="en-GB" b="1" dirty="0" err="1"/>
              <a:t>alta</a:t>
            </a:r>
            <a:r>
              <a:rPr lang="en-GB" b="1" dirty="0"/>
              <a:t> (81%)</a:t>
            </a:r>
            <a:r>
              <a:rPr lang="en-GB" dirty="0"/>
              <a:t> y </a:t>
            </a:r>
            <a:r>
              <a:rPr lang="en-GB" b="1" dirty="0" err="1"/>
              <a:t>sensibilidad</a:t>
            </a:r>
            <a:r>
              <a:rPr lang="en-GB" b="1" dirty="0"/>
              <a:t> </a:t>
            </a:r>
            <a:r>
              <a:rPr lang="en-GB" b="1" dirty="0" err="1"/>
              <a:t>moderada</a:t>
            </a:r>
            <a:r>
              <a:rPr lang="en-GB" b="1" dirty="0"/>
              <a:t> (57%)</a:t>
            </a:r>
            <a:r>
              <a:rPr lang="en-GB" dirty="0"/>
              <a:t>, lo que </a:t>
            </a:r>
            <a:r>
              <a:rPr lang="en-GB" dirty="0" err="1"/>
              <a:t>significa</a:t>
            </a:r>
            <a:r>
              <a:rPr lang="en-GB" dirty="0"/>
              <a:t> que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valor</a:t>
            </a:r>
            <a:r>
              <a:rPr lang="en-GB" dirty="0"/>
              <a:t> es </a:t>
            </a:r>
            <a:r>
              <a:rPr lang="en-GB" dirty="0" err="1"/>
              <a:t>útil</a:t>
            </a:r>
            <a:r>
              <a:rPr lang="en-GB" dirty="0"/>
              <a:t> para </a:t>
            </a:r>
            <a:r>
              <a:rPr lang="en-GB" dirty="0" err="1"/>
              <a:t>descartar</a:t>
            </a:r>
            <a:r>
              <a:rPr lang="en-GB" dirty="0"/>
              <a:t> LA PROBILIDAD DE PRESENTAR DPI </a:t>
            </a:r>
            <a:r>
              <a:rPr lang="en-GB" dirty="0" err="1"/>
              <a:t>cuando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flujo</a:t>
            </a:r>
            <a:r>
              <a:rPr lang="en-GB" dirty="0"/>
              <a:t> es </a:t>
            </a:r>
            <a:r>
              <a:rPr lang="en-GB" dirty="0" err="1"/>
              <a:t>adecuado</a:t>
            </a:r>
            <a:r>
              <a:rPr lang="en-GB" dirty="0"/>
              <a:t> ( </a:t>
            </a:r>
            <a:r>
              <a:rPr lang="en-GB" dirty="0" err="1"/>
              <a:t>encima</a:t>
            </a:r>
            <a:r>
              <a:rPr lang="en-GB" dirty="0"/>
              <a:t> de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valor</a:t>
            </a:r>
            <a:r>
              <a:rPr lang="en-GB" dirty="0"/>
              <a:t>), Por </a:t>
            </a:r>
            <a:r>
              <a:rPr lang="en-GB" dirty="0" err="1"/>
              <a:t>otro</a:t>
            </a:r>
            <a:r>
              <a:rPr lang="en-GB" dirty="0"/>
              <a:t> </a:t>
            </a:r>
            <a:r>
              <a:rPr lang="en-GB" dirty="0" err="1"/>
              <a:t>lado</a:t>
            </a:r>
            <a:r>
              <a:rPr lang="en-GB" dirty="0"/>
              <a:t>, </a:t>
            </a:r>
            <a:r>
              <a:rPr lang="en-GB" dirty="0" err="1"/>
              <a:t>predecir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aquellos</a:t>
            </a:r>
            <a:r>
              <a:rPr lang="en-GB" dirty="0"/>
              <a:t> </a:t>
            </a:r>
            <a:r>
              <a:rPr lang="en-GB" dirty="0" err="1"/>
              <a:t>casos</a:t>
            </a:r>
            <a:r>
              <a:rPr lang="en-GB" dirty="0"/>
              <a:t> con bajo </a:t>
            </a:r>
            <a:r>
              <a:rPr lang="en-GB" dirty="0" err="1"/>
              <a:t>flujo</a:t>
            </a:r>
            <a:r>
              <a:rPr lang="en-GB" dirty="0"/>
              <a:t> la </a:t>
            </a:r>
            <a:r>
              <a:rPr lang="en-GB" dirty="0" err="1"/>
              <a:t>probilidad</a:t>
            </a:r>
            <a:r>
              <a:rPr lang="en-GB" dirty="0"/>
              <a:t> de DPI y </a:t>
            </a:r>
            <a:r>
              <a:rPr lang="en-GB" dirty="0" err="1"/>
              <a:t>tomar</a:t>
            </a:r>
            <a:r>
              <a:rPr lang="en-GB" dirty="0"/>
              <a:t> </a:t>
            </a:r>
            <a:r>
              <a:rPr lang="en-GB" dirty="0" err="1"/>
              <a:t>algunas</a:t>
            </a:r>
            <a:r>
              <a:rPr lang="en-GB" dirty="0"/>
              <a:t> </a:t>
            </a:r>
            <a:r>
              <a:rPr lang="en-GB" dirty="0" err="1"/>
              <a:t>medidas</a:t>
            </a:r>
            <a:r>
              <a:rPr lang="en-GB" dirty="0"/>
              <a:t> </a:t>
            </a:r>
            <a:r>
              <a:rPr lang="en-GB" dirty="0" err="1"/>
              <a:t>intraoperatorias</a:t>
            </a:r>
            <a:r>
              <a:rPr lang="en-GB" dirty="0"/>
              <a:t> ( </a:t>
            </a:r>
            <a:r>
              <a:rPr lang="en-GB" dirty="0" err="1"/>
              <a:t>ej</a:t>
            </a:r>
            <a:r>
              <a:rPr lang="en-GB" dirty="0"/>
              <a:t>, </a:t>
            </a:r>
            <a:r>
              <a:rPr lang="en-GB" dirty="0" err="1"/>
              <a:t>mejorar</a:t>
            </a:r>
            <a:r>
              <a:rPr lang="en-GB" dirty="0"/>
              <a:t> de la </a:t>
            </a:r>
            <a:r>
              <a:rPr lang="en-GB" dirty="0" err="1"/>
              <a:t>hemodinamia</a:t>
            </a:r>
            <a:r>
              <a:rPr lang="en-GB" dirty="0"/>
              <a:t>, etc)</a:t>
            </a:r>
          </a:p>
          <a:p>
            <a:r>
              <a:rPr lang="en-GB" dirty="0"/>
              <a:t> 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42263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curva</a:t>
            </a:r>
            <a:r>
              <a:rPr lang="en-GB" dirty="0"/>
              <a:t> de Kaplan-Meier </a:t>
            </a:r>
            <a:r>
              <a:rPr lang="en-GB" dirty="0" err="1"/>
              <a:t>comparamos</a:t>
            </a:r>
            <a:r>
              <a:rPr lang="en-GB" dirty="0"/>
              <a:t> la </a:t>
            </a:r>
            <a:r>
              <a:rPr lang="en-GB" dirty="0" err="1"/>
              <a:t>supervivencia</a:t>
            </a:r>
            <a:r>
              <a:rPr lang="en-GB" dirty="0"/>
              <a:t>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pacientes</a:t>
            </a:r>
            <a:r>
              <a:rPr lang="en-GB" dirty="0"/>
              <a:t> </a:t>
            </a:r>
            <a:r>
              <a:rPr lang="en-GB" dirty="0" err="1"/>
              <a:t>según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flujo</a:t>
            </a:r>
            <a:r>
              <a:rPr lang="en-GB" dirty="0"/>
              <a:t> portal </a:t>
            </a:r>
            <a:r>
              <a:rPr lang="en-GB" dirty="0" err="1"/>
              <a:t>ajustado</a:t>
            </a:r>
            <a:r>
              <a:rPr lang="en-GB" dirty="0"/>
              <a:t> a peso </a:t>
            </a:r>
            <a:br>
              <a:rPr lang="en-GB" dirty="0"/>
            </a:br>
            <a:r>
              <a:rPr lang="en-GB" dirty="0"/>
              <a:t>Como se </a:t>
            </a:r>
            <a:r>
              <a:rPr lang="en-GB" dirty="0" err="1"/>
              <a:t>observa</a:t>
            </a:r>
            <a:r>
              <a:rPr lang="en-GB" dirty="0"/>
              <a:t>, </a:t>
            </a:r>
            <a:r>
              <a:rPr lang="en-GB" dirty="0" err="1"/>
              <a:t>aquellos</a:t>
            </a:r>
            <a:r>
              <a:rPr lang="en-GB" dirty="0"/>
              <a:t> con un </a:t>
            </a:r>
            <a:r>
              <a:rPr lang="en-GB" dirty="0" err="1"/>
              <a:t>flujo</a:t>
            </a:r>
            <a:r>
              <a:rPr lang="en-GB" dirty="0"/>
              <a:t> </a:t>
            </a:r>
            <a:r>
              <a:rPr lang="en-GB" dirty="0" err="1"/>
              <a:t>menor</a:t>
            </a:r>
            <a:r>
              <a:rPr lang="en-GB" dirty="0"/>
              <a:t> de 70 mL/min/100g (</a:t>
            </a:r>
            <a:r>
              <a:rPr lang="en-GB" dirty="0" err="1"/>
              <a:t>línea</a:t>
            </a:r>
            <a:r>
              <a:rPr lang="en-GB" dirty="0"/>
              <a:t> </a:t>
            </a:r>
            <a:r>
              <a:rPr lang="en-GB" dirty="0" err="1"/>
              <a:t>azul</a:t>
            </a:r>
            <a:r>
              <a:rPr lang="en-GB" dirty="0"/>
              <a:t>) </a:t>
            </a:r>
            <a:r>
              <a:rPr lang="en-GB" dirty="0" err="1"/>
              <a:t>presentaron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menor</a:t>
            </a:r>
            <a:r>
              <a:rPr lang="en-GB" dirty="0"/>
              <a:t> </a:t>
            </a:r>
            <a:r>
              <a:rPr lang="en-GB" dirty="0" err="1"/>
              <a:t>supervivencia</a:t>
            </a:r>
            <a:r>
              <a:rPr lang="en-GB" dirty="0"/>
              <a:t> a lo largo del </a:t>
            </a:r>
            <a:r>
              <a:rPr lang="en-GB" dirty="0" err="1"/>
              <a:t>seguimiento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diferencia</a:t>
            </a:r>
            <a:r>
              <a:rPr lang="en-GB" dirty="0"/>
              <a:t>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estadísticamente</a:t>
            </a:r>
            <a:r>
              <a:rPr lang="en-GB" dirty="0"/>
              <a:t> </a:t>
            </a:r>
            <a:r>
              <a:rPr lang="en-GB" dirty="0" err="1"/>
              <a:t>significativa</a:t>
            </a:r>
            <a:r>
              <a:rPr lang="en-GB" dirty="0"/>
              <a:t>, con un </a:t>
            </a:r>
            <a:r>
              <a:rPr lang="en-GB" dirty="0" err="1"/>
              <a:t>valor</a:t>
            </a:r>
            <a:r>
              <a:rPr lang="en-GB" dirty="0"/>
              <a:t> p de 0.048, lo que </a:t>
            </a:r>
            <a:r>
              <a:rPr lang="en-GB" dirty="0" err="1"/>
              <a:t>confirma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valor</a:t>
            </a:r>
            <a:r>
              <a:rPr lang="en-GB" dirty="0"/>
              <a:t> </a:t>
            </a:r>
            <a:r>
              <a:rPr lang="en-GB" dirty="0" err="1"/>
              <a:t>pronóstico</a:t>
            </a:r>
            <a:r>
              <a:rPr lang="en-GB" dirty="0"/>
              <a:t> del </a:t>
            </a:r>
            <a:r>
              <a:rPr lang="en-GB" dirty="0" err="1"/>
              <a:t>flujo</a:t>
            </a:r>
            <a:r>
              <a:rPr lang="en-GB" dirty="0"/>
              <a:t> portal </a:t>
            </a:r>
            <a:r>
              <a:rPr lang="en-GB" dirty="0" err="1"/>
              <a:t>intraoperatorio</a:t>
            </a:r>
            <a:r>
              <a:rPr lang="en-GB" dirty="0"/>
              <a:t> </a:t>
            </a:r>
            <a:r>
              <a:rPr lang="en-GB" dirty="0" err="1"/>
              <a:t>sobre</a:t>
            </a:r>
            <a:r>
              <a:rPr lang="en-GB" dirty="0"/>
              <a:t> la </a:t>
            </a:r>
            <a:r>
              <a:rPr lang="en-GB" dirty="0" err="1"/>
              <a:t>supervivencia</a:t>
            </a:r>
            <a:r>
              <a:rPr lang="en-GB" dirty="0"/>
              <a:t> del </a:t>
            </a:r>
            <a:r>
              <a:rPr lang="en-GB" dirty="0" err="1"/>
              <a:t>injerto</a:t>
            </a:r>
            <a:r>
              <a:rPr lang="en-GB" dirty="0"/>
              <a:t> al </a:t>
            </a:r>
            <a:r>
              <a:rPr lang="en-GB" dirty="0" err="1"/>
              <a:t>año</a:t>
            </a:r>
            <a:r>
              <a:rPr lang="en-GB" dirty="0"/>
              <a:t>.”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89811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aumentar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flujo</a:t>
            </a:r>
            <a:r>
              <a:rPr lang="en-GB" dirty="0"/>
              <a:t> arterial </a:t>
            </a:r>
            <a:r>
              <a:rPr lang="en-GB" dirty="0" err="1"/>
              <a:t>por</a:t>
            </a:r>
            <a:r>
              <a:rPr lang="en-GB" dirty="0"/>
              <a:t> pasos de 10 mL/min/100 g se </a:t>
            </a:r>
            <a:r>
              <a:rPr lang="en-GB" dirty="0" err="1"/>
              <a:t>asocia</a:t>
            </a:r>
            <a:r>
              <a:rPr lang="en-GB" dirty="0"/>
              <a:t> con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b="1" dirty="0" err="1"/>
              <a:t>reducción</a:t>
            </a:r>
            <a:r>
              <a:rPr lang="en-GB" b="1" dirty="0"/>
              <a:t> </a:t>
            </a:r>
            <a:r>
              <a:rPr lang="en-GB" b="1" dirty="0" err="1"/>
              <a:t>proporcional</a:t>
            </a:r>
            <a:r>
              <a:rPr lang="en-GB" b="1" dirty="0"/>
              <a:t> del </a:t>
            </a:r>
            <a:r>
              <a:rPr lang="en-GB" b="1" dirty="0" err="1"/>
              <a:t>riesgo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41184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6194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ES" dirty="0"/>
              <a:t>Impacto de PIM(Portal Inflow modulation)  en la optimización del  graft</a:t>
            </a:r>
          </a:p>
          <a:p>
            <a:r>
              <a:rPr lang="en-ES" dirty="0"/>
              <a:t>Impacto hemodinámico de las maquinas de perfusión(NMP;HOPE)</a:t>
            </a:r>
          </a:p>
          <a:p>
            <a:r>
              <a:rPr lang="en-ES" dirty="0"/>
              <a:t>Concepto FGS</a:t>
            </a:r>
          </a:p>
          <a:p>
            <a:r>
              <a:rPr lang="en-ES" dirty="0"/>
              <a:t>Estrategias de manejo hemodinámico en el contexto del TH</a:t>
            </a:r>
          </a:p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16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9234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viabilidad</a:t>
            </a:r>
            <a:r>
              <a:rPr lang="en-GB" dirty="0"/>
              <a:t> del </a:t>
            </a:r>
            <a:r>
              <a:rPr lang="en-GB" dirty="0" err="1"/>
              <a:t>injerto</a:t>
            </a:r>
            <a:r>
              <a:rPr lang="en-GB" dirty="0"/>
              <a:t> </a:t>
            </a:r>
            <a:r>
              <a:rPr lang="en-GB" dirty="0" err="1"/>
              <a:t>depende</a:t>
            </a:r>
            <a:r>
              <a:rPr lang="en-GB" dirty="0"/>
              <a:t> de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perfusión</a:t>
            </a:r>
            <a:r>
              <a:rPr lang="en-GB" dirty="0"/>
              <a:t> </a:t>
            </a:r>
            <a:r>
              <a:rPr lang="en-GB" dirty="0" err="1"/>
              <a:t>adecuada</a:t>
            </a:r>
            <a:r>
              <a:rPr lang="en-GB" dirty="0"/>
              <a:t>. Sin embargo, no </a:t>
            </a:r>
            <a:r>
              <a:rPr lang="en-GB" dirty="0" err="1"/>
              <a:t>existen</a:t>
            </a:r>
            <a:r>
              <a:rPr lang="en-GB" dirty="0"/>
              <a:t> </a:t>
            </a:r>
            <a:r>
              <a:rPr lang="en-GB" dirty="0" err="1"/>
              <a:t>umbrales</a:t>
            </a:r>
            <a:r>
              <a:rPr lang="en-GB" dirty="0"/>
              <a:t> </a:t>
            </a:r>
            <a:r>
              <a:rPr lang="en-GB" dirty="0" err="1"/>
              <a:t>estandarizados</a:t>
            </a:r>
            <a:r>
              <a:rPr lang="en-GB" dirty="0"/>
              <a:t> para </a:t>
            </a:r>
            <a:r>
              <a:rPr lang="en-GB" dirty="0" err="1"/>
              <a:t>flujo</a:t>
            </a:r>
            <a:r>
              <a:rPr lang="en-GB" dirty="0"/>
              <a:t> portal o arterial que </a:t>
            </a:r>
            <a:r>
              <a:rPr lang="en-GB" dirty="0" err="1"/>
              <a:t>guíen</a:t>
            </a:r>
            <a:r>
              <a:rPr lang="en-GB" dirty="0"/>
              <a:t> la </a:t>
            </a:r>
            <a:r>
              <a:rPr lang="en-GB" dirty="0" err="1"/>
              <a:t>toma</a:t>
            </a:r>
            <a:r>
              <a:rPr lang="en-GB" dirty="0"/>
              <a:t> de </a:t>
            </a:r>
            <a:r>
              <a:rPr lang="en-GB" dirty="0" err="1"/>
              <a:t>decisiones</a:t>
            </a:r>
            <a:r>
              <a:rPr lang="en-GB" dirty="0"/>
              <a:t> </a:t>
            </a:r>
            <a:r>
              <a:rPr lang="en-GB" dirty="0" err="1"/>
              <a:t>intraoperatorias</a:t>
            </a:r>
            <a:r>
              <a:rPr lang="en-GB" dirty="0"/>
              <a:t>. Este </a:t>
            </a:r>
            <a:r>
              <a:rPr lang="en-GB" dirty="0" err="1"/>
              <a:t>estudio</a:t>
            </a:r>
            <a:r>
              <a:rPr lang="en-GB" dirty="0"/>
              <a:t> </a:t>
            </a:r>
            <a:r>
              <a:rPr lang="en-GB" dirty="0" err="1"/>
              <a:t>aborda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papel</a:t>
            </a:r>
            <a:r>
              <a:rPr lang="en-GB" dirty="0"/>
              <a:t> 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flujos</a:t>
            </a:r>
            <a:r>
              <a:rPr lang="en-GB" dirty="0"/>
              <a:t>  </a:t>
            </a:r>
            <a:r>
              <a:rPr lang="en-GB" dirty="0" err="1"/>
              <a:t>hepaticos</a:t>
            </a:r>
            <a:r>
              <a:rPr lang="en-GB" dirty="0"/>
              <a:t> </a:t>
            </a:r>
            <a:r>
              <a:rPr lang="en-GB" dirty="0" err="1"/>
              <a:t>intraopeeratorios</a:t>
            </a:r>
            <a:r>
              <a:rPr lang="en-GB" dirty="0"/>
              <a:t>.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2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7972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33842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ES" dirty="0"/>
              <a:t>INFLOW:</a:t>
            </a:r>
          </a:p>
          <a:p>
            <a:pPr marL="0" indent="0">
              <a:buNone/>
            </a:pPr>
            <a:r>
              <a:rPr lang="en-ES" dirty="0"/>
              <a:t>FLUJO PORTAL(FP): Tamaño del bazo, gasto cardiaco, shunt portosistémico</a:t>
            </a:r>
          </a:p>
          <a:p>
            <a:pPr marL="0" indent="0">
              <a:buNone/>
            </a:pPr>
            <a:r>
              <a:rPr lang="en-ES" dirty="0"/>
              <a:t>F</a:t>
            </a:r>
            <a:r>
              <a:rPr lang="en-GB" dirty="0"/>
              <a:t>LUJO ARTERIA HEPÁTICA(FAH): Buffer ( PF  UP&gt;&gt;&gt;&gt; FAH DOW</a:t>
            </a:r>
            <a:r>
              <a:rPr lang="en-ES" dirty="0"/>
              <a:t>N)</a:t>
            </a:r>
          </a:p>
          <a:p>
            <a:pPr marL="0" indent="0">
              <a:buNone/>
            </a:pPr>
            <a:r>
              <a:rPr lang="en-ES" dirty="0"/>
              <a:t>OUTFLOW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5947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 </a:t>
            </a:r>
            <a:r>
              <a:rPr lang="en-GB" dirty="0" err="1"/>
              <a:t>objetivo</a:t>
            </a:r>
            <a:r>
              <a:rPr lang="en-GB" dirty="0"/>
              <a:t> principal </a:t>
            </a:r>
            <a:r>
              <a:rPr lang="en-GB" dirty="0" err="1"/>
              <a:t>fue</a:t>
            </a:r>
            <a:r>
              <a:rPr lang="en-GB" dirty="0"/>
              <a:t> </a:t>
            </a:r>
            <a:r>
              <a:rPr lang="en-GB" dirty="0" err="1"/>
              <a:t>determinar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parámetros</a:t>
            </a:r>
            <a:r>
              <a:rPr lang="en-GB" dirty="0"/>
              <a:t> </a:t>
            </a:r>
            <a:r>
              <a:rPr lang="en-GB" dirty="0" err="1"/>
              <a:t>específicos</a:t>
            </a:r>
            <a:r>
              <a:rPr lang="en-GB" dirty="0"/>
              <a:t> de </a:t>
            </a:r>
            <a:r>
              <a:rPr lang="en-GB" dirty="0" err="1"/>
              <a:t>flujo</a:t>
            </a:r>
            <a:r>
              <a:rPr lang="en-GB" dirty="0"/>
              <a:t> portal y arterial, </a:t>
            </a:r>
            <a:r>
              <a:rPr lang="en-GB" dirty="0" err="1"/>
              <a:t>ajustados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peso del </a:t>
            </a:r>
            <a:r>
              <a:rPr lang="en-GB" dirty="0" err="1"/>
              <a:t>injerto</a:t>
            </a:r>
            <a:r>
              <a:rPr lang="en-GB" dirty="0"/>
              <a:t>, </a:t>
            </a:r>
            <a:r>
              <a:rPr lang="en-GB" dirty="0" err="1"/>
              <a:t>pueden</a:t>
            </a:r>
            <a:r>
              <a:rPr lang="en-GB" dirty="0"/>
              <a:t> </a:t>
            </a:r>
            <a:r>
              <a:rPr lang="en-GB" dirty="0" err="1"/>
              <a:t>predecir</a:t>
            </a:r>
            <a:r>
              <a:rPr lang="en-GB" dirty="0"/>
              <a:t> </a:t>
            </a:r>
            <a:r>
              <a:rPr lang="en-GB" dirty="0" err="1"/>
              <a:t>disfunción</a:t>
            </a:r>
            <a:r>
              <a:rPr lang="en-GB" dirty="0"/>
              <a:t> </a:t>
            </a:r>
            <a:r>
              <a:rPr lang="en-GB" dirty="0" err="1"/>
              <a:t>primaria</a:t>
            </a:r>
            <a:r>
              <a:rPr lang="en-GB" dirty="0"/>
              <a:t> y la </a:t>
            </a:r>
            <a:r>
              <a:rPr lang="en-GB" dirty="0" err="1"/>
              <a:t>supervivencia</a:t>
            </a:r>
            <a:r>
              <a:rPr lang="en-GB" dirty="0"/>
              <a:t> </a:t>
            </a:r>
            <a:r>
              <a:rPr lang="en-GB" dirty="0" err="1"/>
              <a:t>temprana</a:t>
            </a:r>
            <a:r>
              <a:rPr lang="en-GB" dirty="0"/>
              <a:t> del </a:t>
            </a:r>
            <a:r>
              <a:rPr lang="en-GB" dirty="0" err="1"/>
              <a:t>injerto</a:t>
            </a:r>
            <a:r>
              <a:rPr lang="en-GB" dirty="0"/>
              <a:t>.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5383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Este es un </a:t>
            </a:r>
            <a:r>
              <a:rPr lang="en-GB" dirty="0" err="1"/>
              <a:t>estudio</a:t>
            </a:r>
            <a:r>
              <a:rPr lang="en-GB" dirty="0"/>
              <a:t> </a:t>
            </a:r>
            <a:r>
              <a:rPr lang="en-GB" dirty="0" err="1"/>
              <a:t>retrospectivo</a:t>
            </a:r>
            <a:r>
              <a:rPr lang="en-GB" dirty="0"/>
              <a:t> </a:t>
            </a:r>
            <a:r>
              <a:rPr lang="en-GB" dirty="0" err="1"/>
              <a:t>realizado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un </a:t>
            </a:r>
            <a:r>
              <a:rPr lang="en-GB" dirty="0" err="1"/>
              <a:t>único</a:t>
            </a:r>
            <a:r>
              <a:rPr lang="en-GB" dirty="0"/>
              <a:t> </a:t>
            </a:r>
            <a:r>
              <a:rPr lang="en-GB" dirty="0" err="1"/>
              <a:t>centro</a:t>
            </a:r>
            <a:r>
              <a:rPr lang="en-GB" dirty="0"/>
              <a:t>, </a:t>
            </a:r>
            <a:r>
              <a:rPr lang="en-GB" dirty="0" err="1"/>
              <a:t>el</a:t>
            </a:r>
            <a:r>
              <a:rPr lang="en-GB" dirty="0"/>
              <a:t> Hospital Universitario Virgen del </a:t>
            </a:r>
            <a:r>
              <a:rPr lang="en-GB" dirty="0" err="1"/>
              <a:t>Rocío</a:t>
            </a:r>
            <a:r>
              <a:rPr lang="en-GB" dirty="0"/>
              <a:t> (HUVR), que </a:t>
            </a:r>
            <a:r>
              <a:rPr lang="en-GB" dirty="0" err="1"/>
              <a:t>incluyó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cohorte</a:t>
            </a:r>
            <a:r>
              <a:rPr lang="en-GB" dirty="0"/>
              <a:t> de 472 </a:t>
            </a:r>
            <a:r>
              <a:rPr lang="en-GB" dirty="0" err="1"/>
              <a:t>pacientes</a:t>
            </a:r>
            <a:r>
              <a:rPr lang="en-GB" dirty="0"/>
              <a:t> </a:t>
            </a:r>
            <a:r>
              <a:rPr lang="en-GB" dirty="0" err="1"/>
              <a:t>sometidos</a:t>
            </a:r>
            <a:r>
              <a:rPr lang="en-GB" dirty="0"/>
              <a:t> a </a:t>
            </a:r>
            <a:r>
              <a:rPr lang="en-GB" dirty="0" err="1"/>
              <a:t>trasplante</a:t>
            </a:r>
            <a:r>
              <a:rPr lang="en-GB" dirty="0"/>
              <a:t> </a:t>
            </a:r>
            <a:r>
              <a:rPr lang="en-GB" dirty="0" err="1"/>
              <a:t>hepático</a:t>
            </a:r>
            <a:r>
              <a:rPr lang="en-GB" dirty="0"/>
              <a:t> </a:t>
            </a:r>
            <a:r>
              <a:rPr lang="en-GB" dirty="0" err="1"/>
              <a:t>ortotópico</a:t>
            </a:r>
            <a:r>
              <a:rPr lang="en-GB" dirty="0"/>
              <a:t> entre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años</a:t>
            </a:r>
            <a:r>
              <a:rPr lang="en-GB" dirty="0"/>
              <a:t> 2014 y 2024.</a:t>
            </a:r>
          </a:p>
          <a:p>
            <a:r>
              <a:rPr lang="en-GB" dirty="0"/>
              <a:t>Durante la </a:t>
            </a:r>
            <a:r>
              <a:rPr lang="en-GB" dirty="0" err="1"/>
              <a:t>cirugía</a:t>
            </a:r>
            <a:r>
              <a:rPr lang="en-GB" dirty="0"/>
              <a:t>, </a:t>
            </a:r>
            <a:r>
              <a:rPr lang="en-GB" dirty="0" err="1"/>
              <a:t>medimos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flujo</a:t>
            </a:r>
            <a:r>
              <a:rPr lang="en-GB" dirty="0"/>
              <a:t> </a:t>
            </a:r>
            <a:r>
              <a:rPr lang="en-GB" dirty="0" err="1"/>
              <a:t>sanguíneo</a:t>
            </a:r>
            <a:r>
              <a:rPr lang="en-GB" dirty="0"/>
              <a:t> de la vena porta (VP) y de la arteria </a:t>
            </a:r>
            <a:r>
              <a:rPr lang="en-GB" dirty="0" err="1"/>
              <a:t>hepática</a:t>
            </a:r>
            <a:r>
              <a:rPr lang="en-GB" dirty="0"/>
              <a:t> (AH) </a:t>
            </a:r>
            <a:r>
              <a:rPr lang="en-GB" dirty="0" err="1"/>
              <a:t>utilizando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dispositivo</a:t>
            </a:r>
            <a:r>
              <a:rPr lang="en-GB" dirty="0"/>
              <a:t> </a:t>
            </a:r>
            <a:r>
              <a:rPr lang="en-GB" dirty="0" err="1"/>
              <a:t>VeriQ</a:t>
            </a:r>
            <a:r>
              <a:rPr lang="en-GB" dirty="0"/>
              <a:t> Flowmeter (</a:t>
            </a:r>
            <a:r>
              <a:rPr lang="en-GB" dirty="0" err="1"/>
              <a:t>Medistim</a:t>
            </a:r>
            <a:r>
              <a:rPr lang="en-GB" dirty="0"/>
              <a:t>), </a:t>
            </a:r>
            <a:r>
              <a:rPr lang="en-GB" dirty="0" err="1"/>
              <a:t>inmediatamente</a:t>
            </a:r>
            <a:r>
              <a:rPr lang="en-GB" dirty="0"/>
              <a:t> </a:t>
            </a:r>
            <a:r>
              <a:rPr lang="en-GB" dirty="0" err="1"/>
              <a:t>después</a:t>
            </a:r>
            <a:r>
              <a:rPr lang="en-GB" dirty="0"/>
              <a:t> de la </a:t>
            </a:r>
            <a:r>
              <a:rPr lang="en-GB" dirty="0" err="1"/>
              <a:t>reperfusión</a:t>
            </a:r>
            <a:r>
              <a:rPr lang="en-GB" dirty="0"/>
              <a:t>. Los </a:t>
            </a:r>
            <a:r>
              <a:rPr lang="en-GB" dirty="0" err="1"/>
              <a:t>valores</a:t>
            </a:r>
            <a:r>
              <a:rPr lang="en-GB" dirty="0"/>
              <a:t> </a:t>
            </a:r>
            <a:r>
              <a:rPr lang="en-GB" dirty="0" err="1"/>
              <a:t>obtenidos</a:t>
            </a:r>
            <a:r>
              <a:rPr lang="en-GB" dirty="0"/>
              <a:t> </a:t>
            </a:r>
            <a:r>
              <a:rPr lang="en-GB" dirty="0" err="1"/>
              <a:t>fueron</a:t>
            </a:r>
            <a:r>
              <a:rPr lang="en-GB" dirty="0"/>
              <a:t> </a:t>
            </a:r>
            <a:r>
              <a:rPr lang="en-GB" dirty="0" err="1"/>
              <a:t>normalizados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cada</a:t>
            </a:r>
            <a:r>
              <a:rPr lang="en-GB" dirty="0"/>
              <a:t> 100 </a:t>
            </a:r>
            <a:r>
              <a:rPr lang="en-GB" dirty="0" err="1"/>
              <a:t>gramos</a:t>
            </a:r>
            <a:r>
              <a:rPr lang="en-GB" dirty="0"/>
              <a:t> de peso del </a:t>
            </a:r>
            <a:r>
              <a:rPr lang="en-GB" dirty="0" err="1"/>
              <a:t>injerto</a:t>
            </a:r>
            <a:r>
              <a:rPr lang="en-GB" dirty="0"/>
              <a:t> </a:t>
            </a:r>
            <a:r>
              <a:rPr lang="en-GB" dirty="0" err="1"/>
              <a:t>hepático</a:t>
            </a:r>
            <a:r>
              <a:rPr lang="en-GB" dirty="0"/>
              <a:t>. </a:t>
            </a:r>
            <a:r>
              <a:rPr lang="en-GB" dirty="0" err="1"/>
              <a:t>Además</a:t>
            </a:r>
            <a:r>
              <a:rPr lang="en-GB" dirty="0"/>
              <a:t>, se </a:t>
            </a:r>
            <a:r>
              <a:rPr lang="en-GB" dirty="0" err="1"/>
              <a:t>recogieron</a:t>
            </a:r>
            <a:r>
              <a:rPr lang="en-GB" dirty="0"/>
              <a:t> </a:t>
            </a:r>
            <a:r>
              <a:rPr lang="en-GB" dirty="0" err="1"/>
              <a:t>parámetros</a:t>
            </a:r>
            <a:r>
              <a:rPr lang="en-GB" dirty="0"/>
              <a:t> </a:t>
            </a:r>
            <a:r>
              <a:rPr lang="en-GB" dirty="0" err="1"/>
              <a:t>hemodinámicos</a:t>
            </a:r>
            <a:r>
              <a:rPr lang="en-GB" dirty="0"/>
              <a:t> </a:t>
            </a:r>
            <a:r>
              <a:rPr lang="en-GB" dirty="0" err="1"/>
              <a:t>intraoperatorios</a:t>
            </a:r>
            <a:r>
              <a:rPr lang="en-GB" dirty="0"/>
              <a:t> y </a:t>
            </a:r>
            <a:r>
              <a:rPr lang="en-GB" dirty="0" err="1"/>
              <a:t>tiempos</a:t>
            </a:r>
            <a:r>
              <a:rPr lang="en-GB" dirty="0"/>
              <a:t> de </a:t>
            </a:r>
            <a:r>
              <a:rPr lang="en-GB" dirty="0" err="1"/>
              <a:t>isquemia</a:t>
            </a:r>
            <a:r>
              <a:rPr lang="en-GB" dirty="0"/>
              <a:t> </a:t>
            </a:r>
            <a:r>
              <a:rPr lang="en-GB" dirty="0" err="1"/>
              <a:t>fría</a:t>
            </a:r>
            <a:r>
              <a:rPr lang="en-GB" dirty="0"/>
              <a:t> y caliente.</a:t>
            </a:r>
          </a:p>
          <a:p>
            <a:r>
              <a:rPr lang="en-GB" dirty="0"/>
              <a:t>La </a:t>
            </a:r>
            <a:r>
              <a:rPr lang="en-GB" dirty="0" err="1"/>
              <a:t>disfunción</a:t>
            </a:r>
            <a:r>
              <a:rPr lang="en-GB" dirty="0"/>
              <a:t> </a:t>
            </a:r>
            <a:r>
              <a:rPr lang="en-GB" dirty="0" err="1"/>
              <a:t>primaria</a:t>
            </a:r>
            <a:r>
              <a:rPr lang="en-GB" dirty="0"/>
              <a:t> del </a:t>
            </a:r>
            <a:r>
              <a:rPr lang="en-GB" dirty="0" err="1"/>
              <a:t>injerto</a:t>
            </a:r>
            <a:r>
              <a:rPr lang="en-GB" dirty="0"/>
              <a:t> (DPI) se </a:t>
            </a:r>
            <a:r>
              <a:rPr lang="en-GB" dirty="0" err="1"/>
              <a:t>definió</a:t>
            </a:r>
            <a:r>
              <a:rPr lang="en-GB" dirty="0"/>
              <a:t> </a:t>
            </a:r>
            <a:r>
              <a:rPr lang="en-GB" dirty="0" err="1"/>
              <a:t>como</a:t>
            </a:r>
            <a:r>
              <a:rPr lang="en-GB" dirty="0"/>
              <a:t> la </a:t>
            </a:r>
            <a:r>
              <a:rPr lang="en-GB" dirty="0" err="1"/>
              <a:t>a</a:t>
            </a:r>
            <a:r>
              <a:rPr lang="en-GB" b="1" dirty="0" err="1"/>
              <a:t>lteración</a:t>
            </a:r>
            <a:r>
              <a:rPr lang="en-GB" b="1" dirty="0"/>
              <a:t> </a:t>
            </a:r>
            <a:r>
              <a:rPr lang="en-GB" b="1" dirty="0" err="1"/>
              <a:t>precoz</a:t>
            </a:r>
            <a:r>
              <a:rPr lang="en-GB" b="1" dirty="0"/>
              <a:t> de la </a:t>
            </a:r>
            <a:r>
              <a:rPr lang="en-GB" b="1" dirty="0" err="1"/>
              <a:t>función</a:t>
            </a:r>
            <a:r>
              <a:rPr lang="en-GB" b="1" dirty="0"/>
              <a:t> </a:t>
            </a:r>
            <a:r>
              <a:rPr lang="en-GB" b="1" dirty="0" err="1"/>
              <a:t>hepática</a:t>
            </a:r>
            <a:r>
              <a:rPr lang="en-GB" b="1" dirty="0"/>
              <a:t> sin </a:t>
            </a:r>
            <a:r>
              <a:rPr lang="en-GB" b="1" dirty="0" err="1"/>
              <a:t>evidencia</a:t>
            </a:r>
            <a:r>
              <a:rPr lang="en-GB" b="1" dirty="0"/>
              <a:t> de </a:t>
            </a:r>
            <a:r>
              <a:rPr lang="en-GB" b="1" dirty="0" err="1"/>
              <a:t>trombosis</a:t>
            </a:r>
            <a:r>
              <a:rPr lang="en-GB" b="1" dirty="0"/>
              <a:t> vascular </a:t>
            </a:r>
            <a:r>
              <a:rPr lang="en-GB" b="1" dirty="0" err="1"/>
              <a:t>ni</a:t>
            </a:r>
            <a:r>
              <a:rPr lang="en-GB" b="1" dirty="0"/>
              <a:t> </a:t>
            </a:r>
            <a:r>
              <a:rPr lang="en-GB" b="1" dirty="0" err="1"/>
              <a:t>rechazo</a:t>
            </a:r>
            <a:r>
              <a:rPr lang="en-GB" b="1" dirty="0"/>
              <a:t> </a:t>
            </a:r>
            <a:r>
              <a:rPr lang="en-GB" b="1" dirty="0" err="1"/>
              <a:t>agudo</a:t>
            </a:r>
            <a:r>
              <a:rPr lang="en-GB" dirty="0"/>
              <a:t>. </a:t>
            </a:r>
            <a:r>
              <a:rPr lang="en-GB" dirty="0" err="1"/>
              <a:t>Esta</a:t>
            </a:r>
            <a:r>
              <a:rPr lang="en-GB" dirty="0"/>
              <a:t> </a:t>
            </a:r>
            <a:r>
              <a:rPr lang="en-GB" dirty="0" err="1"/>
              <a:t>categoría</a:t>
            </a:r>
            <a:r>
              <a:rPr lang="en-GB" dirty="0"/>
              <a:t> </a:t>
            </a:r>
            <a:r>
              <a:rPr lang="en-GB" dirty="0" err="1"/>
              <a:t>incluye</a:t>
            </a:r>
            <a:r>
              <a:rPr lang="en-GB" dirty="0"/>
              <a:t> dos </a:t>
            </a:r>
            <a:r>
              <a:rPr lang="en-GB" dirty="0" err="1"/>
              <a:t>entidades</a:t>
            </a:r>
            <a:r>
              <a:rPr lang="en-GB" dirty="0"/>
              <a:t> </a:t>
            </a:r>
            <a:r>
              <a:rPr lang="en-GB" dirty="0" err="1"/>
              <a:t>clínicas</a:t>
            </a:r>
            <a:r>
              <a:rPr lang="en-GB" dirty="0"/>
              <a:t>:</a:t>
            </a:r>
          </a:p>
          <a:p>
            <a:r>
              <a:rPr lang="en-GB" b="1" dirty="0" err="1"/>
              <a:t>Disfunción</a:t>
            </a:r>
            <a:r>
              <a:rPr lang="en-GB" b="1" dirty="0"/>
              <a:t> </a:t>
            </a:r>
            <a:r>
              <a:rPr lang="en-GB" b="1" dirty="0" err="1"/>
              <a:t>temprana</a:t>
            </a:r>
            <a:r>
              <a:rPr lang="en-GB" b="1" dirty="0"/>
              <a:t> del </a:t>
            </a:r>
            <a:r>
              <a:rPr lang="en-GB" b="1" dirty="0" err="1"/>
              <a:t>injerto</a:t>
            </a:r>
            <a:r>
              <a:rPr lang="en-GB" b="1" dirty="0"/>
              <a:t> (EAD)</a:t>
            </a:r>
            <a:r>
              <a:rPr lang="en-GB" dirty="0"/>
              <a:t>, </a:t>
            </a:r>
            <a:r>
              <a:rPr lang="en-GB" dirty="0" err="1"/>
              <a:t>según</a:t>
            </a:r>
            <a:r>
              <a:rPr lang="en-GB" dirty="0"/>
              <a:t>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criterios</a:t>
            </a:r>
            <a:r>
              <a:rPr lang="en-GB" dirty="0"/>
              <a:t> de </a:t>
            </a:r>
            <a:r>
              <a:rPr lang="en-GB" dirty="0" err="1"/>
              <a:t>Olthoff</a:t>
            </a:r>
            <a:r>
              <a:rPr lang="en-GB" dirty="0"/>
              <a:t>, </a:t>
            </a:r>
            <a:r>
              <a:rPr lang="en-GB" dirty="0" err="1"/>
              <a:t>definida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la </a:t>
            </a:r>
            <a:r>
              <a:rPr lang="en-GB" dirty="0" err="1"/>
              <a:t>presencia</a:t>
            </a:r>
            <a:r>
              <a:rPr lang="en-GB" dirty="0"/>
              <a:t> de al </a:t>
            </a:r>
            <a:r>
              <a:rPr lang="en-GB" dirty="0" err="1"/>
              <a:t>menos</a:t>
            </a:r>
            <a:r>
              <a:rPr lang="en-GB" dirty="0"/>
              <a:t> uno de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siguientes</a:t>
            </a:r>
            <a:r>
              <a:rPr lang="en-GB" dirty="0"/>
              <a:t>: </a:t>
            </a:r>
            <a:r>
              <a:rPr lang="en-GB" dirty="0" err="1"/>
              <a:t>bilirrubina</a:t>
            </a:r>
            <a:r>
              <a:rPr lang="en-GB" dirty="0"/>
              <a:t> ≥10 mg/dL, INR ≥1.6 al día 7, o </a:t>
            </a:r>
            <a:r>
              <a:rPr lang="en-GB" dirty="0" err="1"/>
              <a:t>transaminasas</a:t>
            </a:r>
            <a:r>
              <a:rPr lang="en-GB" dirty="0"/>
              <a:t> (AST/ALT) &gt;2000 UI/</a:t>
            </a:r>
            <a:r>
              <a:rPr lang="en-GB" dirty="0" err="1"/>
              <a:t>L.</a:t>
            </a:r>
            <a:r>
              <a:rPr lang="en-GB" b="1" dirty="0" err="1"/>
              <a:t>Fallo</a:t>
            </a:r>
            <a:r>
              <a:rPr lang="en-GB" b="1" dirty="0"/>
              <a:t> </a:t>
            </a:r>
            <a:r>
              <a:rPr lang="en-GB" b="1" dirty="0" err="1"/>
              <a:t>primario</a:t>
            </a:r>
            <a:r>
              <a:rPr lang="en-GB" b="1" dirty="0"/>
              <a:t> del </a:t>
            </a:r>
            <a:r>
              <a:rPr lang="en-GB" b="1" dirty="0" err="1"/>
              <a:t>injerto</a:t>
            </a:r>
            <a:r>
              <a:rPr lang="en-GB" b="1" dirty="0"/>
              <a:t> (FP)</a:t>
            </a:r>
            <a:r>
              <a:rPr lang="en-GB" dirty="0"/>
              <a:t>, </a:t>
            </a:r>
            <a:r>
              <a:rPr lang="en-GB" dirty="0" err="1"/>
              <a:t>caracterizado</a:t>
            </a:r>
            <a:r>
              <a:rPr lang="en-GB" dirty="0"/>
              <a:t> </a:t>
            </a:r>
            <a:r>
              <a:rPr lang="en-GB" dirty="0" err="1"/>
              <a:t>por</a:t>
            </a:r>
            <a:r>
              <a:rPr lang="en-GB" dirty="0"/>
              <a:t> la </a:t>
            </a:r>
            <a:r>
              <a:rPr lang="en-GB" dirty="0" err="1"/>
              <a:t>necesidad</a:t>
            </a:r>
            <a:r>
              <a:rPr lang="en-GB" dirty="0"/>
              <a:t> de un </a:t>
            </a:r>
            <a:r>
              <a:rPr lang="en-GB" dirty="0" err="1"/>
              <a:t>retransplante</a:t>
            </a:r>
            <a:r>
              <a:rPr lang="en-GB" dirty="0"/>
              <a:t> o </a:t>
            </a:r>
            <a:r>
              <a:rPr lang="en-GB" dirty="0" err="1"/>
              <a:t>muerte</a:t>
            </a:r>
            <a:r>
              <a:rPr lang="en-GB" dirty="0"/>
              <a:t> del </a:t>
            </a:r>
            <a:r>
              <a:rPr lang="en-GB" dirty="0" err="1"/>
              <a:t>paciente</a:t>
            </a:r>
            <a:r>
              <a:rPr lang="en-GB" dirty="0"/>
              <a:t> </a:t>
            </a:r>
            <a:r>
              <a:rPr lang="en-GB" dirty="0" err="1"/>
              <a:t>dentro</a:t>
            </a:r>
            <a:r>
              <a:rPr lang="en-GB" dirty="0"/>
              <a:t> de las </a:t>
            </a:r>
            <a:r>
              <a:rPr lang="en-GB" dirty="0" err="1"/>
              <a:t>primeras</a:t>
            </a:r>
            <a:r>
              <a:rPr lang="en-GB" dirty="0"/>
              <a:t> 72 horas.”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0189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29886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 La </a:t>
            </a:r>
            <a:r>
              <a:rPr lang="en-GB" dirty="0" err="1"/>
              <a:t>tasa</a:t>
            </a:r>
            <a:r>
              <a:rPr lang="en-GB" dirty="0"/>
              <a:t> de DISFUNCION PRIMARIA DEL INJERTO </a:t>
            </a:r>
            <a:r>
              <a:rPr lang="en-GB" dirty="0" err="1"/>
              <a:t>fue</a:t>
            </a:r>
            <a:r>
              <a:rPr lang="en-GB" dirty="0"/>
              <a:t> 11.4% de </a:t>
            </a:r>
            <a:r>
              <a:rPr lang="en-GB" dirty="0" err="1"/>
              <a:t>pacientes</a:t>
            </a:r>
            <a:endParaRPr lang="en-GB" dirty="0"/>
          </a:p>
          <a:p>
            <a:r>
              <a:rPr lang="en-GB" dirty="0"/>
              <a:t>. Como </a:t>
            </a:r>
            <a:r>
              <a:rPr lang="en-GB" dirty="0" err="1"/>
              <a:t>muesta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</a:t>
            </a:r>
            <a:r>
              <a:rPr lang="en-GB" dirty="0" err="1"/>
              <a:t>tabla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univariante</a:t>
            </a:r>
            <a:r>
              <a:rPr lang="en-GB" dirty="0"/>
              <a:t>: e l peso del </a:t>
            </a:r>
            <a:r>
              <a:rPr lang="en-GB" dirty="0" err="1"/>
              <a:t>injerto,tiempo</a:t>
            </a:r>
            <a:r>
              <a:rPr lang="en-GB" dirty="0"/>
              <a:t> de </a:t>
            </a:r>
            <a:r>
              <a:rPr lang="en-GB" dirty="0" err="1"/>
              <a:t>isquemia</a:t>
            </a:r>
            <a:r>
              <a:rPr lang="en-GB" dirty="0"/>
              <a:t> </a:t>
            </a:r>
            <a:r>
              <a:rPr lang="en-GB" dirty="0" err="1"/>
              <a:t>fria</a:t>
            </a:r>
            <a:endParaRPr lang="en-GB" dirty="0"/>
          </a:p>
          <a:p>
            <a:r>
              <a:rPr lang="en-GB" dirty="0"/>
              <a:t> . </a:t>
            </a:r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8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74158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ES" dirty="0"/>
              <a:t>ime isquemia caliente,  los flujos arterial y ajustado y el flujo portal ajustado a peso tuvieron significación estadística.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80ACD-BD33-9A49-A770-17125DC92811}" type="slidenum">
              <a:rPr lang="en-ES" smtClean="0"/>
              <a:t>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4997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F8075-F3C7-44C9-C16E-0258C866A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D8DA9-99B8-1426-CB61-6E673BC1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AA1412-F0F4-6AEC-5483-DB19839E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4742FA-0232-7FE0-2753-30BB7886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2224E9-D5D0-D268-E1E5-54AFD6B7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9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F95FD-6F4F-5C34-39F5-7193EFE0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D4A2F0-3085-FFA4-E9E8-2FAF9FA60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10999A-A6FC-CAA0-1ED4-66CA76DC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1C48BC-0561-5974-9A79-7614BE0B0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E9E43A-7DBF-78D3-5602-1C56E4F0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00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557111-6874-6BEE-7C40-34557C040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0CD370-7206-F364-91E4-FEDAC162A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17739C-F339-529E-5FA2-990B2DE2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94D21A-0AEE-200D-634C-724882B82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BEAC2-D6CB-1A66-987A-70C0CC0F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89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6E595-4DAC-9EC1-2BFD-2D1C4638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0B06D-6DFA-7A72-4815-FDDB2DD7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B9389C-1A04-BE09-8D8F-2C47AD2F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8E9845-7163-A0A6-EDDA-AE4B030DE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54ED44-240D-B1D8-9C4C-E16C1707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99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47C3F-B9EF-CB1B-D718-FC9DB127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81EA50-7F3F-D32E-23D7-5666EDE99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6B6F9-8A70-CEE9-7385-BD2B598B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C63316-C901-C338-B3C4-60C4F21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73F042-621A-439B-AD07-6C9660D7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74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84883-6490-342E-593C-9FCF218A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0AC75-7AA7-687A-DB2D-1EB9FF30EB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5D1418-7791-D0D7-DA96-7A9E98BA7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A30F41-63F8-0C42-9DA5-9C50B708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4CE54A-CE49-2CF8-03ED-1DCF4EB09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BE0864-0C6F-2B3D-EC48-7DF823784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4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F2171-3647-B023-B5D4-6991885C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F1CEA4-CDD5-FFD2-8E40-188350C8D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06CAFD-D7A7-DCA9-8755-FBCFC3F7C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69F9B8-9090-03F9-63F4-55EDC8D4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6A5BE6E-AD08-08C2-F80A-542BD5369E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7F239A-7E14-4F44-2000-ACEEC21F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F02408-E229-5BBE-6BE6-B106C64F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A01F2D-867B-E970-ADAF-FEDEDF88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337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902A9-24E4-253A-7194-CD0374FD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735EC7-5603-0586-ACCE-E56FE92C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7D6703-F854-E80F-BA62-D08A2B13D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DD702B8-CFA9-6F42-0F16-62C6EBFE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29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1F7AFE-1300-8692-C976-680CDD894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D81F41-3E00-C392-DE73-CB257251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666227-F5D4-427A-E4E1-4EEDEFD3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51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E8443-DD84-2633-87EE-107CEA003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F4919F-A006-565B-FCA6-BDAF7AF60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D5FB73-04F3-DF41-15CC-8C596C933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362DD5-A432-CADC-F9A5-DE2BC7FE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2C93FC-8993-AAF7-98F2-273E8544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20397D-E3D1-A1B3-3689-6A4A87E2A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24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8716A-1B88-00AE-8BFF-3EE42E33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AD6566-49DF-7488-B69E-CF33C8213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FDD476-04EA-DEAE-AF7F-BDDF26349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8B1D0D-8B45-0FCC-CFAC-479E4B856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1E2E7D-C56D-A2D3-BE70-57A90EDD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B1B64E-BDDC-099B-808D-8EBEEF1E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49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27A552-58AD-01D0-A7AC-4AC39B7C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63B2F-8FDE-A559-D726-341E0CEB8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35709-B72D-6E79-6B22-DABC1C529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0407F-F41A-4CCE-A340-C137B89E87BA}" type="datetimeFigureOut">
              <a:rPr lang="es-ES" smtClean="0"/>
              <a:t>24/10/25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2D95B7-E859-E2F9-FB94-AA8711E39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633F4E-5D87-5A10-9CD9-87CBEC27C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484D-059C-4455-9E5B-A9AC785B982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23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C700D7-29BB-C83A-7F92-2D2D1980AFFE}"/>
              </a:ext>
            </a:extLst>
          </p:cNvPr>
          <p:cNvSpPr txBox="1"/>
          <p:nvPr/>
        </p:nvSpPr>
        <p:spPr>
          <a:xfrm>
            <a:off x="717050" y="4409092"/>
            <a:ext cx="10992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Ernesto Barzola, Carmen Cepeda, Carlos </a:t>
            </a:r>
            <a:r>
              <a:rPr lang="en-GB" sz="2400" dirty="0" err="1"/>
              <a:t>García,Sandra</a:t>
            </a:r>
            <a:r>
              <a:rPr lang="en-GB" sz="2400" dirty="0"/>
              <a:t> </a:t>
            </a:r>
            <a:r>
              <a:rPr lang="en-GB" sz="2400" dirty="0" err="1"/>
              <a:t>Borrego,Carmen</a:t>
            </a:r>
            <a:r>
              <a:rPr lang="en-GB" sz="2400" dirty="0"/>
              <a:t> Bernal, Gonzalo Suárez, Luis M. Marín , José M. </a:t>
            </a:r>
            <a:r>
              <a:rPr lang="en-GB" sz="2400" dirty="0" err="1"/>
              <a:t>Álamo</a:t>
            </a:r>
            <a:r>
              <a:rPr lang="en-GB" sz="2400" dirty="0"/>
              <a:t>, Javier </a:t>
            </a:r>
            <a:r>
              <a:rPr lang="en-GB" sz="2400" dirty="0" err="1"/>
              <a:t>Padillo</a:t>
            </a:r>
            <a:r>
              <a:rPr lang="en-GB" sz="2400" dirty="0"/>
              <a:t>, Miguel A. Gómez Bravo</a:t>
            </a:r>
            <a:endParaRPr lang="en-ES" sz="2400" dirty="0"/>
          </a:p>
        </p:txBody>
      </p:sp>
      <p:pic>
        <p:nvPicPr>
          <p:cNvPr id="5" name="Imagen 10">
            <a:extLst>
              <a:ext uri="{FF2B5EF4-FFF2-40B4-BE49-F238E27FC236}">
                <a16:creationId xmlns:a16="http://schemas.microsoft.com/office/drawing/2014/main" id="{9DCBAF31-B46B-F315-2A7B-6079EB2E6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9421"/>
            <a:ext cx="12096840" cy="936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F648A1-43FD-FEA6-BE7D-26F0C9CEDF48}"/>
              </a:ext>
            </a:extLst>
          </p:cNvPr>
          <p:cNvSpPr/>
          <p:nvPr/>
        </p:nvSpPr>
        <p:spPr>
          <a:xfrm>
            <a:off x="0" y="27021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777ECE-E1F4-F970-5578-1FC96FE909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t="1876" r="1143" b="4587"/>
          <a:stretch/>
        </p:blipFill>
        <p:spPr>
          <a:xfrm>
            <a:off x="0" y="0"/>
            <a:ext cx="6096000" cy="1227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19FFBE-2F9F-A89C-F083-742C3497203C}"/>
              </a:ext>
            </a:extLst>
          </p:cNvPr>
          <p:cNvSpPr txBox="1"/>
          <p:nvPr/>
        </p:nvSpPr>
        <p:spPr>
          <a:xfrm>
            <a:off x="571500" y="1918369"/>
            <a:ext cx="118422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FLUJOS HEPÁTICOS INTRAOPERATORIOS COMO PREDICTORES DE LOS RESULTADOS DEL TRASPLANTE HEPÁTICO</a:t>
            </a:r>
            <a:endParaRPr lang="en-ES" sz="3600" dirty="0"/>
          </a:p>
        </p:txBody>
      </p:sp>
    </p:spTree>
    <p:extLst>
      <p:ext uri="{BB962C8B-B14F-4D97-AF65-F5344CB8AC3E}">
        <p14:creationId xmlns:p14="http://schemas.microsoft.com/office/powerpoint/2010/main" val="347141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9819AB-924B-5687-9409-FA07CA1AF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818092"/>
              </p:ext>
            </p:extLst>
          </p:nvPr>
        </p:nvGraphicFramePr>
        <p:xfrm>
          <a:off x="950798" y="1547028"/>
          <a:ext cx="10290403" cy="492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325">
                  <a:extLst>
                    <a:ext uri="{9D8B030D-6E8A-4147-A177-3AD203B41FA5}">
                      <a16:colId xmlns:a16="http://schemas.microsoft.com/office/drawing/2014/main" val="1977583508"/>
                    </a:ext>
                  </a:extLst>
                </a:gridCol>
                <a:gridCol w="2868300">
                  <a:extLst>
                    <a:ext uri="{9D8B030D-6E8A-4147-A177-3AD203B41FA5}">
                      <a16:colId xmlns:a16="http://schemas.microsoft.com/office/drawing/2014/main" val="945201439"/>
                    </a:ext>
                  </a:extLst>
                </a:gridCol>
                <a:gridCol w="1537295">
                  <a:extLst>
                    <a:ext uri="{9D8B030D-6E8A-4147-A177-3AD203B41FA5}">
                      <a16:colId xmlns:a16="http://schemas.microsoft.com/office/drawing/2014/main" val="1610860011"/>
                    </a:ext>
                  </a:extLst>
                </a:gridCol>
                <a:gridCol w="1708411">
                  <a:extLst>
                    <a:ext uri="{9D8B030D-6E8A-4147-A177-3AD203B41FA5}">
                      <a16:colId xmlns:a16="http://schemas.microsoft.com/office/drawing/2014/main" val="4273882256"/>
                    </a:ext>
                  </a:extLst>
                </a:gridCol>
                <a:gridCol w="1497072">
                  <a:extLst>
                    <a:ext uri="{9D8B030D-6E8A-4147-A177-3AD203B41FA5}">
                      <a16:colId xmlns:a16="http://schemas.microsoft.com/office/drawing/2014/main" val="3358728370"/>
                    </a:ext>
                  </a:extLst>
                </a:gridCol>
              </a:tblGrid>
              <a:tr h="536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effectLst/>
                        </a:rPr>
                        <a:t>Variables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Análisis Univariante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Análisis Multivariante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251731"/>
                  </a:ext>
                </a:extLst>
              </a:tr>
              <a:tr h="264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OR (95%CI)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p-</a:t>
                      </a:r>
                      <a:r>
                        <a:rPr lang="es-ES" sz="1800" dirty="0" err="1">
                          <a:effectLst/>
                        </a:rPr>
                        <a:t>value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</a:rPr>
                        <a:t>OR (95%CI)</a:t>
                      </a:r>
                      <a:endParaRPr lang="en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</a:rPr>
                        <a:t>p-value</a:t>
                      </a:r>
                      <a:endParaRPr lang="en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661763"/>
                  </a:ext>
                </a:extLst>
              </a:tr>
              <a:tr h="1009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Sexo Donante</a:t>
                      </a:r>
                      <a:endParaRPr lang="en-E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Mujer  </a:t>
                      </a:r>
                      <a:endParaRPr lang="en-E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Hombre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ES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1.8 (0.962-3.368)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0,063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7441199"/>
                  </a:ext>
                </a:extLst>
              </a:tr>
              <a:tr h="264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</a:rPr>
                        <a:t>Peso injerto</a:t>
                      </a:r>
                      <a:endParaRPr lang="en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1.0 (1.000-1.001)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0,128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n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5883111"/>
                  </a:ext>
                </a:extLst>
              </a:tr>
              <a:tr h="541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accent4"/>
                          </a:solidFill>
                          <a:effectLst/>
                        </a:rPr>
                        <a:t>Tiempo isquemia fría</a:t>
                      </a:r>
                      <a:endParaRPr lang="en-ES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1.007 (1.004-1.011)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&lt;0,001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1.007 (1.004-1.011)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&lt;0.001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8511559"/>
                  </a:ext>
                </a:extLst>
              </a:tr>
              <a:tr h="4976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 err="1">
                          <a:effectLst/>
                        </a:rPr>
                        <a:t>Tiempo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isquemia</a:t>
                      </a:r>
                      <a:r>
                        <a:rPr lang="en-US" sz="1800" dirty="0">
                          <a:effectLst/>
                        </a:rPr>
                        <a:t> caliente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</a:rPr>
                        <a:t>1.006 (1.003-1.009)</a:t>
                      </a:r>
                      <a:endParaRPr lang="en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&lt;0,001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4530153"/>
                  </a:ext>
                </a:extLst>
              </a:tr>
              <a:tr h="541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chemeClr val="accent4"/>
                          </a:solidFill>
                          <a:effectLst/>
                        </a:rPr>
                        <a:t>Flujo Arteria hepática ajustada peso</a:t>
                      </a:r>
                      <a:endParaRPr lang="en-ES" sz="18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0.859 (0.799-0.923)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&lt;0,001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0.873 (0.817-0.932)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solidFill>
                            <a:srgbClr val="C00000"/>
                          </a:solidFill>
                          <a:effectLst/>
                        </a:rPr>
                        <a:t>&lt;0.001</a:t>
                      </a:r>
                      <a:endParaRPr lang="en-ES" sz="18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13275657"/>
                  </a:ext>
                </a:extLst>
              </a:tr>
              <a:tr h="541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Flujo vena porta ajustada peso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>
                          <a:effectLst/>
                        </a:rPr>
                        <a:t>0.995 (0.987-1.002)</a:t>
                      </a:r>
                      <a:endParaRPr lang="en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0,142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n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846410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524BDA5-C05D-884A-FEFD-55A566F4B90A}"/>
              </a:ext>
            </a:extLst>
          </p:cNvPr>
          <p:cNvSpPr/>
          <p:nvPr/>
        </p:nvSpPr>
        <p:spPr>
          <a:xfrm>
            <a:off x="152400" y="0"/>
            <a:ext cx="120396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7229D1-61A3-78AD-B8B8-72BBD1EE65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9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>
            <a:extLst>
              <a:ext uri="{FF2B5EF4-FFF2-40B4-BE49-F238E27FC236}">
                <a16:creationId xmlns:a16="http://schemas.microsoft.com/office/drawing/2014/main" id="{F9639107-70B9-429D-1FF2-643D85A35B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01"/>
          <a:stretch>
            <a:fillRect/>
          </a:stretch>
        </p:blipFill>
        <p:spPr bwMode="auto">
          <a:xfrm>
            <a:off x="839724" y="2476475"/>
            <a:ext cx="4132072" cy="31309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1882B4-5CD2-C4F2-669F-2B8DF217D6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63"/>
          <a:stretch/>
        </p:blipFill>
        <p:spPr bwMode="auto">
          <a:xfrm>
            <a:off x="6978904" y="2476475"/>
            <a:ext cx="4132072" cy="2937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009427-E079-7C9A-12F6-5E713C299D5C}"/>
              </a:ext>
            </a:extLst>
          </p:cNvPr>
          <p:cNvSpPr txBox="1"/>
          <p:nvPr/>
        </p:nvSpPr>
        <p:spPr>
          <a:xfrm>
            <a:off x="805688" y="1583038"/>
            <a:ext cx="482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Curva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ROC para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el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flujo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arterial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ajustado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como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predictor del DPI</a:t>
            </a:r>
            <a:endParaRPr lang="en-E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6C2F4-78D9-63B8-E541-2CA3DFF8D7EA}"/>
              </a:ext>
            </a:extLst>
          </p:cNvPr>
          <p:cNvSpPr txBox="1"/>
          <p:nvPr/>
        </p:nvSpPr>
        <p:spPr>
          <a:xfrm>
            <a:off x="843280" y="5502923"/>
            <a:ext cx="41320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0" i="0" u="none" strike="noStrike" dirty="0">
                <a:solidFill>
                  <a:srgbClr val="C00000"/>
                </a:solidFill>
                <a:effectLst/>
                <a:latin typeface="Segoe UI Web (West European)"/>
              </a:rPr>
              <a:t>AUC = 0,72; umbral = </a:t>
            </a:r>
            <a:r>
              <a:rPr lang="en-GB" sz="1600" dirty="0">
                <a:solidFill>
                  <a:srgbClr val="C00000"/>
                </a:solidFill>
                <a:latin typeface="Segoe UI Web (West European)"/>
              </a:rPr>
              <a:t>9</a:t>
            </a:r>
            <a:r>
              <a:rPr lang="en-GB" sz="1600" b="0" i="0" u="none" strike="noStrike" dirty="0">
                <a:solidFill>
                  <a:srgbClr val="C00000"/>
                </a:solidFill>
                <a:effectLst/>
                <a:latin typeface="Segoe UI Web (West European)"/>
              </a:rPr>
              <a:t> mL/min/100g; </a:t>
            </a:r>
            <a:r>
              <a:rPr lang="en-GB" sz="1600" b="0" i="0" u="none" strike="noStrike" dirty="0" err="1">
                <a:solidFill>
                  <a:srgbClr val="C00000"/>
                </a:solidFill>
                <a:effectLst/>
                <a:latin typeface="Segoe UI Web (West European)"/>
              </a:rPr>
              <a:t>sensibilidad</a:t>
            </a:r>
            <a:r>
              <a:rPr lang="en-GB" sz="1600" b="0" i="0" u="none" strike="noStrike" dirty="0">
                <a:solidFill>
                  <a:srgbClr val="C00000"/>
                </a:solidFill>
                <a:effectLst/>
                <a:latin typeface="Segoe UI Web (West European)"/>
              </a:rPr>
              <a:t> = 57%, </a:t>
            </a:r>
            <a:r>
              <a:rPr lang="en-GB" sz="1600" b="0" i="0" u="none" strike="noStrike" dirty="0" err="1">
                <a:solidFill>
                  <a:srgbClr val="C00000"/>
                </a:solidFill>
                <a:effectLst/>
                <a:latin typeface="Segoe UI Web (West European)"/>
              </a:rPr>
              <a:t>especificidad</a:t>
            </a:r>
            <a:r>
              <a:rPr lang="en-GB" sz="1600" b="0" i="0" u="none" strike="noStrike" dirty="0">
                <a:solidFill>
                  <a:srgbClr val="C00000"/>
                </a:solidFill>
                <a:effectLst/>
                <a:latin typeface="Segoe UI Web (West European)"/>
              </a:rPr>
              <a:t> = 81%)</a:t>
            </a:r>
            <a:endParaRPr lang="en-ES" sz="16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40DA-0111-614A-FB77-C27C3D2EAC53}"/>
              </a:ext>
            </a:extLst>
          </p:cNvPr>
          <p:cNvSpPr txBox="1"/>
          <p:nvPr/>
        </p:nvSpPr>
        <p:spPr>
          <a:xfrm>
            <a:off x="7077964" y="1583038"/>
            <a:ext cx="479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Curva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ROC para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el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flujo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portal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ajustado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como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predictor de DPI</a:t>
            </a:r>
            <a:endParaRPr lang="en-E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ADF19-B7B8-406E-7EE5-40E278D01459}"/>
              </a:ext>
            </a:extLst>
          </p:cNvPr>
          <p:cNvSpPr txBox="1"/>
          <p:nvPr/>
        </p:nvSpPr>
        <p:spPr>
          <a:xfrm>
            <a:off x="6753860" y="5441367"/>
            <a:ext cx="444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AUC = 0,61; umbral = </a:t>
            </a:r>
            <a:r>
              <a:rPr lang="en-GB" dirty="0">
                <a:solidFill>
                  <a:srgbClr val="000000"/>
                </a:solidFill>
                <a:latin typeface="Segoe UI Web (West European)"/>
              </a:rPr>
              <a:t>70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mL/min/100g;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sensibilidad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= 50%,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especificidad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= 75%).</a:t>
            </a:r>
            <a:endParaRPr lang="en-E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4DEEA-FC45-8056-2CB5-AECFB5334695}"/>
              </a:ext>
            </a:extLst>
          </p:cNvPr>
          <p:cNvSpPr/>
          <p:nvPr/>
        </p:nvSpPr>
        <p:spPr>
          <a:xfrm>
            <a:off x="0" y="0"/>
            <a:ext cx="12192000" cy="11810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465D3-02B1-1DCC-714C-A99A7D4BD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7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BEAAE2D2-A2B2-668C-83E4-B9085A7B9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877698" y="2077656"/>
            <a:ext cx="5998464" cy="4371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A7C88-EAE9-593B-A932-46C0140112AD}"/>
              </a:ext>
            </a:extLst>
          </p:cNvPr>
          <p:cNvSpPr txBox="1"/>
          <p:nvPr/>
        </p:nvSpPr>
        <p:spPr>
          <a:xfrm>
            <a:off x="1168400" y="1454326"/>
            <a:ext cx="735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Supervivencia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del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injerto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al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año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por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flujo</a:t>
            </a:r>
            <a:r>
              <a:rPr lang="en-GB" b="1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portal </a:t>
            </a:r>
            <a:r>
              <a:rPr lang="en-GB" b="1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intraoperatorio</a:t>
            </a:r>
            <a:endParaRPr lang="en-E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5943D-4CB0-853C-3B94-00F46B12B6D6}"/>
              </a:ext>
            </a:extLst>
          </p:cNvPr>
          <p:cNvSpPr txBox="1"/>
          <p:nvPr/>
        </p:nvSpPr>
        <p:spPr>
          <a:xfrm>
            <a:off x="7723762" y="3063244"/>
            <a:ext cx="3988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La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curva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de Kaplan-Meier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muestra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una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reducción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de la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supervivencia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del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injerto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a 1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año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en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pacientes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con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Segoe UI Web (West European)"/>
              </a:rPr>
              <a:t>flujo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portal &lt; </a:t>
            </a:r>
            <a:r>
              <a:rPr lang="en-GB" dirty="0">
                <a:solidFill>
                  <a:srgbClr val="000000"/>
                </a:solidFill>
                <a:latin typeface="Segoe UI Web (West European)"/>
              </a:rPr>
              <a:t>70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Segoe UI Web (West European)"/>
              </a:rPr>
              <a:t> mL/min/100g (P = 0,048).</a:t>
            </a:r>
            <a:endParaRPr lang="en-E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02E3B-1436-D74F-377A-17DD3365BEE3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F66BD-24BC-7DDA-9732-A2FDA37D4F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1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11A9-7888-1CCC-7E87-B266813E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968" y="1177738"/>
            <a:ext cx="10515600" cy="877888"/>
          </a:xfrm>
        </p:spPr>
        <p:txBody>
          <a:bodyPr>
            <a:normAutofit/>
          </a:bodyPr>
          <a:lstStyle/>
          <a:p>
            <a:pPr algn="ctr"/>
            <a:br>
              <a:rPr lang="en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DONANTE VS FLUJOS AJUSTADOS A PESO</a:t>
            </a:r>
            <a:endParaRPr lang="en-E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B6A328-0324-6A33-DFE8-58803D167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008207"/>
              </p:ext>
            </p:extLst>
          </p:nvPr>
        </p:nvGraphicFramePr>
        <p:xfrm>
          <a:off x="1079498" y="2120901"/>
          <a:ext cx="10515600" cy="310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281">
                  <a:extLst>
                    <a:ext uri="{9D8B030D-6E8A-4147-A177-3AD203B41FA5}">
                      <a16:colId xmlns:a16="http://schemas.microsoft.com/office/drawing/2014/main" val="82612018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2575296229"/>
                    </a:ext>
                  </a:extLst>
                </a:gridCol>
                <a:gridCol w="2526679">
                  <a:extLst>
                    <a:ext uri="{9D8B030D-6E8A-4147-A177-3AD203B41FA5}">
                      <a16:colId xmlns:a16="http://schemas.microsoft.com/office/drawing/2014/main" val="2001501421"/>
                    </a:ext>
                  </a:extLst>
                </a:gridCol>
                <a:gridCol w="2629519">
                  <a:extLst>
                    <a:ext uri="{9D8B030D-6E8A-4147-A177-3AD203B41FA5}">
                      <a16:colId xmlns:a16="http://schemas.microsoft.com/office/drawing/2014/main" val="945739183"/>
                    </a:ext>
                  </a:extLst>
                </a:gridCol>
              </a:tblGrid>
              <a:tr h="307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 TIPO FLUJO 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ME</a:t>
                      </a:r>
                      <a:endParaRPr lang="en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DAC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>
                          <a:effectLst/>
                        </a:rPr>
                        <a:t>p-valor</a:t>
                      </a:r>
                      <a:endParaRPr lang="en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805093"/>
                  </a:ext>
                </a:extLst>
              </a:tr>
              <a:tr h="139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Flujo Arteria Hepática ajustada peso del injerto, mediana (RIC)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12.0 (8.6-17.1)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12.3 (8.6-17.0)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0.423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941332"/>
                  </a:ext>
                </a:extLst>
              </a:tr>
              <a:tr h="13957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Flujo portal  ajustada peso del injerto, mediana (RIC)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97.4 (70.4-125.4)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84.2 (63.5-130.4)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</a:rPr>
                        <a:t>0.313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08566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AD32FAA-BFF3-F909-D303-EF438F88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25709" y="-281442"/>
            <a:ext cx="2138695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E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 DE DONANTE VS FLUJOS AJUSTADOS</a:t>
            </a:r>
            <a:endParaRPr kumimoji="0" lang="es-ES" altLang="en-E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9C7392-90B7-A389-2540-E8DA5277588A}"/>
              </a:ext>
            </a:extLst>
          </p:cNvPr>
          <p:cNvSpPr/>
          <p:nvPr/>
        </p:nvSpPr>
        <p:spPr>
          <a:xfrm>
            <a:off x="0" y="1"/>
            <a:ext cx="12192000" cy="1181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46C07-3657-D712-1E76-7377D338DA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6E24-7F09-F8CA-FDBD-C33436DB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5765"/>
            <a:ext cx="12192000" cy="1325563"/>
          </a:xfrm>
        </p:spPr>
        <p:txBody>
          <a:bodyPr/>
          <a:lstStyle/>
          <a:p>
            <a:pPr algn="ctr"/>
            <a:r>
              <a:rPr lang="en-ES" dirty="0"/>
              <a:t> </a:t>
            </a:r>
            <a:br>
              <a:rPr lang="en-ES" dirty="0"/>
            </a:br>
            <a:r>
              <a:rPr lang="en-ES" dirty="0"/>
              <a:t>FLUJOS Y TIPO DE  DONANTE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5F9B22D-9CCF-0F94-89B5-3280A726F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242"/>
          <a:stretch/>
        </p:blipFill>
        <p:spPr>
          <a:xfrm>
            <a:off x="990600" y="2200275"/>
            <a:ext cx="10515600" cy="39690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6235D7-C6EC-005C-1E81-6F970F413A85}"/>
              </a:ext>
            </a:extLst>
          </p:cNvPr>
          <p:cNvSpPr/>
          <p:nvPr/>
        </p:nvSpPr>
        <p:spPr>
          <a:xfrm>
            <a:off x="0" y="-94785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037ED-7A63-EF8E-9775-08FB94F386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F5E6B9-A9DB-41AA-6F8C-7A60AE77B908}"/>
              </a:ext>
            </a:extLst>
          </p:cNvPr>
          <p:cNvSpPr txBox="1"/>
          <p:nvPr/>
        </p:nvSpPr>
        <p:spPr>
          <a:xfrm>
            <a:off x="4751615" y="6169335"/>
            <a:ext cx="726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DPI: OR </a:t>
            </a:r>
            <a:r>
              <a:rPr lang="en-GB" dirty="0" err="1">
                <a:solidFill>
                  <a:srgbClr val="FF0000"/>
                </a:solidFill>
              </a:rPr>
              <a:t>por</a:t>
            </a:r>
            <a:r>
              <a:rPr lang="en-GB" dirty="0">
                <a:solidFill>
                  <a:srgbClr val="FF0000"/>
                </a:solidFill>
              </a:rPr>
              <a:t> +10 = </a:t>
            </a:r>
            <a:r>
              <a:rPr lang="en-GB" b="1" dirty="0">
                <a:solidFill>
                  <a:srgbClr val="FF0000"/>
                </a:solidFill>
              </a:rPr>
              <a:t>0.873</a:t>
            </a:r>
            <a:r>
              <a:rPr lang="en-GB" dirty="0">
                <a:solidFill>
                  <a:srgbClr val="FF0000"/>
                </a:solidFill>
              </a:rPr>
              <a:t> (IC 95% 0.817–0.932; p&lt;0.001).</a:t>
            </a:r>
            <a:endParaRPr lang="en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0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515-C917-541E-0AF3-06F7977901EB}"/>
              </a:ext>
            </a:extLst>
          </p:cNvPr>
          <p:cNvSpPr txBox="1"/>
          <p:nvPr/>
        </p:nvSpPr>
        <p:spPr>
          <a:xfrm>
            <a:off x="3869871" y="1172029"/>
            <a:ext cx="547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5400" dirty="0"/>
              <a:t>Conclusiones</a:t>
            </a:r>
            <a:endParaRPr lang="en-E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B3821-CD1A-BCBC-3DC5-42732E673066}"/>
              </a:ext>
            </a:extLst>
          </p:cNvPr>
          <p:cNvSpPr txBox="1"/>
          <p:nvPr/>
        </p:nvSpPr>
        <p:spPr>
          <a:xfrm>
            <a:off x="803910" y="2238418"/>
            <a:ext cx="105841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GB" sz="3200" dirty="0" err="1"/>
              <a:t>Flujos</a:t>
            </a:r>
            <a:r>
              <a:rPr lang="en-GB" sz="3200" dirty="0"/>
              <a:t> </a:t>
            </a:r>
            <a:r>
              <a:rPr lang="en-GB" sz="3200" dirty="0" err="1"/>
              <a:t>intraoperatorios</a:t>
            </a:r>
            <a:r>
              <a:rPr lang="en-GB" sz="3200" dirty="0"/>
              <a:t> </a:t>
            </a:r>
            <a:r>
              <a:rPr lang="en-GB" sz="3200" dirty="0" err="1"/>
              <a:t>predicen</a:t>
            </a:r>
            <a:r>
              <a:rPr lang="en-GB" sz="3200" dirty="0"/>
              <a:t> DPI y </a:t>
            </a:r>
            <a:r>
              <a:rPr lang="en-GB" sz="3200" dirty="0" err="1"/>
              <a:t>supervivencia</a:t>
            </a:r>
            <a:r>
              <a:rPr lang="en-GB" sz="3200" dirty="0"/>
              <a:t> del </a:t>
            </a:r>
            <a:r>
              <a:rPr lang="en-GB" sz="3200" dirty="0" err="1"/>
              <a:t>injerto</a:t>
            </a:r>
            <a:r>
              <a:rPr lang="en-GB" sz="3200" dirty="0"/>
              <a:t> a un </a:t>
            </a:r>
            <a:r>
              <a:rPr lang="en-GB" sz="3200" dirty="0" err="1"/>
              <a:t>año</a:t>
            </a:r>
            <a:r>
              <a:rPr lang="en-GB" sz="3200" dirty="0"/>
              <a:t>.</a:t>
            </a:r>
          </a:p>
          <a:p>
            <a:endParaRPr lang="en-GB" sz="32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GB" sz="3200" dirty="0" err="1"/>
              <a:t>Umbrales</a:t>
            </a:r>
            <a:r>
              <a:rPr lang="en-GB" sz="3200" dirty="0"/>
              <a:t> </a:t>
            </a:r>
            <a:r>
              <a:rPr lang="en-GB" sz="3200" dirty="0" err="1"/>
              <a:t>propuestos</a:t>
            </a:r>
            <a:r>
              <a:rPr lang="en-GB" sz="3200" dirty="0"/>
              <a:t>: </a:t>
            </a:r>
          </a:p>
          <a:p>
            <a:pPr algn="ctr"/>
            <a:r>
              <a:rPr lang="en-GB" sz="3200" dirty="0"/>
              <a:t>PV &gt; 70 mL/min/100g</a:t>
            </a:r>
          </a:p>
          <a:p>
            <a:pPr algn="ctr"/>
            <a:r>
              <a:rPr lang="en-GB" sz="3200" dirty="0"/>
              <a:t>HA &gt; 10 mL/min/100g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32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GB" sz="3200" dirty="0" err="1"/>
              <a:t>Necesidad</a:t>
            </a:r>
            <a:r>
              <a:rPr lang="en-GB" sz="3200" dirty="0"/>
              <a:t> de </a:t>
            </a:r>
            <a:r>
              <a:rPr lang="en-GB" sz="3200" dirty="0" err="1"/>
              <a:t>estudios</a:t>
            </a:r>
            <a:r>
              <a:rPr lang="en-GB" sz="3200" dirty="0"/>
              <a:t> </a:t>
            </a:r>
            <a:r>
              <a:rPr lang="en-GB" sz="3200" dirty="0" err="1"/>
              <a:t>multicéntricos</a:t>
            </a:r>
            <a:r>
              <a:rPr lang="en-GB" sz="3200" dirty="0"/>
              <a:t> de </a:t>
            </a:r>
            <a:r>
              <a:rPr lang="en-GB" sz="3200" dirty="0" err="1"/>
              <a:t>validación</a:t>
            </a:r>
            <a:r>
              <a:rPr lang="en-GB" sz="3200" dirty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lang="en-GB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C4A79E-723E-148B-0C93-F45327D2F44B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0C1C42-5B23-D097-C035-63F2723C3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0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94" y="894830"/>
            <a:ext cx="11948809" cy="1325563"/>
          </a:xfrm>
        </p:spPr>
        <p:txBody>
          <a:bodyPr>
            <a:normAutofit/>
          </a:bodyPr>
          <a:lstStyle/>
          <a:p>
            <a:r>
              <a:rPr sz="4000" dirty="0"/>
              <a:t>UTILIDAD DE LOS FLUJOS HEPÁTICOS INTRAOPERATORIOS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84645"/>
              </p:ext>
            </p:extLst>
          </p:nvPr>
        </p:nvGraphicFramePr>
        <p:xfrm>
          <a:off x="121594" y="1991793"/>
          <a:ext cx="11948809" cy="4242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0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2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5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376"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t>Paso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dirty="0" err="1"/>
                        <a:t>Situación</a:t>
                      </a: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rPr dirty="0" err="1"/>
                        <a:t>Acción</a:t>
                      </a:r>
                      <a:r>
                        <a:rPr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b="1"/>
                      </a:pPr>
                      <a:r>
                        <a:t>Objetivo clínico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972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Medir</a:t>
                      </a:r>
                      <a:r>
                        <a:rPr sz="2000" dirty="0"/>
                        <a:t> PVF y HAF 5–10 min </a:t>
                      </a:r>
                      <a:r>
                        <a:rPr lang="es-ES" sz="2000" dirty="0"/>
                        <a:t>, previo y  </a:t>
                      </a:r>
                      <a:r>
                        <a:rPr sz="2000" dirty="0" err="1"/>
                        <a:t>tras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reperfusión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/>
                        <a:t>Usar TTFM (</a:t>
                      </a:r>
                      <a:r>
                        <a:rPr sz="2000" dirty="0" err="1"/>
                        <a:t>VeriQ</a:t>
                      </a:r>
                      <a:r>
                        <a:rPr sz="2000" dirty="0"/>
                        <a:t>/Transonic) </a:t>
                      </a:r>
                      <a:r>
                        <a:rPr sz="2000" dirty="0" err="1"/>
                        <a:t>ajustado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por</a:t>
                      </a:r>
                      <a:r>
                        <a:rPr sz="2000" dirty="0"/>
                        <a:t> 100 g de </a:t>
                      </a:r>
                      <a:r>
                        <a:rPr sz="2000" dirty="0" err="1"/>
                        <a:t>injerto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Establecer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valores</a:t>
                      </a:r>
                      <a:r>
                        <a:rPr sz="2000" dirty="0"/>
                        <a:t> basales </a:t>
                      </a:r>
                      <a:r>
                        <a:rPr sz="2000" dirty="0" err="1"/>
                        <a:t>fiables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783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sz="2000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/>
                        <a:t>PVF &lt;</a:t>
                      </a:r>
                      <a:r>
                        <a:rPr lang="es-ES" sz="2000" dirty="0"/>
                        <a:t>90-100</a:t>
                      </a:r>
                      <a:r>
                        <a:rPr sz="2000" dirty="0"/>
                        <a:t>/min/100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Revisar</a:t>
                      </a:r>
                      <a:r>
                        <a:rPr sz="2000" dirty="0"/>
                        <a:t> causa </a:t>
                      </a:r>
                      <a:r>
                        <a:rPr sz="2000" dirty="0" err="1"/>
                        <a:t>técnica</a:t>
                      </a:r>
                      <a:r>
                        <a:rPr sz="2000" dirty="0"/>
                        <a:t>/</a:t>
                      </a:r>
                      <a:r>
                        <a:rPr sz="2000" dirty="0" err="1"/>
                        <a:t>hemodinámica</a:t>
                      </a:r>
                      <a:r>
                        <a:rPr sz="2000" dirty="0"/>
                        <a:t> (</a:t>
                      </a:r>
                      <a:r>
                        <a:rPr sz="2000" dirty="0" err="1"/>
                        <a:t>torsión</a:t>
                      </a:r>
                      <a:r>
                        <a:rPr sz="2000" dirty="0"/>
                        <a:t>, kinking, </a:t>
                      </a:r>
                      <a:r>
                        <a:rPr sz="2000" dirty="0" err="1"/>
                        <a:t>hipotensión</a:t>
                      </a:r>
                      <a:r>
                        <a:rPr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Evitar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hipoperfusión</a:t>
                      </a:r>
                      <a:r>
                        <a:rPr sz="2000" dirty="0"/>
                        <a:t> → </a:t>
                      </a:r>
                      <a:r>
                        <a:rPr sz="2000" dirty="0" err="1"/>
                        <a:t>riesgo</a:t>
                      </a:r>
                      <a:r>
                        <a:rPr sz="2000" dirty="0"/>
                        <a:t> de </a:t>
                      </a:r>
                      <a:r>
                        <a:rPr lang="es-ES" sz="2000" dirty="0"/>
                        <a:t>DPI / supervivencia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783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lang="es-ES" sz="2000" dirty="0"/>
                        <a:t>3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/>
                        <a:t>HAF </a:t>
                      </a:r>
                      <a:r>
                        <a:rPr sz="2000" dirty="0" err="1"/>
                        <a:t>baja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sostenida</a:t>
                      </a:r>
                      <a:endParaRPr lang="es-ES" sz="2000" dirty="0"/>
                    </a:p>
                    <a:p>
                      <a:pPr>
                        <a:defRPr sz="1400"/>
                      </a:pPr>
                      <a:r>
                        <a:rPr lang="es-ES" sz="2000" dirty="0"/>
                        <a:t> </a:t>
                      </a:r>
                      <a:r>
                        <a:rPr lang="en-GB" sz="2000" dirty="0"/>
                        <a:t>9-10 mL/min/100g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Revisar</a:t>
                      </a:r>
                      <a:r>
                        <a:rPr sz="2000" dirty="0"/>
                        <a:t> anastomosis, </a:t>
                      </a:r>
                      <a:r>
                        <a:rPr sz="2000" dirty="0" err="1"/>
                        <a:t>vasoespasmo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trombosis</a:t>
                      </a:r>
                      <a:r>
                        <a:rPr sz="2000" dirty="0"/>
                        <a:t>; </a:t>
                      </a:r>
                      <a:r>
                        <a:rPr sz="2000" dirty="0" err="1"/>
                        <a:t>considerar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vasodilatadores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Prevenir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complicaciones</a:t>
                      </a:r>
                      <a:r>
                        <a:rPr lang="es-ES" sz="2000" dirty="0"/>
                        <a:t>, DPI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biliares</a:t>
                      </a:r>
                      <a:r>
                        <a:rPr sz="2000" dirty="0"/>
                        <a:t> y </a:t>
                      </a:r>
                      <a:r>
                        <a:rPr sz="2000" dirty="0" err="1"/>
                        <a:t>vasculares</a:t>
                      </a:r>
                      <a:endParaRPr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2783">
                <a:tc>
                  <a:txBody>
                    <a:bodyPr/>
                    <a:lstStyle/>
                    <a:p>
                      <a:pPr algn="ctr">
                        <a:defRPr sz="1400"/>
                      </a:pPr>
                      <a:r>
                        <a:rPr lang="es-ES" sz="2000" dirty="0"/>
                        <a:t>4</a:t>
                      </a:r>
                      <a:endParaRPr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/>
                        <a:t>PVF ≥250 mL/min/100 g + HAF baja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/>
                        <a:t>Modular inflow portal (</a:t>
                      </a:r>
                      <a:r>
                        <a:rPr sz="2000" dirty="0" err="1"/>
                        <a:t>ligadura</a:t>
                      </a:r>
                      <a:r>
                        <a:rPr sz="2000" dirty="0"/>
                        <a:t>/</a:t>
                      </a:r>
                      <a:r>
                        <a:rPr sz="2000" dirty="0" err="1"/>
                        <a:t>embolización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esplénica</a:t>
                      </a:r>
                      <a:r>
                        <a:rPr sz="2000" dirty="0"/>
                        <a:t>, banding)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400"/>
                      </a:pPr>
                      <a:r>
                        <a:rPr sz="2000" dirty="0" err="1"/>
                        <a:t>Prevenir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hiperperfusión</a:t>
                      </a:r>
                      <a:r>
                        <a:rPr sz="2000" dirty="0"/>
                        <a:t> y </a:t>
                      </a:r>
                      <a:r>
                        <a:rPr sz="2000" dirty="0" err="1"/>
                        <a:t>daño</a:t>
                      </a:r>
                      <a:r>
                        <a:rPr sz="2000" dirty="0"/>
                        <a:t> sinusoidal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8632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67931CA-B2FC-84A0-CE02-BC535C050623}"/>
              </a:ext>
            </a:extLst>
          </p:cNvPr>
          <p:cNvSpPr txBox="1"/>
          <p:nvPr/>
        </p:nvSpPr>
        <p:spPr>
          <a:xfrm>
            <a:off x="5330757" y="330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44D34-6B4E-9FB7-53A1-7FCE057DE2F1}"/>
              </a:ext>
            </a:extLst>
          </p:cNvPr>
          <p:cNvSpPr/>
          <p:nvPr/>
        </p:nvSpPr>
        <p:spPr>
          <a:xfrm>
            <a:off x="-29908" y="0"/>
            <a:ext cx="12251812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E399F6-F3FE-DA5D-F8F3-C73F408C3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-29908" y="0"/>
            <a:ext cx="6248400" cy="12003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265CF1-3306-F6FC-8F4C-C1FF2FCA8DC6}"/>
              </a:ext>
            </a:extLst>
          </p:cNvPr>
          <p:cNvSpPr txBox="1"/>
          <p:nvPr/>
        </p:nvSpPr>
        <p:spPr>
          <a:xfrm>
            <a:off x="4343400" y="1155700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5400" dirty="0"/>
              <a:t>Introducción</a:t>
            </a:r>
            <a:endParaRPr lang="en-E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F1B67-A997-EC80-A836-D54F2A01BA3C}"/>
              </a:ext>
            </a:extLst>
          </p:cNvPr>
          <p:cNvSpPr txBox="1"/>
          <p:nvPr/>
        </p:nvSpPr>
        <p:spPr>
          <a:xfrm>
            <a:off x="580571" y="2311400"/>
            <a:ext cx="112249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3200" dirty="0"/>
              <a:t>La </a:t>
            </a:r>
            <a:r>
              <a:rPr lang="en-GB" sz="3200" dirty="0" err="1"/>
              <a:t>perfusión</a:t>
            </a:r>
            <a:r>
              <a:rPr lang="en-GB" sz="3200" dirty="0"/>
              <a:t> </a:t>
            </a:r>
            <a:r>
              <a:rPr lang="en-GB" sz="3200" dirty="0" err="1"/>
              <a:t>hepática</a:t>
            </a:r>
            <a:r>
              <a:rPr lang="en-GB" sz="3200" dirty="0"/>
              <a:t> </a:t>
            </a:r>
            <a:r>
              <a:rPr lang="en-GB" sz="3200" dirty="0" err="1"/>
              <a:t>adecuada</a:t>
            </a:r>
            <a:r>
              <a:rPr lang="en-GB" sz="3200" dirty="0"/>
              <a:t> es clave para la </a:t>
            </a:r>
            <a:r>
              <a:rPr lang="en-GB" sz="3200" dirty="0" err="1"/>
              <a:t>viabilidad</a:t>
            </a:r>
            <a:r>
              <a:rPr lang="en-GB" sz="3200" dirty="0"/>
              <a:t> del </a:t>
            </a:r>
            <a:r>
              <a:rPr lang="en-GB" sz="3200" dirty="0" err="1"/>
              <a:t>injerto</a:t>
            </a:r>
            <a:r>
              <a:rPr lang="en-GB" sz="3200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200" dirty="0"/>
              <a:t>No </a:t>
            </a:r>
            <a:r>
              <a:rPr lang="en-GB" sz="3200" dirty="0" err="1"/>
              <a:t>existen</a:t>
            </a:r>
            <a:r>
              <a:rPr lang="en-GB" sz="3200" dirty="0"/>
              <a:t> </a:t>
            </a:r>
            <a:r>
              <a:rPr lang="en-GB" sz="3200" dirty="0" err="1"/>
              <a:t>umbrales</a:t>
            </a:r>
            <a:r>
              <a:rPr lang="en-GB" sz="3200" dirty="0"/>
              <a:t> </a:t>
            </a:r>
            <a:r>
              <a:rPr lang="en-GB" sz="3200" dirty="0" err="1"/>
              <a:t>universales</a:t>
            </a:r>
            <a:r>
              <a:rPr lang="en-GB" sz="3200" dirty="0"/>
              <a:t> para </a:t>
            </a:r>
            <a:r>
              <a:rPr lang="en-GB" sz="3200" dirty="0" err="1"/>
              <a:t>flujo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vena porta (PV) y arteria </a:t>
            </a:r>
            <a:r>
              <a:rPr lang="en-GB" sz="3200" dirty="0" err="1"/>
              <a:t>hepática</a:t>
            </a:r>
            <a:r>
              <a:rPr lang="en-GB" sz="3200" dirty="0"/>
              <a:t> (HA).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GB" sz="3200" dirty="0">
                <a:solidFill>
                  <a:srgbClr val="2E2E2E"/>
                </a:solidFill>
                <a:latin typeface="Elsevier Sans"/>
              </a:rPr>
              <a:t>La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en-GB" sz="3200" dirty="0" err="1">
                <a:solidFill>
                  <a:srgbClr val="2E2E2E"/>
                </a:solidFill>
                <a:latin typeface="Elsevier Sans"/>
              </a:rPr>
              <a:t>evaluación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hemodinámica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en-GB" sz="3200" dirty="0" err="1">
                <a:solidFill>
                  <a:srgbClr val="2E2E2E"/>
                </a:solidFill>
                <a:latin typeface="Elsevier Sans"/>
              </a:rPr>
              <a:t>puede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permitir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la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toma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de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decisiones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que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condicionan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los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resultados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 del </a:t>
            </a:r>
            <a:r>
              <a:rPr lang="en-GB" sz="3200" b="0" i="0" dirty="0" err="1">
                <a:solidFill>
                  <a:srgbClr val="2E2E2E"/>
                </a:solidFill>
                <a:effectLst/>
                <a:latin typeface="Elsevier Sans"/>
              </a:rPr>
              <a:t>injerto</a:t>
            </a:r>
            <a:r>
              <a:rPr lang="en-GB" sz="3200" b="0" i="0" dirty="0">
                <a:solidFill>
                  <a:srgbClr val="2E2E2E"/>
                </a:solidFill>
                <a:effectLst/>
                <a:latin typeface="Elsevier Sans"/>
              </a:rPr>
              <a:t>.</a:t>
            </a:r>
            <a:endParaRPr lang="en-ES" sz="3200" dirty="0"/>
          </a:p>
          <a:p>
            <a:pPr marL="457200" indent="-457200">
              <a:buFont typeface="Wingdings" pitchFamily="2" charset="2"/>
              <a:buChar char="Ø"/>
            </a:pP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E1E7D-C29A-874E-4809-396F3E464CFB}"/>
              </a:ext>
            </a:extLst>
          </p:cNvPr>
          <p:cNvSpPr/>
          <p:nvPr/>
        </p:nvSpPr>
        <p:spPr>
          <a:xfrm>
            <a:off x="97064" y="18187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89F5E-0528-2726-7DB4-3E91147C8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1"/>
            <a:ext cx="5994400" cy="12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0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DD7E68-AEC7-3BF8-7065-1AC1033E81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26944"/>
              </p:ext>
            </p:extLst>
          </p:nvPr>
        </p:nvGraphicFramePr>
        <p:xfrm>
          <a:off x="850900" y="1866901"/>
          <a:ext cx="10160000" cy="4170721"/>
        </p:xfrm>
        <a:graphic>
          <a:graphicData uri="http://schemas.openxmlformats.org/drawingml/2006/table">
            <a:tbl>
              <a:tblPr/>
              <a:tblGrid>
                <a:gridCol w="1658551">
                  <a:extLst>
                    <a:ext uri="{9D8B030D-6E8A-4147-A177-3AD203B41FA5}">
                      <a16:colId xmlns:a16="http://schemas.microsoft.com/office/drawing/2014/main" val="3176729709"/>
                    </a:ext>
                  </a:extLst>
                </a:gridCol>
                <a:gridCol w="2010033">
                  <a:extLst>
                    <a:ext uri="{9D8B030D-6E8A-4147-A177-3AD203B41FA5}">
                      <a16:colId xmlns:a16="http://schemas.microsoft.com/office/drawing/2014/main" val="1880902967"/>
                    </a:ext>
                  </a:extLst>
                </a:gridCol>
                <a:gridCol w="2581189">
                  <a:extLst>
                    <a:ext uri="{9D8B030D-6E8A-4147-A177-3AD203B41FA5}">
                      <a16:colId xmlns:a16="http://schemas.microsoft.com/office/drawing/2014/main" val="3008645884"/>
                    </a:ext>
                  </a:extLst>
                </a:gridCol>
                <a:gridCol w="1735438">
                  <a:extLst>
                    <a:ext uri="{9D8B030D-6E8A-4147-A177-3AD203B41FA5}">
                      <a16:colId xmlns:a16="http://schemas.microsoft.com/office/drawing/2014/main" val="3677006861"/>
                    </a:ext>
                  </a:extLst>
                </a:gridCol>
                <a:gridCol w="2174789">
                  <a:extLst>
                    <a:ext uri="{9D8B030D-6E8A-4147-A177-3AD203B41FA5}">
                      <a16:colId xmlns:a16="http://schemas.microsoft.com/office/drawing/2014/main" val="2343796311"/>
                    </a:ext>
                  </a:extLst>
                </a:gridCol>
              </a:tblGrid>
              <a:tr h="368526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+mn-lt"/>
                        </a:rPr>
                        <a:t>Author (Year)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+mn-lt"/>
                        </a:rPr>
                        <a:t>Portal flow threshold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  <a:latin typeface="+mn-lt"/>
                        </a:rPr>
                        <a:t>Effect (95% CI)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  <a:latin typeface="+mn-lt"/>
                        </a:rPr>
                        <a:t>Hepatic artery flow threshold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effectLst/>
                          <a:latin typeface="+mn-lt"/>
                        </a:rPr>
                        <a:t>Effect (95% CI)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152043"/>
                  </a:ext>
                </a:extLst>
              </a:tr>
              <a:tr h="253809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Nair (2022) 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+mn-lt"/>
                        </a:rPr>
                        <a:t>&lt;92 mL/min/100 g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</a:rPr>
                        <a:t>↑ biliary events: </a:t>
                      </a:r>
                      <a:r>
                        <a:rPr lang="en-GB" sz="1400" b="1">
                          <a:effectLst/>
                          <a:latin typeface="+mn-lt"/>
                        </a:rPr>
                        <a:t>OR 3.3 (1.4–8.0)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980623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&lt;50 mL/min/100 g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+mn-lt"/>
                        </a:rPr>
                        <a:t>↓ graft survival: Cox 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P=0.01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(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95% CI NR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771825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effectLst/>
                          <a:latin typeface="+mn-lt"/>
                        </a:rPr>
                        <a:t>Gastaca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 (2016) 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+mn-lt"/>
                        </a:rPr>
                        <a:t>&lt;80 mL/min/100 g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+mn-lt"/>
                        </a:rPr>
                        <a:t>↑ EGD: 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OR 4.35 (1.46–12.91)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; ↑ graft loss: </a:t>
                      </a:r>
                      <a:r>
                        <a:rPr lang="en-GB" sz="1400" b="1" dirty="0">
                          <a:effectLst/>
                          <a:latin typeface="+mn-lt"/>
                        </a:rPr>
                        <a:t>HR 4.05 (1.32–12.42)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64811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br>
                        <a:rPr lang="en-ES" sz="1400">
                          <a:effectLst/>
                          <a:latin typeface="+mn-lt"/>
                        </a:rPr>
                      </a:br>
                      <a:endParaRPr lang="en-ES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br>
                        <a:rPr lang="en-ES" sz="1400">
                          <a:effectLst/>
                          <a:latin typeface="+mn-lt"/>
                        </a:rPr>
                      </a:br>
                      <a:endParaRPr lang="en-ES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+mn-lt"/>
                        </a:rPr>
                        <a:t>OR 0.54 (0.28–0.92)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for 365-day survival (protective)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effectLst/>
                          <a:latin typeface="+mn-lt"/>
                        </a:rPr>
                        <a:t>Continuous (no explicit cut-off)</a:t>
                      </a:r>
                      <a:endParaRPr lang="en-GB" sz="1400" dirty="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+mn-lt"/>
                        </a:rPr>
                        <a:t>OR 0.98 (0.97–0.99)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for 365-day survival (protective).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518060"/>
                  </a:ext>
                </a:extLst>
              </a:tr>
              <a:tr h="512956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Kim (2017)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 dirty="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&lt;400 mL/min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</a:rPr>
                        <a:t>↑ biliary strictures: </a:t>
                      </a:r>
                      <a:r>
                        <a:rPr lang="en-GB" sz="1400" b="1">
                          <a:effectLst/>
                          <a:latin typeface="+mn-lt"/>
                        </a:rPr>
                        <a:t>HR 1.53 (1.04–2.24)</a:t>
                      </a:r>
                      <a:r>
                        <a:rPr lang="en-GB" sz="1400">
                          <a:effectLst/>
                          <a:latin typeface="+mn-lt"/>
                        </a:rPr>
                        <a:t> (univariate; multivariable NS).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632945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Lin (2002)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 dirty="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 dirty="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&lt;200 mL/min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</a:rPr>
                        <a:t>~6-fold ↑ early HAT (</a:t>
                      </a:r>
                      <a:r>
                        <a:rPr lang="en-GB" sz="1400" b="1">
                          <a:effectLst/>
                          <a:latin typeface="+mn-lt"/>
                        </a:rPr>
                        <a:t>95% CI NR</a:t>
                      </a:r>
                      <a:r>
                        <a:rPr lang="en-GB" sz="1400">
                          <a:effectLst/>
                          <a:latin typeface="+mn-lt"/>
                        </a:rPr>
                        <a:t>).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6810488"/>
                  </a:ext>
                </a:extLst>
              </a:tr>
              <a:tr h="614995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Marín-Gómez (2012)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+mn-lt"/>
                        </a:rPr>
                        <a:t>&gt;100.5 mL/min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(predicts </a:t>
                      </a:r>
                      <a:r>
                        <a:rPr lang="en-GB" sz="1400" i="1" dirty="0">
                          <a:effectLst/>
                          <a:latin typeface="+mn-lt"/>
                        </a:rPr>
                        <a:t>lack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 of HAT)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  <a:latin typeface="+mn-lt"/>
                        </a:rPr>
                        <a:t>AUC 0.831 (0.717–0.944)</a:t>
                      </a:r>
                      <a:r>
                        <a:rPr lang="en-GB" sz="1400" dirty="0">
                          <a:effectLst/>
                          <a:latin typeface="+mn-lt"/>
                        </a:rPr>
                        <a:t>; Sens 84.5% (76.2–90.2), Spec 71.4% (35.9–91.8).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04217"/>
                  </a:ext>
                </a:extLst>
              </a:tr>
              <a:tr h="344485"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Marambio (2018) 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effectLst/>
                          <a:latin typeface="+mn-lt"/>
                        </a:rPr>
                        <a:t>&gt;123 mL/min/100 g</a:t>
                      </a:r>
                      <a:endParaRPr lang="en-GB" sz="1400">
                        <a:effectLst/>
                        <a:latin typeface="+mn-lt"/>
                      </a:endParaRP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+mn-lt"/>
                        </a:rPr>
                        <a:t>Better 5-yr patient survival: </a:t>
                      </a:r>
                      <a:r>
                        <a:rPr lang="en-GB" sz="1400" b="1">
                          <a:effectLst/>
                          <a:latin typeface="+mn-lt"/>
                        </a:rPr>
                        <a:t>P=0.03</a:t>
                      </a:r>
                      <a:r>
                        <a:rPr lang="en-GB" sz="1400">
                          <a:effectLst/>
                          <a:latin typeface="+mn-lt"/>
                        </a:rPr>
                        <a:t> (</a:t>
                      </a:r>
                      <a:r>
                        <a:rPr lang="en-GB" sz="1400" b="1">
                          <a:effectLst/>
                          <a:latin typeface="+mn-lt"/>
                        </a:rPr>
                        <a:t>95% CI NR</a:t>
                      </a:r>
                      <a:r>
                        <a:rPr lang="en-GB" sz="1400"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ES" sz="1400" dirty="0">
                          <a:effectLst/>
                          <a:latin typeface="+mn-lt"/>
                        </a:rPr>
                        <a:t>—.</a:t>
                      </a:r>
                    </a:p>
                  </a:txBody>
                  <a:tcPr marL="23887" marR="23887" marT="4777" marB="4777">
                    <a:lnL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0498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4780EF4-AA4A-FAAE-DCD4-732EEF0E5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78905" y="-88837"/>
            <a:ext cx="219295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ES" altLang="en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Ere</a:t>
            </a:r>
            <a:endParaRPr kumimoji="0" lang="en-ES" altLang="en-E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ES" altLang="en-E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" panose="02000503000000020004" pitchFamily="2" charset="0"/>
              </a:rPr>
              <a:t>Tg</a:t>
            </a:r>
            <a:endParaRPr kumimoji="0" lang="en-ES" altLang="en-E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66673A-48CB-83EA-4E98-20B6B41784E3}"/>
              </a:ext>
            </a:extLst>
          </p:cNvPr>
          <p:cNvSpPr/>
          <p:nvPr/>
        </p:nvSpPr>
        <p:spPr>
          <a:xfrm>
            <a:off x="0" y="8183"/>
            <a:ext cx="12192000" cy="1338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03C10-1CBC-1CFE-ABD3-B45AC688A2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-426"/>
            <a:ext cx="6248400" cy="133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5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0FB2-57F7-5B2A-4809-FAC98108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915447"/>
            <a:ext cx="6096000" cy="1325563"/>
          </a:xfrm>
        </p:spPr>
        <p:txBody>
          <a:bodyPr>
            <a:normAutofit/>
          </a:bodyPr>
          <a:lstStyle/>
          <a:p>
            <a:pPr algn="ctr"/>
            <a:r>
              <a:rPr lang="en-ES" sz="2800" dirty="0"/>
              <a:t>Mecanismo de control de los flujos del injerto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0A6EF5-CFA5-28CF-7718-9DC7FA3E7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9595" b="-3794"/>
          <a:stretch/>
        </p:blipFill>
        <p:spPr>
          <a:xfrm>
            <a:off x="603250" y="1956127"/>
            <a:ext cx="10985500" cy="409892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604835-F924-D9A7-E2C5-7685CC14D74D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E9EA6-D802-9FE1-D8AA-3EA7E49BF897}"/>
              </a:ext>
            </a:extLst>
          </p:cNvPr>
          <p:cNvSpPr txBox="1"/>
          <p:nvPr/>
        </p:nvSpPr>
        <p:spPr>
          <a:xfrm>
            <a:off x="222250" y="5942553"/>
            <a:ext cx="1136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Wehrle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CJ,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Fujiki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M, Satish S,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Iuppa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G, Campos L,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Aucejo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F, Kwon DC, Schlegel A, Pinna AD, Hashimoto K, Miller C,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Quintini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C,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Diago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Uso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 T. Mechanisms and management of graft inflow and outflow in liver transplantation. J Hepatol. 2025 Jul 5:S0168-8278(25)02324-4.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system-ui"/>
              </a:rPr>
              <a:t>: 10.1016/j.jhep.2025.06.024.</a:t>
            </a:r>
            <a:endParaRPr lang="en-E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C2C04-6E09-5472-3C7B-1C2DAEF4E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87B9F-9EF0-9ABC-CBA7-96F5EACB1845}"/>
              </a:ext>
            </a:extLst>
          </p:cNvPr>
          <p:cNvSpPr txBox="1"/>
          <p:nvPr/>
        </p:nvSpPr>
        <p:spPr>
          <a:xfrm>
            <a:off x="4400550" y="1329675"/>
            <a:ext cx="3975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5400" dirty="0"/>
              <a:t>Objetivo</a:t>
            </a:r>
            <a:endParaRPr lang="en-ES" sz="4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862021-A956-B9BD-1FB6-80054A9B0A0F}"/>
              </a:ext>
            </a:extLst>
          </p:cNvPr>
          <p:cNvSpPr txBox="1">
            <a:spLocks/>
          </p:cNvSpPr>
          <p:nvPr/>
        </p:nvSpPr>
        <p:spPr>
          <a:xfrm>
            <a:off x="457200" y="2465614"/>
            <a:ext cx="11364686" cy="3660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dirty="0" err="1"/>
              <a:t>Determinar</a:t>
            </a:r>
            <a:r>
              <a:rPr lang="en-GB" sz="3200" dirty="0"/>
              <a:t> </a:t>
            </a:r>
            <a:r>
              <a:rPr lang="en-GB" sz="3200" dirty="0" err="1"/>
              <a:t>si</a:t>
            </a:r>
            <a:r>
              <a:rPr lang="en-GB" sz="3200" dirty="0"/>
              <a:t> </a:t>
            </a:r>
            <a:r>
              <a:rPr lang="en-GB" sz="3200" dirty="0" err="1"/>
              <a:t>los</a:t>
            </a:r>
            <a:r>
              <a:rPr lang="en-GB" sz="3200" dirty="0"/>
              <a:t> </a:t>
            </a:r>
            <a:r>
              <a:rPr lang="en-GB" sz="3200" dirty="0" err="1"/>
              <a:t>flujos</a:t>
            </a:r>
            <a:r>
              <a:rPr lang="en-GB" sz="3200" dirty="0"/>
              <a:t> </a:t>
            </a:r>
            <a:r>
              <a:rPr lang="en-GB" sz="3200" dirty="0" err="1"/>
              <a:t>intraoperatorios</a:t>
            </a:r>
            <a:r>
              <a:rPr lang="en-GB" sz="3200" dirty="0"/>
              <a:t> </a:t>
            </a:r>
            <a:r>
              <a:rPr lang="en-GB" sz="3200" dirty="0" err="1"/>
              <a:t>en</a:t>
            </a:r>
            <a:r>
              <a:rPr lang="en-GB" sz="3200" dirty="0"/>
              <a:t> VP y AH </a:t>
            </a:r>
            <a:r>
              <a:rPr lang="en-GB" sz="3200" dirty="0" err="1"/>
              <a:t>predicen</a:t>
            </a:r>
            <a:r>
              <a:rPr lang="en-GB" sz="3200" dirty="0"/>
              <a:t> la </a:t>
            </a:r>
            <a:r>
              <a:rPr lang="en-GB" sz="3200" dirty="0" err="1"/>
              <a:t>disfunción</a:t>
            </a:r>
            <a:r>
              <a:rPr lang="en-GB" sz="3200" dirty="0"/>
              <a:t> </a:t>
            </a:r>
            <a:r>
              <a:rPr lang="en-GB" sz="3200" dirty="0" err="1"/>
              <a:t>primaria</a:t>
            </a:r>
            <a:r>
              <a:rPr lang="en-GB" sz="3200" dirty="0"/>
              <a:t> del </a:t>
            </a:r>
            <a:r>
              <a:rPr lang="en-GB" sz="3200" dirty="0" err="1"/>
              <a:t>injerto</a:t>
            </a:r>
            <a:r>
              <a:rPr lang="en-GB" sz="3200" dirty="0"/>
              <a:t> (DPI) y  </a:t>
            </a:r>
            <a:r>
              <a:rPr lang="en-GB" sz="3200" dirty="0" err="1"/>
              <a:t>supervivencia</a:t>
            </a:r>
            <a:r>
              <a:rPr lang="en-GB" sz="3200" dirty="0"/>
              <a:t> del </a:t>
            </a:r>
            <a:r>
              <a:rPr lang="en-GB" sz="3200" dirty="0" err="1"/>
              <a:t>injerto</a:t>
            </a:r>
            <a:endParaRPr lang="en-GB" sz="3200" dirty="0"/>
          </a:p>
        </p:txBody>
      </p:sp>
      <p:pic>
        <p:nvPicPr>
          <p:cNvPr id="3" name="Imagen 3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5976CFBC-BC66-A594-DE6E-BD2DA77E3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261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7588C7-6C8D-CD74-E6B8-EF876A024164}"/>
              </a:ext>
            </a:extLst>
          </p:cNvPr>
          <p:cNvSpPr/>
          <p:nvPr/>
        </p:nvSpPr>
        <p:spPr>
          <a:xfrm>
            <a:off x="0" y="-11172"/>
            <a:ext cx="12192000" cy="12744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50CA48-2EAF-7B7B-E754-BFA04AEAF3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t="1876" r="1143" b="4587"/>
          <a:stretch/>
        </p:blipFill>
        <p:spPr>
          <a:xfrm>
            <a:off x="0" y="-5585"/>
            <a:ext cx="6248400" cy="12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06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F89A2D-9132-CF6C-41AC-A642CAA09710}"/>
              </a:ext>
            </a:extLst>
          </p:cNvPr>
          <p:cNvSpPr txBox="1"/>
          <p:nvPr/>
        </p:nvSpPr>
        <p:spPr>
          <a:xfrm>
            <a:off x="3869871" y="1172029"/>
            <a:ext cx="5470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5400" dirty="0"/>
              <a:t>Diseño del estudio</a:t>
            </a:r>
            <a:endParaRPr lang="en-E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79D2B-CFA6-9864-03A1-DADDDBDA8667}"/>
              </a:ext>
            </a:extLst>
          </p:cNvPr>
          <p:cNvSpPr txBox="1">
            <a:spLocks/>
          </p:cNvSpPr>
          <p:nvPr/>
        </p:nvSpPr>
        <p:spPr>
          <a:xfrm>
            <a:off x="635907" y="2411416"/>
            <a:ext cx="11707586" cy="408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Wingdings" pitchFamily="2" charset="2"/>
              <a:buChar char="Ø"/>
            </a:pPr>
            <a:r>
              <a:rPr lang="en-GB" sz="3200" dirty="0" err="1"/>
              <a:t>Cohorte</a:t>
            </a:r>
            <a:r>
              <a:rPr lang="en-GB" sz="3200" dirty="0"/>
              <a:t> </a:t>
            </a:r>
            <a:r>
              <a:rPr lang="en-GB" sz="3200" dirty="0" err="1"/>
              <a:t>retrospectiva</a:t>
            </a:r>
            <a:r>
              <a:rPr lang="en-GB" sz="3200" dirty="0"/>
              <a:t> (2014–2024)</a:t>
            </a:r>
          </a:p>
          <a:p>
            <a:pPr marL="514350" indent="-514350" algn="l">
              <a:buFont typeface="Wingdings" pitchFamily="2" charset="2"/>
              <a:buChar char="Ø"/>
            </a:pPr>
            <a:r>
              <a:rPr lang="en-GB" sz="3200" dirty="0"/>
              <a:t>472 </a:t>
            </a:r>
            <a:r>
              <a:rPr lang="en-GB" sz="3200" dirty="0" err="1"/>
              <a:t>pacientes</a:t>
            </a:r>
            <a:r>
              <a:rPr lang="en-GB" sz="3200" dirty="0"/>
              <a:t> con </a:t>
            </a:r>
            <a:r>
              <a:rPr lang="en-GB" sz="3200" dirty="0" err="1"/>
              <a:t>trasplante</a:t>
            </a:r>
            <a:r>
              <a:rPr lang="en-GB" sz="3200" dirty="0"/>
              <a:t> </a:t>
            </a:r>
            <a:r>
              <a:rPr lang="en-GB" sz="3200" dirty="0" err="1"/>
              <a:t>hepático</a:t>
            </a:r>
            <a:r>
              <a:rPr lang="en-GB" sz="3200" dirty="0"/>
              <a:t> </a:t>
            </a:r>
            <a:r>
              <a:rPr lang="en-GB" sz="3200" dirty="0" err="1"/>
              <a:t>ortotópico</a:t>
            </a:r>
            <a:r>
              <a:rPr lang="en-GB" sz="3200" dirty="0"/>
              <a:t> de </a:t>
            </a:r>
            <a:r>
              <a:rPr lang="en-GB" sz="3200" dirty="0" err="1"/>
              <a:t>donante</a:t>
            </a:r>
            <a:r>
              <a:rPr lang="en-GB" sz="3200" dirty="0"/>
              <a:t> </a:t>
            </a:r>
            <a:r>
              <a:rPr lang="en-GB" sz="3200" dirty="0" err="1"/>
              <a:t>fallecido</a:t>
            </a:r>
            <a:r>
              <a:rPr lang="en-GB" sz="3200" dirty="0"/>
              <a:t> (DME/DAC)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3200" dirty="0" err="1"/>
              <a:t>Flujo</a:t>
            </a:r>
            <a:r>
              <a:rPr lang="en-GB" sz="3200" dirty="0"/>
              <a:t> VP y AH </a:t>
            </a:r>
            <a:r>
              <a:rPr lang="en-GB" sz="3200" dirty="0" err="1"/>
              <a:t>medido</a:t>
            </a:r>
            <a:r>
              <a:rPr lang="en-GB" sz="3200" dirty="0"/>
              <a:t> </a:t>
            </a:r>
            <a:r>
              <a:rPr lang="en-GB" sz="3200" dirty="0" err="1"/>
              <a:t>tras</a:t>
            </a:r>
            <a:r>
              <a:rPr lang="en-GB" sz="3200" dirty="0"/>
              <a:t> </a:t>
            </a:r>
            <a:r>
              <a:rPr lang="en-GB" sz="3200" dirty="0" err="1"/>
              <a:t>reperfusión</a:t>
            </a:r>
            <a:r>
              <a:rPr lang="en-GB" sz="3200" dirty="0"/>
              <a:t> con </a:t>
            </a:r>
            <a:r>
              <a:rPr lang="en-GB" sz="3200" dirty="0" err="1"/>
              <a:t>VeriQ</a:t>
            </a:r>
            <a:r>
              <a:rPr lang="en-GB" sz="3200" dirty="0"/>
              <a:t> (</a:t>
            </a:r>
            <a:r>
              <a:rPr lang="en-GB" sz="3200" dirty="0" err="1"/>
              <a:t>Medistim</a:t>
            </a:r>
            <a:r>
              <a:rPr lang="en-GB" sz="3200" dirty="0"/>
              <a:t>). </a:t>
            </a:r>
            <a:r>
              <a:rPr lang="en-GB" sz="3200" dirty="0" err="1"/>
              <a:t>Ajustado</a:t>
            </a:r>
            <a:r>
              <a:rPr lang="en-GB" sz="3200" dirty="0"/>
              <a:t> </a:t>
            </a:r>
            <a:r>
              <a:rPr lang="en-GB" sz="3200" dirty="0" err="1"/>
              <a:t>por</a:t>
            </a:r>
            <a:r>
              <a:rPr lang="en-GB" sz="3200" dirty="0"/>
              <a:t> 100 g de peso </a:t>
            </a:r>
            <a:r>
              <a:rPr lang="en-GB" sz="3200" dirty="0" err="1"/>
              <a:t>hepático</a:t>
            </a:r>
            <a:endParaRPr lang="en-GB" sz="3200" dirty="0"/>
          </a:p>
          <a:p>
            <a:pPr marL="457200" indent="-457200" algn="l">
              <a:buFont typeface="Wingdings" pitchFamily="2" charset="2"/>
              <a:buChar char="Ø"/>
            </a:pPr>
            <a:r>
              <a:rPr lang="en-GB" sz="3200" dirty="0" err="1"/>
              <a:t>Resultado</a:t>
            </a:r>
            <a:r>
              <a:rPr lang="en-GB" sz="3200" dirty="0"/>
              <a:t> </a:t>
            </a:r>
            <a:r>
              <a:rPr lang="en-GB" sz="3200" dirty="0" err="1"/>
              <a:t>primario</a:t>
            </a:r>
            <a:r>
              <a:rPr lang="en-GB" sz="3200" dirty="0"/>
              <a:t>: la </a:t>
            </a:r>
            <a:r>
              <a:rPr lang="en-GB" sz="3200" dirty="0" err="1"/>
              <a:t>incidencia</a:t>
            </a:r>
            <a:r>
              <a:rPr lang="en-GB" sz="3200" dirty="0"/>
              <a:t> de DPI, </a:t>
            </a:r>
            <a:r>
              <a:rPr lang="en-GB" sz="3200" dirty="0" err="1"/>
              <a:t>supervivencia</a:t>
            </a:r>
            <a:r>
              <a:rPr lang="en-GB" sz="3200" dirty="0"/>
              <a:t> del </a:t>
            </a:r>
            <a:r>
              <a:rPr lang="en-GB" sz="3200" dirty="0" err="1"/>
              <a:t>injerto</a:t>
            </a:r>
            <a:endParaRPr lang="en-GB" sz="3200" dirty="0"/>
          </a:p>
          <a:p>
            <a:pPr marL="457200" indent="-457200" algn="l">
              <a:buFont typeface="Wingdings" pitchFamily="2" charset="2"/>
              <a:buChar char="Ø"/>
            </a:pPr>
            <a:endParaRPr lang="en-GB" sz="3200" dirty="0"/>
          </a:p>
          <a:p>
            <a:pPr marL="514350" indent="-514350" algn="l">
              <a:buFont typeface="Wingdings" pitchFamily="2" charset="2"/>
              <a:buChar char="Ø"/>
            </a:pPr>
            <a:endParaRPr lang="en-GB" sz="3200" dirty="0"/>
          </a:p>
          <a:p>
            <a:pPr algn="l"/>
            <a:endParaRPr lang="en-GB" sz="3200" dirty="0"/>
          </a:p>
        </p:txBody>
      </p:sp>
      <p:pic>
        <p:nvPicPr>
          <p:cNvPr id="4" name="Imagen 3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A8D75403-774A-6E6E-BC0C-87D3A66CA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57"/>
            <a:ext cx="12192000" cy="12612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C4E2DB-89D2-1FC7-A97A-FF0422F7B6D0}"/>
              </a:ext>
            </a:extLst>
          </p:cNvPr>
          <p:cNvSpPr/>
          <p:nvPr/>
        </p:nvSpPr>
        <p:spPr>
          <a:xfrm>
            <a:off x="0" y="45198"/>
            <a:ext cx="12192000" cy="12612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C62ED-4D77-3C95-A811-0FD0803F11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8" t="1876" r="1143" b="4587"/>
          <a:stretch/>
        </p:blipFill>
        <p:spPr>
          <a:xfrm>
            <a:off x="0" y="0"/>
            <a:ext cx="6248400" cy="13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4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762AD-94BB-2BAD-87FF-1CF8A170C6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3316288"/>
            <a:ext cx="108966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ES" sz="5400" dirty="0"/>
              <a:t>Resultados </a:t>
            </a:r>
            <a:endParaRPr lang="en-E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A1EFC7-6506-4746-CDC0-97A34FC844F4}"/>
              </a:ext>
            </a:extLst>
          </p:cNvPr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5BA6A-CC5E-298F-E4EC-1A433091DB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4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D58552-871B-D572-CBB9-A717BADCC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42102"/>
              </p:ext>
            </p:extLst>
          </p:nvPr>
        </p:nvGraphicFramePr>
        <p:xfrm>
          <a:off x="407751" y="1409816"/>
          <a:ext cx="11128442" cy="50410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4310">
                  <a:extLst>
                    <a:ext uri="{9D8B030D-6E8A-4147-A177-3AD203B41FA5}">
                      <a16:colId xmlns:a16="http://schemas.microsoft.com/office/drawing/2014/main" val="1373066197"/>
                    </a:ext>
                  </a:extLst>
                </a:gridCol>
                <a:gridCol w="2139871">
                  <a:extLst>
                    <a:ext uri="{9D8B030D-6E8A-4147-A177-3AD203B41FA5}">
                      <a16:colId xmlns:a16="http://schemas.microsoft.com/office/drawing/2014/main" val="3706455389"/>
                    </a:ext>
                  </a:extLst>
                </a:gridCol>
                <a:gridCol w="2738006">
                  <a:extLst>
                    <a:ext uri="{9D8B030D-6E8A-4147-A177-3AD203B41FA5}">
                      <a16:colId xmlns:a16="http://schemas.microsoft.com/office/drawing/2014/main" val="1500179458"/>
                    </a:ext>
                  </a:extLst>
                </a:gridCol>
                <a:gridCol w="2323922">
                  <a:extLst>
                    <a:ext uri="{9D8B030D-6E8A-4147-A177-3AD203B41FA5}">
                      <a16:colId xmlns:a16="http://schemas.microsoft.com/office/drawing/2014/main" val="2292731028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1652788035"/>
                    </a:ext>
                  </a:extLst>
                </a:gridCol>
              </a:tblGrid>
              <a:tr h="9334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Variable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       No DPI</a:t>
                      </a:r>
                      <a:endParaRPr lang="en-ES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       N=418(88.6%)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  </a:t>
                      </a:r>
                      <a:r>
                        <a:rPr lang="es-ES" sz="2000" kern="100" dirty="0">
                          <a:solidFill>
                            <a:schemeClr val="accent4"/>
                          </a:solidFill>
                          <a:effectLst/>
                        </a:rPr>
                        <a:t>DPI</a:t>
                      </a:r>
                      <a:endParaRPr lang="en-ES" sz="2000" kern="100" dirty="0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accent4"/>
                          </a:solidFill>
                          <a:effectLst/>
                        </a:rPr>
                        <a:t>         N=54 (11.4%)</a:t>
                      </a:r>
                      <a:endParaRPr lang="en-ES" sz="20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Total</a:t>
                      </a:r>
                      <a:endParaRPr lang="en-ES" sz="2000" kern="1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 472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p-valor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877752069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Edad donante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61 (50,8-71)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effectLst/>
                        </a:rPr>
                        <a:t>58 (50,3-66)</a:t>
                      </a:r>
                      <a:endParaRPr lang="en-E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effectLst/>
                        </a:rPr>
                        <a:t>    60 (50-71)</a:t>
                      </a:r>
                      <a:endParaRPr lang="en-E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effectLst/>
                        </a:rPr>
                        <a:t>0,148</a:t>
                      </a:r>
                      <a:endParaRPr lang="en-E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2791309718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IMC donante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26.4 (22-29.4)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26 (24-29.1)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effectLst/>
                        </a:rPr>
                        <a:t>26.3 (24-29.5)</a:t>
                      </a:r>
                      <a:endParaRPr lang="en-ES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0,814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3623829250"/>
                  </a:ext>
                </a:extLst>
              </a:tr>
              <a:tr h="11245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Sexo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donante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Mujer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Hombre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171 (40,9%)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247 (59,1%)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(27,8%)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39 (72,2%)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186 (39,4%)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286 (60,6%)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0,063</a:t>
                      </a:r>
                      <a:endParaRPr lang="en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106462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Peso del injerto(g)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1486 (1253-1708,3)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chemeClr val="tx1"/>
                          </a:solidFill>
                          <a:effectLst/>
                        </a:rPr>
                        <a:t>1610(1335-1910)</a:t>
                      </a:r>
                      <a:endParaRPr lang="en-ES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1495(1262-1738,5)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0,032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1689518434"/>
                  </a:ext>
                </a:extLst>
              </a:tr>
              <a:tr h="3950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Edad receptor(años)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chemeClr val="tx1"/>
                          </a:solidFill>
                          <a:effectLst/>
                        </a:rPr>
                        <a:t>58 (52-63)</a:t>
                      </a:r>
                      <a:endParaRPr lang="en-ES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56 (50-61)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58 (51-62)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0,084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2394815719"/>
                  </a:ext>
                </a:extLst>
              </a:tr>
              <a:tr h="5337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MELD 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14 (9-21)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16 (11-21)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14 (9-21)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effectLst/>
                        </a:rPr>
                        <a:t>0,142</a:t>
                      </a:r>
                      <a:endParaRPr lang="en-E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3166530477"/>
                  </a:ext>
                </a:extLst>
              </a:tr>
              <a:tr h="7048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400" kern="100" dirty="0">
                          <a:solidFill>
                            <a:schemeClr val="accent4"/>
                          </a:solidFill>
                          <a:effectLst/>
                        </a:rPr>
                        <a:t>Tiempo isquemia fría(min)</a:t>
                      </a:r>
                      <a:endParaRPr lang="en-ES" sz="24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300 (255-355)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350 (299,5-420)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310 (260-360)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&lt;0,001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245032341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043C8F0-5AF3-5406-4220-922E51CF57F7}"/>
              </a:ext>
            </a:extLst>
          </p:cNvPr>
          <p:cNvSpPr/>
          <p:nvPr/>
        </p:nvSpPr>
        <p:spPr>
          <a:xfrm>
            <a:off x="0" y="27021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1D238-3713-3DEF-1752-94244DADC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D58552-871B-D572-CBB9-A717BADCC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40337"/>
              </p:ext>
            </p:extLst>
          </p:nvPr>
        </p:nvGraphicFramePr>
        <p:xfrm>
          <a:off x="0" y="1596104"/>
          <a:ext cx="12192000" cy="52618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6687">
                  <a:extLst>
                    <a:ext uri="{9D8B030D-6E8A-4147-A177-3AD203B41FA5}">
                      <a16:colId xmlns:a16="http://schemas.microsoft.com/office/drawing/2014/main" val="1373066197"/>
                    </a:ext>
                  </a:extLst>
                </a:gridCol>
                <a:gridCol w="2422384">
                  <a:extLst>
                    <a:ext uri="{9D8B030D-6E8A-4147-A177-3AD203B41FA5}">
                      <a16:colId xmlns:a16="http://schemas.microsoft.com/office/drawing/2014/main" val="3706455389"/>
                    </a:ext>
                  </a:extLst>
                </a:gridCol>
                <a:gridCol w="2822778">
                  <a:extLst>
                    <a:ext uri="{9D8B030D-6E8A-4147-A177-3AD203B41FA5}">
                      <a16:colId xmlns:a16="http://schemas.microsoft.com/office/drawing/2014/main" val="1500179458"/>
                    </a:ext>
                  </a:extLst>
                </a:gridCol>
                <a:gridCol w="2272042">
                  <a:extLst>
                    <a:ext uri="{9D8B030D-6E8A-4147-A177-3AD203B41FA5}">
                      <a16:colId xmlns:a16="http://schemas.microsoft.com/office/drawing/2014/main" val="2292731028"/>
                    </a:ext>
                  </a:extLst>
                </a:gridCol>
                <a:gridCol w="1268109">
                  <a:extLst>
                    <a:ext uri="{9D8B030D-6E8A-4147-A177-3AD203B41FA5}">
                      <a16:colId xmlns:a16="http://schemas.microsoft.com/office/drawing/2014/main" val="1652788035"/>
                    </a:ext>
                  </a:extLst>
                </a:gridCol>
              </a:tblGrid>
              <a:tr h="9337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       No DPI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        N=418(88.6%)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  DPI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         N=54 (11.4%)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 472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bg1"/>
                          </a:solidFill>
                          <a:effectLst/>
                        </a:rPr>
                        <a:t>p-valor</a:t>
                      </a:r>
                      <a:endParaRPr lang="en-ES" sz="20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877752069"/>
                  </a:ext>
                </a:extLst>
              </a:tr>
              <a:tr h="716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400" kern="100" dirty="0">
                          <a:solidFill>
                            <a:schemeClr val="bg1"/>
                          </a:solidFill>
                          <a:effectLst/>
                        </a:rPr>
                        <a:t>Tiempo de isquemia caliente  (min) </a:t>
                      </a:r>
                      <a:endParaRPr lang="en-ES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34 (30-40)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chemeClr val="tx1"/>
                          </a:solidFill>
                          <a:effectLst/>
                        </a:rPr>
                        <a:t>35 (30-41,5)</a:t>
                      </a:r>
                      <a:endParaRPr lang="en-ES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chemeClr val="tx1"/>
                          </a:solidFill>
                          <a:effectLst/>
                        </a:rPr>
                        <a:t>34 (29-40)</a:t>
                      </a:r>
                      <a:endParaRPr lang="en-ES" sz="20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0,048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57086229"/>
                  </a:ext>
                </a:extLst>
              </a:tr>
              <a:tr h="815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solidFill>
                            <a:schemeClr val="accent4"/>
                          </a:solidFill>
                          <a:effectLst/>
                        </a:rPr>
                        <a:t>Flujo</a:t>
                      </a:r>
                      <a:r>
                        <a:rPr lang="en-US" sz="2400" kern="100" dirty="0">
                          <a:solidFill>
                            <a:schemeClr val="accent4"/>
                          </a:solidFill>
                          <a:effectLst/>
                        </a:rPr>
                        <a:t> arterial (ml/min)</a:t>
                      </a:r>
                      <a:endParaRPr lang="en-ES" sz="24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183 (135-262)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140 (102,3-200,8)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180 (129-240)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&lt;0,001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1032148551"/>
                  </a:ext>
                </a:extLst>
              </a:tr>
              <a:tr h="11738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solidFill>
                            <a:schemeClr val="accent4"/>
                          </a:solidFill>
                          <a:effectLst/>
                        </a:rPr>
                        <a:t>Flujo</a:t>
                      </a:r>
                      <a:r>
                        <a:rPr lang="en-US" sz="2400" kern="100" dirty="0">
                          <a:solidFill>
                            <a:schemeClr val="accent4"/>
                          </a:solidFill>
                          <a:effectLst/>
                        </a:rPr>
                        <a:t> arterial </a:t>
                      </a:r>
                      <a:r>
                        <a:rPr lang="en-US" sz="2400" kern="100" dirty="0" err="1">
                          <a:solidFill>
                            <a:schemeClr val="accent4"/>
                          </a:solidFill>
                          <a:effectLst/>
                        </a:rPr>
                        <a:t>ajustado</a:t>
                      </a:r>
                      <a:r>
                        <a:rPr lang="en-US" sz="2400" kern="100" dirty="0">
                          <a:solidFill>
                            <a:schemeClr val="accent4"/>
                          </a:solidFill>
                          <a:effectLst/>
                        </a:rPr>
                        <a:t> peso(ml/min*</a:t>
                      </a:r>
                      <a:r>
                        <a:rPr lang="en-US" sz="2400" kern="100" dirty="0">
                          <a:solidFill>
                            <a:srgbClr val="FFC000"/>
                          </a:solidFill>
                          <a:effectLst/>
                        </a:rPr>
                        <a:t>100g)(RIC)</a:t>
                      </a:r>
                      <a:endParaRPr lang="en-ES" sz="2400" kern="1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12,3 (9,3-17,9)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8,3 (6,6-12,1)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>
                          <a:solidFill>
                            <a:srgbClr val="C00000"/>
                          </a:solidFill>
                          <a:effectLst/>
                        </a:rPr>
                        <a:t>11,9 (8,5-16,9)</a:t>
                      </a:r>
                      <a:endParaRPr lang="en-ES" sz="20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ES" sz="2000" kern="1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&lt;0,001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3760654180"/>
                  </a:ext>
                </a:extLst>
              </a:tr>
              <a:tr h="8157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4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solidFill>
                            <a:schemeClr val="bg1"/>
                          </a:solidFill>
                          <a:effectLst/>
                        </a:rPr>
                        <a:t>Flujo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</a:rPr>
                        <a:t> portal (ml/min)</a:t>
                      </a:r>
                      <a:endParaRPr lang="en-ES" sz="2400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1390 (1100-1800)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1200 (1010-1643)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1390 (1100-1800)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s-ES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chemeClr val="tx1"/>
                          </a:solidFill>
                          <a:effectLst/>
                        </a:rPr>
                        <a:t>0,133</a:t>
                      </a:r>
                      <a:endParaRPr lang="en-ES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1998041357"/>
                  </a:ext>
                </a:extLst>
              </a:tr>
              <a:tr h="716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00" dirty="0" err="1">
                          <a:solidFill>
                            <a:schemeClr val="accent4"/>
                          </a:solidFill>
                          <a:effectLst/>
                        </a:rPr>
                        <a:t>Flujo</a:t>
                      </a:r>
                      <a:r>
                        <a:rPr lang="en-US" sz="2400" kern="100" dirty="0">
                          <a:solidFill>
                            <a:schemeClr val="accent4"/>
                          </a:solidFill>
                          <a:effectLst/>
                        </a:rPr>
                        <a:t> portal </a:t>
                      </a:r>
                      <a:r>
                        <a:rPr lang="en-US" sz="2400" kern="100" dirty="0" err="1">
                          <a:solidFill>
                            <a:schemeClr val="accent4"/>
                          </a:solidFill>
                          <a:effectLst/>
                        </a:rPr>
                        <a:t>ajustado</a:t>
                      </a:r>
                      <a:r>
                        <a:rPr lang="en-US" sz="2400" kern="100" dirty="0">
                          <a:solidFill>
                            <a:schemeClr val="accent4"/>
                          </a:solidFill>
                          <a:effectLst/>
                        </a:rPr>
                        <a:t> a peso (ml/min*100g)</a:t>
                      </a:r>
                      <a:r>
                        <a:rPr lang="en-US" sz="2400" kern="100" dirty="0">
                          <a:solidFill>
                            <a:srgbClr val="FFC000"/>
                          </a:solidFill>
                          <a:effectLst/>
                        </a:rPr>
                        <a:t> )(RIC)</a:t>
                      </a:r>
                      <a:endParaRPr lang="en-ES" sz="2400" kern="100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95,4 (70,4-123,4)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69,8 (59,1-118)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 95,1 (68,7-125,7)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S" sz="2000" kern="100" dirty="0">
                          <a:solidFill>
                            <a:srgbClr val="C00000"/>
                          </a:solidFill>
                          <a:effectLst/>
                        </a:rPr>
                        <a:t>0,009</a:t>
                      </a:r>
                      <a:endParaRPr lang="en-ES" sz="20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1285" marR="21285" marT="0" marB="0"/>
                </a:tc>
                <a:extLst>
                  <a:ext uri="{0D108BD9-81ED-4DB2-BD59-A6C34878D82A}">
                    <a16:rowId xmlns:a16="http://schemas.microsoft.com/office/drawing/2014/main" val="11389456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E41432-2A3F-9BE3-DABD-C8EDF7AA0D2A}"/>
              </a:ext>
            </a:extLst>
          </p:cNvPr>
          <p:cNvSpPr/>
          <p:nvPr/>
        </p:nvSpPr>
        <p:spPr>
          <a:xfrm>
            <a:off x="0" y="27021"/>
            <a:ext cx="12192000" cy="1200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BF4E9-5BF1-8A0B-EFF1-1AEBF6E4B3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" t="1876" r="1143" b="4587"/>
          <a:stretch/>
        </p:blipFill>
        <p:spPr>
          <a:xfrm>
            <a:off x="0" y="0"/>
            <a:ext cx="6248400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6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a98950-7f45-4f63-93ce-8807729bc465">
      <Terms xmlns="http://schemas.microsoft.com/office/infopath/2007/PartnerControls"/>
    </lcf76f155ced4ddcb4097134ff3c332f>
    <TaxCatchAll xmlns="0c5cd9b1-7df6-4125-9594-fc0acfe49476" xsi:nil="true"/>
  </documentManagement>
</p:properties>
</file>

<file path=customXml/itemProps1.xml><?xml version="1.0" encoding="utf-8"?>
<ds:datastoreItem xmlns:ds="http://schemas.openxmlformats.org/officeDocument/2006/customXml" ds:itemID="{A12DFB83-D306-4DBD-B41D-495FFC063EB4}"/>
</file>

<file path=customXml/itemProps2.xml><?xml version="1.0" encoding="utf-8"?>
<ds:datastoreItem xmlns:ds="http://schemas.openxmlformats.org/officeDocument/2006/customXml" ds:itemID="{B6CA3F8C-95E4-4FD3-A022-F07B17B04C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4AECAA-7343-4B79-8F55-DCCDBF48F661}">
  <ds:schemaRefs>
    <ds:schemaRef ds:uri="http://schemas.microsoft.com/office/2006/metadata/properties"/>
    <ds:schemaRef ds:uri="http://schemas.microsoft.com/office/infopath/2007/PartnerControls"/>
    <ds:schemaRef ds:uri="7a9f352e-0b88-47e0-95cc-24b09651cf16"/>
    <ds:schemaRef ds:uri="61909965-943f-4d52-812a-9866bb5fcf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2061</Words>
  <Application>Microsoft Macintosh PowerPoint</Application>
  <PresentationFormat>Widescreen</PresentationFormat>
  <Paragraphs>301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Elsevier Sans</vt:lpstr>
      <vt:lpstr>Helvetica Neue</vt:lpstr>
      <vt:lpstr>Segoe UI Web (West European)</vt:lpstr>
      <vt:lpstr>system-ui</vt:lpstr>
      <vt:lpstr>Wingdings</vt:lpstr>
      <vt:lpstr>Tema de Office</vt:lpstr>
      <vt:lpstr>PowerPoint Presentation</vt:lpstr>
      <vt:lpstr>PowerPoint Presentation</vt:lpstr>
      <vt:lpstr>PowerPoint Presentation</vt:lpstr>
      <vt:lpstr>Mecanismo de control de los flujos del injerto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TIPO DE DONANTE VS FLUJOS AJUSTADOS A PESO</vt:lpstr>
      <vt:lpstr>  FLUJOS Y TIPO DE  DONANTE</vt:lpstr>
      <vt:lpstr>PowerPoint Presentation</vt:lpstr>
      <vt:lpstr>UTILIDAD DE LOS FLUJOS HEPÁTICOS INTRAOPERATORIOS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Auxiliadora Mazuecos</dc:creator>
  <cp:lastModifiedBy>Microsoft Office User</cp:lastModifiedBy>
  <cp:revision>20</cp:revision>
  <dcterms:created xsi:type="dcterms:W3CDTF">2025-04-26T10:19:57Z</dcterms:created>
  <dcterms:modified xsi:type="dcterms:W3CDTF">2025-10-24T08:39:59Z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</Properties>
</file>