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56" r:id="rId6"/>
    <p:sldId id="266" r:id="rId7"/>
    <p:sldId id="258" r:id="rId8"/>
    <p:sldId id="267" r:id="rId9"/>
    <p:sldId id="259" r:id="rId10"/>
    <p:sldId id="260" r:id="rId11"/>
    <p:sldId id="261" r:id="rId12"/>
    <p:sldId id="262" r:id="rId13"/>
    <p:sldId id="263" r:id="rId14"/>
    <p:sldId id="271" r:id="rId15"/>
    <p:sldId id="268" r:id="rId16"/>
    <p:sldId id="264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D"/>
    <a:srgbClr val="939292"/>
    <a:srgbClr val="B5A8AF"/>
    <a:srgbClr val="01A2E2"/>
    <a:srgbClr val="8E7A85"/>
    <a:srgbClr val="00A2E2"/>
    <a:srgbClr val="B3A6AD"/>
    <a:srgbClr val="00833D"/>
    <a:srgbClr val="009AE6"/>
    <a:srgbClr val="E7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 autoAdjust="0"/>
    <p:restoredTop sz="96405"/>
  </p:normalViewPr>
  <p:slideViewPr>
    <p:cSldViewPr snapToGrid="0" showGuides="1">
      <p:cViewPr varScale="1">
        <p:scale>
          <a:sx n="130" d="100"/>
          <a:sy n="130" d="100"/>
        </p:scale>
        <p:origin x="224" y="208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tes Iluminacion y Sonido sl" userId="e75c6f29-a6bc-4a73-97d4-2ec2b9a95c4f" providerId="ADAL" clId="{D2CA16D5-8554-9845-A322-010885477667}"/>
    <pc:docChg chg="modSld">
      <pc:chgData name="Portes Iluminacion y Sonido sl" userId="e75c6f29-a6bc-4a73-97d4-2ec2b9a95c4f" providerId="ADAL" clId="{D2CA16D5-8554-9845-A322-010885477667}" dt="2025-10-24T06:44:10.920" v="6" actId="20577"/>
      <pc:docMkLst>
        <pc:docMk/>
      </pc:docMkLst>
      <pc:sldChg chg="modSp mod">
        <pc:chgData name="Portes Iluminacion y Sonido sl" userId="e75c6f29-a6bc-4a73-97d4-2ec2b9a95c4f" providerId="ADAL" clId="{D2CA16D5-8554-9845-A322-010885477667}" dt="2025-10-24T06:43:58.806" v="4" actId="20577"/>
        <pc:sldMkLst>
          <pc:docMk/>
          <pc:sldMk cId="0" sldId="256"/>
        </pc:sldMkLst>
        <pc:spChg chg="mod">
          <ac:chgData name="Portes Iluminacion y Sonido sl" userId="e75c6f29-a6bc-4a73-97d4-2ec2b9a95c4f" providerId="ADAL" clId="{D2CA16D5-8554-9845-A322-010885477667}" dt="2025-10-24T06:43:58.806" v="4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Portes Iluminacion y Sonido sl" userId="e75c6f29-a6bc-4a73-97d4-2ec2b9a95c4f" providerId="ADAL" clId="{D2CA16D5-8554-9845-A322-010885477667}" dt="2025-10-24T06:44:10.920" v="6" actId="20577"/>
        <pc:sldMkLst>
          <pc:docMk/>
          <pc:sldMk cId="0" sldId="260"/>
        </pc:sldMkLst>
        <pc:spChg chg="mod">
          <ac:chgData name="Portes Iluminacion y Sonido sl" userId="e75c6f29-a6bc-4a73-97d4-2ec2b9a95c4f" providerId="ADAL" clId="{D2CA16D5-8554-9845-A322-010885477667}" dt="2025-10-24T06:44:10.920" v="6" actId="20577"/>
          <ac:spMkLst>
            <pc:docMk/>
            <pc:sldMk cId="0" sldId="26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D9E48-22F8-384E-B53D-B8623D0608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70CA4-928C-7F45-8687-2E04984D56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78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ANTES DE DESARROLLAR PROBLEMA RELACIONADO CON RECIDIVDA DE INGESTA ETÍLICA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603505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12039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984131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45225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431883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3680099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2033593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50445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D1F1399-6378-8F46-D2EF-1DA1D6F1F10B}"/>
              </a:ext>
            </a:extLst>
          </p:cNvPr>
          <p:cNvGrpSpPr/>
          <p:nvPr userDrawn="1"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8" name="QuadreDeText 11">
              <a:extLst>
                <a:ext uri="{FF2B5EF4-FFF2-40B4-BE49-F238E27FC236}">
                  <a16:creationId xmlns:a16="http://schemas.microsoft.com/office/drawing/2014/main" id="{7B491E09-AB7F-9C68-2CF7-6F2B360611C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Imagen 8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B29E389-7A92-F0E9-A40B-F5326E137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  <p:extLst>
      <p:ext uri="{BB962C8B-B14F-4D97-AF65-F5344CB8AC3E}">
        <p14:creationId xmlns:p14="http://schemas.microsoft.com/office/powerpoint/2010/main" val="69484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17C3CC7-8593-365C-2582-94F47882CA55}"/>
              </a:ext>
            </a:extLst>
          </p:cNvPr>
          <p:cNvGrpSpPr/>
          <p:nvPr userDrawn="1"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1A69451E-7A95-A302-7EBD-7D9CE07FD67B}"/>
                </a:ext>
              </a:extLst>
            </p:cNvPr>
            <p:cNvGrpSpPr/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9CD562EF-209E-0936-F161-86EC28370B58}"/>
                  </a:ext>
                </a:extLst>
              </p:cNvPr>
              <p:cNvGrpSpPr/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DA3FE31F-4762-727A-AE06-3492E2716174}"/>
                    </a:ext>
                  </a:extLst>
                </p:cNvPr>
                <p:cNvGrpSpPr/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14" name="Conector recto 13">
                    <a:extLst>
                      <a:ext uri="{FF2B5EF4-FFF2-40B4-BE49-F238E27FC236}">
                        <a16:creationId xmlns:a16="http://schemas.microsoft.com/office/drawing/2014/main" id="{9D6BDBDA-70A4-24DA-60A7-0E73FAAF0384}"/>
                      </a:ext>
                    </a:extLst>
                  </p:cNvPr>
                  <p:cNvCxnSpPr/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Conector recto 14">
                    <a:extLst>
                      <a:ext uri="{FF2B5EF4-FFF2-40B4-BE49-F238E27FC236}">
                        <a16:creationId xmlns:a16="http://schemas.microsoft.com/office/drawing/2014/main" id="{695DC39C-7B3B-0734-6FC4-B19AECA80FB4}"/>
                      </a:ext>
                    </a:extLst>
                  </p:cNvPr>
                  <p:cNvCxnSpPr/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Rectangle 16">
                    <a:extLst>
                      <a:ext uri="{FF2B5EF4-FFF2-40B4-BE49-F238E27FC236}">
                        <a16:creationId xmlns:a16="http://schemas.microsoft.com/office/drawing/2014/main" id="{DDF3B129-553D-8248-3753-4721A15DF9C6}"/>
                      </a:ext>
                    </a:extLst>
                  </p:cNvPr>
                  <p:cNvSpPr/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59A6F110-6BAA-E4BD-686D-C8B4B870427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B9864BA5-1040-3AED-974E-A969EA6007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09EAFC2-A68E-E4A4-CB42-E0BD6CEA64B1}"/>
                </a:ext>
              </a:extLst>
            </p:cNvPr>
            <p:cNvSpPr/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DAFCD70-FF82-F6ED-52FC-60C1DE4B581B}"/>
              </a:ext>
            </a:extLst>
          </p:cNvPr>
          <p:cNvGrpSpPr/>
          <p:nvPr userDrawn="1"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8" name="QuadreDeText 11">
              <a:extLst>
                <a:ext uri="{FF2B5EF4-FFF2-40B4-BE49-F238E27FC236}">
                  <a16:creationId xmlns:a16="http://schemas.microsoft.com/office/drawing/2014/main" id="{067F2917-8781-849E-4C99-2A0AC2B76FFE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Imagen 18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A84A15F-150B-05C5-290A-07127C481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0.jp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587715" y="2239811"/>
            <a:ext cx="851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Utilidad del </a:t>
            </a:r>
            <a:r>
              <a:rPr lang="es-ES" sz="2400" b="1" i="1" dirty="0" err="1"/>
              <a:t>etilglucurónido</a:t>
            </a:r>
            <a:r>
              <a:rPr lang="es-ES" sz="2400" b="1" i="1" dirty="0"/>
              <a:t> urinario en </a:t>
            </a:r>
            <a:r>
              <a:rPr lang="es-ES" sz="2400" b="1" i="1" dirty="0" err="1"/>
              <a:t>pretrasplante</a:t>
            </a:r>
            <a:r>
              <a:rPr lang="es-ES" sz="2400" b="1" i="1" dirty="0"/>
              <a:t> y seguimiento postrasplante hepático: estudio observacional de práctica real</a:t>
            </a:r>
          </a:p>
          <a:p>
            <a:endParaRPr lang="es-ES" sz="2400" b="1" i="1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520058" y="3484678"/>
            <a:ext cx="879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Patricio Más-Serrano, </a:t>
            </a:r>
            <a:r>
              <a:rPr lang="es-ES" dirty="0" err="1"/>
              <a:t>Maria</a:t>
            </a:r>
            <a:r>
              <a:rPr lang="es-ES" dirty="0"/>
              <a:t> Teresa Pomares, María Rodríguez, Pablo Bellot, Iván Herrera, Iván </a:t>
            </a:r>
            <a:r>
              <a:rPr lang="es-ES" dirty="0" err="1"/>
              <a:t>Beltrá</a:t>
            </a:r>
            <a:r>
              <a:rPr lang="es-ES" dirty="0"/>
              <a:t>, Jaime López-Botella, Paola Melgar, Cándido </a:t>
            </a:r>
            <a:r>
              <a:rPr lang="es-ES" dirty="0" err="1"/>
              <a:t>Alcazar</a:t>
            </a:r>
            <a:r>
              <a:rPr lang="es-ES" dirty="0"/>
              <a:t>, Celia </a:t>
            </a:r>
            <a:r>
              <a:rPr lang="es-ES" dirty="0" err="1"/>
              <a:t>Villodre</a:t>
            </a:r>
            <a:r>
              <a:rPr lang="es-ES" dirty="0"/>
              <a:t>, Mariano Franco, Enrique Pérez, </a:t>
            </a:r>
            <a:r>
              <a:rPr lang="es-ES" dirty="0" err="1"/>
              <a:t>Maria</a:t>
            </a:r>
            <a:r>
              <a:rPr lang="es-ES" dirty="0"/>
              <a:t> Luz González, </a:t>
            </a:r>
            <a:r>
              <a:rPr lang="es-ES" dirty="0" err="1"/>
              <a:t>Jose</a:t>
            </a:r>
            <a:r>
              <a:rPr lang="es-ES" dirty="0"/>
              <a:t> Manuel </a:t>
            </a:r>
            <a:r>
              <a:rPr lang="es-ES" dirty="0" err="1"/>
              <a:t>Ramia</a:t>
            </a:r>
            <a:r>
              <a:rPr lang="es-ES" dirty="0"/>
              <a:t>, Sonia Pascual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336905" y="4592356"/>
            <a:ext cx="8915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Unidad de Trasplante Hepático. Hospital General Universitario Dr. Balmis - Alicante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907157"/>
            <a:ext cx="5501084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Recaídas Post-Trasplante</a:t>
            </a:r>
            <a:endParaRPr lang="en-US" sz="3708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628" y="2871724"/>
            <a:ext cx="3231356" cy="3231357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61491" y="4076835"/>
            <a:ext cx="189012" cy="189012"/>
          </a:xfrm>
          <a:prstGeom prst="roundRect">
            <a:avLst>
              <a:gd name="adj" fmla="val 8063"/>
            </a:avLst>
          </a:prstGeom>
          <a:solidFill>
            <a:srgbClr val="1F1F2D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5" name="Text 2"/>
          <p:cNvSpPr/>
          <p:nvPr/>
        </p:nvSpPr>
        <p:spPr>
          <a:xfrm>
            <a:off x="901303" y="4076835"/>
            <a:ext cx="929482" cy="189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 recaída</a:t>
            </a:r>
            <a:endParaRPr lang="en-US" sz="1458" dirty="0"/>
          </a:p>
        </p:txBody>
      </p:sp>
      <p:sp>
        <p:nvSpPr>
          <p:cNvPr id="6" name="Shape 3"/>
          <p:cNvSpPr/>
          <p:nvPr/>
        </p:nvSpPr>
        <p:spPr>
          <a:xfrm>
            <a:off x="661491" y="4392846"/>
            <a:ext cx="189012" cy="189012"/>
          </a:xfrm>
          <a:prstGeom prst="roundRect">
            <a:avLst>
              <a:gd name="adj" fmla="val 8063"/>
            </a:avLst>
          </a:prstGeom>
          <a:solidFill>
            <a:srgbClr val="535378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7" name="Text 4"/>
          <p:cNvSpPr/>
          <p:nvPr/>
        </p:nvSpPr>
        <p:spPr>
          <a:xfrm>
            <a:off x="901304" y="4392846"/>
            <a:ext cx="1574304" cy="189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Recaída transitoria</a:t>
            </a:r>
            <a:endParaRPr lang="en-US" sz="1458" dirty="0"/>
          </a:p>
        </p:txBody>
      </p:sp>
      <p:sp>
        <p:nvSpPr>
          <p:cNvPr id="8" name="Shape 5"/>
          <p:cNvSpPr/>
          <p:nvPr/>
        </p:nvSpPr>
        <p:spPr>
          <a:xfrm>
            <a:off x="661491" y="4708858"/>
            <a:ext cx="189012" cy="189012"/>
          </a:xfrm>
          <a:prstGeom prst="roundRect">
            <a:avLst>
              <a:gd name="adj" fmla="val 8063"/>
            </a:avLst>
          </a:prstGeom>
          <a:solidFill>
            <a:srgbClr val="9494B5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9" name="Text 6"/>
          <p:cNvSpPr/>
          <p:nvPr/>
        </p:nvSpPr>
        <p:spPr>
          <a:xfrm>
            <a:off x="901304" y="4708858"/>
            <a:ext cx="1647924" cy="189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Recidiva mantenida</a:t>
            </a:r>
            <a:endParaRPr lang="en-US" sz="1458" dirty="0"/>
          </a:p>
        </p:txBody>
      </p:sp>
      <p:sp>
        <p:nvSpPr>
          <p:cNvPr id="10" name="Text 7"/>
          <p:cNvSpPr/>
          <p:nvPr/>
        </p:nvSpPr>
        <p:spPr>
          <a:xfrm>
            <a:off x="6899375" y="1970286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Hallazgos Clave</a:t>
            </a:r>
            <a:endParaRPr lang="en-US" sz="1833" dirty="0"/>
          </a:p>
        </p:txBody>
      </p:sp>
      <p:sp>
        <p:nvSpPr>
          <p:cNvPr id="11" name="Text 8"/>
          <p:cNvSpPr/>
          <p:nvPr/>
        </p:nvSpPr>
        <p:spPr>
          <a:xfrm>
            <a:off x="6899374" y="2454573"/>
            <a:ext cx="4637385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25% presentó alguna recaída post-TH</a:t>
            </a:r>
            <a:endParaRPr lang="en-US" sz="1458" dirty="0"/>
          </a:p>
        </p:txBody>
      </p:sp>
      <p:sp>
        <p:nvSpPr>
          <p:cNvPr id="12" name="Text 9"/>
          <p:cNvSpPr/>
          <p:nvPr/>
        </p:nvSpPr>
        <p:spPr>
          <a:xfrm>
            <a:off x="7326094" y="2823071"/>
            <a:ext cx="463738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17% con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recidiva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persistente</a:t>
            </a:r>
            <a:endParaRPr lang="en-US" sz="1458" dirty="0"/>
          </a:p>
        </p:txBody>
      </p:sp>
      <p:sp>
        <p:nvSpPr>
          <p:cNvPr id="13" name="Text 10"/>
          <p:cNvSpPr/>
          <p:nvPr/>
        </p:nvSpPr>
        <p:spPr>
          <a:xfrm>
            <a:off x="7326094" y="3163789"/>
            <a:ext cx="4637385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8% recaida transitoria</a:t>
            </a:r>
            <a:endParaRPr lang="en-US" sz="1458" dirty="0"/>
          </a:p>
        </p:txBody>
      </p:sp>
      <p:sp>
        <p:nvSpPr>
          <p:cNvPr id="14" name="Text 11"/>
          <p:cNvSpPr/>
          <p:nvPr/>
        </p:nvSpPr>
        <p:spPr>
          <a:xfrm>
            <a:off x="6899374" y="3532287"/>
            <a:ext cx="4637385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Mediana de tiempo hasta recaída: 14 meses (IQR: 2-36m)</a:t>
            </a:r>
            <a:endParaRPr lang="en-US" sz="1458" dirty="0"/>
          </a:p>
        </p:txBody>
      </p:sp>
      <p:sp>
        <p:nvSpPr>
          <p:cNvPr id="15" name="Text 12"/>
          <p:cNvSpPr/>
          <p:nvPr/>
        </p:nvSpPr>
        <p:spPr>
          <a:xfrm>
            <a:off x="6899374" y="4230986"/>
            <a:ext cx="4637385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  <a:buSzPct val="100000"/>
            </a:pPr>
            <a:endParaRPr lang="en-US" sz="1458" dirty="0"/>
          </a:p>
        </p:txBody>
      </p:sp>
      <p:sp>
        <p:nvSpPr>
          <p:cNvPr id="16" name="Text 13"/>
          <p:cNvSpPr/>
          <p:nvPr/>
        </p:nvSpPr>
        <p:spPr>
          <a:xfrm>
            <a:off x="6841265" y="4125758"/>
            <a:ext cx="463738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 fallecimientos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(4,3%) atribuidos a complicaciones de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recidiva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persistente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alcohólica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458" dirty="0"/>
          </a:p>
        </p:txBody>
      </p:sp>
      <p:sp>
        <p:nvSpPr>
          <p:cNvPr id="17" name="Text 14"/>
          <p:cNvSpPr/>
          <p:nvPr/>
        </p:nvSpPr>
        <p:spPr>
          <a:xfrm>
            <a:off x="6841265" y="4870438"/>
            <a:ext cx="4637385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 </a:t>
            </a:r>
            <a:r>
              <a:rPr lang="en-US" sz="1458" b="1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pacientes</a:t>
            </a:r>
            <a:r>
              <a:rPr lang="en-US" sz="1458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: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</a:t>
            </a:r>
            <a:r>
              <a:rPr lang="en-US" sz="1458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EtG basal </a:t>
            </a:r>
            <a:r>
              <a:rPr lang="en-US" sz="1458" b="1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positivo</a:t>
            </a:r>
            <a:r>
              <a:rPr lang="en-US" sz="1458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pre-TH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(&gt;200 ng/mL)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/>
              <a:t>5/8 (62 %):</a:t>
            </a:r>
            <a:r>
              <a:rPr lang="es-ES" sz="1600" dirty="0"/>
              <a:t> </a:t>
            </a:r>
            <a:r>
              <a:rPr lang="es-ES" sz="1600" b="1" dirty="0"/>
              <a:t>recidiva persistente</a:t>
            </a:r>
            <a:endParaRPr lang="es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b="1" dirty="0"/>
              <a:t>3/8 (38 %):</a:t>
            </a:r>
            <a:r>
              <a:rPr lang="es-ES" sz="1600" dirty="0"/>
              <a:t> presentaron </a:t>
            </a:r>
            <a:r>
              <a:rPr lang="es-ES" sz="1600" b="1" dirty="0"/>
              <a:t>recaída transitoria</a:t>
            </a:r>
            <a:endParaRPr lang="en-US" sz="1458" dirty="0"/>
          </a:p>
        </p:txBody>
      </p:sp>
      <p:sp>
        <p:nvSpPr>
          <p:cNvPr id="18" name="Text 1">
            <a:extLst>
              <a:ext uri="{FF2B5EF4-FFF2-40B4-BE49-F238E27FC236}">
                <a16:creationId xmlns:a16="http://schemas.microsoft.com/office/drawing/2014/main" id="{1C77BF7C-4D5A-F025-A4D5-621ED634C4AB}"/>
              </a:ext>
            </a:extLst>
          </p:cNvPr>
          <p:cNvSpPr/>
          <p:nvPr/>
        </p:nvSpPr>
        <p:spPr>
          <a:xfrm>
            <a:off x="380999" y="2265561"/>
            <a:ext cx="2548930" cy="59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46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1o0</a:t>
            </a:r>
            <a:endParaRPr lang="en-US" sz="4625" dirty="0"/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76EE70A4-62AE-A2FF-207D-A25FC2AD858B}"/>
              </a:ext>
            </a:extLst>
          </p:cNvPr>
          <p:cNvSpPr/>
          <p:nvPr/>
        </p:nvSpPr>
        <p:spPr>
          <a:xfrm>
            <a:off x="533151" y="2887909"/>
            <a:ext cx="224462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1750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Pacientes</a:t>
            </a: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TH</a:t>
            </a:r>
            <a:endParaRPr lang="en-US" sz="1750" dirty="0"/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797EE93F-5E65-C14E-376B-535A4C69E1B4}"/>
              </a:ext>
            </a:extLst>
          </p:cNvPr>
          <p:cNvSpPr/>
          <p:nvPr/>
        </p:nvSpPr>
        <p:spPr>
          <a:xfrm>
            <a:off x="206772" y="5997972"/>
            <a:ext cx="2548930" cy="57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50"/>
              </a:lnSpc>
            </a:pPr>
            <a:endParaRPr lang="en-US" sz="1375" dirty="0"/>
          </a:p>
        </p:txBody>
      </p:sp>
      <p:pic>
        <p:nvPicPr>
          <p:cNvPr id="21" name="Imagen 2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47DD841-DD09-5B5A-FDFC-2D4EF4D93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300" y="10892"/>
            <a:ext cx="1426700" cy="11663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n 7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282EBA1-F8DA-EF28-ECA5-E6124C772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300" y="10892"/>
            <a:ext cx="1426700" cy="1166327"/>
          </a:xfrm>
          <a:prstGeom prst="rect">
            <a:avLst/>
          </a:prstGeom>
        </p:spPr>
      </p:pic>
      <p:sp>
        <p:nvSpPr>
          <p:cNvPr id="2" name="Shape 0">
            <a:extLst>
              <a:ext uri="{FF2B5EF4-FFF2-40B4-BE49-F238E27FC236}">
                <a16:creationId xmlns:a16="http://schemas.microsoft.com/office/drawing/2014/main" id="{919EBA4E-9C2F-339F-F6E8-E75CE1C77A1C}"/>
              </a:ext>
            </a:extLst>
          </p:cNvPr>
          <p:cNvSpPr/>
          <p:nvPr/>
        </p:nvSpPr>
        <p:spPr>
          <a:xfrm>
            <a:off x="793790" y="899636"/>
            <a:ext cx="13042821" cy="6430328"/>
          </a:xfrm>
          <a:prstGeom prst="roundRect">
            <a:avLst>
              <a:gd name="adj" fmla="val 963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DB485CFC-3DDA-5378-D80F-8E7DD397F170}"/>
              </a:ext>
            </a:extLst>
          </p:cNvPr>
          <p:cNvSpPr/>
          <p:nvPr/>
        </p:nvSpPr>
        <p:spPr>
          <a:xfrm>
            <a:off x="801410" y="907256"/>
            <a:ext cx="130275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F232FB30-005B-518A-1881-D7BA3F19D724}"/>
              </a:ext>
            </a:extLst>
          </p:cNvPr>
          <p:cNvSpPr/>
          <p:nvPr/>
        </p:nvSpPr>
        <p:spPr>
          <a:xfrm>
            <a:off x="949047" y="1003221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Variable</a:t>
            </a:r>
            <a:endParaRPr lang="en-US" sz="11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5BA8F728-B3AC-550A-1BD0-3F46E04053D6}"/>
              </a:ext>
            </a:extLst>
          </p:cNvPr>
          <p:cNvSpPr/>
          <p:nvPr/>
        </p:nvSpPr>
        <p:spPr>
          <a:xfrm>
            <a:off x="4209693" y="1003221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Recaída (n = 25)</a:t>
            </a:r>
            <a:endParaRPr lang="en-US" sz="115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3957292-9142-D961-32FB-716954376186}"/>
              </a:ext>
            </a:extLst>
          </p:cNvPr>
          <p:cNvSpPr/>
          <p:nvPr/>
        </p:nvSpPr>
        <p:spPr>
          <a:xfrm>
            <a:off x="7466528" y="1003221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Sin recaída (n = 75)</a:t>
            </a:r>
            <a:endParaRPr lang="en-US" sz="115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21841514-BC47-6816-A913-3F985F15246E}"/>
              </a:ext>
            </a:extLst>
          </p:cNvPr>
          <p:cNvSpPr/>
          <p:nvPr/>
        </p:nvSpPr>
        <p:spPr>
          <a:xfrm>
            <a:off x="10723364" y="1003221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</a:t>
            </a:r>
            <a:endParaRPr lang="en-US" sz="115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91C2929A-72E8-6F88-1789-E25E5C3492F5}"/>
              </a:ext>
            </a:extLst>
          </p:cNvPr>
          <p:cNvSpPr/>
          <p:nvPr/>
        </p:nvSpPr>
        <p:spPr>
          <a:xfrm>
            <a:off x="801410" y="1334929"/>
            <a:ext cx="13027581" cy="4276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C706E291-8BA0-8B34-B604-71A2080CBBCF}"/>
              </a:ext>
            </a:extLst>
          </p:cNvPr>
          <p:cNvSpPr/>
          <p:nvPr/>
        </p:nvSpPr>
        <p:spPr>
          <a:xfrm>
            <a:off x="949047" y="1430893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Edad (años), mediana [RIC]</a:t>
            </a:r>
            <a:endParaRPr lang="en-US" sz="115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80770A47-C1DA-BAB5-30D4-1DDAAA9573EB}"/>
              </a:ext>
            </a:extLst>
          </p:cNvPr>
          <p:cNvSpPr/>
          <p:nvPr/>
        </p:nvSpPr>
        <p:spPr>
          <a:xfrm>
            <a:off x="4209693" y="1430893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63 [59–67]</a:t>
            </a:r>
            <a:endParaRPr lang="en-US" sz="115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5AC2D23-007A-3F11-9C9C-B2287F044185}"/>
              </a:ext>
            </a:extLst>
          </p:cNvPr>
          <p:cNvSpPr/>
          <p:nvPr/>
        </p:nvSpPr>
        <p:spPr>
          <a:xfrm>
            <a:off x="7466528" y="1430893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64 [61–66]</a:t>
            </a:r>
            <a:endParaRPr lang="en-US" sz="115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9CF48E1B-4C15-EF2A-EF93-C35C869CC3A9}"/>
              </a:ext>
            </a:extLst>
          </p:cNvPr>
          <p:cNvSpPr/>
          <p:nvPr/>
        </p:nvSpPr>
        <p:spPr>
          <a:xfrm>
            <a:off x="10723364" y="1430893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0,41</a:t>
            </a:r>
            <a:endParaRPr lang="en-US" sz="1150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4E0D07C1-21A7-2AB2-99A6-ED63C9AD8E28}"/>
              </a:ext>
            </a:extLst>
          </p:cNvPr>
          <p:cNvSpPr/>
          <p:nvPr/>
        </p:nvSpPr>
        <p:spPr>
          <a:xfrm>
            <a:off x="801410" y="1762601"/>
            <a:ext cx="130275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79223EF5-A9F0-0C8B-121B-1A4AED4FC747}"/>
              </a:ext>
            </a:extLst>
          </p:cNvPr>
          <p:cNvSpPr/>
          <p:nvPr/>
        </p:nvSpPr>
        <p:spPr>
          <a:xfrm>
            <a:off x="949047" y="1858566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IMC (kg/m²), mediana [RIC]</a:t>
            </a:r>
            <a:endParaRPr lang="en-US" sz="115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1D505F14-8FD9-5B29-27B3-96252169E90D}"/>
              </a:ext>
            </a:extLst>
          </p:cNvPr>
          <p:cNvSpPr/>
          <p:nvPr/>
        </p:nvSpPr>
        <p:spPr>
          <a:xfrm>
            <a:off x="4209693" y="1858566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28,2 [25,0–31,4]</a:t>
            </a:r>
            <a:endParaRPr lang="en-US" sz="1150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6C4D67D2-69C7-E913-0739-1DF21990F4EF}"/>
              </a:ext>
            </a:extLst>
          </p:cNvPr>
          <p:cNvSpPr/>
          <p:nvPr/>
        </p:nvSpPr>
        <p:spPr>
          <a:xfrm>
            <a:off x="7466528" y="1858566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27,2 [24,1–30,2]</a:t>
            </a:r>
            <a:endParaRPr lang="en-US" sz="115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65B40CB6-9C29-F72B-0755-8F509E62F853}"/>
              </a:ext>
            </a:extLst>
          </p:cNvPr>
          <p:cNvSpPr/>
          <p:nvPr/>
        </p:nvSpPr>
        <p:spPr>
          <a:xfrm>
            <a:off x="10723364" y="1858566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0,28</a:t>
            </a:r>
            <a:endParaRPr lang="en-US" sz="1150" dirty="0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AA947AEB-B1BC-4697-DAB1-CD7BC0D1DEB9}"/>
              </a:ext>
            </a:extLst>
          </p:cNvPr>
          <p:cNvSpPr/>
          <p:nvPr/>
        </p:nvSpPr>
        <p:spPr>
          <a:xfrm>
            <a:off x="801410" y="2190274"/>
            <a:ext cx="13027581" cy="4276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39F3307B-D257-EEA6-2DD1-467184DA1293}"/>
              </a:ext>
            </a:extLst>
          </p:cNvPr>
          <p:cNvSpPr/>
          <p:nvPr/>
        </p:nvSpPr>
        <p:spPr>
          <a:xfrm>
            <a:off x="949047" y="2286238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Peso (kg), mediana [RIC]</a:t>
            </a:r>
            <a:endParaRPr lang="en-US" sz="115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0E87E083-00B0-3379-98C9-DD5A5DF0E35A}"/>
              </a:ext>
            </a:extLst>
          </p:cNvPr>
          <p:cNvSpPr/>
          <p:nvPr/>
        </p:nvSpPr>
        <p:spPr>
          <a:xfrm>
            <a:off x="4209693" y="2286238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83 [72–90]</a:t>
            </a:r>
            <a:endParaRPr lang="en-US" sz="115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F3FE2359-C54D-1CBC-395D-28B8894ABA4B}"/>
              </a:ext>
            </a:extLst>
          </p:cNvPr>
          <p:cNvSpPr/>
          <p:nvPr/>
        </p:nvSpPr>
        <p:spPr>
          <a:xfrm>
            <a:off x="7466528" y="2286238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80 [70–87]</a:t>
            </a:r>
            <a:endParaRPr lang="en-US" sz="1150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F03AEF0C-D70F-073C-5EFB-4DF947FF3880}"/>
              </a:ext>
            </a:extLst>
          </p:cNvPr>
          <p:cNvSpPr/>
          <p:nvPr/>
        </p:nvSpPr>
        <p:spPr>
          <a:xfrm>
            <a:off x="10723364" y="2286238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0,33</a:t>
            </a:r>
            <a:endParaRPr lang="en-US" sz="1150" dirty="0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5110FC9B-8A59-5E85-F5E4-85593CA86D8D}"/>
              </a:ext>
            </a:extLst>
          </p:cNvPr>
          <p:cNvSpPr/>
          <p:nvPr/>
        </p:nvSpPr>
        <p:spPr>
          <a:xfrm>
            <a:off x="801410" y="2617946"/>
            <a:ext cx="130275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1140DB79-6FF9-A892-636C-6469E101724F}"/>
              </a:ext>
            </a:extLst>
          </p:cNvPr>
          <p:cNvSpPr/>
          <p:nvPr/>
        </p:nvSpPr>
        <p:spPr>
          <a:xfrm>
            <a:off x="949047" y="2713911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MELD clínico, mediana [RIC]</a:t>
            </a:r>
            <a:endParaRPr lang="en-US" sz="1150" dirty="0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DBAE6153-061C-774D-2EAA-22EDF71B971B}"/>
              </a:ext>
            </a:extLst>
          </p:cNvPr>
          <p:cNvSpPr/>
          <p:nvPr/>
        </p:nvSpPr>
        <p:spPr>
          <a:xfrm>
            <a:off x="4209693" y="2713911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 [12–19]</a:t>
            </a:r>
            <a:endParaRPr lang="en-US" sz="1150" dirty="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CA6B5DEE-9E54-6791-896C-02948FFA20D5}"/>
              </a:ext>
            </a:extLst>
          </p:cNvPr>
          <p:cNvSpPr/>
          <p:nvPr/>
        </p:nvSpPr>
        <p:spPr>
          <a:xfrm>
            <a:off x="7466528" y="2713911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 [10–18]</a:t>
            </a:r>
            <a:endParaRPr lang="en-US" sz="1150" dirty="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543621A3-5280-7473-C1CE-B582276033C4}"/>
              </a:ext>
            </a:extLst>
          </p:cNvPr>
          <p:cNvSpPr/>
          <p:nvPr/>
        </p:nvSpPr>
        <p:spPr>
          <a:xfrm>
            <a:off x="10723364" y="2713911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0,37</a:t>
            </a:r>
            <a:endParaRPr lang="en-US" sz="1150" dirty="0"/>
          </a:p>
        </p:txBody>
      </p:sp>
      <p:sp>
        <p:nvSpPr>
          <p:cNvPr id="28" name="Shape 26">
            <a:extLst>
              <a:ext uri="{FF2B5EF4-FFF2-40B4-BE49-F238E27FC236}">
                <a16:creationId xmlns:a16="http://schemas.microsoft.com/office/drawing/2014/main" id="{DC3B39D3-DD6F-E62F-58CB-CDCF16431665}"/>
              </a:ext>
            </a:extLst>
          </p:cNvPr>
          <p:cNvSpPr/>
          <p:nvPr/>
        </p:nvSpPr>
        <p:spPr>
          <a:xfrm>
            <a:off x="801410" y="3045619"/>
            <a:ext cx="13027581" cy="4276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9" name="Text 27">
            <a:extLst>
              <a:ext uri="{FF2B5EF4-FFF2-40B4-BE49-F238E27FC236}">
                <a16:creationId xmlns:a16="http://schemas.microsoft.com/office/drawing/2014/main" id="{0DE3BF2C-0658-D274-8004-CD84D0135146}"/>
              </a:ext>
            </a:extLst>
          </p:cNvPr>
          <p:cNvSpPr/>
          <p:nvPr/>
        </p:nvSpPr>
        <p:spPr>
          <a:xfrm>
            <a:off x="949047" y="3141583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Días en lista, mediana [RIC]</a:t>
            </a:r>
            <a:endParaRPr lang="en-US" sz="1150" dirty="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BDE9F5B2-DCFC-BD33-BA85-9B2263DD50B9}"/>
              </a:ext>
            </a:extLst>
          </p:cNvPr>
          <p:cNvSpPr/>
          <p:nvPr/>
        </p:nvSpPr>
        <p:spPr>
          <a:xfrm>
            <a:off x="4209693" y="3141583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95 [42–210]</a:t>
            </a:r>
            <a:endParaRPr lang="en-US" sz="1150" dirty="0"/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F8C080F3-6AC5-8008-5F84-951EB9D7451F}"/>
              </a:ext>
            </a:extLst>
          </p:cNvPr>
          <p:cNvSpPr/>
          <p:nvPr/>
        </p:nvSpPr>
        <p:spPr>
          <a:xfrm>
            <a:off x="7466528" y="3141583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72 [30–150]</a:t>
            </a:r>
            <a:endParaRPr lang="en-US" sz="115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0837080B-6D63-C8DE-2B98-6FBA4B0E24C1}"/>
              </a:ext>
            </a:extLst>
          </p:cNvPr>
          <p:cNvSpPr/>
          <p:nvPr/>
        </p:nvSpPr>
        <p:spPr>
          <a:xfrm>
            <a:off x="10723364" y="3141583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0,21</a:t>
            </a:r>
            <a:endParaRPr lang="en-US" sz="1150" dirty="0"/>
          </a:p>
        </p:txBody>
      </p:sp>
      <p:sp>
        <p:nvSpPr>
          <p:cNvPr id="33" name="Shape 31">
            <a:extLst>
              <a:ext uri="{FF2B5EF4-FFF2-40B4-BE49-F238E27FC236}">
                <a16:creationId xmlns:a16="http://schemas.microsoft.com/office/drawing/2014/main" id="{3C8C15E0-C61B-4A17-64EA-DB37ADFFB8B2}"/>
              </a:ext>
            </a:extLst>
          </p:cNvPr>
          <p:cNvSpPr/>
          <p:nvPr/>
        </p:nvSpPr>
        <p:spPr>
          <a:xfrm>
            <a:off x="801410" y="3473291"/>
            <a:ext cx="130275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6BBF5C20-F627-1621-B922-E257AF968C9C}"/>
              </a:ext>
            </a:extLst>
          </p:cNvPr>
          <p:cNvSpPr/>
          <p:nvPr/>
        </p:nvSpPr>
        <p:spPr>
          <a:xfrm>
            <a:off x="949047" y="3569256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Sexo, n (%)</a:t>
            </a:r>
            <a:endParaRPr lang="en-US" sz="1150" dirty="0"/>
          </a:p>
        </p:txBody>
      </p:sp>
      <p:sp>
        <p:nvSpPr>
          <p:cNvPr id="35" name="Text 33">
            <a:extLst>
              <a:ext uri="{FF2B5EF4-FFF2-40B4-BE49-F238E27FC236}">
                <a16:creationId xmlns:a16="http://schemas.microsoft.com/office/drawing/2014/main" id="{AA037490-3399-F61D-FBB5-DD3A204EA047}"/>
              </a:ext>
            </a:extLst>
          </p:cNvPr>
          <p:cNvSpPr/>
          <p:nvPr/>
        </p:nvSpPr>
        <p:spPr>
          <a:xfrm>
            <a:off x="4209693" y="3569256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36" name="Text 34">
            <a:extLst>
              <a:ext uri="{FF2B5EF4-FFF2-40B4-BE49-F238E27FC236}">
                <a16:creationId xmlns:a16="http://schemas.microsoft.com/office/drawing/2014/main" id="{778D0A84-AB48-A01A-87AF-24E6EB0CC9FD}"/>
              </a:ext>
            </a:extLst>
          </p:cNvPr>
          <p:cNvSpPr/>
          <p:nvPr/>
        </p:nvSpPr>
        <p:spPr>
          <a:xfrm>
            <a:off x="7466528" y="3569256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37" name="Text 35">
            <a:extLst>
              <a:ext uri="{FF2B5EF4-FFF2-40B4-BE49-F238E27FC236}">
                <a16:creationId xmlns:a16="http://schemas.microsoft.com/office/drawing/2014/main" id="{36429364-0BDB-E101-2D7F-5B478FEA951A}"/>
              </a:ext>
            </a:extLst>
          </p:cNvPr>
          <p:cNvSpPr/>
          <p:nvPr/>
        </p:nvSpPr>
        <p:spPr>
          <a:xfrm>
            <a:off x="10723364" y="3569256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38" name="Shape 36">
            <a:extLst>
              <a:ext uri="{FF2B5EF4-FFF2-40B4-BE49-F238E27FC236}">
                <a16:creationId xmlns:a16="http://schemas.microsoft.com/office/drawing/2014/main" id="{E8340380-1948-D145-414D-4DF664457422}"/>
              </a:ext>
            </a:extLst>
          </p:cNvPr>
          <p:cNvSpPr/>
          <p:nvPr/>
        </p:nvSpPr>
        <p:spPr>
          <a:xfrm>
            <a:off x="801410" y="3900964"/>
            <a:ext cx="13027581" cy="4276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9" name="Text 37">
            <a:extLst>
              <a:ext uri="{FF2B5EF4-FFF2-40B4-BE49-F238E27FC236}">
                <a16:creationId xmlns:a16="http://schemas.microsoft.com/office/drawing/2014/main" id="{FE9AB030-2C3E-E3C9-A984-379AF47E5AEC}"/>
              </a:ext>
            </a:extLst>
          </p:cNvPr>
          <p:cNvSpPr/>
          <p:nvPr/>
        </p:nvSpPr>
        <p:spPr>
          <a:xfrm>
            <a:off x="949047" y="3996928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Hombre</a:t>
            </a:r>
            <a:endParaRPr lang="en-US" sz="1150" dirty="0"/>
          </a:p>
        </p:txBody>
      </p:sp>
      <p:sp>
        <p:nvSpPr>
          <p:cNvPr id="40" name="Text 38">
            <a:extLst>
              <a:ext uri="{FF2B5EF4-FFF2-40B4-BE49-F238E27FC236}">
                <a16:creationId xmlns:a16="http://schemas.microsoft.com/office/drawing/2014/main" id="{1A19B9D4-2D0F-E94E-5670-98DAF15F0AF8}"/>
              </a:ext>
            </a:extLst>
          </p:cNvPr>
          <p:cNvSpPr/>
          <p:nvPr/>
        </p:nvSpPr>
        <p:spPr>
          <a:xfrm>
            <a:off x="4209693" y="3996928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 (72 %)</a:t>
            </a:r>
            <a:endParaRPr lang="en-US" sz="1150" dirty="0"/>
          </a:p>
        </p:txBody>
      </p:sp>
      <p:sp>
        <p:nvSpPr>
          <p:cNvPr id="41" name="Text 39">
            <a:extLst>
              <a:ext uri="{FF2B5EF4-FFF2-40B4-BE49-F238E27FC236}">
                <a16:creationId xmlns:a16="http://schemas.microsoft.com/office/drawing/2014/main" id="{8F3C06F9-6655-7B06-114C-443486A58FA6}"/>
              </a:ext>
            </a:extLst>
          </p:cNvPr>
          <p:cNvSpPr/>
          <p:nvPr/>
        </p:nvSpPr>
        <p:spPr>
          <a:xfrm>
            <a:off x="7466528" y="3996928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59 (80 %)</a:t>
            </a:r>
            <a:endParaRPr lang="en-US" sz="1150" dirty="0"/>
          </a:p>
        </p:txBody>
      </p:sp>
      <p:sp>
        <p:nvSpPr>
          <p:cNvPr id="42" name="Text 40">
            <a:extLst>
              <a:ext uri="{FF2B5EF4-FFF2-40B4-BE49-F238E27FC236}">
                <a16:creationId xmlns:a16="http://schemas.microsoft.com/office/drawing/2014/main" id="{7190086F-0E37-82C3-CBE4-BD093B96160D}"/>
              </a:ext>
            </a:extLst>
          </p:cNvPr>
          <p:cNvSpPr/>
          <p:nvPr/>
        </p:nvSpPr>
        <p:spPr>
          <a:xfrm>
            <a:off x="10723364" y="3996928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0,022 † (NS tras FDR)</a:t>
            </a:r>
            <a:endParaRPr lang="en-US" sz="1150" dirty="0"/>
          </a:p>
        </p:txBody>
      </p:sp>
      <p:sp>
        <p:nvSpPr>
          <p:cNvPr id="43" name="Shape 41">
            <a:extLst>
              <a:ext uri="{FF2B5EF4-FFF2-40B4-BE49-F238E27FC236}">
                <a16:creationId xmlns:a16="http://schemas.microsoft.com/office/drawing/2014/main" id="{63DF2824-7F84-A9B2-1AB6-1ADBF231C6B3}"/>
              </a:ext>
            </a:extLst>
          </p:cNvPr>
          <p:cNvSpPr/>
          <p:nvPr/>
        </p:nvSpPr>
        <p:spPr>
          <a:xfrm>
            <a:off x="801410" y="4328636"/>
            <a:ext cx="130275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4" name="Text 42">
            <a:extLst>
              <a:ext uri="{FF2B5EF4-FFF2-40B4-BE49-F238E27FC236}">
                <a16:creationId xmlns:a16="http://schemas.microsoft.com/office/drawing/2014/main" id="{14377EDA-456E-CEFD-E5F0-EB3376BD4532}"/>
              </a:ext>
            </a:extLst>
          </p:cNvPr>
          <p:cNvSpPr/>
          <p:nvPr/>
        </p:nvSpPr>
        <p:spPr>
          <a:xfrm>
            <a:off x="949047" y="4424601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Mujer</a:t>
            </a:r>
            <a:endParaRPr lang="en-US" sz="1150" dirty="0"/>
          </a:p>
        </p:txBody>
      </p:sp>
      <p:sp>
        <p:nvSpPr>
          <p:cNvPr id="45" name="Text 43">
            <a:extLst>
              <a:ext uri="{FF2B5EF4-FFF2-40B4-BE49-F238E27FC236}">
                <a16:creationId xmlns:a16="http://schemas.microsoft.com/office/drawing/2014/main" id="{56ACCAAA-1007-3D47-30CC-94775724C3B0}"/>
              </a:ext>
            </a:extLst>
          </p:cNvPr>
          <p:cNvSpPr/>
          <p:nvPr/>
        </p:nvSpPr>
        <p:spPr>
          <a:xfrm>
            <a:off x="4209693" y="4424601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 (28 %)</a:t>
            </a:r>
            <a:endParaRPr lang="en-US" sz="1150" dirty="0"/>
          </a:p>
        </p:txBody>
      </p:sp>
      <p:sp>
        <p:nvSpPr>
          <p:cNvPr id="46" name="Text 44">
            <a:extLst>
              <a:ext uri="{FF2B5EF4-FFF2-40B4-BE49-F238E27FC236}">
                <a16:creationId xmlns:a16="http://schemas.microsoft.com/office/drawing/2014/main" id="{B5587C13-EC20-BEC2-FEBC-4D2F7B3BB011}"/>
              </a:ext>
            </a:extLst>
          </p:cNvPr>
          <p:cNvSpPr/>
          <p:nvPr/>
        </p:nvSpPr>
        <p:spPr>
          <a:xfrm>
            <a:off x="7466528" y="4424601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 (20 %)</a:t>
            </a:r>
            <a:endParaRPr lang="en-US" sz="1150" dirty="0"/>
          </a:p>
        </p:txBody>
      </p:sp>
      <p:sp>
        <p:nvSpPr>
          <p:cNvPr id="47" name="Text 45">
            <a:extLst>
              <a:ext uri="{FF2B5EF4-FFF2-40B4-BE49-F238E27FC236}">
                <a16:creationId xmlns:a16="http://schemas.microsoft.com/office/drawing/2014/main" id="{A04D7E19-2466-7CB3-14FF-068AA8AF237E}"/>
              </a:ext>
            </a:extLst>
          </p:cNvPr>
          <p:cNvSpPr/>
          <p:nvPr/>
        </p:nvSpPr>
        <p:spPr>
          <a:xfrm>
            <a:off x="10723364" y="4424601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48" name="Shape 46">
            <a:extLst>
              <a:ext uri="{FF2B5EF4-FFF2-40B4-BE49-F238E27FC236}">
                <a16:creationId xmlns:a16="http://schemas.microsoft.com/office/drawing/2014/main" id="{5834B20D-5486-9D95-BD26-6B0881631C0B}"/>
              </a:ext>
            </a:extLst>
          </p:cNvPr>
          <p:cNvSpPr/>
          <p:nvPr/>
        </p:nvSpPr>
        <p:spPr>
          <a:xfrm>
            <a:off x="801410" y="4756309"/>
            <a:ext cx="13027581" cy="4276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9" name="Text 47">
            <a:extLst>
              <a:ext uri="{FF2B5EF4-FFF2-40B4-BE49-F238E27FC236}">
                <a16:creationId xmlns:a16="http://schemas.microsoft.com/office/drawing/2014/main" id="{B5AC2915-6EC7-2722-2351-1DA2D460C334}"/>
              </a:ext>
            </a:extLst>
          </p:cNvPr>
          <p:cNvSpPr/>
          <p:nvPr/>
        </p:nvSpPr>
        <p:spPr>
          <a:xfrm>
            <a:off x="949047" y="4852273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DXR (indicación de TH)</a:t>
            </a:r>
            <a:endParaRPr lang="en-US" sz="1150" dirty="0"/>
          </a:p>
        </p:txBody>
      </p:sp>
      <p:sp>
        <p:nvSpPr>
          <p:cNvPr id="50" name="Text 48">
            <a:extLst>
              <a:ext uri="{FF2B5EF4-FFF2-40B4-BE49-F238E27FC236}">
                <a16:creationId xmlns:a16="http://schemas.microsoft.com/office/drawing/2014/main" id="{D5DDD9B6-C19F-666A-0787-0C560D6D113B}"/>
              </a:ext>
            </a:extLst>
          </p:cNvPr>
          <p:cNvSpPr/>
          <p:nvPr/>
        </p:nvSpPr>
        <p:spPr>
          <a:xfrm>
            <a:off x="4209693" y="4852273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51" name="Text 49">
            <a:extLst>
              <a:ext uri="{FF2B5EF4-FFF2-40B4-BE49-F238E27FC236}">
                <a16:creationId xmlns:a16="http://schemas.microsoft.com/office/drawing/2014/main" id="{E73B96DE-634B-8E14-41B7-090441AE705C}"/>
              </a:ext>
            </a:extLst>
          </p:cNvPr>
          <p:cNvSpPr/>
          <p:nvPr/>
        </p:nvSpPr>
        <p:spPr>
          <a:xfrm>
            <a:off x="7466528" y="4852273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52" name="Text 50">
            <a:extLst>
              <a:ext uri="{FF2B5EF4-FFF2-40B4-BE49-F238E27FC236}">
                <a16:creationId xmlns:a16="http://schemas.microsoft.com/office/drawing/2014/main" id="{77BC53A8-D37B-D688-F03F-BF2AE41F208D}"/>
              </a:ext>
            </a:extLst>
          </p:cNvPr>
          <p:cNvSpPr/>
          <p:nvPr/>
        </p:nvSpPr>
        <p:spPr>
          <a:xfrm>
            <a:off x="10723364" y="4852273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53" name="Shape 51">
            <a:extLst>
              <a:ext uri="{FF2B5EF4-FFF2-40B4-BE49-F238E27FC236}">
                <a16:creationId xmlns:a16="http://schemas.microsoft.com/office/drawing/2014/main" id="{CBDD9865-FA66-2161-17A0-CFD34EE85C99}"/>
              </a:ext>
            </a:extLst>
          </p:cNvPr>
          <p:cNvSpPr/>
          <p:nvPr/>
        </p:nvSpPr>
        <p:spPr>
          <a:xfrm>
            <a:off x="801410" y="5183981"/>
            <a:ext cx="130275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54" name="Text 52">
            <a:extLst>
              <a:ext uri="{FF2B5EF4-FFF2-40B4-BE49-F238E27FC236}">
                <a16:creationId xmlns:a16="http://schemas.microsoft.com/office/drawing/2014/main" id="{6C4D4CFE-7E8A-060E-B5DC-7A3E156BD15E}"/>
              </a:ext>
            </a:extLst>
          </p:cNvPr>
          <p:cNvSpPr/>
          <p:nvPr/>
        </p:nvSpPr>
        <p:spPr>
          <a:xfrm>
            <a:off x="949047" y="5279946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HCC</a:t>
            </a:r>
            <a:endParaRPr lang="en-US" sz="1150" dirty="0"/>
          </a:p>
        </p:txBody>
      </p:sp>
      <p:sp>
        <p:nvSpPr>
          <p:cNvPr id="55" name="Text 53">
            <a:extLst>
              <a:ext uri="{FF2B5EF4-FFF2-40B4-BE49-F238E27FC236}">
                <a16:creationId xmlns:a16="http://schemas.microsoft.com/office/drawing/2014/main" id="{CEDE5AC6-BD28-AA1B-4A4F-D4D713E772AF}"/>
              </a:ext>
            </a:extLst>
          </p:cNvPr>
          <p:cNvSpPr/>
          <p:nvPr/>
        </p:nvSpPr>
        <p:spPr>
          <a:xfrm>
            <a:off x="4209693" y="5279946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 (60 %)</a:t>
            </a:r>
            <a:endParaRPr lang="en-US" sz="1150" dirty="0"/>
          </a:p>
        </p:txBody>
      </p:sp>
      <p:sp>
        <p:nvSpPr>
          <p:cNvPr id="56" name="Text 54">
            <a:extLst>
              <a:ext uri="{FF2B5EF4-FFF2-40B4-BE49-F238E27FC236}">
                <a16:creationId xmlns:a16="http://schemas.microsoft.com/office/drawing/2014/main" id="{EB6BA8E7-9A80-E26E-612A-C68DB4347443}"/>
              </a:ext>
            </a:extLst>
          </p:cNvPr>
          <p:cNvSpPr/>
          <p:nvPr/>
        </p:nvSpPr>
        <p:spPr>
          <a:xfrm>
            <a:off x="7466528" y="5279946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42 (57 %)</a:t>
            </a:r>
            <a:endParaRPr lang="en-US" sz="1150" dirty="0"/>
          </a:p>
        </p:txBody>
      </p:sp>
      <p:sp>
        <p:nvSpPr>
          <p:cNvPr id="57" name="Text 55">
            <a:extLst>
              <a:ext uri="{FF2B5EF4-FFF2-40B4-BE49-F238E27FC236}">
                <a16:creationId xmlns:a16="http://schemas.microsoft.com/office/drawing/2014/main" id="{79A2CB08-13C7-7195-BCF3-68FF78A0E713}"/>
              </a:ext>
            </a:extLst>
          </p:cNvPr>
          <p:cNvSpPr/>
          <p:nvPr/>
        </p:nvSpPr>
        <p:spPr>
          <a:xfrm>
            <a:off x="10723364" y="5279946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0,84</a:t>
            </a:r>
            <a:endParaRPr lang="en-US" sz="1150" dirty="0"/>
          </a:p>
        </p:txBody>
      </p:sp>
      <p:sp>
        <p:nvSpPr>
          <p:cNvPr id="58" name="Shape 56">
            <a:extLst>
              <a:ext uri="{FF2B5EF4-FFF2-40B4-BE49-F238E27FC236}">
                <a16:creationId xmlns:a16="http://schemas.microsoft.com/office/drawing/2014/main" id="{FB42513F-0F4A-271F-A956-D78B5951A6E7}"/>
              </a:ext>
            </a:extLst>
          </p:cNvPr>
          <p:cNvSpPr/>
          <p:nvPr/>
        </p:nvSpPr>
        <p:spPr>
          <a:xfrm>
            <a:off x="801410" y="5611654"/>
            <a:ext cx="13027581" cy="4276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59" name="Text 57">
            <a:extLst>
              <a:ext uri="{FF2B5EF4-FFF2-40B4-BE49-F238E27FC236}">
                <a16:creationId xmlns:a16="http://schemas.microsoft.com/office/drawing/2014/main" id="{C68FB0C6-8CB3-7DFB-4D0F-A7348FBB0CBC}"/>
              </a:ext>
            </a:extLst>
          </p:cNvPr>
          <p:cNvSpPr/>
          <p:nvPr/>
        </p:nvSpPr>
        <p:spPr>
          <a:xfrm>
            <a:off x="949047" y="5707618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CH</a:t>
            </a:r>
            <a:endParaRPr lang="en-US" sz="1150" dirty="0"/>
          </a:p>
        </p:txBody>
      </p:sp>
      <p:sp>
        <p:nvSpPr>
          <p:cNvPr id="60" name="Text 58">
            <a:extLst>
              <a:ext uri="{FF2B5EF4-FFF2-40B4-BE49-F238E27FC236}">
                <a16:creationId xmlns:a16="http://schemas.microsoft.com/office/drawing/2014/main" id="{E967EEC2-C2D1-9685-F0CD-11C7B815264B}"/>
              </a:ext>
            </a:extLst>
          </p:cNvPr>
          <p:cNvSpPr/>
          <p:nvPr/>
        </p:nvSpPr>
        <p:spPr>
          <a:xfrm>
            <a:off x="4209693" y="5707618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 (40 %)</a:t>
            </a:r>
            <a:endParaRPr lang="en-US" sz="1150" dirty="0"/>
          </a:p>
        </p:txBody>
      </p:sp>
      <p:sp>
        <p:nvSpPr>
          <p:cNvPr id="61" name="Text 59">
            <a:extLst>
              <a:ext uri="{FF2B5EF4-FFF2-40B4-BE49-F238E27FC236}">
                <a16:creationId xmlns:a16="http://schemas.microsoft.com/office/drawing/2014/main" id="{D526C361-A8D2-EC72-F84B-3CDA6DC41379}"/>
              </a:ext>
            </a:extLst>
          </p:cNvPr>
          <p:cNvSpPr/>
          <p:nvPr/>
        </p:nvSpPr>
        <p:spPr>
          <a:xfrm>
            <a:off x="7466528" y="5707618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31 (43 %)</a:t>
            </a:r>
            <a:endParaRPr lang="en-US" sz="1150" dirty="0"/>
          </a:p>
        </p:txBody>
      </p:sp>
      <p:sp>
        <p:nvSpPr>
          <p:cNvPr id="62" name="Text 60">
            <a:extLst>
              <a:ext uri="{FF2B5EF4-FFF2-40B4-BE49-F238E27FC236}">
                <a16:creationId xmlns:a16="http://schemas.microsoft.com/office/drawing/2014/main" id="{D9A57939-FDD8-8C9F-83DE-6C7070A43896}"/>
              </a:ext>
            </a:extLst>
          </p:cNvPr>
          <p:cNvSpPr/>
          <p:nvPr/>
        </p:nvSpPr>
        <p:spPr>
          <a:xfrm>
            <a:off x="10723364" y="5707618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63" name="Shape 61">
            <a:extLst>
              <a:ext uri="{FF2B5EF4-FFF2-40B4-BE49-F238E27FC236}">
                <a16:creationId xmlns:a16="http://schemas.microsoft.com/office/drawing/2014/main" id="{0F61AC86-E8B8-D802-5C61-18937C15F4E7}"/>
              </a:ext>
            </a:extLst>
          </p:cNvPr>
          <p:cNvSpPr/>
          <p:nvPr/>
        </p:nvSpPr>
        <p:spPr>
          <a:xfrm>
            <a:off x="801410" y="6039326"/>
            <a:ext cx="130275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64" name="Text 62">
            <a:extLst>
              <a:ext uri="{FF2B5EF4-FFF2-40B4-BE49-F238E27FC236}">
                <a16:creationId xmlns:a16="http://schemas.microsoft.com/office/drawing/2014/main" id="{97F1C1F4-3956-0DA0-9C94-019B95870C98}"/>
              </a:ext>
            </a:extLst>
          </p:cNvPr>
          <p:cNvSpPr/>
          <p:nvPr/>
        </p:nvSpPr>
        <p:spPr>
          <a:xfrm>
            <a:off x="949047" y="6135291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Etiología principal</a:t>
            </a:r>
            <a:endParaRPr lang="en-US" sz="1150" dirty="0"/>
          </a:p>
        </p:txBody>
      </p:sp>
      <p:sp>
        <p:nvSpPr>
          <p:cNvPr id="65" name="Text 63">
            <a:extLst>
              <a:ext uri="{FF2B5EF4-FFF2-40B4-BE49-F238E27FC236}">
                <a16:creationId xmlns:a16="http://schemas.microsoft.com/office/drawing/2014/main" id="{C7ABD296-60DA-AAD1-4084-BCBF6D244353}"/>
              </a:ext>
            </a:extLst>
          </p:cNvPr>
          <p:cNvSpPr/>
          <p:nvPr/>
        </p:nvSpPr>
        <p:spPr>
          <a:xfrm>
            <a:off x="4209693" y="6135291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66" name="Text 64">
            <a:extLst>
              <a:ext uri="{FF2B5EF4-FFF2-40B4-BE49-F238E27FC236}">
                <a16:creationId xmlns:a16="http://schemas.microsoft.com/office/drawing/2014/main" id="{A65B7752-E20A-8CA5-C118-0855ACDE7D74}"/>
              </a:ext>
            </a:extLst>
          </p:cNvPr>
          <p:cNvSpPr/>
          <p:nvPr/>
        </p:nvSpPr>
        <p:spPr>
          <a:xfrm>
            <a:off x="7466528" y="6135291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67" name="Text 65">
            <a:extLst>
              <a:ext uri="{FF2B5EF4-FFF2-40B4-BE49-F238E27FC236}">
                <a16:creationId xmlns:a16="http://schemas.microsoft.com/office/drawing/2014/main" id="{34C91958-7048-CA4E-5E1D-BA04BBB9C489}"/>
              </a:ext>
            </a:extLst>
          </p:cNvPr>
          <p:cNvSpPr/>
          <p:nvPr/>
        </p:nvSpPr>
        <p:spPr>
          <a:xfrm>
            <a:off x="10723364" y="6135291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68" name="Shape 66">
            <a:extLst>
              <a:ext uri="{FF2B5EF4-FFF2-40B4-BE49-F238E27FC236}">
                <a16:creationId xmlns:a16="http://schemas.microsoft.com/office/drawing/2014/main" id="{90AA2387-EDDF-B2EC-ABC8-94C38387ADC1}"/>
              </a:ext>
            </a:extLst>
          </p:cNvPr>
          <p:cNvSpPr/>
          <p:nvPr/>
        </p:nvSpPr>
        <p:spPr>
          <a:xfrm>
            <a:off x="801410" y="6466999"/>
            <a:ext cx="13027581" cy="42767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69" name="Text 67">
            <a:extLst>
              <a:ext uri="{FF2B5EF4-FFF2-40B4-BE49-F238E27FC236}">
                <a16:creationId xmlns:a16="http://schemas.microsoft.com/office/drawing/2014/main" id="{3726691B-22C2-57C6-71FC-D3E126CFD4E6}"/>
              </a:ext>
            </a:extLst>
          </p:cNvPr>
          <p:cNvSpPr/>
          <p:nvPr/>
        </p:nvSpPr>
        <p:spPr>
          <a:xfrm>
            <a:off x="949047" y="6562963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Alcohol</a:t>
            </a:r>
            <a:endParaRPr lang="en-US" sz="1150" dirty="0"/>
          </a:p>
        </p:txBody>
      </p:sp>
      <p:sp>
        <p:nvSpPr>
          <p:cNvPr id="70" name="Text 68">
            <a:extLst>
              <a:ext uri="{FF2B5EF4-FFF2-40B4-BE49-F238E27FC236}">
                <a16:creationId xmlns:a16="http://schemas.microsoft.com/office/drawing/2014/main" id="{0F1D352C-96A1-840C-36A3-7BC1D6E5C976}"/>
              </a:ext>
            </a:extLst>
          </p:cNvPr>
          <p:cNvSpPr/>
          <p:nvPr/>
        </p:nvSpPr>
        <p:spPr>
          <a:xfrm>
            <a:off x="4209693" y="6562963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17 (68 %)</a:t>
            </a:r>
            <a:endParaRPr lang="en-US" sz="1150" dirty="0"/>
          </a:p>
        </p:txBody>
      </p:sp>
      <p:sp>
        <p:nvSpPr>
          <p:cNvPr id="71" name="Text 69">
            <a:extLst>
              <a:ext uri="{FF2B5EF4-FFF2-40B4-BE49-F238E27FC236}">
                <a16:creationId xmlns:a16="http://schemas.microsoft.com/office/drawing/2014/main" id="{DDC2CDC6-9A66-903E-77EC-87E8365EFEF9}"/>
              </a:ext>
            </a:extLst>
          </p:cNvPr>
          <p:cNvSpPr/>
          <p:nvPr/>
        </p:nvSpPr>
        <p:spPr>
          <a:xfrm>
            <a:off x="7466528" y="6562963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51 (69 %)</a:t>
            </a:r>
            <a:endParaRPr lang="en-US" sz="1150" dirty="0"/>
          </a:p>
        </p:txBody>
      </p:sp>
      <p:sp>
        <p:nvSpPr>
          <p:cNvPr id="72" name="Text 70">
            <a:extLst>
              <a:ext uri="{FF2B5EF4-FFF2-40B4-BE49-F238E27FC236}">
                <a16:creationId xmlns:a16="http://schemas.microsoft.com/office/drawing/2014/main" id="{251E38D4-BAA7-1DBB-FAA6-62842D0CCBA3}"/>
              </a:ext>
            </a:extLst>
          </p:cNvPr>
          <p:cNvSpPr/>
          <p:nvPr/>
        </p:nvSpPr>
        <p:spPr>
          <a:xfrm>
            <a:off x="10723364" y="6562963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0,94</a:t>
            </a:r>
            <a:endParaRPr lang="en-US" sz="1150" dirty="0"/>
          </a:p>
        </p:txBody>
      </p:sp>
      <p:sp>
        <p:nvSpPr>
          <p:cNvPr id="73" name="Shape 71">
            <a:extLst>
              <a:ext uri="{FF2B5EF4-FFF2-40B4-BE49-F238E27FC236}">
                <a16:creationId xmlns:a16="http://schemas.microsoft.com/office/drawing/2014/main" id="{E89575FD-0083-61E1-B1C6-81D18324A3BB}"/>
              </a:ext>
            </a:extLst>
          </p:cNvPr>
          <p:cNvSpPr/>
          <p:nvPr/>
        </p:nvSpPr>
        <p:spPr>
          <a:xfrm>
            <a:off x="801410" y="6894671"/>
            <a:ext cx="13027581" cy="42767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74" name="Text 72">
            <a:extLst>
              <a:ext uri="{FF2B5EF4-FFF2-40B4-BE49-F238E27FC236}">
                <a16:creationId xmlns:a16="http://schemas.microsoft.com/office/drawing/2014/main" id="{101A940F-9DF7-8545-6560-61F37718B30E}"/>
              </a:ext>
            </a:extLst>
          </p:cNvPr>
          <p:cNvSpPr/>
          <p:nvPr/>
        </p:nvSpPr>
        <p:spPr>
          <a:xfrm>
            <a:off x="949047" y="6990636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• Mixta (Alcohol + VHC u otras)</a:t>
            </a:r>
            <a:endParaRPr lang="en-US" sz="1150" dirty="0"/>
          </a:p>
        </p:txBody>
      </p:sp>
      <p:sp>
        <p:nvSpPr>
          <p:cNvPr id="75" name="Text 73">
            <a:extLst>
              <a:ext uri="{FF2B5EF4-FFF2-40B4-BE49-F238E27FC236}">
                <a16:creationId xmlns:a16="http://schemas.microsoft.com/office/drawing/2014/main" id="{816ECD5B-94A4-D670-EC11-994BB091D479}"/>
              </a:ext>
            </a:extLst>
          </p:cNvPr>
          <p:cNvSpPr/>
          <p:nvPr/>
        </p:nvSpPr>
        <p:spPr>
          <a:xfrm>
            <a:off x="4209693" y="6990636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 (32 %)</a:t>
            </a:r>
            <a:endParaRPr lang="en-US" sz="1150" dirty="0"/>
          </a:p>
        </p:txBody>
      </p:sp>
      <p:sp>
        <p:nvSpPr>
          <p:cNvPr id="76" name="Text 74">
            <a:extLst>
              <a:ext uri="{FF2B5EF4-FFF2-40B4-BE49-F238E27FC236}">
                <a16:creationId xmlns:a16="http://schemas.microsoft.com/office/drawing/2014/main" id="{CE0448E2-BC79-1253-EFCE-B3837C989580}"/>
              </a:ext>
            </a:extLst>
          </p:cNvPr>
          <p:cNvSpPr/>
          <p:nvPr/>
        </p:nvSpPr>
        <p:spPr>
          <a:xfrm>
            <a:off x="7466528" y="6990636"/>
            <a:ext cx="295441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23 (31 %)</a:t>
            </a:r>
            <a:endParaRPr lang="en-US" sz="1150" dirty="0"/>
          </a:p>
        </p:txBody>
      </p:sp>
      <p:sp>
        <p:nvSpPr>
          <p:cNvPr id="77" name="Text 75">
            <a:extLst>
              <a:ext uri="{FF2B5EF4-FFF2-40B4-BE49-F238E27FC236}">
                <a16:creationId xmlns:a16="http://schemas.microsoft.com/office/drawing/2014/main" id="{9269D9BE-51AF-E9AD-F5AD-5155724ED079}"/>
              </a:ext>
            </a:extLst>
          </p:cNvPr>
          <p:cNvSpPr/>
          <p:nvPr/>
        </p:nvSpPr>
        <p:spPr>
          <a:xfrm>
            <a:off x="10723364" y="6990636"/>
            <a:ext cx="2958227" cy="2357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150" dirty="0"/>
          </a:p>
        </p:txBody>
      </p:sp>
      <p:sp>
        <p:nvSpPr>
          <p:cNvPr id="78" name="Text 0">
            <a:extLst>
              <a:ext uri="{FF2B5EF4-FFF2-40B4-BE49-F238E27FC236}">
                <a16:creationId xmlns:a16="http://schemas.microsoft.com/office/drawing/2014/main" id="{8017338B-C5EE-A750-508C-35FE171E12FE}"/>
              </a:ext>
            </a:extLst>
          </p:cNvPr>
          <p:cNvSpPr/>
          <p:nvPr/>
        </p:nvSpPr>
        <p:spPr>
          <a:xfrm>
            <a:off x="429844" y="184259"/>
            <a:ext cx="5501084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Recaídas Post-Trasplante</a:t>
            </a:r>
            <a:endParaRPr lang="en-US" sz="3708" dirty="0"/>
          </a:p>
        </p:txBody>
      </p:sp>
    </p:spTree>
    <p:extLst>
      <p:ext uri="{BB962C8B-B14F-4D97-AF65-F5344CB8AC3E}">
        <p14:creationId xmlns:p14="http://schemas.microsoft.com/office/powerpoint/2010/main" val="284139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864744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Conclusiones</a:t>
            </a:r>
            <a:endParaRPr lang="en-US" sz="3708" dirty="0"/>
          </a:p>
        </p:txBody>
      </p:sp>
      <p:sp>
        <p:nvSpPr>
          <p:cNvPr id="3" name="Text 1"/>
          <p:cNvSpPr/>
          <p:nvPr/>
        </p:nvSpPr>
        <p:spPr>
          <a:xfrm>
            <a:off x="661492" y="1833416"/>
            <a:ext cx="1086901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375"/>
              </a:lnSpc>
            </a:pPr>
            <a:endParaRPr lang="en-US" sz="1458" dirty="0"/>
          </a:p>
        </p:txBody>
      </p:sp>
      <p:sp>
        <p:nvSpPr>
          <p:cNvPr id="4" name="Shape 2"/>
          <p:cNvSpPr/>
          <p:nvPr/>
        </p:nvSpPr>
        <p:spPr>
          <a:xfrm>
            <a:off x="661492" y="2348461"/>
            <a:ext cx="3496965" cy="1314648"/>
          </a:xfrm>
          <a:prstGeom prst="roundRect">
            <a:avLst>
              <a:gd name="adj" fmla="val 9274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5" name="Shape 3"/>
          <p:cNvSpPr/>
          <p:nvPr/>
        </p:nvSpPr>
        <p:spPr>
          <a:xfrm>
            <a:off x="636092" y="2348461"/>
            <a:ext cx="101600" cy="1314648"/>
          </a:xfrm>
          <a:prstGeom prst="roundRect">
            <a:avLst>
              <a:gd name="adj" fmla="val 78139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6" name="Text 4"/>
          <p:cNvSpPr/>
          <p:nvPr/>
        </p:nvSpPr>
        <p:spPr>
          <a:xfrm>
            <a:off x="952103" y="2562872"/>
            <a:ext cx="2991942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Criterio objetivo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consumo</a:t>
            </a: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OH</a:t>
            </a:r>
            <a:endParaRPr lang="en-US" sz="1833" dirty="0"/>
          </a:p>
        </p:txBody>
      </p:sp>
      <p:sp>
        <p:nvSpPr>
          <p:cNvPr id="7" name="Shape 5"/>
          <p:cNvSpPr/>
          <p:nvPr/>
        </p:nvSpPr>
        <p:spPr>
          <a:xfrm>
            <a:off x="4347468" y="2348461"/>
            <a:ext cx="3496965" cy="1314648"/>
          </a:xfrm>
          <a:prstGeom prst="roundRect">
            <a:avLst>
              <a:gd name="adj" fmla="val 9274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8" name="Shape 6"/>
          <p:cNvSpPr/>
          <p:nvPr/>
        </p:nvSpPr>
        <p:spPr>
          <a:xfrm>
            <a:off x="4322068" y="2348461"/>
            <a:ext cx="101600" cy="1314648"/>
          </a:xfrm>
          <a:prstGeom prst="roundRect">
            <a:avLst>
              <a:gd name="adj" fmla="val 78139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9" name="Text 7"/>
          <p:cNvSpPr/>
          <p:nvPr/>
        </p:nvSpPr>
        <p:spPr>
          <a:xfrm>
            <a:off x="4638080" y="2562872"/>
            <a:ext cx="2991942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Herramienta</a:t>
            </a: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para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detectar</a:t>
            </a: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y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actuar</a:t>
            </a: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sobre</a:t>
            </a: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el</a:t>
            </a: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consumo</a:t>
            </a: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OH</a:t>
            </a:r>
            <a:endParaRPr lang="en-US" sz="1833" dirty="0"/>
          </a:p>
        </p:txBody>
      </p:sp>
      <p:sp>
        <p:nvSpPr>
          <p:cNvPr id="10" name="Shape 8"/>
          <p:cNvSpPr/>
          <p:nvPr/>
        </p:nvSpPr>
        <p:spPr>
          <a:xfrm>
            <a:off x="636092" y="3852121"/>
            <a:ext cx="3496965" cy="1314648"/>
          </a:xfrm>
          <a:prstGeom prst="roundRect">
            <a:avLst>
              <a:gd name="adj" fmla="val 9274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11" name="Shape 9"/>
          <p:cNvSpPr/>
          <p:nvPr/>
        </p:nvSpPr>
        <p:spPr>
          <a:xfrm>
            <a:off x="610692" y="3852121"/>
            <a:ext cx="101600" cy="1314648"/>
          </a:xfrm>
          <a:prstGeom prst="roundRect">
            <a:avLst>
              <a:gd name="adj" fmla="val 78139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12" name="Text 10"/>
          <p:cNvSpPr/>
          <p:nvPr/>
        </p:nvSpPr>
        <p:spPr>
          <a:xfrm>
            <a:off x="926704" y="4066532"/>
            <a:ext cx="2991942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Discriminación entre recaída transitoria y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recidiva</a:t>
            </a: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persistente</a:t>
            </a:r>
            <a:endParaRPr lang="en-US" sz="1833" dirty="0"/>
          </a:p>
        </p:txBody>
      </p:sp>
      <p:sp>
        <p:nvSpPr>
          <p:cNvPr id="13" name="Shape 11"/>
          <p:cNvSpPr/>
          <p:nvPr/>
        </p:nvSpPr>
        <p:spPr>
          <a:xfrm>
            <a:off x="8198544" y="3308601"/>
            <a:ext cx="3496965" cy="1019373"/>
          </a:xfrm>
          <a:prstGeom prst="roundRect">
            <a:avLst>
              <a:gd name="adj" fmla="val 11960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14" name="Shape 12"/>
          <p:cNvSpPr/>
          <p:nvPr/>
        </p:nvSpPr>
        <p:spPr>
          <a:xfrm>
            <a:off x="8173144" y="3308601"/>
            <a:ext cx="101600" cy="1019373"/>
          </a:xfrm>
          <a:prstGeom prst="roundRect">
            <a:avLst>
              <a:gd name="adj" fmla="val 78139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15" name="Text 13"/>
          <p:cNvSpPr/>
          <p:nvPr/>
        </p:nvSpPr>
        <p:spPr>
          <a:xfrm>
            <a:off x="8489156" y="3523012"/>
            <a:ext cx="2991942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Apoyo a decisiones multidisciplinares</a:t>
            </a:r>
            <a:endParaRPr lang="en-US" sz="1833" dirty="0"/>
          </a:p>
        </p:txBody>
      </p:sp>
      <p:sp>
        <p:nvSpPr>
          <p:cNvPr id="16" name="Shape 14"/>
          <p:cNvSpPr/>
          <p:nvPr/>
        </p:nvSpPr>
        <p:spPr>
          <a:xfrm>
            <a:off x="4347468" y="3852121"/>
            <a:ext cx="3496965" cy="1314648"/>
          </a:xfrm>
          <a:prstGeom prst="roundRect">
            <a:avLst>
              <a:gd name="adj" fmla="val 11960"/>
            </a:avLst>
          </a:prstGeom>
          <a:solidFill>
            <a:srgbClr val="FFFFFF">
              <a:alpha val="95000"/>
            </a:srgbClr>
          </a:solidFill>
          <a:ln w="3048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17" name="Shape 15"/>
          <p:cNvSpPr/>
          <p:nvPr/>
        </p:nvSpPr>
        <p:spPr>
          <a:xfrm>
            <a:off x="4322068" y="3852120"/>
            <a:ext cx="101600" cy="1314648"/>
          </a:xfrm>
          <a:prstGeom prst="roundRect">
            <a:avLst>
              <a:gd name="adj" fmla="val 78139"/>
            </a:avLst>
          </a:prstGeom>
          <a:solidFill>
            <a:srgbClr val="1B1B27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18" name="Text 16"/>
          <p:cNvSpPr/>
          <p:nvPr/>
        </p:nvSpPr>
        <p:spPr>
          <a:xfrm>
            <a:off x="4638080" y="4066532"/>
            <a:ext cx="2939257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Monitorización longitudinal</a:t>
            </a:r>
            <a:endParaRPr lang="en-US" sz="1833" dirty="0"/>
          </a:p>
        </p:txBody>
      </p:sp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6B5DCEB-6BFC-9BCF-D840-2323A6783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300" y="10892"/>
            <a:ext cx="1426700" cy="11663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1026" name="Picture 2" descr="Viajes a Alicante, Costa de Valencia - Reserva con Sembo">
            <a:extLst>
              <a:ext uri="{FF2B5EF4-FFF2-40B4-BE49-F238E27FC236}">
                <a16:creationId xmlns:a16="http://schemas.microsoft.com/office/drawing/2014/main" id="{46102EBC-D913-8C78-A985-93FCA9F16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7" y="536449"/>
            <a:ext cx="4643559" cy="30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sultado de imagen de gracias">
            <a:extLst>
              <a:ext uri="{FF2B5EF4-FFF2-40B4-BE49-F238E27FC236}">
                <a16:creationId xmlns:a16="http://schemas.microsoft.com/office/drawing/2014/main" id="{C7B8D407-D8CD-0AD6-58CD-83BC8D2C3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88" y="309069"/>
            <a:ext cx="4131495" cy="16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oogle Shape;1249;p109">
            <a:extLst>
              <a:ext uri="{FF2B5EF4-FFF2-40B4-BE49-F238E27FC236}">
                <a16:creationId xmlns:a16="http://schemas.microsoft.com/office/drawing/2014/main" id="{934001F1-C8DC-E6F9-0A5A-72A3963A93E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18" y="4887071"/>
            <a:ext cx="543823" cy="54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250;p109">
            <a:extLst>
              <a:ext uri="{FF2B5EF4-FFF2-40B4-BE49-F238E27FC236}">
                <a16:creationId xmlns:a16="http://schemas.microsoft.com/office/drawing/2014/main" id="{7ABA6707-AC56-6F41-10EC-BFE04D45FB1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7380" y="5553821"/>
            <a:ext cx="542396" cy="54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251;p109">
            <a:extLst>
              <a:ext uri="{FF2B5EF4-FFF2-40B4-BE49-F238E27FC236}">
                <a16:creationId xmlns:a16="http://schemas.microsoft.com/office/drawing/2014/main" id="{169A9730-2AC3-F969-D0F1-8484823068E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131" y="4256833"/>
            <a:ext cx="472456" cy="47685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252;p109">
            <a:extLst>
              <a:ext uri="{FF2B5EF4-FFF2-40B4-BE49-F238E27FC236}">
                <a16:creationId xmlns:a16="http://schemas.microsoft.com/office/drawing/2014/main" id="{506A63D2-478D-4A3B-1C6F-F5319DE63374}"/>
              </a:ext>
            </a:extLst>
          </p:cNvPr>
          <p:cNvSpPr txBox="1"/>
          <p:nvPr/>
        </p:nvSpPr>
        <p:spPr>
          <a:xfrm>
            <a:off x="1254592" y="4299696"/>
            <a:ext cx="3477047" cy="36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patricio.mas.serrano@gmail.com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253;p109">
            <a:extLst>
              <a:ext uri="{FF2B5EF4-FFF2-40B4-BE49-F238E27FC236}">
                <a16:creationId xmlns:a16="http://schemas.microsoft.com/office/drawing/2014/main" id="{89871479-0347-45E9-746B-1ADBF79E5EB3}"/>
              </a:ext>
            </a:extLst>
          </p:cNvPr>
          <p:cNvSpPr txBox="1"/>
          <p:nvPr/>
        </p:nvSpPr>
        <p:spPr>
          <a:xfrm>
            <a:off x="1300630" y="4972795"/>
            <a:ext cx="3478475" cy="36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@patrimasserrano</a:t>
            </a:r>
            <a:endParaRPr sz="1500"/>
          </a:p>
        </p:txBody>
      </p:sp>
      <p:sp>
        <p:nvSpPr>
          <p:cNvPr id="27" name="Google Shape;1257;p109">
            <a:extLst>
              <a:ext uri="{FF2B5EF4-FFF2-40B4-BE49-F238E27FC236}">
                <a16:creationId xmlns:a16="http://schemas.microsoft.com/office/drawing/2014/main" id="{C24C9756-BCAE-4A83-9C0F-C1F4FA7DAFBA}"/>
              </a:ext>
            </a:extLst>
          </p:cNvPr>
          <p:cNvSpPr txBox="1"/>
          <p:nvPr/>
        </p:nvSpPr>
        <p:spPr>
          <a:xfrm>
            <a:off x="1302217" y="5602950"/>
            <a:ext cx="3477047" cy="36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Patricio Más Serrano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Imagen 28" descr="Un grupo de niños posando para una foto&#10;&#10;El contenido generado por IA puede ser incorrecto.">
            <a:extLst>
              <a:ext uri="{FF2B5EF4-FFF2-40B4-BE49-F238E27FC236}">
                <a16:creationId xmlns:a16="http://schemas.microsoft.com/office/drawing/2014/main" id="{4C8D4F02-7F46-5737-82C6-4669CCCFC3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66" y="2120062"/>
            <a:ext cx="6024577" cy="401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337353" y="551396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Hepatopatía</a:t>
            </a:r>
            <a:r>
              <a:rPr lang="en-US" sz="370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3708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alcohólica</a:t>
            </a:r>
            <a:r>
              <a:rPr lang="en-US" sz="370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- TH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1337353" y="1425513"/>
            <a:ext cx="3053953" cy="2009081"/>
          </a:xfrm>
          <a:prstGeom prst="roundRect">
            <a:avLst>
              <a:gd name="adj" fmla="val 395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5" name="Text 2"/>
          <p:cNvSpPr/>
          <p:nvPr/>
        </p:nvSpPr>
        <p:spPr>
          <a:xfrm>
            <a:off x="1532715" y="162087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Recaídas Frecuentes</a:t>
            </a:r>
            <a:endParaRPr lang="en-US" sz="1833" dirty="0"/>
          </a:p>
        </p:txBody>
      </p:sp>
      <p:sp>
        <p:nvSpPr>
          <p:cNvPr id="6" name="Text 3"/>
          <p:cNvSpPr/>
          <p:nvPr/>
        </p:nvSpPr>
        <p:spPr>
          <a:xfrm>
            <a:off x="1532714" y="2029556"/>
            <a:ext cx="2663230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20-30% de trasplantados por enfermedad alcohólica presentan recaída significativa post-trasplante.</a:t>
            </a:r>
            <a:endParaRPr lang="en-US" sz="1458" dirty="0"/>
          </a:p>
        </p:txBody>
      </p:sp>
      <p:sp>
        <p:nvSpPr>
          <p:cNvPr id="7" name="Shape 4"/>
          <p:cNvSpPr/>
          <p:nvPr/>
        </p:nvSpPr>
        <p:spPr>
          <a:xfrm>
            <a:off x="4580318" y="1425513"/>
            <a:ext cx="3054053" cy="2009081"/>
          </a:xfrm>
          <a:prstGeom prst="roundRect">
            <a:avLst>
              <a:gd name="adj" fmla="val 3952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8" name="Text 5"/>
          <p:cNvSpPr/>
          <p:nvPr/>
        </p:nvSpPr>
        <p:spPr>
          <a:xfrm>
            <a:off x="4775680" y="1620874"/>
            <a:ext cx="247382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Consecuencias Graves</a:t>
            </a:r>
            <a:endParaRPr lang="en-US" sz="1833" dirty="0"/>
          </a:p>
        </p:txBody>
      </p:sp>
      <p:sp>
        <p:nvSpPr>
          <p:cNvPr id="9" name="Text 6"/>
          <p:cNvSpPr/>
          <p:nvPr/>
        </p:nvSpPr>
        <p:spPr>
          <a:xfrm>
            <a:off x="4775680" y="2029556"/>
            <a:ext cx="2663329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Consumo abusivo conduce a fibrosis acelerada del injerto, pérdida del órgano e incluso muerte del paciente.</a:t>
            </a:r>
            <a:endParaRPr lang="en-US" sz="1458" dirty="0"/>
          </a:p>
        </p:txBody>
      </p:sp>
      <p:sp>
        <p:nvSpPr>
          <p:cNvPr id="10" name="Shape 7"/>
          <p:cNvSpPr/>
          <p:nvPr/>
        </p:nvSpPr>
        <p:spPr>
          <a:xfrm>
            <a:off x="1337353" y="3623605"/>
            <a:ext cx="6297018" cy="1404243"/>
          </a:xfrm>
          <a:prstGeom prst="roundRect">
            <a:avLst>
              <a:gd name="adj" fmla="val 565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11" name="Text 8"/>
          <p:cNvSpPr/>
          <p:nvPr/>
        </p:nvSpPr>
        <p:spPr>
          <a:xfrm>
            <a:off x="1532715" y="3818966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Riesgo Elevado</a:t>
            </a:r>
            <a:endParaRPr lang="en-US" sz="1833" dirty="0"/>
          </a:p>
        </p:txBody>
      </p:sp>
      <p:sp>
        <p:nvSpPr>
          <p:cNvPr id="12" name="Text 9"/>
          <p:cNvSpPr/>
          <p:nvPr/>
        </p:nvSpPr>
        <p:spPr>
          <a:xfrm>
            <a:off x="1532715" y="4227649"/>
            <a:ext cx="5906294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Hazard ratio 2.4 para pérdida del injerto en pacientes con recaídas intensas y mantenidas.</a:t>
            </a:r>
            <a:endParaRPr lang="en-US" sz="1458" dirty="0"/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1334F59-7582-CD02-E163-0E4883E29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300" y="10892"/>
            <a:ext cx="1426700" cy="116632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D04F611-F5FC-EDA8-1E95-77E9323AB099}"/>
              </a:ext>
            </a:extLst>
          </p:cNvPr>
          <p:cNvSpPr txBox="1"/>
          <p:nvPr/>
        </p:nvSpPr>
        <p:spPr>
          <a:xfrm>
            <a:off x="6732104" y="5592263"/>
            <a:ext cx="7633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12121"/>
                </a:solidFill>
                <a:effectLst/>
                <a:latin typeface="system-ui"/>
              </a:rPr>
              <a:t>Clin </a:t>
            </a:r>
            <a:r>
              <a:rPr lang="es-ES" b="0" i="0" dirty="0" err="1">
                <a:solidFill>
                  <a:srgbClr val="212121"/>
                </a:solidFill>
                <a:effectLst/>
                <a:latin typeface="system-ui"/>
              </a:rPr>
              <a:t>Liver</a:t>
            </a:r>
            <a:r>
              <a:rPr lang="es-ES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es-ES" b="0" i="0" dirty="0" err="1">
                <a:solidFill>
                  <a:srgbClr val="212121"/>
                </a:solidFill>
                <a:effectLst/>
                <a:latin typeface="system-ui"/>
              </a:rPr>
              <a:t>Dis</a:t>
            </a:r>
            <a:r>
              <a:rPr lang="es-ES" b="0" i="0" dirty="0">
                <a:solidFill>
                  <a:srgbClr val="212121"/>
                </a:solidFill>
                <a:effectLst/>
                <a:latin typeface="system-ui"/>
              </a:rPr>
              <a:t> (</a:t>
            </a:r>
            <a:r>
              <a:rPr lang="es-ES" b="0" i="0" dirty="0" err="1">
                <a:solidFill>
                  <a:srgbClr val="212121"/>
                </a:solidFill>
                <a:effectLst/>
                <a:latin typeface="system-ui"/>
              </a:rPr>
              <a:t>Hoboken</a:t>
            </a:r>
            <a:r>
              <a:rPr lang="es-ES" b="0" i="0" dirty="0">
                <a:solidFill>
                  <a:srgbClr val="212121"/>
                </a:solidFill>
                <a:effectLst/>
                <a:latin typeface="system-ui"/>
              </a:rPr>
              <a:t>). 2019 Jan 2;12(6):160-164</a:t>
            </a:r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226D183-496F-E194-FECB-6A0BE47F14FA}"/>
              </a:ext>
            </a:extLst>
          </p:cNvPr>
          <p:cNvSpPr txBox="1"/>
          <p:nvPr/>
        </p:nvSpPr>
        <p:spPr>
          <a:xfrm>
            <a:off x="6732104" y="5939995"/>
            <a:ext cx="7633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 err="1">
                <a:solidFill>
                  <a:srgbClr val="212121"/>
                </a:solidFill>
                <a:effectLst/>
                <a:latin typeface="system-ui"/>
              </a:rPr>
              <a:t>Liver</a:t>
            </a:r>
            <a:r>
              <a:rPr lang="es-ES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es-ES" b="0" i="0" dirty="0" err="1">
                <a:solidFill>
                  <a:srgbClr val="212121"/>
                </a:solidFill>
                <a:effectLst/>
                <a:latin typeface="system-ui"/>
              </a:rPr>
              <a:t>Transpl</a:t>
            </a:r>
            <a:r>
              <a:rPr lang="es-ES" b="0" i="0" dirty="0">
                <a:solidFill>
                  <a:srgbClr val="212121"/>
                </a:solidFill>
                <a:effectLst/>
                <a:latin typeface="system-ui"/>
              </a:rPr>
              <a:t>. 2013 Dec;19(12):1377-86.</a:t>
            </a:r>
            <a:endParaRPr lang="es-ES" dirty="0"/>
          </a:p>
        </p:txBody>
      </p:sp>
      <p:pic>
        <p:nvPicPr>
          <p:cNvPr id="18" name="Main graphic">
            <a:extLst>
              <a:ext uri="{FF2B5EF4-FFF2-40B4-BE49-F238E27FC236}">
                <a16:creationId xmlns:a16="http://schemas.microsoft.com/office/drawing/2014/main" id="{22F2E52A-78B6-AE3E-C51A-57280AAECA5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103759" y="1583457"/>
            <a:ext cx="3296732" cy="291199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698104"/>
            <a:ext cx="9232801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Limitaciones de los Métodos Tradicionales</a:t>
            </a:r>
            <a:endParaRPr lang="en-US" sz="3708" dirty="0"/>
          </a:p>
        </p:txBody>
      </p:sp>
      <p:sp>
        <p:nvSpPr>
          <p:cNvPr id="3" name="Text 1"/>
          <p:cNvSpPr/>
          <p:nvPr/>
        </p:nvSpPr>
        <p:spPr>
          <a:xfrm>
            <a:off x="661492" y="1761232"/>
            <a:ext cx="242500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Marcadores Indirectos</a:t>
            </a:r>
            <a:endParaRPr lang="en-US" sz="1833" dirty="0"/>
          </a:p>
        </p:txBody>
      </p:sp>
      <p:sp>
        <p:nvSpPr>
          <p:cNvPr id="4" name="Text 2"/>
          <p:cNvSpPr/>
          <p:nvPr/>
        </p:nvSpPr>
        <p:spPr>
          <a:xfrm>
            <a:off x="661492" y="2245520"/>
            <a:ext cx="633690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GGT, CDT, AST/ALT, VCM</a:t>
            </a:r>
            <a:endParaRPr lang="en-US" sz="1458" dirty="0"/>
          </a:p>
        </p:txBody>
      </p:sp>
      <p:sp>
        <p:nvSpPr>
          <p:cNvPr id="5" name="Text 3"/>
          <p:cNvSpPr/>
          <p:nvPr/>
        </p:nvSpPr>
        <p:spPr>
          <a:xfrm>
            <a:off x="661492" y="2614018"/>
            <a:ext cx="633690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Baja sensibilidad: CDT detecta &lt;30% de consumos</a:t>
            </a:r>
            <a:endParaRPr lang="en-US" sz="1458" dirty="0"/>
          </a:p>
        </p:txBody>
      </p:sp>
      <p:sp>
        <p:nvSpPr>
          <p:cNvPr id="6" name="Text 4"/>
          <p:cNvSpPr/>
          <p:nvPr/>
        </p:nvSpPr>
        <p:spPr>
          <a:xfrm>
            <a:off x="661492" y="2982516"/>
            <a:ext cx="633690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Alterados por la cirrosis misma</a:t>
            </a:r>
            <a:endParaRPr lang="en-US" sz="1458" dirty="0"/>
          </a:p>
        </p:txBody>
      </p:sp>
      <p:sp>
        <p:nvSpPr>
          <p:cNvPr id="7" name="Text 5"/>
          <p:cNvSpPr/>
          <p:nvPr/>
        </p:nvSpPr>
        <p:spPr>
          <a:xfrm>
            <a:off x="661492" y="3351015"/>
            <a:ext cx="6336903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2375"/>
              </a:lnSpc>
              <a:buSzPct val="100000"/>
              <a:buChar char="•"/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detectan consumo intermitente</a:t>
            </a:r>
            <a:endParaRPr lang="en-US" sz="1458" dirty="0"/>
          </a:p>
        </p:txBody>
      </p:sp>
      <p:sp>
        <p:nvSpPr>
          <p:cNvPr id="8" name="Text 6"/>
          <p:cNvSpPr/>
          <p:nvPr/>
        </p:nvSpPr>
        <p:spPr>
          <a:xfrm>
            <a:off x="661492" y="384244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Auto-reporte</a:t>
            </a:r>
            <a:endParaRPr lang="en-US" sz="1833" dirty="0"/>
          </a:p>
        </p:txBody>
      </p:sp>
      <p:sp>
        <p:nvSpPr>
          <p:cNvPr id="9" name="Text 7"/>
          <p:cNvSpPr/>
          <p:nvPr/>
        </p:nvSpPr>
        <p:spPr>
          <a:xfrm>
            <a:off x="661492" y="4326732"/>
            <a:ext cx="633690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Infraestima sistemáticamente la ingesta real por negación o minimización del paciente.</a:t>
            </a:r>
            <a:endParaRPr lang="en-US" sz="1458" dirty="0"/>
          </a:p>
        </p:txBody>
      </p:sp>
      <p:sp>
        <p:nvSpPr>
          <p:cNvPr id="10" name="Text 8"/>
          <p:cNvSpPr/>
          <p:nvPr/>
        </p:nvSpPr>
        <p:spPr>
          <a:xfrm>
            <a:off x="7465914" y="1601010"/>
            <a:ext cx="4070846" cy="623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875"/>
              </a:lnSpc>
            </a:pPr>
            <a:r>
              <a:rPr lang="en-US" sz="487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49%</a:t>
            </a:r>
            <a:endParaRPr lang="en-US" sz="4875" dirty="0"/>
          </a:p>
        </p:txBody>
      </p:sp>
      <p:sp>
        <p:nvSpPr>
          <p:cNvPr id="11" name="Text 9"/>
          <p:cNvSpPr/>
          <p:nvPr/>
        </p:nvSpPr>
        <p:spPr>
          <a:xfrm>
            <a:off x="8222656" y="2460839"/>
            <a:ext cx="2557264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Consumo no declarado</a:t>
            </a:r>
            <a:endParaRPr lang="en-US" sz="1833" dirty="0"/>
          </a:p>
        </p:txBody>
      </p:sp>
      <p:sp>
        <p:nvSpPr>
          <p:cNvPr id="12" name="Text 10"/>
          <p:cNvSpPr/>
          <p:nvPr/>
        </p:nvSpPr>
        <p:spPr>
          <a:xfrm>
            <a:off x="7465914" y="2945126"/>
            <a:ext cx="407084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Detectado por EtG en candidatos que negaban beber</a:t>
            </a:r>
            <a:endParaRPr lang="en-US" sz="1458" dirty="0"/>
          </a:p>
        </p:txBody>
      </p:sp>
      <p:sp>
        <p:nvSpPr>
          <p:cNvPr id="13" name="Text 11"/>
          <p:cNvSpPr/>
          <p:nvPr/>
        </p:nvSpPr>
        <p:spPr>
          <a:xfrm>
            <a:off x="7465914" y="3903174"/>
            <a:ext cx="4070846" cy="623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875"/>
              </a:lnSpc>
            </a:pPr>
            <a:r>
              <a:rPr lang="en-US" sz="487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0%</a:t>
            </a:r>
            <a:endParaRPr lang="en-US" sz="4875" dirty="0"/>
          </a:p>
        </p:txBody>
      </p:sp>
      <p:sp>
        <p:nvSpPr>
          <p:cNvPr id="14" name="Text 12"/>
          <p:cNvSpPr/>
          <p:nvPr/>
        </p:nvSpPr>
        <p:spPr>
          <a:xfrm>
            <a:off x="8319989" y="476300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Admisión verbal</a:t>
            </a:r>
            <a:endParaRPr lang="en-US" sz="1833" dirty="0"/>
          </a:p>
        </p:txBody>
      </p:sp>
      <p:sp>
        <p:nvSpPr>
          <p:cNvPr id="15" name="Text 13"/>
          <p:cNvSpPr/>
          <p:nvPr/>
        </p:nvSpPr>
        <p:spPr>
          <a:xfrm>
            <a:off x="7465914" y="5247291"/>
            <a:ext cx="407084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Ningún paciente admitió consumo en entrevista</a:t>
            </a:r>
            <a:endParaRPr lang="en-US" sz="1458" dirty="0"/>
          </a:p>
        </p:txBody>
      </p:sp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2F7F202-58DB-5763-1083-0C745F180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300" y="10892"/>
            <a:ext cx="1426700" cy="116632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DFA5889-2C2D-250D-BD45-DCC005D08096}"/>
              </a:ext>
            </a:extLst>
          </p:cNvPr>
          <p:cNvSpPr txBox="1"/>
          <p:nvPr/>
        </p:nvSpPr>
        <p:spPr>
          <a:xfrm>
            <a:off x="8401877" y="5991603"/>
            <a:ext cx="379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 err="1">
                <a:solidFill>
                  <a:srgbClr val="212121"/>
                </a:solidFill>
                <a:effectLst/>
                <a:latin typeface="system-ui"/>
              </a:rPr>
              <a:t>Liver</a:t>
            </a:r>
            <a:r>
              <a:rPr lang="es-ES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es-ES" b="0" i="0" dirty="0" err="1">
                <a:solidFill>
                  <a:srgbClr val="212121"/>
                </a:solidFill>
                <a:effectLst/>
                <a:latin typeface="system-ui"/>
              </a:rPr>
              <a:t>Transpl</a:t>
            </a:r>
            <a:r>
              <a:rPr lang="es-ES" b="0" i="0" dirty="0">
                <a:solidFill>
                  <a:srgbClr val="212121"/>
                </a:solidFill>
                <a:effectLst/>
                <a:latin typeface="system-ui"/>
              </a:rPr>
              <a:t>. 2007 May;13(5):757-61. 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77128" y="306124"/>
            <a:ext cx="6297018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25"/>
              </a:lnSpc>
            </a:pPr>
            <a:r>
              <a:rPr lang="en-US" sz="370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Biomarcadores Directos: Ventana de Detección</a:t>
            </a:r>
            <a:endParaRPr lang="en-US" sz="3708" dirty="0"/>
          </a:p>
        </p:txBody>
      </p:sp>
      <p:sp>
        <p:nvSpPr>
          <p:cNvPr id="4" name="Shape 1"/>
          <p:cNvSpPr/>
          <p:nvPr/>
        </p:nvSpPr>
        <p:spPr>
          <a:xfrm>
            <a:off x="1289754" y="1770890"/>
            <a:ext cx="25400" cy="3991273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5" name="Shape 2"/>
          <p:cNvSpPr/>
          <p:nvPr/>
        </p:nvSpPr>
        <p:spPr>
          <a:xfrm>
            <a:off x="1476979" y="1970816"/>
            <a:ext cx="567035" cy="2540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6" name="Shape 3"/>
          <p:cNvSpPr/>
          <p:nvPr/>
        </p:nvSpPr>
        <p:spPr>
          <a:xfrm>
            <a:off x="1077128" y="1770890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7" name="Text 4"/>
          <p:cNvSpPr/>
          <p:nvPr/>
        </p:nvSpPr>
        <p:spPr>
          <a:xfrm>
            <a:off x="1148020" y="1806312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208" dirty="0"/>
          </a:p>
        </p:txBody>
      </p:sp>
      <p:sp>
        <p:nvSpPr>
          <p:cNvPr id="8" name="Text 5"/>
          <p:cNvSpPr/>
          <p:nvPr/>
        </p:nvSpPr>
        <p:spPr>
          <a:xfrm>
            <a:off x="2234812" y="1835779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EtG/EtS Orina</a:t>
            </a:r>
            <a:endParaRPr lang="en-US" sz="1833" dirty="0"/>
          </a:p>
        </p:txBody>
      </p:sp>
      <p:sp>
        <p:nvSpPr>
          <p:cNvPr id="9" name="Text 6"/>
          <p:cNvSpPr/>
          <p:nvPr/>
        </p:nvSpPr>
        <p:spPr>
          <a:xfrm>
            <a:off x="2234812" y="2244462"/>
            <a:ext cx="513933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 días tras consumo. Alta sensibilidad para ingesta reciente. Punto de corte: 200 ng/mL.</a:t>
            </a:r>
            <a:endParaRPr lang="en-US" sz="1458" dirty="0"/>
          </a:p>
        </p:txBody>
      </p:sp>
      <p:sp>
        <p:nvSpPr>
          <p:cNvPr id="10" name="Shape 7"/>
          <p:cNvSpPr/>
          <p:nvPr/>
        </p:nvSpPr>
        <p:spPr>
          <a:xfrm>
            <a:off x="1476979" y="3427248"/>
            <a:ext cx="567035" cy="2540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11" name="Shape 8"/>
          <p:cNvSpPr/>
          <p:nvPr/>
        </p:nvSpPr>
        <p:spPr>
          <a:xfrm>
            <a:off x="1077128" y="3227322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12" name="Text 9"/>
          <p:cNvSpPr/>
          <p:nvPr/>
        </p:nvSpPr>
        <p:spPr>
          <a:xfrm>
            <a:off x="1148020" y="3262744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208" dirty="0"/>
          </a:p>
        </p:txBody>
      </p:sp>
      <p:sp>
        <p:nvSpPr>
          <p:cNvPr id="13" name="Text 10"/>
          <p:cNvSpPr/>
          <p:nvPr/>
        </p:nvSpPr>
        <p:spPr>
          <a:xfrm>
            <a:off x="2234812" y="3292211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PEth Sangre</a:t>
            </a:r>
            <a:endParaRPr lang="en-US" sz="1833" dirty="0"/>
          </a:p>
        </p:txBody>
      </p:sp>
      <p:sp>
        <p:nvSpPr>
          <p:cNvPr id="14" name="Text 11"/>
          <p:cNvSpPr/>
          <p:nvPr/>
        </p:nvSpPr>
        <p:spPr>
          <a:xfrm>
            <a:off x="2234812" y="3700893"/>
            <a:ext cx="513933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2-4 semanas. Refleja consumo continuado. Complementa EtG para consumos entre controles.</a:t>
            </a:r>
            <a:endParaRPr lang="en-US" sz="1458" dirty="0"/>
          </a:p>
        </p:txBody>
      </p:sp>
      <p:sp>
        <p:nvSpPr>
          <p:cNvPr id="15" name="Shape 12"/>
          <p:cNvSpPr/>
          <p:nvPr/>
        </p:nvSpPr>
        <p:spPr>
          <a:xfrm>
            <a:off x="1476979" y="4883680"/>
            <a:ext cx="567035" cy="2540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16" name="Shape 13"/>
          <p:cNvSpPr/>
          <p:nvPr/>
        </p:nvSpPr>
        <p:spPr>
          <a:xfrm>
            <a:off x="1077128" y="4683754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17" name="Text 14"/>
          <p:cNvSpPr/>
          <p:nvPr/>
        </p:nvSpPr>
        <p:spPr>
          <a:xfrm>
            <a:off x="1148020" y="4719175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208" dirty="0"/>
          </a:p>
        </p:txBody>
      </p:sp>
      <p:sp>
        <p:nvSpPr>
          <p:cNvPr id="18" name="Text 15"/>
          <p:cNvSpPr/>
          <p:nvPr/>
        </p:nvSpPr>
        <p:spPr>
          <a:xfrm>
            <a:off x="2234812" y="474864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EtG Cabello</a:t>
            </a:r>
            <a:endParaRPr lang="en-US" sz="1833" dirty="0"/>
          </a:p>
        </p:txBody>
      </p:sp>
      <p:sp>
        <p:nvSpPr>
          <p:cNvPr id="19" name="Text 16"/>
          <p:cNvSpPr/>
          <p:nvPr/>
        </p:nvSpPr>
        <p:spPr>
          <a:xfrm>
            <a:off x="2234812" y="5157325"/>
            <a:ext cx="513933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Varios meses. Visión a largo plazo. Útil para documentar abstinencia sostenida.</a:t>
            </a:r>
            <a:endParaRPr lang="en-US" sz="1458" dirty="0"/>
          </a:p>
        </p:txBody>
      </p:sp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6A524E3-489D-40EB-1DC5-6CDEFC6CF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300" y="10892"/>
            <a:ext cx="1426700" cy="116632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B804366-0473-62E3-C453-5774C6DA5415}"/>
              </a:ext>
            </a:extLst>
          </p:cNvPr>
          <p:cNvSpPr txBox="1"/>
          <p:nvPr/>
        </p:nvSpPr>
        <p:spPr>
          <a:xfrm>
            <a:off x="8992625" y="6096214"/>
            <a:ext cx="76321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dirty="0">
                <a:solidFill>
                  <a:srgbClr val="212121"/>
                </a:solidFill>
                <a:effectLst/>
                <a:latin typeface="system-ui"/>
              </a:rPr>
              <a:t>Alcohol Clin </a:t>
            </a:r>
            <a:r>
              <a:rPr lang="es-ES" sz="1400" b="0" i="0" dirty="0" err="1">
                <a:solidFill>
                  <a:srgbClr val="212121"/>
                </a:solidFill>
                <a:effectLst/>
                <a:latin typeface="system-ui"/>
              </a:rPr>
              <a:t>Exp</a:t>
            </a:r>
            <a:r>
              <a:rPr lang="es-ES" sz="1400" b="0" i="0" dirty="0">
                <a:solidFill>
                  <a:srgbClr val="212121"/>
                </a:solidFill>
                <a:effectLst/>
                <a:latin typeface="system-ui"/>
              </a:rPr>
              <a:t> Res. 2015 May;39(5):905-10.</a:t>
            </a:r>
            <a:endParaRPr lang="es-ES" sz="1400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70458A8-D24A-CC37-2C73-26BFF566A217}"/>
              </a:ext>
            </a:extLst>
          </p:cNvPr>
          <p:cNvSpPr txBox="1"/>
          <p:nvPr/>
        </p:nvSpPr>
        <p:spPr>
          <a:xfrm>
            <a:off x="8984832" y="5743328"/>
            <a:ext cx="7647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dirty="0">
                <a:solidFill>
                  <a:srgbClr val="212121"/>
                </a:solidFill>
                <a:effectLst/>
                <a:latin typeface="system-ui"/>
              </a:rPr>
              <a:t>Alcohol Clin </a:t>
            </a:r>
            <a:r>
              <a:rPr lang="es-ES" sz="1400" b="0" i="0" dirty="0" err="1">
                <a:solidFill>
                  <a:srgbClr val="212121"/>
                </a:solidFill>
                <a:effectLst/>
                <a:latin typeface="system-ui"/>
              </a:rPr>
              <a:t>Exp</a:t>
            </a:r>
            <a:r>
              <a:rPr lang="es-ES" sz="1400" b="0" i="0" dirty="0">
                <a:solidFill>
                  <a:srgbClr val="212121"/>
                </a:solidFill>
                <a:effectLst/>
                <a:latin typeface="system-ui"/>
              </a:rPr>
              <a:t> Res. 2013 Jan;37(1):150-5.</a:t>
            </a:r>
            <a:endParaRPr lang="es-ES" sz="14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21359C9-C476-ED9A-AE7F-1F3A23512408}"/>
              </a:ext>
            </a:extLst>
          </p:cNvPr>
          <p:cNvSpPr txBox="1"/>
          <p:nvPr/>
        </p:nvSpPr>
        <p:spPr>
          <a:xfrm>
            <a:off x="8971843" y="5390442"/>
            <a:ext cx="7652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dirty="0">
                <a:solidFill>
                  <a:srgbClr val="212121"/>
                </a:solidFill>
                <a:effectLst/>
                <a:latin typeface="system-ui"/>
              </a:rPr>
              <a:t>HEP Rep. 2025 </a:t>
            </a:r>
            <a:r>
              <a:rPr lang="es-ES" sz="1400" b="0" i="0" dirty="0" err="1">
                <a:solidFill>
                  <a:srgbClr val="212121"/>
                </a:solidFill>
                <a:effectLst/>
                <a:latin typeface="system-ui"/>
              </a:rPr>
              <a:t>Apr</a:t>
            </a:r>
            <a:r>
              <a:rPr lang="es-ES" sz="1400" b="0" i="0" dirty="0">
                <a:solidFill>
                  <a:srgbClr val="212121"/>
                </a:solidFill>
                <a:effectLst/>
                <a:latin typeface="system-ui"/>
              </a:rPr>
              <a:t> 24;7(8):101433</a:t>
            </a:r>
            <a:endParaRPr lang="es-E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3074511-88A9-71BB-CE68-F8FC910B7220}"/>
              </a:ext>
            </a:extLst>
          </p:cNvPr>
          <p:cNvSpPr/>
          <p:nvPr/>
        </p:nvSpPr>
        <p:spPr>
          <a:xfrm>
            <a:off x="661492" y="617141"/>
            <a:ext cx="7598867" cy="531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4167"/>
              </a:lnSpc>
            </a:pPr>
            <a:r>
              <a:rPr lang="en-US" sz="3333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Protocolo</a:t>
            </a:r>
            <a:r>
              <a:rPr lang="en-US" sz="33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3333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Asistencial</a:t>
            </a:r>
            <a:r>
              <a:rPr lang="en-US" sz="33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3333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detección</a:t>
            </a:r>
            <a:r>
              <a:rPr lang="en-US" sz="33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de </a:t>
            </a:r>
            <a:r>
              <a:rPr lang="en-US" sz="3333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consumo</a:t>
            </a:r>
            <a:r>
              <a:rPr lang="en-US" sz="33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</a:p>
          <a:p>
            <a:pPr>
              <a:lnSpc>
                <a:spcPts val="4167"/>
              </a:lnSpc>
            </a:pPr>
            <a:r>
              <a:rPr lang="en-US" sz="33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 alcohol - HGU Dr. </a:t>
            </a:r>
            <a:r>
              <a:rPr lang="en-US" sz="3333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Balmis</a:t>
            </a:r>
            <a:r>
              <a:rPr lang="en-US" sz="33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 Alicante</a:t>
            </a:r>
          </a:p>
          <a:p>
            <a:pPr>
              <a:lnSpc>
                <a:spcPts val="4167"/>
              </a:lnSpc>
            </a:pPr>
            <a:endParaRPr lang="en-US" sz="3333" dirty="0">
              <a:solidFill>
                <a:srgbClr val="1B1B27"/>
              </a:solidFill>
              <a:latin typeface="Raleway" pitchFamily="34" charset="0"/>
              <a:ea typeface="Raleway" pitchFamily="34" charset="-122"/>
              <a:cs typeface="Raleway" pitchFamily="34" charset="-120"/>
            </a:endParaRPr>
          </a:p>
        </p:txBody>
      </p:sp>
      <p:sp>
        <p:nvSpPr>
          <p:cNvPr id="5" name="Shape 1">
            <a:extLst>
              <a:ext uri="{FF2B5EF4-FFF2-40B4-BE49-F238E27FC236}">
                <a16:creationId xmlns:a16="http://schemas.microsoft.com/office/drawing/2014/main" id="{952792ED-2952-F936-3599-755E5E61B078}"/>
              </a:ext>
            </a:extLst>
          </p:cNvPr>
          <p:cNvSpPr/>
          <p:nvPr/>
        </p:nvSpPr>
        <p:spPr>
          <a:xfrm>
            <a:off x="1281213" y="1988294"/>
            <a:ext cx="25400" cy="3991273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6" name="Shape 2">
            <a:extLst>
              <a:ext uri="{FF2B5EF4-FFF2-40B4-BE49-F238E27FC236}">
                <a16:creationId xmlns:a16="http://schemas.microsoft.com/office/drawing/2014/main" id="{35FC7A5C-18ED-6921-F139-FB5BD6548939}"/>
              </a:ext>
            </a:extLst>
          </p:cNvPr>
          <p:cNvSpPr/>
          <p:nvPr/>
        </p:nvSpPr>
        <p:spPr>
          <a:xfrm>
            <a:off x="1468439" y="2188220"/>
            <a:ext cx="567035" cy="2540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39D4A049-92B4-BED3-10CD-9FA520BBD17A}"/>
              </a:ext>
            </a:extLst>
          </p:cNvPr>
          <p:cNvSpPr/>
          <p:nvPr/>
        </p:nvSpPr>
        <p:spPr>
          <a:xfrm>
            <a:off x="1068587" y="1988294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90C6EA14-7142-65FB-BBF9-71E54BD31B1E}"/>
              </a:ext>
            </a:extLst>
          </p:cNvPr>
          <p:cNvSpPr/>
          <p:nvPr/>
        </p:nvSpPr>
        <p:spPr>
          <a:xfrm>
            <a:off x="1139479" y="2023716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208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A50D7BDE-6BC0-3A48-9AC4-AF763AC62CE8}"/>
              </a:ext>
            </a:extLst>
          </p:cNvPr>
          <p:cNvSpPr/>
          <p:nvPr/>
        </p:nvSpPr>
        <p:spPr>
          <a:xfrm>
            <a:off x="2226272" y="2053183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1º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visita</a:t>
            </a: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- Anamnesis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dirigida</a:t>
            </a:r>
            <a:endParaRPr lang="en-US" sz="1833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149E6DB9-5B9F-AE2F-F871-C6670FA8AE32}"/>
              </a:ext>
            </a:extLst>
          </p:cNvPr>
          <p:cNvSpPr/>
          <p:nvPr/>
        </p:nvSpPr>
        <p:spPr>
          <a:xfrm>
            <a:off x="2226272" y="2461866"/>
            <a:ext cx="5947910" cy="1575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38115" indent="-238115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Entrevista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estructurada</a:t>
            </a:r>
            <a:endParaRPr lang="en-US" sz="1458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lvl="1">
              <a:lnSpc>
                <a:spcPts val="2375"/>
              </a:lnSpc>
            </a:pP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Duración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consumo</a:t>
            </a:r>
            <a:endParaRPr lang="en-US" sz="1458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lvl="1">
              <a:lnSpc>
                <a:spcPts val="2375"/>
              </a:lnSpc>
            </a:pP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Cantidad</a:t>
            </a:r>
            <a:endParaRPr lang="en-US" sz="1458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lvl="1">
              <a:lnSpc>
                <a:spcPts val="2375"/>
              </a:lnSpc>
            </a:pP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Tiempo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abstinencia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/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Seguimiento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UCA /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Abstinencia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/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Recaídas</a:t>
            </a:r>
            <a:endParaRPr lang="en-US" sz="1458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238115" indent="-238115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Etg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orina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 marL="619100" lvl="1" indent="-238115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  <a:sym typeface="Wingdings" pitchFamily="2" charset="2"/>
              </a:rPr>
              <a:t>Positivo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  <a:sym typeface="Wingdings" pitchFamily="2" charset="2"/>
              </a:rPr>
              <a:t> 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  <a:sym typeface="Wingdings" pitchFamily="2" charset="2"/>
              </a:rPr>
              <a:t>Seguimiento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  <a:sym typeface="Wingdings" pitchFamily="2" charset="2"/>
              </a:rPr>
              <a:t> UCA (6 m) y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  <a:sym typeface="Wingdings" pitchFamily="2" charset="2"/>
              </a:rPr>
              <a:t>reevaluación</a:t>
            </a:r>
            <a:endParaRPr lang="en-US" sz="1458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  <a:sym typeface="Wingdings" pitchFamily="2" charset="2"/>
            </a:endParaRPr>
          </a:p>
          <a:p>
            <a:pPr marL="619100" lvl="1" indent="-238115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  <a:sym typeface="Wingdings" pitchFamily="2" charset="2"/>
              </a:rPr>
              <a:t>Negativo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  <a:sym typeface="Wingdings" pitchFamily="2" charset="2"/>
              </a:rPr>
              <a:t> 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  <a:sym typeface="Wingdings" pitchFamily="2" charset="2"/>
              </a:rPr>
              <a:t>Evaluación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  <a:sym typeface="Wingdings" pitchFamily="2" charset="2"/>
              </a:rPr>
              <a:t> inclusion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  <a:sym typeface="Wingdings" pitchFamily="2" charset="2"/>
              </a:rPr>
              <a:t>lista</a:t>
            </a:r>
            <a:endParaRPr lang="en-US" sz="1458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lvl="1">
              <a:lnSpc>
                <a:spcPts val="2375"/>
              </a:lnSpc>
            </a:pPr>
            <a:endParaRPr lang="en-US" sz="1458" dirty="0"/>
          </a:p>
        </p:txBody>
      </p:sp>
      <p:sp>
        <p:nvSpPr>
          <p:cNvPr id="11" name="Shape 7">
            <a:extLst>
              <a:ext uri="{FF2B5EF4-FFF2-40B4-BE49-F238E27FC236}">
                <a16:creationId xmlns:a16="http://schemas.microsoft.com/office/drawing/2014/main" id="{1BB455A8-A825-D2A6-06DA-A4106AF5E8B6}"/>
              </a:ext>
            </a:extLst>
          </p:cNvPr>
          <p:cNvSpPr/>
          <p:nvPr/>
        </p:nvSpPr>
        <p:spPr>
          <a:xfrm>
            <a:off x="1468439" y="4782044"/>
            <a:ext cx="567035" cy="2540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4AF2F0F9-F7E0-9CAD-89BD-85A627DB98E1}"/>
              </a:ext>
            </a:extLst>
          </p:cNvPr>
          <p:cNvSpPr/>
          <p:nvPr/>
        </p:nvSpPr>
        <p:spPr>
          <a:xfrm>
            <a:off x="1068587" y="4582118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A1350934-40FE-3EE0-A4BC-94EADC033626}"/>
              </a:ext>
            </a:extLst>
          </p:cNvPr>
          <p:cNvSpPr/>
          <p:nvPr/>
        </p:nvSpPr>
        <p:spPr>
          <a:xfrm>
            <a:off x="1139479" y="4617540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208" dirty="0"/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B24C8C81-594E-73B2-EF20-D64CD6A879D5}"/>
              </a:ext>
            </a:extLst>
          </p:cNvPr>
          <p:cNvSpPr/>
          <p:nvPr/>
        </p:nvSpPr>
        <p:spPr>
          <a:xfrm>
            <a:off x="2226272" y="464700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 err="1">
                <a:solidFill>
                  <a:srgbClr val="3C3939"/>
                </a:solidFill>
                <a:latin typeface="Raleway" pitchFamily="34" charset="0"/>
              </a:rPr>
              <a:t>Inclusión</a:t>
            </a:r>
            <a:r>
              <a:rPr lang="en-US" sz="1833" dirty="0">
                <a:solidFill>
                  <a:srgbClr val="3C3939"/>
                </a:solidFill>
                <a:latin typeface="Raleway" pitchFamily="34" charset="0"/>
              </a:rPr>
              <a:t> </a:t>
            </a:r>
            <a:r>
              <a:rPr lang="en-US" sz="1833" dirty="0" err="1">
                <a:solidFill>
                  <a:srgbClr val="3C3939"/>
                </a:solidFill>
                <a:latin typeface="Raleway" pitchFamily="34" charset="0"/>
              </a:rPr>
              <a:t>lista</a:t>
            </a:r>
            <a:endParaRPr lang="en-US" sz="1833" dirty="0">
              <a:solidFill>
                <a:srgbClr val="3C3939"/>
              </a:solidFill>
              <a:latin typeface="Raleway" pitchFamily="34" charset="0"/>
            </a:endParaRPr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7A6049AF-B580-B9CF-882A-35EAA67A5F93}"/>
              </a:ext>
            </a:extLst>
          </p:cNvPr>
          <p:cNvSpPr/>
          <p:nvPr/>
        </p:nvSpPr>
        <p:spPr>
          <a:xfrm>
            <a:off x="2226272" y="5055689"/>
            <a:ext cx="513933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38115" indent="-238115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Pre-THO –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Vigilancia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activo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consume OH</a:t>
            </a:r>
          </a:p>
          <a:p>
            <a:pPr marL="238115" indent="-238115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Determinación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periódica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uETG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</a:p>
          <a:p>
            <a:pPr marL="238115" indent="-238115">
              <a:lnSpc>
                <a:spcPts val="2375"/>
              </a:lnSpc>
              <a:buFont typeface="Arial" panose="020B0604020202020204" pitchFamily="34" charset="0"/>
              <a:buChar char="•"/>
            </a:pPr>
            <a:endParaRPr lang="en-US" sz="1458" dirty="0"/>
          </a:p>
        </p:txBody>
      </p:sp>
      <p:sp>
        <p:nvSpPr>
          <p:cNvPr id="16" name="Shape 12">
            <a:extLst>
              <a:ext uri="{FF2B5EF4-FFF2-40B4-BE49-F238E27FC236}">
                <a16:creationId xmlns:a16="http://schemas.microsoft.com/office/drawing/2014/main" id="{303A6A26-AB2A-4D99-5D39-838DF92CDA0A}"/>
              </a:ext>
            </a:extLst>
          </p:cNvPr>
          <p:cNvSpPr/>
          <p:nvPr/>
        </p:nvSpPr>
        <p:spPr>
          <a:xfrm>
            <a:off x="1468439" y="5882218"/>
            <a:ext cx="567035" cy="2540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  <p:txBody>
          <a:bodyPr/>
          <a:lstStyle/>
          <a:p>
            <a:endParaRPr lang="es-ES" sz="1500"/>
          </a:p>
        </p:txBody>
      </p:sp>
      <p:sp>
        <p:nvSpPr>
          <p:cNvPr id="17" name="Shape 13">
            <a:extLst>
              <a:ext uri="{FF2B5EF4-FFF2-40B4-BE49-F238E27FC236}">
                <a16:creationId xmlns:a16="http://schemas.microsoft.com/office/drawing/2014/main" id="{052B50B7-C0DE-CCBB-08D1-C53617C6E26C}"/>
              </a:ext>
            </a:extLst>
          </p:cNvPr>
          <p:cNvSpPr/>
          <p:nvPr/>
        </p:nvSpPr>
        <p:spPr>
          <a:xfrm>
            <a:off x="1068587" y="5682292"/>
            <a:ext cx="425252" cy="42525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3AA893A0-7A6E-5FD5-60C2-30BDEC9D0900}"/>
              </a:ext>
            </a:extLst>
          </p:cNvPr>
          <p:cNvSpPr/>
          <p:nvPr/>
        </p:nvSpPr>
        <p:spPr>
          <a:xfrm>
            <a:off x="1139479" y="5717714"/>
            <a:ext cx="283468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208" dirty="0"/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8C20673F-25C8-607A-4C40-6FC2156FFB13}"/>
              </a:ext>
            </a:extLst>
          </p:cNvPr>
          <p:cNvSpPr/>
          <p:nvPr/>
        </p:nvSpPr>
        <p:spPr>
          <a:xfrm>
            <a:off x="2226272" y="5747182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</a:rPr>
              <a:t>Post-THO</a:t>
            </a:r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EAB3DED0-AE78-046B-08F7-60F5678FD328}"/>
              </a:ext>
            </a:extLst>
          </p:cNvPr>
          <p:cNvSpPr/>
          <p:nvPr/>
        </p:nvSpPr>
        <p:spPr>
          <a:xfrm>
            <a:off x="2226272" y="6155864"/>
            <a:ext cx="513933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38115" indent="-238115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 err="1"/>
              <a:t>Entrevista</a:t>
            </a:r>
            <a:r>
              <a:rPr lang="en-US" sz="1458" dirty="0"/>
              <a:t> </a:t>
            </a:r>
            <a:r>
              <a:rPr lang="en-US" sz="1458" dirty="0" err="1"/>
              <a:t>estructurada</a:t>
            </a:r>
            <a:endParaRPr lang="en-US" sz="1458" dirty="0"/>
          </a:p>
          <a:p>
            <a:pPr marL="238115" indent="-238115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Determinación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periódica</a:t>
            </a: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ETG </a:t>
            </a:r>
            <a:r>
              <a:rPr lang="en-US" sz="1458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orina</a:t>
            </a:r>
            <a:endParaRPr lang="en-US" sz="1458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D07A8F9-AF55-20DC-F4C8-06104BD27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9944" y="33977"/>
            <a:ext cx="1426700" cy="116632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4B31633D-D3E3-F99A-81B1-9A00C908317C}"/>
              </a:ext>
            </a:extLst>
          </p:cNvPr>
          <p:cNvGrpSpPr/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21" name="Imagen 20" descr="Logotipo&#10;&#10;El contenido generado por IA puede ser incorrecto.">
              <a:extLst>
                <a:ext uri="{FF2B5EF4-FFF2-40B4-BE49-F238E27FC236}">
                  <a16:creationId xmlns:a16="http://schemas.microsoft.com/office/drawing/2014/main" id="{ABED0410-23B4-3CFA-C5AD-E628167DDD4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22" name="Imagen 21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9A128BFB-531D-2277-45EA-6FE4F5F606F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23" name="Imagen 22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D658F136-1FF3-B817-F49C-99C87061CD02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74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33205" y="1710234"/>
            <a:ext cx="4725492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3708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Objetivo del Estudio</a:t>
            </a:r>
            <a:endParaRPr lang="en-US" sz="3708" dirty="0"/>
          </a:p>
        </p:txBody>
      </p:sp>
      <p:sp>
        <p:nvSpPr>
          <p:cNvPr id="3" name="Shape 1"/>
          <p:cNvSpPr/>
          <p:nvPr/>
        </p:nvSpPr>
        <p:spPr>
          <a:xfrm>
            <a:off x="661492" y="2584351"/>
            <a:ext cx="3496965" cy="567035"/>
          </a:xfrm>
          <a:prstGeom prst="roundRect">
            <a:avLst>
              <a:gd name="adj" fmla="val 48002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68240" y="2726035"/>
            <a:ext cx="283468" cy="28346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50504" y="334039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Inclusión en Lista</a:t>
            </a:r>
            <a:endParaRPr lang="en-US" sz="1833" dirty="0"/>
          </a:p>
        </p:txBody>
      </p:sp>
      <p:sp>
        <p:nvSpPr>
          <p:cNvPr id="6" name="Text 3"/>
          <p:cNvSpPr/>
          <p:nvPr/>
        </p:nvSpPr>
        <p:spPr>
          <a:xfrm>
            <a:off x="850503" y="3749080"/>
            <a:ext cx="3118942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Determinar la utilidad del uEtG para la inclusión en la lista de espera de trasplante hepático.</a:t>
            </a:r>
            <a:endParaRPr lang="en-US" sz="1458" dirty="0"/>
          </a:p>
        </p:txBody>
      </p:sp>
      <p:sp>
        <p:nvSpPr>
          <p:cNvPr id="7" name="Shape 4"/>
          <p:cNvSpPr/>
          <p:nvPr/>
        </p:nvSpPr>
        <p:spPr>
          <a:xfrm>
            <a:off x="4347468" y="2584351"/>
            <a:ext cx="3496965" cy="567035"/>
          </a:xfrm>
          <a:prstGeom prst="roundRect">
            <a:avLst>
              <a:gd name="adj" fmla="val 48002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54217" y="2726035"/>
            <a:ext cx="283468" cy="28346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536480" y="3340398"/>
            <a:ext cx="238998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Detección de Recaída</a:t>
            </a:r>
            <a:endParaRPr lang="en-US" sz="1833" dirty="0"/>
          </a:p>
        </p:txBody>
      </p:sp>
      <p:sp>
        <p:nvSpPr>
          <p:cNvPr id="10" name="Text 6"/>
          <p:cNvSpPr/>
          <p:nvPr/>
        </p:nvSpPr>
        <p:spPr>
          <a:xfrm>
            <a:off x="4536480" y="3749080"/>
            <a:ext cx="3118942" cy="1209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Utilizar uEtG para la detección de recaída y recidiva durante el seguimiento post-trasplante hepático.</a:t>
            </a:r>
            <a:endParaRPr lang="en-US" sz="1458" dirty="0"/>
          </a:p>
        </p:txBody>
      </p:sp>
      <p:sp>
        <p:nvSpPr>
          <p:cNvPr id="11" name="Shape 7"/>
          <p:cNvSpPr/>
          <p:nvPr/>
        </p:nvSpPr>
        <p:spPr>
          <a:xfrm>
            <a:off x="8033444" y="2584351"/>
            <a:ext cx="3496965" cy="567035"/>
          </a:xfrm>
          <a:prstGeom prst="roundRect">
            <a:avLst>
              <a:gd name="adj" fmla="val 48002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s-ES" sz="150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40194" y="2726035"/>
            <a:ext cx="283468" cy="28346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22457" y="3340398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Práctica Real</a:t>
            </a:r>
            <a:endParaRPr lang="en-US" sz="1833" dirty="0"/>
          </a:p>
        </p:txBody>
      </p:sp>
      <p:sp>
        <p:nvSpPr>
          <p:cNvPr id="14" name="Text 9"/>
          <p:cNvSpPr/>
          <p:nvPr/>
        </p:nvSpPr>
        <p:spPr>
          <a:xfrm>
            <a:off x="8222457" y="3749080"/>
            <a:ext cx="311894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Describir el rendimiento del circuito del uEtG en la práctica clínica real.</a:t>
            </a:r>
            <a:endParaRPr lang="en-US" sz="1458" dirty="0"/>
          </a:p>
        </p:txBody>
      </p:sp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0BC471B-0F8B-2C9D-27ED-B867A0251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5300" y="10892"/>
            <a:ext cx="1426700" cy="11663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3909" y="498078"/>
            <a:ext cx="2947591" cy="367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75"/>
              </a:lnSpc>
            </a:pPr>
            <a:r>
              <a:rPr lang="en-US" sz="37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Diseño y Metodología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33908" y="913011"/>
            <a:ext cx="1471712" cy="18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17"/>
              </a:lnSpc>
            </a:pPr>
            <a:endParaRPr lang="en-US" sz="1125" dirty="0"/>
          </a:p>
        </p:txBody>
      </p:sp>
      <p:sp>
        <p:nvSpPr>
          <p:cNvPr id="4" name="Text 2"/>
          <p:cNvSpPr/>
          <p:nvPr/>
        </p:nvSpPr>
        <p:spPr>
          <a:xfrm>
            <a:off x="633908" y="1143893"/>
            <a:ext cx="2908102" cy="22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18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Estudio observacional retrospectivo</a:t>
            </a:r>
            <a:endParaRPr lang="en-US" sz="1833" dirty="0"/>
          </a:p>
        </p:txBody>
      </p:sp>
      <p:sp>
        <p:nvSpPr>
          <p:cNvPr id="5" name="Text 3"/>
          <p:cNvSpPr/>
          <p:nvPr/>
        </p:nvSpPr>
        <p:spPr>
          <a:xfrm>
            <a:off x="633909" y="1541264"/>
            <a:ext cx="10924183" cy="235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1458"/>
              </a:lnSpc>
              <a:buSzPct val="100000"/>
              <a:buChar char="•"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2017-2024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633909" y="1953220"/>
            <a:ext cx="1766094" cy="22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18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Criterios</a:t>
            </a:r>
            <a:endParaRPr lang="en-US" sz="1833" dirty="0"/>
          </a:p>
        </p:txBody>
      </p:sp>
      <p:sp>
        <p:nvSpPr>
          <p:cNvPr id="7" name="Text 5"/>
          <p:cNvSpPr/>
          <p:nvPr/>
        </p:nvSpPr>
        <p:spPr>
          <a:xfrm>
            <a:off x="633909" y="2350592"/>
            <a:ext cx="10924183" cy="235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1458"/>
              </a:lnSpc>
              <a:buSzPct val="100000"/>
              <a:buChar char="•"/>
            </a:pPr>
            <a:r>
              <a:rPr lang="en-US" sz="160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Inclusión:</a:t>
            </a: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Mayores de 18 años, evaluados para TH por </a:t>
            </a:r>
            <a:r>
              <a:rPr lang="en-US" sz="16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hepatopatía</a:t>
            </a: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6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alcohólica</a:t>
            </a: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33909" y="2627114"/>
            <a:ext cx="10924183" cy="235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1458"/>
              </a:lnSpc>
              <a:buSzPct val="100000"/>
              <a:buChar char="•"/>
            </a:pPr>
            <a:r>
              <a:rPr lang="en-US" sz="160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Exclusión:</a:t>
            </a: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Otras etiologías hepáticas sin sospecha de consumo de alcohol, datos incompletos o sin </a:t>
            </a:r>
            <a:r>
              <a:rPr lang="en-US" sz="16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seguimiento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33908" y="3039070"/>
            <a:ext cx="1471712" cy="183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17"/>
              </a:lnSpc>
            </a:pPr>
            <a:r>
              <a:rPr lang="en-US" sz="18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Determinación uETG</a:t>
            </a:r>
            <a:endParaRPr lang="en-US" sz="1833" dirty="0"/>
          </a:p>
        </p:txBody>
      </p:sp>
      <p:sp>
        <p:nvSpPr>
          <p:cNvPr id="10" name="Text 8"/>
          <p:cNvSpPr/>
          <p:nvPr/>
        </p:nvSpPr>
        <p:spPr>
          <a:xfrm>
            <a:off x="633909" y="3399532"/>
            <a:ext cx="10924183" cy="235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39" indent="-285739">
              <a:lnSpc>
                <a:spcPts val="1458"/>
              </a:lnSpc>
              <a:buSzPct val="100000"/>
              <a:buChar char="•"/>
            </a:pPr>
            <a:r>
              <a:rPr lang="en-US" sz="160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Enzimoinmunoensayo</a:t>
            </a: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u</a:t>
            </a:r>
            <a:r>
              <a:rPr lang="en-US" sz="160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EtG positivo</a:t>
            </a: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(&gt;200 ng/mL). Determinación analítica: 100-2000 ng/mL.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33908" y="3811489"/>
            <a:ext cx="2354758" cy="294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1833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Variables resultados</a:t>
            </a:r>
            <a:endParaRPr lang="en-US" sz="1833" dirty="0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2436" y="4282381"/>
            <a:ext cx="294283" cy="294283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2572436" y="4723805"/>
            <a:ext cx="3337520" cy="22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Basal: Excluido </a:t>
            </a:r>
            <a:r>
              <a:rPr lang="en-US" sz="1600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por</a:t>
            </a: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1600" dirty="0" err="1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consumo</a:t>
            </a: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OH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2572437" y="5015210"/>
            <a:ext cx="5388471" cy="188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917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(&gt; 1 uETG positivo tras 6 meses seguimiento UCA)</a:t>
            </a:r>
            <a:endParaRPr lang="en-US" sz="917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9521" y="4282381"/>
            <a:ext cx="294283" cy="294283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6169521" y="4723805"/>
            <a:ext cx="2929732" cy="22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Basal: Valorable para inclusión Lista.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6169521" y="5015210"/>
            <a:ext cx="5388570" cy="188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917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(uETG negativo tras 6 meses seguimiento UCA)</a:t>
            </a:r>
            <a:endParaRPr lang="en-US" sz="917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72436" y="5439073"/>
            <a:ext cx="294283" cy="294283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2572436" y="5880497"/>
            <a:ext cx="2370237" cy="22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Post-THO: Recaida transitoria</a:t>
            </a:r>
            <a:endParaRPr lang="en-US" sz="1600" dirty="0"/>
          </a:p>
        </p:txBody>
      </p:sp>
      <p:sp>
        <p:nvSpPr>
          <p:cNvPr id="20" name="Text 15"/>
          <p:cNvSpPr/>
          <p:nvPr/>
        </p:nvSpPr>
        <p:spPr>
          <a:xfrm>
            <a:off x="2572437" y="6171902"/>
            <a:ext cx="5388471" cy="188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917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(1º uETG positivo y los siguientes negativos)</a:t>
            </a:r>
            <a:endParaRPr lang="en-US" sz="917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9521" y="5439073"/>
            <a:ext cx="294283" cy="294283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6169521" y="5880497"/>
            <a:ext cx="2509342" cy="220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08"/>
              </a:lnSpc>
            </a:pPr>
            <a:r>
              <a:rPr lang="en-US" sz="16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Post-THO: Recidiva persistente</a:t>
            </a:r>
            <a:endParaRPr lang="en-US" sz="1600" dirty="0"/>
          </a:p>
        </p:txBody>
      </p:sp>
      <p:sp>
        <p:nvSpPr>
          <p:cNvPr id="23" name="Text 17"/>
          <p:cNvSpPr/>
          <p:nvPr/>
        </p:nvSpPr>
        <p:spPr>
          <a:xfrm>
            <a:off x="6169521" y="6171902"/>
            <a:ext cx="5388570" cy="1884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58"/>
              </a:lnSpc>
            </a:pPr>
            <a:r>
              <a:rPr lang="en-US" sz="917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(uETG positivos permanentes)</a:t>
            </a:r>
            <a:endParaRPr lang="en-US" sz="917" dirty="0"/>
          </a:p>
        </p:txBody>
      </p:sp>
      <p:pic>
        <p:nvPicPr>
          <p:cNvPr id="24" name="Imagen 2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4B0CB3C-E9E9-C912-B45D-F758DFE76B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65300" y="10892"/>
            <a:ext cx="1426700" cy="11663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492" y="538361"/>
            <a:ext cx="10869018" cy="1122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416"/>
              </a:lnSpc>
            </a:pPr>
            <a:r>
              <a:rPr lang="en-US" sz="3700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Características</a:t>
            </a:r>
            <a:r>
              <a:rPr lang="en-US" sz="37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r>
              <a:rPr lang="en-US" sz="3700" dirty="0" err="1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Demográficas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61492" y="2109491"/>
            <a:ext cx="2548930" cy="59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46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170</a:t>
            </a:r>
            <a:endParaRPr lang="en-US" sz="4625" dirty="0"/>
          </a:p>
        </p:txBody>
      </p:sp>
      <p:sp>
        <p:nvSpPr>
          <p:cNvPr id="4" name="Text 2"/>
          <p:cNvSpPr/>
          <p:nvPr/>
        </p:nvSpPr>
        <p:spPr>
          <a:xfrm>
            <a:off x="813594" y="2926357"/>
            <a:ext cx="224462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Pacientes Totales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661492" y="3314502"/>
            <a:ext cx="2548930" cy="57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50"/>
              </a:lnSpc>
            </a:pPr>
            <a:r>
              <a:rPr lang="en-US" sz="13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Evaluados para trasplante hepático</a:t>
            </a:r>
            <a:endParaRPr lang="en-US" sz="1375" dirty="0"/>
          </a:p>
        </p:txBody>
      </p:sp>
      <p:sp>
        <p:nvSpPr>
          <p:cNvPr id="6" name="Text 4"/>
          <p:cNvSpPr/>
          <p:nvPr/>
        </p:nvSpPr>
        <p:spPr>
          <a:xfrm>
            <a:off x="3434854" y="2109491"/>
            <a:ext cx="2548930" cy="59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46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64</a:t>
            </a:r>
            <a:endParaRPr lang="en-US" sz="4625" dirty="0"/>
          </a:p>
        </p:txBody>
      </p:sp>
      <p:sp>
        <p:nvSpPr>
          <p:cNvPr id="7" name="Text 5"/>
          <p:cNvSpPr/>
          <p:nvPr/>
        </p:nvSpPr>
        <p:spPr>
          <a:xfrm>
            <a:off x="3586957" y="2926357"/>
            <a:ext cx="224462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Edad Mediana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3434854" y="3314502"/>
            <a:ext cx="2548930" cy="287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50"/>
              </a:lnSpc>
            </a:pPr>
            <a:r>
              <a:rPr lang="en-US" sz="13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Años de edad</a:t>
            </a:r>
            <a:endParaRPr lang="en-US" sz="1375" dirty="0"/>
          </a:p>
        </p:txBody>
      </p:sp>
      <p:sp>
        <p:nvSpPr>
          <p:cNvPr id="9" name="Text 7"/>
          <p:cNvSpPr/>
          <p:nvPr/>
        </p:nvSpPr>
        <p:spPr>
          <a:xfrm>
            <a:off x="6208217" y="2109491"/>
            <a:ext cx="2548930" cy="59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46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75%</a:t>
            </a:r>
            <a:endParaRPr lang="en-US" sz="4625" dirty="0"/>
          </a:p>
        </p:txBody>
      </p:sp>
      <p:sp>
        <p:nvSpPr>
          <p:cNvPr id="10" name="Text 8"/>
          <p:cNvSpPr/>
          <p:nvPr/>
        </p:nvSpPr>
        <p:spPr>
          <a:xfrm>
            <a:off x="6360320" y="2926357"/>
            <a:ext cx="224462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Pacientes Varones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6208217" y="3314502"/>
            <a:ext cx="2548930" cy="57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50"/>
              </a:lnSpc>
            </a:pPr>
            <a:endParaRPr lang="en-US" sz="1375" dirty="0"/>
          </a:p>
        </p:txBody>
      </p:sp>
      <p:sp>
        <p:nvSpPr>
          <p:cNvPr id="12" name="Text 10"/>
          <p:cNvSpPr/>
          <p:nvPr/>
        </p:nvSpPr>
        <p:spPr>
          <a:xfrm>
            <a:off x="8981579" y="2109491"/>
            <a:ext cx="2548930" cy="59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46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27,4</a:t>
            </a:r>
            <a:endParaRPr lang="en-US" sz="4625" dirty="0"/>
          </a:p>
        </p:txBody>
      </p:sp>
      <p:sp>
        <p:nvSpPr>
          <p:cNvPr id="13" name="Text 11"/>
          <p:cNvSpPr/>
          <p:nvPr/>
        </p:nvSpPr>
        <p:spPr>
          <a:xfrm>
            <a:off x="9133682" y="2926357"/>
            <a:ext cx="224462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IMC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2048173" y="4337944"/>
            <a:ext cx="2548930" cy="59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46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16</a:t>
            </a:r>
            <a:endParaRPr lang="en-US" sz="4625" dirty="0"/>
          </a:p>
        </p:txBody>
      </p:sp>
      <p:sp>
        <p:nvSpPr>
          <p:cNvPr id="15" name="Text 13"/>
          <p:cNvSpPr/>
          <p:nvPr/>
        </p:nvSpPr>
        <p:spPr>
          <a:xfrm>
            <a:off x="2200275" y="5154811"/>
            <a:ext cx="224462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MELD Score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2048173" y="5542955"/>
            <a:ext cx="2548930" cy="287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50"/>
              </a:lnSpc>
            </a:pPr>
            <a:r>
              <a:rPr lang="en-US" sz="13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Mediana al </a:t>
            </a:r>
            <a:r>
              <a:rPr lang="en-US" sz="1375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trasplante</a:t>
            </a:r>
            <a:endParaRPr lang="en-US" sz="1375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ctr">
              <a:lnSpc>
                <a:spcPts val="2250"/>
              </a:lnSpc>
            </a:pPr>
            <a:r>
              <a:rPr lang="es-ES" sz="1400" dirty="0"/>
              <a:t>RIC (10–19)</a:t>
            </a:r>
            <a:endParaRPr lang="en-US" sz="1375" dirty="0"/>
          </a:p>
        </p:txBody>
      </p:sp>
      <p:sp>
        <p:nvSpPr>
          <p:cNvPr id="17" name="Text 15"/>
          <p:cNvSpPr/>
          <p:nvPr/>
        </p:nvSpPr>
        <p:spPr>
          <a:xfrm>
            <a:off x="4821535" y="4337944"/>
            <a:ext cx="2548930" cy="59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46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120</a:t>
            </a:r>
            <a:endParaRPr lang="en-US" sz="4625" dirty="0"/>
          </a:p>
        </p:txBody>
      </p:sp>
      <p:sp>
        <p:nvSpPr>
          <p:cNvPr id="18" name="Text 16"/>
          <p:cNvSpPr/>
          <p:nvPr/>
        </p:nvSpPr>
        <p:spPr>
          <a:xfrm>
            <a:off x="4973638" y="5154811"/>
            <a:ext cx="224462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Tiempo en Lista</a:t>
            </a:r>
            <a:endParaRPr lang="en-US" sz="1750" dirty="0"/>
          </a:p>
        </p:txBody>
      </p:sp>
      <p:sp>
        <p:nvSpPr>
          <p:cNvPr id="19" name="Text 17"/>
          <p:cNvSpPr/>
          <p:nvPr/>
        </p:nvSpPr>
        <p:spPr>
          <a:xfrm>
            <a:off x="4821535" y="5542955"/>
            <a:ext cx="2548930" cy="287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50"/>
              </a:lnSpc>
            </a:pPr>
            <a:r>
              <a:rPr lang="en-US" sz="13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Días de espera</a:t>
            </a:r>
            <a:endParaRPr lang="en-US" sz="1375" dirty="0"/>
          </a:p>
        </p:txBody>
      </p:sp>
      <p:sp>
        <p:nvSpPr>
          <p:cNvPr id="20" name="Text 18"/>
          <p:cNvSpPr/>
          <p:nvPr/>
        </p:nvSpPr>
        <p:spPr>
          <a:xfrm>
            <a:off x="7594898" y="4337944"/>
            <a:ext cx="2548930" cy="59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46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2,5</a:t>
            </a:r>
            <a:endParaRPr lang="en-US" sz="4625" dirty="0"/>
          </a:p>
        </p:txBody>
      </p:sp>
      <p:sp>
        <p:nvSpPr>
          <p:cNvPr id="21" name="Text 19"/>
          <p:cNvSpPr/>
          <p:nvPr/>
        </p:nvSpPr>
        <p:spPr>
          <a:xfrm>
            <a:off x="7747000" y="5154811"/>
            <a:ext cx="224462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Segumiento mediano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7594898" y="5542955"/>
            <a:ext cx="2548930" cy="287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50"/>
              </a:lnSpc>
            </a:pPr>
            <a:r>
              <a:rPr lang="en-US" sz="13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Años</a:t>
            </a:r>
            <a:endParaRPr lang="en-US" sz="1375" dirty="0"/>
          </a:p>
        </p:txBody>
      </p:sp>
      <p:sp>
        <p:nvSpPr>
          <p:cNvPr id="23" name="Text 21"/>
          <p:cNvSpPr/>
          <p:nvPr/>
        </p:nvSpPr>
        <p:spPr>
          <a:xfrm>
            <a:off x="661492" y="6032302"/>
            <a:ext cx="10869018" cy="287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50"/>
              </a:lnSpc>
            </a:pPr>
            <a:endParaRPr lang="en-US" sz="1375" dirty="0"/>
          </a:p>
        </p:txBody>
      </p:sp>
      <p:pic>
        <p:nvPicPr>
          <p:cNvPr id="24" name="Imagen 2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B6CBDE8-0B3E-6862-BD21-C840E71E9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300" y="10892"/>
            <a:ext cx="1426700" cy="116632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7C273FD-BCF1-5B93-34EB-8D19478856BF}"/>
              </a:ext>
            </a:extLst>
          </p:cNvPr>
          <p:cNvSpPr txBox="1"/>
          <p:nvPr/>
        </p:nvSpPr>
        <p:spPr>
          <a:xfrm>
            <a:off x="9796554" y="3244334"/>
            <a:ext cx="7632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kg/m²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1187" y="480219"/>
            <a:ext cx="6723757" cy="354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92"/>
              </a:lnSpc>
            </a:pPr>
            <a:r>
              <a:rPr lang="en-US" sz="37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Resultados Pre-Trasplante: Detección de Consumo 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1694061" y="1799730"/>
            <a:ext cx="1396107" cy="283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24.7%</a:t>
            </a:r>
            <a:endParaRPr lang="en-US" sz="2208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868" y="1090316"/>
            <a:ext cx="1702594" cy="170259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82750" y="2934792"/>
            <a:ext cx="1418828" cy="17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EtG Positivo Basal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611188" y="3180160"/>
            <a:ext cx="3561953" cy="363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417"/>
              </a:lnSpc>
            </a:pPr>
            <a:r>
              <a:rPr lang="en-US" sz="8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42 de 170 pacientes con consumo reciente no declarado en evaluación inicial</a:t>
            </a:r>
            <a:endParaRPr lang="en-US" sz="875" dirty="0"/>
          </a:p>
        </p:txBody>
      </p:sp>
      <p:sp>
        <p:nvSpPr>
          <p:cNvPr id="7" name="Text 4"/>
          <p:cNvSpPr/>
          <p:nvPr/>
        </p:nvSpPr>
        <p:spPr>
          <a:xfrm>
            <a:off x="5397897" y="1799730"/>
            <a:ext cx="1396107" cy="283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45%</a:t>
            </a:r>
            <a:endParaRPr lang="en-US" sz="2208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704" y="1090316"/>
            <a:ext cx="1702594" cy="1702594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386586" y="2934792"/>
            <a:ext cx="1418828" cy="17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Excluidos por Alcohol</a:t>
            </a:r>
            <a:endParaRPr lang="en-US" dirty="0"/>
          </a:p>
        </p:txBody>
      </p:sp>
      <p:sp>
        <p:nvSpPr>
          <p:cNvPr id="10" name="Text 6"/>
          <p:cNvSpPr/>
          <p:nvPr/>
        </p:nvSpPr>
        <p:spPr>
          <a:xfrm>
            <a:off x="4315024" y="3180159"/>
            <a:ext cx="3561953" cy="181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17"/>
              </a:lnSpc>
            </a:pPr>
            <a:r>
              <a:rPr lang="en-US" sz="8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19/42 pacientes retirados de lista por recaída persistente</a:t>
            </a:r>
            <a:endParaRPr lang="en-US" sz="875" dirty="0"/>
          </a:p>
        </p:txBody>
      </p:sp>
      <p:sp>
        <p:nvSpPr>
          <p:cNvPr id="11" name="Text 7"/>
          <p:cNvSpPr/>
          <p:nvPr/>
        </p:nvSpPr>
        <p:spPr>
          <a:xfrm>
            <a:off x="9101732" y="1799730"/>
            <a:ext cx="1396107" cy="283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31%</a:t>
            </a:r>
            <a:endParaRPr lang="en-US" sz="2208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540" y="1090316"/>
            <a:ext cx="1702594" cy="1702594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090422" y="2934792"/>
            <a:ext cx="1418828" cy="17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Incluidos en Lista</a:t>
            </a:r>
            <a:endParaRPr lang="en-US" dirty="0"/>
          </a:p>
        </p:txBody>
      </p:sp>
      <p:sp>
        <p:nvSpPr>
          <p:cNvPr id="14" name="Text 9"/>
          <p:cNvSpPr/>
          <p:nvPr/>
        </p:nvSpPr>
        <p:spPr>
          <a:xfrm>
            <a:off x="8018859" y="3192859"/>
            <a:ext cx="3561953" cy="181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17"/>
              </a:lnSpc>
            </a:pPr>
            <a:r>
              <a:rPr lang="en-US" sz="8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13/42 pacientes se incluyeron en Lista de THO</a:t>
            </a:r>
            <a:endParaRPr lang="en-US" sz="875" dirty="0"/>
          </a:p>
        </p:txBody>
      </p:sp>
      <p:sp>
        <p:nvSpPr>
          <p:cNvPr id="15" name="Text 10"/>
          <p:cNvSpPr/>
          <p:nvPr/>
        </p:nvSpPr>
        <p:spPr>
          <a:xfrm>
            <a:off x="5397897" y="4508104"/>
            <a:ext cx="1396107" cy="2837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2208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8%</a:t>
            </a:r>
            <a:endParaRPr lang="en-US" sz="2208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704" y="3798690"/>
            <a:ext cx="1702594" cy="1702594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386586" y="5643166"/>
            <a:ext cx="1418828" cy="1773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375"/>
              </a:lnSpc>
            </a:pPr>
            <a:r>
              <a:rPr lang="en-US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Trasplantados</a:t>
            </a:r>
            <a:endParaRPr lang="en-US" dirty="0"/>
          </a:p>
        </p:txBody>
      </p:sp>
      <p:sp>
        <p:nvSpPr>
          <p:cNvPr id="18" name="Text 12"/>
          <p:cNvSpPr/>
          <p:nvPr/>
        </p:nvSpPr>
        <p:spPr>
          <a:xfrm>
            <a:off x="4315024" y="5888533"/>
            <a:ext cx="3561953" cy="181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417"/>
              </a:lnSpc>
            </a:pPr>
            <a:r>
              <a:rPr lang="en-US" sz="8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8/42 pacientes THO</a:t>
            </a:r>
            <a:endParaRPr lang="en-US" sz="875" dirty="0"/>
          </a:p>
        </p:txBody>
      </p:sp>
      <p:sp>
        <p:nvSpPr>
          <p:cNvPr id="19" name="Text 13"/>
          <p:cNvSpPr/>
          <p:nvPr/>
        </p:nvSpPr>
        <p:spPr>
          <a:xfrm>
            <a:off x="8100489" y="4099136"/>
            <a:ext cx="3854795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417"/>
              </a:lnSpc>
            </a:pPr>
            <a:r>
              <a:rPr lang="en-US" sz="8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 EtG basal positivo predijo alto riesgo de no llegar a trasplante (p&lt;0.001)</a:t>
            </a:r>
            <a:endParaRPr lang="en-US" sz="875" dirty="0"/>
          </a:p>
        </p:txBody>
      </p:sp>
      <p:pic>
        <p:nvPicPr>
          <p:cNvPr id="20" name="Imagen 1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05ACA0-E84C-DCA5-AAE8-437ACD53D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5300" y="10892"/>
            <a:ext cx="1426700" cy="1166327"/>
          </a:xfrm>
          <a:prstGeom prst="rect">
            <a:avLst/>
          </a:prstGeom>
        </p:spPr>
      </p:pic>
      <p:sp>
        <p:nvSpPr>
          <p:cNvPr id="21" name="Text 1">
            <a:extLst>
              <a:ext uri="{FF2B5EF4-FFF2-40B4-BE49-F238E27FC236}">
                <a16:creationId xmlns:a16="http://schemas.microsoft.com/office/drawing/2014/main" id="{A06A20DA-0504-44AD-3406-4616DC150FD5}"/>
              </a:ext>
            </a:extLst>
          </p:cNvPr>
          <p:cNvSpPr/>
          <p:nvPr/>
        </p:nvSpPr>
        <p:spPr>
          <a:xfrm>
            <a:off x="1210132" y="4023635"/>
            <a:ext cx="2548930" cy="592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625"/>
              </a:lnSpc>
            </a:pPr>
            <a:r>
              <a:rPr lang="en-US" sz="4625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170</a:t>
            </a:r>
            <a:endParaRPr lang="en-US" sz="4625" dirty="0"/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id="{633EC342-C806-7D77-8F50-9C842A69F9B1}"/>
              </a:ext>
            </a:extLst>
          </p:cNvPr>
          <p:cNvSpPr/>
          <p:nvPr/>
        </p:nvSpPr>
        <p:spPr>
          <a:xfrm>
            <a:off x="1362234" y="4840501"/>
            <a:ext cx="2244626" cy="280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208"/>
              </a:lnSpc>
            </a:pPr>
            <a:r>
              <a:rPr lang="en-US" sz="17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Pacientes Totales</a:t>
            </a:r>
            <a:endParaRPr lang="en-US" sz="1750" dirty="0"/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550ACD62-022D-2F63-4E9B-108036F73368}"/>
              </a:ext>
            </a:extLst>
          </p:cNvPr>
          <p:cNvSpPr/>
          <p:nvPr/>
        </p:nvSpPr>
        <p:spPr>
          <a:xfrm>
            <a:off x="1210132" y="5228646"/>
            <a:ext cx="2548930" cy="574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50"/>
              </a:lnSpc>
            </a:pPr>
            <a:r>
              <a:rPr lang="en-US" sz="1375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Evaluados para trasplante hepático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2ba98950-7f45-4f63-93ce-8807729bc465"/>
    <ds:schemaRef ds:uri="0c5cd9b1-7df6-4125-9594-fc0acfe4947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AFE1F2-FEEB-4D67-94C9-323542195978}"/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1034</Words>
  <Application>Microsoft Macintosh PowerPoint</Application>
  <PresentationFormat>Panorámica</PresentationFormat>
  <Paragraphs>207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Raleway</vt:lpstr>
      <vt:lpstr>Roboto</vt:lpstr>
      <vt:lpstr>system-ui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Microsoft Office User</cp:lastModifiedBy>
  <cp:revision>11</cp:revision>
  <dcterms:created xsi:type="dcterms:W3CDTF">2022-01-31T13:34:55Z</dcterms:created>
  <dcterms:modified xsi:type="dcterms:W3CDTF">2025-10-24T06:44:13Z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