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71" r:id="rId14"/>
    <p:sldId id="269"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76D6FF"/>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68"/>
    <p:restoredTop sz="94702"/>
  </p:normalViewPr>
  <p:slideViewPr>
    <p:cSldViewPr snapToGrid="0">
      <p:cViewPr varScale="1">
        <p:scale>
          <a:sx n="69" d="100"/>
          <a:sy n="69" d="100"/>
        </p:scale>
        <p:origin x="86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1143000" y="685800"/>
            <a:ext cx="4572000" cy="3429000"/>
          </a:xfrm>
          <a:prstGeom prst="rect">
            <a:avLst/>
          </a:prstGeom>
        </p:spPr>
        <p:txBody>
          <a:bodyPr/>
          <a:lstStyle/>
          <a:p>
            <a:endParaRPr/>
          </a:p>
        </p:txBody>
      </p:sp>
      <p:sp>
        <p:nvSpPr>
          <p:cNvPr id="164" name="Shape 16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381000" y="685800"/>
            <a:ext cx="6096000" cy="3429000"/>
          </a:xfrm>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lvl1pPr>
              <a:defRPr sz="1600"/>
            </a:lvl1pPr>
          </a:lstStyle>
          <a:p>
            <a:r>
              <a:t>La actualización BCLC incluye una serie de cambios y adiciones importantes: (1) la confirmación de la puntuación de albúmina-bilirrubina (J Clin Oncol 2015;33:550–558) para una evaluación más fina de la función hepática en pacientes compensados, (2) la integración de la valor de alfa fetoproteína (AFP), para una mejor caracterización biológica y una predicción pronóstica más precisa, (3) la subclasificación de la etapa intermedia con diferentes opciones terapéuticas (incluido el trasplante hepático por criterios extendidos), (4) la inclusión de la radioembolización como respaldo para etapas tempranas e intermedias, (5) la inclusión de una amplia rango de opciones de terapia sistémica de primera y segunda línea para pacientes compensados ​​con HCC avanzado y para aquellos con HCC intermedio que no eran aptos o no respondieron terapias locorregionales, (6) el concepto de etapa de migración, y de la migración intratable, (7) una propuesta sobre cómo categorizar al paciente con progresión radiológica, y (8) una declaración introductoria clara que destaca el papel de lo comités multidisciplinares en el manejo definitivo.del paciente con HCC.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xfrm>
            <a:off x="381000" y="685800"/>
            <a:ext cx="6096000" cy="3429000"/>
          </a:xfrm>
          <a:prstGeom prst="rect">
            <a:avLst/>
          </a:prstGeom>
        </p:spPr>
        <p:txBody>
          <a:bodyPr/>
          <a:lstStyle/>
          <a:p>
            <a:endParaRPr/>
          </a:p>
        </p:txBody>
      </p:sp>
      <p:sp>
        <p:nvSpPr>
          <p:cNvPr id="307" name="Shape 307"/>
          <p:cNvSpPr>
            <a:spLocks noGrp="1"/>
          </p:cNvSpPr>
          <p:nvPr>
            <p:ph type="body" sz="quarter" idx="1"/>
          </p:nvPr>
        </p:nvSpPr>
        <p:spPr>
          <a:prstGeom prst="rect">
            <a:avLst/>
          </a:prstGeom>
        </p:spPr>
        <p:txBody>
          <a:bodyPr/>
          <a:lstStyle>
            <a:lvl1pPr>
              <a:defRPr sz="1600"/>
            </a:lvl1pPr>
          </a:lstStyle>
          <a:p>
            <a:r>
              <a:t>La actualización BCLC incluye una serie de cambios y adiciones importantes: (1) la confirmación de la puntuación de albúmina-bilirrubina (J Clin Oncol 2015;33:550–558) para una evaluación más fina de la función hepática en pacientes compensados, (2) la integración de la valor de alfa fetoproteína (AFP), para una mejor caracterización biológica y una predicción pronóstica más precisa, (3) la subclasificación de la etapa intermedia con diferentes opciones terapéuticas (incluido el trasplante hepático por criterios extendidos), (4) la inclusión de la radioembolización como respaldo para etapas tempranas e intermedias, (5) la inclusión de una amplia rango de opciones de terapia sistémica de primera y segunda línea para pacientes compensados ​​con HCC avanzado y para aquellos con HCC intermedio que no eran aptos o no respondieron terapias locorregionales, (6) el concepto de etapa de migración, y de la migración intratable, (7) una propuesta sobre cómo categorizar al paciente con progresión radiológica, y (8) una declaración introductoria clara que destaca el papel de lo comités multidisciplinares en el manejo definitivo.del paciente con HCC.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xfrm>
            <a:off x="381000" y="685800"/>
            <a:ext cx="6096000" cy="3429000"/>
          </a:xfrm>
          <a:prstGeom prst="rect">
            <a:avLst/>
          </a:prstGeom>
        </p:spPr>
        <p:txBody>
          <a:bodyPr/>
          <a:lstStyle/>
          <a:p>
            <a:endParaRPr/>
          </a:p>
        </p:txBody>
      </p:sp>
      <p:sp>
        <p:nvSpPr>
          <p:cNvPr id="199" name="Shape 199"/>
          <p:cNvSpPr>
            <a:spLocks noGrp="1"/>
          </p:cNvSpPr>
          <p:nvPr>
            <p:ph type="body" sz="quarter" idx="1"/>
          </p:nvPr>
        </p:nvSpPr>
        <p:spPr>
          <a:prstGeom prst="rect">
            <a:avLst/>
          </a:prstGeom>
        </p:spPr>
        <p:txBody>
          <a:bodyPr/>
          <a:lstStyle>
            <a:lvl1pPr>
              <a:defRPr sz="1600"/>
            </a:lvl1pPr>
          </a:lstStyle>
          <a:p>
            <a:r>
              <a:t>La actualización BCLC incluye una serie de cambios y adiciones importantes: (1) la confirmación de la puntuación de albúmina-bilirrubina (J Clin Oncol 2015;33:550–558) para una evaluación más fina de la función hepática en pacientes compensados, (2) la integración de la valor de alfa fetoproteína (AFP), para una mejor caracterización biológica y una predicción pronóstica más precisa, (3) la subclasificación de la etapa intermedia con diferentes opciones terapéuticas (incluido el trasplante hepático por criterios extendidos), (4) la inclusión de la radioembolización como respaldo para etapas tempranas e intermedias, (5) la inclusión de una amplia rango de opciones de terapia sistémica de primera y segunda línea para pacientes compensados ​​con HCC avanzado y para aquellos con HCC intermedio que no eran aptos o no respondieron terapias locorregionales, (6) el concepto de etapa de migración, y de la migración intratable, (7) una propuesta sobre cómo categorizar al paciente con progresión radiológica, y (8) una declaración introductoria clara que destaca el papel de lo comités multidisciplinares en el manejo definitivo.del paciente con HCC.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xfrm>
            <a:off x="381000" y="685800"/>
            <a:ext cx="6096000" cy="3429000"/>
          </a:xfrm>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lvl1pPr>
              <a:defRPr sz="1600"/>
            </a:lvl1pPr>
          </a:lstStyle>
          <a:p>
            <a:r>
              <a:t>La actualización BCLC incluye una serie de cambios y adiciones importantes: (1) la confirmación de la puntuación de albúmina-bilirrubina (J Clin Oncol 2015;33:550–558) para una evaluación más fina de la función hepática en pacientes compensados, (2) la integración de la valor de alfa fetoproteína (AFP), para una mejor caracterización biológica y una predicción pronóstica más precisa, (3) la subclasificación de la etapa intermedia con diferentes opciones terapéuticas (incluido el trasplante hepático por criterios extendidos), (4) la inclusión de la radioembolización como respaldo para etapas tempranas e intermedias, (5) la inclusión de una amplia rango de opciones de terapia sistémica de primera y segunda línea para pacientes compensados ​​con HCC avanzado y para aquellos con HCC intermedio que no eran aptos o no respondieron terapias locorregionales, (6) el concepto de etapa de migración, y de la migración intratable, (7) una propuesta sobre cómo categorizar al paciente con progresión radiológica, y (8) una declaración introductoria clara que destaca el papel de lo comités multidisciplinares en el manejo definitivo.del paciente con HCC.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xfrm>
            <a:off x="381000" y="685800"/>
            <a:ext cx="6096000" cy="3429000"/>
          </a:xfrm>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lvl1pPr>
              <a:defRPr sz="1600"/>
            </a:lvl1pPr>
          </a:lstStyle>
          <a:p>
            <a:r>
              <a:t>La actualización BCLC incluye una serie de cambios y adiciones importantes: (1) la confirmación de la puntuación de albúmina-bilirrubina (J Clin Oncol 2015;33:550–558) para una evaluación más fina de la función hepática en pacientes compensados, (2) la integración de la valor de alfa fetoproteína (AFP), para una mejor caracterización biológica y una predicción pronóstica más precisa, (3) la subclasificación de la etapa intermedia con diferentes opciones terapéuticas (incluido el trasplante hepático por criterios extendidos), (4) la inclusión de la radioembolización como respaldo para etapas tempranas e intermedias, (5) la inclusión de una amplia rango de opciones de terapia sistémica de primera y segunda línea para pacientes compensados ​​con HCC avanzado y para aquellos con HCC intermedio que no eran aptos o no respondieron terapias locorregionales, (6) el concepto de etapa de migración, y de la migración intratable, (7) una propuesta sobre cómo categorizar al paciente con progresión radiológica, y (8) una declaración introductoria clara que destaca el papel de lo comités multidisciplinares en el manejo definitivo.del paciente con HCC.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xfrm>
            <a:off x="381000" y="685800"/>
            <a:ext cx="6096000" cy="3429000"/>
          </a:xfrm>
          <a:prstGeom prst="rect">
            <a:avLst/>
          </a:prstGeom>
        </p:spPr>
        <p:txBody>
          <a:bodyPr/>
          <a:lstStyle/>
          <a:p>
            <a:endParaRPr/>
          </a:p>
        </p:txBody>
      </p:sp>
      <p:sp>
        <p:nvSpPr>
          <p:cNvPr id="250" name="Shape 250"/>
          <p:cNvSpPr>
            <a:spLocks noGrp="1"/>
          </p:cNvSpPr>
          <p:nvPr>
            <p:ph type="body" sz="quarter" idx="1"/>
          </p:nvPr>
        </p:nvSpPr>
        <p:spPr>
          <a:prstGeom prst="rect">
            <a:avLst/>
          </a:prstGeom>
        </p:spPr>
        <p:txBody>
          <a:bodyPr/>
          <a:lstStyle>
            <a:lvl1pPr>
              <a:defRPr sz="1600"/>
            </a:lvl1pPr>
          </a:lstStyle>
          <a:p>
            <a:r>
              <a:t>La actualización BCLC incluye una serie de cambios y adiciones importantes: (1) la confirmación de la puntuación de albúmina-bilirrubina (J Clin Oncol 2015;33:550–558) para una evaluación más fina de la función hepática en pacientes compensados, (2) la integración de la valor de alfa fetoproteína (AFP), para una mejor caracterización biológica y una predicción pronóstica más precisa, (3) la subclasificación de la etapa intermedia con diferentes opciones terapéuticas (incluido el trasplante hepático por criterios extendidos), (4) la inclusión de la radioembolización como respaldo para etapas tempranas e intermedias, (5) la inclusión de una amplia rango de opciones de terapia sistémica de primera y segunda línea para pacientes compensados ​​con HCC avanzado y para aquellos con HCC intermedio que no eran aptos o no respondieron terapias locorregionales, (6) el concepto de etapa de migración, y de la migración intratable, (7) una propuesta sobre cómo categorizar al paciente con progresión radiológica, y (8) una declaración introductoria clara que destaca el papel de lo comités multidisciplinares en el manejo definitivo.del paciente con HCC.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lvl1pPr>
              <a:defRPr sz="1600"/>
            </a:lvl1pPr>
          </a:lstStyle>
          <a:p>
            <a:r>
              <a:t>La actualización BCLC incluye una serie de cambios y adiciones importantes: (1) la confirmación de la puntuación de albúmina-bilirrubina (J Clin Oncol 2015;33:550–558) para una evaluación más fina de la función hepática en pacientes compensados, (2) la integración de la valor de alfa fetoproteína (AFP), para una mejor caracterización biológica y una predicción pronóstica más precisa, (3) la subclasificación de la etapa intermedia con diferentes opciones terapéuticas (incluido el trasplante hepático por criterios extendidos), (4) la inclusión de la radioembolización como respaldo para etapas tempranas e intermedias, (5) la inclusión de una amplia rango de opciones de terapia sistémica de primera y segunda línea para pacientes compensados ​​con HCC avanzado y para aquellos con HCC intermedio que no eran aptos o no respondieron terapias locorregionales, (6) el concepto de etapa de migración, y de la migración intratable, (7) una propuesta sobre cómo categorizar al paciente con progresión radiológica, y (8) una declaración introductoria clara que destaca el papel de lo comités multidisciplinares en el manejo definitivo.del paciente con HCC.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xfrm>
            <a:off x="381000" y="685800"/>
            <a:ext cx="6096000" cy="3429000"/>
          </a:xfrm>
          <a:prstGeom prst="rect">
            <a:avLst/>
          </a:prstGeom>
        </p:spPr>
        <p:txBody>
          <a:bodyPr/>
          <a:lstStyle/>
          <a:p>
            <a:endParaRPr/>
          </a:p>
        </p:txBody>
      </p:sp>
      <p:sp>
        <p:nvSpPr>
          <p:cNvPr id="273" name="Shape 273"/>
          <p:cNvSpPr>
            <a:spLocks noGrp="1"/>
          </p:cNvSpPr>
          <p:nvPr>
            <p:ph type="body" sz="quarter" idx="1"/>
          </p:nvPr>
        </p:nvSpPr>
        <p:spPr>
          <a:prstGeom prst="rect">
            <a:avLst/>
          </a:prstGeom>
        </p:spPr>
        <p:txBody>
          <a:bodyPr/>
          <a:lstStyle>
            <a:lvl1pPr>
              <a:defRPr sz="1600"/>
            </a:lvl1pPr>
          </a:lstStyle>
          <a:p>
            <a:r>
              <a:t>La actualización BCLC incluye una serie de cambios y adiciones importantes: (1) la confirmación de la puntuación de albúmina-bilirrubina (J Clin Oncol 2015;33:550–558) para una evaluación más fina de la función hepática en pacientes compensados, (2) la integración de la valor de alfa fetoproteína (AFP), para una mejor caracterización biológica y una predicción pronóstica más precisa, (3) la subclasificación de la etapa intermedia con diferentes opciones terapéuticas (incluido el trasplante hepático por criterios extendidos), (4) la inclusión de la radioembolización como respaldo para etapas tempranas e intermedias, (5) la inclusión de una amplia rango de opciones de terapia sistémica de primera y segunda línea para pacientes compensados ​​con HCC avanzado y para aquellos con HCC intermedio que no eran aptos o no respondieron terapias locorregionales, (6) el concepto de etapa de migración, y de la migración intratable, (7) una propuesta sobre cómo categorizar al paciente con progresión radiológica, y (8) una declaración introductoria clara que destaca el papel de lo comités multidisciplinares en el manejo definitivo.del paciente con HCC.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noRot="1" noChangeAspect="1"/>
          </p:cNvSpPr>
          <p:nvPr>
            <p:ph type="sldImg"/>
          </p:nvPr>
        </p:nvSpPr>
        <p:spPr>
          <a:xfrm>
            <a:off x="381000" y="685800"/>
            <a:ext cx="6096000" cy="3429000"/>
          </a:xfrm>
          <a:prstGeom prst="rect">
            <a:avLst/>
          </a:prstGeom>
        </p:spPr>
        <p:txBody>
          <a:bodyPr/>
          <a:lstStyle/>
          <a:p>
            <a:endParaRPr/>
          </a:p>
        </p:txBody>
      </p:sp>
      <p:sp>
        <p:nvSpPr>
          <p:cNvPr id="284" name="Shape 284"/>
          <p:cNvSpPr>
            <a:spLocks noGrp="1"/>
          </p:cNvSpPr>
          <p:nvPr>
            <p:ph type="body" sz="quarter" idx="1"/>
          </p:nvPr>
        </p:nvSpPr>
        <p:spPr>
          <a:prstGeom prst="rect">
            <a:avLst/>
          </a:prstGeom>
        </p:spPr>
        <p:txBody>
          <a:bodyPr/>
          <a:lstStyle>
            <a:lvl1pPr>
              <a:defRPr sz="1600"/>
            </a:lvl1pPr>
          </a:lstStyle>
          <a:p>
            <a:r>
              <a:t>La actualización BCLC incluye una serie de cambios y adiciones importantes: (1) la confirmación de la puntuación de albúmina-bilirrubina (J Clin Oncol 2015;33:550–558) para una evaluación más fina de la función hepática en pacientes compensados, (2) la integración de la valor de alfa fetoproteína (AFP), para una mejor caracterización biológica y una predicción pronóstica más precisa, (3) la subclasificación de la etapa intermedia con diferentes opciones terapéuticas (incluido el trasplante hepático por criterios extendidos), (4) la inclusión de la radioembolización como respaldo para etapas tempranas e intermedias, (5) la inclusión de una amplia rango de opciones de terapia sistémica de primera y segunda línea para pacientes compensados ​​con HCC avanzado y para aquellos con HCC intermedio que no eran aptos o no respondieron terapias locorregionales, (6) el concepto de etapa de migración, y de la migración intratable, (7) una propuesta sobre cómo categorizar al paciente con progresión radiológica, y (8) una declaración introductoria clara que destaca el papel de lo comités multidisciplinares en el manejo definitivo.del paciente con HCC.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noRot="1" noChangeAspect="1"/>
          </p:cNvSpPr>
          <p:nvPr>
            <p:ph type="sldImg"/>
          </p:nvPr>
        </p:nvSpPr>
        <p:spPr>
          <a:xfrm>
            <a:off x="381000" y="685800"/>
            <a:ext cx="6096000" cy="3429000"/>
          </a:xfrm>
          <a:prstGeom prst="rect">
            <a:avLst/>
          </a:prstGeom>
        </p:spPr>
        <p:txBody>
          <a:bodyPr/>
          <a:lstStyle/>
          <a:p>
            <a:endParaRPr/>
          </a:p>
        </p:txBody>
      </p:sp>
      <p:sp>
        <p:nvSpPr>
          <p:cNvPr id="295" name="Shape 295"/>
          <p:cNvSpPr>
            <a:spLocks noGrp="1"/>
          </p:cNvSpPr>
          <p:nvPr>
            <p:ph type="body" sz="quarter" idx="1"/>
          </p:nvPr>
        </p:nvSpPr>
        <p:spPr>
          <a:prstGeom prst="rect">
            <a:avLst/>
          </a:prstGeom>
        </p:spPr>
        <p:txBody>
          <a:bodyPr/>
          <a:lstStyle>
            <a:lvl1pPr>
              <a:defRPr sz="1600"/>
            </a:lvl1pPr>
          </a:lstStyle>
          <a:p>
            <a:r>
              <a:t>La actualización BCLC incluye una serie de cambios y adiciones importantes: (1) la confirmación de la puntuación de albúmina-bilirrubina (J Clin Oncol 2015;33:550–558) para una evaluación más fina de la función hepática en pacientes compensados, (2) la integración de la valor de alfa fetoproteína (AFP), para una mejor caracterización biológica y una predicción pronóstica más precisa, (3) la subclasificación de la etapa intermedia con diferentes opciones terapéuticas (incluido el trasplante hepático por criterios extendidos), (4) la inclusión de la radioembolización como respaldo para etapas tempranas e intermedias, (5) la inclusión de una amplia rango de opciones de terapia sistémica de primera y segunda línea para pacientes compensados ​​con HCC avanzado y para aquellos con HCC intermedio que no eran aptos o no respondieron terapias locorregionales, (6) el concepto de etapa de migración, y de la migración intratable, (7) una propuesta sobre cómo categorizar al paciente con progresión radiológica, y (8) una declaración introductoria clara que destaca el papel de lo comités multidisciplinares en el manejo definitivo.del paciente con HCC.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778000" y="2298700"/>
            <a:ext cx="20828000" cy="4648200"/>
          </a:xfrm>
          <a:prstGeom prst="rect">
            <a:avLst/>
          </a:prstGeom>
        </p:spPr>
        <p:txBody>
          <a:bodyPr anchor="b"/>
          <a:lstStyle/>
          <a:p>
            <a:r>
              <a:t>Texto del título</a:t>
            </a:r>
          </a:p>
        </p:txBody>
      </p:sp>
      <p:sp>
        <p:nvSpPr>
          <p:cNvPr id="12" name="Nivel de texto 1…"/>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 Juan López"/>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 Juan López</a:t>
            </a:r>
          </a:p>
        </p:txBody>
      </p:sp>
      <p:sp>
        <p:nvSpPr>
          <p:cNvPr id="94" name="“Escribe una cita aquí”"/>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“Escribe una cita aquí”</a:t>
            </a: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Vista de la playa y el mar desde una duna de arena cubierta de hierba"/>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117" name="Título de la diapositiva"/>
          <p:cNvSpPr txBox="1">
            <a:spLocks noGrp="1"/>
          </p:cNvSpPr>
          <p:nvPr>
            <p:ph type="title" hasCustomPrompt="1"/>
          </p:nvPr>
        </p:nvSpPr>
        <p:spPr>
          <a:xfrm>
            <a:off x="1206500" y="1079500"/>
            <a:ext cx="21971000" cy="1433163"/>
          </a:xfrm>
          <a:prstGeom prst="rect">
            <a:avLst/>
          </a:prstGeom>
        </p:spPr>
        <p:txBody>
          <a:bodyPr anchor="t"/>
          <a:lstStyle>
            <a:lvl1pPr algn="l" defTabSz="2438338">
              <a:lnSpc>
                <a:spcPct val="80000"/>
              </a:lnSpc>
              <a:defRPr sz="8500" b="1" spc="-170">
                <a:latin typeface="Helvetica Neue"/>
                <a:ea typeface="Helvetica Neue"/>
                <a:cs typeface="Helvetica Neue"/>
                <a:sym typeface="Helvetica Neue"/>
              </a:defRPr>
            </a:lvl1pPr>
          </a:lstStyle>
          <a:p>
            <a:r>
              <a:t>Título de la diapositiva</a:t>
            </a:r>
          </a:p>
        </p:txBody>
      </p:sp>
      <p:sp>
        <p:nvSpPr>
          <p:cNvPr id="118" name="Subtítulo de la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nchor="t"/>
          <a:lstStyle>
            <a:lvl1pPr marL="0" indent="0">
              <a:spcBef>
                <a:spcPts val="0"/>
              </a:spcBef>
              <a:buSzTx/>
              <a:buNone/>
              <a:defRPr sz="5500" b="1"/>
            </a:lvl1pPr>
          </a:lstStyle>
          <a:p>
            <a:r>
              <a:t>Subtítulo de la diapositiva</a:t>
            </a:r>
          </a:p>
        </p:txBody>
      </p:sp>
      <p:sp>
        <p:nvSpPr>
          <p:cNvPr id="119" name="Nivel de texto 1…"/>
          <p:cNvSpPr txBox="1">
            <a:spLocks noGrp="1"/>
          </p:cNvSpPr>
          <p:nvPr>
            <p:ph type="body" idx="1" hasCustomPrompt="1"/>
          </p:nvPr>
        </p:nvSpPr>
        <p:spPr>
          <a:xfrm>
            <a:off x="1206500" y="4248504"/>
            <a:ext cx="21971000" cy="8256012"/>
          </a:xfrm>
          <a:prstGeom prst="rect">
            <a:avLst/>
          </a:prstGeom>
        </p:spPr>
        <p:txBody>
          <a:bodyPr anchor="t"/>
          <a:lstStyle>
            <a:lvl1pPr marL="609600" indent="-609600" defTabSz="2438338">
              <a:lnSpc>
                <a:spcPct val="90000"/>
              </a:lnSpc>
              <a:spcBef>
                <a:spcPts val="4500"/>
              </a:spcBef>
              <a:buSzPct val="123000"/>
              <a:defRPr sz="4800"/>
            </a:lvl1pPr>
            <a:lvl2pPr marL="1219200" indent="-609600" defTabSz="2438338">
              <a:lnSpc>
                <a:spcPct val="90000"/>
              </a:lnSpc>
              <a:spcBef>
                <a:spcPts val="4500"/>
              </a:spcBef>
              <a:buSzPct val="123000"/>
              <a:defRPr sz="4800"/>
            </a:lvl2pPr>
            <a:lvl3pPr marL="1828800" indent="-609600" defTabSz="2438338">
              <a:lnSpc>
                <a:spcPct val="90000"/>
              </a:lnSpc>
              <a:spcBef>
                <a:spcPts val="4500"/>
              </a:spcBef>
              <a:buSzPct val="123000"/>
              <a:defRPr sz="4800"/>
            </a:lvl3pPr>
            <a:lvl4pPr marL="2438400" indent="-609600" defTabSz="2438338">
              <a:lnSpc>
                <a:spcPct val="90000"/>
              </a:lnSpc>
              <a:spcBef>
                <a:spcPts val="4500"/>
              </a:spcBef>
              <a:buSzPct val="123000"/>
              <a:defRPr sz="4800"/>
            </a:lvl4pPr>
            <a:lvl5pPr marL="3048000" indent="-609600" defTabSz="2438338">
              <a:lnSpc>
                <a:spcPct val="90000"/>
              </a:lnSpc>
              <a:spcBef>
                <a:spcPts val="4500"/>
              </a:spcBef>
              <a:buSzPct val="123000"/>
              <a:defRPr sz="4800"/>
            </a:lvl5pPr>
          </a:lstStyle>
          <a:p>
            <a:r>
              <a:t>Texto de viñeta de la diapositiva</a:t>
            </a:r>
          </a:p>
          <a:p>
            <a:pPr lvl="1"/>
            <a:endParaRPr/>
          </a:p>
          <a:p>
            <a:pPr lvl="2"/>
            <a:endParaRPr/>
          </a:p>
          <a:p>
            <a:pPr lvl="3"/>
            <a:endParaRPr/>
          </a:p>
          <a:p>
            <a:pPr lvl="4"/>
            <a:endParaRPr/>
          </a:p>
        </p:txBody>
      </p:sp>
      <p:pic>
        <p:nvPicPr>
          <p:cNvPr id="120" name="LogoGMLLT.jpg" descr="LogoGMLLT.jpg"/>
          <p:cNvPicPr>
            <a:picLocks noChangeAspect="1"/>
          </p:cNvPicPr>
          <p:nvPr/>
        </p:nvPicPr>
        <p:blipFill>
          <a:blip r:embed="rId2">
            <a:alphaModFix amt="20179"/>
          </a:blip>
          <a:stretch>
            <a:fillRect/>
          </a:stretch>
        </p:blipFill>
        <p:spPr>
          <a:xfrm>
            <a:off x="10255250" y="4718050"/>
            <a:ext cx="3873500" cy="4279900"/>
          </a:xfrm>
          <a:prstGeom prst="rect">
            <a:avLst/>
          </a:prstGeom>
          <a:ln w="12700">
            <a:miter lim="400000"/>
          </a:ln>
        </p:spPr>
      </p:pic>
      <p:sp>
        <p:nvSpPr>
          <p:cNvPr id="121" name="Número de diapositiva"/>
          <p:cNvSpPr txBox="1">
            <a:spLocks noGrp="1"/>
          </p:cNvSpPr>
          <p:nvPr>
            <p:ph type="sldNum" sz="quarter" idx="2"/>
          </p:nvPr>
        </p:nvSpPr>
        <p:spPr>
          <a:xfrm>
            <a:off x="12001499" y="13080999"/>
            <a:ext cx="368505" cy="374600"/>
          </a:xfrm>
          <a:prstGeom prst="rect">
            <a:avLst/>
          </a:prstGeom>
        </p:spPr>
        <p:txBody>
          <a:bodyPr anchor="b"/>
          <a:lstStyle>
            <a:lvl1pPr defTabSz="584200">
              <a:defRPr sz="1800">
                <a:latin typeface="Helvetica Neue"/>
                <a:ea typeface="Helvetica Neue"/>
                <a:cs typeface="Helvetica Neue"/>
                <a:sym typeface="Helvetica Neue"/>
              </a:defRPr>
            </a:lvl1p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ítulo y subtítulo">
    <p:spTree>
      <p:nvGrpSpPr>
        <p:cNvPr id="1" name=""/>
        <p:cNvGrpSpPr/>
        <p:nvPr/>
      </p:nvGrpSpPr>
      <p:grpSpPr>
        <a:xfrm>
          <a:off x="0" y="0"/>
          <a:ext cx="0" cy="0"/>
          <a:chOff x="0" y="0"/>
          <a:chExt cx="0" cy="0"/>
        </a:xfrm>
      </p:grpSpPr>
      <p:sp>
        <p:nvSpPr>
          <p:cNvPr id="128" name="Texto del título"/>
          <p:cNvSpPr txBox="1">
            <a:spLocks noGrp="1"/>
          </p:cNvSpPr>
          <p:nvPr>
            <p:ph type="title"/>
          </p:nvPr>
        </p:nvSpPr>
        <p:spPr>
          <a:xfrm>
            <a:off x="4833937" y="2303859"/>
            <a:ext cx="14716126" cy="4643438"/>
          </a:xfrm>
          <a:prstGeom prst="rect">
            <a:avLst/>
          </a:prstGeom>
        </p:spPr>
        <p:txBody>
          <a:bodyPr lIns="71437" tIns="71437" rIns="71437" bIns="71437" anchor="b"/>
          <a:lstStyle>
            <a:lvl1pPr defTabSz="821531">
              <a:defRPr>
                <a:latin typeface="Helvetica Light"/>
                <a:ea typeface="Helvetica Light"/>
                <a:cs typeface="Helvetica Light"/>
                <a:sym typeface="Helvetica Light"/>
              </a:defRPr>
            </a:lvl1pPr>
          </a:lstStyle>
          <a:p>
            <a:r>
              <a:t>Texto del título</a:t>
            </a:r>
          </a:p>
        </p:txBody>
      </p:sp>
      <p:sp>
        <p:nvSpPr>
          <p:cNvPr id="129" name="Nivel de texto 1…"/>
          <p:cNvSpPr txBox="1">
            <a:spLocks noGrp="1"/>
          </p:cNvSpPr>
          <p:nvPr>
            <p:ph type="body" sz="quarter" idx="1"/>
          </p:nvPr>
        </p:nvSpPr>
        <p:spPr>
          <a:xfrm>
            <a:off x="4833937" y="7072312"/>
            <a:ext cx="14716126" cy="1589485"/>
          </a:xfrm>
          <a:prstGeom prst="rect">
            <a:avLst/>
          </a:prstGeom>
        </p:spPr>
        <p:txBody>
          <a:bodyPr lIns="71437" tIns="71437" rIns="71437" bIns="71437" anchor="t"/>
          <a:lstStyle>
            <a:lvl1pPr marL="0" indent="0" algn="ctr" defTabSz="821531">
              <a:spcBef>
                <a:spcPts val="0"/>
              </a:spcBef>
              <a:buSzTx/>
              <a:buNone/>
              <a:defRPr sz="4400">
                <a:latin typeface="Helvetica Light"/>
                <a:ea typeface="Helvetica Light"/>
                <a:cs typeface="Helvetica Light"/>
                <a:sym typeface="Helvetica Light"/>
              </a:defRPr>
            </a:lvl1pPr>
            <a:lvl2pPr marL="0" indent="228600" algn="ctr" defTabSz="821531">
              <a:spcBef>
                <a:spcPts val="0"/>
              </a:spcBef>
              <a:buSzTx/>
              <a:buNone/>
              <a:defRPr sz="4400">
                <a:latin typeface="Helvetica Light"/>
                <a:ea typeface="Helvetica Light"/>
                <a:cs typeface="Helvetica Light"/>
                <a:sym typeface="Helvetica Light"/>
              </a:defRPr>
            </a:lvl2pPr>
            <a:lvl3pPr marL="0" indent="457200" algn="ctr" defTabSz="821531">
              <a:spcBef>
                <a:spcPts val="0"/>
              </a:spcBef>
              <a:buSzTx/>
              <a:buNone/>
              <a:defRPr sz="4400">
                <a:latin typeface="Helvetica Light"/>
                <a:ea typeface="Helvetica Light"/>
                <a:cs typeface="Helvetica Light"/>
                <a:sym typeface="Helvetica Light"/>
              </a:defRPr>
            </a:lvl3pPr>
            <a:lvl4pPr marL="0" indent="685800" algn="ctr" defTabSz="821531">
              <a:spcBef>
                <a:spcPts val="0"/>
              </a:spcBef>
              <a:buSzTx/>
              <a:buNone/>
              <a:defRPr sz="4400">
                <a:latin typeface="Helvetica Light"/>
                <a:ea typeface="Helvetica Light"/>
                <a:cs typeface="Helvetica Light"/>
                <a:sym typeface="Helvetica Light"/>
              </a:defRPr>
            </a:lvl4pPr>
            <a:lvl5pPr marL="0" indent="914400" algn="ctr" defTabSz="821531">
              <a:spcBef>
                <a:spcPts val="0"/>
              </a:spcBef>
              <a:buSzTx/>
              <a:buNone/>
              <a:defRPr sz="4400">
                <a:latin typeface="Helvetica Light"/>
                <a:ea typeface="Helvetica Light"/>
                <a:cs typeface="Helvetica Light"/>
                <a:sym typeface="Helvetica Light"/>
              </a:defRPr>
            </a:lvl5pPr>
          </a:lstStyle>
          <a:p>
            <a:r>
              <a:t>Nivel de texto 1</a:t>
            </a:r>
          </a:p>
          <a:p>
            <a:pPr lvl="1"/>
            <a:r>
              <a:t>Nivel de texto 2</a:t>
            </a:r>
          </a:p>
          <a:p>
            <a:pPr lvl="2"/>
            <a:r>
              <a:t>Nivel de texto 3</a:t>
            </a:r>
          </a:p>
          <a:p>
            <a:pPr lvl="3"/>
            <a:r>
              <a:t>Nivel de texto 4</a:t>
            </a:r>
          </a:p>
          <a:p>
            <a:pPr lvl="4"/>
            <a:r>
              <a:t>Nivel de texto 5</a:t>
            </a:r>
          </a:p>
        </p:txBody>
      </p:sp>
      <p:sp>
        <p:nvSpPr>
          <p:cNvPr id="130" name="Número de diapositiva"/>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pic>
        <p:nvPicPr>
          <p:cNvPr id="137" name="LogoGMLLT.jpg" descr="LogoGMLLT.jpg"/>
          <p:cNvPicPr>
            <a:picLocks noChangeAspect="1"/>
          </p:cNvPicPr>
          <p:nvPr/>
        </p:nvPicPr>
        <p:blipFill>
          <a:blip r:embed="rId2">
            <a:alphaModFix amt="21706"/>
          </a:blip>
          <a:stretch>
            <a:fillRect/>
          </a:stretch>
        </p:blipFill>
        <p:spPr>
          <a:xfrm>
            <a:off x="9578580" y="3970385"/>
            <a:ext cx="5226840" cy="5775230"/>
          </a:xfrm>
          <a:prstGeom prst="rect">
            <a:avLst/>
          </a:prstGeom>
          <a:ln w="12700">
            <a:miter lim="400000"/>
          </a:ln>
        </p:spPr>
      </p:pic>
      <p:sp>
        <p:nvSpPr>
          <p:cNvPr id="138" name="Número de diapositiva"/>
          <p:cNvSpPr txBox="1">
            <a:spLocks noGrp="1"/>
          </p:cNvSpPr>
          <p:nvPr>
            <p:ph type="sldNum" sz="quarter" idx="2"/>
          </p:nvPr>
        </p:nvSpPr>
        <p:spPr>
          <a:xfrm>
            <a:off x="12001499" y="13080999"/>
            <a:ext cx="368505" cy="374600"/>
          </a:xfrm>
          <a:prstGeom prst="rect">
            <a:avLst/>
          </a:prstGeom>
        </p:spPr>
        <p:txBody>
          <a:bodyPr anchor="b"/>
          <a:lstStyle>
            <a:lvl1pPr defTabSz="584200">
              <a:defRPr sz="1800">
                <a:latin typeface="Helvetica Neue"/>
                <a:ea typeface="Helvetica Neue"/>
                <a:cs typeface="Helvetica Neue"/>
                <a:sym typeface="Helvetica Neue"/>
              </a:defRPr>
            </a:lvl1p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ítulo y subtítulo">
    <p:spTree>
      <p:nvGrpSpPr>
        <p:cNvPr id="1" name=""/>
        <p:cNvGrpSpPr/>
        <p:nvPr/>
      </p:nvGrpSpPr>
      <p:grpSpPr>
        <a:xfrm>
          <a:off x="0" y="0"/>
          <a:ext cx="0" cy="0"/>
          <a:chOff x="0" y="0"/>
          <a:chExt cx="0" cy="0"/>
        </a:xfrm>
      </p:grpSpPr>
      <p:sp>
        <p:nvSpPr>
          <p:cNvPr id="145" name="Texto del título"/>
          <p:cNvSpPr txBox="1">
            <a:spLocks noGrp="1"/>
          </p:cNvSpPr>
          <p:nvPr>
            <p:ph type="title"/>
          </p:nvPr>
        </p:nvSpPr>
        <p:spPr>
          <a:xfrm>
            <a:off x="4833937" y="2303859"/>
            <a:ext cx="14716126" cy="4643438"/>
          </a:xfrm>
          <a:prstGeom prst="rect">
            <a:avLst/>
          </a:prstGeom>
        </p:spPr>
        <p:txBody>
          <a:bodyPr lIns="71437" tIns="71437" rIns="71437" bIns="71437" anchor="b"/>
          <a:lstStyle>
            <a:lvl1pPr defTabSz="821531">
              <a:defRPr>
                <a:latin typeface="Helvetica Light"/>
                <a:ea typeface="Helvetica Light"/>
                <a:cs typeface="Helvetica Light"/>
                <a:sym typeface="Helvetica Light"/>
              </a:defRPr>
            </a:lvl1pPr>
          </a:lstStyle>
          <a:p>
            <a:r>
              <a:t>Texto del título</a:t>
            </a:r>
          </a:p>
        </p:txBody>
      </p:sp>
      <p:sp>
        <p:nvSpPr>
          <p:cNvPr id="146" name="Nivel de texto 1…"/>
          <p:cNvSpPr txBox="1">
            <a:spLocks noGrp="1"/>
          </p:cNvSpPr>
          <p:nvPr>
            <p:ph type="body" sz="quarter" idx="1"/>
          </p:nvPr>
        </p:nvSpPr>
        <p:spPr>
          <a:xfrm>
            <a:off x="4833937" y="7072312"/>
            <a:ext cx="14716126" cy="1589485"/>
          </a:xfrm>
          <a:prstGeom prst="rect">
            <a:avLst/>
          </a:prstGeom>
        </p:spPr>
        <p:txBody>
          <a:bodyPr lIns="71437" tIns="71437" rIns="71437" bIns="71437" anchor="t"/>
          <a:lstStyle>
            <a:lvl1pPr marL="0" indent="0" algn="ctr" defTabSz="821531">
              <a:spcBef>
                <a:spcPts val="0"/>
              </a:spcBef>
              <a:buSzTx/>
              <a:buNone/>
              <a:defRPr sz="4400">
                <a:latin typeface="Helvetica Light"/>
                <a:ea typeface="Helvetica Light"/>
                <a:cs typeface="Helvetica Light"/>
                <a:sym typeface="Helvetica Light"/>
              </a:defRPr>
            </a:lvl1pPr>
            <a:lvl2pPr marL="0" indent="228600" algn="ctr" defTabSz="821531">
              <a:spcBef>
                <a:spcPts val="0"/>
              </a:spcBef>
              <a:buSzTx/>
              <a:buNone/>
              <a:defRPr sz="4400">
                <a:latin typeface="Helvetica Light"/>
                <a:ea typeface="Helvetica Light"/>
                <a:cs typeface="Helvetica Light"/>
                <a:sym typeface="Helvetica Light"/>
              </a:defRPr>
            </a:lvl2pPr>
            <a:lvl3pPr marL="0" indent="457200" algn="ctr" defTabSz="821531">
              <a:spcBef>
                <a:spcPts val="0"/>
              </a:spcBef>
              <a:buSzTx/>
              <a:buNone/>
              <a:defRPr sz="4400">
                <a:latin typeface="Helvetica Light"/>
                <a:ea typeface="Helvetica Light"/>
                <a:cs typeface="Helvetica Light"/>
                <a:sym typeface="Helvetica Light"/>
              </a:defRPr>
            </a:lvl3pPr>
            <a:lvl4pPr marL="0" indent="685800" algn="ctr" defTabSz="821531">
              <a:spcBef>
                <a:spcPts val="0"/>
              </a:spcBef>
              <a:buSzTx/>
              <a:buNone/>
              <a:defRPr sz="4400">
                <a:latin typeface="Helvetica Light"/>
                <a:ea typeface="Helvetica Light"/>
                <a:cs typeface="Helvetica Light"/>
                <a:sym typeface="Helvetica Light"/>
              </a:defRPr>
            </a:lvl4pPr>
            <a:lvl5pPr marL="0" indent="914400" algn="ctr" defTabSz="821531">
              <a:spcBef>
                <a:spcPts val="0"/>
              </a:spcBef>
              <a:buSzTx/>
              <a:buNone/>
              <a:defRPr sz="4400">
                <a:latin typeface="Helvetica Light"/>
                <a:ea typeface="Helvetica Light"/>
                <a:cs typeface="Helvetica Light"/>
                <a:sym typeface="Helvetica Light"/>
              </a:defRPr>
            </a:lvl5pPr>
          </a:lstStyle>
          <a:p>
            <a:r>
              <a:t>Nivel de texto 1</a:t>
            </a:r>
          </a:p>
          <a:p>
            <a:pPr lvl="1"/>
            <a:r>
              <a:t>Nivel de texto 2</a:t>
            </a:r>
          </a:p>
          <a:p>
            <a:pPr lvl="2"/>
            <a:r>
              <a:t>Nivel de texto 3</a:t>
            </a:r>
          </a:p>
          <a:p>
            <a:pPr lvl="3"/>
            <a:r>
              <a:t>Nivel de texto 4</a:t>
            </a:r>
          </a:p>
          <a:p>
            <a:pPr lvl="4"/>
            <a:r>
              <a:t>Nivel de texto 5</a:t>
            </a:r>
          </a:p>
        </p:txBody>
      </p:sp>
      <p:sp>
        <p:nvSpPr>
          <p:cNvPr id="147" name="Número de diapositiva"/>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ítulo">
    <p:spTree>
      <p:nvGrpSpPr>
        <p:cNvPr id="1" name=""/>
        <p:cNvGrpSpPr/>
        <p:nvPr/>
      </p:nvGrpSpPr>
      <p:grpSpPr>
        <a:xfrm>
          <a:off x="0" y="0"/>
          <a:ext cx="0" cy="0"/>
          <a:chOff x="0" y="0"/>
          <a:chExt cx="0" cy="0"/>
        </a:xfrm>
      </p:grpSpPr>
      <p:sp>
        <p:nvSpPr>
          <p:cNvPr id="154" name="Autor y fecha"/>
          <p:cNvSpPr txBox="1">
            <a:spLocks noGrp="1"/>
          </p:cNvSpPr>
          <p:nvPr>
            <p:ph type="body" sz="quarter" idx="21" hasCustomPrompt="1"/>
          </p:nvPr>
        </p:nvSpPr>
        <p:spPr>
          <a:xfrm>
            <a:off x="1201340" y="11859862"/>
            <a:ext cx="21971003" cy="636979"/>
          </a:xfrm>
          <a:prstGeom prst="rect">
            <a:avLst/>
          </a:prstGeom>
        </p:spPr>
        <p:txBody>
          <a:bodyPr lIns="45719" tIns="45719" rIns="45719" bIns="45719" anchor="t"/>
          <a:lstStyle>
            <a:lvl1pPr marL="0" indent="0">
              <a:spcBef>
                <a:spcPts val="0"/>
              </a:spcBef>
              <a:buSzTx/>
              <a:buNone/>
              <a:defRPr sz="3600" b="1"/>
            </a:lvl1pPr>
          </a:lstStyle>
          <a:p>
            <a:r>
              <a:t>Autor y fecha</a:t>
            </a:r>
          </a:p>
        </p:txBody>
      </p:sp>
      <p:sp>
        <p:nvSpPr>
          <p:cNvPr id="155" name="Título de la presentación"/>
          <p:cNvSpPr txBox="1">
            <a:spLocks noGrp="1"/>
          </p:cNvSpPr>
          <p:nvPr>
            <p:ph type="title" hasCustomPrompt="1"/>
          </p:nvPr>
        </p:nvSpPr>
        <p:spPr>
          <a:xfrm>
            <a:off x="1206496" y="2574991"/>
            <a:ext cx="21971004" cy="4648201"/>
          </a:xfrm>
          <a:prstGeom prst="rect">
            <a:avLst/>
          </a:prstGeom>
        </p:spPr>
        <p:txBody>
          <a:bodyPr anchor="b"/>
          <a:lstStyle>
            <a:lvl1pPr algn="l" defTabSz="2438338">
              <a:lnSpc>
                <a:spcPct val="80000"/>
              </a:lnSpc>
              <a:defRPr sz="11600" b="1" spc="-232">
                <a:latin typeface="Helvetica Neue"/>
                <a:ea typeface="Helvetica Neue"/>
                <a:cs typeface="Helvetica Neue"/>
                <a:sym typeface="Helvetica Neue"/>
              </a:defRPr>
            </a:lvl1pPr>
          </a:lstStyle>
          <a:p>
            <a:r>
              <a:t>Título de la presentación</a:t>
            </a:r>
          </a:p>
        </p:txBody>
      </p:sp>
      <p:sp>
        <p:nvSpPr>
          <p:cNvPr id="156" name="Nivel de texto 1…"/>
          <p:cNvSpPr txBox="1">
            <a:spLocks noGrp="1"/>
          </p:cNvSpPr>
          <p:nvPr>
            <p:ph type="body" sz="quarter" idx="1" hasCustomPrompt="1"/>
          </p:nvPr>
        </p:nvSpPr>
        <p:spPr>
          <a:xfrm>
            <a:off x="1201342" y="7223190"/>
            <a:ext cx="21971001" cy="1905001"/>
          </a:xfrm>
          <a:prstGeom prst="rect">
            <a:avLst/>
          </a:prstGeom>
        </p:spPr>
        <p:txBody>
          <a:bodyPr anchor="t"/>
          <a:lstStyle>
            <a:lvl1pPr marL="0" indent="0">
              <a:spcBef>
                <a:spcPts val="0"/>
              </a:spcBef>
              <a:buSzTx/>
              <a:buNone/>
              <a:defRPr sz="5500" b="1"/>
            </a:lvl1pPr>
            <a:lvl2pPr marL="0" indent="457200">
              <a:spcBef>
                <a:spcPts val="0"/>
              </a:spcBef>
              <a:buSzTx/>
              <a:buNone/>
              <a:defRPr sz="5500" b="1"/>
            </a:lvl2pPr>
            <a:lvl3pPr marL="0" indent="914400">
              <a:spcBef>
                <a:spcPts val="0"/>
              </a:spcBef>
              <a:buSzTx/>
              <a:buNone/>
              <a:defRPr sz="5500" b="1"/>
            </a:lvl3pPr>
            <a:lvl4pPr marL="0" indent="1371600">
              <a:spcBef>
                <a:spcPts val="0"/>
              </a:spcBef>
              <a:buSzTx/>
              <a:buNone/>
              <a:defRPr sz="5500" b="1"/>
            </a:lvl4pPr>
            <a:lvl5pPr marL="0" indent="1828800">
              <a:spcBef>
                <a:spcPts val="0"/>
              </a:spcBef>
              <a:buSzTx/>
              <a:buNone/>
              <a:defRPr sz="5500" b="1"/>
            </a:lvl5pPr>
          </a:lstStyle>
          <a:p>
            <a:r>
              <a:t>Subtítulo de la presentación</a:t>
            </a:r>
          </a:p>
          <a:p>
            <a:pPr lvl="1"/>
            <a:endParaRPr/>
          </a:p>
          <a:p>
            <a:pPr lvl="2"/>
            <a:endParaRPr/>
          </a:p>
          <a:p>
            <a:pPr lvl="3"/>
            <a:endParaRPr/>
          </a:p>
          <a:p>
            <a:pPr lvl="4"/>
            <a:endParaRPr/>
          </a:p>
        </p:txBody>
      </p:sp>
      <p:sp>
        <p:nvSpPr>
          <p:cNvPr id="157" name="Número de diapositiva"/>
          <p:cNvSpPr txBox="1">
            <a:spLocks noGrp="1"/>
          </p:cNvSpPr>
          <p:nvPr>
            <p:ph type="sldNum" sz="quarter" idx="2"/>
          </p:nvPr>
        </p:nvSpPr>
        <p:spPr>
          <a:xfrm>
            <a:off x="12001499" y="13080999"/>
            <a:ext cx="368505" cy="374600"/>
          </a:xfrm>
          <a:prstGeom prst="rect">
            <a:avLst/>
          </a:prstGeom>
        </p:spPr>
        <p:txBody>
          <a:bodyPr anchor="b"/>
          <a:lstStyle>
            <a:lvl1pPr defTabSz="584200">
              <a:defRPr sz="1800">
                <a:latin typeface="Helvetica Neue"/>
                <a:ea typeface="Helvetica Neue"/>
                <a:cs typeface="Helvetica Neue"/>
                <a:sym typeface="Helvetica Neue"/>
              </a:defRPr>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0" name="Vista de la playa y el mar desde una duna de arena cubierta de hierba"/>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exto del título"/>
          <p:cNvSpPr txBox="1">
            <a:spLocks noGrp="1"/>
          </p:cNvSpPr>
          <p:nvPr>
            <p:ph type="title"/>
          </p:nvPr>
        </p:nvSpPr>
        <p:spPr>
          <a:xfrm>
            <a:off x="635000" y="9512300"/>
            <a:ext cx="23114000" cy="2006600"/>
          </a:xfrm>
          <a:prstGeom prst="rect">
            <a:avLst/>
          </a:prstGeom>
        </p:spPr>
        <p:txBody>
          <a:bodyPr anchor="b"/>
          <a:lstStyle/>
          <a:p>
            <a:r>
              <a:t>Texto del título</a:t>
            </a:r>
          </a:p>
        </p:txBody>
      </p:sp>
      <p:sp>
        <p:nvSpPr>
          <p:cNvPr id="22" name="Nivel de texto 1…"/>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Texto del título"/>
          <p:cNvSpPr txBox="1">
            <a:spLocks noGrp="1"/>
          </p:cNvSpPr>
          <p:nvPr>
            <p:ph type="title"/>
          </p:nvPr>
        </p:nvSpPr>
        <p:spPr>
          <a:xfrm>
            <a:off x="1778000" y="4533900"/>
            <a:ext cx="20828000" cy="4648200"/>
          </a:xfrm>
          <a:prstGeom prst="rect">
            <a:avLst/>
          </a:prstGeom>
        </p:spPr>
        <p:txBody>
          <a:bodyPr/>
          <a:lstStyle/>
          <a:p>
            <a:r>
              <a:t>Texto del título</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Garza volando bajo en una playa con una pequeña valla en primer plano"/>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exto del título"/>
          <p:cNvSpPr txBox="1">
            <a:spLocks noGrp="1"/>
          </p:cNvSpPr>
          <p:nvPr>
            <p:ph type="title"/>
          </p:nvPr>
        </p:nvSpPr>
        <p:spPr>
          <a:xfrm>
            <a:off x="1651000" y="952500"/>
            <a:ext cx="10223500" cy="5549900"/>
          </a:xfrm>
          <a:prstGeom prst="rect">
            <a:avLst/>
          </a:prstGeom>
        </p:spPr>
        <p:txBody>
          <a:bodyPr anchor="b"/>
          <a:lstStyle>
            <a:lvl1pPr>
              <a:defRPr sz="8400"/>
            </a:lvl1pPr>
          </a:lstStyle>
          <a:p>
            <a:r>
              <a:t>Texto del título</a:t>
            </a:r>
          </a:p>
        </p:txBody>
      </p:sp>
      <p:sp>
        <p:nvSpPr>
          <p:cNvPr id="40" name="Nivel de texto 1…"/>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Texto del título"/>
          <p:cNvSpPr txBox="1">
            <a:spLocks noGrp="1"/>
          </p:cNvSpPr>
          <p:nvPr>
            <p:ph type="title"/>
          </p:nvPr>
        </p:nvSpPr>
        <p:spPr>
          <a:prstGeom prst="rect">
            <a:avLst/>
          </a:prstGeom>
        </p:spPr>
        <p:txBody>
          <a:bodyPr/>
          <a:lstStyle/>
          <a:p>
            <a:r>
              <a:t>Texto del título</a:t>
            </a:r>
          </a:p>
        </p:txBody>
      </p:sp>
      <p:sp>
        <p:nvSpPr>
          <p:cNvPr id="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Texto del título"/>
          <p:cNvSpPr txBox="1">
            <a:spLocks noGrp="1"/>
          </p:cNvSpPr>
          <p:nvPr>
            <p:ph type="title"/>
          </p:nvPr>
        </p:nvSpPr>
        <p:spPr>
          <a:prstGeom prst="rect">
            <a:avLst/>
          </a:prstGeom>
        </p:spPr>
        <p:txBody>
          <a:bodyPr/>
          <a:lstStyle/>
          <a:p>
            <a:r>
              <a:t>Texto del título</a:t>
            </a:r>
          </a:p>
        </p:txBody>
      </p:sp>
      <p:sp>
        <p:nvSpPr>
          <p:cNvPr id="57" name="Nivel de texto 1…"/>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Camino de arena entre dos colinas que lleva al mar"/>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exto del título"/>
          <p:cNvSpPr txBox="1">
            <a:spLocks noGrp="1"/>
          </p:cNvSpPr>
          <p:nvPr>
            <p:ph type="title"/>
          </p:nvPr>
        </p:nvSpPr>
        <p:spPr>
          <a:prstGeom prst="rect">
            <a:avLst/>
          </a:prstGeom>
        </p:spPr>
        <p:txBody>
          <a:bodyPr/>
          <a:lstStyle/>
          <a:p>
            <a:r>
              <a:t>Texto del título</a:t>
            </a:r>
          </a:p>
        </p:txBody>
      </p:sp>
      <p:sp>
        <p:nvSpPr>
          <p:cNvPr id="67" name="Nivel de texto 1…"/>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Nivel de texto 1…"/>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3" name="Camino de arena entre dos colinas que lleva al mar"/>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Garza volando bajo en una playa con una pequeña valla en primer plano"/>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Vista de la playa y el mar desde una duna de arena cubierta de hierba"/>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Texto del título</a:t>
            </a:r>
          </a:p>
        </p:txBody>
      </p:sp>
      <p:sp>
        <p:nvSpPr>
          <p:cNvPr id="3" name="Nivel de texto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hyperlink" Target="mailto:camiloj.llamoza2@um.es" TargetMode="External"/><Relationship Id="rId2" Type="http://schemas.openxmlformats.org/officeDocument/2006/relationships/hyperlink" Target="mailto:info@llamozatorres.com" TargetMode="Externa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mailto:camiloj.llamoza@carm.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1.jpeg"/><Relationship Id="rId4" Type="http://schemas.openxmlformats.org/officeDocument/2006/relationships/image" Target="../media/image5.jpe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1.jpeg"/><Relationship Id="rId4" Type="http://schemas.openxmlformats.org/officeDocument/2006/relationships/image" Target="../media/image5.jpe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Línea"/>
          <p:cNvSpPr/>
          <p:nvPr/>
        </p:nvSpPr>
        <p:spPr>
          <a:xfrm>
            <a:off x="-318730" y="2462689"/>
            <a:ext cx="24766722" cy="1"/>
          </a:xfrm>
          <a:prstGeom prst="line">
            <a:avLst/>
          </a:prstGeom>
          <a:ln w="177800">
            <a:solidFill>
              <a:srgbClr val="FFFFFF"/>
            </a:solidFill>
            <a:miter lim="400000"/>
          </a:ln>
        </p:spPr>
        <p:txBody>
          <a:bodyPr lIns="50800" tIns="50800" rIns="50800" bIns="50800" anchor="ctr"/>
          <a:lstStyle/>
          <a:p>
            <a:pPr>
              <a:defRPr sz="3200" b="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a:p>
        </p:txBody>
      </p:sp>
      <p:pic>
        <p:nvPicPr>
          <p:cNvPr id="167" name="Captura de pantalla 2025-10-21 a las 8.11.19.png" descr="Captura de pantalla 2025-10-21 a las 8.11.19.png"/>
          <p:cNvPicPr>
            <a:picLocks noChangeAspect="1"/>
          </p:cNvPicPr>
          <p:nvPr/>
        </p:nvPicPr>
        <p:blipFill>
          <a:blip r:embed="rId2"/>
          <a:stretch>
            <a:fillRect/>
          </a:stretch>
        </p:blipFill>
        <p:spPr>
          <a:xfrm>
            <a:off x="-87421" y="38321"/>
            <a:ext cx="24558842" cy="1363935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 name="Hepatología Arrixaca.jpg" descr="Hepatología Arrixaca.jpg"/>
          <p:cNvPicPr>
            <a:picLocks noChangeAspect="1"/>
          </p:cNvPicPr>
          <p:nvPr/>
        </p:nvPicPr>
        <p:blipFill>
          <a:blip r:embed="rId3"/>
          <a:stretch>
            <a:fillRect/>
          </a:stretch>
        </p:blipFill>
        <p:spPr>
          <a:xfrm>
            <a:off x="22670323" y="25434"/>
            <a:ext cx="1741956" cy="1609622"/>
          </a:xfrm>
          <a:prstGeom prst="rect">
            <a:avLst/>
          </a:prstGeom>
          <a:ln w="12700">
            <a:miter lim="400000"/>
          </a:ln>
        </p:spPr>
      </p:pic>
      <p:pic>
        <p:nvPicPr>
          <p:cNvPr id="276" name="arrixaca-hospital-logotipo-version-positivo-2000x1331.jpg" descr="arrixaca-hospital-logotipo-version-positivo-2000x1331.jpg"/>
          <p:cNvPicPr>
            <a:picLocks noChangeAspect="1"/>
          </p:cNvPicPr>
          <p:nvPr/>
        </p:nvPicPr>
        <p:blipFill>
          <a:blip r:embed="rId4"/>
          <a:stretch>
            <a:fillRect/>
          </a:stretch>
        </p:blipFill>
        <p:spPr>
          <a:xfrm>
            <a:off x="90112" y="-58103"/>
            <a:ext cx="2937187" cy="1954699"/>
          </a:xfrm>
          <a:prstGeom prst="rect">
            <a:avLst/>
          </a:prstGeom>
          <a:ln w="12700">
            <a:miter lim="400000"/>
          </a:ln>
        </p:spPr>
      </p:pic>
      <p:pic>
        <p:nvPicPr>
          <p:cNvPr id="277" name="LogoGMLLT.jpg" descr="LogoGMLLT.jpg"/>
          <p:cNvPicPr>
            <a:picLocks noChangeAspect="1"/>
          </p:cNvPicPr>
          <p:nvPr/>
        </p:nvPicPr>
        <p:blipFill>
          <a:blip r:embed="rId5"/>
          <a:stretch>
            <a:fillRect/>
          </a:stretch>
        </p:blipFill>
        <p:spPr>
          <a:xfrm>
            <a:off x="23369620" y="10980963"/>
            <a:ext cx="1021041" cy="1128166"/>
          </a:xfrm>
          <a:prstGeom prst="rect">
            <a:avLst/>
          </a:prstGeom>
          <a:ln w="12700">
            <a:miter lim="400000"/>
          </a:ln>
        </p:spPr>
      </p:pic>
      <p:sp>
        <p:nvSpPr>
          <p:cNvPr id="278" name="Línea"/>
          <p:cNvSpPr/>
          <p:nvPr/>
        </p:nvSpPr>
        <p:spPr>
          <a:xfrm flipV="1">
            <a:off x="12457" y="12170597"/>
            <a:ext cx="24371543" cy="7876"/>
          </a:xfrm>
          <a:prstGeom prst="line">
            <a:avLst/>
          </a:prstGeom>
          <a:ln w="152400">
            <a:solidFill>
              <a:schemeClr val="accent1"/>
            </a:solidFill>
            <a:miter lim="400000"/>
          </a:ln>
        </p:spPr>
        <p:txBody>
          <a:bodyPr lIns="71437" tIns="71437" rIns="71437" bIns="71437" anchor="ctr"/>
          <a:lstStyle/>
          <a:p>
            <a:pPr defTabSz="821531">
              <a:defRPr sz="3200" b="0">
                <a:latin typeface="Helvetica Light"/>
                <a:ea typeface="Helvetica Light"/>
                <a:cs typeface="Helvetica Light"/>
                <a:sym typeface="Helvetica Light"/>
              </a:defRPr>
            </a:pPr>
            <a:endParaRPr/>
          </a:p>
        </p:txBody>
      </p:sp>
      <p:sp>
        <p:nvSpPr>
          <p:cNvPr id="279" name="Resultados (2)"/>
          <p:cNvSpPr txBox="1">
            <a:spLocks noGrp="1"/>
          </p:cNvSpPr>
          <p:nvPr>
            <p:ph type="title"/>
          </p:nvPr>
        </p:nvSpPr>
        <p:spPr>
          <a:xfrm>
            <a:off x="2954364" y="224764"/>
            <a:ext cx="18475272" cy="1388965"/>
          </a:xfrm>
          <a:prstGeom prst="rect">
            <a:avLst/>
          </a:prstGeom>
        </p:spPr>
        <p:txBody>
          <a:bodyPr anchor="ctr"/>
          <a:lstStyle>
            <a:lvl1pPr algn="ctr" defTabSz="584200">
              <a:lnSpc>
                <a:spcPct val="100000"/>
              </a:lnSpc>
              <a:defRPr sz="4800" spc="0">
                <a:solidFill>
                  <a:srgbClr val="0433FF"/>
                </a:solidFill>
              </a:defRPr>
            </a:lvl1pPr>
          </a:lstStyle>
          <a:p>
            <a:r>
              <a:t>Resultados (2)</a:t>
            </a:r>
          </a:p>
        </p:txBody>
      </p:sp>
      <p:pic>
        <p:nvPicPr>
          <p:cNvPr id="280" name="Captura de pantalla 2025-10-19 a las 6.23.13.png" descr="Captura de pantalla 2025-10-19 a las 6.23.13.png"/>
          <p:cNvPicPr>
            <a:picLocks noChangeAspect="1"/>
          </p:cNvPicPr>
          <p:nvPr/>
        </p:nvPicPr>
        <p:blipFill>
          <a:blip r:embed="rId6"/>
          <a:stretch>
            <a:fillRect/>
          </a:stretch>
        </p:blipFill>
        <p:spPr>
          <a:xfrm>
            <a:off x="-41805" y="12306905"/>
            <a:ext cx="24467610" cy="1597886"/>
          </a:xfrm>
          <a:prstGeom prst="rect">
            <a:avLst/>
          </a:prstGeom>
          <a:ln w="12700">
            <a:miter lim="400000"/>
          </a:ln>
        </p:spPr>
      </p:pic>
      <p:sp>
        <p:nvSpPr>
          <p:cNvPr id="281" name="Línea"/>
          <p:cNvSpPr/>
          <p:nvPr/>
        </p:nvSpPr>
        <p:spPr>
          <a:xfrm>
            <a:off x="12457" y="1760286"/>
            <a:ext cx="24399822" cy="0"/>
          </a:xfrm>
          <a:prstGeom prst="line">
            <a:avLst/>
          </a:prstGeom>
          <a:ln w="152400">
            <a:solidFill>
              <a:schemeClr val="accent1"/>
            </a:solidFill>
            <a:miter lim="400000"/>
          </a:ln>
        </p:spPr>
        <p:txBody>
          <a:bodyPr lIns="71437" tIns="71437" rIns="71437" bIns="71437" anchor="ctr"/>
          <a:lstStyle/>
          <a:p>
            <a:pPr defTabSz="821531">
              <a:defRPr sz="3200" b="0">
                <a:latin typeface="Helvetica Light"/>
                <a:ea typeface="Helvetica Light"/>
                <a:cs typeface="Helvetica Light"/>
                <a:sym typeface="Helvetica Light"/>
              </a:defRPr>
            </a:pPr>
            <a:endParaRPr/>
          </a:p>
        </p:txBody>
      </p:sp>
      <p:graphicFrame>
        <p:nvGraphicFramePr>
          <p:cNvPr id="282" name="Tabla 1"/>
          <p:cNvGraphicFramePr/>
          <p:nvPr>
            <p:extLst>
              <p:ext uri="{D42A27DB-BD31-4B8C-83A1-F6EECF244321}">
                <p14:modId xmlns:p14="http://schemas.microsoft.com/office/powerpoint/2010/main" val="2628973656"/>
              </p:ext>
            </p:extLst>
          </p:nvPr>
        </p:nvGraphicFramePr>
        <p:xfrm>
          <a:off x="1317105" y="2609255"/>
          <a:ext cx="21075064" cy="8881688"/>
        </p:xfrm>
        <a:graphic>
          <a:graphicData uri="http://schemas.openxmlformats.org/drawingml/2006/table">
            <a:tbl>
              <a:tblPr firstRow="1" bandRow="1">
                <a:tableStyleId>{4C3C2611-4C71-4FC5-86AE-919BDF0F9419}</a:tableStyleId>
              </a:tblPr>
              <a:tblGrid>
                <a:gridCol w="2135066">
                  <a:extLst>
                    <a:ext uri="{9D8B030D-6E8A-4147-A177-3AD203B41FA5}">
                      <a16:colId xmlns:a16="http://schemas.microsoft.com/office/drawing/2014/main" val="20000"/>
                    </a:ext>
                  </a:extLst>
                </a:gridCol>
                <a:gridCol w="1552492">
                  <a:extLst>
                    <a:ext uri="{9D8B030D-6E8A-4147-A177-3AD203B41FA5}">
                      <a16:colId xmlns:a16="http://schemas.microsoft.com/office/drawing/2014/main" val="20001"/>
                    </a:ext>
                  </a:extLst>
                </a:gridCol>
                <a:gridCol w="1962960">
                  <a:extLst>
                    <a:ext uri="{9D8B030D-6E8A-4147-A177-3AD203B41FA5}">
                      <a16:colId xmlns:a16="http://schemas.microsoft.com/office/drawing/2014/main" val="20002"/>
                    </a:ext>
                  </a:extLst>
                </a:gridCol>
                <a:gridCol w="1806070">
                  <a:extLst>
                    <a:ext uri="{9D8B030D-6E8A-4147-A177-3AD203B41FA5}">
                      <a16:colId xmlns:a16="http://schemas.microsoft.com/office/drawing/2014/main" val="20003"/>
                    </a:ext>
                  </a:extLst>
                </a:gridCol>
                <a:gridCol w="2626404">
                  <a:extLst>
                    <a:ext uri="{9D8B030D-6E8A-4147-A177-3AD203B41FA5}">
                      <a16:colId xmlns:a16="http://schemas.microsoft.com/office/drawing/2014/main" val="20004"/>
                    </a:ext>
                  </a:extLst>
                </a:gridCol>
                <a:gridCol w="2182975">
                  <a:extLst>
                    <a:ext uri="{9D8B030D-6E8A-4147-A177-3AD203B41FA5}">
                      <a16:colId xmlns:a16="http://schemas.microsoft.com/office/drawing/2014/main" val="20005"/>
                    </a:ext>
                  </a:extLst>
                </a:gridCol>
                <a:gridCol w="1946488">
                  <a:extLst>
                    <a:ext uri="{9D8B030D-6E8A-4147-A177-3AD203B41FA5}">
                      <a16:colId xmlns:a16="http://schemas.microsoft.com/office/drawing/2014/main" val="20006"/>
                    </a:ext>
                  </a:extLst>
                </a:gridCol>
                <a:gridCol w="2350248">
                  <a:extLst>
                    <a:ext uri="{9D8B030D-6E8A-4147-A177-3AD203B41FA5}">
                      <a16:colId xmlns:a16="http://schemas.microsoft.com/office/drawing/2014/main" val="20007"/>
                    </a:ext>
                  </a:extLst>
                </a:gridCol>
                <a:gridCol w="2425892">
                  <a:extLst>
                    <a:ext uri="{9D8B030D-6E8A-4147-A177-3AD203B41FA5}">
                      <a16:colId xmlns:a16="http://schemas.microsoft.com/office/drawing/2014/main" val="20008"/>
                    </a:ext>
                  </a:extLst>
                </a:gridCol>
                <a:gridCol w="2086469">
                  <a:extLst>
                    <a:ext uri="{9D8B030D-6E8A-4147-A177-3AD203B41FA5}">
                      <a16:colId xmlns:a16="http://schemas.microsoft.com/office/drawing/2014/main" val="20009"/>
                    </a:ext>
                  </a:extLst>
                </a:gridCol>
              </a:tblGrid>
              <a:tr h="1097544">
                <a:tc gridSpan="8">
                  <a:txBody>
                    <a:bodyPr/>
                    <a:lstStyle/>
                    <a:p>
                      <a:pPr defTabSz="914400">
                        <a:defRPr sz="1800" b="0">
                          <a:solidFill>
                            <a:srgbClr val="000000"/>
                          </a:solidFill>
                        </a:defRPr>
                      </a:pPr>
                      <a:r>
                        <a:rPr sz="2400" b="1" dirty="0" err="1">
                          <a:solidFill>
                            <a:srgbClr val="FFFFFF"/>
                          </a:solidFill>
                          <a:sym typeface="Helvetica Neue"/>
                        </a:rPr>
                        <a:t>Evaluación</a:t>
                      </a:r>
                      <a:r>
                        <a:rPr sz="2400" b="1" dirty="0">
                          <a:solidFill>
                            <a:srgbClr val="FFFFFF"/>
                          </a:solidFill>
                          <a:sym typeface="Helvetica Neue"/>
                        </a:rPr>
                        <a:t> </a:t>
                      </a:r>
                      <a:r>
                        <a:rPr sz="2400" b="1" dirty="0" err="1">
                          <a:solidFill>
                            <a:srgbClr val="FFFFFF"/>
                          </a:solidFill>
                          <a:sym typeface="Helvetica Neue"/>
                        </a:rPr>
                        <a:t>explante</a:t>
                      </a:r>
                      <a:endParaRPr sz="2400" b="1" dirty="0">
                        <a:solidFill>
                          <a:srgbClr val="FFFFFF"/>
                        </a:solidFill>
                        <a:sym typeface="Helvetica Neue"/>
                      </a:endParaRPr>
                    </a:p>
                  </a:txBody>
                  <a:tcPr marL="50800" marR="50800" marT="50800" marB="50800" anchor="ctr" horzOverflow="overflow">
                    <a:lnL w="63500">
                      <a:solidFill>
                        <a:srgbClr val="FFFFFF"/>
                      </a:solidFill>
                      <a:miter lim="400000"/>
                    </a:lnL>
                    <a:lnR w="12700">
                      <a:solidFill>
                        <a:srgbClr val="FFFFFF"/>
                      </a:solidFill>
                      <a:miter lim="400000"/>
                    </a:lnR>
                    <a:lnT w="63500">
                      <a:solidFill>
                        <a:srgbClr val="FFFFFF"/>
                      </a:solidFill>
                      <a:miter lim="400000"/>
                    </a:lnT>
                    <a:lnB w="63500">
                      <a:solidFill>
                        <a:srgbClr val="FFFFFF"/>
                      </a:solidFill>
                      <a:miter lim="400000"/>
                    </a:lnB>
                    <a:solidFill>
                      <a:srgbClr val="0096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2">
                  <a:txBody>
                    <a:bodyPr/>
                    <a:lstStyle/>
                    <a:p>
                      <a:pPr defTabSz="914400">
                        <a:defRPr sz="1800" b="0">
                          <a:solidFill>
                            <a:srgbClr val="000000"/>
                          </a:solidFill>
                        </a:defRPr>
                      </a:pPr>
                      <a:r>
                        <a:rPr sz="2400" b="1">
                          <a:solidFill>
                            <a:srgbClr val="FFFFFF"/>
                          </a:solidFill>
                          <a:sym typeface="Helvetica Neue"/>
                        </a:rPr>
                        <a:t>Seguimiento (meses)</a:t>
                      </a:r>
                    </a:p>
                  </a:txBody>
                  <a:tcPr marL="50800" marR="50800" marT="50800" marB="50800" anchor="ctr" horzOverflow="overflow">
                    <a:lnL w="12700">
                      <a:solidFill>
                        <a:srgbClr val="FFFFFF"/>
                      </a:solidFill>
                      <a:miter lim="400000"/>
                    </a:lnL>
                    <a:lnR w="12700">
                      <a:solidFill>
                        <a:srgbClr val="FFFFFF"/>
                      </a:solidFill>
                      <a:miter lim="400000"/>
                    </a:lnR>
                    <a:lnT w="63500">
                      <a:solidFill>
                        <a:srgbClr val="FFFFFF"/>
                      </a:solidFill>
                      <a:miter lim="400000"/>
                    </a:lnT>
                    <a:lnB w="63500">
                      <a:solidFill>
                        <a:srgbClr val="FFFFFF"/>
                      </a:solidFill>
                      <a:miter lim="400000"/>
                    </a:lnB>
                    <a:solidFill>
                      <a:srgbClr val="0096FF"/>
                    </a:solidFill>
                  </a:tcPr>
                </a:tc>
                <a:tc hMerge="1">
                  <a:txBody>
                    <a:bodyPr/>
                    <a:lstStyle/>
                    <a:p>
                      <a:endParaRPr lang="es-ES"/>
                    </a:p>
                  </a:txBody>
                  <a:tcPr/>
                </a:tc>
                <a:extLst>
                  <a:ext uri="{0D108BD9-81ED-4DB2-BD59-A6C34878D82A}">
                    <a16:rowId xmlns:a16="http://schemas.microsoft.com/office/drawing/2014/main" val="10000"/>
                  </a:ext>
                </a:extLst>
              </a:tr>
              <a:tr h="1097544">
                <a:tc>
                  <a:txBody>
                    <a:bodyPr/>
                    <a:lstStyle/>
                    <a:p>
                      <a:pPr defTabSz="914400">
                        <a:defRPr sz="1800"/>
                      </a:pPr>
                      <a:r>
                        <a:rPr sz="2400" dirty="0" err="1">
                          <a:sym typeface="Helvetica Neue"/>
                        </a:rPr>
                        <a:t>Diámetro</a:t>
                      </a:r>
                      <a:r>
                        <a:rPr sz="2400" dirty="0">
                          <a:sym typeface="Helvetica Neue"/>
                        </a:rPr>
                        <a:t> </a:t>
                      </a:r>
                      <a:r>
                        <a:rPr sz="2400" dirty="0" err="1">
                          <a:sym typeface="Helvetica Neue"/>
                        </a:rPr>
                        <a:t>nódulo</a:t>
                      </a:r>
                      <a:r>
                        <a:rPr sz="2400" dirty="0">
                          <a:sym typeface="Helvetica Neue"/>
                        </a:rPr>
                        <a:t> </a:t>
                      </a:r>
                      <a:r>
                        <a:rPr sz="2400" dirty="0" err="1">
                          <a:sym typeface="Helvetica Neue"/>
                        </a:rPr>
                        <a:t>más</a:t>
                      </a:r>
                      <a:r>
                        <a:rPr sz="2400" dirty="0">
                          <a:sym typeface="Helvetica Neue"/>
                        </a:rPr>
                        <a:t> </a:t>
                      </a:r>
                      <a:r>
                        <a:rPr sz="2400" dirty="0" err="1">
                          <a:sym typeface="Helvetica Neue"/>
                        </a:rPr>
                        <a:t>grande</a:t>
                      </a:r>
                      <a:r>
                        <a:rPr sz="2400" dirty="0">
                          <a:sym typeface="Helvetica Neue"/>
                        </a:rPr>
                        <a:t> (mm)</a:t>
                      </a:r>
                    </a:p>
                  </a:txBody>
                  <a:tcPr marL="50800" marR="50800" marT="50800" marB="50800" anchor="ctr" horzOverflow="overflow">
                    <a:lnL w="63500">
                      <a:solidFill>
                        <a:srgbClr val="FFFFFF"/>
                      </a:solidFill>
                      <a:miter lim="400000"/>
                    </a:lnL>
                    <a:lnT w="63500">
                      <a:solidFill>
                        <a:srgbClr val="FFFFFF"/>
                      </a:solidFill>
                      <a:miter lim="400000"/>
                    </a:lnT>
                  </a:tcPr>
                </a:tc>
                <a:tc>
                  <a:txBody>
                    <a:bodyPr/>
                    <a:lstStyle/>
                    <a:p>
                      <a:pPr defTabSz="914400">
                        <a:defRPr sz="1800"/>
                      </a:pPr>
                      <a:r>
                        <a:rPr sz="2400">
                          <a:sym typeface="Helvetica Neue"/>
                        </a:rPr>
                        <a:t>Número nódulos</a:t>
                      </a:r>
                    </a:p>
                  </a:txBody>
                  <a:tcPr marL="50800" marR="50800" marT="50800" marB="50800" anchor="ctr" horzOverflow="overflow">
                    <a:lnT w="63500">
                      <a:solidFill>
                        <a:srgbClr val="FFFFFF"/>
                      </a:solidFill>
                      <a:miter lim="400000"/>
                    </a:lnT>
                  </a:tcPr>
                </a:tc>
                <a:tc>
                  <a:txBody>
                    <a:bodyPr/>
                    <a:lstStyle/>
                    <a:p>
                      <a:pPr defTabSz="914400">
                        <a:defRPr sz="1800"/>
                      </a:pPr>
                      <a:r>
                        <a:rPr sz="2400" dirty="0" err="1">
                          <a:sym typeface="Helvetica Neue"/>
                        </a:rPr>
                        <a:t>Invasión</a:t>
                      </a:r>
                      <a:r>
                        <a:rPr sz="2400" dirty="0">
                          <a:sym typeface="Helvetica Neue"/>
                        </a:rPr>
                        <a:t> micro/macrovascular</a:t>
                      </a:r>
                    </a:p>
                  </a:txBody>
                  <a:tcPr marL="50800" marR="50800" marT="50800" marB="50800" anchor="ctr" horzOverflow="overflow">
                    <a:lnT w="63500">
                      <a:solidFill>
                        <a:srgbClr val="FFFFFF"/>
                      </a:solidFill>
                      <a:miter lim="400000"/>
                    </a:lnT>
                  </a:tcPr>
                </a:tc>
                <a:tc>
                  <a:txBody>
                    <a:bodyPr/>
                    <a:lstStyle/>
                    <a:p>
                      <a:pPr defTabSz="914400">
                        <a:defRPr sz="1800"/>
                      </a:pPr>
                      <a:r>
                        <a:rPr sz="2400">
                          <a:sym typeface="Helvetica Neue"/>
                        </a:rPr>
                        <a:t>Satelitosis</a:t>
                      </a:r>
                    </a:p>
                  </a:txBody>
                  <a:tcPr marL="50800" marR="50800" marT="50800" marB="50800" anchor="ctr" horzOverflow="overflow">
                    <a:lnT w="63500">
                      <a:solidFill>
                        <a:srgbClr val="FFFFFF"/>
                      </a:solidFill>
                      <a:miter lim="400000"/>
                    </a:lnT>
                  </a:tcPr>
                </a:tc>
                <a:tc>
                  <a:txBody>
                    <a:bodyPr/>
                    <a:lstStyle/>
                    <a:p>
                      <a:pPr defTabSz="914400">
                        <a:defRPr sz="1800"/>
                      </a:pPr>
                      <a:r>
                        <a:rPr sz="2400" dirty="0">
                          <a:sym typeface="Helvetica Neue"/>
                        </a:rPr>
                        <a:t>Grado de </a:t>
                      </a:r>
                      <a:r>
                        <a:rPr sz="2400" dirty="0" err="1">
                          <a:sym typeface="Helvetica Neue"/>
                        </a:rPr>
                        <a:t>diferenciación</a:t>
                      </a:r>
                      <a:endParaRPr sz="2400" dirty="0">
                        <a:sym typeface="Helvetica Neue"/>
                      </a:endParaRPr>
                    </a:p>
                  </a:txBody>
                  <a:tcPr marL="50800" marR="50800" marT="50800" marB="50800" anchor="ctr" horzOverflow="overflow">
                    <a:lnT w="63500">
                      <a:solidFill>
                        <a:srgbClr val="FFFFFF"/>
                      </a:solidFill>
                      <a:miter lim="400000"/>
                    </a:lnT>
                  </a:tcPr>
                </a:tc>
                <a:tc>
                  <a:txBody>
                    <a:bodyPr/>
                    <a:lstStyle/>
                    <a:p>
                      <a:pPr defTabSz="914400">
                        <a:defRPr sz="1800"/>
                      </a:pPr>
                      <a:r>
                        <a:rPr sz="2400">
                          <a:sym typeface="Helvetica Neue"/>
                        </a:rPr>
                        <a:t>Invasión perineural</a:t>
                      </a:r>
                    </a:p>
                  </a:txBody>
                  <a:tcPr marL="50800" marR="50800" marT="50800" marB="50800" anchor="ctr" horzOverflow="overflow">
                    <a:lnT w="63500">
                      <a:solidFill>
                        <a:srgbClr val="FFFFFF"/>
                      </a:solidFill>
                      <a:miter lim="400000"/>
                    </a:lnT>
                  </a:tcPr>
                </a:tc>
                <a:tc>
                  <a:txBody>
                    <a:bodyPr/>
                    <a:lstStyle/>
                    <a:p>
                      <a:pPr defTabSz="914400">
                        <a:defRPr sz="1800"/>
                      </a:pPr>
                      <a:r>
                        <a:rPr sz="2400">
                          <a:sym typeface="Helvetica Neue"/>
                        </a:rPr>
                        <a:t>Necrosis</a:t>
                      </a:r>
                    </a:p>
                  </a:txBody>
                  <a:tcPr marL="50800" marR="50800" marT="50800" marB="50800" anchor="ctr" horzOverflow="overflow">
                    <a:lnT w="63500">
                      <a:solidFill>
                        <a:srgbClr val="FFFFFF"/>
                      </a:solidFill>
                      <a:miter lim="400000"/>
                    </a:lnT>
                  </a:tcPr>
                </a:tc>
                <a:tc>
                  <a:txBody>
                    <a:bodyPr/>
                    <a:lstStyle/>
                    <a:p>
                      <a:pPr defTabSz="914400">
                        <a:defRPr sz="1800"/>
                      </a:pPr>
                      <a:r>
                        <a:rPr sz="2400">
                          <a:sym typeface="Helvetica Neue"/>
                        </a:rPr>
                        <a:t>Tumor viable</a:t>
                      </a:r>
                    </a:p>
                  </a:txBody>
                  <a:tcPr marL="50800" marR="50800" marT="50800" marB="50800" anchor="ctr" horzOverflow="overflow">
                    <a:lnT w="63500">
                      <a:solidFill>
                        <a:srgbClr val="FFFFFF"/>
                      </a:solidFill>
                      <a:miter lim="400000"/>
                    </a:lnT>
                  </a:tcPr>
                </a:tc>
                <a:tc>
                  <a:txBody>
                    <a:bodyPr/>
                    <a:lstStyle/>
                    <a:p>
                      <a:pPr defTabSz="914400">
                        <a:defRPr sz="1800"/>
                      </a:pPr>
                      <a:r>
                        <a:rPr sz="2400">
                          <a:sym typeface="Helvetica Neue"/>
                        </a:rPr>
                        <a:t>Desde inclusión en lista de espera</a:t>
                      </a:r>
                    </a:p>
                  </a:txBody>
                  <a:tcPr marL="50800" marR="50800" marT="50800" marB="50800" anchor="ctr" horzOverflow="overflow">
                    <a:lnT w="63500">
                      <a:solidFill>
                        <a:srgbClr val="FFFFFF"/>
                      </a:solidFill>
                      <a:miter lim="400000"/>
                    </a:lnT>
                  </a:tcPr>
                </a:tc>
                <a:tc>
                  <a:txBody>
                    <a:bodyPr/>
                    <a:lstStyle/>
                    <a:p>
                      <a:pPr defTabSz="914400">
                        <a:defRPr sz="1800"/>
                      </a:pPr>
                      <a:r>
                        <a:rPr sz="2400">
                          <a:sym typeface="Helvetica Neue"/>
                        </a:rPr>
                        <a:t>Desde el trasplante</a:t>
                      </a:r>
                    </a:p>
                  </a:txBody>
                  <a:tcPr marL="50800" marR="50800" marT="50800" marB="50800" anchor="ctr" horzOverflow="overflow">
                    <a:lnT w="63500">
                      <a:solidFill>
                        <a:srgbClr val="FFFFFF"/>
                      </a:solidFill>
                      <a:miter lim="400000"/>
                    </a:lnT>
                  </a:tcPr>
                </a:tc>
                <a:extLst>
                  <a:ext uri="{0D108BD9-81ED-4DB2-BD59-A6C34878D82A}">
                    <a16:rowId xmlns:a16="http://schemas.microsoft.com/office/drawing/2014/main" val="10001"/>
                  </a:ext>
                </a:extLst>
              </a:tr>
              <a:tr h="1097544">
                <a:tc>
                  <a:txBody>
                    <a:bodyPr/>
                    <a:lstStyle/>
                    <a:p>
                      <a:pPr defTabSz="914400">
                        <a:defRPr sz="1800"/>
                      </a:pPr>
                      <a:r>
                        <a:rPr sz="2400">
                          <a:sym typeface="Helvetica Neue"/>
                        </a:rPr>
                        <a:t>50</a:t>
                      </a:r>
                    </a:p>
                  </a:txBody>
                  <a:tcPr marL="50800" marR="50800" marT="50800" marB="50800" anchor="ctr" horzOverflow="overflow">
                    <a:lnL w="63500">
                      <a:solidFill>
                        <a:srgbClr val="FFFFFF"/>
                      </a:solidFill>
                      <a:miter lim="400000"/>
                    </a:lnL>
                    <a:solidFill>
                      <a:srgbClr val="76D6FF"/>
                    </a:solidFill>
                  </a:tcPr>
                </a:tc>
                <a:tc>
                  <a:txBody>
                    <a:bodyPr/>
                    <a:lstStyle/>
                    <a:p>
                      <a:pPr defTabSz="914400">
                        <a:defRPr sz="1800"/>
                      </a:pPr>
                      <a:r>
                        <a:rPr sz="2400">
                          <a:sym typeface="Helvetica Neue"/>
                        </a:rPr>
                        <a:t>1</a:t>
                      </a:r>
                    </a:p>
                  </a:txBody>
                  <a:tcPr marL="50800" marR="50800" marT="50800" marB="50800" anchor="ctr" horzOverflow="overflow">
                    <a:solidFill>
                      <a:srgbClr val="76D6FF"/>
                    </a:solidFill>
                  </a:tcPr>
                </a:tc>
                <a:tc>
                  <a:txBody>
                    <a:bodyPr/>
                    <a:lstStyle/>
                    <a:p>
                      <a:pPr defTabSz="914400">
                        <a:defRPr sz="1800"/>
                      </a:pPr>
                      <a:r>
                        <a:rPr sz="2400">
                          <a:sym typeface="Helvetica Neue"/>
                        </a:rPr>
                        <a:t>No</a:t>
                      </a:r>
                    </a:p>
                  </a:txBody>
                  <a:tcPr marL="50800" marR="50800" marT="50800" marB="50800" anchor="ctr" horzOverflow="overflow">
                    <a:solidFill>
                      <a:srgbClr val="76D6FF"/>
                    </a:solidFill>
                  </a:tcPr>
                </a:tc>
                <a:tc>
                  <a:txBody>
                    <a:bodyPr/>
                    <a:lstStyle/>
                    <a:p>
                      <a:pPr defTabSz="914400">
                        <a:defRPr sz="1800"/>
                      </a:pPr>
                      <a:r>
                        <a:rPr sz="2400">
                          <a:sym typeface="Helvetica Neue"/>
                        </a:rPr>
                        <a:t>No</a:t>
                      </a:r>
                    </a:p>
                  </a:txBody>
                  <a:tcPr marL="50800" marR="50800" marT="50800" marB="50800" anchor="ctr" horzOverflow="overflow">
                    <a:solidFill>
                      <a:srgbClr val="76D6FF"/>
                    </a:solidFill>
                  </a:tcPr>
                </a:tc>
                <a:tc>
                  <a:txBody>
                    <a:bodyPr/>
                    <a:lstStyle/>
                    <a:p>
                      <a:pPr defTabSz="914400">
                        <a:defRPr sz="1800"/>
                      </a:pPr>
                      <a:r>
                        <a:rPr sz="2400" dirty="0">
                          <a:sym typeface="Helvetica Neue"/>
                        </a:rPr>
                        <a:t>G2</a:t>
                      </a:r>
                    </a:p>
                  </a:txBody>
                  <a:tcPr marL="50800" marR="50800" marT="50800" marB="50800" anchor="ctr" horzOverflow="overflow">
                    <a:solidFill>
                      <a:srgbClr val="76D6FF"/>
                    </a:solidFill>
                  </a:tcPr>
                </a:tc>
                <a:tc>
                  <a:txBody>
                    <a:bodyPr/>
                    <a:lstStyle/>
                    <a:p>
                      <a:pPr defTabSz="914400">
                        <a:defRPr sz="1800"/>
                      </a:pPr>
                      <a:r>
                        <a:rPr sz="2400" dirty="0">
                          <a:sym typeface="Helvetica Neue"/>
                        </a:rPr>
                        <a:t>No</a:t>
                      </a:r>
                    </a:p>
                  </a:txBody>
                  <a:tcPr marL="50800" marR="50800" marT="50800" marB="50800" anchor="ctr" horzOverflow="overflow">
                    <a:solidFill>
                      <a:srgbClr val="76D6FF"/>
                    </a:solidFill>
                  </a:tcPr>
                </a:tc>
                <a:tc>
                  <a:txBody>
                    <a:bodyPr/>
                    <a:lstStyle/>
                    <a:p>
                      <a:pPr defTabSz="914400">
                        <a:defRPr sz="1800"/>
                      </a:pPr>
                      <a:r>
                        <a:rPr sz="2400">
                          <a:sym typeface="Helvetica Neue"/>
                        </a:rPr>
                        <a:t>Parcial</a:t>
                      </a:r>
                    </a:p>
                  </a:txBody>
                  <a:tcPr marL="50800" marR="50800" marT="50800" marB="50800" anchor="ctr" horzOverflow="overflow">
                    <a:solidFill>
                      <a:srgbClr val="76D6FF"/>
                    </a:solidFill>
                  </a:tcPr>
                </a:tc>
                <a:tc>
                  <a:txBody>
                    <a:bodyPr/>
                    <a:lstStyle/>
                    <a:p>
                      <a:pPr defTabSz="914400">
                        <a:defRPr sz="1800"/>
                      </a:pPr>
                      <a:r>
                        <a:rPr sz="2400">
                          <a:sym typeface="Helvetica Neue"/>
                        </a:rPr>
                        <a:t>20 %</a:t>
                      </a:r>
                    </a:p>
                  </a:txBody>
                  <a:tcPr marL="50800" marR="50800" marT="50800" marB="50800" anchor="ctr" horzOverflow="overflow">
                    <a:solidFill>
                      <a:srgbClr val="76D6FF"/>
                    </a:solidFill>
                  </a:tcPr>
                </a:tc>
                <a:tc>
                  <a:txBody>
                    <a:bodyPr/>
                    <a:lstStyle/>
                    <a:p>
                      <a:pPr defTabSz="914400">
                        <a:defRPr sz="1800"/>
                      </a:pPr>
                      <a:r>
                        <a:rPr sz="2400">
                          <a:sym typeface="Helvetica Neue"/>
                        </a:rPr>
                        <a:t>11</a:t>
                      </a:r>
                    </a:p>
                  </a:txBody>
                  <a:tcPr marL="50800" marR="50800" marT="50800" marB="50800" anchor="ctr" horzOverflow="overflow">
                    <a:solidFill>
                      <a:srgbClr val="76D6FF"/>
                    </a:solidFill>
                  </a:tcPr>
                </a:tc>
                <a:tc>
                  <a:txBody>
                    <a:bodyPr/>
                    <a:lstStyle/>
                    <a:p>
                      <a:pPr defTabSz="914400">
                        <a:defRPr sz="1800"/>
                      </a:pPr>
                      <a:r>
                        <a:rPr sz="2400">
                          <a:sym typeface="Helvetica Neue"/>
                        </a:rPr>
                        <a:t>8</a:t>
                      </a:r>
                    </a:p>
                  </a:txBody>
                  <a:tcPr marL="50800" marR="50800" marT="50800" marB="50800" anchor="ctr" horzOverflow="overflow">
                    <a:solidFill>
                      <a:srgbClr val="76D6FF"/>
                    </a:solidFill>
                  </a:tcPr>
                </a:tc>
                <a:extLst>
                  <a:ext uri="{0D108BD9-81ED-4DB2-BD59-A6C34878D82A}">
                    <a16:rowId xmlns:a16="http://schemas.microsoft.com/office/drawing/2014/main" val="10002"/>
                  </a:ext>
                </a:extLst>
              </a:tr>
              <a:tr h="1097544">
                <a:tc>
                  <a:txBody>
                    <a:bodyPr/>
                    <a:lstStyle/>
                    <a:p>
                      <a:pPr defTabSz="914400">
                        <a:defRPr sz="1800"/>
                      </a:pPr>
                      <a:r>
                        <a:rPr sz="2400">
                          <a:sym typeface="Helvetica Neue"/>
                        </a:rPr>
                        <a:t>25</a:t>
                      </a:r>
                    </a:p>
                  </a:txBody>
                  <a:tcPr marL="50800" marR="50800" marT="50800" marB="50800" anchor="ctr" horzOverflow="overflow">
                    <a:lnL w="63500">
                      <a:solidFill>
                        <a:srgbClr val="FFFFFF"/>
                      </a:solidFill>
                      <a:miter lim="400000"/>
                    </a:lnL>
                  </a:tcPr>
                </a:tc>
                <a:tc>
                  <a:txBody>
                    <a:bodyPr/>
                    <a:lstStyle/>
                    <a:p>
                      <a:pPr defTabSz="914400">
                        <a:defRPr sz="1800"/>
                      </a:pPr>
                      <a:r>
                        <a:rPr sz="2400">
                          <a:sym typeface="Helvetica Neue"/>
                        </a:rPr>
                        <a:t>7</a:t>
                      </a:r>
                    </a:p>
                  </a:txBody>
                  <a:tcPr marL="50800" marR="50800" marT="50800" marB="50800" anchor="ctr" horzOverflow="overflow"/>
                </a:tc>
                <a:tc>
                  <a:txBody>
                    <a:bodyPr/>
                    <a:lstStyle/>
                    <a:p>
                      <a:pPr defTabSz="914400">
                        <a:defRPr sz="1800"/>
                      </a:pPr>
                      <a:r>
                        <a:rPr sz="2400">
                          <a:sym typeface="Helvetica Neue"/>
                        </a:rPr>
                        <a:t>No</a:t>
                      </a:r>
                    </a:p>
                  </a:txBody>
                  <a:tcPr marL="50800" marR="50800" marT="50800" marB="50800" anchor="ctr" horzOverflow="overflow"/>
                </a:tc>
                <a:tc>
                  <a:txBody>
                    <a:bodyPr/>
                    <a:lstStyle/>
                    <a:p>
                      <a:pPr defTabSz="914400">
                        <a:defRPr sz="1800"/>
                      </a:pPr>
                      <a:r>
                        <a:rPr sz="2400">
                          <a:sym typeface="Helvetica Neue"/>
                        </a:rPr>
                        <a:t>No</a:t>
                      </a:r>
                    </a:p>
                  </a:txBody>
                  <a:tcPr marL="50800" marR="50800" marT="50800" marB="50800" anchor="ctr" horzOverflow="overflow"/>
                </a:tc>
                <a:tc>
                  <a:txBody>
                    <a:bodyPr/>
                    <a:lstStyle/>
                    <a:p>
                      <a:pPr defTabSz="914400">
                        <a:defRPr sz="1800"/>
                      </a:pPr>
                      <a:r>
                        <a:rPr sz="2400">
                          <a:sym typeface="Helvetica Neue"/>
                        </a:rPr>
                        <a:t>G2</a:t>
                      </a:r>
                    </a:p>
                  </a:txBody>
                  <a:tcPr marL="50800" marR="50800" marT="50800" marB="50800" anchor="ctr" horzOverflow="overflow"/>
                </a:tc>
                <a:tc>
                  <a:txBody>
                    <a:bodyPr/>
                    <a:lstStyle/>
                    <a:p>
                      <a:pPr defTabSz="914400">
                        <a:defRPr sz="1800"/>
                      </a:pPr>
                      <a:r>
                        <a:rPr sz="2400" dirty="0">
                          <a:sym typeface="Helvetica Neue"/>
                        </a:rPr>
                        <a:t>No</a:t>
                      </a:r>
                    </a:p>
                  </a:txBody>
                  <a:tcPr marL="50800" marR="50800" marT="50800" marB="50800" anchor="ctr" horzOverflow="overflow"/>
                </a:tc>
                <a:tc>
                  <a:txBody>
                    <a:bodyPr/>
                    <a:lstStyle/>
                    <a:p>
                      <a:pPr defTabSz="914400">
                        <a:defRPr sz="1800"/>
                      </a:pPr>
                      <a:r>
                        <a:rPr sz="2400">
                          <a:sym typeface="Helvetica Neue"/>
                        </a:rPr>
                        <a:t>Parcial</a:t>
                      </a:r>
                    </a:p>
                  </a:txBody>
                  <a:tcPr marL="50800" marR="50800" marT="50800" marB="50800" anchor="ctr" horzOverflow="overflow"/>
                </a:tc>
                <a:tc>
                  <a:txBody>
                    <a:bodyPr/>
                    <a:lstStyle/>
                    <a:p>
                      <a:pPr defTabSz="914400">
                        <a:defRPr sz="1800"/>
                      </a:pPr>
                      <a:r>
                        <a:rPr sz="2400">
                          <a:sym typeface="Helvetica Neue"/>
                        </a:rPr>
                        <a:t>20 %</a:t>
                      </a:r>
                    </a:p>
                  </a:txBody>
                  <a:tcPr marL="50800" marR="50800" marT="50800" marB="50800" anchor="ctr" horzOverflow="overflow"/>
                </a:tc>
                <a:tc>
                  <a:txBody>
                    <a:bodyPr/>
                    <a:lstStyle/>
                    <a:p>
                      <a:pPr defTabSz="914400">
                        <a:defRPr sz="1800"/>
                      </a:pPr>
                      <a:r>
                        <a:rPr sz="2400">
                          <a:sym typeface="Helvetica Neue"/>
                        </a:rPr>
                        <a:t>7</a:t>
                      </a:r>
                    </a:p>
                  </a:txBody>
                  <a:tcPr marL="50800" marR="50800" marT="50800" marB="50800" anchor="ctr" horzOverflow="overflow"/>
                </a:tc>
                <a:tc>
                  <a:txBody>
                    <a:bodyPr/>
                    <a:lstStyle/>
                    <a:p>
                      <a:pPr defTabSz="914400">
                        <a:defRPr sz="1800"/>
                      </a:pPr>
                      <a:r>
                        <a:rPr sz="2400">
                          <a:sym typeface="Helvetica Neue"/>
                        </a:rPr>
                        <a:t>5</a:t>
                      </a:r>
                    </a:p>
                  </a:txBody>
                  <a:tcPr marL="50800" marR="50800" marT="50800" marB="50800" anchor="ctr" horzOverflow="overflow"/>
                </a:tc>
                <a:extLst>
                  <a:ext uri="{0D108BD9-81ED-4DB2-BD59-A6C34878D82A}">
                    <a16:rowId xmlns:a16="http://schemas.microsoft.com/office/drawing/2014/main" val="10003"/>
                  </a:ext>
                </a:extLst>
              </a:tr>
              <a:tr h="1097544">
                <a:tc>
                  <a:txBody>
                    <a:bodyPr/>
                    <a:lstStyle/>
                    <a:p>
                      <a:pPr defTabSz="914400">
                        <a:defRPr sz="1800"/>
                      </a:pPr>
                      <a:r>
                        <a:rPr sz="2400">
                          <a:sym typeface="Helvetica Neue"/>
                        </a:rPr>
                        <a:t>15</a:t>
                      </a:r>
                    </a:p>
                  </a:txBody>
                  <a:tcPr marL="50800" marR="50800" marT="50800" marB="50800" anchor="ctr" horzOverflow="overflow">
                    <a:lnL w="63500">
                      <a:solidFill>
                        <a:srgbClr val="FFFFFF"/>
                      </a:solidFill>
                      <a:miter lim="400000"/>
                    </a:lnL>
                    <a:solidFill>
                      <a:srgbClr val="76D6FF"/>
                    </a:solidFill>
                  </a:tcPr>
                </a:tc>
                <a:tc>
                  <a:txBody>
                    <a:bodyPr/>
                    <a:lstStyle/>
                    <a:p>
                      <a:pPr defTabSz="914400">
                        <a:defRPr sz="1800"/>
                      </a:pPr>
                      <a:r>
                        <a:rPr sz="2400">
                          <a:sym typeface="Helvetica Neue"/>
                        </a:rPr>
                        <a:t>2</a:t>
                      </a:r>
                    </a:p>
                  </a:txBody>
                  <a:tcPr marL="50800" marR="50800" marT="50800" marB="50800" anchor="ctr" horzOverflow="overflow">
                    <a:solidFill>
                      <a:srgbClr val="76D6FF"/>
                    </a:solidFill>
                  </a:tcPr>
                </a:tc>
                <a:tc>
                  <a:txBody>
                    <a:bodyPr/>
                    <a:lstStyle/>
                    <a:p>
                      <a:pPr defTabSz="914400">
                        <a:defRPr sz="1800"/>
                      </a:pPr>
                      <a:r>
                        <a:rPr sz="2400">
                          <a:sym typeface="Helvetica Neue"/>
                        </a:rPr>
                        <a:t>No</a:t>
                      </a:r>
                    </a:p>
                  </a:txBody>
                  <a:tcPr marL="50800" marR="50800" marT="50800" marB="50800" anchor="ctr" horzOverflow="overflow">
                    <a:solidFill>
                      <a:srgbClr val="76D6FF"/>
                    </a:solidFill>
                  </a:tcPr>
                </a:tc>
                <a:tc>
                  <a:txBody>
                    <a:bodyPr/>
                    <a:lstStyle/>
                    <a:p>
                      <a:pPr defTabSz="914400">
                        <a:defRPr sz="1800"/>
                      </a:pPr>
                      <a:r>
                        <a:rPr sz="2400">
                          <a:sym typeface="Helvetica Neue"/>
                        </a:rPr>
                        <a:t>No</a:t>
                      </a:r>
                    </a:p>
                  </a:txBody>
                  <a:tcPr marL="50800" marR="50800" marT="50800" marB="50800" anchor="ctr" horzOverflow="overflow">
                    <a:solidFill>
                      <a:srgbClr val="76D6FF"/>
                    </a:solidFill>
                  </a:tcPr>
                </a:tc>
                <a:tc>
                  <a:txBody>
                    <a:bodyPr/>
                    <a:lstStyle/>
                    <a:p>
                      <a:pPr defTabSz="914400">
                        <a:defRPr sz="1800"/>
                      </a:pPr>
                      <a:r>
                        <a:rPr sz="2400">
                          <a:sym typeface="Helvetica Neue"/>
                        </a:rPr>
                        <a:t>G1</a:t>
                      </a:r>
                    </a:p>
                  </a:txBody>
                  <a:tcPr marL="50800" marR="50800" marT="50800" marB="50800" anchor="ctr" horzOverflow="overflow">
                    <a:solidFill>
                      <a:srgbClr val="76D6FF"/>
                    </a:solidFill>
                  </a:tcPr>
                </a:tc>
                <a:tc>
                  <a:txBody>
                    <a:bodyPr/>
                    <a:lstStyle/>
                    <a:p>
                      <a:pPr defTabSz="914400">
                        <a:defRPr sz="1800"/>
                      </a:pPr>
                      <a:r>
                        <a:rPr sz="2400">
                          <a:sym typeface="Helvetica Neue"/>
                        </a:rPr>
                        <a:t>No</a:t>
                      </a:r>
                    </a:p>
                  </a:txBody>
                  <a:tcPr marL="50800" marR="50800" marT="50800" marB="50800" anchor="ctr" horzOverflow="overflow">
                    <a:solidFill>
                      <a:srgbClr val="76D6FF"/>
                    </a:solidFill>
                  </a:tcPr>
                </a:tc>
                <a:tc>
                  <a:txBody>
                    <a:bodyPr/>
                    <a:lstStyle/>
                    <a:p>
                      <a:pPr defTabSz="914400">
                        <a:defRPr sz="1800"/>
                      </a:pPr>
                      <a:r>
                        <a:rPr sz="2400" dirty="0" err="1">
                          <a:sym typeface="Helvetica Neue"/>
                        </a:rPr>
                        <a:t>Parcial</a:t>
                      </a:r>
                      <a:endParaRPr sz="2400" dirty="0">
                        <a:sym typeface="Helvetica Neue"/>
                      </a:endParaRPr>
                    </a:p>
                  </a:txBody>
                  <a:tcPr marL="50800" marR="50800" marT="50800" marB="50800" anchor="ctr" horzOverflow="overflow">
                    <a:solidFill>
                      <a:srgbClr val="76D6FF"/>
                    </a:solidFill>
                  </a:tcPr>
                </a:tc>
                <a:tc>
                  <a:txBody>
                    <a:bodyPr/>
                    <a:lstStyle/>
                    <a:p>
                      <a:pPr defTabSz="914400">
                        <a:defRPr sz="1800"/>
                      </a:pPr>
                      <a:r>
                        <a:rPr sz="2400">
                          <a:sym typeface="Helvetica Neue"/>
                        </a:rPr>
                        <a:t>10 %</a:t>
                      </a:r>
                    </a:p>
                  </a:txBody>
                  <a:tcPr marL="50800" marR="50800" marT="50800" marB="50800" anchor="ctr" horzOverflow="overflow">
                    <a:solidFill>
                      <a:srgbClr val="76D6FF"/>
                    </a:solidFill>
                  </a:tcPr>
                </a:tc>
                <a:tc>
                  <a:txBody>
                    <a:bodyPr/>
                    <a:lstStyle/>
                    <a:p>
                      <a:pPr defTabSz="914400">
                        <a:defRPr sz="1800"/>
                      </a:pPr>
                      <a:r>
                        <a:rPr sz="2400">
                          <a:sym typeface="Helvetica Neue"/>
                        </a:rPr>
                        <a:t>2</a:t>
                      </a:r>
                    </a:p>
                  </a:txBody>
                  <a:tcPr marL="50800" marR="50800" marT="50800" marB="50800" anchor="ctr" horzOverflow="overflow">
                    <a:solidFill>
                      <a:srgbClr val="76D6FF"/>
                    </a:solidFill>
                  </a:tcPr>
                </a:tc>
                <a:tc>
                  <a:txBody>
                    <a:bodyPr/>
                    <a:lstStyle/>
                    <a:p>
                      <a:pPr defTabSz="914400">
                        <a:defRPr sz="1800"/>
                      </a:pPr>
                      <a:r>
                        <a:rPr sz="2400">
                          <a:sym typeface="Helvetica Neue"/>
                        </a:rPr>
                        <a:t>2</a:t>
                      </a:r>
                    </a:p>
                  </a:txBody>
                  <a:tcPr marL="50800" marR="50800" marT="50800" marB="50800" anchor="ctr" horzOverflow="overflow">
                    <a:solidFill>
                      <a:srgbClr val="76D6FF"/>
                    </a:solidFill>
                  </a:tcPr>
                </a:tc>
                <a:extLst>
                  <a:ext uri="{0D108BD9-81ED-4DB2-BD59-A6C34878D82A}">
                    <a16:rowId xmlns:a16="http://schemas.microsoft.com/office/drawing/2014/main" val="10004"/>
                  </a:ext>
                </a:extLst>
              </a:tr>
              <a:tr h="1097544">
                <a:tc>
                  <a:txBody>
                    <a:bodyPr/>
                    <a:lstStyle/>
                    <a:p>
                      <a:pPr defTabSz="914400">
                        <a:defRPr sz="1800"/>
                      </a:pPr>
                      <a:r>
                        <a:rPr sz="2400">
                          <a:sym typeface="Helvetica Neue"/>
                        </a:rPr>
                        <a:t>30</a:t>
                      </a:r>
                    </a:p>
                  </a:txBody>
                  <a:tcPr marL="50800" marR="50800" marT="50800" marB="50800" anchor="ctr" horzOverflow="overflow">
                    <a:lnL w="63500">
                      <a:solidFill>
                        <a:srgbClr val="FFFFFF"/>
                      </a:solidFill>
                      <a:miter lim="400000"/>
                    </a:lnL>
                  </a:tcPr>
                </a:tc>
                <a:tc>
                  <a:txBody>
                    <a:bodyPr/>
                    <a:lstStyle/>
                    <a:p>
                      <a:pPr defTabSz="914400">
                        <a:defRPr sz="1800"/>
                      </a:pPr>
                      <a:r>
                        <a:rPr sz="2400">
                          <a:sym typeface="Helvetica Neue"/>
                        </a:rPr>
                        <a:t>6</a:t>
                      </a:r>
                    </a:p>
                  </a:txBody>
                  <a:tcPr marL="50800" marR="50800" marT="50800" marB="50800" anchor="ctr" horzOverflow="overflow"/>
                </a:tc>
                <a:tc>
                  <a:txBody>
                    <a:bodyPr/>
                    <a:lstStyle/>
                    <a:p>
                      <a:pPr defTabSz="914400">
                        <a:defRPr sz="1800"/>
                      </a:pPr>
                      <a:r>
                        <a:rPr sz="2400">
                          <a:sym typeface="Helvetica Neue"/>
                        </a:rPr>
                        <a:t>No</a:t>
                      </a:r>
                    </a:p>
                  </a:txBody>
                  <a:tcPr marL="50800" marR="50800" marT="50800" marB="50800" anchor="ctr" horzOverflow="overflow"/>
                </a:tc>
                <a:tc>
                  <a:txBody>
                    <a:bodyPr/>
                    <a:lstStyle/>
                    <a:p>
                      <a:pPr defTabSz="914400">
                        <a:defRPr sz="1800"/>
                      </a:pPr>
                      <a:r>
                        <a:rPr sz="2400">
                          <a:sym typeface="Helvetica Neue"/>
                        </a:rPr>
                        <a:t>No</a:t>
                      </a:r>
                    </a:p>
                  </a:txBody>
                  <a:tcPr marL="50800" marR="50800" marT="50800" marB="50800" anchor="ctr" horzOverflow="overflow"/>
                </a:tc>
                <a:tc>
                  <a:txBody>
                    <a:bodyPr/>
                    <a:lstStyle/>
                    <a:p>
                      <a:pPr defTabSz="914400">
                        <a:defRPr sz="1800"/>
                      </a:pPr>
                      <a:r>
                        <a:rPr sz="2400">
                          <a:sym typeface="Helvetica Neue"/>
                        </a:rPr>
                        <a:t>-</a:t>
                      </a:r>
                    </a:p>
                  </a:txBody>
                  <a:tcPr marL="50800" marR="50800" marT="50800" marB="50800" anchor="ctr" horzOverflow="overflow"/>
                </a:tc>
                <a:tc>
                  <a:txBody>
                    <a:bodyPr/>
                    <a:lstStyle/>
                    <a:p>
                      <a:pPr defTabSz="914400">
                        <a:defRPr sz="1800"/>
                      </a:pPr>
                      <a:r>
                        <a:rPr sz="2400">
                          <a:sym typeface="Helvetica Neue"/>
                        </a:rPr>
                        <a:t>No</a:t>
                      </a:r>
                    </a:p>
                  </a:txBody>
                  <a:tcPr marL="50800" marR="50800" marT="50800" marB="50800" anchor="ctr" horzOverflow="overflow"/>
                </a:tc>
                <a:tc>
                  <a:txBody>
                    <a:bodyPr/>
                    <a:lstStyle/>
                    <a:p>
                      <a:pPr defTabSz="914400">
                        <a:defRPr sz="1800"/>
                      </a:pPr>
                      <a:r>
                        <a:rPr sz="2400" dirty="0" err="1">
                          <a:sym typeface="Helvetica Neue"/>
                        </a:rPr>
                        <a:t>Completa</a:t>
                      </a:r>
                      <a:endParaRPr sz="2400" dirty="0">
                        <a:sym typeface="Helvetica Neue"/>
                      </a:endParaRPr>
                    </a:p>
                  </a:txBody>
                  <a:tcPr marL="50800" marR="50800" marT="50800" marB="50800" anchor="ctr" horzOverflow="overflow"/>
                </a:tc>
                <a:tc>
                  <a:txBody>
                    <a:bodyPr/>
                    <a:lstStyle/>
                    <a:p>
                      <a:pPr defTabSz="914400">
                        <a:defRPr sz="1800"/>
                      </a:pPr>
                      <a:r>
                        <a:rPr sz="2400" dirty="0">
                          <a:sym typeface="Helvetica Neue"/>
                        </a:rPr>
                        <a:t>0 %</a:t>
                      </a:r>
                    </a:p>
                  </a:txBody>
                  <a:tcPr marL="50800" marR="50800" marT="50800" marB="50800" anchor="ctr" horzOverflow="overflow"/>
                </a:tc>
                <a:tc>
                  <a:txBody>
                    <a:bodyPr/>
                    <a:lstStyle/>
                    <a:p>
                      <a:pPr defTabSz="914400">
                        <a:defRPr sz="1800"/>
                      </a:pPr>
                      <a:r>
                        <a:rPr sz="2400">
                          <a:sym typeface="Helvetica Neue"/>
                        </a:rPr>
                        <a:t>4</a:t>
                      </a:r>
                    </a:p>
                  </a:txBody>
                  <a:tcPr marL="50800" marR="50800" marT="50800" marB="50800" anchor="ctr" horzOverflow="overflow"/>
                </a:tc>
                <a:tc>
                  <a:txBody>
                    <a:bodyPr/>
                    <a:lstStyle/>
                    <a:p>
                      <a:pPr defTabSz="914400">
                        <a:defRPr sz="1800"/>
                      </a:pPr>
                      <a:r>
                        <a:rPr sz="2400">
                          <a:sym typeface="Helvetica Neue"/>
                        </a:rPr>
                        <a:t>2</a:t>
                      </a:r>
                    </a:p>
                  </a:txBody>
                  <a:tcPr marL="50800" marR="50800" marT="50800" marB="50800" anchor="ctr" horzOverflow="overflow"/>
                </a:tc>
                <a:extLst>
                  <a:ext uri="{0D108BD9-81ED-4DB2-BD59-A6C34878D82A}">
                    <a16:rowId xmlns:a16="http://schemas.microsoft.com/office/drawing/2014/main" val="10005"/>
                  </a:ext>
                </a:extLst>
              </a:tr>
              <a:tr h="1097544">
                <a:tc>
                  <a:txBody>
                    <a:bodyPr/>
                    <a:lstStyle/>
                    <a:p>
                      <a:pPr defTabSz="914400">
                        <a:defRPr sz="1800"/>
                      </a:pPr>
                      <a:r>
                        <a:rPr sz="2400">
                          <a:sym typeface="Helvetica Neue"/>
                        </a:rPr>
                        <a:t>35</a:t>
                      </a:r>
                    </a:p>
                  </a:txBody>
                  <a:tcPr marL="50800" marR="50800" marT="50800" marB="50800" anchor="ctr" horzOverflow="overflow">
                    <a:lnL w="63500">
                      <a:solidFill>
                        <a:srgbClr val="FFFFFF"/>
                      </a:solidFill>
                      <a:miter lim="400000"/>
                    </a:lnL>
                    <a:lnB w="63500">
                      <a:solidFill>
                        <a:srgbClr val="FFFFFF"/>
                      </a:solidFill>
                      <a:miter lim="400000"/>
                    </a:lnB>
                    <a:solidFill>
                      <a:srgbClr val="76D6FF"/>
                    </a:solidFill>
                  </a:tcPr>
                </a:tc>
                <a:tc>
                  <a:txBody>
                    <a:bodyPr/>
                    <a:lstStyle/>
                    <a:p>
                      <a:pPr defTabSz="914400">
                        <a:defRPr sz="1800"/>
                      </a:pPr>
                      <a:r>
                        <a:rPr sz="2400">
                          <a:sym typeface="Helvetica Neue"/>
                        </a:rPr>
                        <a:t>3</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2400">
                          <a:sym typeface="Helvetica Neue"/>
                        </a:rPr>
                        <a:t>Si</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2400">
                          <a:sym typeface="Helvetica Neue"/>
                        </a:rPr>
                        <a:t>No</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2400">
                          <a:sym typeface="Helvetica Neue"/>
                        </a:rPr>
                        <a:t>-</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2400">
                          <a:sym typeface="Helvetica Neue"/>
                        </a:rPr>
                        <a:t>No</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2400" dirty="0" err="1">
                          <a:sym typeface="Helvetica Neue"/>
                        </a:rPr>
                        <a:t>Completa</a:t>
                      </a:r>
                      <a:endParaRPr sz="2400" dirty="0">
                        <a:sym typeface="Helvetica Neue"/>
                      </a:endParaRP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2400" dirty="0">
                          <a:sym typeface="Helvetica Neue"/>
                        </a:rPr>
                        <a:t>0 %</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2400">
                          <a:sym typeface="Helvetica Neue"/>
                        </a:rPr>
                        <a:t>14</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2400">
                          <a:sym typeface="Helvetica Neue"/>
                        </a:rPr>
                        <a:t>6</a:t>
                      </a:r>
                    </a:p>
                  </a:txBody>
                  <a:tcPr marL="50800" marR="50800" marT="50800" marB="50800" anchor="ctr" horzOverflow="overflow">
                    <a:lnB w="63500">
                      <a:solidFill>
                        <a:srgbClr val="FFFFFF"/>
                      </a:solidFill>
                      <a:miter lim="400000"/>
                    </a:lnB>
                    <a:solidFill>
                      <a:srgbClr val="76D6FF"/>
                    </a:solidFill>
                  </a:tcPr>
                </a:tc>
                <a:extLst>
                  <a:ext uri="{0D108BD9-81ED-4DB2-BD59-A6C34878D82A}">
                    <a16:rowId xmlns:a16="http://schemas.microsoft.com/office/drawing/2014/main" val="10006"/>
                  </a:ext>
                </a:extLst>
              </a:tr>
              <a:tr h="1097544">
                <a:tc>
                  <a:txBody>
                    <a:bodyPr/>
                    <a:lstStyle/>
                    <a:p>
                      <a:pPr defTabSz="914400">
                        <a:defRPr sz="1900">
                          <a:sym typeface="Helvetica Neue"/>
                        </a:defRPr>
                      </a:pPr>
                      <a:endParaRPr sz="2400"/>
                    </a:p>
                  </a:txBody>
                  <a:tcPr marL="50800" marR="50800" marT="50800" marB="50800" anchor="ctr" horzOverflow="overflow">
                    <a:lnL w="63500">
                      <a:solidFill>
                        <a:srgbClr val="FFFFFF"/>
                      </a:solidFill>
                      <a:miter lim="400000"/>
                    </a:lnL>
                    <a:lnT w="63500">
                      <a:solidFill>
                        <a:srgbClr val="FFFFFF"/>
                      </a:solidFill>
                      <a:miter lim="400000"/>
                    </a:lnT>
                    <a:lnB w="63500">
                      <a:solidFill>
                        <a:srgbClr val="FFFFFF"/>
                      </a:solidFill>
                      <a:miter lim="400000"/>
                    </a:lnB>
                    <a:solidFill>
                      <a:srgbClr val="73FDFF"/>
                    </a:solidFill>
                  </a:tcPr>
                </a:tc>
                <a:tc>
                  <a:txBody>
                    <a:bodyPr/>
                    <a:lstStyle/>
                    <a:p>
                      <a:pPr defTabSz="914400">
                        <a:defRPr sz="1900">
                          <a:sym typeface="Helvetica Neue"/>
                        </a:defRPr>
                      </a:pPr>
                      <a:endParaRPr sz="2400"/>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900">
                          <a:sym typeface="Helvetica Neue"/>
                        </a:defRPr>
                      </a:pPr>
                      <a:endParaRPr sz="2400"/>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900">
                          <a:sym typeface="Helvetica Neue"/>
                        </a:defRPr>
                      </a:pPr>
                      <a:endParaRPr sz="2400"/>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900">
                          <a:sym typeface="Helvetica Neue"/>
                        </a:defRPr>
                      </a:pPr>
                      <a:endParaRPr sz="2400"/>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900">
                          <a:sym typeface="Helvetica Neue"/>
                        </a:defRPr>
                      </a:pPr>
                      <a:endParaRPr sz="2400"/>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900">
                          <a:sym typeface="Helvetica Neue"/>
                        </a:defRPr>
                      </a:pPr>
                      <a:endParaRPr sz="2400"/>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900">
                          <a:sym typeface="Helvetica Neue"/>
                        </a:defRPr>
                      </a:pPr>
                      <a:endParaRPr sz="2400"/>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800"/>
                      </a:pPr>
                      <a:r>
                        <a:rPr sz="2400">
                          <a:sym typeface="Helvetica Neue"/>
                        </a:rPr>
                        <a:t>7 (IQR: 3-12.5)</a:t>
                      </a:r>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800"/>
                      </a:pPr>
                      <a:r>
                        <a:rPr sz="2400" dirty="0">
                          <a:sym typeface="Helvetica Neue"/>
                        </a:rPr>
                        <a:t>5 (</a:t>
                      </a:r>
                      <a:r>
                        <a:rPr sz="2400" dirty="0" err="1">
                          <a:sym typeface="Helvetica Neue"/>
                        </a:rPr>
                        <a:t>iQR</a:t>
                      </a:r>
                      <a:r>
                        <a:rPr sz="2400" dirty="0">
                          <a:sym typeface="Helvetica Neue"/>
                        </a:rPr>
                        <a:t>: 2-5)</a:t>
                      </a:r>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extLst>
                  <a:ext uri="{0D108BD9-81ED-4DB2-BD59-A6C34878D82A}">
                    <a16:rowId xmlns:a16="http://schemas.microsoft.com/office/drawing/2014/main" val="10007"/>
                  </a:ext>
                </a:extLst>
              </a:tr>
            </a:tbl>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 name="Hepatología Arrixaca.jpg" descr="Hepatología Arrixaca.jpg"/>
          <p:cNvPicPr>
            <a:picLocks noChangeAspect="1"/>
          </p:cNvPicPr>
          <p:nvPr/>
        </p:nvPicPr>
        <p:blipFill>
          <a:blip r:embed="rId3"/>
          <a:stretch>
            <a:fillRect/>
          </a:stretch>
        </p:blipFill>
        <p:spPr>
          <a:xfrm>
            <a:off x="22670323" y="25434"/>
            <a:ext cx="1741956" cy="1609622"/>
          </a:xfrm>
          <a:prstGeom prst="rect">
            <a:avLst/>
          </a:prstGeom>
          <a:ln w="12700">
            <a:miter lim="400000"/>
          </a:ln>
        </p:spPr>
      </p:pic>
      <p:pic>
        <p:nvPicPr>
          <p:cNvPr id="287" name="arrixaca-hospital-logotipo-version-positivo-2000x1331.jpg" descr="arrixaca-hospital-logotipo-version-positivo-2000x1331.jpg"/>
          <p:cNvPicPr>
            <a:picLocks noChangeAspect="1"/>
          </p:cNvPicPr>
          <p:nvPr/>
        </p:nvPicPr>
        <p:blipFill>
          <a:blip r:embed="rId4"/>
          <a:stretch>
            <a:fillRect/>
          </a:stretch>
        </p:blipFill>
        <p:spPr>
          <a:xfrm>
            <a:off x="90112" y="-58103"/>
            <a:ext cx="2937187" cy="1954699"/>
          </a:xfrm>
          <a:prstGeom prst="rect">
            <a:avLst/>
          </a:prstGeom>
          <a:ln w="12700">
            <a:miter lim="400000"/>
          </a:ln>
        </p:spPr>
      </p:pic>
      <p:pic>
        <p:nvPicPr>
          <p:cNvPr id="288" name="LogoGMLLT.jpg" descr="LogoGMLLT.jpg"/>
          <p:cNvPicPr>
            <a:picLocks noChangeAspect="1"/>
          </p:cNvPicPr>
          <p:nvPr/>
        </p:nvPicPr>
        <p:blipFill>
          <a:blip r:embed="rId5"/>
          <a:stretch>
            <a:fillRect/>
          </a:stretch>
        </p:blipFill>
        <p:spPr>
          <a:xfrm>
            <a:off x="23369620" y="10980963"/>
            <a:ext cx="1021041" cy="1128166"/>
          </a:xfrm>
          <a:prstGeom prst="rect">
            <a:avLst/>
          </a:prstGeom>
          <a:ln w="12700">
            <a:miter lim="400000"/>
          </a:ln>
        </p:spPr>
      </p:pic>
      <p:sp>
        <p:nvSpPr>
          <p:cNvPr id="289" name="Línea"/>
          <p:cNvSpPr/>
          <p:nvPr/>
        </p:nvSpPr>
        <p:spPr>
          <a:xfrm>
            <a:off x="12457" y="12178473"/>
            <a:ext cx="24413348" cy="0"/>
          </a:xfrm>
          <a:prstGeom prst="line">
            <a:avLst/>
          </a:prstGeom>
          <a:ln w="152400">
            <a:solidFill>
              <a:schemeClr val="accent1"/>
            </a:solidFill>
            <a:miter lim="400000"/>
          </a:ln>
        </p:spPr>
        <p:txBody>
          <a:bodyPr lIns="71437" tIns="71437" rIns="71437" bIns="71437" anchor="ctr"/>
          <a:lstStyle/>
          <a:p>
            <a:pPr defTabSz="821531">
              <a:defRPr sz="3200" b="0">
                <a:latin typeface="Helvetica Light"/>
                <a:ea typeface="Helvetica Light"/>
                <a:cs typeface="Helvetica Light"/>
                <a:sym typeface="Helvetica Light"/>
              </a:defRPr>
            </a:pPr>
            <a:endParaRPr/>
          </a:p>
        </p:txBody>
      </p:sp>
      <p:pic>
        <p:nvPicPr>
          <p:cNvPr id="290" name="Captura de pantalla 2025-10-19 a las 6.23.13.png" descr="Captura de pantalla 2025-10-19 a las 6.23.13.png"/>
          <p:cNvPicPr>
            <a:picLocks noChangeAspect="1"/>
          </p:cNvPicPr>
          <p:nvPr/>
        </p:nvPicPr>
        <p:blipFill>
          <a:blip r:embed="rId6"/>
          <a:stretch>
            <a:fillRect/>
          </a:stretch>
        </p:blipFill>
        <p:spPr>
          <a:xfrm>
            <a:off x="-41805" y="12306905"/>
            <a:ext cx="24467610" cy="1597886"/>
          </a:xfrm>
          <a:prstGeom prst="rect">
            <a:avLst/>
          </a:prstGeom>
          <a:ln w="12700">
            <a:miter lim="400000"/>
          </a:ln>
        </p:spPr>
      </p:pic>
      <p:sp>
        <p:nvSpPr>
          <p:cNvPr id="291" name="Línea"/>
          <p:cNvSpPr/>
          <p:nvPr/>
        </p:nvSpPr>
        <p:spPr>
          <a:xfrm>
            <a:off x="12457" y="1760286"/>
            <a:ext cx="24413348" cy="0"/>
          </a:xfrm>
          <a:prstGeom prst="line">
            <a:avLst/>
          </a:prstGeom>
          <a:ln w="152400">
            <a:solidFill>
              <a:schemeClr val="accent1"/>
            </a:solidFill>
            <a:miter lim="400000"/>
          </a:ln>
        </p:spPr>
        <p:txBody>
          <a:bodyPr lIns="71437" tIns="71437" rIns="71437" bIns="71437" anchor="ctr"/>
          <a:lstStyle/>
          <a:p>
            <a:pPr defTabSz="821531">
              <a:defRPr sz="3200" b="0">
                <a:latin typeface="Helvetica Light"/>
                <a:ea typeface="Helvetica Light"/>
                <a:cs typeface="Helvetica Light"/>
                <a:sym typeface="Helvetica Light"/>
              </a:defRPr>
            </a:pPr>
            <a:endParaRPr/>
          </a:p>
        </p:txBody>
      </p:sp>
      <p:sp>
        <p:nvSpPr>
          <p:cNvPr id="292" name="Infraestadiaje : 3 RP y 2 RC…"/>
          <p:cNvSpPr/>
          <p:nvPr/>
        </p:nvSpPr>
        <p:spPr>
          <a:xfrm>
            <a:off x="3027298" y="3334784"/>
            <a:ext cx="18402337" cy="6228877"/>
          </a:xfrm>
          <a:prstGeom prst="roundRect">
            <a:avLst>
              <a:gd name="adj" fmla="val 3058"/>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635000" indent="-254000" algn="l">
              <a:lnSpc>
                <a:spcPct val="150000"/>
              </a:lnSpc>
              <a:spcBef>
                <a:spcPts val="700"/>
              </a:spcBef>
              <a:buSzPct val="100000"/>
              <a:buChar char="•"/>
              <a:defRPr sz="3200" b="0">
                <a:solidFill>
                  <a:srgbClr val="FFFFFF"/>
                </a:solidFill>
                <a:latin typeface="+mn-lt"/>
                <a:ea typeface="+mn-ea"/>
                <a:cs typeface="+mn-cs"/>
                <a:sym typeface="Helvetica Neue Medium"/>
              </a:defRPr>
            </a:pPr>
            <a:r>
              <a:rPr sz="3600" dirty="0" err="1"/>
              <a:t>Infraestadiaje</a:t>
            </a:r>
            <a:r>
              <a:rPr sz="3600" dirty="0"/>
              <a:t> : 3 RP y 2 RC</a:t>
            </a:r>
          </a:p>
          <a:p>
            <a:pPr marL="635000" indent="-254000" algn="l">
              <a:lnSpc>
                <a:spcPct val="150000"/>
              </a:lnSpc>
              <a:spcBef>
                <a:spcPts val="700"/>
              </a:spcBef>
              <a:buSzPct val="100000"/>
              <a:buChar char="•"/>
              <a:defRPr sz="3200" b="0">
                <a:solidFill>
                  <a:srgbClr val="FFFFFF"/>
                </a:solidFill>
                <a:latin typeface="+mn-lt"/>
                <a:ea typeface="+mn-ea"/>
                <a:cs typeface="+mn-cs"/>
                <a:sym typeface="Helvetica Neue Medium"/>
              </a:defRPr>
            </a:pPr>
            <a:r>
              <a:rPr sz="3600" dirty="0" err="1"/>
              <a:t>Estudio</a:t>
            </a:r>
            <a:r>
              <a:rPr sz="3600" dirty="0"/>
              <a:t> </a:t>
            </a:r>
            <a:r>
              <a:rPr sz="3600" dirty="0" err="1"/>
              <a:t>explante</a:t>
            </a:r>
            <a:r>
              <a:rPr sz="3600" dirty="0"/>
              <a:t>: 1/5 </a:t>
            </a:r>
            <a:r>
              <a:rPr sz="3600" dirty="0" err="1"/>
              <a:t>invasión</a:t>
            </a:r>
            <a:r>
              <a:rPr sz="3600" dirty="0"/>
              <a:t> microvascular (Estadio B BCLC </a:t>
            </a:r>
            <a:r>
              <a:rPr sz="3600" dirty="0" err="1"/>
              <a:t>en</a:t>
            </a:r>
            <a:r>
              <a:rPr sz="3600" dirty="0"/>
              <a:t> </a:t>
            </a:r>
            <a:r>
              <a:rPr sz="3600" dirty="0" err="1"/>
              <a:t>el</a:t>
            </a:r>
            <a:r>
              <a:rPr sz="3600" dirty="0"/>
              <a:t> </a:t>
            </a:r>
            <a:r>
              <a:rPr sz="3600" dirty="0" err="1"/>
              <a:t>pretrasplante</a:t>
            </a:r>
            <a:r>
              <a:rPr sz="3600" dirty="0"/>
              <a:t>)</a:t>
            </a:r>
          </a:p>
          <a:p>
            <a:pPr marL="635000" indent="-254000" algn="l">
              <a:lnSpc>
                <a:spcPct val="150000"/>
              </a:lnSpc>
              <a:spcBef>
                <a:spcPts val="700"/>
              </a:spcBef>
              <a:buSzPct val="100000"/>
              <a:buChar char="•"/>
              <a:defRPr sz="3200" b="0">
                <a:solidFill>
                  <a:srgbClr val="FFFFFF"/>
                </a:solidFill>
                <a:latin typeface="+mn-lt"/>
                <a:ea typeface="+mn-ea"/>
                <a:cs typeface="+mn-cs"/>
                <a:sym typeface="Helvetica Neue Medium"/>
              </a:defRPr>
            </a:pPr>
            <a:r>
              <a:rPr sz="3600" dirty="0" err="1"/>
              <a:t>Trombosis</a:t>
            </a:r>
            <a:r>
              <a:rPr sz="3600" dirty="0"/>
              <a:t> tumoral Vp2/Vp3 previa: No </a:t>
            </a:r>
            <a:r>
              <a:rPr sz="3600" dirty="0" err="1"/>
              <a:t>actividad</a:t>
            </a:r>
            <a:r>
              <a:rPr sz="3600" dirty="0"/>
              <a:t> tumoral </a:t>
            </a:r>
            <a:r>
              <a:rPr sz="3600" dirty="0" err="1"/>
              <a:t>detectada</a:t>
            </a:r>
            <a:r>
              <a:rPr sz="3600" dirty="0"/>
              <a:t> </a:t>
            </a:r>
            <a:r>
              <a:rPr sz="3600" dirty="0" err="1"/>
              <a:t>en</a:t>
            </a:r>
            <a:r>
              <a:rPr sz="3600" dirty="0"/>
              <a:t> </a:t>
            </a:r>
            <a:r>
              <a:rPr sz="3600" dirty="0" err="1"/>
              <a:t>el</a:t>
            </a:r>
            <a:r>
              <a:rPr sz="3600" dirty="0"/>
              <a:t> </a:t>
            </a:r>
            <a:r>
              <a:rPr sz="3600" dirty="0" err="1"/>
              <a:t>explante</a:t>
            </a:r>
            <a:endParaRPr sz="3600" dirty="0"/>
          </a:p>
          <a:p>
            <a:pPr marL="635000" indent="-254000" algn="l">
              <a:lnSpc>
                <a:spcPct val="150000"/>
              </a:lnSpc>
              <a:spcBef>
                <a:spcPts val="700"/>
              </a:spcBef>
              <a:buSzPct val="100000"/>
              <a:buChar char="•"/>
              <a:defRPr sz="3200" b="0">
                <a:solidFill>
                  <a:srgbClr val="FFFFFF"/>
                </a:solidFill>
                <a:latin typeface="+mn-lt"/>
                <a:ea typeface="+mn-ea"/>
                <a:cs typeface="+mn-cs"/>
                <a:sym typeface="Helvetica Neue Medium"/>
              </a:defRPr>
            </a:pPr>
            <a:r>
              <a:rPr sz="3600" dirty="0" err="1"/>
              <a:t>Mediana</a:t>
            </a:r>
            <a:r>
              <a:rPr sz="3600" dirty="0"/>
              <a:t> de </a:t>
            </a:r>
            <a:r>
              <a:rPr sz="3600" dirty="0" err="1"/>
              <a:t>seguimiento</a:t>
            </a:r>
            <a:r>
              <a:rPr sz="3600" dirty="0"/>
              <a:t> post </a:t>
            </a:r>
            <a:r>
              <a:rPr sz="3600" dirty="0" err="1"/>
              <a:t>trasplante</a:t>
            </a:r>
            <a:r>
              <a:rPr sz="3600" dirty="0"/>
              <a:t>: 5 meses</a:t>
            </a:r>
          </a:p>
        </p:txBody>
      </p:sp>
      <p:sp>
        <p:nvSpPr>
          <p:cNvPr id="293" name="Resultados (2)"/>
          <p:cNvSpPr txBox="1">
            <a:spLocks noGrp="1"/>
          </p:cNvSpPr>
          <p:nvPr>
            <p:ph type="title"/>
          </p:nvPr>
        </p:nvSpPr>
        <p:spPr>
          <a:xfrm>
            <a:off x="2954364" y="224764"/>
            <a:ext cx="18475272" cy="1388965"/>
          </a:xfrm>
          <a:prstGeom prst="rect">
            <a:avLst/>
          </a:prstGeom>
        </p:spPr>
        <p:txBody>
          <a:bodyPr anchor="ctr"/>
          <a:lstStyle>
            <a:lvl1pPr algn="ctr" defTabSz="584200">
              <a:lnSpc>
                <a:spcPct val="100000"/>
              </a:lnSpc>
              <a:defRPr sz="4800" spc="0">
                <a:solidFill>
                  <a:srgbClr val="0433FF"/>
                </a:solidFill>
              </a:defRPr>
            </a:lvl1pPr>
          </a:lstStyle>
          <a:p>
            <a:r>
              <a:t>Resultados (2)</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Hepatología Arrixaca.jpg" descr="Hepatología Arrixaca.jpg"/>
          <p:cNvPicPr>
            <a:picLocks noChangeAspect="1"/>
          </p:cNvPicPr>
          <p:nvPr/>
        </p:nvPicPr>
        <p:blipFill>
          <a:blip r:embed="rId3"/>
          <a:stretch>
            <a:fillRect/>
          </a:stretch>
        </p:blipFill>
        <p:spPr>
          <a:xfrm>
            <a:off x="22670323" y="25434"/>
            <a:ext cx="1741956" cy="1609622"/>
          </a:xfrm>
          <a:prstGeom prst="rect">
            <a:avLst/>
          </a:prstGeom>
          <a:ln w="12700">
            <a:miter lim="400000"/>
          </a:ln>
        </p:spPr>
      </p:pic>
      <p:pic>
        <p:nvPicPr>
          <p:cNvPr id="298" name="arrixaca-hospital-logotipo-version-positivo-2000x1331.jpg" descr="arrixaca-hospital-logotipo-version-positivo-2000x1331.jpg"/>
          <p:cNvPicPr>
            <a:picLocks noChangeAspect="1"/>
          </p:cNvPicPr>
          <p:nvPr/>
        </p:nvPicPr>
        <p:blipFill>
          <a:blip r:embed="rId4"/>
          <a:stretch>
            <a:fillRect/>
          </a:stretch>
        </p:blipFill>
        <p:spPr>
          <a:xfrm>
            <a:off x="90112" y="-58103"/>
            <a:ext cx="2937187" cy="1954699"/>
          </a:xfrm>
          <a:prstGeom prst="rect">
            <a:avLst/>
          </a:prstGeom>
          <a:ln w="12700">
            <a:miter lim="400000"/>
          </a:ln>
        </p:spPr>
      </p:pic>
      <p:pic>
        <p:nvPicPr>
          <p:cNvPr id="299" name="LogoGMLLT.jpg" descr="LogoGMLLT.jpg"/>
          <p:cNvPicPr>
            <a:picLocks noChangeAspect="1"/>
          </p:cNvPicPr>
          <p:nvPr/>
        </p:nvPicPr>
        <p:blipFill>
          <a:blip r:embed="rId5"/>
          <a:stretch>
            <a:fillRect/>
          </a:stretch>
        </p:blipFill>
        <p:spPr>
          <a:xfrm>
            <a:off x="23369620" y="10980963"/>
            <a:ext cx="1021041" cy="1128166"/>
          </a:xfrm>
          <a:prstGeom prst="rect">
            <a:avLst/>
          </a:prstGeom>
          <a:ln w="12700">
            <a:miter lim="400000"/>
          </a:ln>
        </p:spPr>
      </p:pic>
      <p:sp>
        <p:nvSpPr>
          <p:cNvPr id="300" name="Línea"/>
          <p:cNvSpPr/>
          <p:nvPr/>
        </p:nvSpPr>
        <p:spPr>
          <a:xfrm flipV="1">
            <a:off x="12457" y="12150839"/>
            <a:ext cx="24413348" cy="27633"/>
          </a:xfrm>
          <a:prstGeom prst="line">
            <a:avLst/>
          </a:prstGeom>
          <a:ln w="152400">
            <a:solidFill>
              <a:schemeClr val="accent1"/>
            </a:solidFill>
            <a:miter lim="400000"/>
          </a:ln>
        </p:spPr>
        <p:txBody>
          <a:bodyPr lIns="71437" tIns="71437" rIns="71437" bIns="71437" anchor="ctr"/>
          <a:lstStyle/>
          <a:p>
            <a:pPr defTabSz="821531">
              <a:defRPr sz="3200" b="0">
                <a:latin typeface="Helvetica Light"/>
                <a:ea typeface="Helvetica Light"/>
                <a:cs typeface="Helvetica Light"/>
                <a:sym typeface="Helvetica Light"/>
              </a:defRPr>
            </a:pPr>
            <a:endParaRPr/>
          </a:p>
        </p:txBody>
      </p:sp>
      <p:sp>
        <p:nvSpPr>
          <p:cNvPr id="301" name="Resultados (3)"/>
          <p:cNvSpPr txBox="1">
            <a:spLocks noGrp="1"/>
          </p:cNvSpPr>
          <p:nvPr>
            <p:ph type="title"/>
          </p:nvPr>
        </p:nvSpPr>
        <p:spPr>
          <a:xfrm>
            <a:off x="2954364" y="224764"/>
            <a:ext cx="18475272" cy="1388965"/>
          </a:xfrm>
          <a:prstGeom prst="rect">
            <a:avLst/>
          </a:prstGeom>
        </p:spPr>
        <p:txBody>
          <a:bodyPr anchor="ctr"/>
          <a:lstStyle>
            <a:lvl1pPr algn="ctr" defTabSz="584200">
              <a:lnSpc>
                <a:spcPct val="100000"/>
              </a:lnSpc>
              <a:defRPr sz="4800" spc="0">
                <a:solidFill>
                  <a:srgbClr val="0433FF"/>
                </a:solidFill>
              </a:defRPr>
            </a:lvl1pPr>
          </a:lstStyle>
          <a:p>
            <a:r>
              <a:t>Resultados (3)</a:t>
            </a:r>
          </a:p>
        </p:txBody>
      </p:sp>
      <p:pic>
        <p:nvPicPr>
          <p:cNvPr id="302" name="Captura de pantalla 2025-10-19 a las 6.23.13.png" descr="Captura de pantalla 2025-10-19 a las 6.23.13.png"/>
          <p:cNvPicPr>
            <a:picLocks noChangeAspect="1"/>
          </p:cNvPicPr>
          <p:nvPr/>
        </p:nvPicPr>
        <p:blipFill>
          <a:blip r:embed="rId6"/>
          <a:stretch>
            <a:fillRect/>
          </a:stretch>
        </p:blipFill>
        <p:spPr>
          <a:xfrm>
            <a:off x="-41805" y="12306905"/>
            <a:ext cx="24467610" cy="1597886"/>
          </a:xfrm>
          <a:prstGeom prst="rect">
            <a:avLst/>
          </a:prstGeom>
          <a:ln w="12700">
            <a:miter lim="400000"/>
          </a:ln>
        </p:spPr>
      </p:pic>
      <p:sp>
        <p:nvSpPr>
          <p:cNvPr id="303" name="Línea"/>
          <p:cNvSpPr/>
          <p:nvPr/>
        </p:nvSpPr>
        <p:spPr>
          <a:xfrm>
            <a:off x="12457" y="1760285"/>
            <a:ext cx="24371543" cy="27633"/>
          </a:xfrm>
          <a:prstGeom prst="line">
            <a:avLst/>
          </a:prstGeom>
          <a:ln w="152400">
            <a:solidFill>
              <a:schemeClr val="accent1"/>
            </a:solidFill>
            <a:miter lim="400000"/>
          </a:ln>
        </p:spPr>
        <p:txBody>
          <a:bodyPr lIns="71437" tIns="71437" rIns="71437" bIns="71437" anchor="ctr"/>
          <a:lstStyle/>
          <a:p>
            <a:pPr defTabSz="821531">
              <a:defRPr sz="3200" b="0">
                <a:latin typeface="Helvetica Light"/>
                <a:ea typeface="Helvetica Light"/>
                <a:cs typeface="Helvetica Light"/>
                <a:sym typeface="Helvetica Light"/>
              </a:defRPr>
            </a:pPr>
            <a:endParaRPr/>
          </a:p>
        </p:txBody>
      </p:sp>
      <p:graphicFrame>
        <p:nvGraphicFramePr>
          <p:cNvPr id="304" name="Tabla 1"/>
          <p:cNvGraphicFramePr/>
          <p:nvPr/>
        </p:nvGraphicFramePr>
        <p:xfrm>
          <a:off x="794289" y="2457447"/>
          <a:ext cx="22402703" cy="8542719"/>
        </p:xfrm>
        <a:graphic>
          <a:graphicData uri="http://schemas.openxmlformats.org/drawingml/2006/table">
            <a:tbl>
              <a:tblPr firstRow="1" bandRow="1">
                <a:tableStyleId>{4C3C2611-4C71-4FC5-86AE-919BDF0F9419}</a:tableStyleId>
              </a:tblPr>
              <a:tblGrid>
                <a:gridCol w="2792767">
                  <a:extLst>
                    <a:ext uri="{9D8B030D-6E8A-4147-A177-3AD203B41FA5}">
                      <a16:colId xmlns:a16="http://schemas.microsoft.com/office/drawing/2014/main" val="20000"/>
                    </a:ext>
                  </a:extLst>
                </a:gridCol>
                <a:gridCol w="3254551">
                  <a:extLst>
                    <a:ext uri="{9D8B030D-6E8A-4147-A177-3AD203B41FA5}">
                      <a16:colId xmlns:a16="http://schemas.microsoft.com/office/drawing/2014/main" val="20001"/>
                    </a:ext>
                  </a:extLst>
                </a:gridCol>
                <a:gridCol w="2690616">
                  <a:extLst>
                    <a:ext uri="{9D8B030D-6E8A-4147-A177-3AD203B41FA5}">
                      <a16:colId xmlns:a16="http://schemas.microsoft.com/office/drawing/2014/main" val="20002"/>
                    </a:ext>
                  </a:extLst>
                </a:gridCol>
                <a:gridCol w="5010459">
                  <a:extLst>
                    <a:ext uri="{9D8B030D-6E8A-4147-A177-3AD203B41FA5}">
                      <a16:colId xmlns:a16="http://schemas.microsoft.com/office/drawing/2014/main" val="20003"/>
                    </a:ext>
                  </a:extLst>
                </a:gridCol>
                <a:gridCol w="1810951">
                  <a:extLst>
                    <a:ext uri="{9D8B030D-6E8A-4147-A177-3AD203B41FA5}">
                      <a16:colId xmlns:a16="http://schemas.microsoft.com/office/drawing/2014/main" val="20004"/>
                    </a:ext>
                  </a:extLst>
                </a:gridCol>
                <a:gridCol w="3074467">
                  <a:extLst>
                    <a:ext uri="{9D8B030D-6E8A-4147-A177-3AD203B41FA5}">
                      <a16:colId xmlns:a16="http://schemas.microsoft.com/office/drawing/2014/main" val="20005"/>
                    </a:ext>
                  </a:extLst>
                </a:gridCol>
                <a:gridCol w="1492350">
                  <a:extLst>
                    <a:ext uri="{9D8B030D-6E8A-4147-A177-3AD203B41FA5}">
                      <a16:colId xmlns:a16="http://schemas.microsoft.com/office/drawing/2014/main" val="20006"/>
                    </a:ext>
                  </a:extLst>
                </a:gridCol>
                <a:gridCol w="2276542">
                  <a:extLst>
                    <a:ext uri="{9D8B030D-6E8A-4147-A177-3AD203B41FA5}">
                      <a16:colId xmlns:a16="http://schemas.microsoft.com/office/drawing/2014/main" val="20007"/>
                    </a:ext>
                  </a:extLst>
                </a:gridCol>
              </a:tblGrid>
              <a:tr h="1098646">
                <a:tc>
                  <a:txBody>
                    <a:bodyPr/>
                    <a:lstStyle/>
                    <a:p>
                      <a:pPr defTabSz="914400">
                        <a:defRPr sz="1800" b="0">
                          <a:solidFill>
                            <a:srgbClr val="000000"/>
                          </a:solidFill>
                        </a:defRPr>
                      </a:pPr>
                      <a:r>
                        <a:rPr sz="2200" b="1">
                          <a:solidFill>
                            <a:srgbClr val="FFFFFF"/>
                          </a:solidFill>
                          <a:sym typeface="Helvetica Neue"/>
                        </a:rPr>
                        <a:t>Efecto adversos /inmunomediados</a:t>
                      </a:r>
                    </a:p>
                  </a:txBody>
                  <a:tcPr marL="50800" marR="50800" marT="50800" marB="50800" anchor="ctr" horzOverflow="overflow">
                    <a:lnL w="63500">
                      <a:solidFill>
                        <a:srgbClr val="FFFFFF"/>
                      </a:solidFill>
                      <a:miter lim="400000"/>
                    </a:lnL>
                    <a:lnR w="63500">
                      <a:solidFill>
                        <a:srgbClr val="FFFFFF"/>
                      </a:solidFill>
                      <a:miter lim="400000"/>
                    </a:lnR>
                    <a:lnT w="63500">
                      <a:solidFill>
                        <a:srgbClr val="FFFFFF"/>
                      </a:solidFill>
                      <a:miter lim="400000"/>
                    </a:lnT>
                    <a:lnB w="63500">
                      <a:solidFill>
                        <a:srgbClr val="FFFFFF"/>
                      </a:solidFill>
                      <a:miter lim="400000"/>
                    </a:lnB>
                    <a:solidFill>
                      <a:srgbClr val="0096FF"/>
                    </a:solidFill>
                  </a:tcPr>
                </a:tc>
                <a:tc gridSpan="7">
                  <a:txBody>
                    <a:bodyPr/>
                    <a:lstStyle/>
                    <a:p>
                      <a:pPr defTabSz="914400">
                        <a:defRPr sz="1800" b="0">
                          <a:solidFill>
                            <a:srgbClr val="000000"/>
                          </a:solidFill>
                        </a:defRPr>
                      </a:pPr>
                      <a:r>
                        <a:rPr sz="2200" b="1">
                          <a:solidFill>
                            <a:srgbClr val="FFFFFF"/>
                          </a:solidFill>
                          <a:sym typeface="Helvetica Neue"/>
                        </a:rPr>
                        <a:t>Seguimiento Post-trasplante</a:t>
                      </a:r>
                    </a:p>
                  </a:txBody>
                  <a:tcPr marL="50800" marR="50800" marT="50800" marB="50800" anchor="ctr" horzOverflow="overflow">
                    <a:lnL w="63500">
                      <a:solidFill>
                        <a:srgbClr val="FFFFFF"/>
                      </a:solidFill>
                      <a:miter lim="400000"/>
                    </a:lnL>
                    <a:lnR w="63500">
                      <a:solidFill>
                        <a:srgbClr val="FFFFFF"/>
                      </a:solidFill>
                      <a:miter lim="400000"/>
                    </a:lnR>
                    <a:lnT w="63500">
                      <a:solidFill>
                        <a:srgbClr val="FFFFFF"/>
                      </a:solidFill>
                      <a:miter lim="400000"/>
                    </a:lnT>
                    <a:lnB w="63500">
                      <a:solidFill>
                        <a:srgbClr val="FFFFFF"/>
                      </a:solidFill>
                      <a:miter lim="400000"/>
                    </a:lnB>
                    <a:solidFill>
                      <a:srgbClr val="0096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1098646">
                <a:tc>
                  <a:txBody>
                    <a:bodyPr/>
                    <a:lstStyle/>
                    <a:p>
                      <a:pPr defTabSz="914400">
                        <a:defRPr sz="2200" b="1">
                          <a:sym typeface="Helvetica Neue"/>
                        </a:defRPr>
                      </a:pPr>
                      <a:endParaRPr/>
                    </a:p>
                  </a:txBody>
                  <a:tcPr marL="50800" marR="50800" marT="50800" marB="50800" anchor="ctr" horzOverflow="overflow">
                    <a:lnT w="63500">
                      <a:solidFill>
                        <a:srgbClr val="FFFFFF"/>
                      </a:solidFill>
                      <a:miter lim="400000"/>
                    </a:lnT>
                  </a:tcPr>
                </a:tc>
                <a:tc>
                  <a:txBody>
                    <a:bodyPr/>
                    <a:lstStyle/>
                    <a:p>
                      <a:pPr defTabSz="914400">
                        <a:defRPr sz="1800"/>
                      </a:pPr>
                      <a:r>
                        <a:rPr sz="2200" b="1">
                          <a:sym typeface="Helvetica Neue"/>
                        </a:rPr>
                        <a:t>Inmunosupresión</a:t>
                      </a:r>
                    </a:p>
                  </a:txBody>
                  <a:tcPr marL="50800" marR="50800" marT="50800" marB="50800" anchor="ctr" horzOverflow="overflow">
                    <a:lnT w="63500">
                      <a:solidFill>
                        <a:srgbClr val="FFFFFF"/>
                      </a:solidFill>
                      <a:miter lim="400000"/>
                    </a:lnT>
                  </a:tcPr>
                </a:tc>
                <a:tc>
                  <a:txBody>
                    <a:bodyPr/>
                    <a:lstStyle/>
                    <a:p>
                      <a:pPr defTabSz="914400">
                        <a:defRPr sz="1800"/>
                      </a:pPr>
                      <a:r>
                        <a:rPr sz="2200" b="1">
                          <a:sym typeface="Helvetica Neue"/>
                        </a:rPr>
                        <a:t>Complicaciones quirúrgicas</a:t>
                      </a:r>
                    </a:p>
                  </a:txBody>
                  <a:tcPr marL="50800" marR="50800" marT="50800" marB="50800" anchor="ctr" horzOverflow="overflow">
                    <a:lnT w="63500">
                      <a:solidFill>
                        <a:srgbClr val="FFFFFF"/>
                      </a:solidFill>
                      <a:miter lim="400000"/>
                    </a:lnT>
                  </a:tcPr>
                </a:tc>
                <a:tc>
                  <a:txBody>
                    <a:bodyPr/>
                    <a:lstStyle/>
                    <a:p>
                      <a:pPr defTabSz="914400">
                        <a:defRPr sz="1800"/>
                      </a:pPr>
                      <a:r>
                        <a:rPr sz="2200" b="1">
                          <a:sym typeface="Helvetica Neue"/>
                        </a:rPr>
                        <a:t>Complicaciones médicas</a:t>
                      </a:r>
                    </a:p>
                  </a:txBody>
                  <a:tcPr marL="50800" marR="50800" marT="50800" marB="50800" anchor="ctr" horzOverflow="overflow">
                    <a:lnT w="63500">
                      <a:solidFill>
                        <a:srgbClr val="FFFFFF"/>
                      </a:solidFill>
                      <a:miter lim="400000"/>
                    </a:lnT>
                  </a:tcPr>
                </a:tc>
                <a:tc>
                  <a:txBody>
                    <a:bodyPr/>
                    <a:lstStyle/>
                    <a:p>
                      <a:pPr defTabSz="914400">
                        <a:defRPr sz="1800"/>
                      </a:pPr>
                      <a:r>
                        <a:rPr sz="2200" b="1">
                          <a:sym typeface="Helvetica Neue"/>
                        </a:rPr>
                        <a:t>Retrasplante</a:t>
                      </a:r>
                    </a:p>
                  </a:txBody>
                  <a:tcPr marL="50800" marR="50800" marT="50800" marB="50800" anchor="ctr" horzOverflow="overflow">
                    <a:lnT w="63500">
                      <a:solidFill>
                        <a:srgbClr val="FFFFFF"/>
                      </a:solidFill>
                      <a:miter lim="400000"/>
                    </a:lnT>
                  </a:tcPr>
                </a:tc>
                <a:tc>
                  <a:txBody>
                    <a:bodyPr/>
                    <a:lstStyle/>
                    <a:p>
                      <a:pPr defTabSz="914400">
                        <a:defRPr sz="1800"/>
                      </a:pPr>
                      <a:r>
                        <a:rPr sz="2200" b="1">
                          <a:sym typeface="Helvetica Neue"/>
                        </a:rPr>
                        <a:t>Rechazo</a:t>
                      </a:r>
                    </a:p>
                  </a:txBody>
                  <a:tcPr marL="50800" marR="50800" marT="50800" marB="50800" anchor="ctr" horzOverflow="overflow">
                    <a:lnT w="63500">
                      <a:solidFill>
                        <a:srgbClr val="FFFFFF"/>
                      </a:solidFill>
                      <a:miter lim="400000"/>
                    </a:lnT>
                  </a:tcPr>
                </a:tc>
                <a:tc>
                  <a:txBody>
                    <a:bodyPr/>
                    <a:lstStyle/>
                    <a:p>
                      <a:pPr defTabSz="914400">
                        <a:defRPr sz="1800"/>
                      </a:pPr>
                      <a:r>
                        <a:rPr sz="2200" b="1">
                          <a:sym typeface="Helvetica Neue"/>
                        </a:rPr>
                        <a:t>Muerte</a:t>
                      </a:r>
                    </a:p>
                  </a:txBody>
                  <a:tcPr marL="50800" marR="50800" marT="50800" marB="50800" anchor="ctr" horzOverflow="overflow">
                    <a:lnT w="63500">
                      <a:solidFill>
                        <a:srgbClr val="FFFFFF"/>
                      </a:solidFill>
                      <a:miter lim="400000"/>
                    </a:lnT>
                  </a:tcPr>
                </a:tc>
                <a:tc>
                  <a:txBody>
                    <a:bodyPr/>
                    <a:lstStyle/>
                    <a:p>
                      <a:pPr defTabSz="914400">
                        <a:defRPr sz="1800"/>
                      </a:pPr>
                      <a:r>
                        <a:rPr sz="2200" b="1">
                          <a:sym typeface="Helvetica Neue"/>
                        </a:rPr>
                        <a:t>Estado</a:t>
                      </a:r>
                    </a:p>
                  </a:txBody>
                  <a:tcPr marL="50800" marR="50800" marT="50800" marB="50800" anchor="ctr" horzOverflow="overflow">
                    <a:lnT w="63500">
                      <a:solidFill>
                        <a:srgbClr val="FFFFFF"/>
                      </a:solidFill>
                      <a:miter lim="400000"/>
                    </a:lnT>
                  </a:tcPr>
                </a:tc>
                <a:extLst>
                  <a:ext uri="{0D108BD9-81ED-4DB2-BD59-A6C34878D82A}">
                    <a16:rowId xmlns:a16="http://schemas.microsoft.com/office/drawing/2014/main" val="10001"/>
                  </a:ext>
                </a:extLst>
              </a:tr>
              <a:tr h="1098646">
                <a:tc>
                  <a:txBody>
                    <a:bodyPr/>
                    <a:lstStyle/>
                    <a:p>
                      <a:pPr defTabSz="914400">
                        <a:defRPr sz="1800"/>
                      </a:pPr>
                      <a:r>
                        <a:rPr sz="2200">
                          <a:sym typeface="Helvetica Neue"/>
                        </a:rPr>
                        <a:t>No toxicidad &gt;=G3</a:t>
                      </a:r>
                    </a:p>
                  </a:txBody>
                  <a:tcPr marL="50800" marR="50800" marT="50800" marB="50800" anchor="ctr" horzOverflow="overflow">
                    <a:solidFill>
                      <a:srgbClr val="76D6FF"/>
                    </a:solidFill>
                  </a:tcPr>
                </a:tc>
                <a:tc>
                  <a:txBody>
                    <a:bodyPr/>
                    <a:lstStyle/>
                    <a:p>
                      <a:pPr defTabSz="914400">
                        <a:defRPr sz="1800"/>
                      </a:pPr>
                      <a:r>
                        <a:rPr sz="2200">
                          <a:sym typeface="Helvetica Neue"/>
                        </a:rPr>
                        <a:t>Corticoides+TAC+MMF</a:t>
                      </a:r>
                    </a:p>
                  </a:txBody>
                  <a:tcPr marL="50800" marR="50800" marT="50800" marB="50800" anchor="ctr" horzOverflow="overflow">
                    <a:solidFill>
                      <a:srgbClr val="76D6FF"/>
                    </a:solidFill>
                  </a:tcPr>
                </a:tc>
                <a:tc>
                  <a:txBody>
                    <a:bodyPr/>
                    <a:lstStyle/>
                    <a:p>
                      <a:pPr defTabSz="914400">
                        <a:defRPr sz="1800"/>
                      </a:pPr>
                      <a:r>
                        <a:rPr sz="2200">
                          <a:sym typeface="Helvetica Neue"/>
                        </a:rPr>
                        <a:t>No</a:t>
                      </a:r>
                    </a:p>
                  </a:txBody>
                  <a:tcPr marL="50800" marR="50800" marT="50800" marB="50800" anchor="ctr" horzOverflow="overflow">
                    <a:solidFill>
                      <a:srgbClr val="76D6FF"/>
                    </a:solidFill>
                  </a:tcPr>
                </a:tc>
                <a:tc>
                  <a:txBody>
                    <a:bodyPr/>
                    <a:lstStyle/>
                    <a:p>
                      <a:pPr defTabSz="914400">
                        <a:defRPr sz="1800"/>
                      </a:pPr>
                      <a:r>
                        <a:rPr sz="2200">
                          <a:sym typeface="Helvetica Neue"/>
                        </a:rPr>
                        <a:t>No</a:t>
                      </a:r>
                    </a:p>
                  </a:txBody>
                  <a:tcPr marL="50800" marR="50800" marT="50800" marB="50800" anchor="ctr" horzOverflow="overflow">
                    <a:solidFill>
                      <a:srgbClr val="76D6FF"/>
                    </a:solidFill>
                  </a:tcPr>
                </a:tc>
                <a:tc>
                  <a:txBody>
                    <a:bodyPr/>
                    <a:lstStyle/>
                    <a:p>
                      <a:pPr defTabSz="914400">
                        <a:defRPr sz="1800"/>
                      </a:pPr>
                      <a:r>
                        <a:rPr sz="2200">
                          <a:sym typeface="Helvetica Neue"/>
                        </a:rPr>
                        <a:t>No</a:t>
                      </a:r>
                    </a:p>
                  </a:txBody>
                  <a:tcPr marL="50800" marR="50800" marT="50800" marB="50800" anchor="ctr" horzOverflow="overflow">
                    <a:solidFill>
                      <a:srgbClr val="76D6FF"/>
                    </a:solidFill>
                  </a:tcPr>
                </a:tc>
                <a:tc>
                  <a:txBody>
                    <a:bodyPr/>
                    <a:lstStyle/>
                    <a:p>
                      <a:pPr defTabSz="914400">
                        <a:defRPr sz="1800"/>
                      </a:pPr>
                      <a:r>
                        <a:rPr sz="2200">
                          <a:sym typeface="Helvetica Neue"/>
                        </a:rPr>
                        <a:t>No</a:t>
                      </a:r>
                    </a:p>
                  </a:txBody>
                  <a:tcPr marL="50800" marR="50800" marT="50800" marB="50800" anchor="ctr" horzOverflow="overflow">
                    <a:solidFill>
                      <a:srgbClr val="76D6FF"/>
                    </a:solidFill>
                  </a:tcPr>
                </a:tc>
                <a:tc>
                  <a:txBody>
                    <a:bodyPr/>
                    <a:lstStyle/>
                    <a:p>
                      <a:pPr defTabSz="914400">
                        <a:defRPr sz="1800"/>
                      </a:pPr>
                      <a:r>
                        <a:rPr sz="2200">
                          <a:sym typeface="Helvetica Neue"/>
                        </a:rPr>
                        <a:t>No</a:t>
                      </a:r>
                    </a:p>
                  </a:txBody>
                  <a:tcPr marL="50800" marR="50800" marT="50800" marB="50800" anchor="ctr" horzOverflow="overflow">
                    <a:solidFill>
                      <a:srgbClr val="76D6FF"/>
                    </a:solidFill>
                  </a:tcPr>
                </a:tc>
                <a:tc>
                  <a:txBody>
                    <a:bodyPr/>
                    <a:lstStyle/>
                    <a:p>
                      <a:pPr defTabSz="914400">
                        <a:defRPr sz="1800"/>
                      </a:pPr>
                      <a:r>
                        <a:rPr sz="2200">
                          <a:sym typeface="Helvetica Neue"/>
                        </a:rPr>
                        <a:t>Sin recurrencia</a:t>
                      </a:r>
                    </a:p>
                  </a:txBody>
                  <a:tcPr marL="50800" marR="50800" marT="50800" marB="50800" anchor="ctr" horzOverflow="overflow">
                    <a:solidFill>
                      <a:srgbClr val="76D6FF"/>
                    </a:solidFill>
                  </a:tcPr>
                </a:tc>
                <a:extLst>
                  <a:ext uri="{0D108BD9-81ED-4DB2-BD59-A6C34878D82A}">
                    <a16:rowId xmlns:a16="http://schemas.microsoft.com/office/drawing/2014/main" val="10002"/>
                  </a:ext>
                </a:extLst>
              </a:tr>
              <a:tr h="1098646">
                <a:tc>
                  <a:txBody>
                    <a:bodyPr/>
                    <a:lstStyle/>
                    <a:p>
                      <a:pPr defTabSz="914400">
                        <a:defRPr sz="1800"/>
                      </a:pPr>
                      <a:r>
                        <a:rPr sz="2200">
                          <a:sym typeface="Helvetica Neue"/>
                        </a:rPr>
                        <a:t>No toxicidad &gt;=G3</a:t>
                      </a:r>
                    </a:p>
                  </a:txBody>
                  <a:tcPr marL="50800" marR="50800" marT="50800" marB="50800" anchor="ctr" horzOverflow="overflow"/>
                </a:tc>
                <a:tc>
                  <a:txBody>
                    <a:bodyPr/>
                    <a:lstStyle/>
                    <a:p>
                      <a:pPr defTabSz="914400">
                        <a:defRPr sz="1800"/>
                      </a:pPr>
                      <a:r>
                        <a:rPr sz="2200">
                          <a:sym typeface="Helvetica Neue"/>
                        </a:rPr>
                        <a:t>Corticoides+TAC+MMF</a:t>
                      </a:r>
                    </a:p>
                  </a:txBody>
                  <a:tcPr marL="50800" marR="50800" marT="50800" marB="50800" anchor="ctr" horzOverflow="overflow"/>
                </a:tc>
                <a:tc>
                  <a:txBody>
                    <a:bodyPr/>
                    <a:lstStyle/>
                    <a:p>
                      <a:pPr defTabSz="914400">
                        <a:defRPr sz="1800"/>
                      </a:pPr>
                      <a:r>
                        <a:rPr sz="2200">
                          <a:sym typeface="Helvetica Neue"/>
                        </a:rPr>
                        <a:t>No</a:t>
                      </a:r>
                    </a:p>
                  </a:txBody>
                  <a:tcPr marL="50800" marR="50800" marT="50800" marB="50800" anchor="ctr" horzOverflow="overflow"/>
                </a:tc>
                <a:tc>
                  <a:txBody>
                    <a:bodyPr/>
                    <a:lstStyle/>
                    <a:p>
                      <a:pPr defTabSz="914400">
                        <a:defRPr sz="1800"/>
                      </a:pPr>
                      <a:r>
                        <a:rPr sz="2200">
                          <a:sym typeface="Helvetica Neue"/>
                        </a:rPr>
                        <a:t>Infección por CMV. Leucocitosis —&gt; Leucemia mieloide crónica (Ph+)</a:t>
                      </a:r>
                    </a:p>
                  </a:txBody>
                  <a:tcPr marL="50800" marR="50800" marT="50800" marB="50800" anchor="ctr" horzOverflow="overflow"/>
                </a:tc>
                <a:tc>
                  <a:txBody>
                    <a:bodyPr/>
                    <a:lstStyle/>
                    <a:p>
                      <a:pPr defTabSz="914400">
                        <a:defRPr sz="1800"/>
                      </a:pPr>
                      <a:r>
                        <a:rPr sz="2200">
                          <a:sym typeface="Helvetica Neue"/>
                        </a:rPr>
                        <a:t>No</a:t>
                      </a:r>
                    </a:p>
                  </a:txBody>
                  <a:tcPr marL="50800" marR="50800" marT="50800" marB="50800" anchor="ctr" horzOverflow="overflow"/>
                </a:tc>
                <a:tc>
                  <a:txBody>
                    <a:bodyPr/>
                    <a:lstStyle/>
                    <a:p>
                      <a:pPr defTabSz="914400">
                        <a:defRPr sz="1800"/>
                      </a:pPr>
                      <a:r>
                        <a:rPr sz="2200">
                          <a:sym typeface="Helvetica Neue"/>
                        </a:rPr>
                        <a:t>Si, leve            
(No biopsia)</a:t>
                      </a:r>
                    </a:p>
                  </a:txBody>
                  <a:tcPr marL="50800" marR="50800" marT="50800" marB="50800" anchor="ctr" horzOverflow="overflow"/>
                </a:tc>
                <a:tc>
                  <a:txBody>
                    <a:bodyPr/>
                    <a:lstStyle/>
                    <a:p>
                      <a:pPr defTabSz="914400">
                        <a:defRPr sz="1800"/>
                      </a:pPr>
                      <a:r>
                        <a:rPr sz="2200">
                          <a:sym typeface="Helvetica Neue"/>
                        </a:rPr>
                        <a:t>No</a:t>
                      </a:r>
                    </a:p>
                  </a:txBody>
                  <a:tcPr marL="50800" marR="50800" marT="50800" marB="50800" anchor="ctr" horzOverflow="overflow"/>
                </a:tc>
                <a:tc>
                  <a:txBody>
                    <a:bodyPr/>
                    <a:lstStyle/>
                    <a:p>
                      <a:pPr defTabSz="914400">
                        <a:defRPr sz="1800"/>
                      </a:pPr>
                      <a:r>
                        <a:rPr sz="2200">
                          <a:sym typeface="Helvetica Neue"/>
                        </a:rPr>
                        <a:t>Sin recurrencia</a:t>
                      </a:r>
                    </a:p>
                  </a:txBody>
                  <a:tcPr marL="50800" marR="50800" marT="50800" marB="50800" anchor="ctr" horzOverflow="overflow"/>
                </a:tc>
                <a:extLst>
                  <a:ext uri="{0D108BD9-81ED-4DB2-BD59-A6C34878D82A}">
                    <a16:rowId xmlns:a16="http://schemas.microsoft.com/office/drawing/2014/main" val="10003"/>
                  </a:ext>
                </a:extLst>
              </a:tr>
              <a:tr h="1098646">
                <a:tc>
                  <a:txBody>
                    <a:bodyPr/>
                    <a:lstStyle/>
                    <a:p>
                      <a:pPr defTabSz="914400">
                        <a:defRPr sz="1800"/>
                      </a:pPr>
                      <a:r>
                        <a:rPr sz="2200">
                          <a:sym typeface="Helvetica Neue"/>
                        </a:rPr>
                        <a:t>G1 ( psoriasis previa)</a:t>
                      </a:r>
                    </a:p>
                  </a:txBody>
                  <a:tcPr marL="50800" marR="50800" marT="50800" marB="50800" anchor="ctr" horzOverflow="overflow">
                    <a:solidFill>
                      <a:srgbClr val="76D6FF"/>
                    </a:solidFill>
                  </a:tcPr>
                </a:tc>
                <a:tc>
                  <a:txBody>
                    <a:bodyPr/>
                    <a:lstStyle/>
                    <a:p>
                      <a:pPr defTabSz="914400">
                        <a:defRPr sz="1800"/>
                      </a:pPr>
                      <a:r>
                        <a:rPr sz="2200">
                          <a:sym typeface="Helvetica Neue"/>
                        </a:rPr>
                        <a:t>Corticoides+TAC+MMF</a:t>
                      </a:r>
                    </a:p>
                  </a:txBody>
                  <a:tcPr marL="50800" marR="50800" marT="50800" marB="50800" anchor="ctr" horzOverflow="overflow">
                    <a:solidFill>
                      <a:srgbClr val="76D6FF"/>
                    </a:solidFill>
                  </a:tcPr>
                </a:tc>
                <a:tc>
                  <a:txBody>
                    <a:bodyPr/>
                    <a:lstStyle/>
                    <a:p>
                      <a:pPr defTabSz="914400">
                        <a:defRPr sz="1800"/>
                      </a:pPr>
                      <a:r>
                        <a:rPr sz="2200">
                          <a:sym typeface="Helvetica Neue"/>
                        </a:rPr>
                        <a:t>No</a:t>
                      </a:r>
                    </a:p>
                  </a:txBody>
                  <a:tcPr marL="50800" marR="50800" marT="50800" marB="50800" anchor="ctr" horzOverflow="overflow">
                    <a:solidFill>
                      <a:srgbClr val="76D6FF"/>
                    </a:solidFill>
                  </a:tcPr>
                </a:tc>
                <a:tc>
                  <a:txBody>
                    <a:bodyPr/>
                    <a:lstStyle/>
                    <a:p>
                      <a:pPr defTabSz="914400">
                        <a:defRPr sz="1800"/>
                      </a:pPr>
                      <a:r>
                        <a:rPr sz="2200">
                          <a:sym typeface="Helvetica Neue"/>
                        </a:rPr>
                        <a:t>TEP, taquiarritmia (TSV).
Reactivación CMV. Sarcopenia</a:t>
                      </a:r>
                    </a:p>
                  </a:txBody>
                  <a:tcPr marL="50800" marR="50800" marT="50800" marB="50800" anchor="ctr" horzOverflow="overflow">
                    <a:solidFill>
                      <a:srgbClr val="76D6FF"/>
                    </a:solidFill>
                  </a:tcPr>
                </a:tc>
                <a:tc>
                  <a:txBody>
                    <a:bodyPr/>
                    <a:lstStyle/>
                    <a:p>
                      <a:pPr defTabSz="914400">
                        <a:defRPr sz="1800"/>
                      </a:pPr>
                      <a:r>
                        <a:rPr sz="2200">
                          <a:sym typeface="Helvetica Neue"/>
                        </a:rPr>
                        <a:t>Si </a:t>
                      </a:r>
                    </a:p>
                  </a:txBody>
                  <a:tcPr marL="50800" marR="50800" marT="50800" marB="50800" anchor="ctr" horzOverflow="overflow">
                    <a:solidFill>
                      <a:srgbClr val="76D6FF"/>
                    </a:solidFill>
                  </a:tcPr>
                </a:tc>
                <a:tc>
                  <a:txBody>
                    <a:bodyPr/>
                    <a:lstStyle/>
                    <a:p>
                      <a:pPr defTabSz="914400">
                        <a:defRPr sz="1800"/>
                      </a:pPr>
                      <a:r>
                        <a:rPr sz="2200">
                          <a:sym typeface="Helvetica Neue"/>
                        </a:rPr>
                        <a:t>No</a:t>
                      </a:r>
                    </a:p>
                  </a:txBody>
                  <a:tcPr marL="50800" marR="50800" marT="50800" marB="50800" anchor="ctr" horzOverflow="overflow">
                    <a:solidFill>
                      <a:srgbClr val="76D6FF"/>
                    </a:solidFill>
                  </a:tcPr>
                </a:tc>
                <a:tc>
                  <a:txBody>
                    <a:bodyPr/>
                    <a:lstStyle/>
                    <a:p>
                      <a:pPr defTabSz="914400">
                        <a:defRPr sz="1800"/>
                      </a:pPr>
                      <a:r>
                        <a:rPr sz="2200">
                          <a:sym typeface="Helvetica Neue"/>
                        </a:rPr>
                        <a:t>No</a:t>
                      </a:r>
                    </a:p>
                  </a:txBody>
                  <a:tcPr marL="50800" marR="50800" marT="50800" marB="50800" anchor="ctr" horzOverflow="overflow">
                    <a:solidFill>
                      <a:srgbClr val="76D6FF"/>
                    </a:solidFill>
                  </a:tcPr>
                </a:tc>
                <a:tc>
                  <a:txBody>
                    <a:bodyPr/>
                    <a:lstStyle/>
                    <a:p>
                      <a:pPr defTabSz="914400">
                        <a:defRPr sz="1800"/>
                      </a:pPr>
                      <a:r>
                        <a:rPr sz="2200">
                          <a:sym typeface="Helvetica Neue"/>
                        </a:rPr>
                        <a:t>Sin recurrencia</a:t>
                      </a:r>
                    </a:p>
                  </a:txBody>
                  <a:tcPr marL="50800" marR="50800" marT="50800" marB="50800" anchor="ctr" horzOverflow="overflow">
                    <a:solidFill>
                      <a:srgbClr val="76D6FF"/>
                    </a:solidFill>
                  </a:tcPr>
                </a:tc>
                <a:extLst>
                  <a:ext uri="{0D108BD9-81ED-4DB2-BD59-A6C34878D82A}">
                    <a16:rowId xmlns:a16="http://schemas.microsoft.com/office/drawing/2014/main" val="10004"/>
                  </a:ext>
                </a:extLst>
              </a:tr>
              <a:tr h="1466306">
                <a:tc>
                  <a:txBody>
                    <a:bodyPr/>
                    <a:lstStyle/>
                    <a:p>
                      <a:pPr defTabSz="914400">
                        <a:defRPr sz="1800"/>
                      </a:pPr>
                      <a:r>
                        <a:rPr sz="2200">
                          <a:sym typeface="Helvetica Neue"/>
                        </a:rPr>
                        <a:t>No toxicidad &gt;=G3</a:t>
                      </a:r>
                    </a:p>
                  </a:txBody>
                  <a:tcPr marL="50800" marR="50800" marT="50800" marB="50800" anchor="ctr" horzOverflow="overflow"/>
                </a:tc>
                <a:tc>
                  <a:txBody>
                    <a:bodyPr/>
                    <a:lstStyle/>
                    <a:p>
                      <a:pPr defTabSz="914400">
                        <a:defRPr sz="1800"/>
                      </a:pPr>
                      <a:r>
                        <a:rPr sz="2200">
                          <a:sym typeface="Helvetica Neue"/>
                        </a:rPr>
                        <a:t>Corticoides+TAC+mTOR</a:t>
                      </a:r>
                    </a:p>
                  </a:txBody>
                  <a:tcPr marL="50800" marR="50800" marT="50800" marB="50800" anchor="ctr" horzOverflow="overflow"/>
                </a:tc>
                <a:tc>
                  <a:txBody>
                    <a:bodyPr/>
                    <a:lstStyle/>
                    <a:p>
                      <a:pPr defTabSz="914400">
                        <a:defRPr sz="1800"/>
                      </a:pPr>
                      <a:r>
                        <a:rPr sz="2200">
                          <a:sym typeface="Helvetica Neue"/>
                        </a:rPr>
                        <a:t>No</a:t>
                      </a:r>
                    </a:p>
                  </a:txBody>
                  <a:tcPr marL="50800" marR="50800" marT="50800" marB="50800" anchor="ctr" horzOverflow="overflow"/>
                </a:tc>
                <a:tc>
                  <a:txBody>
                    <a:bodyPr/>
                    <a:lstStyle/>
                    <a:p>
                      <a:pPr defTabSz="914400">
                        <a:defRPr sz="1800"/>
                      </a:pPr>
                      <a:r>
                        <a:rPr sz="2200">
                          <a:sym typeface="Helvetica Neue"/>
                        </a:rPr>
                        <a:t>Clínica colestasis</a:t>
                      </a:r>
                    </a:p>
                  </a:txBody>
                  <a:tcPr marL="50800" marR="50800" marT="50800" marB="50800" anchor="ctr" horzOverflow="overflow"/>
                </a:tc>
                <a:tc>
                  <a:txBody>
                    <a:bodyPr/>
                    <a:lstStyle/>
                    <a:p>
                      <a:pPr defTabSz="914400">
                        <a:defRPr sz="1800"/>
                      </a:pPr>
                      <a:r>
                        <a:rPr sz="2200">
                          <a:sym typeface="Helvetica Neue"/>
                        </a:rPr>
                        <a:t>No</a:t>
                      </a:r>
                    </a:p>
                  </a:txBody>
                  <a:tcPr marL="50800" marR="50800" marT="50800" marB="50800" anchor="ctr" horzOverflow="overflow"/>
                </a:tc>
                <a:tc>
                  <a:txBody>
                    <a:bodyPr/>
                    <a:lstStyle/>
                    <a:p>
                      <a:pPr defTabSz="914400">
                        <a:defRPr sz="1800"/>
                      </a:pPr>
                      <a:r>
                        <a:rPr sz="2200">
                          <a:sym typeface="Helvetica Neue"/>
                        </a:rPr>
                        <a:t>Si, agudo corticoresistente
RAI  celular moderado 
(TMG)</a:t>
                      </a:r>
                    </a:p>
                  </a:txBody>
                  <a:tcPr marL="50800" marR="50800" marT="50800" marB="50800" anchor="ctr" horzOverflow="overflow"/>
                </a:tc>
                <a:tc>
                  <a:txBody>
                    <a:bodyPr/>
                    <a:lstStyle/>
                    <a:p>
                      <a:pPr defTabSz="914400">
                        <a:defRPr sz="1800"/>
                      </a:pPr>
                      <a:r>
                        <a:rPr sz="2200">
                          <a:sym typeface="Helvetica Neue"/>
                        </a:rPr>
                        <a:t>No</a:t>
                      </a:r>
                    </a:p>
                  </a:txBody>
                  <a:tcPr marL="50800" marR="50800" marT="50800" marB="50800" anchor="ctr" horzOverflow="overflow"/>
                </a:tc>
                <a:tc>
                  <a:txBody>
                    <a:bodyPr/>
                    <a:lstStyle/>
                    <a:p>
                      <a:pPr defTabSz="914400">
                        <a:defRPr sz="1800"/>
                      </a:pPr>
                      <a:r>
                        <a:rPr sz="2200">
                          <a:sym typeface="Helvetica Neue"/>
                        </a:rPr>
                        <a:t>Sin recurrencia</a:t>
                      </a:r>
                    </a:p>
                  </a:txBody>
                  <a:tcPr marL="50800" marR="50800" marT="50800" marB="50800" anchor="ctr" horzOverflow="overflow"/>
                </a:tc>
                <a:extLst>
                  <a:ext uri="{0D108BD9-81ED-4DB2-BD59-A6C34878D82A}">
                    <a16:rowId xmlns:a16="http://schemas.microsoft.com/office/drawing/2014/main" val="10005"/>
                  </a:ext>
                </a:extLst>
              </a:tr>
              <a:tr h="1583183">
                <a:tc>
                  <a:txBody>
                    <a:bodyPr/>
                    <a:lstStyle/>
                    <a:p>
                      <a:pPr defTabSz="914400">
                        <a:defRPr sz="1800"/>
                      </a:pPr>
                      <a:r>
                        <a:rPr sz="2200">
                          <a:sym typeface="Helvetica Neue"/>
                        </a:rPr>
                        <a:t>G3 HD</a:t>
                      </a:r>
                    </a:p>
                  </a:txBody>
                  <a:tcPr marL="50800" marR="50800" marT="50800" marB="50800" anchor="ctr" horzOverflow="overflow">
                    <a:solidFill>
                      <a:srgbClr val="76D6FF"/>
                    </a:solidFill>
                  </a:tcPr>
                </a:tc>
                <a:tc>
                  <a:txBody>
                    <a:bodyPr/>
                    <a:lstStyle/>
                    <a:p>
                      <a:pPr defTabSz="914400">
                        <a:defRPr sz="1800"/>
                      </a:pPr>
                      <a:r>
                        <a:rPr sz="2200">
                          <a:sym typeface="Helvetica Neue"/>
                        </a:rPr>
                        <a:t>Corticoides+TAC+MMF</a:t>
                      </a:r>
                    </a:p>
                  </a:txBody>
                  <a:tcPr marL="50800" marR="50800" marT="50800" marB="50800" anchor="ctr" horzOverflow="overflow">
                    <a:solidFill>
                      <a:srgbClr val="76D6FF"/>
                    </a:solidFill>
                  </a:tcPr>
                </a:tc>
                <a:tc>
                  <a:txBody>
                    <a:bodyPr/>
                    <a:lstStyle/>
                    <a:p>
                      <a:pPr defTabSz="914400">
                        <a:defRPr sz="1800"/>
                      </a:pPr>
                      <a:r>
                        <a:rPr sz="2200">
                          <a:sym typeface="Helvetica Neue"/>
                        </a:rPr>
                        <a:t>Trombo cava inferior no tumoral</a:t>
                      </a:r>
                    </a:p>
                  </a:txBody>
                  <a:tcPr marL="50800" marR="50800" marT="50800" marB="50800" anchor="ctr" horzOverflow="overflow">
                    <a:solidFill>
                      <a:srgbClr val="76D6FF"/>
                    </a:solidFill>
                  </a:tcPr>
                </a:tc>
                <a:tc>
                  <a:txBody>
                    <a:bodyPr/>
                    <a:lstStyle/>
                    <a:p>
                      <a:pPr defTabSz="914400">
                        <a:defRPr sz="1800"/>
                      </a:pPr>
                      <a:r>
                        <a:rPr sz="2200">
                          <a:sym typeface="Helvetica Neue"/>
                        </a:rPr>
                        <a:t>Sindrome de vena cava inferior estenosis anastomosis (angioplastia radiológica). Gingivo estomatitis herpética. Claudicación intermitente</a:t>
                      </a:r>
                    </a:p>
                  </a:txBody>
                  <a:tcPr marL="50800" marR="50800" marT="50800" marB="50800" anchor="ctr" horzOverflow="overflow">
                    <a:solidFill>
                      <a:srgbClr val="76D6FF"/>
                    </a:solidFill>
                  </a:tcPr>
                </a:tc>
                <a:tc>
                  <a:txBody>
                    <a:bodyPr/>
                    <a:lstStyle/>
                    <a:p>
                      <a:pPr defTabSz="914400">
                        <a:defRPr sz="1800"/>
                      </a:pPr>
                      <a:r>
                        <a:rPr sz="2200">
                          <a:sym typeface="Helvetica Neue"/>
                        </a:rPr>
                        <a:t>No</a:t>
                      </a:r>
                    </a:p>
                  </a:txBody>
                  <a:tcPr marL="50800" marR="50800" marT="50800" marB="50800" anchor="ctr" horzOverflow="overflow">
                    <a:solidFill>
                      <a:srgbClr val="76D6FF"/>
                    </a:solidFill>
                  </a:tcPr>
                </a:tc>
                <a:tc>
                  <a:txBody>
                    <a:bodyPr/>
                    <a:lstStyle/>
                    <a:p>
                      <a:pPr defTabSz="914400">
                        <a:defRPr sz="1800"/>
                      </a:pPr>
                      <a:r>
                        <a:rPr sz="2200">
                          <a:sym typeface="Helvetica Neue"/>
                        </a:rPr>
                        <a:t>No</a:t>
                      </a:r>
                    </a:p>
                  </a:txBody>
                  <a:tcPr marL="50800" marR="50800" marT="50800" marB="50800" anchor="ctr" horzOverflow="overflow">
                    <a:solidFill>
                      <a:srgbClr val="76D6FF"/>
                    </a:solidFill>
                  </a:tcPr>
                </a:tc>
                <a:tc>
                  <a:txBody>
                    <a:bodyPr/>
                    <a:lstStyle/>
                    <a:p>
                      <a:pPr defTabSz="914400">
                        <a:defRPr sz="1800"/>
                      </a:pPr>
                      <a:r>
                        <a:rPr sz="2200">
                          <a:sym typeface="Helvetica Neue"/>
                        </a:rPr>
                        <a:t>No</a:t>
                      </a:r>
                    </a:p>
                  </a:txBody>
                  <a:tcPr marL="50800" marR="50800" marT="50800" marB="50800" anchor="ctr" horzOverflow="overflow">
                    <a:solidFill>
                      <a:srgbClr val="76D6FF"/>
                    </a:solidFill>
                  </a:tcPr>
                </a:tc>
                <a:tc>
                  <a:txBody>
                    <a:bodyPr/>
                    <a:lstStyle/>
                    <a:p>
                      <a:pPr defTabSz="914400">
                        <a:defRPr sz="1800"/>
                      </a:pPr>
                      <a:r>
                        <a:rPr sz="2200">
                          <a:sym typeface="Helvetica Neue"/>
                        </a:rPr>
                        <a:t>Sin recurrencia</a:t>
                      </a:r>
                    </a:p>
                  </a:txBody>
                  <a:tcPr marL="50800" marR="50800" marT="50800" marB="50800" anchor="ctr" horzOverflow="overflow">
                    <a:solidFill>
                      <a:srgbClr val="76D6FF"/>
                    </a:solidFill>
                  </a:tcPr>
                </a:tc>
                <a:extLst>
                  <a:ext uri="{0D108BD9-81ED-4DB2-BD59-A6C34878D82A}">
                    <a16:rowId xmlns:a16="http://schemas.microsoft.com/office/drawing/2014/main" val="10006"/>
                  </a:ext>
                </a:extLst>
              </a:tr>
            </a:tbl>
          </a:graphicData>
        </a:graphic>
      </p:graphicFrame>
      <p:sp>
        <p:nvSpPr>
          <p:cNvPr id="305" name="TAC: Tacrolimus, MMF: micofenolato, CMV: citomegalovirus, Ph +: presencia de cromosoma Filadelfia, TEP: tromboembolismo pulmonar, TSV: taquicardia supraventricular, TMG: Timoglobulinas"/>
          <p:cNvSpPr txBox="1"/>
          <p:nvPr/>
        </p:nvSpPr>
        <p:spPr>
          <a:xfrm>
            <a:off x="202565" y="11155153"/>
            <a:ext cx="23586157" cy="3870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800"/>
            </a:lvl1pPr>
          </a:lstStyle>
          <a:p>
            <a:r>
              <a:t>TAC: Tacrolimus, MMF: micofenolato, CMV: citomegalovirus, Ph +: presencia de cromosoma Filadelfia, TEP: tromboembolismo pulmonar, TSV: taquicardia supraventricular, TMG: Timoglobulinas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arrixaca-hospital-logotipo-version-positivo-2000x1331.jpg" descr="arrixaca-hospital-logotipo-version-positivo-2000x1331.jpg"/>
          <p:cNvPicPr>
            <a:picLocks noChangeAspect="1"/>
          </p:cNvPicPr>
          <p:nvPr/>
        </p:nvPicPr>
        <p:blipFill>
          <a:blip r:embed="rId2"/>
          <a:stretch>
            <a:fillRect/>
          </a:stretch>
        </p:blipFill>
        <p:spPr>
          <a:xfrm>
            <a:off x="90112" y="-58103"/>
            <a:ext cx="3012421" cy="2004766"/>
          </a:xfrm>
          <a:prstGeom prst="rect">
            <a:avLst/>
          </a:prstGeom>
          <a:ln w="12700">
            <a:miter lim="400000"/>
          </a:ln>
        </p:spPr>
      </p:pic>
      <p:sp>
        <p:nvSpPr>
          <p:cNvPr id="310" name="Conclusiones"/>
          <p:cNvSpPr txBox="1">
            <a:spLocks noGrp="1"/>
          </p:cNvSpPr>
          <p:nvPr>
            <p:ph type="title"/>
          </p:nvPr>
        </p:nvSpPr>
        <p:spPr>
          <a:xfrm>
            <a:off x="1689100" y="87208"/>
            <a:ext cx="21005801" cy="1305472"/>
          </a:xfrm>
          <a:prstGeom prst="rect">
            <a:avLst/>
          </a:prstGeom>
        </p:spPr>
        <p:txBody>
          <a:bodyPr/>
          <a:lstStyle>
            <a:lvl1pPr>
              <a:defRPr sz="4800" b="1">
                <a:solidFill>
                  <a:srgbClr val="0433FF"/>
                </a:solidFill>
                <a:latin typeface="Helvetica Neue"/>
                <a:ea typeface="Helvetica Neue"/>
                <a:cs typeface="Helvetica Neue"/>
                <a:sym typeface="Helvetica Neue"/>
              </a:defRPr>
            </a:lvl1pPr>
          </a:lstStyle>
          <a:p>
            <a:r>
              <a:t>Conclusiones</a:t>
            </a:r>
          </a:p>
        </p:txBody>
      </p:sp>
      <p:sp>
        <p:nvSpPr>
          <p:cNvPr id="311" name="Línea"/>
          <p:cNvSpPr/>
          <p:nvPr/>
        </p:nvSpPr>
        <p:spPr>
          <a:xfrm>
            <a:off x="-352017" y="1645603"/>
            <a:ext cx="24766722" cy="1"/>
          </a:xfrm>
          <a:prstGeom prst="line">
            <a:avLst/>
          </a:prstGeom>
          <a:ln w="152400">
            <a:solidFill>
              <a:srgbClr val="0096FF"/>
            </a:solidFill>
            <a:miter lim="400000"/>
          </a:ln>
        </p:spPr>
        <p:txBody>
          <a:bodyPr lIns="50800" tIns="50800" rIns="50800" bIns="50800" anchor="ctr"/>
          <a:lstStyle/>
          <a:p>
            <a:pPr>
              <a:defRPr sz="3200" b="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a:p>
        </p:txBody>
      </p:sp>
      <p:sp>
        <p:nvSpPr>
          <p:cNvPr id="312" name="El uso de tratamientos con inhibidores de punto de control permite conseguir un infraestadiaje adecuado a pacientes seleccionados inicialmente fuera de criterios de trasplante hepático.…"/>
          <p:cNvSpPr txBox="1"/>
          <p:nvPr/>
        </p:nvSpPr>
        <p:spPr>
          <a:xfrm>
            <a:off x="1486926" y="2587182"/>
            <a:ext cx="21410149" cy="9881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66700" indent="-254000" algn="l">
              <a:lnSpc>
                <a:spcPct val="130000"/>
              </a:lnSpc>
              <a:buSzPct val="60000"/>
              <a:buBlip>
                <a:blip r:embed="rId3"/>
              </a:buBlip>
              <a:defRPr sz="3900" b="0">
                <a:latin typeface="Helvetica Light"/>
                <a:ea typeface="Helvetica Light"/>
                <a:cs typeface="Helvetica Light"/>
                <a:sym typeface="Helvetica Light"/>
              </a:defRPr>
            </a:pPr>
            <a:endParaRPr/>
          </a:p>
          <a:p>
            <a:pPr marL="266700" indent="-254000" algn="l">
              <a:lnSpc>
                <a:spcPct val="130000"/>
              </a:lnSpc>
              <a:spcBef>
                <a:spcPts val="1700"/>
              </a:spcBef>
              <a:buSzPct val="60000"/>
              <a:buBlip>
                <a:blip r:embed="rId3"/>
              </a:buBlip>
              <a:defRPr sz="3900" b="0">
                <a:latin typeface="Helvetica Light"/>
                <a:ea typeface="Helvetica Light"/>
                <a:cs typeface="Helvetica Light"/>
                <a:sym typeface="Helvetica Light"/>
              </a:defRPr>
            </a:pPr>
            <a:r>
              <a:t>El uso de tratamientos con inhibidores de punto de control permite conseguir un infraestadiaje adecuado a pacientes seleccionados inicialmente fuera de criterios de trasplante hepático.</a:t>
            </a:r>
          </a:p>
          <a:p>
            <a:pPr marL="266700" indent="-254000" algn="l">
              <a:lnSpc>
                <a:spcPct val="130000"/>
              </a:lnSpc>
              <a:spcBef>
                <a:spcPts val="1700"/>
              </a:spcBef>
              <a:buSzPct val="60000"/>
              <a:buBlip>
                <a:blip r:embed="rId3"/>
              </a:buBlip>
              <a:defRPr sz="3900" b="0">
                <a:latin typeface="Helvetica Light"/>
                <a:ea typeface="Helvetica Light"/>
                <a:cs typeface="Helvetica Light"/>
                <a:sym typeface="Helvetica Light"/>
              </a:defRPr>
            </a:pPr>
            <a:r>
              <a:t>La tasa de rechazo agudo no es despreciable.</a:t>
            </a:r>
          </a:p>
          <a:p>
            <a:pPr marL="266700" indent="-254000" algn="l">
              <a:lnSpc>
                <a:spcPct val="130000"/>
              </a:lnSpc>
              <a:spcBef>
                <a:spcPts val="1700"/>
              </a:spcBef>
              <a:buSzPct val="60000"/>
              <a:buBlip>
                <a:blip r:embed="rId3"/>
              </a:buBlip>
              <a:defRPr sz="3900" b="0">
                <a:latin typeface="Helvetica Light"/>
                <a:ea typeface="Helvetica Light"/>
                <a:cs typeface="Helvetica Light"/>
                <a:sym typeface="Helvetica Light"/>
              </a:defRPr>
            </a:pPr>
            <a:r>
              <a:t>Las complicaciones en el post trasplante de pacientes infraestadiado utilizando inhibidores punto de control requiere una mayor evaluación por el potencial riesgo de descompensación de comorbilidades subyacentes.</a:t>
            </a:r>
          </a:p>
          <a:p>
            <a:pPr algn="l">
              <a:lnSpc>
                <a:spcPct val="130000"/>
              </a:lnSpc>
              <a:defRPr sz="3900" b="0">
                <a:latin typeface="Helvetica Light"/>
                <a:ea typeface="Helvetica Light"/>
                <a:cs typeface="Helvetica Light"/>
                <a:sym typeface="Helvetica Light"/>
              </a:defRPr>
            </a:pPr>
            <a:endParaRPr/>
          </a:p>
          <a:p>
            <a:pPr marL="266700" indent="-254000" algn="l">
              <a:lnSpc>
                <a:spcPct val="130000"/>
              </a:lnSpc>
              <a:buSzPct val="60000"/>
              <a:buBlip>
                <a:blip r:embed="rId3"/>
              </a:buBlip>
              <a:defRPr sz="3900" b="0">
                <a:latin typeface="Helvetica Light"/>
                <a:ea typeface="Helvetica Light"/>
                <a:cs typeface="Helvetica Light"/>
                <a:sym typeface="Helvetica Light"/>
              </a:defRPr>
            </a:pPr>
            <a:endParaRPr/>
          </a:p>
          <a:p>
            <a:pPr algn="l">
              <a:lnSpc>
                <a:spcPct val="130000"/>
              </a:lnSpc>
              <a:defRPr sz="3900" b="0">
                <a:latin typeface="Helvetica Light"/>
                <a:ea typeface="Helvetica Light"/>
                <a:cs typeface="Helvetica Light"/>
                <a:sym typeface="Helvetica Light"/>
              </a:defRPr>
            </a:pPr>
            <a:endParaRPr/>
          </a:p>
          <a:p>
            <a:pPr marL="266700" indent="-254000" algn="l">
              <a:lnSpc>
                <a:spcPct val="130000"/>
              </a:lnSpc>
              <a:buSzPct val="60000"/>
              <a:buBlip>
                <a:blip r:embed="rId3"/>
              </a:buBlip>
              <a:defRPr sz="3900" b="0">
                <a:latin typeface="Helvetica Light"/>
                <a:ea typeface="Helvetica Light"/>
                <a:cs typeface="Helvetica Light"/>
                <a:sym typeface="Helvetica Light"/>
              </a:defRPr>
            </a:pPr>
            <a:endParaRPr/>
          </a:p>
        </p:txBody>
      </p:sp>
      <p:pic>
        <p:nvPicPr>
          <p:cNvPr id="313" name="LogoGMLLT.jpg" descr="LogoGMLLT.jpg"/>
          <p:cNvPicPr>
            <a:picLocks noChangeAspect="1"/>
          </p:cNvPicPr>
          <p:nvPr/>
        </p:nvPicPr>
        <p:blipFill>
          <a:blip r:embed="rId4"/>
          <a:stretch>
            <a:fillRect/>
          </a:stretch>
        </p:blipFill>
        <p:spPr>
          <a:xfrm>
            <a:off x="87364" y="10482508"/>
            <a:ext cx="1223163" cy="1351495"/>
          </a:xfrm>
          <a:prstGeom prst="rect">
            <a:avLst/>
          </a:prstGeom>
          <a:ln w="12700">
            <a:miter lim="400000"/>
          </a:ln>
        </p:spPr>
      </p:pic>
      <p:pic>
        <p:nvPicPr>
          <p:cNvPr id="314" name="Hepatología Arrixaca.jpg" descr="Hepatología Arrixaca.jpg"/>
          <p:cNvPicPr>
            <a:picLocks noChangeAspect="1"/>
          </p:cNvPicPr>
          <p:nvPr/>
        </p:nvPicPr>
        <p:blipFill>
          <a:blip r:embed="rId5"/>
          <a:stretch>
            <a:fillRect/>
          </a:stretch>
        </p:blipFill>
        <p:spPr>
          <a:xfrm>
            <a:off x="22264458" y="5953"/>
            <a:ext cx="2169587" cy="2004766"/>
          </a:xfrm>
          <a:prstGeom prst="rect">
            <a:avLst/>
          </a:prstGeom>
          <a:ln w="12700">
            <a:miter lim="400000"/>
          </a:ln>
        </p:spPr>
      </p:pic>
      <p:pic>
        <p:nvPicPr>
          <p:cNvPr id="315" name="Captura de pantalla 2025-10-19 a las 6.23.13.png" descr="Captura de pantalla 2025-10-19 a las 6.23.13.png"/>
          <p:cNvPicPr>
            <a:picLocks noChangeAspect="1"/>
          </p:cNvPicPr>
          <p:nvPr/>
        </p:nvPicPr>
        <p:blipFill>
          <a:blip r:embed="rId6"/>
          <a:stretch>
            <a:fillRect/>
          </a:stretch>
        </p:blipFill>
        <p:spPr>
          <a:xfrm>
            <a:off x="-41805" y="12306905"/>
            <a:ext cx="24467610" cy="1597886"/>
          </a:xfrm>
          <a:prstGeom prst="rect">
            <a:avLst/>
          </a:prstGeom>
          <a:ln w="12700">
            <a:miter lim="400000"/>
          </a:ln>
        </p:spPr>
      </p:pic>
      <p:sp>
        <p:nvSpPr>
          <p:cNvPr id="316" name="Línea"/>
          <p:cNvSpPr/>
          <p:nvPr/>
        </p:nvSpPr>
        <p:spPr>
          <a:xfrm>
            <a:off x="12457" y="12178472"/>
            <a:ext cx="24613084" cy="1"/>
          </a:xfrm>
          <a:prstGeom prst="line">
            <a:avLst/>
          </a:prstGeom>
          <a:ln w="152400">
            <a:solidFill>
              <a:schemeClr val="accent1"/>
            </a:solidFill>
            <a:miter lim="400000"/>
          </a:ln>
        </p:spPr>
        <p:txBody>
          <a:bodyPr lIns="71437" tIns="71437" rIns="71437" bIns="71437" anchor="ctr"/>
          <a:lstStyle/>
          <a:p>
            <a:pPr defTabSz="821531">
              <a:defRPr sz="3200" b="0">
                <a:latin typeface="Helvetica Light"/>
                <a:ea typeface="Helvetica Light"/>
                <a:cs typeface="Helvetica Light"/>
                <a:sym typeface="Helvetica Light"/>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Línea"/>
          <p:cNvSpPr/>
          <p:nvPr/>
        </p:nvSpPr>
        <p:spPr>
          <a:xfrm>
            <a:off x="-318730" y="2462689"/>
            <a:ext cx="24766722" cy="1"/>
          </a:xfrm>
          <a:prstGeom prst="line">
            <a:avLst/>
          </a:prstGeom>
          <a:ln w="177800">
            <a:solidFill>
              <a:srgbClr val="FFFFFF"/>
            </a:solidFill>
            <a:miter lim="400000"/>
          </a:ln>
        </p:spPr>
        <p:txBody>
          <a:bodyPr lIns="50800" tIns="50800" rIns="50800" bIns="50800" anchor="ctr"/>
          <a:lstStyle/>
          <a:p>
            <a:pPr>
              <a:defRPr sz="3200" b="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a:p>
        </p:txBody>
      </p:sp>
      <p:sp>
        <p:nvSpPr>
          <p:cNvPr id="319" name="MUCHAS GRACIAS…"/>
          <p:cNvSpPr txBox="1"/>
          <p:nvPr/>
        </p:nvSpPr>
        <p:spPr>
          <a:xfrm>
            <a:off x="1022547" y="4150380"/>
            <a:ext cx="21410149" cy="680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5500">
                <a:solidFill>
                  <a:srgbClr val="0433FF"/>
                </a:solidFill>
                <a:latin typeface="Helvetica"/>
                <a:ea typeface="Helvetica"/>
                <a:cs typeface="Helvetica"/>
                <a:sym typeface="Helvetica"/>
              </a:defRPr>
            </a:pPr>
            <a:r>
              <a:t>MUCHAS GRACIAS</a:t>
            </a:r>
          </a:p>
          <a:p>
            <a:pPr>
              <a:defRPr sz="5500">
                <a:solidFill>
                  <a:srgbClr val="0433FF"/>
                </a:solidFill>
                <a:latin typeface="Helvetica"/>
                <a:ea typeface="Helvetica"/>
                <a:cs typeface="Helvetica"/>
                <a:sym typeface="Helvetica"/>
              </a:defRPr>
            </a:pPr>
            <a:endParaRPr/>
          </a:p>
          <a:p>
            <a:pPr>
              <a:defRPr sz="5500">
                <a:solidFill>
                  <a:srgbClr val="0433FF"/>
                </a:solidFill>
                <a:latin typeface="Helvetica"/>
                <a:ea typeface="Helvetica"/>
                <a:cs typeface="Helvetica"/>
                <a:sym typeface="Helvetica"/>
              </a:defRPr>
            </a:pPr>
            <a:r>
              <a:rPr u="sng">
                <a:hlinkClick r:id="rId2"/>
              </a:rPr>
              <a:t>info@llamozatorres.com</a:t>
            </a:r>
            <a:r>
              <a:t> </a:t>
            </a:r>
          </a:p>
          <a:p>
            <a:pPr>
              <a:defRPr sz="5500">
                <a:solidFill>
                  <a:srgbClr val="0433FF"/>
                </a:solidFill>
                <a:latin typeface="Helvetica"/>
                <a:ea typeface="Helvetica"/>
                <a:cs typeface="Helvetica"/>
                <a:sym typeface="Helvetica"/>
              </a:defRPr>
            </a:pPr>
            <a:r>
              <a:rPr u="sng">
                <a:hlinkClick r:id="rId3"/>
              </a:rPr>
              <a:t>camilojulio.llamoza2@um.es</a:t>
            </a:r>
          </a:p>
          <a:p>
            <a:pPr>
              <a:defRPr sz="5500">
                <a:solidFill>
                  <a:srgbClr val="0433FF"/>
                </a:solidFill>
                <a:latin typeface="Helvetica"/>
                <a:ea typeface="Helvetica"/>
                <a:cs typeface="Helvetica"/>
                <a:sym typeface="Helvetica"/>
              </a:defRPr>
            </a:pPr>
            <a:r>
              <a:rPr u="sng">
                <a:hlinkClick r:id="rId4"/>
              </a:rPr>
              <a:t>camiloj.llamoza@carm.es</a:t>
            </a:r>
          </a:p>
          <a:p>
            <a:pPr>
              <a:defRPr sz="5500">
                <a:solidFill>
                  <a:srgbClr val="0433FF"/>
                </a:solidFill>
                <a:latin typeface="Helvetica"/>
                <a:ea typeface="Helvetica"/>
                <a:cs typeface="Helvetica"/>
                <a:sym typeface="Helvetica"/>
              </a:defRPr>
            </a:pPr>
            <a:endParaRPr u="sng">
              <a:hlinkClick r:id="rId4"/>
            </a:endParaRPr>
          </a:p>
          <a:p>
            <a:pPr>
              <a:defRPr sz="5500" b="0">
                <a:solidFill>
                  <a:srgbClr val="0433FF"/>
                </a:solidFill>
                <a:latin typeface="Helvetica Light"/>
                <a:ea typeface="Helvetica Light"/>
                <a:cs typeface="Helvetica Light"/>
                <a:sym typeface="Helvetica Light"/>
              </a:defRPr>
            </a:pPr>
            <a:endParaRPr u="sng">
              <a:hlinkClick r:id="rId4"/>
            </a:endParaRPr>
          </a:p>
        </p:txBody>
      </p:sp>
      <p:pic>
        <p:nvPicPr>
          <p:cNvPr id="320" name="Captura de pantalla 2025-10-19 a las 6.23.13.png" descr="Captura de pantalla 2025-10-19 a las 6.23.13.png"/>
          <p:cNvPicPr>
            <a:picLocks noChangeAspect="1"/>
          </p:cNvPicPr>
          <p:nvPr/>
        </p:nvPicPr>
        <p:blipFill>
          <a:blip r:embed="rId5"/>
          <a:stretch>
            <a:fillRect/>
          </a:stretch>
        </p:blipFill>
        <p:spPr>
          <a:xfrm>
            <a:off x="-41805" y="12164100"/>
            <a:ext cx="24467610" cy="1597885"/>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onflictos de interés"/>
          <p:cNvSpPr txBox="1">
            <a:spLocks noGrp="1"/>
          </p:cNvSpPr>
          <p:nvPr>
            <p:ph type="title"/>
          </p:nvPr>
        </p:nvSpPr>
        <p:spPr>
          <a:prstGeom prst="rect">
            <a:avLst/>
          </a:prstGeom>
        </p:spPr>
        <p:txBody>
          <a:bodyPr/>
          <a:lstStyle>
            <a:lvl1pPr>
              <a:defRPr>
                <a:solidFill>
                  <a:srgbClr val="0433FF"/>
                </a:solidFill>
              </a:defRPr>
            </a:lvl1pPr>
          </a:lstStyle>
          <a:p>
            <a:r>
              <a:t>Conflictos de interés</a:t>
            </a:r>
          </a:p>
        </p:txBody>
      </p:sp>
      <p:sp>
        <p:nvSpPr>
          <p:cNvPr id="170" name="Tengo una relación de interés con una o varias organizaciones que pueden ser percibidas como un posible conflicto de interés en el contexto del tema a presentar. La relación se resume en los siguientes:…"/>
          <p:cNvSpPr txBox="1">
            <a:spLocks noGrp="1"/>
          </p:cNvSpPr>
          <p:nvPr>
            <p:ph type="body" idx="1"/>
          </p:nvPr>
        </p:nvSpPr>
        <p:spPr>
          <a:prstGeom prst="rect">
            <a:avLst/>
          </a:prstGeom>
        </p:spPr>
        <p:txBody>
          <a:bodyPr/>
          <a:lstStyle/>
          <a:p>
            <a:pPr marL="0" lvl="1" indent="457200">
              <a:buSzTx/>
              <a:buNone/>
            </a:pPr>
            <a:r>
              <a:t>Tengo una relación de interés con una o varias organizaciones que pueden ser percibidas como un posible conflicto de interés en el contexto del tema a presentar. La relación se resume en los siguientes:</a:t>
            </a:r>
          </a:p>
          <a:p>
            <a:r>
              <a:t>Honorarios percibidos por asistencia a congresos y ponencias previas: Eisai-MSD, Roche, AstraZeneca</a:t>
            </a:r>
          </a:p>
        </p:txBody>
      </p:sp>
      <p:pic>
        <p:nvPicPr>
          <p:cNvPr id="171" name="Captura de pantalla 2025-10-19 a las 6.23.13.png" descr="Captura de pantalla 2025-10-19 a las 6.23.13.png"/>
          <p:cNvPicPr>
            <a:picLocks noChangeAspect="1"/>
          </p:cNvPicPr>
          <p:nvPr/>
        </p:nvPicPr>
        <p:blipFill>
          <a:blip r:embed="rId2"/>
          <a:stretch>
            <a:fillRect/>
          </a:stretch>
        </p:blipFill>
        <p:spPr>
          <a:xfrm>
            <a:off x="-41805" y="12164100"/>
            <a:ext cx="24467610" cy="159788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Captura de pantalla 2025-10-19 a las 6.23.13.png" descr="Captura de pantalla 2025-10-19 a las 6.23.13.png"/>
          <p:cNvPicPr>
            <a:picLocks noChangeAspect="1"/>
          </p:cNvPicPr>
          <p:nvPr/>
        </p:nvPicPr>
        <p:blipFill>
          <a:blip r:embed="rId3"/>
          <a:stretch>
            <a:fillRect/>
          </a:stretch>
        </p:blipFill>
        <p:spPr>
          <a:xfrm>
            <a:off x="-41805" y="12207774"/>
            <a:ext cx="24467610" cy="1597886"/>
          </a:xfrm>
          <a:prstGeom prst="rect">
            <a:avLst/>
          </a:prstGeom>
          <a:ln w="12700">
            <a:miter lim="400000"/>
          </a:ln>
        </p:spPr>
      </p:pic>
      <p:pic>
        <p:nvPicPr>
          <p:cNvPr id="174" name="Hepatología Arrixaca.jpg" descr="Hepatología Arrixaca.jpg"/>
          <p:cNvPicPr>
            <a:picLocks noChangeAspect="1"/>
          </p:cNvPicPr>
          <p:nvPr/>
        </p:nvPicPr>
        <p:blipFill>
          <a:blip r:embed="rId4"/>
          <a:stretch>
            <a:fillRect/>
          </a:stretch>
        </p:blipFill>
        <p:spPr>
          <a:xfrm>
            <a:off x="22576026" y="25434"/>
            <a:ext cx="1836253" cy="1696756"/>
          </a:xfrm>
          <a:prstGeom prst="rect">
            <a:avLst/>
          </a:prstGeom>
          <a:ln w="12700">
            <a:miter lim="400000"/>
          </a:ln>
        </p:spPr>
      </p:pic>
      <p:sp>
        <p:nvSpPr>
          <p:cNvPr id="175" name="Kulkarni AV, Singal AG, Reddy KR. Review Article: Liver Transplantation for Hepatocellular Carcinoma in the Era of Immune Checkpoint Inhibitors. Aliment Pharmacol Ther. 2025;62(6):585-601."/>
          <p:cNvSpPr txBox="1"/>
          <p:nvPr/>
        </p:nvSpPr>
        <p:spPr>
          <a:xfrm>
            <a:off x="738639" y="11751592"/>
            <a:ext cx="22906723" cy="1009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lnSpc>
                <a:spcPts val="4000"/>
              </a:lnSpc>
              <a:defRPr sz="1900">
                <a:solidFill>
                  <a:srgbClr val="333333"/>
                </a:solidFill>
                <a:latin typeface="Georgia"/>
                <a:ea typeface="Georgia"/>
                <a:cs typeface="Georgia"/>
                <a:sym typeface="Georgia"/>
              </a:defRPr>
            </a:pPr>
            <a:r>
              <a:rPr>
                <a:solidFill>
                  <a:srgbClr val="0433FF"/>
                </a:solidFill>
                <a:latin typeface="Helvetica Neue"/>
                <a:ea typeface="Helvetica Neue"/>
                <a:cs typeface="Helvetica Neue"/>
                <a:sym typeface="Helvetica Neue"/>
              </a:rPr>
              <a:t>Kulkarni AV, Singal AG, Reddy KR. Review Article: Liver Transplantation for Hepatocellular Carcinoma in the Era of Immune Checkpoint Inhibitors. Aliment Pharmacol Ther. 2025;62(6):585-601.</a:t>
            </a:r>
            <a:br>
              <a:rPr>
                <a:latin typeface="Helvetica Neue"/>
                <a:ea typeface="Helvetica Neue"/>
                <a:cs typeface="Helvetica Neue"/>
                <a:sym typeface="Helvetica Neue"/>
              </a:rPr>
            </a:br>
            <a:endParaRPr>
              <a:latin typeface="Helvetica Neue"/>
              <a:ea typeface="Helvetica Neue"/>
              <a:cs typeface="Helvetica Neue"/>
              <a:sym typeface="Helvetica Neue"/>
            </a:endParaRPr>
          </a:p>
        </p:txBody>
      </p:sp>
      <p:pic>
        <p:nvPicPr>
          <p:cNvPr id="176" name="arrixaca-hospital-logotipo-version-positivo-2000x1331.jpg" descr="arrixaca-hospital-logotipo-version-positivo-2000x1331.jpg"/>
          <p:cNvPicPr>
            <a:picLocks noChangeAspect="1"/>
          </p:cNvPicPr>
          <p:nvPr/>
        </p:nvPicPr>
        <p:blipFill>
          <a:blip r:embed="rId5"/>
          <a:stretch>
            <a:fillRect/>
          </a:stretch>
        </p:blipFill>
        <p:spPr>
          <a:xfrm>
            <a:off x="90112" y="-58103"/>
            <a:ext cx="3118556" cy="2075399"/>
          </a:xfrm>
          <a:prstGeom prst="rect">
            <a:avLst/>
          </a:prstGeom>
          <a:ln w="12700">
            <a:miter lim="400000"/>
          </a:ln>
        </p:spPr>
      </p:pic>
      <p:pic>
        <p:nvPicPr>
          <p:cNvPr id="177" name="LogoGMLLT.jpg" descr="LogoGMLLT.jpg"/>
          <p:cNvPicPr>
            <a:picLocks noChangeAspect="1"/>
          </p:cNvPicPr>
          <p:nvPr/>
        </p:nvPicPr>
        <p:blipFill>
          <a:blip r:embed="rId6"/>
          <a:stretch>
            <a:fillRect/>
          </a:stretch>
        </p:blipFill>
        <p:spPr>
          <a:xfrm>
            <a:off x="23351769" y="11131563"/>
            <a:ext cx="1021041" cy="1128166"/>
          </a:xfrm>
          <a:prstGeom prst="rect">
            <a:avLst/>
          </a:prstGeom>
          <a:ln w="12700">
            <a:miter lim="400000"/>
          </a:ln>
        </p:spPr>
      </p:pic>
      <p:pic>
        <p:nvPicPr>
          <p:cNvPr id="178" name="apt.v62.6.cover.jpg" descr="apt.v62.6.cover.jpg"/>
          <p:cNvPicPr>
            <a:picLocks noChangeAspect="1"/>
          </p:cNvPicPr>
          <p:nvPr/>
        </p:nvPicPr>
        <p:blipFill>
          <a:blip r:embed="rId7"/>
          <a:stretch>
            <a:fillRect/>
          </a:stretch>
        </p:blipFill>
        <p:spPr>
          <a:xfrm>
            <a:off x="77492" y="10786956"/>
            <a:ext cx="1056821" cy="1388964"/>
          </a:xfrm>
          <a:prstGeom prst="rect">
            <a:avLst/>
          </a:prstGeom>
          <a:ln w="12700">
            <a:miter lim="400000"/>
          </a:ln>
        </p:spPr>
      </p:pic>
      <p:pic>
        <p:nvPicPr>
          <p:cNvPr id="179" name="Captura de pantalla 2025-10-14 a las 5.04.05.png" descr="Captura de pantalla 2025-10-14 a las 5.04.05.png"/>
          <p:cNvPicPr>
            <a:picLocks noChangeAspect="1"/>
          </p:cNvPicPr>
          <p:nvPr/>
        </p:nvPicPr>
        <p:blipFill>
          <a:blip r:embed="rId8"/>
          <a:stretch>
            <a:fillRect/>
          </a:stretch>
        </p:blipFill>
        <p:spPr>
          <a:xfrm>
            <a:off x="3423680" y="1756474"/>
            <a:ext cx="18058421" cy="9104246"/>
          </a:xfrm>
          <a:prstGeom prst="rect">
            <a:avLst/>
          </a:prstGeom>
          <a:ln w="12700">
            <a:miter lim="400000"/>
          </a:ln>
        </p:spPr>
      </p:pic>
      <p:sp>
        <p:nvSpPr>
          <p:cNvPr id="180" name="Introducción"/>
          <p:cNvSpPr txBox="1">
            <a:spLocks noGrp="1"/>
          </p:cNvSpPr>
          <p:nvPr>
            <p:ph type="title"/>
          </p:nvPr>
        </p:nvSpPr>
        <p:spPr>
          <a:xfrm>
            <a:off x="3528874" y="119261"/>
            <a:ext cx="18475272" cy="1388965"/>
          </a:xfrm>
          <a:prstGeom prst="rect">
            <a:avLst/>
          </a:prstGeom>
        </p:spPr>
        <p:txBody>
          <a:bodyPr anchor="ctr"/>
          <a:lstStyle>
            <a:lvl1pPr algn="ctr" defTabSz="584200">
              <a:lnSpc>
                <a:spcPct val="100000"/>
              </a:lnSpc>
              <a:defRPr sz="4800" spc="0">
                <a:solidFill>
                  <a:srgbClr val="0433FF"/>
                </a:solidFill>
                <a:latin typeface="Helvetica"/>
                <a:ea typeface="Helvetica"/>
                <a:cs typeface="Helvetica"/>
                <a:sym typeface="Helvetica"/>
              </a:defRPr>
            </a:lvl1pPr>
          </a:lstStyle>
          <a:p>
            <a:r>
              <a:t>Introducción</a:t>
            </a:r>
          </a:p>
        </p:txBody>
      </p:sp>
      <p:sp>
        <p:nvSpPr>
          <p:cNvPr id="181" name="Línea"/>
          <p:cNvSpPr/>
          <p:nvPr/>
        </p:nvSpPr>
        <p:spPr>
          <a:xfrm>
            <a:off x="30931" y="1754044"/>
            <a:ext cx="24341879" cy="44345"/>
          </a:xfrm>
          <a:prstGeom prst="line">
            <a:avLst/>
          </a:prstGeom>
          <a:ln w="152400">
            <a:solidFill>
              <a:schemeClr val="accent1"/>
            </a:solidFill>
            <a:miter lim="400000"/>
          </a:ln>
        </p:spPr>
        <p:txBody>
          <a:bodyPr lIns="71437" tIns="71437" rIns="71437" bIns="71437" anchor="ctr"/>
          <a:lstStyle/>
          <a:p>
            <a:pPr defTabSz="821531">
              <a:defRPr sz="3200" b="0">
                <a:latin typeface="Helvetica Light"/>
                <a:ea typeface="Helvetica Light"/>
                <a:cs typeface="Helvetica Light"/>
                <a:sym typeface="Helvetica Light"/>
              </a:defRPr>
            </a:pPr>
            <a:endParaRPr/>
          </a:p>
        </p:txBody>
      </p:sp>
      <p:sp>
        <p:nvSpPr>
          <p:cNvPr id="182" name="Línea"/>
          <p:cNvSpPr/>
          <p:nvPr/>
        </p:nvSpPr>
        <p:spPr>
          <a:xfrm flipV="1">
            <a:off x="-41805" y="12259729"/>
            <a:ext cx="24467610" cy="31854"/>
          </a:xfrm>
          <a:prstGeom prst="line">
            <a:avLst/>
          </a:prstGeom>
          <a:ln w="152400">
            <a:solidFill>
              <a:schemeClr val="accent1"/>
            </a:solidFill>
            <a:miter lim="400000"/>
          </a:ln>
        </p:spPr>
        <p:txBody>
          <a:bodyPr lIns="71437" tIns="71437" rIns="71437" bIns="71437" anchor="ctr"/>
          <a:lstStyle/>
          <a:p>
            <a:pPr defTabSz="821531">
              <a:defRPr sz="3200" b="0">
                <a:latin typeface="Helvetica Light"/>
                <a:ea typeface="Helvetica Light"/>
                <a:cs typeface="Helvetica Light"/>
                <a:sym typeface="Helvetica Light"/>
              </a:defRPr>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Hepatología Arrixaca.jpg" descr="Hepatología Arrixaca.jpg"/>
          <p:cNvPicPr>
            <a:picLocks noChangeAspect="1"/>
          </p:cNvPicPr>
          <p:nvPr/>
        </p:nvPicPr>
        <p:blipFill>
          <a:blip r:embed="rId3"/>
          <a:stretch>
            <a:fillRect/>
          </a:stretch>
        </p:blipFill>
        <p:spPr>
          <a:xfrm>
            <a:off x="22603674" y="25434"/>
            <a:ext cx="1808605" cy="1671207"/>
          </a:xfrm>
          <a:prstGeom prst="rect">
            <a:avLst/>
          </a:prstGeom>
          <a:ln w="12700">
            <a:miter lim="400000"/>
          </a:ln>
        </p:spPr>
      </p:pic>
      <p:sp>
        <p:nvSpPr>
          <p:cNvPr id="187" name="European Association for the Study of the Liver. EASL Clinical Practice Guidelines on the management of hepatocellular carcinoma. J Hepatol. 2025 Feb;82(2):315-374."/>
          <p:cNvSpPr txBox="1"/>
          <p:nvPr/>
        </p:nvSpPr>
        <p:spPr>
          <a:xfrm>
            <a:off x="1327838" y="11663675"/>
            <a:ext cx="21728323" cy="833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lnSpc>
                <a:spcPts val="4200"/>
              </a:lnSpc>
              <a:defRPr sz="1400">
                <a:solidFill>
                  <a:srgbClr val="333333"/>
                </a:solidFill>
                <a:latin typeface="Georgia"/>
                <a:ea typeface="Georgia"/>
                <a:cs typeface="Georgia"/>
                <a:sym typeface="Georgia"/>
              </a:defRPr>
            </a:pPr>
            <a:r>
              <a:rPr sz="2000">
                <a:solidFill>
                  <a:srgbClr val="0433FF"/>
                </a:solidFill>
                <a:latin typeface="Helvetica Neue"/>
                <a:ea typeface="Helvetica Neue"/>
                <a:cs typeface="Helvetica Neue"/>
                <a:sym typeface="Helvetica Neue"/>
              </a:rPr>
              <a:t>European Association for the Study of the Liver. EASL Clinical Practice Guidelines on the management of hepatocellular carcinoma. J Hepatol. 2025 Feb;82(2):315-374.</a:t>
            </a:r>
            <a:br>
              <a:rPr sz="1200">
                <a:latin typeface="Helvetica Neue"/>
                <a:ea typeface="Helvetica Neue"/>
                <a:cs typeface="Helvetica Neue"/>
                <a:sym typeface="Helvetica Neue"/>
              </a:rPr>
            </a:br>
            <a:endParaRPr sz="1200">
              <a:latin typeface="Helvetica Neue"/>
              <a:ea typeface="Helvetica Neue"/>
              <a:cs typeface="Helvetica Neue"/>
              <a:sym typeface="Helvetica Neue"/>
            </a:endParaRPr>
          </a:p>
        </p:txBody>
      </p:sp>
      <p:pic>
        <p:nvPicPr>
          <p:cNvPr id="188" name="arrixaca-hospital-logotipo-version-positivo-2000x1331.jpg" descr="arrixaca-hospital-logotipo-version-positivo-2000x1331.jpg"/>
          <p:cNvPicPr>
            <a:picLocks noChangeAspect="1"/>
          </p:cNvPicPr>
          <p:nvPr/>
        </p:nvPicPr>
        <p:blipFill>
          <a:blip r:embed="rId4"/>
          <a:stretch>
            <a:fillRect/>
          </a:stretch>
        </p:blipFill>
        <p:spPr>
          <a:xfrm>
            <a:off x="90111" y="-165207"/>
            <a:ext cx="3270454" cy="2176488"/>
          </a:xfrm>
          <a:prstGeom prst="rect">
            <a:avLst/>
          </a:prstGeom>
          <a:ln w="12700">
            <a:miter lim="400000"/>
          </a:ln>
        </p:spPr>
      </p:pic>
      <p:pic>
        <p:nvPicPr>
          <p:cNvPr id="189" name="LogoGMLLT.jpg" descr="LogoGMLLT.jpg"/>
          <p:cNvPicPr>
            <a:picLocks noChangeAspect="1"/>
          </p:cNvPicPr>
          <p:nvPr/>
        </p:nvPicPr>
        <p:blipFill>
          <a:blip r:embed="rId5"/>
          <a:stretch>
            <a:fillRect/>
          </a:stretch>
        </p:blipFill>
        <p:spPr>
          <a:xfrm>
            <a:off x="23423172" y="11141618"/>
            <a:ext cx="1021041" cy="1128167"/>
          </a:xfrm>
          <a:prstGeom prst="rect">
            <a:avLst/>
          </a:prstGeom>
          <a:ln w="12700">
            <a:miter lim="400000"/>
          </a:ln>
        </p:spPr>
      </p:pic>
      <p:sp>
        <p:nvSpPr>
          <p:cNvPr id="190" name="EASL Clinical Practice Guideline on the management of…"/>
          <p:cNvSpPr txBox="1">
            <a:spLocks noGrp="1"/>
          </p:cNvSpPr>
          <p:nvPr>
            <p:ph type="title"/>
          </p:nvPr>
        </p:nvSpPr>
        <p:spPr>
          <a:xfrm>
            <a:off x="3016438" y="166556"/>
            <a:ext cx="19500143" cy="1388964"/>
          </a:xfrm>
          <a:prstGeom prst="rect">
            <a:avLst/>
          </a:prstGeom>
        </p:spPr>
        <p:txBody>
          <a:bodyPr anchor="ctr"/>
          <a:lstStyle/>
          <a:p>
            <a:pPr algn="ctr" defTabSz="508254">
              <a:lnSpc>
                <a:spcPct val="100000"/>
              </a:lnSpc>
              <a:defRPr sz="4176" spc="0">
                <a:solidFill>
                  <a:srgbClr val="0433FF"/>
                </a:solidFill>
                <a:latin typeface="Helvetica"/>
                <a:ea typeface="Helvetica"/>
                <a:cs typeface="Helvetica"/>
                <a:sym typeface="Helvetica"/>
              </a:defRPr>
            </a:pPr>
            <a:r>
              <a:t>EASL Clinical Practice Guideline on the management of </a:t>
            </a:r>
          </a:p>
          <a:p>
            <a:pPr algn="ctr" defTabSz="508254">
              <a:lnSpc>
                <a:spcPct val="100000"/>
              </a:lnSpc>
              <a:defRPr sz="4176" spc="0">
                <a:solidFill>
                  <a:srgbClr val="0433FF"/>
                </a:solidFill>
                <a:latin typeface="Helvetica"/>
                <a:ea typeface="Helvetica"/>
                <a:cs typeface="Helvetica"/>
                <a:sym typeface="Helvetica"/>
              </a:defRPr>
            </a:pPr>
            <a:r>
              <a:t>hepatocellular carcinoma</a:t>
            </a:r>
          </a:p>
        </p:txBody>
      </p:sp>
      <p:pic>
        <p:nvPicPr>
          <p:cNvPr id="191" name="gr6_lrg.jpg" descr="gr6_lrg.jpg"/>
          <p:cNvPicPr>
            <a:picLocks noChangeAspect="1"/>
          </p:cNvPicPr>
          <p:nvPr/>
        </p:nvPicPr>
        <p:blipFill>
          <a:blip r:embed="rId6"/>
          <a:stretch>
            <a:fillRect/>
          </a:stretch>
        </p:blipFill>
        <p:spPr>
          <a:xfrm>
            <a:off x="2872970" y="1732669"/>
            <a:ext cx="18638060" cy="9973967"/>
          </a:xfrm>
          <a:prstGeom prst="rect">
            <a:avLst/>
          </a:prstGeom>
          <a:ln w="12700">
            <a:miter lim="400000"/>
          </a:ln>
        </p:spPr>
      </p:pic>
      <p:pic>
        <p:nvPicPr>
          <p:cNvPr id="192" name="cov200h.jpeg" descr="cov200h.jpeg"/>
          <p:cNvPicPr>
            <a:picLocks noChangeAspect="1"/>
          </p:cNvPicPr>
          <p:nvPr/>
        </p:nvPicPr>
        <p:blipFill>
          <a:blip r:embed="rId7"/>
          <a:stretch>
            <a:fillRect/>
          </a:stretch>
        </p:blipFill>
        <p:spPr>
          <a:xfrm>
            <a:off x="64987" y="10304595"/>
            <a:ext cx="1366465" cy="1821953"/>
          </a:xfrm>
          <a:prstGeom prst="rect">
            <a:avLst/>
          </a:prstGeom>
          <a:ln w="12700">
            <a:miter lim="400000"/>
          </a:ln>
        </p:spPr>
      </p:pic>
      <p:sp>
        <p:nvSpPr>
          <p:cNvPr id="193" name="Rectángulo redondeado"/>
          <p:cNvSpPr/>
          <p:nvPr/>
        </p:nvSpPr>
        <p:spPr>
          <a:xfrm>
            <a:off x="13342066" y="9007702"/>
            <a:ext cx="7046432" cy="1270001"/>
          </a:xfrm>
          <a:prstGeom prst="roundRect">
            <a:avLst>
              <a:gd name="adj" fmla="val 15000"/>
            </a:avLst>
          </a:prstGeom>
          <a:ln w="152400">
            <a:solidFill>
              <a:srgbClr val="00F9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94" name="Captura de pantalla 2025-01-01 a las 23.36.07.png" descr="Captura de pantalla 2025-01-01 a las 23.36.07.png"/>
          <p:cNvPicPr>
            <a:picLocks noChangeAspect="1"/>
          </p:cNvPicPr>
          <p:nvPr/>
        </p:nvPicPr>
        <p:blipFill>
          <a:blip r:embed="rId8"/>
          <a:stretch>
            <a:fillRect/>
          </a:stretch>
        </p:blipFill>
        <p:spPr>
          <a:xfrm>
            <a:off x="14714119" y="2740940"/>
            <a:ext cx="9640927" cy="2343467"/>
          </a:xfrm>
          <a:prstGeom prst="rect">
            <a:avLst/>
          </a:prstGeom>
          <a:ln w="12700">
            <a:miter lim="400000"/>
          </a:ln>
        </p:spPr>
      </p:pic>
      <p:sp>
        <p:nvSpPr>
          <p:cNvPr id="195" name="Línea"/>
          <p:cNvSpPr/>
          <p:nvPr/>
        </p:nvSpPr>
        <p:spPr>
          <a:xfrm flipV="1">
            <a:off x="0" y="1757527"/>
            <a:ext cx="24412280" cy="58584"/>
          </a:xfrm>
          <a:prstGeom prst="line">
            <a:avLst/>
          </a:prstGeom>
          <a:ln w="152400">
            <a:solidFill>
              <a:schemeClr val="accent1"/>
            </a:solidFill>
            <a:miter lim="400000"/>
          </a:ln>
        </p:spPr>
        <p:txBody>
          <a:bodyPr lIns="71437" tIns="71437" rIns="71437" bIns="71437" anchor="ctr"/>
          <a:lstStyle/>
          <a:p>
            <a:pPr defTabSz="821531">
              <a:defRPr sz="3200" b="0">
                <a:latin typeface="Helvetica Light"/>
                <a:ea typeface="Helvetica Light"/>
                <a:cs typeface="Helvetica Light"/>
                <a:sym typeface="Helvetica Light"/>
              </a:defRPr>
            </a:pPr>
            <a:endParaRPr/>
          </a:p>
        </p:txBody>
      </p:sp>
      <p:sp>
        <p:nvSpPr>
          <p:cNvPr id="196" name="Línea"/>
          <p:cNvSpPr/>
          <p:nvPr/>
        </p:nvSpPr>
        <p:spPr>
          <a:xfrm flipV="1">
            <a:off x="0" y="12246019"/>
            <a:ext cx="24498542" cy="1"/>
          </a:xfrm>
          <a:prstGeom prst="line">
            <a:avLst/>
          </a:prstGeom>
          <a:ln w="152400">
            <a:solidFill>
              <a:schemeClr val="accent1"/>
            </a:solidFill>
            <a:miter lim="400000"/>
          </a:ln>
        </p:spPr>
        <p:txBody>
          <a:bodyPr lIns="71437" tIns="71437" rIns="71437" bIns="71437" anchor="ctr"/>
          <a:lstStyle/>
          <a:p>
            <a:pPr defTabSz="821531">
              <a:defRPr sz="3200" b="0">
                <a:latin typeface="Helvetica Light"/>
                <a:ea typeface="Helvetica Light"/>
                <a:cs typeface="Helvetica Light"/>
                <a:sym typeface="Helvetica Light"/>
              </a:defRPr>
            </a:pPr>
            <a:endParaRPr/>
          </a:p>
        </p:txBody>
      </p:sp>
      <p:pic>
        <p:nvPicPr>
          <p:cNvPr id="197" name="Captura de pantalla 2025-10-19 a las 6.23.13.png" descr="Captura de pantalla 2025-10-19 a las 6.23.13.png"/>
          <p:cNvPicPr>
            <a:picLocks noChangeAspect="1"/>
          </p:cNvPicPr>
          <p:nvPr/>
        </p:nvPicPr>
        <p:blipFill>
          <a:blip r:embed="rId9"/>
          <a:stretch>
            <a:fillRect/>
          </a:stretch>
        </p:blipFill>
        <p:spPr>
          <a:xfrm>
            <a:off x="-41805" y="12306905"/>
            <a:ext cx="24467610" cy="1597886"/>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Hepatología Arrixaca.jpg" descr="Hepatología Arrixaca.jpg"/>
          <p:cNvPicPr>
            <a:picLocks noChangeAspect="1"/>
          </p:cNvPicPr>
          <p:nvPr/>
        </p:nvPicPr>
        <p:blipFill>
          <a:blip r:embed="rId3"/>
          <a:stretch>
            <a:fillRect/>
          </a:stretch>
        </p:blipFill>
        <p:spPr>
          <a:xfrm>
            <a:off x="22715697" y="25434"/>
            <a:ext cx="1696582" cy="1567695"/>
          </a:xfrm>
          <a:prstGeom prst="rect">
            <a:avLst/>
          </a:prstGeom>
          <a:ln w="12700">
            <a:miter lim="400000"/>
          </a:ln>
        </p:spPr>
      </p:pic>
      <p:sp>
        <p:nvSpPr>
          <p:cNvPr id="202" name="Ascari S, Chen R, Vivaldi C, Stefanini B, De Sinno A, Dalbeni A, Federico P, Tovoli F. Advancements in immunotherapy for hepatocellular carcinoma.  Expert Rev Anticancer Ther. 2025;25(2):151-165."/>
          <p:cNvSpPr txBox="1"/>
          <p:nvPr/>
        </p:nvSpPr>
        <p:spPr>
          <a:xfrm>
            <a:off x="750621" y="11477834"/>
            <a:ext cx="22882759" cy="9712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lnSpc>
                <a:spcPts val="3900"/>
              </a:lnSpc>
              <a:defRPr sz="1800">
                <a:solidFill>
                  <a:srgbClr val="333333"/>
                </a:solidFill>
                <a:latin typeface="Georgia"/>
                <a:ea typeface="Georgia"/>
                <a:cs typeface="Georgia"/>
                <a:sym typeface="Georgia"/>
              </a:defRPr>
            </a:pPr>
            <a:r>
              <a:rPr dirty="0">
                <a:solidFill>
                  <a:srgbClr val="0433FF"/>
                </a:solidFill>
                <a:latin typeface="Helvetica Neue"/>
                <a:ea typeface="Helvetica Neue"/>
                <a:cs typeface="Helvetica Neue"/>
                <a:sym typeface="Helvetica Neue"/>
              </a:rPr>
              <a:t>Ascari S, Chen R, Vivaldi C, </a:t>
            </a:r>
            <a:r>
              <a:rPr dirty="0" err="1">
                <a:solidFill>
                  <a:srgbClr val="0433FF"/>
                </a:solidFill>
                <a:latin typeface="Helvetica Neue"/>
                <a:ea typeface="Helvetica Neue"/>
                <a:cs typeface="Helvetica Neue"/>
                <a:sym typeface="Helvetica Neue"/>
              </a:rPr>
              <a:t>Stefanini</a:t>
            </a:r>
            <a:r>
              <a:rPr dirty="0">
                <a:solidFill>
                  <a:srgbClr val="0433FF"/>
                </a:solidFill>
                <a:latin typeface="Helvetica Neue"/>
                <a:ea typeface="Helvetica Neue"/>
                <a:cs typeface="Helvetica Neue"/>
                <a:sym typeface="Helvetica Neue"/>
              </a:rPr>
              <a:t> B, De </a:t>
            </a:r>
            <a:r>
              <a:rPr dirty="0" err="1">
                <a:solidFill>
                  <a:srgbClr val="0433FF"/>
                </a:solidFill>
                <a:latin typeface="Helvetica Neue"/>
                <a:ea typeface="Helvetica Neue"/>
                <a:cs typeface="Helvetica Neue"/>
                <a:sym typeface="Helvetica Neue"/>
              </a:rPr>
              <a:t>Sinno</a:t>
            </a:r>
            <a:r>
              <a:rPr dirty="0">
                <a:solidFill>
                  <a:srgbClr val="0433FF"/>
                </a:solidFill>
                <a:latin typeface="Helvetica Neue"/>
                <a:ea typeface="Helvetica Neue"/>
                <a:cs typeface="Helvetica Neue"/>
                <a:sym typeface="Helvetica Neue"/>
              </a:rPr>
              <a:t> A, </a:t>
            </a:r>
            <a:r>
              <a:rPr dirty="0" err="1">
                <a:solidFill>
                  <a:srgbClr val="0433FF"/>
                </a:solidFill>
                <a:latin typeface="Helvetica Neue"/>
                <a:ea typeface="Helvetica Neue"/>
                <a:cs typeface="Helvetica Neue"/>
                <a:sym typeface="Helvetica Neue"/>
              </a:rPr>
              <a:t>Dalbeni</a:t>
            </a:r>
            <a:r>
              <a:rPr dirty="0">
                <a:solidFill>
                  <a:srgbClr val="0433FF"/>
                </a:solidFill>
                <a:latin typeface="Helvetica Neue"/>
                <a:ea typeface="Helvetica Neue"/>
                <a:cs typeface="Helvetica Neue"/>
                <a:sym typeface="Helvetica Neue"/>
              </a:rPr>
              <a:t> A, Federico P, </a:t>
            </a:r>
            <a:r>
              <a:rPr dirty="0" err="1">
                <a:solidFill>
                  <a:srgbClr val="0433FF"/>
                </a:solidFill>
                <a:latin typeface="Helvetica Neue"/>
                <a:ea typeface="Helvetica Neue"/>
                <a:cs typeface="Helvetica Neue"/>
                <a:sym typeface="Helvetica Neue"/>
              </a:rPr>
              <a:t>Tovoli</a:t>
            </a:r>
            <a:r>
              <a:rPr dirty="0">
                <a:solidFill>
                  <a:srgbClr val="0433FF"/>
                </a:solidFill>
                <a:latin typeface="Helvetica Neue"/>
                <a:ea typeface="Helvetica Neue"/>
                <a:cs typeface="Helvetica Neue"/>
                <a:sym typeface="Helvetica Neue"/>
              </a:rPr>
              <a:t> F. Advancements in immunotherapy for hepatocellular carcinoma.  Expert Rev Anticancer </a:t>
            </a:r>
            <a:r>
              <a:rPr dirty="0" err="1">
                <a:solidFill>
                  <a:srgbClr val="0433FF"/>
                </a:solidFill>
                <a:latin typeface="Helvetica Neue"/>
                <a:ea typeface="Helvetica Neue"/>
                <a:cs typeface="Helvetica Neue"/>
                <a:sym typeface="Helvetica Neue"/>
              </a:rPr>
              <a:t>Ther</a:t>
            </a:r>
            <a:r>
              <a:rPr dirty="0">
                <a:solidFill>
                  <a:srgbClr val="0433FF"/>
                </a:solidFill>
                <a:latin typeface="Helvetica Neue"/>
                <a:ea typeface="Helvetica Neue"/>
                <a:cs typeface="Helvetica Neue"/>
                <a:sym typeface="Helvetica Neue"/>
              </a:rPr>
              <a:t>. 2025;25(2):151-165.</a:t>
            </a:r>
            <a:br>
              <a:rPr dirty="0">
                <a:latin typeface="Helvetica Neue"/>
                <a:ea typeface="Helvetica Neue"/>
                <a:cs typeface="Helvetica Neue"/>
                <a:sym typeface="Helvetica Neue"/>
              </a:rPr>
            </a:br>
            <a:endParaRPr dirty="0">
              <a:latin typeface="Helvetica Neue"/>
              <a:ea typeface="Helvetica Neue"/>
              <a:cs typeface="Helvetica Neue"/>
              <a:sym typeface="Helvetica Neue"/>
            </a:endParaRPr>
          </a:p>
        </p:txBody>
      </p:sp>
      <p:pic>
        <p:nvPicPr>
          <p:cNvPr id="203" name="arrixaca-hospital-logotipo-version-positivo-2000x1331.jpg" descr="arrixaca-hospital-logotipo-version-positivo-2000x1331.jpg"/>
          <p:cNvPicPr>
            <a:picLocks noChangeAspect="1"/>
          </p:cNvPicPr>
          <p:nvPr/>
        </p:nvPicPr>
        <p:blipFill>
          <a:blip r:embed="rId4"/>
          <a:stretch>
            <a:fillRect/>
          </a:stretch>
        </p:blipFill>
        <p:spPr>
          <a:xfrm>
            <a:off x="90112" y="-58103"/>
            <a:ext cx="2842839" cy="1891910"/>
          </a:xfrm>
          <a:prstGeom prst="rect">
            <a:avLst/>
          </a:prstGeom>
          <a:ln w="12700">
            <a:miter lim="400000"/>
          </a:ln>
        </p:spPr>
      </p:pic>
      <p:pic>
        <p:nvPicPr>
          <p:cNvPr id="204" name="LogoGMLLT.jpg" descr="LogoGMLLT.jpg"/>
          <p:cNvPicPr>
            <a:picLocks noChangeAspect="1"/>
          </p:cNvPicPr>
          <p:nvPr/>
        </p:nvPicPr>
        <p:blipFill>
          <a:blip r:embed="rId5"/>
          <a:stretch>
            <a:fillRect/>
          </a:stretch>
        </p:blipFill>
        <p:spPr>
          <a:xfrm>
            <a:off x="23387471" y="10883453"/>
            <a:ext cx="1021041" cy="1128167"/>
          </a:xfrm>
          <a:prstGeom prst="rect">
            <a:avLst/>
          </a:prstGeom>
          <a:ln w="12700">
            <a:miter lim="400000"/>
          </a:ln>
        </p:spPr>
      </p:pic>
      <p:sp>
        <p:nvSpPr>
          <p:cNvPr id="205" name="Terapia sistémica en la era de inmunoterapia"/>
          <p:cNvSpPr txBox="1">
            <a:spLocks noGrp="1"/>
          </p:cNvSpPr>
          <p:nvPr>
            <p:ph type="title"/>
          </p:nvPr>
        </p:nvSpPr>
        <p:spPr>
          <a:xfrm>
            <a:off x="3261915" y="79359"/>
            <a:ext cx="18475272" cy="1388965"/>
          </a:xfrm>
          <a:prstGeom prst="rect">
            <a:avLst/>
          </a:prstGeom>
        </p:spPr>
        <p:txBody>
          <a:bodyPr anchor="ctr"/>
          <a:lstStyle>
            <a:lvl1pPr algn="ctr" defTabSz="584200">
              <a:lnSpc>
                <a:spcPct val="100000"/>
              </a:lnSpc>
              <a:defRPr sz="4800" spc="0">
                <a:solidFill>
                  <a:srgbClr val="0433FF"/>
                </a:solidFill>
                <a:latin typeface="Helvetica"/>
                <a:ea typeface="Helvetica"/>
                <a:cs typeface="Helvetica"/>
                <a:sym typeface="Helvetica"/>
              </a:defRPr>
            </a:lvl1pPr>
          </a:lstStyle>
          <a:p>
            <a:r>
              <a:t>Terapia sistémica en la era de inmunoterapia</a:t>
            </a:r>
          </a:p>
        </p:txBody>
      </p:sp>
      <p:pic>
        <p:nvPicPr>
          <p:cNvPr id="206" name="showCoverImage.jpeg" descr="showCoverImage.jpeg"/>
          <p:cNvPicPr>
            <a:picLocks noChangeAspect="1"/>
          </p:cNvPicPr>
          <p:nvPr/>
        </p:nvPicPr>
        <p:blipFill>
          <a:blip r:embed="rId6"/>
          <a:stretch>
            <a:fillRect/>
          </a:stretch>
        </p:blipFill>
        <p:spPr>
          <a:xfrm>
            <a:off x="33098" y="10883453"/>
            <a:ext cx="871171" cy="1128167"/>
          </a:xfrm>
          <a:prstGeom prst="rect">
            <a:avLst/>
          </a:prstGeom>
          <a:ln w="12700">
            <a:miter lim="400000"/>
          </a:ln>
        </p:spPr>
      </p:pic>
      <p:pic>
        <p:nvPicPr>
          <p:cNvPr id="207" name="Captura de pantalla 2025-10-14 a las 16.48.14.png" descr="Captura de pantalla 2025-10-14 a las 16.48.14.png"/>
          <p:cNvPicPr>
            <a:picLocks noChangeAspect="1"/>
          </p:cNvPicPr>
          <p:nvPr/>
        </p:nvPicPr>
        <p:blipFill>
          <a:blip r:embed="rId7"/>
          <a:stretch>
            <a:fillRect/>
          </a:stretch>
        </p:blipFill>
        <p:spPr>
          <a:xfrm>
            <a:off x="754436" y="1840992"/>
            <a:ext cx="22875128" cy="9199611"/>
          </a:xfrm>
          <a:prstGeom prst="rect">
            <a:avLst/>
          </a:prstGeom>
          <a:ln w="12700">
            <a:miter lim="400000"/>
          </a:ln>
        </p:spPr>
      </p:pic>
      <p:sp>
        <p:nvSpPr>
          <p:cNvPr id="208" name="Rectángulo redondeado"/>
          <p:cNvSpPr/>
          <p:nvPr/>
        </p:nvSpPr>
        <p:spPr>
          <a:xfrm>
            <a:off x="746804" y="5713310"/>
            <a:ext cx="22882760" cy="781257"/>
          </a:xfrm>
          <a:prstGeom prst="roundRect">
            <a:avLst>
              <a:gd name="adj" fmla="val 24384"/>
            </a:avLst>
          </a:prstGeom>
          <a:ln w="88900">
            <a:solidFill>
              <a:schemeClr val="accent5">
                <a:hueOff val="-82419"/>
                <a:satOff val="-9513"/>
                <a:lumOff val="-16343"/>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9" name="Rectángulo redondeado"/>
          <p:cNvSpPr/>
          <p:nvPr/>
        </p:nvSpPr>
        <p:spPr>
          <a:xfrm>
            <a:off x="750620" y="2215423"/>
            <a:ext cx="22882760" cy="1571100"/>
          </a:xfrm>
          <a:prstGeom prst="roundRect">
            <a:avLst>
              <a:gd name="adj" fmla="val 12125"/>
            </a:avLst>
          </a:prstGeom>
          <a:ln w="889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10" name="Línea"/>
          <p:cNvSpPr/>
          <p:nvPr/>
        </p:nvSpPr>
        <p:spPr>
          <a:xfrm flipV="1">
            <a:off x="0" y="1556737"/>
            <a:ext cx="24384000" cy="1"/>
          </a:xfrm>
          <a:prstGeom prst="line">
            <a:avLst/>
          </a:prstGeom>
          <a:ln w="152400">
            <a:solidFill>
              <a:schemeClr val="accent1"/>
            </a:solidFill>
            <a:miter lim="400000"/>
          </a:ln>
        </p:spPr>
        <p:txBody>
          <a:bodyPr lIns="71437" tIns="71437" rIns="71437" bIns="71437" anchor="ctr"/>
          <a:lstStyle/>
          <a:p>
            <a:pPr defTabSz="821531">
              <a:defRPr sz="3200" b="0">
                <a:latin typeface="Helvetica Light"/>
                <a:ea typeface="Helvetica Light"/>
                <a:cs typeface="Helvetica Light"/>
                <a:sym typeface="Helvetica Light"/>
              </a:defRPr>
            </a:pPr>
            <a:endParaRPr/>
          </a:p>
        </p:txBody>
      </p:sp>
      <p:sp>
        <p:nvSpPr>
          <p:cNvPr id="211" name="Línea"/>
          <p:cNvSpPr/>
          <p:nvPr/>
        </p:nvSpPr>
        <p:spPr>
          <a:xfrm>
            <a:off x="0" y="12159263"/>
            <a:ext cx="24384000" cy="0"/>
          </a:xfrm>
          <a:prstGeom prst="line">
            <a:avLst/>
          </a:prstGeom>
          <a:ln w="152400">
            <a:solidFill>
              <a:schemeClr val="accent1"/>
            </a:solidFill>
            <a:miter lim="400000"/>
          </a:ln>
        </p:spPr>
        <p:txBody>
          <a:bodyPr lIns="71437" tIns="71437" rIns="71437" bIns="71437" anchor="ctr"/>
          <a:lstStyle/>
          <a:p>
            <a:pPr defTabSz="821531">
              <a:defRPr sz="3200" b="0">
                <a:latin typeface="Helvetica Light"/>
                <a:ea typeface="Helvetica Light"/>
                <a:cs typeface="Helvetica Light"/>
                <a:sym typeface="Helvetica Light"/>
              </a:defRPr>
            </a:pPr>
            <a:endParaRPr/>
          </a:p>
        </p:txBody>
      </p:sp>
      <p:pic>
        <p:nvPicPr>
          <p:cNvPr id="212" name="Captura de pantalla 2025-10-19 a las 6.23.13.png" descr="Captura de pantalla 2025-10-19 a las 6.23.13.png"/>
          <p:cNvPicPr>
            <a:picLocks noChangeAspect="1"/>
          </p:cNvPicPr>
          <p:nvPr/>
        </p:nvPicPr>
        <p:blipFill>
          <a:blip r:embed="rId8"/>
          <a:stretch>
            <a:fillRect/>
          </a:stretch>
        </p:blipFill>
        <p:spPr>
          <a:xfrm>
            <a:off x="-41805" y="12306905"/>
            <a:ext cx="24467610" cy="159788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Línea"/>
          <p:cNvSpPr/>
          <p:nvPr/>
        </p:nvSpPr>
        <p:spPr>
          <a:xfrm>
            <a:off x="59641" y="1793942"/>
            <a:ext cx="24313169" cy="0"/>
          </a:xfrm>
          <a:prstGeom prst="line">
            <a:avLst/>
          </a:prstGeom>
          <a:ln w="152400">
            <a:solidFill>
              <a:schemeClr val="accent1"/>
            </a:solidFill>
            <a:miter lim="400000"/>
          </a:ln>
        </p:spPr>
        <p:txBody>
          <a:bodyPr lIns="71437" tIns="71437" rIns="71437" bIns="71437" anchor="ctr"/>
          <a:lstStyle/>
          <a:p>
            <a:pPr defTabSz="821531">
              <a:defRPr sz="3200" b="0">
                <a:latin typeface="Helvetica Light"/>
                <a:ea typeface="Helvetica Light"/>
                <a:cs typeface="Helvetica Light"/>
                <a:sym typeface="Helvetica Light"/>
              </a:defRPr>
            </a:pPr>
            <a:endParaRPr/>
          </a:p>
        </p:txBody>
      </p:sp>
      <p:pic>
        <p:nvPicPr>
          <p:cNvPr id="217" name="Hepatología Arrixaca.jpg" descr="Hepatología Arrixaca.jpg"/>
          <p:cNvPicPr>
            <a:picLocks noChangeAspect="1"/>
          </p:cNvPicPr>
          <p:nvPr/>
        </p:nvPicPr>
        <p:blipFill>
          <a:blip r:embed="rId3"/>
          <a:stretch>
            <a:fillRect/>
          </a:stretch>
        </p:blipFill>
        <p:spPr>
          <a:xfrm>
            <a:off x="22654184" y="25434"/>
            <a:ext cx="1758095" cy="1624535"/>
          </a:xfrm>
          <a:prstGeom prst="rect">
            <a:avLst/>
          </a:prstGeom>
          <a:ln w="12700">
            <a:miter lim="400000"/>
          </a:ln>
        </p:spPr>
      </p:pic>
      <p:sp>
        <p:nvSpPr>
          <p:cNvPr id="218" name="Kulkarni AV, Singal AG, Reddy KR. Review Article: Liver Transplantation for Hepatocellular Carcinoma in the Era of Immune Checkpoint Inhibitors. Aliment Pharmacol Ther. 2025;62(6):585-601."/>
          <p:cNvSpPr txBox="1"/>
          <p:nvPr/>
        </p:nvSpPr>
        <p:spPr>
          <a:xfrm>
            <a:off x="1266320" y="11545538"/>
            <a:ext cx="22194633" cy="1009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lnSpc>
                <a:spcPts val="4000"/>
              </a:lnSpc>
              <a:defRPr sz="1900">
                <a:solidFill>
                  <a:srgbClr val="333333"/>
                </a:solidFill>
                <a:latin typeface="Georgia"/>
                <a:ea typeface="Georgia"/>
                <a:cs typeface="Georgia"/>
                <a:sym typeface="Georgia"/>
              </a:defRPr>
            </a:pPr>
            <a:r>
              <a:rPr dirty="0">
                <a:solidFill>
                  <a:srgbClr val="0433FF"/>
                </a:solidFill>
                <a:latin typeface="Helvetica Neue"/>
                <a:ea typeface="Helvetica Neue"/>
                <a:cs typeface="Helvetica Neue"/>
                <a:sym typeface="Helvetica Neue"/>
              </a:rPr>
              <a:t>Kulkarni AV, </a:t>
            </a:r>
            <a:r>
              <a:rPr dirty="0" err="1">
                <a:solidFill>
                  <a:srgbClr val="0433FF"/>
                </a:solidFill>
                <a:latin typeface="Helvetica Neue"/>
                <a:ea typeface="Helvetica Neue"/>
                <a:cs typeface="Helvetica Neue"/>
                <a:sym typeface="Helvetica Neue"/>
              </a:rPr>
              <a:t>Singal</a:t>
            </a:r>
            <a:r>
              <a:rPr dirty="0">
                <a:solidFill>
                  <a:srgbClr val="0433FF"/>
                </a:solidFill>
                <a:latin typeface="Helvetica Neue"/>
                <a:ea typeface="Helvetica Neue"/>
                <a:cs typeface="Helvetica Neue"/>
                <a:sym typeface="Helvetica Neue"/>
              </a:rPr>
              <a:t> AG, Reddy KR. Review Article: Liver Transplantation for Hepatocellular Carcinoma in the Era of Immune Checkpoint Inhibitors. Aliment </a:t>
            </a:r>
            <a:r>
              <a:rPr dirty="0" err="1">
                <a:solidFill>
                  <a:srgbClr val="0433FF"/>
                </a:solidFill>
                <a:latin typeface="Helvetica Neue"/>
                <a:ea typeface="Helvetica Neue"/>
                <a:cs typeface="Helvetica Neue"/>
                <a:sym typeface="Helvetica Neue"/>
              </a:rPr>
              <a:t>Pharmacol</a:t>
            </a:r>
            <a:r>
              <a:rPr dirty="0">
                <a:solidFill>
                  <a:srgbClr val="0433FF"/>
                </a:solidFill>
                <a:latin typeface="Helvetica Neue"/>
                <a:ea typeface="Helvetica Neue"/>
                <a:cs typeface="Helvetica Neue"/>
                <a:sym typeface="Helvetica Neue"/>
              </a:rPr>
              <a:t> </a:t>
            </a:r>
            <a:r>
              <a:rPr dirty="0" err="1">
                <a:solidFill>
                  <a:srgbClr val="0433FF"/>
                </a:solidFill>
                <a:latin typeface="Helvetica Neue"/>
                <a:ea typeface="Helvetica Neue"/>
                <a:cs typeface="Helvetica Neue"/>
                <a:sym typeface="Helvetica Neue"/>
              </a:rPr>
              <a:t>Ther</a:t>
            </a:r>
            <a:r>
              <a:rPr dirty="0">
                <a:solidFill>
                  <a:srgbClr val="0433FF"/>
                </a:solidFill>
                <a:latin typeface="Helvetica Neue"/>
                <a:ea typeface="Helvetica Neue"/>
                <a:cs typeface="Helvetica Neue"/>
                <a:sym typeface="Helvetica Neue"/>
              </a:rPr>
              <a:t>. 2025;62(6):585-601.</a:t>
            </a:r>
            <a:br>
              <a:rPr dirty="0">
                <a:latin typeface="Helvetica Neue"/>
                <a:ea typeface="Helvetica Neue"/>
                <a:cs typeface="Helvetica Neue"/>
                <a:sym typeface="Helvetica Neue"/>
              </a:rPr>
            </a:br>
            <a:endParaRPr dirty="0">
              <a:latin typeface="Helvetica Neue"/>
              <a:ea typeface="Helvetica Neue"/>
              <a:cs typeface="Helvetica Neue"/>
              <a:sym typeface="Helvetica Neue"/>
            </a:endParaRPr>
          </a:p>
        </p:txBody>
      </p:sp>
      <p:pic>
        <p:nvPicPr>
          <p:cNvPr id="219" name="arrixaca-hospital-logotipo-version-positivo-2000x1331.jpg" descr="arrixaca-hospital-logotipo-version-positivo-2000x1331.jpg"/>
          <p:cNvPicPr>
            <a:picLocks noChangeAspect="1"/>
          </p:cNvPicPr>
          <p:nvPr/>
        </p:nvPicPr>
        <p:blipFill>
          <a:blip r:embed="rId4"/>
          <a:stretch>
            <a:fillRect/>
          </a:stretch>
        </p:blipFill>
        <p:spPr>
          <a:xfrm>
            <a:off x="90112" y="-58103"/>
            <a:ext cx="2692124" cy="1791609"/>
          </a:xfrm>
          <a:prstGeom prst="rect">
            <a:avLst/>
          </a:prstGeom>
          <a:ln w="12700">
            <a:miter lim="400000"/>
          </a:ln>
        </p:spPr>
      </p:pic>
      <p:pic>
        <p:nvPicPr>
          <p:cNvPr id="220" name="LogoGMLLT.jpg" descr="LogoGMLLT.jpg"/>
          <p:cNvPicPr>
            <a:picLocks noChangeAspect="1"/>
          </p:cNvPicPr>
          <p:nvPr/>
        </p:nvPicPr>
        <p:blipFill>
          <a:blip r:embed="rId5"/>
          <a:stretch>
            <a:fillRect/>
          </a:stretch>
        </p:blipFill>
        <p:spPr>
          <a:xfrm>
            <a:off x="23351769" y="10921873"/>
            <a:ext cx="1021041" cy="1128166"/>
          </a:xfrm>
          <a:prstGeom prst="rect">
            <a:avLst/>
          </a:prstGeom>
          <a:ln w="12700">
            <a:miter lim="400000"/>
          </a:ln>
        </p:spPr>
      </p:pic>
      <p:pic>
        <p:nvPicPr>
          <p:cNvPr id="221" name="apt.v62.6.cover.jpg" descr="apt.v62.6.cover.jpg"/>
          <p:cNvPicPr>
            <a:picLocks noChangeAspect="1"/>
          </p:cNvPicPr>
          <p:nvPr/>
        </p:nvPicPr>
        <p:blipFill>
          <a:blip r:embed="rId6"/>
          <a:stretch>
            <a:fillRect/>
          </a:stretch>
        </p:blipFill>
        <p:spPr>
          <a:xfrm>
            <a:off x="59641" y="10661075"/>
            <a:ext cx="1056821" cy="1388964"/>
          </a:xfrm>
          <a:prstGeom prst="rect">
            <a:avLst/>
          </a:prstGeom>
          <a:ln w="12700">
            <a:miter lim="400000"/>
          </a:ln>
        </p:spPr>
      </p:pic>
      <p:pic>
        <p:nvPicPr>
          <p:cNvPr id="222" name="Captura de pantalla 2025-10-14 a las 4.48.21.png" descr="Captura de pantalla 2025-10-14 a las 4.48.21.png"/>
          <p:cNvPicPr>
            <a:picLocks noChangeAspect="1"/>
          </p:cNvPicPr>
          <p:nvPr/>
        </p:nvPicPr>
        <p:blipFill>
          <a:blip r:embed="rId7"/>
          <a:stretch>
            <a:fillRect/>
          </a:stretch>
        </p:blipFill>
        <p:spPr>
          <a:xfrm>
            <a:off x="5164413" y="2333564"/>
            <a:ext cx="14398449" cy="9305285"/>
          </a:xfrm>
          <a:prstGeom prst="rect">
            <a:avLst/>
          </a:prstGeom>
          <a:ln w="12700">
            <a:miter lim="400000"/>
          </a:ln>
        </p:spPr>
      </p:pic>
      <p:pic>
        <p:nvPicPr>
          <p:cNvPr id="223" name="Captura de pantalla 2025-10-14 a las 5.00.19.png" descr="Captura de pantalla 2025-10-14 a las 5.00.19.png"/>
          <p:cNvPicPr>
            <a:picLocks noChangeAspect="1"/>
          </p:cNvPicPr>
          <p:nvPr/>
        </p:nvPicPr>
        <p:blipFill>
          <a:blip r:embed="rId8"/>
          <a:stretch>
            <a:fillRect/>
          </a:stretch>
        </p:blipFill>
        <p:spPr>
          <a:xfrm>
            <a:off x="4839539" y="128450"/>
            <a:ext cx="15048197" cy="2205797"/>
          </a:xfrm>
          <a:prstGeom prst="rect">
            <a:avLst/>
          </a:prstGeom>
          <a:ln w="12700">
            <a:miter lim="400000"/>
          </a:ln>
        </p:spPr>
      </p:pic>
      <p:pic>
        <p:nvPicPr>
          <p:cNvPr id="224" name="Captura de pantalla 2025-10-19 a las 6.23.13.png" descr="Captura de pantalla 2025-10-19 a las 6.23.13.png"/>
          <p:cNvPicPr>
            <a:picLocks noChangeAspect="1"/>
          </p:cNvPicPr>
          <p:nvPr/>
        </p:nvPicPr>
        <p:blipFill>
          <a:blip r:embed="rId9"/>
          <a:stretch>
            <a:fillRect/>
          </a:stretch>
        </p:blipFill>
        <p:spPr>
          <a:xfrm>
            <a:off x="-41805" y="12306905"/>
            <a:ext cx="24467610" cy="1597886"/>
          </a:xfrm>
          <a:prstGeom prst="rect">
            <a:avLst/>
          </a:prstGeom>
          <a:ln w="12700">
            <a:miter lim="400000"/>
          </a:ln>
        </p:spPr>
      </p:pic>
      <p:sp>
        <p:nvSpPr>
          <p:cNvPr id="225" name="Línea"/>
          <p:cNvSpPr/>
          <p:nvPr/>
        </p:nvSpPr>
        <p:spPr>
          <a:xfrm flipV="1">
            <a:off x="0" y="12162931"/>
            <a:ext cx="24412279" cy="15539"/>
          </a:xfrm>
          <a:prstGeom prst="line">
            <a:avLst/>
          </a:prstGeom>
          <a:ln w="152400">
            <a:solidFill>
              <a:schemeClr val="accent1"/>
            </a:solidFill>
            <a:miter lim="400000"/>
          </a:ln>
        </p:spPr>
        <p:txBody>
          <a:bodyPr lIns="71437" tIns="71437" rIns="71437" bIns="71437" anchor="ctr"/>
          <a:lstStyle/>
          <a:p>
            <a:pPr defTabSz="821531">
              <a:defRPr sz="3200" b="0">
                <a:latin typeface="Helvetica Light"/>
                <a:ea typeface="Helvetica Light"/>
                <a:cs typeface="Helvetica Light"/>
                <a:sym typeface="Helvetica Light"/>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Hepatología Arrixaca.jpg" descr="Hepatología Arrixaca.jpg"/>
          <p:cNvPicPr>
            <a:picLocks noChangeAspect="1"/>
          </p:cNvPicPr>
          <p:nvPr/>
        </p:nvPicPr>
        <p:blipFill>
          <a:blip r:embed="rId3"/>
          <a:stretch>
            <a:fillRect/>
          </a:stretch>
        </p:blipFill>
        <p:spPr>
          <a:xfrm>
            <a:off x="22670323" y="25434"/>
            <a:ext cx="1741956" cy="1609622"/>
          </a:xfrm>
          <a:prstGeom prst="rect">
            <a:avLst/>
          </a:prstGeom>
          <a:ln w="12700">
            <a:miter lim="400000"/>
          </a:ln>
        </p:spPr>
      </p:pic>
      <p:pic>
        <p:nvPicPr>
          <p:cNvPr id="230" name="arrixaca-hospital-logotipo-version-positivo-2000x1331.jpg" descr="arrixaca-hospital-logotipo-version-positivo-2000x1331.jpg"/>
          <p:cNvPicPr>
            <a:picLocks noChangeAspect="1"/>
          </p:cNvPicPr>
          <p:nvPr/>
        </p:nvPicPr>
        <p:blipFill>
          <a:blip r:embed="rId4"/>
          <a:stretch>
            <a:fillRect/>
          </a:stretch>
        </p:blipFill>
        <p:spPr>
          <a:xfrm>
            <a:off x="90112" y="-58103"/>
            <a:ext cx="2937187" cy="1954699"/>
          </a:xfrm>
          <a:prstGeom prst="rect">
            <a:avLst/>
          </a:prstGeom>
          <a:ln w="12700">
            <a:miter lim="400000"/>
          </a:ln>
        </p:spPr>
      </p:pic>
      <p:pic>
        <p:nvPicPr>
          <p:cNvPr id="231" name="LogoGMLLT.jpg" descr="LogoGMLLT.jpg"/>
          <p:cNvPicPr>
            <a:picLocks noChangeAspect="1"/>
          </p:cNvPicPr>
          <p:nvPr/>
        </p:nvPicPr>
        <p:blipFill>
          <a:blip r:embed="rId5"/>
          <a:stretch>
            <a:fillRect/>
          </a:stretch>
        </p:blipFill>
        <p:spPr>
          <a:xfrm>
            <a:off x="23369620" y="10980962"/>
            <a:ext cx="1021041" cy="1128167"/>
          </a:xfrm>
          <a:prstGeom prst="rect">
            <a:avLst/>
          </a:prstGeom>
          <a:ln w="12700">
            <a:miter lim="400000"/>
          </a:ln>
        </p:spPr>
      </p:pic>
      <p:sp>
        <p:nvSpPr>
          <p:cNvPr id="232" name="Línea"/>
          <p:cNvSpPr/>
          <p:nvPr/>
        </p:nvSpPr>
        <p:spPr>
          <a:xfrm>
            <a:off x="12457" y="12178471"/>
            <a:ext cx="24371537" cy="1"/>
          </a:xfrm>
          <a:prstGeom prst="line">
            <a:avLst/>
          </a:prstGeom>
          <a:ln w="152400">
            <a:solidFill>
              <a:schemeClr val="accent1"/>
            </a:solidFill>
            <a:miter lim="400000"/>
          </a:ln>
        </p:spPr>
        <p:txBody>
          <a:bodyPr lIns="71437" tIns="71437" rIns="71437" bIns="71437" anchor="ctr"/>
          <a:lstStyle/>
          <a:p>
            <a:pPr defTabSz="821531">
              <a:defRPr sz="3200" b="0">
                <a:latin typeface="Helvetica Light"/>
                <a:ea typeface="Helvetica Light"/>
                <a:cs typeface="Helvetica Light"/>
                <a:sym typeface="Helvetica Light"/>
              </a:defRPr>
            </a:pPr>
            <a:endParaRPr/>
          </a:p>
        </p:txBody>
      </p:sp>
      <p:pic>
        <p:nvPicPr>
          <p:cNvPr id="233" name="Captura de pantalla 2025-10-19 a las 6.23.13.png" descr="Captura de pantalla 2025-10-19 a las 6.23.13.png"/>
          <p:cNvPicPr>
            <a:picLocks noChangeAspect="1"/>
          </p:cNvPicPr>
          <p:nvPr/>
        </p:nvPicPr>
        <p:blipFill>
          <a:blip r:embed="rId6"/>
          <a:stretch>
            <a:fillRect/>
          </a:stretch>
        </p:blipFill>
        <p:spPr>
          <a:xfrm>
            <a:off x="-41805" y="12306905"/>
            <a:ext cx="24467610" cy="1597886"/>
          </a:xfrm>
          <a:prstGeom prst="rect">
            <a:avLst/>
          </a:prstGeom>
          <a:ln w="12700">
            <a:miter lim="400000"/>
          </a:ln>
        </p:spPr>
      </p:pic>
      <p:sp>
        <p:nvSpPr>
          <p:cNvPr id="234" name="Línea"/>
          <p:cNvSpPr/>
          <p:nvPr/>
        </p:nvSpPr>
        <p:spPr>
          <a:xfrm>
            <a:off x="12457" y="1760286"/>
            <a:ext cx="24371543" cy="0"/>
          </a:xfrm>
          <a:prstGeom prst="line">
            <a:avLst/>
          </a:prstGeom>
          <a:ln w="152400">
            <a:solidFill>
              <a:schemeClr val="accent1"/>
            </a:solidFill>
            <a:miter lim="400000"/>
          </a:ln>
        </p:spPr>
        <p:txBody>
          <a:bodyPr lIns="71437" tIns="71437" rIns="71437" bIns="71437" anchor="ctr"/>
          <a:lstStyle/>
          <a:p>
            <a:pPr defTabSz="821531">
              <a:defRPr sz="3200" b="0">
                <a:latin typeface="Helvetica Light"/>
                <a:ea typeface="Helvetica Light"/>
                <a:cs typeface="Helvetica Light"/>
                <a:sym typeface="Helvetica Light"/>
              </a:defRPr>
            </a:pPr>
            <a:endParaRPr/>
          </a:p>
        </p:txBody>
      </p:sp>
      <p:sp>
        <p:nvSpPr>
          <p:cNvPr id="235" name="Objetivos &amp; Métodos"/>
          <p:cNvSpPr txBox="1">
            <a:spLocks noGrp="1"/>
          </p:cNvSpPr>
          <p:nvPr>
            <p:ph type="title"/>
          </p:nvPr>
        </p:nvSpPr>
        <p:spPr>
          <a:xfrm>
            <a:off x="2954364" y="224764"/>
            <a:ext cx="18475272" cy="1388965"/>
          </a:xfrm>
          <a:prstGeom prst="rect">
            <a:avLst/>
          </a:prstGeom>
        </p:spPr>
        <p:txBody>
          <a:bodyPr anchor="ctr"/>
          <a:lstStyle>
            <a:lvl1pPr algn="ctr" defTabSz="584200">
              <a:lnSpc>
                <a:spcPct val="100000"/>
              </a:lnSpc>
              <a:defRPr sz="4800" spc="0">
                <a:solidFill>
                  <a:srgbClr val="0433FF"/>
                </a:solidFill>
              </a:defRPr>
            </a:lvl1pPr>
          </a:lstStyle>
          <a:p>
            <a:r>
              <a:t>Objetivos &amp; Métodos</a:t>
            </a:r>
          </a:p>
        </p:txBody>
      </p:sp>
      <p:sp>
        <p:nvSpPr>
          <p:cNvPr id="236" name="Rectángulo redondeado"/>
          <p:cNvSpPr/>
          <p:nvPr/>
        </p:nvSpPr>
        <p:spPr>
          <a:xfrm>
            <a:off x="1359465" y="2062620"/>
            <a:ext cx="21518860" cy="1270001"/>
          </a:xfrm>
          <a:prstGeom prst="roundRect">
            <a:avLst>
              <a:gd name="adj" fmla="val 15000"/>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37" name="Evaluar las características de los pacientes trasplantados hepáticos por carcinoma hepatocelular (CHC)…"/>
          <p:cNvSpPr txBox="1"/>
          <p:nvPr/>
        </p:nvSpPr>
        <p:spPr>
          <a:xfrm>
            <a:off x="2469640" y="2157414"/>
            <a:ext cx="19698717" cy="1080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defRPr sz="3200" b="0">
                <a:solidFill>
                  <a:srgbClr val="FFFFFF"/>
                </a:solidFill>
                <a:latin typeface="+mn-lt"/>
                <a:ea typeface="+mn-ea"/>
                <a:cs typeface="+mn-cs"/>
                <a:sym typeface="Helvetica Neue Medium"/>
              </a:defRPr>
            </a:pPr>
            <a:r>
              <a:t>Evaluar las características de los pacientes trasplantados hepáticos por carcinoma hepatocelular (CHC) </a:t>
            </a:r>
          </a:p>
          <a:p>
            <a:pPr defTabSz="457200">
              <a:defRPr sz="3200" b="0">
                <a:solidFill>
                  <a:srgbClr val="FFFFFF"/>
                </a:solidFill>
                <a:latin typeface="+mn-lt"/>
                <a:ea typeface="+mn-ea"/>
                <a:cs typeface="+mn-cs"/>
                <a:sym typeface="Helvetica Neue Medium"/>
              </a:defRPr>
            </a:pPr>
            <a:r>
              <a:t>utilizando la inmunoterapia como estrategia de infraestadiaje.</a:t>
            </a:r>
          </a:p>
        </p:txBody>
      </p:sp>
      <p:sp>
        <p:nvSpPr>
          <p:cNvPr id="238" name="Estudio descriptivo, único centro de referencia para trasplante hepático…"/>
          <p:cNvSpPr/>
          <p:nvPr/>
        </p:nvSpPr>
        <p:spPr>
          <a:xfrm>
            <a:off x="1359465" y="5029465"/>
            <a:ext cx="21518860" cy="1388964"/>
          </a:xfrm>
          <a:prstGeom prst="roundRect">
            <a:avLst>
              <a:gd name="adj" fmla="val 13715"/>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635000" indent="-254000" algn="l">
              <a:lnSpc>
                <a:spcPct val="120000"/>
              </a:lnSpc>
              <a:buSzPct val="100000"/>
              <a:buChar char="•"/>
              <a:defRPr sz="3200" b="0">
                <a:solidFill>
                  <a:srgbClr val="FFFFFF"/>
                </a:solidFill>
                <a:latin typeface="+mn-lt"/>
                <a:ea typeface="+mn-ea"/>
                <a:cs typeface="+mn-cs"/>
                <a:sym typeface="Helvetica Neue Medium"/>
              </a:defRPr>
            </a:pPr>
            <a:r>
              <a:t> Estudio descriptivo, único centro de referencia para trasplante hepático </a:t>
            </a:r>
          </a:p>
          <a:p>
            <a:pPr marL="635000" indent="-254000" algn="l">
              <a:lnSpc>
                <a:spcPct val="120000"/>
              </a:lnSpc>
              <a:buSzPct val="100000"/>
              <a:buChar char="•"/>
              <a:defRPr sz="3200" b="0">
                <a:solidFill>
                  <a:srgbClr val="FFFFFF"/>
                </a:solidFill>
                <a:latin typeface="+mn-lt"/>
                <a:ea typeface="+mn-ea"/>
                <a:cs typeface="+mn-cs"/>
                <a:sym typeface="Helvetica Neue Medium"/>
              </a:defRPr>
            </a:pPr>
            <a:r>
              <a:t> Período evaluado: Septiembre 2024-Agosto 2025</a:t>
            </a:r>
          </a:p>
        </p:txBody>
      </p:sp>
      <p:sp>
        <p:nvSpPr>
          <p:cNvPr id="239" name="Eficacia en respuesta por imagen e histología…"/>
          <p:cNvSpPr/>
          <p:nvPr/>
        </p:nvSpPr>
        <p:spPr>
          <a:xfrm>
            <a:off x="1359465" y="3498645"/>
            <a:ext cx="21518860" cy="1270001"/>
          </a:xfrm>
          <a:prstGeom prst="roundRect">
            <a:avLst>
              <a:gd name="adj" fmla="val 15000"/>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635000" indent="-254000" algn="l">
              <a:buSzPct val="100000"/>
              <a:buChar char="•"/>
              <a:defRPr sz="3200" b="0">
                <a:solidFill>
                  <a:srgbClr val="FFFFFF"/>
                </a:solidFill>
                <a:latin typeface="+mn-lt"/>
                <a:ea typeface="+mn-ea"/>
                <a:cs typeface="+mn-cs"/>
                <a:sym typeface="Helvetica Neue Medium"/>
              </a:defRPr>
            </a:pPr>
            <a:r>
              <a:t>Eficacia en respuesta por imagen e histología</a:t>
            </a:r>
          </a:p>
          <a:p>
            <a:pPr marL="635000" indent="-254000" algn="l">
              <a:buSzPct val="100000"/>
              <a:buChar char="•"/>
              <a:defRPr sz="3200" b="0">
                <a:solidFill>
                  <a:srgbClr val="FFFFFF"/>
                </a:solidFill>
                <a:latin typeface="+mn-lt"/>
                <a:ea typeface="+mn-ea"/>
                <a:cs typeface="+mn-cs"/>
                <a:sym typeface="Helvetica Neue Medium"/>
              </a:defRPr>
            </a:pPr>
            <a:r>
              <a:t>Seguridad: tasa de complicaciones, rechazo, muerte. Efectos adversos inmunomediados</a:t>
            </a:r>
          </a:p>
        </p:txBody>
      </p:sp>
      <p:sp>
        <p:nvSpPr>
          <p:cNvPr id="240" name="Criterios de evaluación"/>
          <p:cNvSpPr/>
          <p:nvPr/>
        </p:nvSpPr>
        <p:spPr>
          <a:xfrm>
            <a:off x="1781031" y="7333368"/>
            <a:ext cx="4565811" cy="2408816"/>
          </a:xfrm>
          <a:prstGeom prst="roundRect">
            <a:avLst>
              <a:gd name="adj" fmla="val 7908"/>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mn-lt"/>
                <a:ea typeface="+mn-ea"/>
                <a:cs typeface="+mn-cs"/>
                <a:sym typeface="Helvetica Neue Medium"/>
              </a:defRPr>
            </a:lvl1pPr>
          </a:lstStyle>
          <a:p>
            <a:r>
              <a:t>Criterios de evaluación</a:t>
            </a:r>
          </a:p>
        </p:txBody>
      </p:sp>
      <p:sp>
        <p:nvSpPr>
          <p:cNvPr id="241" name="Evaluación de infraestadiaje"/>
          <p:cNvSpPr/>
          <p:nvPr/>
        </p:nvSpPr>
        <p:spPr>
          <a:xfrm>
            <a:off x="9336171" y="7333368"/>
            <a:ext cx="4565811" cy="2408816"/>
          </a:xfrm>
          <a:prstGeom prst="roundRect">
            <a:avLst>
              <a:gd name="adj" fmla="val 7908"/>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mn-lt"/>
                <a:ea typeface="+mn-ea"/>
                <a:cs typeface="+mn-cs"/>
                <a:sym typeface="Helvetica Neue Medium"/>
              </a:defRPr>
            </a:lvl1pPr>
          </a:lstStyle>
          <a:p>
            <a:r>
              <a:t>Evaluación de infraestadiaje</a:t>
            </a:r>
          </a:p>
        </p:txBody>
      </p:sp>
      <p:sp>
        <p:nvSpPr>
          <p:cNvPr id="242" name="Eficacia"/>
          <p:cNvSpPr/>
          <p:nvPr/>
        </p:nvSpPr>
        <p:spPr>
          <a:xfrm>
            <a:off x="18085808" y="6796231"/>
            <a:ext cx="4565811" cy="1842431"/>
          </a:xfrm>
          <a:prstGeom prst="roundRect">
            <a:avLst>
              <a:gd name="adj" fmla="val 10340"/>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mn-lt"/>
                <a:ea typeface="+mn-ea"/>
                <a:cs typeface="+mn-cs"/>
                <a:sym typeface="Helvetica Neue Medium"/>
              </a:defRPr>
            </a:lvl1pPr>
          </a:lstStyle>
          <a:p>
            <a:r>
              <a:t>Eficacia</a:t>
            </a:r>
          </a:p>
        </p:txBody>
      </p:sp>
      <p:sp>
        <p:nvSpPr>
          <p:cNvPr id="243" name="Seguridad"/>
          <p:cNvSpPr/>
          <p:nvPr/>
        </p:nvSpPr>
        <p:spPr>
          <a:xfrm>
            <a:off x="18085808" y="9198236"/>
            <a:ext cx="4565811" cy="1842431"/>
          </a:xfrm>
          <a:prstGeom prst="roundRect">
            <a:avLst>
              <a:gd name="adj" fmla="val 10340"/>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mn-lt"/>
                <a:ea typeface="+mn-ea"/>
                <a:cs typeface="+mn-cs"/>
                <a:sym typeface="Helvetica Neue Medium"/>
              </a:defRPr>
            </a:lvl1pPr>
          </a:lstStyle>
          <a:p>
            <a:r>
              <a:t>Seguridad</a:t>
            </a:r>
          </a:p>
        </p:txBody>
      </p:sp>
      <p:sp>
        <p:nvSpPr>
          <p:cNvPr id="244" name="Línea"/>
          <p:cNvSpPr/>
          <p:nvPr/>
        </p:nvSpPr>
        <p:spPr>
          <a:xfrm flipV="1">
            <a:off x="14344306" y="6653563"/>
            <a:ext cx="1" cy="4599908"/>
          </a:xfrm>
          <a:prstGeom prst="line">
            <a:avLst/>
          </a:prstGeom>
          <a:ln w="63500">
            <a:solidFill>
              <a:srgbClr val="FF2600"/>
            </a:solidFill>
            <a:miter lim="400000"/>
          </a:ln>
        </p:spPr>
        <p:txBody>
          <a:bodyPr lIns="50800" tIns="50800" rIns="50800" bIns="50800" anchor="ctr"/>
          <a:lstStyle/>
          <a:p>
            <a:endParaRPr/>
          </a:p>
        </p:txBody>
      </p:sp>
      <p:sp>
        <p:nvSpPr>
          <p:cNvPr id="245" name="Línea"/>
          <p:cNvSpPr/>
          <p:nvPr/>
        </p:nvSpPr>
        <p:spPr>
          <a:xfrm flipV="1">
            <a:off x="16923061" y="6632235"/>
            <a:ext cx="1" cy="4599908"/>
          </a:xfrm>
          <a:prstGeom prst="line">
            <a:avLst/>
          </a:prstGeom>
          <a:ln w="63500">
            <a:solidFill>
              <a:srgbClr val="FF2600"/>
            </a:solidFill>
            <a:miter lim="400000"/>
          </a:ln>
        </p:spPr>
        <p:txBody>
          <a:bodyPr lIns="50800" tIns="50800" rIns="50800" bIns="50800" anchor="ctr"/>
          <a:lstStyle/>
          <a:p>
            <a:endParaRPr/>
          </a:p>
        </p:txBody>
      </p:sp>
      <p:sp>
        <p:nvSpPr>
          <p:cNvPr id="246" name="lavado"/>
          <p:cNvSpPr txBox="1"/>
          <p:nvPr/>
        </p:nvSpPr>
        <p:spPr>
          <a:xfrm>
            <a:off x="14976839" y="8115273"/>
            <a:ext cx="1313689"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0433FF"/>
                </a:solidFill>
              </a:defRPr>
            </a:lvl1pPr>
          </a:lstStyle>
          <a:p>
            <a:r>
              <a:t>lavado</a:t>
            </a:r>
          </a:p>
        </p:txBody>
      </p:sp>
      <p:sp>
        <p:nvSpPr>
          <p:cNvPr id="247" name="Flecha"/>
          <p:cNvSpPr/>
          <p:nvPr/>
        </p:nvSpPr>
        <p:spPr>
          <a:xfrm>
            <a:off x="14976839" y="8810266"/>
            <a:ext cx="1503899" cy="900168"/>
          </a:xfrm>
          <a:prstGeom prst="rightArrow">
            <a:avLst>
              <a:gd name="adj1" fmla="val 32000"/>
              <a:gd name="adj2" fmla="val 70204"/>
            </a:avLst>
          </a:prstGeom>
          <a:solidFill>
            <a:schemeClr val="accent1"/>
          </a:solidFill>
          <a:ln w="12700">
            <a:miter lim="400000"/>
          </a:ln>
        </p:spPr>
        <p:txBody>
          <a:bodyPr lIns="0" tIns="0" rIns="0" bIns="0" anchor="ctr"/>
          <a:lstStyle/>
          <a:p>
            <a:pPr>
              <a:defRPr sz="1200" b="0">
                <a:solidFill>
                  <a:srgbClr val="FFFFFF"/>
                </a:solidFill>
                <a:latin typeface="+mn-lt"/>
                <a:ea typeface="+mn-ea"/>
                <a:cs typeface="+mn-cs"/>
                <a:sym typeface="Helvetica Neue Medium"/>
              </a:defRPr>
            </a:pPr>
            <a:endParaRPr/>
          </a:p>
        </p:txBody>
      </p:sp>
      <p:sp>
        <p:nvSpPr>
          <p:cNvPr id="248" name="Flecha"/>
          <p:cNvSpPr/>
          <p:nvPr/>
        </p:nvSpPr>
        <p:spPr>
          <a:xfrm>
            <a:off x="7118313" y="8029775"/>
            <a:ext cx="1934285" cy="1270001"/>
          </a:xfrm>
          <a:prstGeom prst="rightArrow">
            <a:avLst>
              <a:gd name="adj1" fmla="val 32000"/>
              <a:gd name="adj2" fmla="val 64000"/>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Hepatología Arrixaca.jpg" descr="Hepatología Arrixaca.jpg"/>
          <p:cNvPicPr>
            <a:picLocks noChangeAspect="1"/>
          </p:cNvPicPr>
          <p:nvPr/>
        </p:nvPicPr>
        <p:blipFill>
          <a:blip r:embed="rId3"/>
          <a:stretch>
            <a:fillRect/>
          </a:stretch>
        </p:blipFill>
        <p:spPr>
          <a:xfrm>
            <a:off x="22670323" y="25434"/>
            <a:ext cx="1741956" cy="1609622"/>
          </a:xfrm>
          <a:prstGeom prst="rect">
            <a:avLst/>
          </a:prstGeom>
          <a:ln w="12700">
            <a:miter lim="400000"/>
          </a:ln>
        </p:spPr>
      </p:pic>
      <p:pic>
        <p:nvPicPr>
          <p:cNvPr id="253" name="arrixaca-hospital-logotipo-version-positivo-2000x1331.jpg" descr="arrixaca-hospital-logotipo-version-positivo-2000x1331.jpg"/>
          <p:cNvPicPr>
            <a:picLocks noChangeAspect="1"/>
          </p:cNvPicPr>
          <p:nvPr/>
        </p:nvPicPr>
        <p:blipFill>
          <a:blip r:embed="rId4"/>
          <a:stretch>
            <a:fillRect/>
          </a:stretch>
        </p:blipFill>
        <p:spPr>
          <a:xfrm>
            <a:off x="90112" y="-58103"/>
            <a:ext cx="2937187" cy="1954699"/>
          </a:xfrm>
          <a:prstGeom prst="rect">
            <a:avLst/>
          </a:prstGeom>
          <a:ln w="12700">
            <a:miter lim="400000"/>
          </a:ln>
        </p:spPr>
      </p:pic>
      <p:pic>
        <p:nvPicPr>
          <p:cNvPr id="254" name="LogoGMLLT.jpg" descr="LogoGMLLT.jpg"/>
          <p:cNvPicPr>
            <a:picLocks noChangeAspect="1"/>
          </p:cNvPicPr>
          <p:nvPr/>
        </p:nvPicPr>
        <p:blipFill>
          <a:blip r:embed="rId5"/>
          <a:stretch>
            <a:fillRect/>
          </a:stretch>
        </p:blipFill>
        <p:spPr>
          <a:xfrm>
            <a:off x="23512425" y="11329019"/>
            <a:ext cx="652555" cy="721020"/>
          </a:xfrm>
          <a:prstGeom prst="rect">
            <a:avLst/>
          </a:prstGeom>
          <a:ln w="12700">
            <a:miter lim="400000"/>
          </a:ln>
        </p:spPr>
      </p:pic>
      <p:sp>
        <p:nvSpPr>
          <p:cNvPr id="255" name="Línea"/>
          <p:cNvSpPr/>
          <p:nvPr/>
        </p:nvSpPr>
        <p:spPr>
          <a:xfrm>
            <a:off x="12457" y="12178472"/>
            <a:ext cx="24413348" cy="27156"/>
          </a:xfrm>
          <a:prstGeom prst="line">
            <a:avLst/>
          </a:prstGeom>
          <a:ln w="152400">
            <a:solidFill>
              <a:schemeClr val="accent1"/>
            </a:solidFill>
            <a:miter lim="400000"/>
          </a:ln>
        </p:spPr>
        <p:txBody>
          <a:bodyPr lIns="71437" tIns="71437" rIns="71437" bIns="71437" anchor="ctr"/>
          <a:lstStyle/>
          <a:p>
            <a:pPr defTabSz="821531">
              <a:defRPr sz="3200" b="0">
                <a:latin typeface="Helvetica Light"/>
                <a:ea typeface="Helvetica Light"/>
                <a:cs typeface="Helvetica Light"/>
                <a:sym typeface="Helvetica Light"/>
              </a:defRPr>
            </a:pPr>
            <a:endParaRPr/>
          </a:p>
        </p:txBody>
      </p:sp>
      <p:sp>
        <p:nvSpPr>
          <p:cNvPr id="256" name="Resultados (1)"/>
          <p:cNvSpPr txBox="1">
            <a:spLocks noGrp="1"/>
          </p:cNvSpPr>
          <p:nvPr>
            <p:ph type="title"/>
          </p:nvPr>
        </p:nvSpPr>
        <p:spPr>
          <a:xfrm>
            <a:off x="2954364" y="224764"/>
            <a:ext cx="18475272" cy="1388965"/>
          </a:xfrm>
          <a:prstGeom prst="rect">
            <a:avLst/>
          </a:prstGeom>
        </p:spPr>
        <p:txBody>
          <a:bodyPr anchor="ctr"/>
          <a:lstStyle>
            <a:lvl1pPr algn="ctr" defTabSz="584200">
              <a:lnSpc>
                <a:spcPct val="100000"/>
              </a:lnSpc>
              <a:defRPr sz="4800" spc="0">
                <a:solidFill>
                  <a:srgbClr val="0433FF"/>
                </a:solidFill>
              </a:defRPr>
            </a:lvl1pPr>
          </a:lstStyle>
          <a:p>
            <a:r>
              <a:t>Resultados (1)</a:t>
            </a:r>
          </a:p>
        </p:txBody>
      </p:sp>
      <p:pic>
        <p:nvPicPr>
          <p:cNvPr id="257" name="Captura de pantalla 2025-10-19 a las 6.23.13.png" descr="Captura de pantalla 2025-10-19 a las 6.23.13.png"/>
          <p:cNvPicPr>
            <a:picLocks noChangeAspect="1"/>
          </p:cNvPicPr>
          <p:nvPr/>
        </p:nvPicPr>
        <p:blipFill>
          <a:blip r:embed="rId6"/>
          <a:stretch>
            <a:fillRect/>
          </a:stretch>
        </p:blipFill>
        <p:spPr>
          <a:xfrm>
            <a:off x="-41805" y="12306905"/>
            <a:ext cx="24467610" cy="1597886"/>
          </a:xfrm>
          <a:prstGeom prst="rect">
            <a:avLst/>
          </a:prstGeom>
          <a:ln w="12700">
            <a:miter lim="400000"/>
          </a:ln>
        </p:spPr>
      </p:pic>
      <p:sp>
        <p:nvSpPr>
          <p:cNvPr id="258" name="Línea"/>
          <p:cNvSpPr/>
          <p:nvPr/>
        </p:nvSpPr>
        <p:spPr>
          <a:xfrm>
            <a:off x="12457" y="1760286"/>
            <a:ext cx="24371543" cy="0"/>
          </a:xfrm>
          <a:prstGeom prst="line">
            <a:avLst/>
          </a:prstGeom>
          <a:ln w="152400">
            <a:solidFill>
              <a:schemeClr val="accent1"/>
            </a:solidFill>
            <a:miter lim="400000"/>
          </a:ln>
        </p:spPr>
        <p:txBody>
          <a:bodyPr lIns="71437" tIns="71437" rIns="71437" bIns="71437" anchor="ctr"/>
          <a:lstStyle/>
          <a:p>
            <a:pPr defTabSz="821531">
              <a:defRPr sz="3200" b="0">
                <a:latin typeface="Helvetica Light"/>
                <a:ea typeface="Helvetica Light"/>
                <a:cs typeface="Helvetica Light"/>
                <a:sym typeface="Helvetica Light"/>
              </a:defRPr>
            </a:pPr>
            <a:endParaRPr/>
          </a:p>
        </p:txBody>
      </p:sp>
      <p:graphicFrame>
        <p:nvGraphicFramePr>
          <p:cNvPr id="259" name="Tabla 1"/>
          <p:cNvGraphicFramePr/>
          <p:nvPr/>
        </p:nvGraphicFramePr>
        <p:xfrm>
          <a:off x="493020" y="2467821"/>
          <a:ext cx="23397952" cy="8780352"/>
        </p:xfrm>
        <a:graphic>
          <a:graphicData uri="http://schemas.openxmlformats.org/drawingml/2006/table">
            <a:tbl>
              <a:tblPr firstRow="1" bandRow="1">
                <a:tableStyleId>{4C3C2611-4C71-4FC5-86AE-919BDF0F9419}</a:tableStyleId>
              </a:tblPr>
              <a:tblGrid>
                <a:gridCol w="1184087">
                  <a:extLst>
                    <a:ext uri="{9D8B030D-6E8A-4147-A177-3AD203B41FA5}">
                      <a16:colId xmlns:a16="http://schemas.microsoft.com/office/drawing/2014/main" val="20000"/>
                    </a:ext>
                  </a:extLst>
                </a:gridCol>
                <a:gridCol w="1196422">
                  <a:extLst>
                    <a:ext uri="{9D8B030D-6E8A-4147-A177-3AD203B41FA5}">
                      <a16:colId xmlns:a16="http://schemas.microsoft.com/office/drawing/2014/main" val="20001"/>
                    </a:ext>
                  </a:extLst>
                </a:gridCol>
                <a:gridCol w="942840">
                  <a:extLst>
                    <a:ext uri="{9D8B030D-6E8A-4147-A177-3AD203B41FA5}">
                      <a16:colId xmlns:a16="http://schemas.microsoft.com/office/drawing/2014/main" val="20002"/>
                    </a:ext>
                  </a:extLst>
                </a:gridCol>
                <a:gridCol w="891183">
                  <a:extLst>
                    <a:ext uri="{9D8B030D-6E8A-4147-A177-3AD203B41FA5}">
                      <a16:colId xmlns:a16="http://schemas.microsoft.com/office/drawing/2014/main" val="20003"/>
                    </a:ext>
                  </a:extLst>
                </a:gridCol>
                <a:gridCol w="1088197">
                  <a:extLst>
                    <a:ext uri="{9D8B030D-6E8A-4147-A177-3AD203B41FA5}">
                      <a16:colId xmlns:a16="http://schemas.microsoft.com/office/drawing/2014/main" val="20004"/>
                    </a:ext>
                  </a:extLst>
                </a:gridCol>
                <a:gridCol w="1070235">
                  <a:extLst>
                    <a:ext uri="{9D8B030D-6E8A-4147-A177-3AD203B41FA5}">
                      <a16:colId xmlns:a16="http://schemas.microsoft.com/office/drawing/2014/main" val="20005"/>
                    </a:ext>
                  </a:extLst>
                </a:gridCol>
                <a:gridCol w="1279536">
                  <a:extLst>
                    <a:ext uri="{9D8B030D-6E8A-4147-A177-3AD203B41FA5}">
                      <a16:colId xmlns:a16="http://schemas.microsoft.com/office/drawing/2014/main" val="20006"/>
                    </a:ext>
                  </a:extLst>
                </a:gridCol>
                <a:gridCol w="1321708">
                  <a:extLst>
                    <a:ext uri="{9D8B030D-6E8A-4147-A177-3AD203B41FA5}">
                      <a16:colId xmlns:a16="http://schemas.microsoft.com/office/drawing/2014/main" val="20007"/>
                    </a:ext>
                  </a:extLst>
                </a:gridCol>
                <a:gridCol w="1781944">
                  <a:extLst>
                    <a:ext uri="{9D8B030D-6E8A-4147-A177-3AD203B41FA5}">
                      <a16:colId xmlns:a16="http://schemas.microsoft.com/office/drawing/2014/main" val="20008"/>
                    </a:ext>
                  </a:extLst>
                </a:gridCol>
                <a:gridCol w="1491525">
                  <a:extLst>
                    <a:ext uri="{9D8B030D-6E8A-4147-A177-3AD203B41FA5}">
                      <a16:colId xmlns:a16="http://schemas.microsoft.com/office/drawing/2014/main" val="20009"/>
                    </a:ext>
                  </a:extLst>
                </a:gridCol>
                <a:gridCol w="791144">
                  <a:extLst>
                    <a:ext uri="{9D8B030D-6E8A-4147-A177-3AD203B41FA5}">
                      <a16:colId xmlns:a16="http://schemas.microsoft.com/office/drawing/2014/main" val="20010"/>
                    </a:ext>
                  </a:extLst>
                </a:gridCol>
                <a:gridCol w="826034">
                  <a:extLst>
                    <a:ext uri="{9D8B030D-6E8A-4147-A177-3AD203B41FA5}">
                      <a16:colId xmlns:a16="http://schemas.microsoft.com/office/drawing/2014/main" val="20011"/>
                    </a:ext>
                  </a:extLst>
                </a:gridCol>
                <a:gridCol w="1016792">
                  <a:extLst>
                    <a:ext uri="{9D8B030D-6E8A-4147-A177-3AD203B41FA5}">
                      <a16:colId xmlns:a16="http://schemas.microsoft.com/office/drawing/2014/main" val="20012"/>
                    </a:ext>
                  </a:extLst>
                </a:gridCol>
                <a:gridCol w="1225957">
                  <a:extLst>
                    <a:ext uri="{9D8B030D-6E8A-4147-A177-3AD203B41FA5}">
                      <a16:colId xmlns:a16="http://schemas.microsoft.com/office/drawing/2014/main" val="20013"/>
                    </a:ext>
                  </a:extLst>
                </a:gridCol>
                <a:gridCol w="1653704">
                  <a:extLst>
                    <a:ext uri="{9D8B030D-6E8A-4147-A177-3AD203B41FA5}">
                      <a16:colId xmlns:a16="http://schemas.microsoft.com/office/drawing/2014/main" val="20014"/>
                    </a:ext>
                  </a:extLst>
                </a:gridCol>
                <a:gridCol w="1184087">
                  <a:extLst>
                    <a:ext uri="{9D8B030D-6E8A-4147-A177-3AD203B41FA5}">
                      <a16:colId xmlns:a16="http://schemas.microsoft.com/office/drawing/2014/main" val="20015"/>
                    </a:ext>
                  </a:extLst>
                </a:gridCol>
                <a:gridCol w="1509642">
                  <a:extLst>
                    <a:ext uri="{9D8B030D-6E8A-4147-A177-3AD203B41FA5}">
                      <a16:colId xmlns:a16="http://schemas.microsoft.com/office/drawing/2014/main" val="20016"/>
                    </a:ext>
                  </a:extLst>
                </a:gridCol>
                <a:gridCol w="813152">
                  <a:extLst>
                    <a:ext uri="{9D8B030D-6E8A-4147-A177-3AD203B41FA5}">
                      <a16:colId xmlns:a16="http://schemas.microsoft.com/office/drawing/2014/main" val="20017"/>
                    </a:ext>
                  </a:extLst>
                </a:gridCol>
                <a:gridCol w="876590">
                  <a:extLst>
                    <a:ext uri="{9D8B030D-6E8A-4147-A177-3AD203B41FA5}">
                      <a16:colId xmlns:a16="http://schemas.microsoft.com/office/drawing/2014/main" val="20018"/>
                    </a:ext>
                  </a:extLst>
                </a:gridCol>
                <a:gridCol w="1253173">
                  <a:extLst>
                    <a:ext uri="{9D8B030D-6E8A-4147-A177-3AD203B41FA5}">
                      <a16:colId xmlns:a16="http://schemas.microsoft.com/office/drawing/2014/main" val="20019"/>
                    </a:ext>
                  </a:extLst>
                </a:gridCol>
              </a:tblGrid>
              <a:tr h="1097544">
                <a:tc gridSpan="2">
                  <a:txBody>
                    <a:bodyPr/>
                    <a:lstStyle/>
                    <a:p>
                      <a:pPr defTabSz="914400">
                        <a:defRPr sz="1800" b="0">
                          <a:solidFill>
                            <a:srgbClr val="000000"/>
                          </a:solidFill>
                        </a:defRPr>
                      </a:pPr>
                      <a:r>
                        <a:rPr sz="1900" b="1">
                          <a:solidFill>
                            <a:srgbClr val="FFFFFF"/>
                          </a:solidFill>
                          <a:sym typeface="Helvetica Neue"/>
                        </a:rPr>
                        <a:t>Epidemiología</a:t>
                      </a:r>
                    </a:p>
                  </a:txBody>
                  <a:tcPr marL="50800" marR="50800" marT="50800" marB="50800" anchor="ctr" horzOverflow="overflow">
                    <a:lnL w="63500">
                      <a:solidFill>
                        <a:srgbClr val="FFFFFF"/>
                      </a:solidFill>
                      <a:miter lim="400000"/>
                    </a:lnL>
                    <a:lnR w="12700">
                      <a:solidFill>
                        <a:srgbClr val="FFFFFF"/>
                      </a:solidFill>
                      <a:miter lim="400000"/>
                    </a:lnR>
                    <a:lnT w="63500">
                      <a:solidFill>
                        <a:srgbClr val="FFFFFF"/>
                      </a:solidFill>
                      <a:miter lim="400000"/>
                    </a:lnT>
                    <a:lnB w="63500">
                      <a:solidFill>
                        <a:srgbClr val="FFFFFF"/>
                      </a:solidFill>
                      <a:miter lim="400000"/>
                    </a:lnB>
                    <a:solidFill>
                      <a:srgbClr val="0096FF"/>
                    </a:solidFill>
                  </a:tcPr>
                </a:tc>
                <a:tc hMerge="1">
                  <a:txBody>
                    <a:bodyPr/>
                    <a:lstStyle/>
                    <a:p>
                      <a:endParaRPr lang="es-ES"/>
                    </a:p>
                  </a:txBody>
                  <a:tcPr/>
                </a:tc>
                <a:tc gridSpan="3">
                  <a:txBody>
                    <a:bodyPr/>
                    <a:lstStyle/>
                    <a:p>
                      <a:pPr defTabSz="914400">
                        <a:defRPr sz="1800" b="0">
                          <a:solidFill>
                            <a:srgbClr val="000000"/>
                          </a:solidFill>
                        </a:defRPr>
                      </a:pPr>
                      <a:r>
                        <a:rPr sz="1900" b="1">
                          <a:solidFill>
                            <a:srgbClr val="FFFFFF"/>
                          </a:solidFill>
                          <a:sym typeface="Helvetica Neue"/>
                        </a:rPr>
                        <a:t>Función hepática basal</a:t>
                      </a:r>
                    </a:p>
                  </a:txBody>
                  <a:tcPr marL="50800" marR="50800" marT="50800" marB="50800" anchor="ctr" horzOverflow="overflow">
                    <a:lnL w="12700">
                      <a:solidFill>
                        <a:srgbClr val="FFFFFF"/>
                      </a:solidFill>
                      <a:miter lim="400000"/>
                    </a:lnL>
                    <a:lnR w="12700">
                      <a:solidFill>
                        <a:srgbClr val="FFFFFF"/>
                      </a:solidFill>
                      <a:miter lim="400000"/>
                    </a:lnR>
                    <a:lnT w="63500">
                      <a:solidFill>
                        <a:srgbClr val="FFFFFF"/>
                      </a:solidFill>
                      <a:miter lim="400000"/>
                    </a:lnT>
                    <a:lnB w="63500">
                      <a:solidFill>
                        <a:srgbClr val="FFFFFF"/>
                      </a:solidFill>
                      <a:miter lim="400000"/>
                    </a:lnB>
                    <a:solidFill>
                      <a:srgbClr val="0096FF"/>
                    </a:solidFill>
                  </a:tcPr>
                </a:tc>
                <a:tc hMerge="1">
                  <a:txBody>
                    <a:bodyPr/>
                    <a:lstStyle/>
                    <a:p>
                      <a:endParaRPr lang="es-ES"/>
                    </a:p>
                  </a:txBody>
                  <a:tcPr/>
                </a:tc>
                <a:tc hMerge="1">
                  <a:txBody>
                    <a:bodyPr/>
                    <a:lstStyle/>
                    <a:p>
                      <a:endParaRPr lang="es-ES"/>
                    </a:p>
                  </a:txBody>
                  <a:tcPr/>
                </a:tc>
                <a:tc gridSpan="7">
                  <a:txBody>
                    <a:bodyPr/>
                    <a:lstStyle/>
                    <a:p>
                      <a:pPr defTabSz="914400">
                        <a:defRPr sz="1800" b="0">
                          <a:solidFill>
                            <a:srgbClr val="000000"/>
                          </a:solidFill>
                        </a:defRPr>
                      </a:pPr>
                      <a:r>
                        <a:rPr sz="1900" b="1">
                          <a:solidFill>
                            <a:srgbClr val="FFFFFF"/>
                          </a:solidFill>
                          <a:sym typeface="Helvetica Neue"/>
                        </a:rPr>
                        <a:t>Características iniciales tumorales</a:t>
                      </a:r>
                    </a:p>
                  </a:txBody>
                  <a:tcPr marL="50800" marR="50800" marT="50800" marB="50800" anchor="ctr" horzOverflow="overflow">
                    <a:lnL w="12700">
                      <a:solidFill>
                        <a:srgbClr val="FFFFFF"/>
                      </a:solidFill>
                      <a:miter lim="400000"/>
                    </a:lnL>
                    <a:lnR w="12700">
                      <a:solidFill>
                        <a:srgbClr val="FFFFFF"/>
                      </a:solidFill>
                      <a:miter lim="400000"/>
                    </a:lnR>
                    <a:lnT w="63500">
                      <a:solidFill>
                        <a:srgbClr val="FFFFFF"/>
                      </a:solidFill>
                      <a:miter lim="400000"/>
                    </a:lnT>
                    <a:lnB w="63500">
                      <a:solidFill>
                        <a:srgbClr val="FFFFFF"/>
                      </a:solidFill>
                      <a:miter lim="400000"/>
                    </a:lnB>
                    <a:solidFill>
                      <a:srgbClr val="0096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2">
                  <a:txBody>
                    <a:bodyPr/>
                    <a:lstStyle/>
                    <a:p>
                      <a:pPr defTabSz="914400">
                        <a:defRPr sz="1800" b="0">
                          <a:solidFill>
                            <a:srgbClr val="000000"/>
                          </a:solidFill>
                        </a:defRPr>
                      </a:pPr>
                      <a:r>
                        <a:rPr sz="1900" b="1">
                          <a:solidFill>
                            <a:srgbClr val="FFFFFF"/>
                          </a:solidFill>
                          <a:sym typeface="Helvetica Neue"/>
                        </a:rPr>
                        <a:t>Técnicas de infraestadiaje</a:t>
                      </a:r>
                    </a:p>
                  </a:txBody>
                  <a:tcPr marL="50800" marR="50800" marT="50800" marB="50800" anchor="ctr" horzOverflow="overflow">
                    <a:lnL w="12700">
                      <a:solidFill>
                        <a:srgbClr val="FFFFFF"/>
                      </a:solidFill>
                      <a:miter lim="400000"/>
                    </a:lnL>
                    <a:lnR w="12700">
                      <a:solidFill>
                        <a:srgbClr val="FFFFFF"/>
                      </a:solidFill>
                      <a:miter lim="400000"/>
                    </a:lnR>
                    <a:lnT w="63500">
                      <a:solidFill>
                        <a:srgbClr val="FFFFFF"/>
                      </a:solidFill>
                      <a:miter lim="400000"/>
                    </a:lnT>
                    <a:lnB w="63500">
                      <a:solidFill>
                        <a:srgbClr val="FFFFFF"/>
                      </a:solidFill>
                      <a:miter lim="400000"/>
                    </a:lnB>
                    <a:solidFill>
                      <a:srgbClr val="0096FF"/>
                    </a:solidFill>
                  </a:tcPr>
                </a:tc>
                <a:tc hMerge="1">
                  <a:txBody>
                    <a:bodyPr/>
                    <a:lstStyle/>
                    <a:p>
                      <a:endParaRPr lang="es-ES"/>
                    </a:p>
                  </a:txBody>
                  <a:tcPr/>
                </a:tc>
                <a:tc gridSpan="2">
                  <a:txBody>
                    <a:bodyPr/>
                    <a:lstStyle/>
                    <a:p>
                      <a:pPr defTabSz="914400">
                        <a:defRPr sz="1800" b="0">
                          <a:solidFill>
                            <a:srgbClr val="000000"/>
                          </a:solidFill>
                        </a:defRPr>
                      </a:pPr>
                      <a:r>
                        <a:rPr sz="1900" b="1">
                          <a:solidFill>
                            <a:srgbClr val="FFFFFF"/>
                          </a:solidFill>
                          <a:sym typeface="Helvetica Neue"/>
                        </a:rPr>
                        <a:t>Características de la inmunoterapia</a:t>
                      </a:r>
                    </a:p>
                  </a:txBody>
                  <a:tcPr marL="50800" marR="50800" marT="50800" marB="50800" anchor="ctr" horzOverflow="overflow">
                    <a:lnL w="12700">
                      <a:solidFill>
                        <a:srgbClr val="FFFFFF"/>
                      </a:solidFill>
                      <a:miter lim="400000"/>
                    </a:lnL>
                    <a:lnR w="12700">
                      <a:solidFill>
                        <a:srgbClr val="FFFFFF"/>
                      </a:solidFill>
                      <a:miter lim="400000"/>
                    </a:lnR>
                    <a:lnT w="63500">
                      <a:solidFill>
                        <a:srgbClr val="FFFFFF"/>
                      </a:solidFill>
                      <a:miter lim="400000"/>
                    </a:lnT>
                    <a:lnB w="63500">
                      <a:solidFill>
                        <a:srgbClr val="FFFFFF"/>
                      </a:solidFill>
                      <a:miter lim="400000"/>
                    </a:lnB>
                    <a:solidFill>
                      <a:srgbClr val="0096FF"/>
                    </a:solidFill>
                  </a:tcPr>
                </a:tc>
                <a:tc hMerge="1">
                  <a:txBody>
                    <a:bodyPr/>
                    <a:lstStyle/>
                    <a:p>
                      <a:endParaRPr lang="es-ES"/>
                    </a:p>
                  </a:txBody>
                  <a:tcPr/>
                </a:tc>
                <a:tc gridSpan="4">
                  <a:txBody>
                    <a:bodyPr/>
                    <a:lstStyle/>
                    <a:p>
                      <a:pPr defTabSz="914400">
                        <a:defRPr sz="1800" b="0">
                          <a:solidFill>
                            <a:srgbClr val="000000"/>
                          </a:solidFill>
                        </a:defRPr>
                      </a:pPr>
                      <a:r>
                        <a:rPr sz="1900" b="1">
                          <a:solidFill>
                            <a:srgbClr val="FFFFFF"/>
                          </a:solidFill>
                          <a:sym typeface="Helvetica Neue"/>
                        </a:rPr>
                        <a:t>Respuesta</a:t>
                      </a:r>
                    </a:p>
                  </a:txBody>
                  <a:tcPr marL="50800" marR="50800" marT="50800" marB="50800" anchor="ctr" horzOverflow="overflow">
                    <a:lnL w="12700">
                      <a:solidFill>
                        <a:srgbClr val="FFFFFF"/>
                      </a:solidFill>
                      <a:miter lim="400000"/>
                    </a:lnL>
                    <a:lnR w="63500">
                      <a:solidFill>
                        <a:srgbClr val="FFFFFF"/>
                      </a:solidFill>
                      <a:miter lim="400000"/>
                    </a:lnR>
                    <a:lnT w="63500">
                      <a:solidFill>
                        <a:srgbClr val="FFFFFF"/>
                      </a:solidFill>
                      <a:miter lim="400000"/>
                    </a:lnT>
                    <a:lnB w="63500">
                      <a:solidFill>
                        <a:srgbClr val="FFFFFF"/>
                      </a:solidFill>
                      <a:miter lim="400000"/>
                    </a:lnB>
                    <a:solidFill>
                      <a:srgbClr val="0096FF"/>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1097544">
                <a:tc>
                  <a:txBody>
                    <a:bodyPr/>
                    <a:lstStyle/>
                    <a:p>
                      <a:pPr defTabSz="914400">
                        <a:defRPr sz="1800"/>
                      </a:pPr>
                      <a:r>
                        <a:rPr sz="1900" b="1">
                          <a:sym typeface="Helvetica Neue"/>
                        </a:rPr>
                        <a:t>Edad/Sexo</a:t>
                      </a:r>
                    </a:p>
                  </a:txBody>
                  <a:tcPr marL="50800" marR="50800" marT="50800" marB="50800" anchor="ctr" horzOverflow="overflow">
                    <a:lnL w="63500">
                      <a:solidFill>
                        <a:srgbClr val="FFFFFF"/>
                      </a:solidFill>
                      <a:miter lim="400000"/>
                    </a:lnL>
                    <a:lnT w="63500">
                      <a:solidFill>
                        <a:srgbClr val="FFFFFF"/>
                      </a:solidFill>
                      <a:miter lim="400000"/>
                    </a:lnT>
                  </a:tcPr>
                </a:tc>
                <a:tc>
                  <a:txBody>
                    <a:bodyPr/>
                    <a:lstStyle/>
                    <a:p>
                      <a:pPr defTabSz="914400">
                        <a:defRPr sz="1800"/>
                      </a:pPr>
                      <a:r>
                        <a:rPr sz="1900" b="1">
                          <a:sym typeface="Helvetica Neue"/>
                        </a:rPr>
                        <a:t>Etiología</a:t>
                      </a:r>
                    </a:p>
                  </a:txBody>
                  <a:tcPr marL="50800" marR="50800" marT="50800" marB="50800" anchor="ctr" horzOverflow="overflow">
                    <a:lnT w="63500">
                      <a:solidFill>
                        <a:srgbClr val="FFFFFF"/>
                      </a:solidFill>
                      <a:miter lim="400000"/>
                    </a:lnT>
                  </a:tcPr>
                </a:tc>
                <a:tc>
                  <a:txBody>
                    <a:bodyPr/>
                    <a:lstStyle/>
                    <a:p>
                      <a:pPr defTabSz="914400">
                        <a:defRPr sz="1800"/>
                      </a:pPr>
                      <a:r>
                        <a:rPr sz="1900" b="1">
                          <a:sym typeface="Helvetica Neue"/>
                        </a:rPr>
                        <a:t>CP</a:t>
                      </a:r>
                    </a:p>
                  </a:txBody>
                  <a:tcPr marL="50800" marR="50800" marT="50800" marB="50800" anchor="ctr" horzOverflow="overflow">
                    <a:lnT w="63500">
                      <a:solidFill>
                        <a:srgbClr val="FFFFFF"/>
                      </a:solidFill>
                      <a:miter lim="400000"/>
                    </a:lnT>
                  </a:tcPr>
                </a:tc>
                <a:tc>
                  <a:txBody>
                    <a:bodyPr/>
                    <a:lstStyle/>
                    <a:p>
                      <a:pPr defTabSz="914400">
                        <a:defRPr sz="1800"/>
                      </a:pPr>
                      <a:r>
                        <a:rPr sz="1900" b="1">
                          <a:sym typeface="Helvetica Neue"/>
                        </a:rPr>
                        <a:t>MELD</a:t>
                      </a:r>
                    </a:p>
                  </a:txBody>
                  <a:tcPr marL="50800" marR="50800" marT="50800" marB="50800" anchor="ctr" horzOverflow="overflow">
                    <a:lnT w="63500">
                      <a:solidFill>
                        <a:srgbClr val="FFFFFF"/>
                      </a:solidFill>
                      <a:miter lim="400000"/>
                    </a:lnT>
                  </a:tcPr>
                </a:tc>
                <a:tc>
                  <a:txBody>
                    <a:bodyPr/>
                    <a:lstStyle/>
                    <a:p>
                      <a:pPr defTabSz="914400">
                        <a:defRPr sz="1800"/>
                      </a:pPr>
                      <a:r>
                        <a:rPr sz="1900" b="1">
                          <a:sym typeface="Helvetica Neue"/>
                        </a:rPr>
                        <a:t>ALBI</a:t>
                      </a:r>
                    </a:p>
                  </a:txBody>
                  <a:tcPr marL="50800" marR="50800" marT="50800" marB="50800" anchor="ctr" horzOverflow="overflow">
                    <a:lnT w="63500">
                      <a:solidFill>
                        <a:srgbClr val="FFFFFF"/>
                      </a:solidFill>
                      <a:miter lim="400000"/>
                    </a:lnT>
                  </a:tcPr>
                </a:tc>
                <a:tc>
                  <a:txBody>
                    <a:bodyPr/>
                    <a:lstStyle/>
                    <a:p>
                      <a:pPr defTabSz="914400">
                        <a:defRPr sz="1800"/>
                      </a:pPr>
                      <a:r>
                        <a:rPr sz="1900" b="1">
                          <a:sym typeface="Helvetica Neue"/>
                        </a:rPr>
                        <a:t>BCLC</a:t>
                      </a:r>
                    </a:p>
                  </a:txBody>
                  <a:tcPr marL="50800" marR="50800" marT="50800" marB="50800" anchor="ctr" horzOverflow="overflow">
                    <a:lnT w="63500">
                      <a:solidFill>
                        <a:srgbClr val="FFFFFF"/>
                      </a:solidFill>
                      <a:miter lim="400000"/>
                    </a:lnT>
                  </a:tcPr>
                </a:tc>
                <a:tc>
                  <a:txBody>
                    <a:bodyPr/>
                    <a:lstStyle/>
                    <a:p>
                      <a:pPr defTabSz="914400">
                        <a:defRPr sz="1800"/>
                      </a:pPr>
                      <a:r>
                        <a:rPr sz="1900" b="1">
                          <a:sym typeface="Helvetica Neue"/>
                        </a:rPr>
                        <a:t>Invasión vascular</a:t>
                      </a:r>
                    </a:p>
                  </a:txBody>
                  <a:tcPr marL="50800" marR="50800" marT="50800" marB="50800" anchor="ctr" horzOverflow="overflow">
                    <a:lnT w="63500">
                      <a:solidFill>
                        <a:srgbClr val="FFFFFF"/>
                      </a:solidFill>
                      <a:miter lim="400000"/>
                    </a:lnT>
                  </a:tcPr>
                </a:tc>
                <a:tc>
                  <a:txBody>
                    <a:bodyPr/>
                    <a:lstStyle/>
                    <a:p>
                      <a:pPr defTabSz="914400">
                        <a:defRPr sz="1800"/>
                      </a:pPr>
                      <a:r>
                        <a:rPr sz="1900" b="1">
                          <a:sym typeface="Helvetica Neue"/>
                        </a:rPr>
                        <a:t>Número nódulos</a:t>
                      </a:r>
                    </a:p>
                  </a:txBody>
                  <a:tcPr marL="50800" marR="50800" marT="50800" marB="50800" anchor="ctr" horzOverflow="overflow">
                    <a:lnT w="63500">
                      <a:solidFill>
                        <a:srgbClr val="FFFFFF"/>
                      </a:solidFill>
                      <a:miter lim="400000"/>
                    </a:lnT>
                  </a:tcPr>
                </a:tc>
                <a:tc>
                  <a:txBody>
                    <a:bodyPr/>
                    <a:lstStyle/>
                    <a:p>
                      <a:pPr defTabSz="914400">
                        <a:defRPr sz="1800"/>
                      </a:pPr>
                      <a:r>
                        <a:rPr sz="1900" b="1">
                          <a:sym typeface="Helvetica Neue"/>
                        </a:rPr>
                        <a:t>Diámetro nódulo más grande (mm)</a:t>
                      </a:r>
                    </a:p>
                  </a:txBody>
                  <a:tcPr marL="50800" marR="50800" marT="50800" marB="50800" anchor="ctr" horzOverflow="overflow">
                    <a:lnT w="63500">
                      <a:solidFill>
                        <a:srgbClr val="FFFFFF"/>
                      </a:solidFill>
                      <a:miter lim="400000"/>
                    </a:lnT>
                  </a:tcPr>
                </a:tc>
                <a:tc>
                  <a:txBody>
                    <a:bodyPr/>
                    <a:lstStyle/>
                    <a:p>
                      <a:pPr defTabSz="914400">
                        <a:defRPr sz="1800"/>
                      </a:pPr>
                      <a:r>
                        <a:rPr sz="1900" b="1">
                          <a:sym typeface="Helvetica Neue"/>
                        </a:rPr>
                        <a:t>AFP (ng/ml)</a:t>
                      </a:r>
                    </a:p>
                  </a:txBody>
                  <a:tcPr marL="50800" marR="50800" marT="50800" marB="50800" anchor="ctr" horzOverflow="overflow">
                    <a:lnT w="63500">
                      <a:solidFill>
                        <a:srgbClr val="FFFFFF"/>
                      </a:solidFill>
                      <a:miter lim="400000"/>
                    </a:lnT>
                  </a:tcPr>
                </a:tc>
                <a:tc>
                  <a:txBody>
                    <a:bodyPr/>
                    <a:lstStyle/>
                    <a:p>
                      <a:pPr defTabSz="914400">
                        <a:defRPr sz="1800"/>
                      </a:pPr>
                      <a:r>
                        <a:rPr sz="1900" b="1">
                          <a:sym typeface="Helvetica Neue"/>
                        </a:rPr>
                        <a:t>CM</a:t>
                      </a:r>
                    </a:p>
                  </a:txBody>
                  <a:tcPr marL="50800" marR="50800" marT="50800" marB="50800" anchor="ctr" horzOverflow="overflow">
                    <a:lnT w="63500">
                      <a:solidFill>
                        <a:srgbClr val="FFFFFF"/>
                      </a:solidFill>
                      <a:miter lim="400000"/>
                    </a:lnT>
                  </a:tcPr>
                </a:tc>
                <a:tc>
                  <a:txBody>
                    <a:bodyPr/>
                    <a:lstStyle/>
                    <a:p>
                      <a:pPr defTabSz="914400">
                        <a:defRPr sz="1800"/>
                      </a:pPr>
                      <a:r>
                        <a:rPr sz="1900" b="1">
                          <a:sym typeface="Helvetica Neue"/>
                        </a:rPr>
                        <a:t>Up7</a:t>
                      </a:r>
                    </a:p>
                  </a:txBody>
                  <a:tcPr marL="50800" marR="50800" marT="50800" marB="50800" anchor="ctr" horzOverflow="overflow">
                    <a:lnT w="63500">
                      <a:solidFill>
                        <a:srgbClr val="FFFFFF"/>
                      </a:solidFill>
                      <a:miter lim="400000"/>
                    </a:lnT>
                  </a:tcPr>
                </a:tc>
                <a:tc>
                  <a:txBody>
                    <a:bodyPr/>
                    <a:lstStyle/>
                    <a:p>
                      <a:pPr defTabSz="914400">
                        <a:defRPr sz="1800"/>
                      </a:pPr>
                      <a:r>
                        <a:rPr sz="1900" b="1">
                          <a:sym typeface="Helvetica Neue"/>
                        </a:rPr>
                        <a:t>TLR</a:t>
                      </a:r>
                    </a:p>
                  </a:txBody>
                  <a:tcPr marL="50800" marR="50800" marT="50800" marB="50800" anchor="ctr" horzOverflow="overflow">
                    <a:lnT w="63500">
                      <a:solidFill>
                        <a:srgbClr val="FFFFFF"/>
                      </a:solidFill>
                      <a:miter lim="400000"/>
                    </a:lnT>
                  </a:tcPr>
                </a:tc>
                <a:tc>
                  <a:txBody>
                    <a:bodyPr/>
                    <a:lstStyle/>
                    <a:p>
                      <a:pPr defTabSz="914400">
                        <a:defRPr sz="1800"/>
                      </a:pPr>
                      <a:r>
                        <a:rPr sz="1900" b="1">
                          <a:sym typeface="Helvetica Neue"/>
                        </a:rPr>
                        <a:t>IPC</a:t>
                      </a:r>
                    </a:p>
                  </a:txBody>
                  <a:tcPr marL="50800" marR="50800" marT="50800" marB="50800" anchor="ctr" horzOverflow="overflow">
                    <a:lnT w="63500">
                      <a:solidFill>
                        <a:srgbClr val="FFFFFF"/>
                      </a:solidFill>
                      <a:miter lim="400000"/>
                    </a:lnT>
                  </a:tcPr>
                </a:tc>
                <a:tc>
                  <a:txBody>
                    <a:bodyPr/>
                    <a:lstStyle/>
                    <a:p>
                      <a:pPr defTabSz="914400">
                        <a:defRPr sz="1800"/>
                      </a:pPr>
                      <a:r>
                        <a:rPr sz="1900" b="1">
                          <a:sym typeface="Helvetica Neue"/>
                        </a:rPr>
                        <a:t>Duración IPC (ciclos)</a:t>
                      </a:r>
                    </a:p>
                  </a:txBody>
                  <a:tcPr marL="50800" marR="50800" marT="50800" marB="50800" anchor="ctr" horzOverflow="overflow">
                    <a:lnT w="63500">
                      <a:solidFill>
                        <a:srgbClr val="FFFFFF"/>
                      </a:solidFill>
                      <a:miter lim="400000"/>
                    </a:lnT>
                  </a:tcPr>
                </a:tc>
                <a:tc>
                  <a:txBody>
                    <a:bodyPr/>
                    <a:lstStyle/>
                    <a:p>
                      <a:pPr defTabSz="914400">
                        <a:defRPr sz="1800"/>
                      </a:pPr>
                      <a:r>
                        <a:rPr sz="1900" b="1">
                          <a:sym typeface="Helvetica Neue"/>
                        </a:rPr>
                        <a:t>Lavado (días)</a:t>
                      </a:r>
                    </a:p>
                  </a:txBody>
                  <a:tcPr marL="50800" marR="50800" marT="50800" marB="50800" anchor="ctr" horzOverflow="overflow">
                    <a:lnT w="63500">
                      <a:solidFill>
                        <a:srgbClr val="FFFFFF"/>
                      </a:solidFill>
                      <a:miter lim="400000"/>
                    </a:lnT>
                  </a:tcPr>
                </a:tc>
                <a:tc>
                  <a:txBody>
                    <a:bodyPr/>
                    <a:lstStyle/>
                    <a:p>
                      <a:pPr defTabSz="914400">
                        <a:defRPr sz="1800"/>
                      </a:pPr>
                      <a:r>
                        <a:rPr sz="1900" b="1">
                          <a:sym typeface="Helvetica Neue"/>
                        </a:rPr>
                        <a:t>AFP (ng/ml)</a:t>
                      </a:r>
                    </a:p>
                  </a:txBody>
                  <a:tcPr marL="50800" marR="50800" marT="50800" marB="50800" anchor="ctr" horzOverflow="overflow">
                    <a:lnT w="63500">
                      <a:solidFill>
                        <a:srgbClr val="FFFFFF"/>
                      </a:solidFill>
                      <a:miter lim="400000"/>
                    </a:lnT>
                  </a:tcPr>
                </a:tc>
                <a:tc>
                  <a:txBody>
                    <a:bodyPr/>
                    <a:lstStyle/>
                    <a:p>
                      <a:pPr defTabSz="914400">
                        <a:defRPr sz="1800"/>
                      </a:pPr>
                      <a:r>
                        <a:rPr sz="1900" b="1">
                          <a:sym typeface="Helvetica Neue"/>
                        </a:rPr>
                        <a:t>CM</a:t>
                      </a:r>
                    </a:p>
                  </a:txBody>
                  <a:tcPr marL="50800" marR="50800" marT="50800" marB="50800" anchor="ctr" horzOverflow="overflow">
                    <a:lnT w="63500">
                      <a:solidFill>
                        <a:srgbClr val="FFFFFF"/>
                      </a:solidFill>
                      <a:miter lim="400000"/>
                    </a:lnT>
                  </a:tcPr>
                </a:tc>
                <a:tc>
                  <a:txBody>
                    <a:bodyPr/>
                    <a:lstStyle/>
                    <a:p>
                      <a:pPr defTabSz="914400">
                        <a:defRPr sz="1800"/>
                      </a:pPr>
                      <a:r>
                        <a:rPr sz="1900" b="1">
                          <a:sym typeface="Helvetica Neue"/>
                        </a:rPr>
                        <a:t>Up7</a:t>
                      </a:r>
                    </a:p>
                  </a:txBody>
                  <a:tcPr marL="50800" marR="50800" marT="50800" marB="50800" anchor="ctr" horzOverflow="overflow">
                    <a:lnT w="63500">
                      <a:solidFill>
                        <a:srgbClr val="FFFFFF"/>
                      </a:solidFill>
                      <a:miter lim="400000"/>
                    </a:lnT>
                  </a:tcPr>
                </a:tc>
                <a:tc>
                  <a:txBody>
                    <a:bodyPr/>
                    <a:lstStyle/>
                    <a:p>
                      <a:pPr defTabSz="914400">
                        <a:defRPr sz="1800"/>
                      </a:pPr>
                      <a:r>
                        <a:rPr sz="1900" b="1">
                          <a:sym typeface="Helvetica Neue"/>
                        </a:rPr>
                        <a:t>mRECIST</a:t>
                      </a:r>
                    </a:p>
                  </a:txBody>
                  <a:tcPr marL="50800" marR="50800" marT="50800" marB="50800" anchor="ctr" horzOverflow="overflow">
                    <a:lnR w="63500">
                      <a:solidFill>
                        <a:srgbClr val="FFFFFF"/>
                      </a:solidFill>
                      <a:miter lim="400000"/>
                    </a:lnR>
                    <a:lnT w="63500">
                      <a:solidFill>
                        <a:srgbClr val="FFFFFF"/>
                      </a:solidFill>
                      <a:miter lim="400000"/>
                    </a:lnT>
                  </a:tcPr>
                </a:tc>
                <a:extLst>
                  <a:ext uri="{0D108BD9-81ED-4DB2-BD59-A6C34878D82A}">
                    <a16:rowId xmlns:a16="http://schemas.microsoft.com/office/drawing/2014/main" val="10001"/>
                  </a:ext>
                </a:extLst>
              </a:tr>
              <a:tr h="1097544">
                <a:tc>
                  <a:txBody>
                    <a:bodyPr/>
                    <a:lstStyle/>
                    <a:p>
                      <a:pPr defTabSz="914400">
                        <a:defRPr sz="1800"/>
                      </a:pPr>
                      <a:r>
                        <a:rPr sz="1900">
                          <a:sym typeface="Helvetica Neue"/>
                        </a:rPr>
                        <a:t>56/H</a:t>
                      </a:r>
                    </a:p>
                  </a:txBody>
                  <a:tcPr marL="50800" marR="50800" marT="50800" marB="50800" anchor="ctr" horzOverflow="overflow">
                    <a:lnL w="63500">
                      <a:solidFill>
                        <a:srgbClr val="FFFFFF"/>
                      </a:solidFill>
                      <a:miter lim="400000"/>
                    </a:lnL>
                    <a:solidFill>
                      <a:srgbClr val="76D6FF"/>
                    </a:solidFill>
                  </a:tcPr>
                </a:tc>
                <a:tc>
                  <a:txBody>
                    <a:bodyPr/>
                    <a:lstStyle/>
                    <a:p>
                      <a:pPr defTabSz="914400">
                        <a:defRPr sz="1800"/>
                      </a:pPr>
                      <a:r>
                        <a:rPr sz="1900">
                          <a:sym typeface="Helvetica Neue"/>
                        </a:rPr>
                        <a:t>VHC</a:t>
                      </a:r>
                    </a:p>
                  </a:txBody>
                  <a:tcPr marL="50800" marR="50800" marT="50800" marB="50800" anchor="ctr" horzOverflow="overflow">
                    <a:solidFill>
                      <a:srgbClr val="76D6FF"/>
                    </a:solidFill>
                  </a:tcPr>
                </a:tc>
                <a:tc>
                  <a:txBody>
                    <a:bodyPr/>
                    <a:lstStyle/>
                    <a:p>
                      <a:pPr defTabSz="914400">
                        <a:defRPr sz="1800"/>
                      </a:pPr>
                      <a:r>
                        <a:rPr sz="1900">
                          <a:sym typeface="Helvetica Neue"/>
                        </a:rPr>
                        <a:t>A5</a:t>
                      </a:r>
                    </a:p>
                  </a:txBody>
                  <a:tcPr marL="50800" marR="50800" marT="50800" marB="50800" anchor="ctr" horzOverflow="overflow">
                    <a:solidFill>
                      <a:srgbClr val="76D6FF"/>
                    </a:solidFill>
                  </a:tcPr>
                </a:tc>
                <a:tc>
                  <a:txBody>
                    <a:bodyPr/>
                    <a:lstStyle/>
                    <a:p>
                      <a:pPr defTabSz="914400">
                        <a:defRPr sz="1800"/>
                      </a:pPr>
                      <a:r>
                        <a:rPr sz="1900">
                          <a:sym typeface="Helvetica Neue"/>
                        </a:rPr>
                        <a:t>10</a:t>
                      </a:r>
                    </a:p>
                  </a:txBody>
                  <a:tcPr marL="50800" marR="50800" marT="50800" marB="50800" anchor="ctr" horzOverflow="overflow">
                    <a:solidFill>
                      <a:srgbClr val="76D6FF"/>
                    </a:solidFill>
                  </a:tcPr>
                </a:tc>
                <a:tc>
                  <a:txBody>
                    <a:bodyPr/>
                    <a:lstStyle/>
                    <a:p>
                      <a:pPr defTabSz="914400">
                        <a:defRPr sz="1800"/>
                      </a:pPr>
                      <a:r>
                        <a:rPr sz="1900">
                          <a:sym typeface="Helvetica Neue"/>
                        </a:rPr>
                        <a:t>A1</a:t>
                      </a:r>
                    </a:p>
                  </a:txBody>
                  <a:tcPr marL="50800" marR="50800" marT="50800" marB="50800" anchor="ctr" horzOverflow="overflow">
                    <a:solidFill>
                      <a:srgbClr val="76D6FF"/>
                    </a:solidFill>
                  </a:tcPr>
                </a:tc>
                <a:tc>
                  <a:txBody>
                    <a:bodyPr/>
                    <a:lstStyle/>
                    <a:p>
                      <a:pPr defTabSz="914400">
                        <a:defRPr sz="1800"/>
                      </a:pPr>
                      <a:r>
                        <a:rPr sz="1900">
                          <a:sym typeface="Helvetica Neue"/>
                        </a:rPr>
                        <a:t>C</a:t>
                      </a:r>
                    </a:p>
                  </a:txBody>
                  <a:tcPr marL="50800" marR="50800" marT="50800" marB="50800" anchor="ctr" horzOverflow="overflow">
                    <a:solidFill>
                      <a:srgbClr val="76D6FF"/>
                    </a:solidFill>
                  </a:tcPr>
                </a:tc>
                <a:tc>
                  <a:txBody>
                    <a:bodyPr/>
                    <a:lstStyle/>
                    <a:p>
                      <a:pPr defTabSz="914400">
                        <a:defRPr sz="1800"/>
                      </a:pPr>
                      <a:r>
                        <a:rPr sz="1900">
                          <a:sym typeface="Helvetica Neue"/>
                        </a:rPr>
                        <a:t>Si (Vp3)</a:t>
                      </a:r>
                    </a:p>
                  </a:txBody>
                  <a:tcPr marL="50800" marR="50800" marT="50800" marB="50800" anchor="ctr" horzOverflow="overflow">
                    <a:solidFill>
                      <a:srgbClr val="76D6FF"/>
                    </a:solidFill>
                  </a:tcPr>
                </a:tc>
                <a:tc>
                  <a:txBody>
                    <a:bodyPr/>
                    <a:lstStyle/>
                    <a:p>
                      <a:pPr defTabSz="914400">
                        <a:defRPr sz="1800"/>
                      </a:pPr>
                      <a:r>
                        <a:rPr sz="1900">
                          <a:sym typeface="Helvetica Neue"/>
                        </a:rPr>
                        <a:t>1</a:t>
                      </a:r>
                    </a:p>
                  </a:txBody>
                  <a:tcPr marL="50800" marR="50800" marT="50800" marB="50800" anchor="ctr" horzOverflow="overflow">
                    <a:solidFill>
                      <a:srgbClr val="76D6FF"/>
                    </a:solidFill>
                  </a:tcPr>
                </a:tc>
                <a:tc>
                  <a:txBody>
                    <a:bodyPr/>
                    <a:lstStyle/>
                    <a:p>
                      <a:pPr defTabSz="914400">
                        <a:defRPr sz="1800"/>
                      </a:pPr>
                      <a:r>
                        <a:rPr sz="1900">
                          <a:sym typeface="Helvetica Neue"/>
                        </a:rPr>
                        <a:t>48</a:t>
                      </a:r>
                    </a:p>
                  </a:txBody>
                  <a:tcPr marL="50800" marR="50800" marT="50800" marB="50800" anchor="ctr" horzOverflow="overflow">
                    <a:solidFill>
                      <a:srgbClr val="76D6FF"/>
                    </a:solidFill>
                  </a:tcPr>
                </a:tc>
                <a:tc>
                  <a:txBody>
                    <a:bodyPr/>
                    <a:lstStyle/>
                    <a:p>
                      <a:pPr defTabSz="914400">
                        <a:defRPr sz="1800"/>
                      </a:pPr>
                      <a:r>
                        <a:rPr sz="1900">
                          <a:sym typeface="Helvetica Neue"/>
                        </a:rPr>
                        <a:t>9,7</a:t>
                      </a:r>
                    </a:p>
                  </a:txBody>
                  <a:tcPr marL="50800" marR="50800" marT="50800" marB="50800" anchor="ctr" horzOverflow="overflow">
                    <a:solidFill>
                      <a:srgbClr val="76D6FF"/>
                    </a:solidFill>
                  </a:tcPr>
                </a:tc>
                <a:tc>
                  <a:txBody>
                    <a:bodyPr/>
                    <a:lstStyle/>
                    <a:p>
                      <a:pPr defTabSz="914400">
                        <a:defRPr sz="1800"/>
                      </a:pPr>
                      <a:r>
                        <a:rPr sz="1900">
                          <a:sym typeface="Helvetica Neue"/>
                        </a:rPr>
                        <a:t>No</a:t>
                      </a:r>
                    </a:p>
                  </a:txBody>
                  <a:tcPr marL="50800" marR="50800" marT="50800" marB="50800" anchor="ctr" horzOverflow="overflow">
                    <a:solidFill>
                      <a:srgbClr val="76D6FF"/>
                    </a:solidFill>
                  </a:tcPr>
                </a:tc>
                <a:tc>
                  <a:txBody>
                    <a:bodyPr/>
                    <a:lstStyle/>
                    <a:p>
                      <a:pPr defTabSz="914400">
                        <a:defRPr sz="1800"/>
                      </a:pPr>
                      <a:r>
                        <a:rPr sz="1900">
                          <a:sym typeface="Helvetica Neue"/>
                        </a:rPr>
                        <a:t>No</a:t>
                      </a:r>
                    </a:p>
                  </a:txBody>
                  <a:tcPr marL="50800" marR="50800" marT="50800" marB="50800" anchor="ctr" horzOverflow="overflow">
                    <a:solidFill>
                      <a:srgbClr val="76D6FF"/>
                    </a:solidFill>
                  </a:tcPr>
                </a:tc>
                <a:tc>
                  <a:txBody>
                    <a:bodyPr/>
                    <a:lstStyle/>
                    <a:p>
                      <a:pPr defTabSz="914400">
                        <a:defRPr sz="1800"/>
                      </a:pPr>
                      <a:r>
                        <a:rPr sz="1900">
                          <a:sym typeface="Helvetica Neue"/>
                        </a:rPr>
                        <a:t>No</a:t>
                      </a:r>
                    </a:p>
                  </a:txBody>
                  <a:tcPr marL="50800" marR="50800" marT="50800" marB="50800" anchor="ctr" horzOverflow="overflow">
                    <a:solidFill>
                      <a:srgbClr val="76D6FF"/>
                    </a:solidFill>
                  </a:tcPr>
                </a:tc>
                <a:tc>
                  <a:txBody>
                    <a:bodyPr/>
                    <a:lstStyle/>
                    <a:p>
                      <a:pPr defTabSz="914400">
                        <a:defRPr sz="1800"/>
                      </a:pPr>
                      <a:r>
                        <a:rPr sz="1900">
                          <a:sym typeface="Helvetica Neue"/>
                        </a:rPr>
                        <a:t>A+B</a:t>
                      </a:r>
                    </a:p>
                  </a:txBody>
                  <a:tcPr marL="50800" marR="50800" marT="50800" marB="50800" anchor="ctr" horzOverflow="overflow">
                    <a:solidFill>
                      <a:srgbClr val="76D6FF"/>
                    </a:solidFill>
                  </a:tcPr>
                </a:tc>
                <a:tc>
                  <a:txBody>
                    <a:bodyPr/>
                    <a:lstStyle/>
                    <a:p>
                      <a:pPr defTabSz="914400">
                        <a:defRPr sz="1800"/>
                      </a:pPr>
                      <a:r>
                        <a:rPr sz="1900">
                          <a:sym typeface="Helvetica Neue"/>
                        </a:rPr>
                        <a:t>5C</a:t>
                      </a:r>
                    </a:p>
                  </a:txBody>
                  <a:tcPr marL="50800" marR="50800" marT="50800" marB="50800" anchor="ctr" horzOverflow="overflow">
                    <a:solidFill>
                      <a:srgbClr val="76D6FF"/>
                    </a:solidFill>
                  </a:tcPr>
                </a:tc>
                <a:tc>
                  <a:txBody>
                    <a:bodyPr/>
                    <a:lstStyle/>
                    <a:p>
                      <a:pPr defTabSz="914400">
                        <a:defRPr sz="1800"/>
                      </a:pPr>
                      <a:r>
                        <a:rPr sz="1900">
                          <a:sym typeface="Helvetica Neue"/>
                        </a:rPr>
                        <a:t>152</a:t>
                      </a:r>
                    </a:p>
                  </a:txBody>
                  <a:tcPr marL="50800" marR="50800" marT="50800" marB="50800" anchor="ctr" horzOverflow="overflow">
                    <a:solidFill>
                      <a:srgbClr val="76D6FF"/>
                    </a:solidFill>
                  </a:tcPr>
                </a:tc>
                <a:tc>
                  <a:txBody>
                    <a:bodyPr/>
                    <a:lstStyle/>
                    <a:p>
                      <a:pPr defTabSz="914400">
                        <a:defRPr sz="1800"/>
                      </a:pPr>
                      <a:r>
                        <a:rPr sz="1900">
                          <a:sym typeface="Helvetica Neue"/>
                        </a:rPr>
                        <a:t>3,7</a:t>
                      </a:r>
                    </a:p>
                  </a:txBody>
                  <a:tcPr marL="50800" marR="50800" marT="50800" marB="50800" anchor="ctr" horzOverflow="overflow">
                    <a:solidFill>
                      <a:srgbClr val="76D6FF"/>
                    </a:solidFill>
                  </a:tcPr>
                </a:tc>
                <a:tc>
                  <a:txBody>
                    <a:bodyPr/>
                    <a:lstStyle/>
                    <a:p>
                      <a:pPr defTabSz="914400">
                        <a:defRPr sz="1800"/>
                      </a:pPr>
                      <a:r>
                        <a:rPr sz="1900">
                          <a:sym typeface="Helvetica Neue"/>
                        </a:rPr>
                        <a:t>Si</a:t>
                      </a:r>
                    </a:p>
                  </a:txBody>
                  <a:tcPr marL="50800" marR="50800" marT="50800" marB="50800" anchor="ctr" horzOverflow="overflow">
                    <a:solidFill>
                      <a:srgbClr val="76D6FF"/>
                    </a:solidFill>
                  </a:tcPr>
                </a:tc>
                <a:tc>
                  <a:txBody>
                    <a:bodyPr/>
                    <a:lstStyle/>
                    <a:p>
                      <a:pPr defTabSz="914400">
                        <a:defRPr sz="1800"/>
                      </a:pPr>
                      <a:r>
                        <a:rPr sz="1900">
                          <a:sym typeface="Helvetica Neue"/>
                        </a:rPr>
                        <a:t>Si</a:t>
                      </a:r>
                    </a:p>
                  </a:txBody>
                  <a:tcPr marL="50800" marR="50800" marT="50800" marB="50800" anchor="ctr" horzOverflow="overflow">
                    <a:solidFill>
                      <a:srgbClr val="76D6FF"/>
                    </a:solidFill>
                  </a:tcPr>
                </a:tc>
                <a:tc>
                  <a:txBody>
                    <a:bodyPr/>
                    <a:lstStyle/>
                    <a:p>
                      <a:pPr defTabSz="914400">
                        <a:defRPr sz="1800"/>
                      </a:pPr>
                      <a:r>
                        <a:rPr sz="1900">
                          <a:sym typeface="Helvetica Neue"/>
                        </a:rPr>
                        <a:t>RC</a:t>
                      </a:r>
                    </a:p>
                  </a:txBody>
                  <a:tcPr marL="50800" marR="50800" marT="50800" marB="50800" anchor="ctr" horzOverflow="overflow">
                    <a:lnR w="63500">
                      <a:solidFill>
                        <a:srgbClr val="FFFFFF"/>
                      </a:solidFill>
                      <a:miter lim="400000"/>
                    </a:lnR>
                    <a:solidFill>
                      <a:srgbClr val="76D6FF"/>
                    </a:solidFill>
                  </a:tcPr>
                </a:tc>
                <a:extLst>
                  <a:ext uri="{0D108BD9-81ED-4DB2-BD59-A6C34878D82A}">
                    <a16:rowId xmlns:a16="http://schemas.microsoft.com/office/drawing/2014/main" val="10002"/>
                  </a:ext>
                </a:extLst>
              </a:tr>
              <a:tr h="1097544">
                <a:tc>
                  <a:txBody>
                    <a:bodyPr/>
                    <a:lstStyle/>
                    <a:p>
                      <a:pPr defTabSz="914400">
                        <a:defRPr sz="1800"/>
                      </a:pPr>
                      <a:r>
                        <a:rPr sz="1900">
                          <a:sym typeface="Helvetica Neue"/>
                        </a:rPr>
                        <a:t>61/H</a:t>
                      </a:r>
                    </a:p>
                  </a:txBody>
                  <a:tcPr marL="50800" marR="50800" marT="50800" marB="50800" anchor="ctr" horzOverflow="overflow">
                    <a:lnL w="63500">
                      <a:solidFill>
                        <a:srgbClr val="FFFFFF"/>
                      </a:solidFill>
                      <a:miter lim="400000"/>
                    </a:lnL>
                  </a:tcPr>
                </a:tc>
                <a:tc>
                  <a:txBody>
                    <a:bodyPr/>
                    <a:lstStyle/>
                    <a:p>
                      <a:pPr defTabSz="914400">
                        <a:defRPr sz="1800"/>
                      </a:pPr>
                      <a:r>
                        <a:rPr sz="1900">
                          <a:sym typeface="Helvetica Neue"/>
                        </a:rPr>
                        <a:t>MetALD</a:t>
                      </a:r>
                    </a:p>
                  </a:txBody>
                  <a:tcPr marL="50800" marR="50800" marT="50800" marB="50800" anchor="ctr" horzOverflow="overflow"/>
                </a:tc>
                <a:tc>
                  <a:txBody>
                    <a:bodyPr/>
                    <a:lstStyle/>
                    <a:p>
                      <a:pPr defTabSz="914400">
                        <a:defRPr sz="1800"/>
                      </a:pPr>
                      <a:r>
                        <a:rPr sz="1900">
                          <a:sym typeface="Helvetica Neue"/>
                        </a:rPr>
                        <a:t>A5</a:t>
                      </a:r>
                    </a:p>
                  </a:txBody>
                  <a:tcPr marL="50800" marR="50800" marT="50800" marB="50800" anchor="ctr" horzOverflow="overflow"/>
                </a:tc>
                <a:tc>
                  <a:txBody>
                    <a:bodyPr/>
                    <a:lstStyle/>
                    <a:p>
                      <a:pPr defTabSz="914400">
                        <a:defRPr sz="1800"/>
                      </a:pPr>
                      <a:r>
                        <a:rPr sz="1900">
                          <a:sym typeface="Helvetica Neue"/>
                        </a:rPr>
                        <a:t>11</a:t>
                      </a:r>
                    </a:p>
                  </a:txBody>
                  <a:tcPr marL="50800" marR="50800" marT="50800" marB="50800" anchor="ctr" horzOverflow="overflow"/>
                </a:tc>
                <a:tc>
                  <a:txBody>
                    <a:bodyPr/>
                    <a:lstStyle/>
                    <a:p>
                      <a:pPr defTabSz="914400">
                        <a:defRPr sz="1800"/>
                      </a:pPr>
                      <a:r>
                        <a:rPr sz="1900">
                          <a:sym typeface="Helvetica Neue"/>
                        </a:rPr>
                        <a:t>A1</a:t>
                      </a:r>
                    </a:p>
                  </a:txBody>
                  <a:tcPr marL="50800" marR="50800" marT="50800" marB="50800" anchor="ctr" horzOverflow="overflow"/>
                </a:tc>
                <a:tc>
                  <a:txBody>
                    <a:bodyPr/>
                    <a:lstStyle/>
                    <a:p>
                      <a:pPr defTabSz="914400">
                        <a:defRPr sz="1800"/>
                      </a:pPr>
                      <a:r>
                        <a:rPr sz="1900">
                          <a:sym typeface="Helvetica Neue"/>
                        </a:rPr>
                        <a:t>B</a:t>
                      </a:r>
                    </a:p>
                  </a:txBody>
                  <a:tcPr marL="50800" marR="50800" marT="50800" marB="50800" anchor="ctr" horzOverflow="overflow"/>
                </a:tc>
                <a:tc>
                  <a:txBody>
                    <a:bodyPr/>
                    <a:lstStyle/>
                    <a:p>
                      <a:pPr defTabSz="914400">
                        <a:defRPr sz="1800"/>
                      </a:pPr>
                      <a:r>
                        <a:rPr sz="1900">
                          <a:sym typeface="Helvetica Neue"/>
                        </a:rPr>
                        <a:t>No</a:t>
                      </a:r>
                    </a:p>
                  </a:txBody>
                  <a:tcPr marL="50800" marR="50800" marT="50800" marB="50800" anchor="ctr" horzOverflow="overflow"/>
                </a:tc>
                <a:tc>
                  <a:txBody>
                    <a:bodyPr/>
                    <a:lstStyle/>
                    <a:p>
                      <a:pPr defTabSz="914400">
                        <a:defRPr sz="1800"/>
                      </a:pPr>
                      <a:r>
                        <a:rPr sz="1900">
                          <a:sym typeface="Helvetica Neue"/>
                        </a:rPr>
                        <a:t>7</a:t>
                      </a:r>
                    </a:p>
                  </a:txBody>
                  <a:tcPr marL="50800" marR="50800" marT="50800" marB="50800" anchor="ctr" horzOverflow="overflow"/>
                </a:tc>
                <a:tc>
                  <a:txBody>
                    <a:bodyPr/>
                    <a:lstStyle/>
                    <a:p>
                      <a:pPr defTabSz="914400">
                        <a:defRPr sz="1800"/>
                      </a:pPr>
                      <a:r>
                        <a:rPr sz="1900">
                          <a:sym typeface="Helvetica Neue"/>
                        </a:rPr>
                        <a:t>22</a:t>
                      </a:r>
                    </a:p>
                  </a:txBody>
                  <a:tcPr marL="50800" marR="50800" marT="50800" marB="50800" anchor="ctr" horzOverflow="overflow"/>
                </a:tc>
                <a:tc>
                  <a:txBody>
                    <a:bodyPr/>
                    <a:lstStyle/>
                    <a:p>
                      <a:pPr defTabSz="914400">
                        <a:defRPr sz="1800"/>
                      </a:pPr>
                      <a:r>
                        <a:rPr sz="1900">
                          <a:sym typeface="Helvetica Neue"/>
                        </a:rPr>
                        <a:t>5,6</a:t>
                      </a:r>
                    </a:p>
                  </a:txBody>
                  <a:tcPr marL="50800" marR="50800" marT="50800" marB="50800" anchor="ctr" horzOverflow="overflow"/>
                </a:tc>
                <a:tc>
                  <a:txBody>
                    <a:bodyPr/>
                    <a:lstStyle/>
                    <a:p>
                      <a:pPr defTabSz="914400">
                        <a:defRPr sz="1800"/>
                      </a:pPr>
                      <a:r>
                        <a:rPr sz="1900">
                          <a:sym typeface="Helvetica Neue"/>
                        </a:rPr>
                        <a:t>No</a:t>
                      </a:r>
                    </a:p>
                  </a:txBody>
                  <a:tcPr marL="50800" marR="50800" marT="50800" marB="50800" anchor="ctr" horzOverflow="overflow"/>
                </a:tc>
                <a:tc>
                  <a:txBody>
                    <a:bodyPr/>
                    <a:lstStyle/>
                    <a:p>
                      <a:pPr defTabSz="914400">
                        <a:defRPr sz="1800"/>
                      </a:pPr>
                      <a:r>
                        <a:rPr sz="1900">
                          <a:sym typeface="Helvetica Neue"/>
                        </a:rPr>
                        <a:t>No</a:t>
                      </a:r>
                    </a:p>
                  </a:txBody>
                  <a:tcPr marL="50800" marR="50800" marT="50800" marB="50800" anchor="ctr" horzOverflow="overflow"/>
                </a:tc>
                <a:tc>
                  <a:txBody>
                    <a:bodyPr/>
                    <a:lstStyle/>
                    <a:p>
                      <a:pPr defTabSz="914400">
                        <a:defRPr sz="1800"/>
                      </a:pPr>
                      <a:r>
                        <a:rPr sz="1900">
                          <a:sym typeface="Helvetica Neue"/>
                        </a:rPr>
                        <a:t>No</a:t>
                      </a:r>
                    </a:p>
                  </a:txBody>
                  <a:tcPr marL="50800" marR="50800" marT="50800" marB="50800" anchor="ctr" horzOverflow="overflow"/>
                </a:tc>
                <a:tc>
                  <a:txBody>
                    <a:bodyPr/>
                    <a:lstStyle/>
                    <a:p>
                      <a:pPr defTabSz="914400">
                        <a:defRPr sz="1800"/>
                      </a:pPr>
                      <a:r>
                        <a:rPr sz="1900">
                          <a:sym typeface="Helvetica Neue"/>
                        </a:rPr>
                        <a:t>A+B</a:t>
                      </a:r>
                    </a:p>
                  </a:txBody>
                  <a:tcPr marL="50800" marR="50800" marT="50800" marB="50800" anchor="ctr" horzOverflow="overflow"/>
                </a:tc>
                <a:tc>
                  <a:txBody>
                    <a:bodyPr/>
                    <a:lstStyle/>
                    <a:p>
                      <a:pPr defTabSz="914400">
                        <a:defRPr sz="1800"/>
                      </a:pPr>
                      <a:r>
                        <a:rPr sz="1900">
                          <a:sym typeface="Helvetica Neue"/>
                        </a:rPr>
                        <a:t>12C</a:t>
                      </a:r>
                    </a:p>
                  </a:txBody>
                  <a:tcPr marL="50800" marR="50800" marT="50800" marB="50800" anchor="ctr" horzOverflow="overflow"/>
                </a:tc>
                <a:tc>
                  <a:txBody>
                    <a:bodyPr/>
                    <a:lstStyle/>
                    <a:p>
                      <a:pPr defTabSz="914400">
                        <a:defRPr sz="1800"/>
                      </a:pPr>
                      <a:r>
                        <a:rPr sz="1900">
                          <a:sym typeface="Helvetica Neue"/>
                        </a:rPr>
                        <a:t>90</a:t>
                      </a:r>
                    </a:p>
                  </a:txBody>
                  <a:tcPr marL="50800" marR="50800" marT="50800" marB="50800" anchor="ctr" horzOverflow="overflow"/>
                </a:tc>
                <a:tc>
                  <a:txBody>
                    <a:bodyPr/>
                    <a:lstStyle/>
                    <a:p>
                      <a:pPr defTabSz="914400">
                        <a:defRPr sz="1800"/>
                      </a:pPr>
                      <a:r>
                        <a:rPr sz="1900">
                          <a:sym typeface="Helvetica Neue"/>
                        </a:rPr>
                        <a:t>13,7</a:t>
                      </a:r>
                    </a:p>
                  </a:txBody>
                  <a:tcPr marL="50800" marR="50800" marT="50800" marB="50800" anchor="ctr" horzOverflow="overflow"/>
                </a:tc>
                <a:tc>
                  <a:txBody>
                    <a:bodyPr/>
                    <a:lstStyle/>
                    <a:p>
                      <a:pPr defTabSz="914400">
                        <a:defRPr sz="1800"/>
                      </a:pPr>
                      <a:r>
                        <a:rPr sz="1900">
                          <a:sym typeface="Helvetica Neue"/>
                        </a:rPr>
                        <a:t>Si</a:t>
                      </a:r>
                    </a:p>
                  </a:txBody>
                  <a:tcPr marL="50800" marR="50800" marT="50800" marB="50800" anchor="ctr" horzOverflow="overflow"/>
                </a:tc>
                <a:tc>
                  <a:txBody>
                    <a:bodyPr/>
                    <a:lstStyle/>
                    <a:p>
                      <a:pPr defTabSz="914400">
                        <a:defRPr sz="1800"/>
                      </a:pPr>
                      <a:r>
                        <a:rPr sz="1900">
                          <a:sym typeface="Helvetica Neue"/>
                        </a:rPr>
                        <a:t>Si</a:t>
                      </a:r>
                    </a:p>
                  </a:txBody>
                  <a:tcPr marL="50800" marR="50800" marT="50800" marB="50800" anchor="ctr" horzOverflow="overflow"/>
                </a:tc>
                <a:tc>
                  <a:txBody>
                    <a:bodyPr/>
                    <a:lstStyle/>
                    <a:p>
                      <a:pPr defTabSz="914400">
                        <a:defRPr sz="1800"/>
                      </a:pPr>
                      <a:r>
                        <a:rPr sz="1900">
                          <a:sym typeface="Helvetica Neue"/>
                        </a:rPr>
                        <a:t>RP</a:t>
                      </a:r>
                    </a:p>
                  </a:txBody>
                  <a:tcPr marL="50800" marR="50800" marT="50800" marB="50800" anchor="ctr" horzOverflow="overflow">
                    <a:lnR w="63500">
                      <a:solidFill>
                        <a:srgbClr val="FFFFFF"/>
                      </a:solidFill>
                      <a:miter lim="400000"/>
                    </a:lnR>
                  </a:tcPr>
                </a:tc>
                <a:extLst>
                  <a:ext uri="{0D108BD9-81ED-4DB2-BD59-A6C34878D82A}">
                    <a16:rowId xmlns:a16="http://schemas.microsoft.com/office/drawing/2014/main" val="10003"/>
                  </a:ext>
                </a:extLst>
              </a:tr>
              <a:tr h="1097544">
                <a:tc>
                  <a:txBody>
                    <a:bodyPr/>
                    <a:lstStyle/>
                    <a:p>
                      <a:pPr defTabSz="914400">
                        <a:defRPr sz="1800"/>
                      </a:pPr>
                      <a:r>
                        <a:rPr sz="1900">
                          <a:sym typeface="Helvetica Neue"/>
                        </a:rPr>
                        <a:t>69/H</a:t>
                      </a:r>
                    </a:p>
                  </a:txBody>
                  <a:tcPr marL="50800" marR="50800" marT="50800" marB="50800" anchor="ctr" horzOverflow="overflow">
                    <a:lnL w="63500">
                      <a:solidFill>
                        <a:srgbClr val="FFFFFF"/>
                      </a:solidFill>
                      <a:miter lim="400000"/>
                    </a:lnL>
                    <a:solidFill>
                      <a:srgbClr val="76D6FF"/>
                    </a:solidFill>
                  </a:tcPr>
                </a:tc>
                <a:tc>
                  <a:txBody>
                    <a:bodyPr/>
                    <a:lstStyle/>
                    <a:p>
                      <a:pPr defTabSz="914400">
                        <a:defRPr sz="1800"/>
                      </a:pPr>
                      <a:r>
                        <a:rPr sz="1900">
                          <a:sym typeface="Helvetica Neue"/>
                        </a:rPr>
                        <a:t>MASH</a:t>
                      </a:r>
                    </a:p>
                  </a:txBody>
                  <a:tcPr marL="50800" marR="50800" marT="50800" marB="50800" anchor="ctr" horzOverflow="overflow">
                    <a:solidFill>
                      <a:srgbClr val="76D6FF"/>
                    </a:solidFill>
                  </a:tcPr>
                </a:tc>
                <a:tc>
                  <a:txBody>
                    <a:bodyPr/>
                    <a:lstStyle/>
                    <a:p>
                      <a:pPr defTabSz="914400">
                        <a:defRPr sz="1800"/>
                      </a:pPr>
                      <a:r>
                        <a:rPr sz="1900">
                          <a:sym typeface="Helvetica Neue"/>
                        </a:rPr>
                        <a:t>A5</a:t>
                      </a:r>
                    </a:p>
                  </a:txBody>
                  <a:tcPr marL="50800" marR="50800" marT="50800" marB="50800" anchor="ctr" horzOverflow="overflow">
                    <a:solidFill>
                      <a:srgbClr val="76D6FF"/>
                    </a:solidFill>
                  </a:tcPr>
                </a:tc>
                <a:tc>
                  <a:txBody>
                    <a:bodyPr/>
                    <a:lstStyle/>
                    <a:p>
                      <a:pPr defTabSz="914400">
                        <a:defRPr sz="1800"/>
                      </a:pPr>
                      <a:r>
                        <a:rPr sz="1900">
                          <a:sym typeface="Helvetica Neue"/>
                        </a:rPr>
                        <a:t>8</a:t>
                      </a:r>
                    </a:p>
                  </a:txBody>
                  <a:tcPr marL="50800" marR="50800" marT="50800" marB="50800" anchor="ctr" horzOverflow="overflow">
                    <a:solidFill>
                      <a:srgbClr val="76D6FF"/>
                    </a:solidFill>
                  </a:tcPr>
                </a:tc>
                <a:tc>
                  <a:txBody>
                    <a:bodyPr/>
                    <a:lstStyle/>
                    <a:p>
                      <a:pPr defTabSz="914400">
                        <a:defRPr sz="1800"/>
                      </a:pPr>
                      <a:r>
                        <a:rPr sz="1900">
                          <a:sym typeface="Helvetica Neue"/>
                        </a:rPr>
                        <a:t>A1</a:t>
                      </a:r>
                    </a:p>
                  </a:txBody>
                  <a:tcPr marL="50800" marR="50800" marT="50800" marB="50800" anchor="ctr" horzOverflow="overflow">
                    <a:solidFill>
                      <a:srgbClr val="76D6FF"/>
                    </a:solidFill>
                  </a:tcPr>
                </a:tc>
                <a:tc>
                  <a:txBody>
                    <a:bodyPr/>
                    <a:lstStyle/>
                    <a:p>
                      <a:pPr defTabSz="914400">
                        <a:defRPr sz="1800"/>
                      </a:pPr>
                      <a:r>
                        <a:rPr sz="1900">
                          <a:sym typeface="Helvetica Neue"/>
                        </a:rPr>
                        <a:t>C</a:t>
                      </a:r>
                    </a:p>
                  </a:txBody>
                  <a:tcPr marL="50800" marR="50800" marT="50800" marB="50800" anchor="ctr" horzOverflow="overflow">
                    <a:solidFill>
                      <a:srgbClr val="76D6FF"/>
                    </a:solidFill>
                  </a:tcPr>
                </a:tc>
                <a:tc>
                  <a:txBody>
                    <a:bodyPr/>
                    <a:lstStyle/>
                    <a:p>
                      <a:pPr defTabSz="914400">
                        <a:defRPr sz="1800"/>
                      </a:pPr>
                      <a:r>
                        <a:rPr sz="1900">
                          <a:sym typeface="Helvetica Neue"/>
                        </a:rPr>
                        <a:t>Si (Vp2)</a:t>
                      </a:r>
                    </a:p>
                  </a:txBody>
                  <a:tcPr marL="50800" marR="50800" marT="50800" marB="50800" anchor="ctr" horzOverflow="overflow">
                    <a:solidFill>
                      <a:srgbClr val="76D6FF"/>
                    </a:solidFill>
                  </a:tcPr>
                </a:tc>
                <a:tc>
                  <a:txBody>
                    <a:bodyPr/>
                    <a:lstStyle/>
                    <a:p>
                      <a:pPr defTabSz="914400">
                        <a:defRPr sz="1800"/>
                      </a:pPr>
                      <a:r>
                        <a:rPr sz="1900">
                          <a:sym typeface="Helvetica Neue"/>
                        </a:rPr>
                        <a:t>2</a:t>
                      </a:r>
                    </a:p>
                  </a:txBody>
                  <a:tcPr marL="50800" marR="50800" marT="50800" marB="50800" anchor="ctr" horzOverflow="overflow">
                    <a:solidFill>
                      <a:srgbClr val="76D6FF"/>
                    </a:solidFill>
                  </a:tcPr>
                </a:tc>
                <a:tc>
                  <a:txBody>
                    <a:bodyPr/>
                    <a:lstStyle/>
                    <a:p>
                      <a:pPr defTabSz="914400">
                        <a:defRPr sz="1800"/>
                      </a:pPr>
                      <a:r>
                        <a:rPr sz="1900">
                          <a:sym typeface="Helvetica Neue"/>
                        </a:rPr>
                        <a:t>35</a:t>
                      </a:r>
                    </a:p>
                  </a:txBody>
                  <a:tcPr marL="50800" marR="50800" marT="50800" marB="50800" anchor="ctr" horzOverflow="overflow">
                    <a:solidFill>
                      <a:srgbClr val="76D6FF"/>
                    </a:solidFill>
                  </a:tcPr>
                </a:tc>
                <a:tc>
                  <a:txBody>
                    <a:bodyPr/>
                    <a:lstStyle/>
                    <a:p>
                      <a:pPr defTabSz="914400">
                        <a:defRPr sz="1800"/>
                      </a:pPr>
                      <a:r>
                        <a:rPr sz="1900">
                          <a:sym typeface="Helvetica Neue"/>
                        </a:rPr>
                        <a:t>1,8</a:t>
                      </a:r>
                    </a:p>
                  </a:txBody>
                  <a:tcPr marL="50800" marR="50800" marT="50800" marB="50800" anchor="ctr" horzOverflow="overflow">
                    <a:solidFill>
                      <a:srgbClr val="76D6FF"/>
                    </a:solidFill>
                  </a:tcPr>
                </a:tc>
                <a:tc>
                  <a:txBody>
                    <a:bodyPr/>
                    <a:lstStyle/>
                    <a:p>
                      <a:pPr defTabSz="914400">
                        <a:defRPr sz="1800"/>
                      </a:pPr>
                      <a:r>
                        <a:rPr sz="1900">
                          <a:sym typeface="Helvetica Neue"/>
                        </a:rPr>
                        <a:t>No</a:t>
                      </a:r>
                    </a:p>
                  </a:txBody>
                  <a:tcPr marL="50800" marR="50800" marT="50800" marB="50800" anchor="ctr" horzOverflow="overflow">
                    <a:solidFill>
                      <a:srgbClr val="76D6FF"/>
                    </a:solidFill>
                  </a:tcPr>
                </a:tc>
                <a:tc>
                  <a:txBody>
                    <a:bodyPr/>
                    <a:lstStyle/>
                    <a:p>
                      <a:pPr defTabSz="914400">
                        <a:defRPr sz="1800"/>
                      </a:pPr>
                      <a:r>
                        <a:rPr sz="1900">
                          <a:sym typeface="Helvetica Neue"/>
                        </a:rPr>
                        <a:t>No</a:t>
                      </a:r>
                    </a:p>
                  </a:txBody>
                  <a:tcPr marL="50800" marR="50800" marT="50800" marB="50800" anchor="ctr" horzOverflow="overflow">
                    <a:solidFill>
                      <a:srgbClr val="76D6FF"/>
                    </a:solidFill>
                  </a:tcPr>
                </a:tc>
                <a:tc>
                  <a:txBody>
                    <a:bodyPr/>
                    <a:lstStyle/>
                    <a:p>
                      <a:pPr defTabSz="914400">
                        <a:defRPr sz="1800"/>
                      </a:pPr>
                      <a:r>
                        <a:rPr sz="1900">
                          <a:sym typeface="Helvetica Neue"/>
                        </a:rPr>
                        <a:t>No</a:t>
                      </a:r>
                    </a:p>
                  </a:txBody>
                  <a:tcPr marL="50800" marR="50800" marT="50800" marB="50800" anchor="ctr" horzOverflow="overflow">
                    <a:solidFill>
                      <a:srgbClr val="76D6FF"/>
                    </a:solidFill>
                  </a:tcPr>
                </a:tc>
                <a:tc>
                  <a:txBody>
                    <a:bodyPr/>
                    <a:lstStyle/>
                    <a:p>
                      <a:pPr defTabSz="914400">
                        <a:defRPr sz="1800"/>
                      </a:pPr>
                      <a:r>
                        <a:rPr sz="1900">
                          <a:sym typeface="Helvetica Neue"/>
                        </a:rPr>
                        <a:t>D+T</a:t>
                      </a:r>
                    </a:p>
                  </a:txBody>
                  <a:tcPr marL="50800" marR="50800" marT="50800" marB="50800" anchor="ctr" horzOverflow="overflow">
                    <a:solidFill>
                      <a:srgbClr val="76D6FF"/>
                    </a:solidFill>
                  </a:tcPr>
                </a:tc>
                <a:tc>
                  <a:txBody>
                    <a:bodyPr/>
                    <a:lstStyle/>
                    <a:p>
                      <a:pPr defTabSz="914400">
                        <a:defRPr sz="1800"/>
                      </a:pPr>
                      <a:r>
                        <a:rPr sz="1900">
                          <a:sym typeface="Helvetica Neue"/>
                        </a:rPr>
                        <a:t>8C</a:t>
                      </a:r>
                    </a:p>
                  </a:txBody>
                  <a:tcPr marL="50800" marR="50800" marT="50800" marB="50800" anchor="ctr" horzOverflow="overflow">
                    <a:solidFill>
                      <a:srgbClr val="76D6FF"/>
                    </a:solidFill>
                  </a:tcPr>
                </a:tc>
                <a:tc>
                  <a:txBody>
                    <a:bodyPr/>
                    <a:lstStyle/>
                    <a:p>
                      <a:pPr defTabSz="914400">
                        <a:defRPr sz="1800"/>
                      </a:pPr>
                      <a:r>
                        <a:rPr sz="1900">
                          <a:sym typeface="Helvetica Neue"/>
                        </a:rPr>
                        <a:t>58</a:t>
                      </a:r>
                    </a:p>
                  </a:txBody>
                  <a:tcPr marL="50800" marR="50800" marT="50800" marB="50800" anchor="ctr" horzOverflow="overflow">
                    <a:solidFill>
                      <a:srgbClr val="76D6FF"/>
                    </a:solidFill>
                  </a:tcPr>
                </a:tc>
                <a:tc>
                  <a:txBody>
                    <a:bodyPr/>
                    <a:lstStyle/>
                    <a:p>
                      <a:pPr defTabSz="914400">
                        <a:defRPr sz="1800"/>
                      </a:pPr>
                      <a:r>
                        <a:rPr sz="1900">
                          <a:sym typeface="Helvetica Neue"/>
                        </a:rPr>
                        <a:t>1</a:t>
                      </a:r>
                    </a:p>
                  </a:txBody>
                  <a:tcPr marL="50800" marR="50800" marT="50800" marB="50800" anchor="ctr" horzOverflow="overflow">
                    <a:solidFill>
                      <a:srgbClr val="76D6FF"/>
                    </a:solidFill>
                  </a:tcPr>
                </a:tc>
                <a:tc>
                  <a:txBody>
                    <a:bodyPr/>
                    <a:lstStyle/>
                    <a:p>
                      <a:pPr defTabSz="914400">
                        <a:defRPr sz="1800"/>
                      </a:pPr>
                      <a:r>
                        <a:rPr sz="1900">
                          <a:sym typeface="Helvetica Neue"/>
                        </a:rPr>
                        <a:t>Si</a:t>
                      </a:r>
                    </a:p>
                  </a:txBody>
                  <a:tcPr marL="50800" marR="50800" marT="50800" marB="50800" anchor="ctr" horzOverflow="overflow">
                    <a:solidFill>
                      <a:srgbClr val="76D6FF"/>
                    </a:solidFill>
                  </a:tcPr>
                </a:tc>
                <a:tc>
                  <a:txBody>
                    <a:bodyPr/>
                    <a:lstStyle/>
                    <a:p>
                      <a:pPr defTabSz="914400">
                        <a:defRPr sz="1800"/>
                      </a:pPr>
                      <a:r>
                        <a:rPr sz="1900">
                          <a:sym typeface="Helvetica Neue"/>
                        </a:rPr>
                        <a:t>Si</a:t>
                      </a:r>
                    </a:p>
                  </a:txBody>
                  <a:tcPr marL="50800" marR="50800" marT="50800" marB="50800" anchor="ctr" horzOverflow="overflow">
                    <a:solidFill>
                      <a:srgbClr val="76D6FF"/>
                    </a:solidFill>
                  </a:tcPr>
                </a:tc>
                <a:tc>
                  <a:txBody>
                    <a:bodyPr/>
                    <a:lstStyle/>
                    <a:p>
                      <a:pPr defTabSz="914400">
                        <a:defRPr sz="1800"/>
                      </a:pPr>
                      <a:r>
                        <a:rPr sz="1900">
                          <a:sym typeface="Helvetica Neue"/>
                        </a:rPr>
                        <a:t>RC</a:t>
                      </a:r>
                    </a:p>
                  </a:txBody>
                  <a:tcPr marL="50800" marR="50800" marT="50800" marB="50800" anchor="ctr" horzOverflow="overflow">
                    <a:lnR w="63500">
                      <a:solidFill>
                        <a:srgbClr val="FFFFFF"/>
                      </a:solidFill>
                      <a:miter lim="400000"/>
                    </a:lnR>
                    <a:solidFill>
                      <a:srgbClr val="76D6FF"/>
                    </a:solidFill>
                  </a:tcPr>
                </a:tc>
                <a:extLst>
                  <a:ext uri="{0D108BD9-81ED-4DB2-BD59-A6C34878D82A}">
                    <a16:rowId xmlns:a16="http://schemas.microsoft.com/office/drawing/2014/main" val="10004"/>
                  </a:ext>
                </a:extLst>
              </a:tr>
              <a:tr h="1097544">
                <a:tc>
                  <a:txBody>
                    <a:bodyPr/>
                    <a:lstStyle/>
                    <a:p>
                      <a:pPr defTabSz="914400">
                        <a:defRPr sz="1800"/>
                      </a:pPr>
                      <a:r>
                        <a:rPr sz="1900">
                          <a:sym typeface="Helvetica Neue"/>
                        </a:rPr>
                        <a:t>63/H</a:t>
                      </a:r>
                    </a:p>
                  </a:txBody>
                  <a:tcPr marL="50800" marR="50800" marT="50800" marB="50800" anchor="ctr" horzOverflow="overflow">
                    <a:lnL w="63500">
                      <a:solidFill>
                        <a:srgbClr val="FFFFFF"/>
                      </a:solidFill>
                      <a:miter lim="400000"/>
                    </a:lnL>
                  </a:tcPr>
                </a:tc>
                <a:tc>
                  <a:txBody>
                    <a:bodyPr/>
                    <a:lstStyle/>
                    <a:p>
                      <a:pPr defTabSz="914400">
                        <a:defRPr sz="1800"/>
                      </a:pPr>
                      <a:r>
                        <a:rPr sz="1900">
                          <a:sym typeface="Helvetica Neue"/>
                        </a:rPr>
                        <a:t>VHC</a:t>
                      </a:r>
                    </a:p>
                  </a:txBody>
                  <a:tcPr marL="50800" marR="50800" marT="50800" marB="50800" anchor="ctr" horzOverflow="overflow"/>
                </a:tc>
                <a:tc>
                  <a:txBody>
                    <a:bodyPr/>
                    <a:lstStyle/>
                    <a:p>
                      <a:pPr defTabSz="914400">
                        <a:defRPr sz="1800"/>
                      </a:pPr>
                      <a:r>
                        <a:rPr sz="1900">
                          <a:sym typeface="Helvetica Neue"/>
                        </a:rPr>
                        <a:t>A5</a:t>
                      </a:r>
                    </a:p>
                  </a:txBody>
                  <a:tcPr marL="50800" marR="50800" marT="50800" marB="50800" anchor="ctr" horzOverflow="overflow"/>
                </a:tc>
                <a:tc>
                  <a:txBody>
                    <a:bodyPr/>
                    <a:lstStyle/>
                    <a:p>
                      <a:pPr defTabSz="914400">
                        <a:defRPr sz="1800"/>
                      </a:pPr>
                      <a:r>
                        <a:rPr sz="1900">
                          <a:sym typeface="Helvetica Neue"/>
                        </a:rPr>
                        <a:t>9</a:t>
                      </a:r>
                    </a:p>
                  </a:txBody>
                  <a:tcPr marL="50800" marR="50800" marT="50800" marB="50800" anchor="ctr" horzOverflow="overflow"/>
                </a:tc>
                <a:tc>
                  <a:txBody>
                    <a:bodyPr/>
                    <a:lstStyle/>
                    <a:p>
                      <a:pPr defTabSz="914400">
                        <a:defRPr sz="1800"/>
                      </a:pPr>
                      <a:r>
                        <a:rPr sz="1900">
                          <a:sym typeface="Helvetica Neue"/>
                        </a:rPr>
                        <a:t>A1</a:t>
                      </a:r>
                    </a:p>
                  </a:txBody>
                  <a:tcPr marL="50800" marR="50800" marT="50800" marB="50800" anchor="ctr" horzOverflow="overflow"/>
                </a:tc>
                <a:tc>
                  <a:txBody>
                    <a:bodyPr/>
                    <a:lstStyle/>
                    <a:p>
                      <a:pPr defTabSz="914400">
                        <a:defRPr sz="1800"/>
                      </a:pPr>
                      <a:r>
                        <a:rPr sz="1900">
                          <a:sym typeface="Helvetica Neue"/>
                        </a:rPr>
                        <a:t>B</a:t>
                      </a:r>
                    </a:p>
                  </a:txBody>
                  <a:tcPr marL="50800" marR="50800" marT="50800" marB="50800" anchor="ctr" horzOverflow="overflow"/>
                </a:tc>
                <a:tc>
                  <a:txBody>
                    <a:bodyPr/>
                    <a:lstStyle/>
                    <a:p>
                      <a:pPr defTabSz="914400">
                        <a:defRPr sz="1800"/>
                      </a:pPr>
                      <a:r>
                        <a:rPr sz="1900">
                          <a:sym typeface="Helvetica Neue"/>
                        </a:rPr>
                        <a:t>No</a:t>
                      </a:r>
                    </a:p>
                  </a:txBody>
                  <a:tcPr marL="50800" marR="50800" marT="50800" marB="50800" anchor="ctr" horzOverflow="overflow"/>
                </a:tc>
                <a:tc>
                  <a:txBody>
                    <a:bodyPr/>
                    <a:lstStyle/>
                    <a:p>
                      <a:pPr defTabSz="914400">
                        <a:defRPr sz="1800"/>
                      </a:pPr>
                      <a:r>
                        <a:rPr sz="1900">
                          <a:sym typeface="Helvetica Neue"/>
                        </a:rPr>
                        <a:t>6</a:t>
                      </a:r>
                    </a:p>
                  </a:txBody>
                  <a:tcPr marL="50800" marR="50800" marT="50800" marB="50800" anchor="ctr" horzOverflow="overflow"/>
                </a:tc>
                <a:tc>
                  <a:txBody>
                    <a:bodyPr/>
                    <a:lstStyle/>
                    <a:p>
                      <a:pPr defTabSz="914400">
                        <a:defRPr sz="1800"/>
                      </a:pPr>
                      <a:r>
                        <a:rPr sz="1900">
                          <a:sym typeface="Helvetica Neue"/>
                        </a:rPr>
                        <a:t>55</a:t>
                      </a:r>
                    </a:p>
                  </a:txBody>
                  <a:tcPr marL="50800" marR="50800" marT="50800" marB="50800" anchor="ctr" horzOverflow="overflow"/>
                </a:tc>
                <a:tc>
                  <a:txBody>
                    <a:bodyPr/>
                    <a:lstStyle/>
                    <a:p>
                      <a:pPr defTabSz="914400">
                        <a:defRPr sz="1800"/>
                      </a:pPr>
                      <a:r>
                        <a:rPr sz="1900">
                          <a:sym typeface="Helvetica Neue"/>
                        </a:rPr>
                        <a:t>51,9</a:t>
                      </a:r>
                    </a:p>
                  </a:txBody>
                  <a:tcPr marL="50800" marR="50800" marT="50800" marB="50800" anchor="ctr" horzOverflow="overflow"/>
                </a:tc>
                <a:tc>
                  <a:txBody>
                    <a:bodyPr/>
                    <a:lstStyle/>
                    <a:p>
                      <a:pPr defTabSz="914400">
                        <a:defRPr sz="1800"/>
                      </a:pPr>
                      <a:r>
                        <a:rPr sz="1900">
                          <a:sym typeface="Helvetica Neue"/>
                        </a:rPr>
                        <a:t>No</a:t>
                      </a:r>
                    </a:p>
                  </a:txBody>
                  <a:tcPr marL="50800" marR="50800" marT="50800" marB="50800" anchor="ctr" horzOverflow="overflow"/>
                </a:tc>
                <a:tc>
                  <a:txBody>
                    <a:bodyPr/>
                    <a:lstStyle/>
                    <a:p>
                      <a:pPr defTabSz="914400">
                        <a:defRPr sz="1800"/>
                      </a:pPr>
                      <a:r>
                        <a:rPr sz="1900">
                          <a:sym typeface="Helvetica Neue"/>
                        </a:rPr>
                        <a:t>No</a:t>
                      </a:r>
                    </a:p>
                  </a:txBody>
                  <a:tcPr marL="50800" marR="50800" marT="50800" marB="50800" anchor="ctr" horzOverflow="overflow"/>
                </a:tc>
                <a:tc>
                  <a:txBody>
                    <a:bodyPr/>
                    <a:lstStyle/>
                    <a:p>
                      <a:pPr defTabSz="914400">
                        <a:defRPr sz="1800"/>
                      </a:pPr>
                      <a:r>
                        <a:rPr sz="1900">
                          <a:sym typeface="Helvetica Neue"/>
                        </a:rPr>
                        <a:t>Si</a:t>
                      </a:r>
                    </a:p>
                  </a:txBody>
                  <a:tcPr marL="50800" marR="50800" marT="50800" marB="50800" anchor="ctr" horzOverflow="overflow"/>
                </a:tc>
                <a:tc>
                  <a:txBody>
                    <a:bodyPr/>
                    <a:lstStyle/>
                    <a:p>
                      <a:pPr defTabSz="914400">
                        <a:defRPr sz="1800"/>
                      </a:pPr>
                      <a:r>
                        <a:rPr sz="1900">
                          <a:sym typeface="Helvetica Neue"/>
                        </a:rPr>
                        <a:t>D+T</a:t>
                      </a:r>
                    </a:p>
                  </a:txBody>
                  <a:tcPr marL="50800" marR="50800" marT="50800" marB="50800" anchor="ctr" horzOverflow="overflow"/>
                </a:tc>
                <a:tc>
                  <a:txBody>
                    <a:bodyPr/>
                    <a:lstStyle/>
                    <a:p>
                      <a:pPr defTabSz="914400">
                        <a:defRPr sz="1800"/>
                      </a:pPr>
                      <a:r>
                        <a:rPr sz="1900">
                          <a:sym typeface="Helvetica Neue"/>
                        </a:rPr>
                        <a:t>13C</a:t>
                      </a:r>
                    </a:p>
                  </a:txBody>
                  <a:tcPr marL="50800" marR="50800" marT="50800" marB="50800" anchor="ctr" horzOverflow="overflow"/>
                </a:tc>
                <a:tc>
                  <a:txBody>
                    <a:bodyPr/>
                    <a:lstStyle/>
                    <a:p>
                      <a:pPr defTabSz="914400">
                        <a:defRPr sz="1800"/>
                      </a:pPr>
                      <a:r>
                        <a:rPr sz="1900">
                          <a:sym typeface="Helvetica Neue"/>
                        </a:rPr>
                        <a:t>105</a:t>
                      </a:r>
                    </a:p>
                  </a:txBody>
                  <a:tcPr marL="50800" marR="50800" marT="50800" marB="50800" anchor="ctr" horzOverflow="overflow"/>
                </a:tc>
                <a:tc>
                  <a:txBody>
                    <a:bodyPr/>
                    <a:lstStyle/>
                    <a:p>
                      <a:pPr defTabSz="914400">
                        <a:defRPr sz="1800"/>
                      </a:pPr>
                      <a:r>
                        <a:rPr sz="1900">
                          <a:sym typeface="Helvetica Neue"/>
                        </a:rPr>
                        <a:t>1,6</a:t>
                      </a:r>
                    </a:p>
                  </a:txBody>
                  <a:tcPr marL="50800" marR="50800" marT="50800" marB="50800" anchor="ctr" horzOverflow="overflow"/>
                </a:tc>
                <a:tc>
                  <a:txBody>
                    <a:bodyPr/>
                    <a:lstStyle/>
                    <a:p>
                      <a:pPr defTabSz="914400">
                        <a:defRPr sz="1800"/>
                      </a:pPr>
                      <a:r>
                        <a:rPr sz="1900">
                          <a:sym typeface="Helvetica Neue"/>
                        </a:rPr>
                        <a:t>Si</a:t>
                      </a:r>
                    </a:p>
                  </a:txBody>
                  <a:tcPr marL="50800" marR="50800" marT="50800" marB="50800" anchor="ctr" horzOverflow="overflow"/>
                </a:tc>
                <a:tc>
                  <a:txBody>
                    <a:bodyPr/>
                    <a:lstStyle/>
                    <a:p>
                      <a:pPr defTabSz="914400">
                        <a:defRPr sz="1800"/>
                      </a:pPr>
                      <a:r>
                        <a:rPr sz="1900">
                          <a:sym typeface="Helvetica Neue"/>
                        </a:rPr>
                        <a:t>Si</a:t>
                      </a:r>
                    </a:p>
                  </a:txBody>
                  <a:tcPr marL="50800" marR="50800" marT="50800" marB="50800" anchor="ctr" horzOverflow="overflow"/>
                </a:tc>
                <a:tc>
                  <a:txBody>
                    <a:bodyPr/>
                    <a:lstStyle/>
                    <a:p>
                      <a:pPr defTabSz="914400">
                        <a:defRPr sz="1800"/>
                      </a:pPr>
                      <a:r>
                        <a:rPr sz="1900">
                          <a:sym typeface="Helvetica Neue"/>
                        </a:rPr>
                        <a:t>RC</a:t>
                      </a:r>
                    </a:p>
                  </a:txBody>
                  <a:tcPr marL="50800" marR="50800" marT="50800" marB="50800" anchor="ctr" horzOverflow="overflow">
                    <a:lnR w="63500">
                      <a:solidFill>
                        <a:srgbClr val="FFFFFF"/>
                      </a:solidFill>
                      <a:miter lim="400000"/>
                    </a:lnR>
                  </a:tcPr>
                </a:tc>
                <a:extLst>
                  <a:ext uri="{0D108BD9-81ED-4DB2-BD59-A6C34878D82A}">
                    <a16:rowId xmlns:a16="http://schemas.microsoft.com/office/drawing/2014/main" val="10005"/>
                  </a:ext>
                </a:extLst>
              </a:tr>
              <a:tr h="1097544">
                <a:tc>
                  <a:txBody>
                    <a:bodyPr/>
                    <a:lstStyle/>
                    <a:p>
                      <a:pPr defTabSz="914400">
                        <a:defRPr sz="1800"/>
                      </a:pPr>
                      <a:r>
                        <a:rPr sz="1900">
                          <a:sym typeface="Helvetica Neue"/>
                        </a:rPr>
                        <a:t>64/H</a:t>
                      </a:r>
                    </a:p>
                  </a:txBody>
                  <a:tcPr marL="50800" marR="50800" marT="50800" marB="50800" anchor="ctr" horzOverflow="overflow">
                    <a:lnL w="63500">
                      <a:solidFill>
                        <a:srgbClr val="FFFFFF"/>
                      </a:solidFill>
                      <a:miter lim="400000"/>
                    </a:lnL>
                    <a:lnB w="63500">
                      <a:solidFill>
                        <a:srgbClr val="FFFFFF"/>
                      </a:solidFill>
                      <a:miter lim="400000"/>
                    </a:lnB>
                    <a:solidFill>
                      <a:srgbClr val="76D6FF"/>
                    </a:solidFill>
                  </a:tcPr>
                </a:tc>
                <a:tc>
                  <a:txBody>
                    <a:bodyPr/>
                    <a:lstStyle/>
                    <a:p>
                      <a:pPr defTabSz="914400">
                        <a:defRPr sz="1800"/>
                      </a:pPr>
                      <a:r>
                        <a:rPr sz="1900">
                          <a:sym typeface="Helvetica Neue"/>
                        </a:rPr>
                        <a:t>OH</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1900">
                          <a:sym typeface="Helvetica Neue"/>
                        </a:rPr>
                        <a:t>A5</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1900">
                          <a:sym typeface="Helvetica Neue"/>
                        </a:rPr>
                        <a:t>8</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1900">
                          <a:sym typeface="Helvetica Neue"/>
                        </a:rPr>
                        <a:t>A1</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1900">
                          <a:sym typeface="Helvetica Neue"/>
                        </a:rPr>
                        <a:t>B</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1900">
                          <a:sym typeface="Helvetica Neue"/>
                        </a:rPr>
                        <a:t>No</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1900">
                          <a:sym typeface="Helvetica Neue"/>
                        </a:rPr>
                        <a:t>3</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1900">
                          <a:sym typeface="Helvetica Neue"/>
                        </a:rPr>
                        <a:t>45</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1900">
                          <a:sym typeface="Helvetica Neue"/>
                        </a:rPr>
                        <a:t>57,0</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1900">
                          <a:sym typeface="Helvetica Neue"/>
                        </a:rPr>
                        <a:t>No</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1900">
                          <a:sym typeface="Helvetica Neue"/>
                        </a:rPr>
                        <a:t>No</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1900">
                          <a:sym typeface="Helvetica Neue"/>
                        </a:rPr>
                        <a:t>Si</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1900">
                          <a:sym typeface="Helvetica Neue"/>
                        </a:rPr>
                        <a:t>A+B</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1900">
                          <a:sym typeface="Helvetica Neue"/>
                        </a:rPr>
                        <a:t>8C</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1900">
                          <a:sym typeface="Helvetica Neue"/>
                        </a:rPr>
                        <a:t>56</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1900">
                          <a:sym typeface="Helvetica Neue"/>
                        </a:rPr>
                        <a:t>53,5</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1900">
                          <a:sym typeface="Helvetica Neue"/>
                        </a:rPr>
                        <a:t>Si</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1900">
                          <a:sym typeface="Helvetica Neue"/>
                        </a:rPr>
                        <a:t>Si</a:t>
                      </a:r>
                    </a:p>
                  </a:txBody>
                  <a:tcPr marL="50800" marR="50800" marT="50800" marB="50800" anchor="ctr" horzOverflow="overflow">
                    <a:lnB w="63500">
                      <a:solidFill>
                        <a:srgbClr val="FFFFFF"/>
                      </a:solidFill>
                      <a:miter lim="400000"/>
                    </a:lnB>
                    <a:solidFill>
                      <a:srgbClr val="76D6FF"/>
                    </a:solidFill>
                  </a:tcPr>
                </a:tc>
                <a:tc>
                  <a:txBody>
                    <a:bodyPr/>
                    <a:lstStyle/>
                    <a:p>
                      <a:pPr defTabSz="914400">
                        <a:defRPr sz="1800"/>
                      </a:pPr>
                      <a:r>
                        <a:rPr sz="1900">
                          <a:sym typeface="Helvetica Neue"/>
                        </a:rPr>
                        <a:t>RC</a:t>
                      </a:r>
                    </a:p>
                  </a:txBody>
                  <a:tcPr marL="50800" marR="50800" marT="50800" marB="50800" anchor="ctr" horzOverflow="overflow">
                    <a:lnR w="63500">
                      <a:solidFill>
                        <a:srgbClr val="FFFFFF"/>
                      </a:solidFill>
                      <a:miter lim="400000"/>
                    </a:lnR>
                    <a:lnB w="63500">
                      <a:solidFill>
                        <a:srgbClr val="FFFFFF"/>
                      </a:solidFill>
                      <a:miter lim="400000"/>
                    </a:lnB>
                    <a:solidFill>
                      <a:srgbClr val="76D6FF"/>
                    </a:solidFill>
                  </a:tcPr>
                </a:tc>
                <a:extLst>
                  <a:ext uri="{0D108BD9-81ED-4DB2-BD59-A6C34878D82A}">
                    <a16:rowId xmlns:a16="http://schemas.microsoft.com/office/drawing/2014/main" val="10006"/>
                  </a:ext>
                </a:extLst>
              </a:tr>
              <a:tr h="1097544">
                <a:tc>
                  <a:txBody>
                    <a:bodyPr/>
                    <a:lstStyle/>
                    <a:p>
                      <a:pPr defTabSz="914400">
                        <a:defRPr sz="1900">
                          <a:sym typeface="Helvetica Neue"/>
                        </a:defRPr>
                      </a:pPr>
                      <a:endParaRPr/>
                    </a:p>
                  </a:txBody>
                  <a:tcPr marL="50800" marR="50800" marT="50800" marB="50800" anchor="ctr" horzOverflow="overflow">
                    <a:lnL w="63500">
                      <a:solidFill>
                        <a:srgbClr val="FFFFFF"/>
                      </a:solidFill>
                      <a:miter lim="400000"/>
                    </a:lnL>
                    <a:lnT w="63500">
                      <a:solidFill>
                        <a:srgbClr val="FFFFFF"/>
                      </a:solidFill>
                      <a:miter lim="400000"/>
                    </a:lnT>
                    <a:lnB w="63500">
                      <a:solidFill>
                        <a:srgbClr val="FFFFFF"/>
                      </a:solidFill>
                      <a:miter lim="400000"/>
                    </a:lnB>
                    <a:solidFill>
                      <a:srgbClr val="73FDFF"/>
                    </a:solidFill>
                  </a:tcPr>
                </a:tc>
                <a:tc>
                  <a:txBody>
                    <a:bodyPr/>
                    <a:lstStyle/>
                    <a:p>
                      <a:pPr defTabSz="914400">
                        <a:defRPr sz="1900">
                          <a:sym typeface="Helvetica Neue"/>
                        </a:defRPr>
                      </a:pPr>
                      <a:endParaRPr/>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900">
                          <a:sym typeface="Helvetica Neue"/>
                        </a:defRPr>
                      </a:pPr>
                      <a:endParaRPr/>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900">
                          <a:sym typeface="Helvetica Neue"/>
                        </a:defRPr>
                      </a:pPr>
                      <a:endParaRPr/>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900">
                          <a:sym typeface="Helvetica Neue"/>
                        </a:defRPr>
                      </a:pPr>
                      <a:endParaRPr/>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900">
                          <a:sym typeface="Helvetica Neue"/>
                        </a:defRPr>
                      </a:pPr>
                      <a:endParaRPr/>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900">
                          <a:sym typeface="Helvetica Neue"/>
                        </a:defRPr>
                      </a:pPr>
                      <a:endParaRPr/>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900">
                          <a:sym typeface="Helvetica Neue"/>
                        </a:defRPr>
                      </a:pPr>
                      <a:endParaRPr/>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800"/>
                      </a:pPr>
                      <a:r>
                        <a:rPr sz="1900">
                          <a:sym typeface="Helvetica Neue"/>
                        </a:rPr>
                        <a:t>51.5 
IQR (28.5-51.5)</a:t>
                      </a:r>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800"/>
                      </a:pPr>
                      <a:r>
                        <a:rPr>
                          <a:sym typeface="Helvetica Neue"/>
                        </a:rPr>
                        <a:t>9.7 (IQR 3.7-54.4)</a:t>
                      </a:r>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900">
                          <a:sym typeface="Helvetica Neue"/>
                        </a:defRPr>
                      </a:pPr>
                      <a:endParaRPr/>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900">
                          <a:sym typeface="Helvetica Neue"/>
                        </a:defRPr>
                      </a:pPr>
                      <a:endParaRPr/>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900">
                          <a:sym typeface="Helvetica Neue"/>
                        </a:defRPr>
                      </a:pPr>
                      <a:endParaRPr/>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900">
                          <a:sym typeface="Helvetica Neue"/>
                        </a:defRPr>
                      </a:pPr>
                      <a:endParaRPr/>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800"/>
                      </a:pPr>
                      <a:r>
                        <a:rPr sz="1900">
                          <a:sym typeface="Helvetica Neue"/>
                        </a:rPr>
                        <a:t>8 (IQR 6.5-12.5)</a:t>
                      </a:r>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800"/>
                      </a:pPr>
                      <a:r>
                        <a:rPr sz="1900">
                          <a:sym typeface="Helvetica Neue"/>
                        </a:rPr>
                        <a:t>90 (IQR 57-128.5)</a:t>
                      </a:r>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800"/>
                      </a:pPr>
                      <a:r>
                        <a:rPr>
                          <a:sym typeface="Helvetica Neue"/>
                        </a:rPr>
                        <a:t>3.7 (IQR 1.3-33.6)</a:t>
                      </a:r>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900">
                          <a:sym typeface="Helvetica Neue"/>
                        </a:defRPr>
                      </a:pPr>
                      <a:endParaRPr/>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900">
                          <a:sym typeface="Helvetica Neue"/>
                        </a:defRPr>
                      </a:pPr>
                      <a:endParaRPr/>
                    </a:p>
                  </a:txBody>
                  <a:tcPr marL="50800" marR="50800" marT="50800" marB="50800" anchor="ctr" horzOverflow="overflow">
                    <a:lnT w="63500">
                      <a:solidFill>
                        <a:srgbClr val="FFFFFF"/>
                      </a:solidFill>
                      <a:miter lim="400000"/>
                    </a:lnT>
                    <a:lnB w="63500">
                      <a:solidFill>
                        <a:srgbClr val="FFFFFF"/>
                      </a:solidFill>
                      <a:miter lim="400000"/>
                    </a:lnB>
                    <a:solidFill>
                      <a:srgbClr val="73FDFF"/>
                    </a:solidFill>
                  </a:tcPr>
                </a:tc>
                <a:tc>
                  <a:txBody>
                    <a:bodyPr/>
                    <a:lstStyle/>
                    <a:p>
                      <a:pPr defTabSz="914400">
                        <a:defRPr sz="1900">
                          <a:sym typeface="Helvetica Neue"/>
                        </a:defRPr>
                      </a:pPr>
                      <a:endParaRPr/>
                    </a:p>
                  </a:txBody>
                  <a:tcPr marL="50800" marR="50800" marT="50800" marB="50800" anchor="ctr" horzOverflow="overflow">
                    <a:lnR w="63500">
                      <a:solidFill>
                        <a:srgbClr val="FFFFFF"/>
                      </a:solidFill>
                      <a:miter lim="400000"/>
                    </a:lnR>
                    <a:lnT w="63500">
                      <a:solidFill>
                        <a:srgbClr val="FFFFFF"/>
                      </a:solidFill>
                      <a:miter lim="400000"/>
                    </a:lnT>
                    <a:lnB w="63500">
                      <a:solidFill>
                        <a:srgbClr val="FFFFFF"/>
                      </a:solidFill>
                      <a:miter lim="400000"/>
                    </a:lnB>
                    <a:solidFill>
                      <a:srgbClr val="73FDFF"/>
                    </a:solidFill>
                  </a:tcPr>
                </a:tc>
                <a:extLst>
                  <a:ext uri="{0D108BD9-81ED-4DB2-BD59-A6C34878D82A}">
                    <a16:rowId xmlns:a16="http://schemas.microsoft.com/office/drawing/2014/main" val="10007"/>
                  </a:ext>
                </a:extLst>
              </a:tr>
            </a:tbl>
          </a:graphicData>
        </a:graphic>
      </p:graphicFrame>
      <p:sp>
        <p:nvSpPr>
          <p:cNvPr id="260" name="VHC: Virus de la hepatitis C; MetALD: Disfunción metabólica y enfermedad hepática relacionada con el alcohol; MASH: Esteatohepatitis asociada a disfunción metabólica; OH: Alcohol; CP: Child-Púgh; BCLC: Sistema de clasificación Barcelona Clinic Liver Canc"/>
          <p:cNvSpPr txBox="1"/>
          <p:nvPr/>
        </p:nvSpPr>
        <p:spPr>
          <a:xfrm>
            <a:off x="804518" y="11305175"/>
            <a:ext cx="22707907" cy="819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00"/>
            </a:lvl1pPr>
          </a:lstStyle>
          <a:p>
            <a:r>
              <a:rPr dirty="0"/>
              <a:t>VHC: Virus de la hepatitis C; </a:t>
            </a:r>
            <a:r>
              <a:rPr dirty="0" err="1"/>
              <a:t>MetALD</a:t>
            </a:r>
            <a:r>
              <a:rPr dirty="0"/>
              <a:t>: </a:t>
            </a:r>
            <a:r>
              <a:rPr dirty="0" err="1"/>
              <a:t>Disfunción</a:t>
            </a:r>
            <a:r>
              <a:rPr dirty="0"/>
              <a:t> </a:t>
            </a:r>
            <a:r>
              <a:rPr dirty="0" err="1"/>
              <a:t>metabólica</a:t>
            </a:r>
            <a:r>
              <a:rPr dirty="0"/>
              <a:t> y </a:t>
            </a:r>
            <a:r>
              <a:rPr dirty="0" err="1"/>
              <a:t>enfermedad</a:t>
            </a:r>
            <a:r>
              <a:rPr dirty="0"/>
              <a:t> </a:t>
            </a:r>
            <a:r>
              <a:rPr dirty="0" err="1"/>
              <a:t>hepática</a:t>
            </a:r>
            <a:r>
              <a:rPr dirty="0"/>
              <a:t> </a:t>
            </a:r>
            <a:r>
              <a:rPr dirty="0" err="1"/>
              <a:t>relacionada</a:t>
            </a:r>
            <a:r>
              <a:rPr dirty="0"/>
              <a:t> con </a:t>
            </a:r>
            <a:r>
              <a:rPr dirty="0" err="1"/>
              <a:t>el</a:t>
            </a:r>
            <a:r>
              <a:rPr dirty="0"/>
              <a:t> alcohol; MASH: </a:t>
            </a:r>
            <a:r>
              <a:rPr dirty="0" err="1"/>
              <a:t>Esteatohepatitis</a:t>
            </a:r>
            <a:r>
              <a:rPr dirty="0"/>
              <a:t> </a:t>
            </a:r>
            <a:r>
              <a:rPr dirty="0" err="1"/>
              <a:t>asociada</a:t>
            </a:r>
            <a:r>
              <a:rPr dirty="0"/>
              <a:t> a </a:t>
            </a:r>
            <a:r>
              <a:rPr dirty="0" err="1"/>
              <a:t>disfunción</a:t>
            </a:r>
            <a:r>
              <a:rPr dirty="0"/>
              <a:t> </a:t>
            </a:r>
            <a:r>
              <a:rPr dirty="0" err="1"/>
              <a:t>metabólica</a:t>
            </a:r>
            <a:r>
              <a:rPr dirty="0"/>
              <a:t>; OH: Alcohol; CP: Child-</a:t>
            </a:r>
            <a:r>
              <a:rPr dirty="0" err="1"/>
              <a:t>Púgh</a:t>
            </a:r>
            <a:r>
              <a:rPr dirty="0"/>
              <a:t>; BCLC: Sistema de </a:t>
            </a:r>
            <a:r>
              <a:rPr dirty="0" err="1"/>
              <a:t>clasificación</a:t>
            </a:r>
            <a:r>
              <a:rPr dirty="0"/>
              <a:t> Barcelona Clinic Liver Cancer; CM: </a:t>
            </a:r>
            <a:r>
              <a:rPr dirty="0" err="1"/>
              <a:t>Criterios</a:t>
            </a:r>
            <a:r>
              <a:rPr dirty="0"/>
              <a:t> de </a:t>
            </a:r>
            <a:r>
              <a:rPr dirty="0" err="1"/>
              <a:t>Milán</a:t>
            </a:r>
            <a:r>
              <a:rPr dirty="0"/>
              <a:t>; Up7: </a:t>
            </a:r>
            <a:r>
              <a:rPr dirty="0" err="1"/>
              <a:t>Criterios</a:t>
            </a:r>
            <a:r>
              <a:rPr dirty="0"/>
              <a:t> UpTo7; TLR: </a:t>
            </a:r>
            <a:r>
              <a:rPr dirty="0" err="1"/>
              <a:t>Terapia</a:t>
            </a:r>
            <a:r>
              <a:rPr dirty="0"/>
              <a:t> locoregional; IPC: </a:t>
            </a:r>
            <a:r>
              <a:rPr dirty="0" err="1"/>
              <a:t>inhibidores</a:t>
            </a:r>
            <a:r>
              <a:rPr dirty="0"/>
              <a:t> de punto de control, </a:t>
            </a:r>
            <a:r>
              <a:rPr dirty="0" err="1"/>
              <a:t>mRECIST</a:t>
            </a:r>
            <a:r>
              <a:rPr dirty="0"/>
              <a:t>: </a:t>
            </a:r>
            <a:r>
              <a:rPr dirty="0" err="1"/>
              <a:t>Criterios</a:t>
            </a:r>
            <a:r>
              <a:rPr dirty="0"/>
              <a:t> </a:t>
            </a:r>
            <a:r>
              <a:rPr dirty="0" err="1"/>
              <a:t>mRECIST</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Hepatología Arrixaca.jpg" descr="Hepatología Arrixaca.jpg"/>
          <p:cNvPicPr>
            <a:picLocks noChangeAspect="1"/>
          </p:cNvPicPr>
          <p:nvPr/>
        </p:nvPicPr>
        <p:blipFill>
          <a:blip r:embed="rId3"/>
          <a:stretch>
            <a:fillRect/>
          </a:stretch>
        </p:blipFill>
        <p:spPr>
          <a:xfrm>
            <a:off x="22670323" y="25434"/>
            <a:ext cx="1741956" cy="1609622"/>
          </a:xfrm>
          <a:prstGeom prst="rect">
            <a:avLst/>
          </a:prstGeom>
          <a:ln w="12700">
            <a:miter lim="400000"/>
          </a:ln>
        </p:spPr>
      </p:pic>
      <p:pic>
        <p:nvPicPr>
          <p:cNvPr id="265" name="arrixaca-hospital-logotipo-version-positivo-2000x1331.jpg" descr="arrixaca-hospital-logotipo-version-positivo-2000x1331.jpg"/>
          <p:cNvPicPr>
            <a:picLocks noChangeAspect="1"/>
          </p:cNvPicPr>
          <p:nvPr/>
        </p:nvPicPr>
        <p:blipFill>
          <a:blip r:embed="rId4"/>
          <a:stretch>
            <a:fillRect/>
          </a:stretch>
        </p:blipFill>
        <p:spPr>
          <a:xfrm>
            <a:off x="90112" y="-58103"/>
            <a:ext cx="2937187" cy="1954699"/>
          </a:xfrm>
          <a:prstGeom prst="rect">
            <a:avLst/>
          </a:prstGeom>
          <a:ln w="12700">
            <a:miter lim="400000"/>
          </a:ln>
        </p:spPr>
      </p:pic>
      <p:pic>
        <p:nvPicPr>
          <p:cNvPr id="266" name="LogoGMLLT.jpg" descr="LogoGMLLT.jpg"/>
          <p:cNvPicPr>
            <a:picLocks noChangeAspect="1"/>
          </p:cNvPicPr>
          <p:nvPr/>
        </p:nvPicPr>
        <p:blipFill>
          <a:blip r:embed="rId5"/>
          <a:stretch>
            <a:fillRect/>
          </a:stretch>
        </p:blipFill>
        <p:spPr>
          <a:xfrm>
            <a:off x="23369620" y="10980963"/>
            <a:ext cx="1021041" cy="1128166"/>
          </a:xfrm>
          <a:prstGeom prst="rect">
            <a:avLst/>
          </a:prstGeom>
          <a:ln w="12700">
            <a:miter lim="400000"/>
          </a:ln>
        </p:spPr>
      </p:pic>
      <p:sp>
        <p:nvSpPr>
          <p:cNvPr id="267" name="Línea"/>
          <p:cNvSpPr/>
          <p:nvPr/>
        </p:nvSpPr>
        <p:spPr>
          <a:xfrm>
            <a:off x="12457" y="12178473"/>
            <a:ext cx="24413348" cy="0"/>
          </a:xfrm>
          <a:prstGeom prst="line">
            <a:avLst/>
          </a:prstGeom>
          <a:ln w="152400">
            <a:solidFill>
              <a:schemeClr val="accent1"/>
            </a:solidFill>
            <a:miter lim="400000"/>
          </a:ln>
        </p:spPr>
        <p:txBody>
          <a:bodyPr lIns="71437" tIns="71437" rIns="71437" bIns="71437" anchor="ctr"/>
          <a:lstStyle/>
          <a:p>
            <a:pPr defTabSz="821531">
              <a:defRPr sz="3200" b="0">
                <a:latin typeface="Helvetica Light"/>
                <a:ea typeface="Helvetica Light"/>
                <a:cs typeface="Helvetica Light"/>
                <a:sym typeface="Helvetica Light"/>
              </a:defRPr>
            </a:pPr>
            <a:endParaRPr/>
          </a:p>
        </p:txBody>
      </p:sp>
      <p:pic>
        <p:nvPicPr>
          <p:cNvPr id="268" name="Captura de pantalla 2025-10-19 a las 6.23.13.png" descr="Captura de pantalla 2025-10-19 a las 6.23.13.png"/>
          <p:cNvPicPr>
            <a:picLocks noChangeAspect="1"/>
          </p:cNvPicPr>
          <p:nvPr/>
        </p:nvPicPr>
        <p:blipFill>
          <a:blip r:embed="rId6"/>
          <a:stretch>
            <a:fillRect/>
          </a:stretch>
        </p:blipFill>
        <p:spPr>
          <a:xfrm>
            <a:off x="-41805" y="12306905"/>
            <a:ext cx="24467610" cy="1597886"/>
          </a:xfrm>
          <a:prstGeom prst="rect">
            <a:avLst/>
          </a:prstGeom>
          <a:ln w="12700">
            <a:miter lim="400000"/>
          </a:ln>
        </p:spPr>
      </p:pic>
      <p:sp>
        <p:nvSpPr>
          <p:cNvPr id="269" name="Línea"/>
          <p:cNvSpPr/>
          <p:nvPr/>
        </p:nvSpPr>
        <p:spPr>
          <a:xfrm>
            <a:off x="12457" y="1760286"/>
            <a:ext cx="24378204" cy="0"/>
          </a:xfrm>
          <a:prstGeom prst="line">
            <a:avLst/>
          </a:prstGeom>
          <a:ln w="152400">
            <a:solidFill>
              <a:schemeClr val="accent1"/>
            </a:solidFill>
            <a:miter lim="400000"/>
          </a:ln>
        </p:spPr>
        <p:txBody>
          <a:bodyPr lIns="71437" tIns="71437" rIns="71437" bIns="71437" anchor="ctr"/>
          <a:lstStyle/>
          <a:p>
            <a:pPr defTabSz="821531">
              <a:defRPr sz="3200" b="0">
                <a:latin typeface="Helvetica Light"/>
                <a:ea typeface="Helvetica Light"/>
                <a:cs typeface="Helvetica Light"/>
                <a:sym typeface="Helvetica Light"/>
              </a:defRPr>
            </a:pPr>
            <a:endParaRPr/>
          </a:p>
        </p:txBody>
      </p:sp>
      <p:sp>
        <p:nvSpPr>
          <p:cNvPr id="270" name="Todos hombres…"/>
          <p:cNvSpPr/>
          <p:nvPr/>
        </p:nvSpPr>
        <p:spPr>
          <a:xfrm>
            <a:off x="5237212" y="2442112"/>
            <a:ext cx="13909576" cy="8538851"/>
          </a:xfrm>
          <a:prstGeom prst="roundRect">
            <a:avLst>
              <a:gd name="adj" fmla="val 2340"/>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635000" indent="-254000" algn="l">
              <a:lnSpc>
                <a:spcPct val="150000"/>
              </a:lnSpc>
              <a:spcBef>
                <a:spcPts val="700"/>
              </a:spcBef>
              <a:buSzPct val="100000"/>
              <a:buChar char="•"/>
              <a:defRPr sz="3200" b="0">
                <a:solidFill>
                  <a:srgbClr val="FFFFFF"/>
                </a:solidFill>
                <a:latin typeface="+mn-lt"/>
                <a:ea typeface="+mn-ea"/>
                <a:cs typeface="+mn-cs"/>
                <a:sym typeface="Helvetica Neue Medium"/>
              </a:defRPr>
            </a:pPr>
            <a:r>
              <a:rPr dirty="0" err="1"/>
              <a:t>Todos</a:t>
            </a:r>
            <a:r>
              <a:rPr dirty="0"/>
              <a:t> hombres</a:t>
            </a:r>
          </a:p>
          <a:p>
            <a:pPr marL="635000" indent="-254000" algn="l">
              <a:lnSpc>
                <a:spcPct val="150000"/>
              </a:lnSpc>
              <a:spcBef>
                <a:spcPts val="700"/>
              </a:spcBef>
              <a:buSzPct val="100000"/>
              <a:buChar char="•"/>
              <a:defRPr sz="3200" b="0">
                <a:solidFill>
                  <a:srgbClr val="FFFFFF"/>
                </a:solidFill>
                <a:latin typeface="+mn-lt"/>
                <a:ea typeface="+mn-ea"/>
                <a:cs typeface="+mn-cs"/>
                <a:sym typeface="Helvetica Neue Medium"/>
              </a:defRPr>
            </a:pPr>
            <a:r>
              <a:rPr dirty="0"/>
              <a:t> </a:t>
            </a:r>
            <a:r>
              <a:rPr dirty="0" err="1"/>
              <a:t>Etiología</a:t>
            </a:r>
            <a:r>
              <a:rPr dirty="0"/>
              <a:t>: 2 VHC, 1 OH, 1, </a:t>
            </a:r>
            <a:r>
              <a:rPr dirty="0" err="1"/>
              <a:t>MetALD</a:t>
            </a:r>
            <a:r>
              <a:rPr dirty="0"/>
              <a:t> 1, MASH 1</a:t>
            </a:r>
          </a:p>
          <a:p>
            <a:pPr marL="635000" indent="-254000" algn="l">
              <a:lnSpc>
                <a:spcPct val="150000"/>
              </a:lnSpc>
              <a:spcBef>
                <a:spcPts val="700"/>
              </a:spcBef>
              <a:buSzPct val="100000"/>
              <a:buChar char="•"/>
              <a:defRPr sz="3200" b="0">
                <a:solidFill>
                  <a:srgbClr val="FFFFFF"/>
                </a:solidFill>
                <a:latin typeface="+mn-lt"/>
                <a:ea typeface="+mn-ea"/>
                <a:cs typeface="+mn-cs"/>
                <a:sym typeface="Helvetica Neue Medium"/>
              </a:defRPr>
            </a:pPr>
            <a:r>
              <a:rPr dirty="0"/>
              <a:t> BCLC: 2 BCLC C (Vp2,Vp3); 3 BCLC B</a:t>
            </a:r>
          </a:p>
          <a:p>
            <a:pPr marL="635000" indent="-254000" algn="l">
              <a:lnSpc>
                <a:spcPct val="150000"/>
              </a:lnSpc>
              <a:spcBef>
                <a:spcPts val="700"/>
              </a:spcBef>
              <a:buSzPct val="100000"/>
              <a:buChar char="•"/>
              <a:defRPr sz="3200" b="0">
                <a:solidFill>
                  <a:srgbClr val="FFFFFF"/>
                </a:solidFill>
                <a:latin typeface="+mn-lt"/>
                <a:ea typeface="+mn-ea"/>
                <a:cs typeface="+mn-cs"/>
                <a:sym typeface="Helvetica Neue Medium"/>
              </a:defRPr>
            </a:pPr>
            <a:r>
              <a:rPr dirty="0"/>
              <a:t> </a:t>
            </a:r>
            <a:r>
              <a:rPr dirty="0" err="1"/>
              <a:t>Todos</a:t>
            </a:r>
            <a:r>
              <a:rPr dirty="0"/>
              <a:t> </a:t>
            </a:r>
            <a:r>
              <a:rPr dirty="0" err="1"/>
              <a:t>fuera</a:t>
            </a:r>
            <a:r>
              <a:rPr dirty="0"/>
              <a:t> de </a:t>
            </a:r>
            <a:r>
              <a:rPr dirty="0" err="1"/>
              <a:t>criterios</a:t>
            </a:r>
            <a:r>
              <a:rPr dirty="0"/>
              <a:t> de Milan y UT7</a:t>
            </a:r>
          </a:p>
          <a:p>
            <a:pPr marL="635000" indent="-254000" algn="l">
              <a:lnSpc>
                <a:spcPct val="150000"/>
              </a:lnSpc>
              <a:spcBef>
                <a:spcPts val="700"/>
              </a:spcBef>
              <a:buSzPct val="100000"/>
              <a:buChar char="•"/>
              <a:defRPr sz="3200" b="0">
                <a:solidFill>
                  <a:srgbClr val="FFFFFF"/>
                </a:solidFill>
                <a:latin typeface="+mn-lt"/>
                <a:ea typeface="+mn-ea"/>
                <a:cs typeface="+mn-cs"/>
                <a:sym typeface="Helvetica Neue Medium"/>
              </a:defRPr>
            </a:pPr>
            <a:r>
              <a:rPr dirty="0"/>
              <a:t> AFP &lt; 60</a:t>
            </a:r>
          </a:p>
          <a:p>
            <a:pPr marL="635000" indent="-254000" algn="l">
              <a:lnSpc>
                <a:spcPct val="150000"/>
              </a:lnSpc>
              <a:spcBef>
                <a:spcPts val="700"/>
              </a:spcBef>
              <a:buSzPct val="100000"/>
              <a:buChar char="•"/>
              <a:defRPr sz="3200" b="0">
                <a:solidFill>
                  <a:srgbClr val="FFFFFF"/>
                </a:solidFill>
                <a:latin typeface="+mn-lt"/>
                <a:ea typeface="+mn-ea"/>
                <a:cs typeface="+mn-cs"/>
                <a:sym typeface="Helvetica Neue Medium"/>
              </a:defRPr>
            </a:pPr>
            <a:r>
              <a:rPr dirty="0"/>
              <a:t> TLR 2 </a:t>
            </a:r>
            <a:r>
              <a:rPr dirty="0" err="1"/>
              <a:t>previo</a:t>
            </a:r>
            <a:r>
              <a:rPr dirty="0"/>
              <a:t> a </a:t>
            </a:r>
            <a:r>
              <a:rPr dirty="0" err="1"/>
              <a:t>inmunoterapia</a:t>
            </a:r>
            <a:endParaRPr dirty="0"/>
          </a:p>
          <a:p>
            <a:pPr marL="635000" indent="-254000" algn="l">
              <a:lnSpc>
                <a:spcPct val="150000"/>
              </a:lnSpc>
              <a:spcBef>
                <a:spcPts val="700"/>
              </a:spcBef>
              <a:buSzPct val="100000"/>
              <a:buChar char="•"/>
              <a:defRPr sz="3200" b="0">
                <a:solidFill>
                  <a:srgbClr val="FFFFFF"/>
                </a:solidFill>
                <a:latin typeface="+mn-lt"/>
                <a:ea typeface="+mn-ea"/>
                <a:cs typeface="+mn-cs"/>
                <a:sym typeface="Helvetica Neue Medium"/>
              </a:defRPr>
            </a:pPr>
            <a:r>
              <a:rPr dirty="0"/>
              <a:t> 3 Atezolizumab + bevacizumab; 2 Durvalumab + </a:t>
            </a:r>
            <a:r>
              <a:rPr dirty="0" err="1"/>
              <a:t>Tremelimumab</a:t>
            </a:r>
            <a:endParaRPr dirty="0"/>
          </a:p>
          <a:p>
            <a:pPr marL="635000" indent="-254000" algn="l">
              <a:lnSpc>
                <a:spcPct val="150000"/>
              </a:lnSpc>
              <a:spcBef>
                <a:spcPts val="700"/>
              </a:spcBef>
              <a:buSzPct val="100000"/>
              <a:buChar char="•"/>
              <a:defRPr sz="3200" b="0">
                <a:solidFill>
                  <a:srgbClr val="FFFFFF"/>
                </a:solidFill>
                <a:latin typeface="+mn-lt"/>
                <a:ea typeface="+mn-ea"/>
                <a:cs typeface="+mn-cs"/>
                <a:sym typeface="Helvetica Neue Medium"/>
              </a:defRPr>
            </a:pPr>
            <a:r>
              <a:rPr dirty="0"/>
              <a:t> </a:t>
            </a:r>
            <a:r>
              <a:rPr dirty="0" err="1"/>
              <a:t>Período</a:t>
            </a:r>
            <a:r>
              <a:rPr dirty="0"/>
              <a:t> de </a:t>
            </a:r>
            <a:r>
              <a:rPr dirty="0" err="1"/>
              <a:t>inmunoterapia</a:t>
            </a:r>
            <a:r>
              <a:rPr dirty="0"/>
              <a:t>: 8C</a:t>
            </a:r>
          </a:p>
          <a:p>
            <a:pPr marL="635000" indent="-254000" algn="l">
              <a:lnSpc>
                <a:spcPct val="150000"/>
              </a:lnSpc>
              <a:spcBef>
                <a:spcPts val="700"/>
              </a:spcBef>
              <a:buSzPct val="100000"/>
              <a:buChar char="•"/>
              <a:defRPr sz="3200" b="0">
                <a:solidFill>
                  <a:srgbClr val="FFFFFF"/>
                </a:solidFill>
                <a:latin typeface="+mn-lt"/>
                <a:ea typeface="+mn-ea"/>
                <a:cs typeface="+mn-cs"/>
                <a:sym typeface="Helvetica Neue Medium"/>
              </a:defRPr>
            </a:pPr>
            <a:r>
              <a:rPr dirty="0"/>
              <a:t> </a:t>
            </a:r>
            <a:r>
              <a:rPr dirty="0" err="1"/>
              <a:t>Período</a:t>
            </a:r>
            <a:r>
              <a:rPr dirty="0"/>
              <a:t> de </a:t>
            </a:r>
            <a:r>
              <a:rPr dirty="0" err="1"/>
              <a:t>lavado</a:t>
            </a:r>
            <a:r>
              <a:rPr dirty="0"/>
              <a:t>: </a:t>
            </a:r>
            <a:r>
              <a:rPr dirty="0" err="1"/>
              <a:t>mediana</a:t>
            </a:r>
            <a:r>
              <a:rPr dirty="0"/>
              <a:t> de 90 días</a:t>
            </a:r>
          </a:p>
          <a:p>
            <a:pPr marL="635000" indent="-254000" algn="l">
              <a:lnSpc>
                <a:spcPct val="150000"/>
              </a:lnSpc>
              <a:spcBef>
                <a:spcPts val="700"/>
              </a:spcBef>
              <a:buSzPct val="100000"/>
              <a:buChar char="•"/>
              <a:defRPr sz="3200" b="0">
                <a:solidFill>
                  <a:srgbClr val="FFFFFF"/>
                </a:solidFill>
                <a:latin typeface="+mn-lt"/>
                <a:ea typeface="+mn-ea"/>
                <a:cs typeface="+mn-cs"/>
                <a:sym typeface="Helvetica Neue Medium"/>
              </a:defRPr>
            </a:pPr>
            <a:r>
              <a:rPr dirty="0"/>
              <a:t> </a:t>
            </a:r>
            <a:r>
              <a:rPr dirty="0" err="1"/>
              <a:t>mRECIST</a:t>
            </a:r>
            <a:r>
              <a:rPr dirty="0"/>
              <a:t>: 1 RP, 4 RC</a:t>
            </a:r>
          </a:p>
        </p:txBody>
      </p:sp>
      <p:sp>
        <p:nvSpPr>
          <p:cNvPr id="271" name="Resultados (1)"/>
          <p:cNvSpPr txBox="1">
            <a:spLocks noGrp="1"/>
          </p:cNvSpPr>
          <p:nvPr>
            <p:ph type="title"/>
          </p:nvPr>
        </p:nvSpPr>
        <p:spPr>
          <a:xfrm>
            <a:off x="2954364" y="224764"/>
            <a:ext cx="18475272" cy="1388965"/>
          </a:xfrm>
          <a:prstGeom prst="rect">
            <a:avLst/>
          </a:prstGeom>
        </p:spPr>
        <p:txBody>
          <a:bodyPr anchor="ctr"/>
          <a:lstStyle>
            <a:lvl1pPr algn="ctr" defTabSz="584200">
              <a:lnSpc>
                <a:spcPct val="100000"/>
              </a:lnSpc>
              <a:defRPr sz="4800" spc="0">
                <a:solidFill>
                  <a:srgbClr val="0433FF"/>
                </a:solidFill>
              </a:defRPr>
            </a:lvl1pPr>
          </a:lstStyle>
          <a:p>
            <a:r>
              <a:t>Resultados (1)</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E020579F7B4964FACCC3D9671C8AF13" ma:contentTypeVersion="14" ma:contentTypeDescription="Crear nuevo documento." ma:contentTypeScope="" ma:versionID="a36bc7379729fb197f81f6c1046e658d">
  <xsd:schema xmlns:xsd="http://www.w3.org/2001/XMLSchema" xmlns:xs="http://www.w3.org/2001/XMLSchema" xmlns:p="http://schemas.microsoft.com/office/2006/metadata/properties" xmlns:ns2="2ba98950-7f45-4f63-93ce-8807729bc465" xmlns:ns3="0c5cd9b1-7df6-4125-9594-fc0acfe49476" targetNamespace="http://schemas.microsoft.com/office/2006/metadata/properties" ma:root="true" ma:fieldsID="8c391ca4074de249015c27fdc0d86995" ns2:_="" ns3:_="">
    <xsd:import namespace="2ba98950-7f45-4f63-93ce-8807729bc465"/>
    <xsd:import namespace="0c5cd9b1-7df6-4125-9594-fc0acfe4947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98950-7f45-4f63-93ce-8807729bc4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cc06aaf1-dea5-4937-a89f-1c0b07b63c8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5cd9b1-7df6-4125-9594-fc0acfe4947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36cc2f8-7afc-48ea-9592-642bd44d942f}" ma:internalName="TaxCatchAll" ma:showField="CatchAllData" ma:web="0c5cd9b1-7df6-4125-9594-fc0acfe494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c5cd9b1-7df6-4125-9594-fc0acfe49476" xsi:nil="true"/>
    <lcf76f155ced4ddcb4097134ff3c332f xmlns="2ba98950-7f45-4f63-93ce-8807729bc46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8FEE6AF-21E2-4947-8DF5-79367AFFB750}"/>
</file>

<file path=customXml/itemProps2.xml><?xml version="1.0" encoding="utf-8"?>
<ds:datastoreItem xmlns:ds="http://schemas.openxmlformats.org/officeDocument/2006/customXml" ds:itemID="{F6E384DD-A67D-437B-B021-C2A94B7B1296}"/>
</file>

<file path=customXml/itemProps3.xml><?xml version="1.0" encoding="utf-8"?>
<ds:datastoreItem xmlns:ds="http://schemas.openxmlformats.org/officeDocument/2006/customXml" ds:itemID="{A7AA9B35-12FA-42C9-8DDB-26B5F5CEE66A}"/>
</file>

<file path=docProps/app.xml><?xml version="1.0" encoding="utf-8"?>
<Properties xmlns="http://schemas.openxmlformats.org/officeDocument/2006/extended-properties" xmlns:vt="http://schemas.openxmlformats.org/officeDocument/2006/docPropsVTypes">
  <TotalTime>0</TotalTime>
  <Words>3115</Words>
  <Application>Microsoft Macintosh PowerPoint</Application>
  <PresentationFormat>Personalizado</PresentationFormat>
  <Paragraphs>310</Paragraphs>
  <Slides>14</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Helvetica</vt:lpstr>
      <vt:lpstr>Helvetica Light</vt:lpstr>
      <vt:lpstr>Helvetica Neue</vt:lpstr>
      <vt:lpstr>Helvetica Neue Light</vt:lpstr>
      <vt:lpstr>Helvetica Neue Medium</vt:lpstr>
      <vt:lpstr>White</vt:lpstr>
      <vt:lpstr>Presentación de PowerPoint</vt:lpstr>
      <vt:lpstr>Conflictos de interés</vt:lpstr>
      <vt:lpstr>Introducción</vt:lpstr>
      <vt:lpstr>EASL Clinical Practice Guideline on the management of  hepatocellular carcinoma</vt:lpstr>
      <vt:lpstr>Terapia sistémica en la era de inmunoterapia</vt:lpstr>
      <vt:lpstr>Presentación de PowerPoint</vt:lpstr>
      <vt:lpstr>Objetivos &amp; Métodos</vt:lpstr>
      <vt:lpstr>Resultados (1)</vt:lpstr>
      <vt:lpstr>Resultados (1)</vt:lpstr>
      <vt:lpstr>Resultados (2)</vt:lpstr>
      <vt:lpstr>Resultados (2)</vt:lpstr>
      <vt:lpstr>Resultados (3)</vt:lpstr>
      <vt:lpstr>Conclusiones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Camilo J Llamoza T</cp:lastModifiedBy>
  <cp:revision>1</cp:revision>
  <dcterms:modified xsi:type="dcterms:W3CDTF">2025-10-23T02:56:08Z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0x010100DE020579F7B4964FACCC3D9671C8AF13</vt:lpwstr>
  </property>
</Properties>
</file>