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69" r:id="rId3"/>
    <p:sldId id="283" r:id="rId4"/>
    <p:sldId id="281" r:id="rId5"/>
    <p:sldId id="270" r:id="rId6"/>
    <p:sldId id="272" r:id="rId7"/>
    <p:sldId id="263" r:id="rId8"/>
    <p:sldId id="266" r:id="rId9"/>
    <p:sldId id="265" r:id="rId10"/>
    <p:sldId id="277" r:id="rId11"/>
    <p:sldId id="288" r:id="rId12"/>
    <p:sldId id="290" r:id="rId13"/>
    <p:sldId id="289" r:id="rId14"/>
    <p:sldId id="279" r:id="rId15"/>
    <p:sldId id="291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3" autoAdjust="0"/>
  </p:normalViewPr>
  <p:slideViewPr>
    <p:cSldViewPr snapToGrid="0">
      <p:cViewPr varScale="1">
        <p:scale>
          <a:sx n="62" d="100"/>
          <a:sy n="62" d="100"/>
        </p:scale>
        <p:origin x="3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u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2016-2019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Hoja1!$A$2:$A$8</c:f>
              <c:strCache>
                <c:ptCount val="7"/>
                <c:pt idx="0">
                  <c:v>Infección Bacteriana</c:v>
                </c:pt>
                <c:pt idx="1">
                  <c:v>Infección Fúngica</c:v>
                </c:pt>
                <c:pt idx="2">
                  <c:v>CMV (viremia)</c:v>
                </c:pt>
                <c:pt idx="3">
                  <c:v>CMV (Infección)</c:v>
                </c:pt>
                <c:pt idx="4">
                  <c:v>Neutropenia(&lt;1000)</c:v>
                </c:pt>
                <c:pt idx="5">
                  <c:v>Neutropenia(&lt;500)</c:v>
                </c:pt>
                <c:pt idx="6">
                  <c:v>Rechazo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0.26700000000000002</c:v>
                </c:pt>
                <c:pt idx="1">
                  <c:v>3.39E-2</c:v>
                </c:pt>
                <c:pt idx="2">
                  <c:v>0.57399999999999995</c:v>
                </c:pt>
                <c:pt idx="3">
                  <c:v>0.376</c:v>
                </c:pt>
                <c:pt idx="4">
                  <c:v>0.32500000000000001</c:v>
                </c:pt>
                <c:pt idx="5" formatCode="0%">
                  <c:v>0.17</c:v>
                </c:pt>
                <c:pt idx="6" formatCode="0%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A7-48E2-AC22-16658C6ABD9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2021-2023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Hoja1!$A$2:$A$8</c:f>
              <c:strCache>
                <c:ptCount val="7"/>
                <c:pt idx="0">
                  <c:v>Infección Bacteriana</c:v>
                </c:pt>
                <c:pt idx="1">
                  <c:v>Infección Fúngica</c:v>
                </c:pt>
                <c:pt idx="2">
                  <c:v>CMV (viremia)</c:v>
                </c:pt>
                <c:pt idx="3">
                  <c:v>CMV (Infección)</c:v>
                </c:pt>
                <c:pt idx="4">
                  <c:v>Neutropenia(&lt;1000)</c:v>
                </c:pt>
                <c:pt idx="5">
                  <c:v>Neutropenia(&lt;500)</c:v>
                </c:pt>
                <c:pt idx="6">
                  <c:v>Rechazo</c:v>
                </c:pt>
              </c:strCache>
            </c:strRef>
          </c:cat>
          <c:val>
            <c:numRef>
              <c:f>Hoja1!$C$2:$C$8</c:f>
              <c:numCache>
                <c:formatCode>0.00%</c:formatCode>
                <c:ptCount val="7"/>
                <c:pt idx="0">
                  <c:v>0.25800000000000001</c:v>
                </c:pt>
                <c:pt idx="1">
                  <c:v>3.7600000000000001E-2</c:v>
                </c:pt>
                <c:pt idx="2">
                  <c:v>0.61899999999999999</c:v>
                </c:pt>
                <c:pt idx="3">
                  <c:v>0.39400000000000002</c:v>
                </c:pt>
                <c:pt idx="4">
                  <c:v>0.26900000000000002</c:v>
                </c:pt>
                <c:pt idx="5">
                  <c:v>0.14199999999999999</c:v>
                </c:pt>
                <c:pt idx="6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A7-48E2-AC22-16658C6AB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7758496"/>
        <c:axId val="597753904"/>
      </c:barChart>
      <c:catAx>
        <c:axId val="59775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u-ES"/>
          </a:p>
        </c:txPr>
        <c:crossAx val="597753904"/>
        <c:crosses val="autoZero"/>
        <c:auto val="1"/>
        <c:lblAlgn val="ctr"/>
        <c:lblOffset val="100"/>
        <c:noMultiLvlLbl val="0"/>
      </c:catAx>
      <c:valAx>
        <c:axId val="59775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u-ES"/>
          </a:p>
        </c:txPr>
        <c:crossAx val="59775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u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u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96922-2247-4877-87B0-E708A88196C2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2F5AF-C779-4080-AFA8-B4BF3DA4F1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39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5AF-C779-4080-AFA8-B4BF3DA4F15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98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b="1" dirty="0"/>
              <a:t>Objetivo</a:t>
            </a:r>
            <a:r>
              <a:rPr lang="es-ES" altLang="es-ES" dirty="0"/>
              <a:t>: reducir efectos adversos y conseguir mantener la asociación FK+MMF y niveles bajos de FK sin comprometer eficacia.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2F5AF-C779-4080-AFA8-B4BF3DA4F15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55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F1A2-BD67-49D9-8D1C-917496083388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548-D44F-4830-B3A6-D6376F8B8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300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F1A2-BD67-49D9-8D1C-917496083388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548-D44F-4830-B3A6-D6376F8B8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93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F1A2-BD67-49D9-8D1C-917496083388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548-D44F-4830-B3A6-D6376F8B8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68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F1A2-BD67-49D9-8D1C-917496083388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548-D44F-4830-B3A6-D6376F8B8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49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F1A2-BD67-49D9-8D1C-917496083388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548-D44F-4830-B3A6-D6376F8B8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83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F1A2-BD67-49D9-8D1C-917496083388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548-D44F-4830-B3A6-D6376F8B8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38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F1A2-BD67-49D9-8D1C-917496083388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548-D44F-4830-B3A6-D6376F8B8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84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F1A2-BD67-49D9-8D1C-917496083388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548-D44F-4830-B3A6-D6376F8B8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F1A2-BD67-49D9-8D1C-917496083388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548-D44F-4830-B3A6-D6376F8B8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32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F1A2-BD67-49D9-8D1C-917496083388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548-D44F-4830-B3A6-D6376F8B8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37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F1A2-BD67-49D9-8D1C-917496083388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548-D44F-4830-B3A6-D6376F8B8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431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FF1A2-BD67-49D9-8D1C-917496083388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64548-D44F-4830-B3A6-D6376F8B8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54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eDeText 7">
            <a:extLst>
              <a:ext uri="{FF2B5EF4-FFF2-40B4-BE49-F238E27FC236}">
                <a16:creationId xmlns:a16="http://schemas.microsoft.com/office/drawing/2014/main" id="{549B873C-3515-4A86-835D-7D739B3B6DA6}"/>
              </a:ext>
            </a:extLst>
          </p:cNvPr>
          <p:cNvSpPr txBox="1"/>
          <p:nvPr/>
        </p:nvSpPr>
        <p:spPr>
          <a:xfrm>
            <a:off x="2679155" y="2503910"/>
            <a:ext cx="7977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i="1" dirty="0"/>
              <a:t>Reducción temprana de </a:t>
            </a:r>
            <a:r>
              <a:rPr lang="es-ES" sz="2800" b="1" i="1" dirty="0" err="1"/>
              <a:t>micofenolato</a:t>
            </a:r>
            <a:r>
              <a:rPr lang="es-ES" sz="2800" b="1" i="1" dirty="0"/>
              <a:t> en trasplante hepático: ¿menos efectos adversos sin comprometer los resultados?</a:t>
            </a: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FBBD72F3-89DC-4AF5-9DBA-1D5B051362E5}"/>
              </a:ext>
            </a:extLst>
          </p:cNvPr>
          <p:cNvSpPr txBox="1"/>
          <p:nvPr/>
        </p:nvSpPr>
        <p:spPr>
          <a:xfrm>
            <a:off x="2643449" y="3865418"/>
            <a:ext cx="7612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Patricia Salvador </a:t>
            </a:r>
            <a:r>
              <a:rPr lang="es-ES" sz="2400" dirty="0" err="1"/>
              <a:t>Bengoechea</a:t>
            </a:r>
            <a:endParaRPr lang="es-ES" sz="2400" dirty="0"/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436BE692-1C7E-44F3-BFF5-EF53613BC7EF}"/>
              </a:ext>
            </a:extLst>
          </p:cNvPr>
          <p:cNvSpPr txBox="1"/>
          <p:nvPr/>
        </p:nvSpPr>
        <p:spPr>
          <a:xfrm>
            <a:off x="2643449" y="4385632"/>
            <a:ext cx="6533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Hospital Universitario Cruces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B7C7E09-141D-6A7D-4638-6AB32664BB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581152" y="6332744"/>
            <a:ext cx="6093994" cy="400110"/>
            <a:chOff x="-321843" y="6376403"/>
            <a:chExt cx="6093994" cy="400110"/>
          </a:xfrm>
        </p:grpSpPr>
        <p:sp>
          <p:nvSpPr>
            <p:cNvPr id="12" name="QuadreDeText 11">
              <a:extLst>
                <a:ext uri="{FF2B5EF4-FFF2-40B4-BE49-F238E27FC236}">
                  <a16:creationId xmlns:a16="http://schemas.microsoft.com/office/drawing/2014/main" id="{4C9C88B0-3664-4D51-B1AE-97894215801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Imagen 29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9BF114A-F667-F53C-2897-AFE620279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573649A-4D06-50A9-A148-06B158CBA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774208" y="89715"/>
            <a:ext cx="9635320" cy="5561635"/>
            <a:chOff x="1774208" y="89715"/>
            <a:chExt cx="9635320" cy="5561635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DD7E468C-33FA-6B5A-6F3D-0CE90971984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892299" y="1603015"/>
              <a:ext cx="9517229" cy="4048335"/>
              <a:chOff x="1850917" y="2093157"/>
              <a:chExt cx="9903230" cy="404833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9E4D2F-480A-464B-8B69-EA25A631CE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850917" y="2093157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B5A8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534C781-F462-4AAE-BB6D-C4898DD7DD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075778" y="2325128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00A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" name="Imagen 1" descr="Logotipo&#10;&#10;El contenido generado por IA puede ser incorrecto.">
              <a:extLst>
                <a:ext uri="{FF2B5EF4-FFF2-40B4-BE49-F238E27FC236}">
                  <a16:creationId xmlns:a16="http://schemas.microsoft.com/office/drawing/2014/main" id="{B2404EEB-D204-8471-5B22-F54D864C102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8"/>
            <a:stretch>
              <a:fillRect/>
            </a:stretch>
          </p:blipFill>
          <p:spPr bwMode="auto">
            <a:xfrm>
              <a:off x="1774208" y="89715"/>
              <a:ext cx="1434153" cy="1228725"/>
            </a:xfrm>
            <a:prstGeom prst="rect">
              <a:avLst/>
            </a:prstGeom>
            <a:noFill/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8F7769B-9EE6-74F7-E885-CDB2A3C83B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36904" y="6161630"/>
            <a:ext cx="5111986" cy="592595"/>
            <a:chOff x="6948854" y="6151306"/>
            <a:chExt cx="5111986" cy="592595"/>
          </a:xfrm>
        </p:grpSpPr>
        <p:pic>
          <p:nvPicPr>
            <p:cNvPr id="4" name="Imagen 3" descr="Logotipo&#10;&#10;El contenido generado por IA puede ser incorrecto.">
              <a:extLst>
                <a:ext uri="{FF2B5EF4-FFF2-40B4-BE49-F238E27FC236}">
                  <a16:creationId xmlns:a16="http://schemas.microsoft.com/office/drawing/2014/main" id="{C57ED18D-EDD2-BAE8-05D2-71451C68A3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854" y="6151306"/>
              <a:ext cx="1376351" cy="557401"/>
            </a:xfrm>
            <a:prstGeom prst="rect">
              <a:avLst/>
            </a:prstGeom>
          </p:spPr>
        </p:pic>
        <p:pic>
          <p:nvPicPr>
            <p:cNvPr id="11" name="Imagen 10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F6219342-D9F2-1843-82D6-E60FD434A11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140" y="6201231"/>
              <a:ext cx="2005260" cy="484846"/>
            </a:xfrm>
            <a:prstGeom prst="rect">
              <a:avLst/>
            </a:prstGeom>
          </p:spPr>
        </p:pic>
        <p:pic>
          <p:nvPicPr>
            <p:cNvPr id="14" name="Imagen 13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B10C55A9-4136-2523-55D8-8B6078EFA26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23"/>
            <a:stretch>
              <a:fillRect/>
            </a:stretch>
          </p:blipFill>
          <p:spPr>
            <a:xfrm>
              <a:off x="10684489" y="6201231"/>
              <a:ext cx="1376351" cy="542670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81C98ECB-557C-302A-7FDB-D3539DDD1E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6926" y="115481"/>
            <a:ext cx="11424607" cy="1161793"/>
            <a:chOff x="86926" y="115481"/>
            <a:chExt cx="11424607" cy="1161793"/>
          </a:xfrm>
        </p:grpSpPr>
        <p:pic>
          <p:nvPicPr>
            <p:cNvPr id="21" name="Imagen 20" descr="Forma&#10;&#10;El contenido generado por IA puede ser incorrecto.">
              <a:extLst>
                <a:ext uri="{FF2B5EF4-FFF2-40B4-BE49-F238E27FC236}">
                  <a16:creationId xmlns:a16="http://schemas.microsoft.com/office/drawing/2014/main" id="{B1827BE4-C0A2-2282-D627-4A61F55DE5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24"/>
            <a:stretch>
              <a:fillRect/>
            </a:stretch>
          </p:blipFill>
          <p:spPr>
            <a:xfrm>
              <a:off x="86926" y="115481"/>
              <a:ext cx="1633591" cy="111623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683CDF3-5B64-B4E5-D0E7-4A0D07D07EB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56096" y="115481"/>
              <a:ext cx="2217969" cy="116179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0B12695F-AD37-6349-27F9-41383D6BD57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27756" y="426292"/>
              <a:ext cx="1167575" cy="823142"/>
            </a:xfrm>
            <a:prstGeom prst="rect">
              <a:avLst/>
            </a:prstGeom>
          </p:spPr>
        </p:pic>
        <p:pic>
          <p:nvPicPr>
            <p:cNvPr id="37" name="Imagen 36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EEFA737A-7438-D830-E475-F98A4A5F7A5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1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495" y="752527"/>
              <a:ext cx="1778038" cy="4660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9574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5" name="Grupo 14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17" name="Conector recto 16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Conector recto 17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16" name="Imagen 15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21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Imagen 21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aphicFrame>
        <p:nvGraphicFramePr>
          <p:cNvPr id="24" name="Marcador de contenido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204011"/>
              </p:ext>
            </p:extLst>
          </p:nvPr>
        </p:nvGraphicFramePr>
        <p:xfrm>
          <a:off x="838200" y="141696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760813" y="697559"/>
            <a:ext cx="1122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Resultados:</a:t>
            </a:r>
            <a:r>
              <a:rPr lang="es-ES" sz="3200" dirty="0"/>
              <a:t> complicaciones asociadas a la inmunosupresión (1)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033639" y="1443784"/>
            <a:ext cx="2095130" cy="473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7066014" y="1282334"/>
            <a:ext cx="2752210" cy="431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9818224" y="1574581"/>
            <a:ext cx="2008569" cy="4589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07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0" name="Grupo 9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12" name="Conector recto 11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Conector recto 12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11" name="Imagen 10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6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Imagen 16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15" y="1743530"/>
            <a:ext cx="6219146" cy="3429393"/>
          </a:xfrm>
          <a:prstGeom prst="rect">
            <a:avLst/>
          </a:prstGeom>
        </p:spPr>
      </p:pic>
      <p:pic>
        <p:nvPicPr>
          <p:cNvPr id="20" name="Marcador de contenido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88" y="1707020"/>
            <a:ext cx="4898656" cy="3035307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760813" y="697559"/>
            <a:ext cx="1122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Resultados:</a:t>
            </a:r>
            <a:r>
              <a:rPr lang="es-ES" sz="3200" dirty="0"/>
              <a:t> complicaciones asociadas a la inmunosupresión (2)</a:t>
            </a:r>
          </a:p>
        </p:txBody>
      </p:sp>
    </p:spTree>
    <p:extLst>
      <p:ext uri="{BB962C8B-B14F-4D97-AF65-F5344CB8AC3E}">
        <p14:creationId xmlns:p14="http://schemas.microsoft.com/office/powerpoint/2010/main" val="112656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0" name="Grupo 9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12" name="Conector recto 11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Conector recto 12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11" name="Imagen 10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6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Imagen 16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6045"/>
          <a:stretch/>
        </p:blipFill>
        <p:spPr>
          <a:xfrm>
            <a:off x="1891553" y="1502071"/>
            <a:ext cx="7431741" cy="4389703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644272" y="543721"/>
            <a:ext cx="1122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Resultados:</a:t>
            </a:r>
            <a:r>
              <a:rPr lang="es-ES" sz="3200" dirty="0"/>
              <a:t> supervivencia de pacientes e injertos (1 y 3 años)</a:t>
            </a:r>
          </a:p>
        </p:txBody>
      </p:sp>
    </p:spTree>
    <p:extLst>
      <p:ext uri="{BB962C8B-B14F-4D97-AF65-F5344CB8AC3E}">
        <p14:creationId xmlns:p14="http://schemas.microsoft.com/office/powerpoint/2010/main" val="3920457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4727"/>
            <a:ext cx="10329909" cy="4722236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En nuestra serie, la reducción anticipada de MMF no tiene impacto en la supervivencia de pacientes e injertos ni en la incidencia de complicaciones inmunológicas</a:t>
            </a:r>
          </a:p>
          <a:p>
            <a:pPr algn="just"/>
            <a:r>
              <a:rPr lang="es-ES" sz="2400" dirty="0"/>
              <a:t>Sin embargo, esta estrategia no logra disminuir las complicaciones por MMF, incrementar el número de pacientes con [</a:t>
            </a:r>
            <a:r>
              <a:rPr lang="es-ES" sz="2400" dirty="0" err="1"/>
              <a:t>tacrolimus</a:t>
            </a:r>
            <a:r>
              <a:rPr lang="es-ES" sz="2400" dirty="0"/>
              <a:t> + MMF] ni reducir significativamente los niveles acumulados de </a:t>
            </a:r>
            <a:r>
              <a:rPr lang="es-ES" sz="2400" dirty="0" err="1"/>
              <a:t>tacrolimus</a:t>
            </a:r>
            <a:endParaRPr lang="es-ES" sz="2400" dirty="0"/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Futuro:</a:t>
            </a:r>
          </a:p>
          <a:p>
            <a:pPr lvl="1"/>
            <a:r>
              <a:rPr lang="es-ES" dirty="0"/>
              <a:t>Explorar pautas que reduzcan toxicidad sin reducir eficacia.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9" name="Grupo 8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11" name="Conector recto 10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Conector recto 11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10" name="Imagen 9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5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Imagen 15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42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9" name="Grupo 8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11" name="Conector recto 10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Conector recto 11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10" name="Imagen 9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5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Imagen 15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17" name="Marcador de contenido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11513" y="739119"/>
            <a:ext cx="9002648" cy="506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39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7252" y="2797932"/>
            <a:ext cx="10515600" cy="1325563"/>
          </a:xfrm>
          <a:solidFill>
            <a:schemeClr val="accent2"/>
          </a:solidFill>
        </p:spPr>
        <p:txBody>
          <a:bodyPr/>
          <a:lstStyle/>
          <a:p>
            <a:r>
              <a:rPr lang="es-ES" dirty="0"/>
              <a:t>WASTE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9" name="Grupo 8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11" name="Conector recto 10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Conector recto 11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10" name="Imagen 9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5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Imagen 15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474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825" y="123777"/>
            <a:ext cx="10879975" cy="881148"/>
          </a:xfrm>
        </p:spPr>
        <p:txBody>
          <a:bodyPr/>
          <a:lstStyle/>
          <a:p>
            <a:r>
              <a:rPr lang="es-ES" b="1" dirty="0"/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7075" y="973005"/>
            <a:ext cx="10813473" cy="49051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" altLang="es-ES" sz="2000" dirty="0"/>
              <a:t>La reducción precoz de la exposición a </a:t>
            </a:r>
            <a:r>
              <a:rPr lang="es-ES" altLang="es-ES" sz="2000" dirty="0" err="1"/>
              <a:t>anticalcineurínicos</a:t>
            </a:r>
            <a:r>
              <a:rPr lang="es-ES" altLang="es-ES" sz="2000" dirty="0"/>
              <a:t> (CNI) disminuye las complicaciones metabólicas, renales, infecciosas y oncológicas </a:t>
            </a:r>
            <a:r>
              <a:rPr lang="es-ES" altLang="es-ES" sz="2000" dirty="0" err="1"/>
              <a:t>postrasplante</a:t>
            </a:r>
            <a:r>
              <a:rPr lang="es-ES" altLang="es-ES" sz="2000" dirty="0"/>
              <a:t> 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s-ES" altLang="es-ES" sz="1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s-ES" altLang="es-ES" dirty="0"/>
          </a:p>
          <a:p>
            <a:endParaRPr lang="es-ES" altLang="es-ES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ES" altLang="es-ES" dirty="0"/>
          </a:p>
          <a:p>
            <a:endParaRPr lang="es-ES" altLang="es-ES" dirty="0">
              <a:latin typeface="Arial" panose="020B0604020202020204" pitchFamily="34" charset="0"/>
            </a:endParaRPr>
          </a:p>
          <a:p>
            <a:endParaRPr lang="es-ES" altLang="es-ES" dirty="0">
              <a:latin typeface="Arial" panose="020B0604020202020204" pitchFamily="34" charset="0"/>
            </a:endParaRPr>
          </a:p>
          <a:p>
            <a:endParaRPr lang="es-ES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9" name="Grupo 18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21" name="Conector recto 20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Conector recto 21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20" name="Imagen 19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25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Imagen 25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702" y="1789651"/>
            <a:ext cx="7820674" cy="324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5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825" y="123777"/>
            <a:ext cx="10879975" cy="881148"/>
          </a:xfrm>
        </p:spPr>
        <p:txBody>
          <a:bodyPr/>
          <a:lstStyle/>
          <a:p>
            <a:r>
              <a:rPr lang="es-ES" b="1" dirty="0"/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7075" y="968603"/>
            <a:ext cx="10813473" cy="49051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" altLang="es-ES" sz="2000" dirty="0"/>
              <a:t>La reducción precoz de la exposición a </a:t>
            </a:r>
            <a:r>
              <a:rPr lang="es-ES" altLang="es-ES" sz="2000" dirty="0" err="1"/>
              <a:t>anticalcineurínicos</a:t>
            </a:r>
            <a:r>
              <a:rPr lang="es-ES" altLang="es-ES" sz="2000" dirty="0"/>
              <a:t> (CNI) disminuye las complicaciones metabólicas, renales, infecciosas y oncológicas </a:t>
            </a:r>
            <a:r>
              <a:rPr lang="es-ES" altLang="es-ES" sz="2000" dirty="0" err="1"/>
              <a:t>postrasplante</a:t>
            </a:r>
            <a:r>
              <a:rPr lang="es-ES" altLang="es-ES" sz="2000" dirty="0"/>
              <a:t> </a:t>
            </a:r>
          </a:p>
          <a:p>
            <a:pPr>
              <a:lnSpc>
                <a:spcPct val="120000"/>
              </a:lnSpc>
            </a:pPr>
            <a:r>
              <a:rPr lang="es-ES" altLang="es-ES" sz="2000" dirty="0"/>
              <a:t>La asociación con </a:t>
            </a:r>
            <a:r>
              <a:rPr lang="es-ES" altLang="es-ES" sz="2000" dirty="0" err="1"/>
              <a:t>micofenolato</a:t>
            </a:r>
            <a:r>
              <a:rPr lang="es-ES" altLang="es-ES" sz="2000" dirty="0"/>
              <a:t> </a:t>
            </a:r>
            <a:r>
              <a:rPr lang="es-ES" altLang="es-ES" sz="2000" dirty="0" err="1"/>
              <a:t>mofetilo</a:t>
            </a:r>
            <a:r>
              <a:rPr lang="es-ES" altLang="es-ES" sz="2000" dirty="0"/>
              <a:t> (MMF) permite reducir la exposición al </a:t>
            </a:r>
            <a:r>
              <a:rPr lang="es-ES" altLang="es-ES" sz="2000" dirty="0" err="1"/>
              <a:t>tacrolimus</a:t>
            </a:r>
            <a:r>
              <a:rPr lang="es-ES" altLang="es-ES" sz="2000" dirty="0"/>
              <a:t> por lo que es un componente esencial en la mayoría de regímenes de inmunosupresión </a:t>
            </a:r>
            <a:r>
              <a:rPr lang="es-ES" altLang="es-ES" sz="2000" dirty="0" err="1"/>
              <a:t>postrasplante</a:t>
            </a:r>
            <a:endParaRPr lang="es-ES" altLang="es-ES" sz="2000" dirty="0"/>
          </a:p>
          <a:p>
            <a:pPr lvl="1">
              <a:lnSpc>
                <a:spcPct val="120000"/>
              </a:lnSpc>
            </a:pPr>
            <a:r>
              <a:rPr lang="es-ES" altLang="es-ES" sz="1800" dirty="0"/>
              <a:t>Inmunosupresión estándar en el HU Cruces desde 2011: </a:t>
            </a:r>
            <a:r>
              <a:rPr lang="es-ES" altLang="es-ES" sz="1800" dirty="0" err="1"/>
              <a:t>tacrolimus</a:t>
            </a:r>
            <a:r>
              <a:rPr lang="es-ES" altLang="es-ES" sz="1800" dirty="0"/>
              <a:t> + MMF ± corticoides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s-ES" altLang="es-ES" sz="1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s-ES" altLang="es-ES" dirty="0"/>
          </a:p>
          <a:p>
            <a:endParaRPr lang="es-ES" altLang="es-ES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ES" altLang="es-ES" dirty="0"/>
          </a:p>
          <a:p>
            <a:endParaRPr lang="es-ES" altLang="es-ES" dirty="0">
              <a:latin typeface="Arial" panose="020B0604020202020204" pitchFamily="34" charset="0"/>
            </a:endParaRPr>
          </a:p>
          <a:p>
            <a:endParaRPr lang="es-ES" altLang="es-ES" dirty="0">
              <a:latin typeface="Arial" panose="020B0604020202020204" pitchFamily="34" charset="0"/>
            </a:endParaRPr>
          </a:p>
          <a:p>
            <a:endParaRPr lang="es-ES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9" name="Grupo 18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21" name="Conector recto 20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Conector recto 21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20" name="Imagen 19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25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Imagen 25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146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825" y="123777"/>
            <a:ext cx="10879975" cy="881148"/>
          </a:xfrm>
        </p:spPr>
        <p:txBody>
          <a:bodyPr/>
          <a:lstStyle/>
          <a:p>
            <a:r>
              <a:rPr lang="es-ES" b="1" dirty="0"/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7075" y="963231"/>
            <a:ext cx="10813473" cy="49051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" altLang="es-ES" sz="2000" dirty="0"/>
              <a:t>La reducción precoz de la exposición a </a:t>
            </a:r>
            <a:r>
              <a:rPr lang="es-ES" altLang="es-ES" sz="2000" dirty="0" err="1"/>
              <a:t>anticalcineurínicos</a:t>
            </a:r>
            <a:r>
              <a:rPr lang="es-ES" altLang="es-ES" sz="2000" dirty="0"/>
              <a:t> (CNI) disminuye las complicaciones metabólicas, renales, infecciosas y oncológicas </a:t>
            </a:r>
            <a:r>
              <a:rPr lang="es-ES" altLang="es-ES" sz="2000" dirty="0" err="1"/>
              <a:t>postrasplante</a:t>
            </a:r>
            <a:r>
              <a:rPr lang="es-ES" altLang="es-ES" sz="2000" dirty="0"/>
              <a:t> </a:t>
            </a:r>
          </a:p>
          <a:p>
            <a:pPr>
              <a:lnSpc>
                <a:spcPct val="120000"/>
              </a:lnSpc>
            </a:pPr>
            <a:r>
              <a:rPr lang="es-ES" altLang="es-ES" sz="2000" dirty="0"/>
              <a:t>La asociación con </a:t>
            </a:r>
            <a:r>
              <a:rPr lang="es-ES" altLang="es-ES" sz="2000" dirty="0" err="1"/>
              <a:t>micofenolato</a:t>
            </a:r>
            <a:r>
              <a:rPr lang="es-ES" altLang="es-ES" sz="2000" dirty="0"/>
              <a:t> </a:t>
            </a:r>
            <a:r>
              <a:rPr lang="es-ES" altLang="es-ES" sz="2000" dirty="0" err="1"/>
              <a:t>mofetilo</a:t>
            </a:r>
            <a:r>
              <a:rPr lang="es-ES" altLang="es-ES" sz="2000" dirty="0"/>
              <a:t> (MMF) permite reducir la exposición al </a:t>
            </a:r>
            <a:r>
              <a:rPr lang="es-ES" altLang="es-ES" sz="2000" dirty="0" err="1"/>
              <a:t>tacrolimus</a:t>
            </a:r>
            <a:r>
              <a:rPr lang="es-ES" altLang="es-ES" sz="2000" dirty="0"/>
              <a:t> por lo que es un componente esencial en la mayoría de regímenes de inmunosupresión </a:t>
            </a:r>
            <a:r>
              <a:rPr lang="es-ES" altLang="es-ES" sz="2000" dirty="0" err="1"/>
              <a:t>postrasplante</a:t>
            </a:r>
            <a:endParaRPr lang="es-ES" altLang="es-ES" sz="2000" dirty="0"/>
          </a:p>
          <a:p>
            <a:pPr lvl="1">
              <a:lnSpc>
                <a:spcPct val="120000"/>
              </a:lnSpc>
            </a:pPr>
            <a:r>
              <a:rPr lang="es-ES" altLang="es-ES" sz="1800" dirty="0"/>
              <a:t>Inmunosupresión estándar en el HU Cruces desde 2011: </a:t>
            </a:r>
            <a:r>
              <a:rPr lang="es-ES" altLang="es-ES" sz="1800" dirty="0" err="1"/>
              <a:t>tacrolimus</a:t>
            </a:r>
            <a:r>
              <a:rPr lang="es-ES" altLang="es-ES" sz="1800" dirty="0"/>
              <a:t> + MMF ± corticoides</a:t>
            </a:r>
          </a:p>
          <a:p>
            <a:pPr>
              <a:lnSpc>
                <a:spcPct val="120000"/>
              </a:lnSpc>
            </a:pPr>
            <a:r>
              <a:rPr lang="es-ES" altLang="es-ES" sz="2000" dirty="0"/>
              <a:t>MMF no es </a:t>
            </a:r>
            <a:r>
              <a:rPr lang="es-ES" altLang="es-ES" sz="2000" dirty="0" err="1"/>
              <a:t>nefrotóxico</a:t>
            </a:r>
            <a:r>
              <a:rPr lang="es-ES" altLang="es-ES" sz="2000" dirty="0"/>
              <a:t> ni </a:t>
            </a:r>
            <a:r>
              <a:rPr lang="es-ES" altLang="es-ES" sz="2000" dirty="0" err="1"/>
              <a:t>prooncogénico</a:t>
            </a:r>
            <a:r>
              <a:rPr lang="es-ES" altLang="es-ES" sz="2000" dirty="0"/>
              <a:t> pero sus efectos adversos gastrointestinales, hematológicos y favorecedor de infecciones obligan a suspenderlo hasta en el 30% de los casos. 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s-ES" altLang="es-ES" sz="1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s-ES" altLang="es-ES" dirty="0"/>
          </a:p>
          <a:p>
            <a:endParaRPr lang="es-ES" altLang="es-ES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ES" altLang="es-ES" dirty="0"/>
          </a:p>
          <a:p>
            <a:endParaRPr lang="es-ES" altLang="es-ES" dirty="0">
              <a:latin typeface="Arial" panose="020B0604020202020204" pitchFamily="34" charset="0"/>
            </a:endParaRPr>
          </a:p>
          <a:p>
            <a:endParaRPr lang="es-ES" altLang="es-ES" dirty="0">
              <a:latin typeface="Arial" panose="020B0604020202020204" pitchFamily="34" charset="0"/>
            </a:endParaRPr>
          </a:p>
          <a:p>
            <a:endParaRPr lang="es-ES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9" name="Grupo 18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21" name="Conector recto 20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Conector recto 21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20" name="Imagen 19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25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Imagen 25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6" name="CuadroTexto 5"/>
          <p:cNvSpPr txBox="1"/>
          <p:nvPr/>
        </p:nvSpPr>
        <p:spPr>
          <a:xfrm>
            <a:off x="507075" y="5202121"/>
            <a:ext cx="9955995" cy="435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120000"/>
              </a:lnSpc>
            </a:pPr>
            <a:r>
              <a:rPr lang="es-ES" altLang="es-ES" sz="2000" b="1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es-ES" altLang="es-ES" sz="2000" b="1" dirty="0">
                <a:solidFill>
                  <a:srgbClr val="00B0F0"/>
                </a:solidFill>
              </a:rPr>
              <a:t>Protocolo de reducción temprana MMF desde 2020: ≤ 1000 mg/día antes del 2º mes 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977252" y="3993889"/>
            <a:ext cx="9092472" cy="1155462"/>
            <a:chOff x="977252" y="3993889"/>
            <a:chExt cx="9092472" cy="1155462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252" y="3993889"/>
              <a:ext cx="2852997" cy="109320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1213" y="4026400"/>
              <a:ext cx="6118511" cy="1122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647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74835"/>
            <a:ext cx="10515600" cy="1325563"/>
          </a:xfrm>
        </p:spPr>
        <p:txBody>
          <a:bodyPr/>
          <a:lstStyle/>
          <a:p>
            <a:r>
              <a:rPr lang="es-ES" b="1" dirty="0"/>
              <a:t>Objetivo: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660126"/>
            <a:ext cx="10515600" cy="1059618"/>
          </a:xfrm>
        </p:spPr>
        <p:txBody>
          <a:bodyPr/>
          <a:lstStyle/>
          <a:p>
            <a:pPr marL="0" indent="0">
              <a:buNone/>
            </a:pPr>
            <a:r>
              <a:rPr lang="es-ES" altLang="es-ES" dirty="0"/>
              <a:t>Valorar el efecto de la reducción anticipada de MMF en la minimización de </a:t>
            </a:r>
            <a:r>
              <a:rPr lang="es-ES" altLang="es-ES" dirty="0" err="1"/>
              <a:t>tacrolimus</a:t>
            </a:r>
            <a:r>
              <a:rPr lang="es-ES" altLang="es-ES" dirty="0"/>
              <a:t> y en la incidencia de efectos adversos</a:t>
            </a:r>
          </a:p>
          <a:p>
            <a:endParaRPr lang="es-ES" altLang="es-ES" dirty="0"/>
          </a:p>
          <a:p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9" name="Grupo 8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11" name="Conector recto 10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Conector recto 11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10" name="Imagen 9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5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Imagen 15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614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4404"/>
            <a:ext cx="10515600" cy="1325563"/>
          </a:xfrm>
        </p:spPr>
        <p:txBody>
          <a:bodyPr/>
          <a:lstStyle/>
          <a:p>
            <a:r>
              <a:rPr lang="es-ES" b="1" dirty="0"/>
              <a:t>Pacientes y métodos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/>
          </a:bodyPr>
          <a:lstStyle/>
          <a:p>
            <a:r>
              <a:rPr lang="es-ES" sz="2400" dirty="0"/>
              <a:t>Estudio comparativo retrospectivo </a:t>
            </a:r>
            <a:r>
              <a:rPr lang="es-ES" sz="2400" dirty="0" err="1"/>
              <a:t>unicéntrico</a:t>
            </a:r>
            <a:r>
              <a:rPr lang="es-ES" sz="2400" dirty="0"/>
              <a:t> (HU Cruces)</a:t>
            </a:r>
          </a:p>
          <a:p>
            <a:pPr lvl="1"/>
            <a:r>
              <a:rPr lang="es-ES" sz="2000" dirty="0"/>
              <a:t>Grupo MMF estándar [</a:t>
            </a:r>
            <a:r>
              <a:rPr lang="es-ES" sz="2000" dirty="0" err="1"/>
              <a:t>eMMF</a:t>
            </a:r>
            <a:r>
              <a:rPr lang="es-ES" sz="2000" dirty="0"/>
              <a:t>]: 2016–2019 (n=236) </a:t>
            </a:r>
          </a:p>
          <a:p>
            <a:pPr lvl="1"/>
            <a:r>
              <a:rPr lang="es-ES" sz="2000" dirty="0"/>
              <a:t>Grupo MMF reducido [</a:t>
            </a:r>
            <a:r>
              <a:rPr lang="es-ES" sz="2000" dirty="0" err="1"/>
              <a:t>rMMF</a:t>
            </a:r>
            <a:r>
              <a:rPr lang="es-ES" sz="2000" dirty="0"/>
              <a:t>]: 2021–2023 (n=134)</a:t>
            </a:r>
          </a:p>
          <a:p>
            <a:pPr marL="457200" lvl="1" indent="0">
              <a:buNone/>
            </a:pPr>
            <a:r>
              <a:rPr lang="es-ES" dirty="0"/>
              <a:t>   </a:t>
            </a:r>
            <a:r>
              <a:rPr lang="es-ES" sz="2200" b="1" dirty="0"/>
              <a:t>Exclusiones </a:t>
            </a:r>
            <a:r>
              <a:rPr lang="es-ES" sz="1800" dirty="0"/>
              <a:t>(n=154)</a:t>
            </a:r>
          </a:p>
          <a:p>
            <a:pPr lvl="2"/>
            <a:r>
              <a:rPr lang="es-ES" sz="1800" dirty="0"/>
              <a:t>Retrasplantes</a:t>
            </a:r>
          </a:p>
          <a:p>
            <a:pPr lvl="2"/>
            <a:r>
              <a:rPr lang="es-ES" sz="1800" dirty="0"/>
              <a:t>Trasplantes </a:t>
            </a:r>
            <a:r>
              <a:rPr lang="es-ES" sz="1800" dirty="0" err="1"/>
              <a:t>multiorgánicos</a:t>
            </a:r>
            <a:r>
              <a:rPr lang="es-ES" sz="1800" dirty="0"/>
              <a:t> </a:t>
            </a:r>
          </a:p>
          <a:p>
            <a:pPr lvl="2"/>
            <a:r>
              <a:rPr lang="es-ES" sz="1800" dirty="0"/>
              <a:t>Etiología autoinmune </a:t>
            </a:r>
          </a:p>
          <a:p>
            <a:pPr lvl="2"/>
            <a:r>
              <a:rPr lang="es-ES" sz="1800" dirty="0"/>
              <a:t>Infección VIH</a:t>
            </a:r>
          </a:p>
          <a:p>
            <a:pPr lvl="2"/>
            <a:r>
              <a:rPr lang="es-ES" sz="1800" dirty="0"/>
              <a:t>Fallecidos o </a:t>
            </a:r>
            <a:r>
              <a:rPr lang="es-ES" sz="1800" dirty="0" err="1"/>
              <a:t>retrasplantados</a:t>
            </a:r>
            <a:r>
              <a:rPr lang="es-ES" sz="1800" dirty="0"/>
              <a:t> en el primer mes </a:t>
            </a:r>
          </a:p>
          <a:p>
            <a:r>
              <a:rPr lang="es-ES" sz="2400" dirty="0"/>
              <a:t>Seguimiento medio:</a:t>
            </a:r>
          </a:p>
          <a:p>
            <a:pPr lvl="1"/>
            <a:r>
              <a:rPr lang="es-ES" sz="2000" dirty="0" err="1"/>
              <a:t>eMMF</a:t>
            </a:r>
            <a:r>
              <a:rPr lang="es-ES" sz="2000" dirty="0"/>
              <a:t>: 81,5 meses </a:t>
            </a:r>
          </a:p>
          <a:p>
            <a:pPr lvl="1"/>
            <a:r>
              <a:rPr lang="es-ES" sz="2000" dirty="0" err="1"/>
              <a:t>rMMF</a:t>
            </a:r>
            <a:r>
              <a:rPr lang="es-ES" sz="2000" dirty="0"/>
              <a:t>: 31,7 meses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46" y="951296"/>
            <a:ext cx="3929581" cy="515534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0" name="Grupo 9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12" name="Conector recto 11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Conector recto 12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11" name="Imagen 10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6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Imagen 16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18" name="CuadroTexto 17"/>
          <p:cNvSpPr txBox="1"/>
          <p:nvPr/>
        </p:nvSpPr>
        <p:spPr>
          <a:xfrm>
            <a:off x="8492067" y="4698999"/>
            <a:ext cx="94826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" dirty="0" err="1"/>
              <a:t>eMMF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0557932" y="4699000"/>
            <a:ext cx="795867" cy="369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" dirty="0" err="1"/>
              <a:t>rMMF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29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60765"/>
              </p:ext>
            </p:extLst>
          </p:nvPr>
        </p:nvGraphicFramePr>
        <p:xfrm>
          <a:off x="423946" y="864526"/>
          <a:ext cx="4348944" cy="5035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236">
                  <a:extLst>
                    <a:ext uri="{9D8B030D-6E8A-4147-A177-3AD203B41FA5}">
                      <a16:colId xmlns:a16="http://schemas.microsoft.com/office/drawing/2014/main" val="2559729858"/>
                    </a:ext>
                  </a:extLst>
                </a:gridCol>
                <a:gridCol w="1087236">
                  <a:extLst>
                    <a:ext uri="{9D8B030D-6E8A-4147-A177-3AD203B41FA5}">
                      <a16:colId xmlns:a16="http://schemas.microsoft.com/office/drawing/2014/main" val="274080635"/>
                    </a:ext>
                  </a:extLst>
                </a:gridCol>
                <a:gridCol w="1087236">
                  <a:extLst>
                    <a:ext uri="{9D8B030D-6E8A-4147-A177-3AD203B41FA5}">
                      <a16:colId xmlns:a16="http://schemas.microsoft.com/office/drawing/2014/main" val="3532203338"/>
                    </a:ext>
                  </a:extLst>
                </a:gridCol>
                <a:gridCol w="1087236">
                  <a:extLst>
                    <a:ext uri="{9D8B030D-6E8A-4147-A177-3AD203B41FA5}">
                      <a16:colId xmlns:a16="http://schemas.microsoft.com/office/drawing/2014/main" val="3194454276"/>
                    </a:ext>
                  </a:extLst>
                </a:gridCol>
              </a:tblGrid>
              <a:tr h="644678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2016-2019</a:t>
                      </a:r>
                    </a:p>
                    <a:p>
                      <a:r>
                        <a:rPr lang="es-ES" sz="1400" dirty="0"/>
                        <a:t>N</a:t>
                      </a:r>
                      <a:r>
                        <a:rPr lang="es-ES" sz="1400" baseline="0" dirty="0"/>
                        <a:t> = </a:t>
                      </a:r>
                      <a:r>
                        <a:rPr lang="es-ES" sz="1400" dirty="0"/>
                        <a:t>236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2021-2023</a:t>
                      </a:r>
                    </a:p>
                    <a:p>
                      <a:r>
                        <a:rPr lang="es-ES" sz="1400" dirty="0"/>
                        <a:t>N</a:t>
                      </a:r>
                      <a:r>
                        <a:rPr lang="es-ES" sz="1400" baseline="0" dirty="0"/>
                        <a:t> = </a:t>
                      </a:r>
                      <a:r>
                        <a:rPr lang="es-ES" sz="1400" dirty="0"/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i="1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8015682"/>
                  </a:ext>
                </a:extLst>
              </a:tr>
              <a:tr h="335822">
                <a:tc>
                  <a:txBody>
                    <a:bodyPr/>
                    <a:lstStyle/>
                    <a:p>
                      <a:r>
                        <a:rPr lang="es-ES" sz="1400" dirty="0"/>
                        <a:t>Edad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58 (54-63)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61 (57-66)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247763"/>
                  </a:ext>
                </a:extLst>
              </a:tr>
              <a:tr h="335822">
                <a:tc>
                  <a:txBody>
                    <a:bodyPr/>
                    <a:lstStyle/>
                    <a:p>
                      <a:r>
                        <a:rPr lang="es-ES" sz="1400" dirty="0"/>
                        <a:t>Edad &gt;65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16,1%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29,1%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0,008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474675"/>
                  </a:ext>
                </a:extLst>
              </a:tr>
              <a:tr h="533658">
                <a:tc>
                  <a:txBody>
                    <a:bodyPr/>
                    <a:lstStyle/>
                    <a:p>
                      <a:r>
                        <a:rPr lang="es-ES" sz="1400" dirty="0"/>
                        <a:t>Sexo(Varón)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80.5%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75.4%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0.30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197445"/>
                  </a:ext>
                </a:extLst>
              </a:tr>
              <a:tr h="753400">
                <a:tc>
                  <a:txBody>
                    <a:bodyPr/>
                    <a:lstStyle/>
                    <a:p>
                      <a:r>
                        <a:rPr lang="es-ES" sz="1400" dirty="0"/>
                        <a:t>IMC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28.4 (24.6-31.2)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27.4 (24.5-30.5)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804948"/>
                  </a:ext>
                </a:extLst>
              </a:tr>
              <a:tr h="335822">
                <a:tc>
                  <a:txBody>
                    <a:bodyPr/>
                    <a:lstStyle/>
                    <a:p>
                      <a:r>
                        <a:rPr lang="es-ES" sz="1400" dirty="0"/>
                        <a:t>IMC&gt;30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34,5%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28,4%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0,47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938004"/>
                  </a:ext>
                </a:extLst>
              </a:tr>
              <a:tr h="335822">
                <a:tc>
                  <a:txBody>
                    <a:bodyPr/>
                    <a:lstStyle/>
                    <a:p>
                      <a:r>
                        <a:rPr lang="es-ES" sz="1400" dirty="0"/>
                        <a:t>HTA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33.5%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35.8%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0.73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156618"/>
                  </a:ext>
                </a:extLst>
              </a:tr>
              <a:tr h="335822">
                <a:tc>
                  <a:txBody>
                    <a:bodyPr/>
                    <a:lstStyle/>
                    <a:p>
                      <a:r>
                        <a:rPr lang="es-ES" sz="1400" dirty="0"/>
                        <a:t>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28.8%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29.8%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0.59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95718"/>
                  </a:ext>
                </a:extLst>
              </a:tr>
              <a:tr h="335822">
                <a:tc>
                  <a:txBody>
                    <a:bodyPr/>
                    <a:lstStyle/>
                    <a:p>
                      <a:r>
                        <a:rPr lang="es-ES" sz="1400" dirty="0"/>
                        <a:t>DLP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14.2%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0.34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927483"/>
                  </a:ext>
                </a:extLst>
              </a:tr>
              <a:tr h="753400">
                <a:tc>
                  <a:txBody>
                    <a:bodyPr/>
                    <a:lstStyle/>
                    <a:p>
                      <a:r>
                        <a:rPr lang="es-ES" sz="1400" dirty="0"/>
                        <a:t>Insuficiencia renal</a:t>
                      </a:r>
                    </a:p>
                    <a:p>
                      <a:r>
                        <a:rPr lang="es-ES" sz="1400" dirty="0"/>
                        <a:t>(FG&lt;60)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302388"/>
                  </a:ext>
                </a:extLst>
              </a:tr>
              <a:tr h="335822">
                <a:tc>
                  <a:txBody>
                    <a:bodyPr/>
                    <a:lstStyle/>
                    <a:p>
                      <a:r>
                        <a:rPr lang="es-ES" sz="1400" dirty="0"/>
                        <a:t>Fumador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0.61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904662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423945" y="1841258"/>
            <a:ext cx="4348945" cy="32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0000"/>
                </a:solidFill>
              </a:ln>
              <a:noFill/>
            </a:endParaRPr>
          </a:p>
        </p:txBody>
      </p:sp>
      <p:graphicFrame>
        <p:nvGraphicFramePr>
          <p:cNvPr id="6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69378"/>
              </p:ext>
            </p:extLst>
          </p:nvPr>
        </p:nvGraphicFramePr>
        <p:xfrm>
          <a:off x="4995949" y="864530"/>
          <a:ext cx="6357850" cy="5171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143">
                  <a:extLst>
                    <a:ext uri="{9D8B030D-6E8A-4147-A177-3AD203B41FA5}">
                      <a16:colId xmlns:a16="http://schemas.microsoft.com/office/drawing/2014/main" val="3558430000"/>
                    </a:ext>
                  </a:extLst>
                </a:gridCol>
                <a:gridCol w="1841321">
                  <a:extLst>
                    <a:ext uri="{9D8B030D-6E8A-4147-A177-3AD203B41FA5}">
                      <a16:colId xmlns:a16="http://schemas.microsoft.com/office/drawing/2014/main" val="3957885597"/>
                    </a:ext>
                  </a:extLst>
                </a:gridCol>
                <a:gridCol w="1737056">
                  <a:extLst>
                    <a:ext uri="{9D8B030D-6E8A-4147-A177-3AD203B41FA5}">
                      <a16:colId xmlns:a16="http://schemas.microsoft.com/office/drawing/2014/main" val="3230606438"/>
                    </a:ext>
                  </a:extLst>
                </a:gridCol>
                <a:gridCol w="1135330">
                  <a:extLst>
                    <a:ext uri="{9D8B030D-6E8A-4147-A177-3AD203B41FA5}">
                      <a16:colId xmlns:a16="http://schemas.microsoft.com/office/drawing/2014/main" val="2079600139"/>
                    </a:ext>
                  </a:extLst>
                </a:gridCol>
              </a:tblGrid>
              <a:tr h="645268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2016-2019</a:t>
                      </a:r>
                    </a:p>
                    <a:p>
                      <a:r>
                        <a:rPr lang="es-ES" sz="1400" dirty="0"/>
                        <a:t>N</a:t>
                      </a:r>
                      <a:r>
                        <a:rPr lang="es-ES" sz="1400" baseline="0" dirty="0"/>
                        <a:t> =</a:t>
                      </a:r>
                      <a:r>
                        <a:rPr lang="es-ES" sz="1400" dirty="0"/>
                        <a:t> 236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2021-2023</a:t>
                      </a:r>
                    </a:p>
                    <a:p>
                      <a:r>
                        <a:rPr lang="es-ES" sz="1400" dirty="0"/>
                        <a:t>N</a:t>
                      </a:r>
                      <a:r>
                        <a:rPr lang="es-ES" sz="1400" baseline="0" dirty="0"/>
                        <a:t> = </a:t>
                      </a:r>
                      <a:r>
                        <a:rPr lang="es-ES" sz="1400" dirty="0"/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489715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r>
                        <a:rPr lang="es-ES" sz="1400" dirty="0"/>
                        <a:t>Etiología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0.66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952043"/>
                  </a:ext>
                </a:extLst>
              </a:tr>
              <a:tr h="380227">
                <a:tc>
                  <a:txBody>
                    <a:bodyPr/>
                    <a:lstStyle/>
                    <a:p>
                      <a:r>
                        <a:rPr lang="es-ES" sz="1200" dirty="0"/>
                        <a:t>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43,2%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523862"/>
                  </a:ext>
                </a:extLst>
              </a:tr>
              <a:tr h="380227">
                <a:tc>
                  <a:txBody>
                    <a:bodyPr/>
                    <a:lstStyle/>
                    <a:p>
                      <a:r>
                        <a:rPr lang="es-ES" sz="1200" dirty="0"/>
                        <a:t>VHC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18,2%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20,1%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614924"/>
                  </a:ext>
                </a:extLst>
              </a:tr>
              <a:tr h="380227">
                <a:tc>
                  <a:txBody>
                    <a:bodyPr/>
                    <a:lstStyle/>
                    <a:p>
                      <a:r>
                        <a:rPr lang="es-ES" sz="1200" dirty="0"/>
                        <a:t>MASLD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2,54%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4,48%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812125"/>
                  </a:ext>
                </a:extLst>
              </a:tr>
              <a:tr h="380227">
                <a:tc>
                  <a:txBody>
                    <a:bodyPr/>
                    <a:lstStyle/>
                    <a:p>
                      <a:r>
                        <a:rPr lang="es-ES" sz="1200" dirty="0" err="1"/>
                        <a:t>Metald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7,63%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8,96%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819235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r>
                        <a:rPr lang="es-ES" sz="1400" dirty="0" err="1"/>
                        <a:t>Child-pugh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8 (6-10)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8 (6-9)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0,51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683265"/>
                  </a:ext>
                </a:extLst>
              </a:tr>
              <a:tr h="344142">
                <a:tc>
                  <a:txBody>
                    <a:bodyPr/>
                    <a:lstStyle/>
                    <a:p>
                      <a:r>
                        <a:rPr lang="es-ES" sz="1400" dirty="0" err="1"/>
                        <a:t>MeldNa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12 (9-16)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13 (7-18)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0,69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342791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r>
                        <a:rPr lang="es-ES" sz="1400" dirty="0"/>
                        <a:t>HCC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53,4%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40,3%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0,02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510354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r>
                        <a:rPr lang="es-ES" sz="1400" dirty="0"/>
                        <a:t>CMV D+/R-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14,9%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18,5%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0,07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823372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r>
                        <a:rPr lang="es-ES" sz="1400" dirty="0" err="1"/>
                        <a:t>Basiliximab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50,6%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60,4%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0,08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56108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r>
                        <a:rPr lang="es-ES" sz="1400" dirty="0"/>
                        <a:t>Corticoides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77,1%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79,9%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0,63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217075"/>
                  </a:ext>
                </a:extLst>
              </a:tr>
              <a:tr h="760455">
                <a:tc>
                  <a:txBody>
                    <a:bodyPr/>
                    <a:lstStyle/>
                    <a:p>
                      <a:r>
                        <a:rPr lang="es-ES" sz="1400" dirty="0"/>
                        <a:t>Tiempo seguimiento (días)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2446 (2082-2990)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951(690-1291)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&lt;0,01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296679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4989245" y="4004733"/>
            <a:ext cx="6364553" cy="338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4995949" y="4671913"/>
            <a:ext cx="6357849" cy="2988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ítulo 8"/>
          <p:cNvSpPr txBox="1">
            <a:spLocks noGrp="1"/>
          </p:cNvSpPr>
          <p:nvPr>
            <p:ph type="title"/>
          </p:nvPr>
        </p:nvSpPr>
        <p:spPr>
          <a:xfrm>
            <a:off x="423946" y="379953"/>
            <a:ext cx="1057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+mn-lt"/>
              </a:rPr>
              <a:t>Características basales</a:t>
            </a:r>
            <a:endParaRPr lang="es-ES" sz="1600" b="1" dirty="0">
              <a:latin typeface="+mn-lt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5" name="Grupo 14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17" name="Conector recto 16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Conector recto 17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16" name="Imagen 15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21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Imagen 21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201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645890"/>
              </p:ext>
            </p:extLst>
          </p:nvPr>
        </p:nvGraphicFramePr>
        <p:xfrm>
          <a:off x="779012" y="2026334"/>
          <a:ext cx="10515600" cy="2505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694">
                  <a:extLst>
                    <a:ext uri="{9D8B030D-6E8A-4147-A177-3AD203B41FA5}">
                      <a16:colId xmlns:a16="http://schemas.microsoft.com/office/drawing/2014/main" val="345590594"/>
                    </a:ext>
                  </a:extLst>
                </a:gridCol>
                <a:gridCol w="2653553">
                  <a:extLst>
                    <a:ext uri="{9D8B030D-6E8A-4147-A177-3AD203B41FA5}">
                      <a16:colId xmlns:a16="http://schemas.microsoft.com/office/drawing/2014/main" val="541536928"/>
                    </a:ext>
                  </a:extLst>
                </a:gridCol>
                <a:gridCol w="2381453">
                  <a:extLst>
                    <a:ext uri="{9D8B030D-6E8A-4147-A177-3AD203B41FA5}">
                      <a16:colId xmlns:a16="http://schemas.microsoft.com/office/drawing/2014/main" val="340841465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107990206"/>
                    </a:ext>
                  </a:extLst>
                </a:gridCol>
              </a:tblGrid>
              <a:tr h="65156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2016-2019</a:t>
                      </a:r>
                    </a:p>
                    <a:p>
                      <a:r>
                        <a:rPr lang="es-ES" dirty="0"/>
                        <a:t>N:236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2021-2023</a:t>
                      </a:r>
                    </a:p>
                    <a:p>
                      <a:r>
                        <a:rPr lang="es-ES" dirty="0"/>
                        <a:t>N:134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856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Suspensión MMF </a:t>
                      </a:r>
                      <a:r>
                        <a:rPr lang="es-ES" dirty="0"/>
                        <a:t>al 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39,8%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47,7%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0,27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84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Tacro</a:t>
                      </a:r>
                      <a:r>
                        <a:rPr lang="es-ES" baseline="0" dirty="0"/>
                        <a:t> acumulado a 6 meses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1051,96(+/-178)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1062(+/-203)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3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Tacro</a:t>
                      </a:r>
                      <a:r>
                        <a:rPr lang="es-ES" dirty="0"/>
                        <a:t> acumulado a 1</a:t>
                      </a:r>
                      <a:r>
                        <a:rPr lang="es-ES" baseline="0" dirty="0"/>
                        <a:t> año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2050 (+/-292)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2110 (+/-343)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0,13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90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Minimización a 6 meses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59,8%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0,65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73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Minimización </a:t>
                      </a:r>
                      <a:r>
                        <a:rPr lang="es-ES" baseline="0" dirty="0"/>
                        <a:t>a 1 año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75,8%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62,2%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876774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07988" y="704724"/>
            <a:ext cx="1122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Resultados:</a:t>
            </a:r>
            <a:r>
              <a:rPr lang="es-ES" sz="3200" dirty="0"/>
              <a:t> inmunosupresión a lo largo del seguimiento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93375" y="4179537"/>
            <a:ext cx="8796251" cy="343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779012" y="2704868"/>
            <a:ext cx="8855439" cy="334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165256" y="3482418"/>
            <a:ext cx="613756" cy="332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11" name="Grupo 10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3" name="Grupo 12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15" name="Conector recto 1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Conector recto 1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14" name="Imagen 13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9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Imagen 19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43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616" t="49170" r="24890" b="26568"/>
          <a:stretch/>
        </p:blipFill>
        <p:spPr>
          <a:xfrm>
            <a:off x="577323" y="736599"/>
            <a:ext cx="10310964" cy="418253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38201" y="4919134"/>
            <a:ext cx="969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Nota: </a:t>
            </a:r>
            <a:r>
              <a:rPr lang="es-ES" sz="1600" dirty="0"/>
              <a:t>ajuste de dosis de </a:t>
            </a:r>
            <a:r>
              <a:rPr lang="es-ES" sz="1600" dirty="0" err="1"/>
              <a:t>micofenolato</a:t>
            </a:r>
            <a:r>
              <a:rPr lang="es-ES" sz="1600" dirty="0"/>
              <a:t> durante primer año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490133" y="2878200"/>
            <a:ext cx="8235758" cy="339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559593" y="4317999"/>
            <a:ext cx="8177074" cy="4318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11" name="Grupo 10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3" name="Grupo 12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15" name="Conector recto 1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Conector recto 1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14" name="Imagen 13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9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Imagen 19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664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020579F7B4964FACCC3D9671C8AF13" ma:contentTypeVersion="14" ma:contentTypeDescription="Crear nuevo documento." ma:contentTypeScope="" ma:versionID="a36bc7379729fb197f81f6c1046e658d">
  <xsd:schema xmlns:xsd="http://www.w3.org/2001/XMLSchema" xmlns:xs="http://www.w3.org/2001/XMLSchema" xmlns:p="http://schemas.microsoft.com/office/2006/metadata/properties" xmlns:ns2="2ba98950-7f45-4f63-93ce-8807729bc465" xmlns:ns3="0c5cd9b1-7df6-4125-9594-fc0acfe49476" targetNamespace="http://schemas.microsoft.com/office/2006/metadata/properties" ma:root="true" ma:fieldsID="8c391ca4074de249015c27fdc0d86995" ns2:_="" ns3:_="">
    <xsd:import namespace="2ba98950-7f45-4f63-93ce-8807729bc465"/>
    <xsd:import namespace="0c5cd9b1-7df6-4125-9594-fc0acfe49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98950-7f45-4f63-93ce-8807729bc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cc06aaf1-dea5-4937-a89f-1c0b07b63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cd9b1-7df6-4125-9594-fc0acfe494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cc2f8-7afc-48ea-9592-642bd44d942f}" ma:internalName="TaxCatchAll" ma:showField="CatchAllData" ma:web="0c5cd9b1-7df6-4125-9594-fc0acfe49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5cd9b1-7df6-4125-9594-fc0acfe49476" xsi:nil="true"/>
    <lcf76f155ced4ddcb4097134ff3c332f xmlns="2ba98950-7f45-4f63-93ce-8807729bc46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E6E86B-14B6-48B9-A608-936F55452BCC}"/>
</file>

<file path=customXml/itemProps2.xml><?xml version="1.0" encoding="utf-8"?>
<ds:datastoreItem xmlns:ds="http://schemas.openxmlformats.org/officeDocument/2006/customXml" ds:itemID="{C6F15CEB-DA2D-4625-958C-33C20D345AFD}"/>
</file>

<file path=customXml/itemProps3.xml><?xml version="1.0" encoding="utf-8"?>
<ds:datastoreItem xmlns:ds="http://schemas.openxmlformats.org/officeDocument/2006/customXml" ds:itemID="{E53C239D-9873-412A-96D7-6D2AC760A14A}"/>
</file>

<file path=docProps/app.xml><?xml version="1.0" encoding="utf-8"?>
<Properties xmlns="http://schemas.openxmlformats.org/officeDocument/2006/extended-properties" xmlns:vt="http://schemas.openxmlformats.org/officeDocument/2006/docPropsVTypes">
  <TotalTime>2483</TotalTime>
  <Words>1014</Words>
  <Application>Microsoft Office PowerPoint</Application>
  <PresentationFormat>Panorámica</PresentationFormat>
  <Paragraphs>197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Introducción</vt:lpstr>
      <vt:lpstr>Introducción</vt:lpstr>
      <vt:lpstr>Introducción</vt:lpstr>
      <vt:lpstr>Objetivo:</vt:lpstr>
      <vt:lpstr>Pacientes y métodos</vt:lpstr>
      <vt:lpstr>Características basales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  <vt:lpstr>WASTE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SALVADOR BENGOECHEA</dc:creator>
  <cp:lastModifiedBy>manu garcia rodrigo</cp:lastModifiedBy>
  <cp:revision>137</cp:revision>
  <dcterms:created xsi:type="dcterms:W3CDTF">2025-04-25T11:17:17Z</dcterms:created>
  <dcterms:modified xsi:type="dcterms:W3CDTF">2025-10-24T05:52:54Z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0x010100DE020579F7B4964FACCC3D9671C8AF13</vt:lpwstr>
  </property>
</Properties>
</file>