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64" r:id="rId6"/>
    <p:sldId id="265" r:id="rId7"/>
    <p:sldId id="266" r:id="rId8"/>
    <p:sldId id="281" r:id="rId9"/>
    <p:sldId id="267" r:id="rId10"/>
    <p:sldId id="268" r:id="rId11"/>
    <p:sldId id="269" r:id="rId12"/>
    <p:sldId id="270" r:id="rId13"/>
    <p:sldId id="271" r:id="rId14"/>
    <p:sldId id="272" r:id="rId15"/>
    <p:sldId id="282" r:id="rId16"/>
    <p:sldId id="273" r:id="rId17"/>
    <p:sldId id="274" r:id="rId18"/>
    <p:sldId id="276" r:id="rId19"/>
    <p:sldId id="275" r:id="rId20"/>
    <p:sldId id="277" r:id="rId21"/>
    <p:sldId id="280" r:id="rId22"/>
    <p:sldId id="27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D"/>
    <a:srgbClr val="939292"/>
    <a:srgbClr val="B5A8AF"/>
    <a:srgbClr val="01A2E2"/>
    <a:srgbClr val="8E7A85"/>
    <a:srgbClr val="00A2E2"/>
    <a:srgbClr val="B3A6AD"/>
    <a:srgbClr val="00833D"/>
    <a:srgbClr val="009AE6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201" autoAdjust="0"/>
  </p:normalViewPr>
  <p:slideViewPr>
    <p:cSldViewPr snapToGrid="0" showGuides="1">
      <p:cViewPr>
        <p:scale>
          <a:sx n="75" d="100"/>
          <a:sy n="75" d="100"/>
        </p:scale>
        <p:origin x="-1195" y="-370"/>
      </p:cViewPr>
      <p:guideLst>
        <p:guide orient="horz" pos="73"/>
        <p:guide pos="72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226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4FC97-2198-47F6-A936-B186087689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4351BC-EFA6-4B00-B85A-08A2B5E281D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0" dirty="0"/>
            <a:t>Analizar la expresión </a:t>
          </a:r>
          <a:r>
            <a:rPr lang="es-ES" b="0" dirty="0" err="1"/>
            <a:t>intrainjerto</a:t>
          </a:r>
          <a:r>
            <a:rPr lang="es-ES" b="0" dirty="0"/>
            <a:t> de </a:t>
          </a:r>
          <a:r>
            <a:rPr lang="es-ES" b="0" dirty="0" err="1"/>
            <a:t>miRNA</a:t>
          </a:r>
          <a:r>
            <a:rPr lang="es-ES" b="0" dirty="0"/>
            <a:t> en pacientes con y sin tolerancia operacional tras trasplante hepático, para identificar posibles biomarcadores tisulares de tolerancia.</a:t>
          </a:r>
          <a:endParaRPr lang="en-US" b="0" dirty="0"/>
        </a:p>
      </dgm:t>
    </dgm:pt>
    <dgm:pt modelId="{AF91FBD7-8312-4657-A294-9869475FBE65}" type="parTrans" cxnId="{913941AF-D9FF-48F4-848E-C32FC6929EC9}">
      <dgm:prSet/>
      <dgm:spPr/>
      <dgm:t>
        <a:bodyPr/>
        <a:lstStyle/>
        <a:p>
          <a:endParaRPr lang="en-US"/>
        </a:p>
      </dgm:t>
    </dgm:pt>
    <dgm:pt modelId="{A6F37D19-1F11-456A-A4C4-9A2C4E2ADE25}" type="sibTrans" cxnId="{913941AF-D9FF-48F4-848E-C32FC6929EC9}">
      <dgm:prSet/>
      <dgm:spPr/>
      <dgm:t>
        <a:bodyPr/>
        <a:lstStyle/>
        <a:p>
          <a:endParaRPr lang="en-US"/>
        </a:p>
      </dgm:t>
    </dgm:pt>
    <dgm:pt modelId="{8D1199D1-9729-4220-B3D1-01E72A75293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Examinar los genes y rutas funcionales reguladas por los </a:t>
          </a:r>
          <a:r>
            <a:rPr lang="es-ES" dirty="0" err="1"/>
            <a:t>miRNA</a:t>
          </a:r>
          <a:r>
            <a:rPr lang="es-ES" dirty="0"/>
            <a:t> para determinar de su implicación los mecanismos de </a:t>
          </a:r>
          <a:r>
            <a:rPr lang="es-ES"/>
            <a:t>tolerancia operacional.</a:t>
          </a:r>
          <a:endParaRPr lang="en-US" dirty="0"/>
        </a:p>
      </dgm:t>
    </dgm:pt>
    <dgm:pt modelId="{C7CF81B3-6B12-4AB4-8F00-141D050AEF35}" type="parTrans" cxnId="{F4DDDF81-4ECE-46A9-A04B-7B392606841B}">
      <dgm:prSet/>
      <dgm:spPr/>
      <dgm:t>
        <a:bodyPr/>
        <a:lstStyle/>
        <a:p>
          <a:endParaRPr lang="en-US"/>
        </a:p>
      </dgm:t>
    </dgm:pt>
    <dgm:pt modelId="{FB0AE1C6-C19E-4F65-AA6E-1D123E027359}" type="sibTrans" cxnId="{F4DDDF81-4ECE-46A9-A04B-7B392606841B}">
      <dgm:prSet/>
      <dgm:spPr/>
      <dgm:t>
        <a:bodyPr/>
        <a:lstStyle/>
        <a:p>
          <a:endParaRPr lang="en-US"/>
        </a:p>
      </dgm:t>
    </dgm:pt>
    <dgm:pt modelId="{92EA6F31-5B91-4007-B64E-FCB963C3A4EC}" type="pres">
      <dgm:prSet presAssocID="{E244FC97-2198-47F6-A936-B1860876890C}" presName="root" presStyleCnt="0">
        <dgm:presLayoutVars>
          <dgm:dir/>
          <dgm:resizeHandles val="exact"/>
        </dgm:presLayoutVars>
      </dgm:prSet>
      <dgm:spPr/>
    </dgm:pt>
    <dgm:pt modelId="{A6B1CF3D-9527-4925-906B-32E631AF4A65}" type="pres">
      <dgm:prSet presAssocID="{FA4351BC-EFA6-4B00-B85A-08A2B5E281D3}" presName="compNode" presStyleCnt="0"/>
      <dgm:spPr/>
    </dgm:pt>
    <dgm:pt modelId="{2F510BFC-1968-47B6-86F0-B966A2E540C9}" type="pres">
      <dgm:prSet presAssocID="{FA4351BC-EFA6-4B00-B85A-08A2B5E281D3}" presName="bgRect" presStyleLbl="bgShp" presStyleIdx="0" presStyleCnt="2"/>
      <dgm:spPr/>
    </dgm:pt>
    <dgm:pt modelId="{07C66505-09A5-4492-8EBC-978012CB3336}" type="pres">
      <dgm:prSet presAssocID="{FA4351BC-EFA6-4B00-B85A-08A2B5E281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DFD6D936-2B60-47B9-A928-E95120B0F713}" type="pres">
      <dgm:prSet presAssocID="{FA4351BC-EFA6-4B00-B85A-08A2B5E281D3}" presName="spaceRect" presStyleCnt="0"/>
      <dgm:spPr/>
    </dgm:pt>
    <dgm:pt modelId="{30364E4E-9B5C-4632-9E7E-9B82907457C8}" type="pres">
      <dgm:prSet presAssocID="{FA4351BC-EFA6-4B00-B85A-08A2B5E281D3}" presName="parTx" presStyleLbl="revTx" presStyleIdx="0" presStyleCnt="2">
        <dgm:presLayoutVars>
          <dgm:chMax val="0"/>
          <dgm:chPref val="0"/>
        </dgm:presLayoutVars>
      </dgm:prSet>
      <dgm:spPr/>
    </dgm:pt>
    <dgm:pt modelId="{C05EDFDF-1A59-466B-A0B0-CE5D28C6EE9A}" type="pres">
      <dgm:prSet presAssocID="{A6F37D19-1F11-456A-A4C4-9A2C4E2ADE25}" presName="sibTrans" presStyleCnt="0"/>
      <dgm:spPr/>
    </dgm:pt>
    <dgm:pt modelId="{F373F2C8-B740-48A9-844A-A8BF437FF4D1}" type="pres">
      <dgm:prSet presAssocID="{8D1199D1-9729-4220-B3D1-01E72A752934}" presName="compNode" presStyleCnt="0"/>
      <dgm:spPr/>
    </dgm:pt>
    <dgm:pt modelId="{8736F7B4-784C-4231-B495-0E9F31080D7B}" type="pres">
      <dgm:prSet presAssocID="{8D1199D1-9729-4220-B3D1-01E72A752934}" presName="bgRect" presStyleLbl="bgShp" presStyleIdx="1" presStyleCnt="2"/>
      <dgm:spPr/>
    </dgm:pt>
    <dgm:pt modelId="{C209E6A5-7DC9-48B3-AE03-C19DFA727FD6}" type="pres">
      <dgm:prSet presAssocID="{8D1199D1-9729-4220-B3D1-01E72A7529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N"/>
        </a:ext>
      </dgm:extLst>
    </dgm:pt>
    <dgm:pt modelId="{D286CBBC-9B34-4A6C-963F-4D3CC82272C2}" type="pres">
      <dgm:prSet presAssocID="{8D1199D1-9729-4220-B3D1-01E72A752934}" presName="spaceRect" presStyleCnt="0"/>
      <dgm:spPr/>
    </dgm:pt>
    <dgm:pt modelId="{ABB40E0D-4009-468D-8FC2-3465EE3CB6A9}" type="pres">
      <dgm:prSet presAssocID="{8D1199D1-9729-4220-B3D1-01E72A75293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F37AB24-8709-4889-BFED-91C139537229}" type="presOf" srcId="{8D1199D1-9729-4220-B3D1-01E72A752934}" destId="{ABB40E0D-4009-468D-8FC2-3465EE3CB6A9}" srcOrd="0" destOrd="0" presId="urn:microsoft.com/office/officeart/2018/2/layout/IconVerticalSolidList"/>
    <dgm:cxn modelId="{F4DDDF81-4ECE-46A9-A04B-7B392606841B}" srcId="{E244FC97-2198-47F6-A936-B1860876890C}" destId="{8D1199D1-9729-4220-B3D1-01E72A752934}" srcOrd="1" destOrd="0" parTransId="{C7CF81B3-6B12-4AB4-8F00-141D050AEF35}" sibTransId="{FB0AE1C6-C19E-4F65-AA6E-1D123E027359}"/>
    <dgm:cxn modelId="{913941AF-D9FF-48F4-848E-C32FC6929EC9}" srcId="{E244FC97-2198-47F6-A936-B1860876890C}" destId="{FA4351BC-EFA6-4B00-B85A-08A2B5E281D3}" srcOrd="0" destOrd="0" parTransId="{AF91FBD7-8312-4657-A294-9869475FBE65}" sibTransId="{A6F37D19-1F11-456A-A4C4-9A2C4E2ADE25}"/>
    <dgm:cxn modelId="{0BF1D6EA-5659-4AA7-9FF6-A0B7DFC8981E}" type="presOf" srcId="{FA4351BC-EFA6-4B00-B85A-08A2B5E281D3}" destId="{30364E4E-9B5C-4632-9E7E-9B82907457C8}" srcOrd="0" destOrd="0" presId="urn:microsoft.com/office/officeart/2018/2/layout/IconVerticalSolidList"/>
    <dgm:cxn modelId="{6205FDF7-E97E-4BC3-A5EC-B2FD28F7F605}" type="presOf" srcId="{E244FC97-2198-47F6-A936-B1860876890C}" destId="{92EA6F31-5B91-4007-B64E-FCB963C3A4EC}" srcOrd="0" destOrd="0" presId="urn:microsoft.com/office/officeart/2018/2/layout/IconVerticalSolidList"/>
    <dgm:cxn modelId="{0779C798-39BF-4F39-B058-9F2A3D19AA41}" type="presParOf" srcId="{92EA6F31-5B91-4007-B64E-FCB963C3A4EC}" destId="{A6B1CF3D-9527-4925-906B-32E631AF4A65}" srcOrd="0" destOrd="0" presId="urn:microsoft.com/office/officeart/2018/2/layout/IconVerticalSolidList"/>
    <dgm:cxn modelId="{8C15ECF0-75DB-4BAB-8D50-32D6DDA431FC}" type="presParOf" srcId="{A6B1CF3D-9527-4925-906B-32E631AF4A65}" destId="{2F510BFC-1968-47B6-86F0-B966A2E540C9}" srcOrd="0" destOrd="0" presId="urn:microsoft.com/office/officeart/2018/2/layout/IconVerticalSolidList"/>
    <dgm:cxn modelId="{8D01CBBB-9AA6-4FD4-A0D3-690FC7669464}" type="presParOf" srcId="{A6B1CF3D-9527-4925-906B-32E631AF4A65}" destId="{07C66505-09A5-4492-8EBC-978012CB3336}" srcOrd="1" destOrd="0" presId="urn:microsoft.com/office/officeart/2018/2/layout/IconVerticalSolidList"/>
    <dgm:cxn modelId="{32160D0A-CCD0-41B3-903E-FEF59CFC73DC}" type="presParOf" srcId="{A6B1CF3D-9527-4925-906B-32E631AF4A65}" destId="{DFD6D936-2B60-47B9-A928-E95120B0F713}" srcOrd="2" destOrd="0" presId="urn:microsoft.com/office/officeart/2018/2/layout/IconVerticalSolidList"/>
    <dgm:cxn modelId="{ECE0CACD-C492-45C4-8E5B-9F90E9EFF624}" type="presParOf" srcId="{A6B1CF3D-9527-4925-906B-32E631AF4A65}" destId="{30364E4E-9B5C-4632-9E7E-9B82907457C8}" srcOrd="3" destOrd="0" presId="urn:microsoft.com/office/officeart/2018/2/layout/IconVerticalSolidList"/>
    <dgm:cxn modelId="{AAC6A2FA-CB91-472C-B3A9-D84594C22347}" type="presParOf" srcId="{92EA6F31-5B91-4007-B64E-FCB963C3A4EC}" destId="{C05EDFDF-1A59-466B-A0B0-CE5D28C6EE9A}" srcOrd="1" destOrd="0" presId="urn:microsoft.com/office/officeart/2018/2/layout/IconVerticalSolidList"/>
    <dgm:cxn modelId="{0D6E5BE6-96C0-40C0-A5F9-A8EC0DD68F28}" type="presParOf" srcId="{92EA6F31-5B91-4007-B64E-FCB963C3A4EC}" destId="{F373F2C8-B740-48A9-844A-A8BF437FF4D1}" srcOrd="2" destOrd="0" presId="urn:microsoft.com/office/officeart/2018/2/layout/IconVerticalSolidList"/>
    <dgm:cxn modelId="{1B840307-803F-42DF-B353-812B5FA1020A}" type="presParOf" srcId="{F373F2C8-B740-48A9-844A-A8BF437FF4D1}" destId="{8736F7B4-784C-4231-B495-0E9F31080D7B}" srcOrd="0" destOrd="0" presId="urn:microsoft.com/office/officeart/2018/2/layout/IconVerticalSolidList"/>
    <dgm:cxn modelId="{77EA95EF-A7A7-40FC-95DF-098150649783}" type="presParOf" srcId="{F373F2C8-B740-48A9-844A-A8BF437FF4D1}" destId="{C209E6A5-7DC9-48B3-AE03-C19DFA727FD6}" srcOrd="1" destOrd="0" presId="urn:microsoft.com/office/officeart/2018/2/layout/IconVerticalSolidList"/>
    <dgm:cxn modelId="{D92BEF81-D86A-4F04-8D21-6F20EEB9B01C}" type="presParOf" srcId="{F373F2C8-B740-48A9-844A-A8BF437FF4D1}" destId="{D286CBBC-9B34-4A6C-963F-4D3CC82272C2}" srcOrd="2" destOrd="0" presId="urn:microsoft.com/office/officeart/2018/2/layout/IconVerticalSolidList"/>
    <dgm:cxn modelId="{5E2F9C58-43CD-4254-AD25-9A3F63E56B41}" type="presParOf" srcId="{F373F2C8-B740-48A9-844A-A8BF437FF4D1}" destId="{ABB40E0D-4009-468D-8FC2-3465EE3CB6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F05D1-A223-46F3-9AD7-A83B4C7EB89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BB7C07-50AC-4567-9A1A-E4E49A53207A}">
      <dgm:prSet phldrT="[Texto]" custT="1"/>
      <dgm:spPr/>
      <dgm:t>
        <a:bodyPr/>
        <a:lstStyle/>
        <a:p>
          <a:r>
            <a:rPr lang="es-ES" sz="1800" b="1" dirty="0"/>
            <a:t>ALATORIZACIÓN</a:t>
          </a:r>
          <a:br>
            <a:rPr lang="es-ES" sz="1800" b="1" dirty="0"/>
          </a:br>
          <a:r>
            <a:rPr lang="es-ES" sz="1800" b="1" dirty="0"/>
            <a:t>2:1</a:t>
          </a:r>
        </a:p>
      </dgm:t>
    </dgm:pt>
    <dgm:pt modelId="{2BDF7741-9D3C-491C-ACED-6A51E85D2228}" type="parTrans" cxnId="{24C2EF78-9DAF-4613-AECC-37049750387E}">
      <dgm:prSet/>
      <dgm:spPr>
        <a:ln>
          <a:solidFill>
            <a:srgbClr val="00833D"/>
          </a:solidFill>
        </a:ln>
      </dgm:spPr>
      <dgm:t>
        <a:bodyPr/>
        <a:lstStyle/>
        <a:p>
          <a:endParaRPr lang="es-ES" sz="2400"/>
        </a:p>
      </dgm:t>
    </dgm:pt>
    <dgm:pt modelId="{04DB05A4-69E3-43E6-ABF7-7910BBA4EDCA}" type="sibTrans" cxnId="{24C2EF78-9DAF-4613-AECC-37049750387E}">
      <dgm:prSet/>
      <dgm:spPr/>
      <dgm:t>
        <a:bodyPr/>
        <a:lstStyle/>
        <a:p>
          <a:endParaRPr lang="es-ES" sz="2400"/>
        </a:p>
      </dgm:t>
    </dgm:pt>
    <dgm:pt modelId="{3535F696-2A22-4B3F-AE9A-91654AED03B3}" type="asst">
      <dgm:prSet phldrT="[Texto]" custT="1"/>
      <dgm:spPr/>
      <dgm:t>
        <a:bodyPr/>
        <a:lstStyle/>
        <a:p>
          <a:r>
            <a:rPr lang="es-ES" sz="1800" b="1" dirty="0"/>
            <a:t>G1</a:t>
          </a:r>
        </a:p>
        <a:p>
          <a:r>
            <a:rPr lang="es-ES" sz="1800" dirty="0"/>
            <a:t>(GRUPO DE ESTUDIO)</a:t>
          </a:r>
        </a:p>
      </dgm:t>
    </dgm:pt>
    <dgm:pt modelId="{F1CECD83-F942-4A55-BF5C-5FBE384D8EFC}" type="parTrans" cxnId="{F74C5FAD-0D97-4CD1-B936-E0669D6F9390}">
      <dgm:prSet/>
      <dgm:spPr>
        <a:ln>
          <a:solidFill>
            <a:srgbClr val="00833D"/>
          </a:solidFill>
        </a:ln>
      </dgm:spPr>
      <dgm:t>
        <a:bodyPr/>
        <a:lstStyle/>
        <a:p>
          <a:endParaRPr lang="es-ES" sz="2400"/>
        </a:p>
      </dgm:t>
    </dgm:pt>
    <dgm:pt modelId="{90E9C4BE-C011-44D2-B2FA-7341142214BD}" type="sibTrans" cxnId="{F74C5FAD-0D97-4CD1-B936-E0669D6F9390}">
      <dgm:prSet/>
      <dgm:spPr/>
      <dgm:t>
        <a:bodyPr/>
        <a:lstStyle/>
        <a:p>
          <a:endParaRPr lang="es-ES" sz="2400"/>
        </a:p>
      </dgm:t>
    </dgm:pt>
    <dgm:pt modelId="{5A7A4A56-11DF-405E-9F10-B831AC05A9DE}" type="asst">
      <dgm:prSet phldrT="[Texto]" custT="1"/>
      <dgm:spPr/>
      <dgm:t>
        <a:bodyPr/>
        <a:lstStyle/>
        <a:p>
          <a:r>
            <a:rPr lang="es-ES" sz="1800" b="1" dirty="0"/>
            <a:t>G2</a:t>
          </a:r>
        </a:p>
        <a:p>
          <a:r>
            <a:rPr lang="es-ES" sz="1800" dirty="0"/>
            <a:t>(GRUPO CONTROL)</a:t>
          </a:r>
        </a:p>
      </dgm:t>
    </dgm:pt>
    <dgm:pt modelId="{800B90EB-4DF6-4493-86D4-7B121D204185}" type="parTrans" cxnId="{54E5DD56-8533-4A87-86BD-3E118CA7BE30}">
      <dgm:prSet/>
      <dgm:spPr>
        <a:ln>
          <a:solidFill>
            <a:srgbClr val="00833D"/>
          </a:solidFill>
        </a:ln>
      </dgm:spPr>
      <dgm:t>
        <a:bodyPr/>
        <a:lstStyle/>
        <a:p>
          <a:endParaRPr lang="es-ES" sz="2400"/>
        </a:p>
      </dgm:t>
    </dgm:pt>
    <dgm:pt modelId="{E361EA7F-D265-4E62-8774-12697B0CE0C8}" type="sibTrans" cxnId="{54E5DD56-8533-4A87-86BD-3E118CA7BE30}">
      <dgm:prSet/>
      <dgm:spPr/>
      <dgm:t>
        <a:bodyPr/>
        <a:lstStyle/>
        <a:p>
          <a:endParaRPr lang="es-ES" sz="2400"/>
        </a:p>
      </dgm:t>
    </dgm:pt>
    <dgm:pt modelId="{73264EAB-18D2-4F9E-902F-3FA2FF0E6088}">
      <dgm:prSet phldrT="[Texto]" custT="1"/>
      <dgm:spPr/>
      <dgm:t>
        <a:bodyPr/>
        <a:lstStyle/>
        <a:p>
          <a:r>
            <a:rPr lang="es-ES" sz="1800" b="1" dirty="0"/>
            <a:t>SCREENING</a:t>
          </a:r>
        </a:p>
      </dgm:t>
    </dgm:pt>
    <dgm:pt modelId="{673257DF-4F5B-4499-A94A-FD9FB6EAED79}" type="parTrans" cxnId="{B7E83926-7900-4A7A-95F2-889007B4586A}">
      <dgm:prSet/>
      <dgm:spPr/>
      <dgm:t>
        <a:bodyPr/>
        <a:lstStyle/>
        <a:p>
          <a:endParaRPr lang="es-ES" sz="2400"/>
        </a:p>
      </dgm:t>
    </dgm:pt>
    <dgm:pt modelId="{9892B002-9221-456B-96D7-F3E73E3BA580}" type="sibTrans" cxnId="{B7E83926-7900-4A7A-95F2-889007B4586A}">
      <dgm:prSet/>
      <dgm:spPr/>
      <dgm:t>
        <a:bodyPr/>
        <a:lstStyle/>
        <a:p>
          <a:endParaRPr lang="es-ES" sz="2400"/>
        </a:p>
      </dgm:t>
    </dgm:pt>
    <dgm:pt modelId="{A77D6B77-DCE0-4F42-9674-7DD76092F7EB}" type="pres">
      <dgm:prSet presAssocID="{34AF05D1-A223-46F3-9AD7-A83B4C7EB89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60B3B5-00FD-4EB7-83DF-6C21DB9F3422}" type="pres">
      <dgm:prSet presAssocID="{73264EAB-18D2-4F9E-902F-3FA2FF0E6088}" presName="hierRoot1" presStyleCnt="0">
        <dgm:presLayoutVars>
          <dgm:hierBranch val="init"/>
        </dgm:presLayoutVars>
      </dgm:prSet>
      <dgm:spPr/>
    </dgm:pt>
    <dgm:pt modelId="{C1E6DEB9-5624-4C37-8231-C4A46C15E09F}" type="pres">
      <dgm:prSet presAssocID="{73264EAB-18D2-4F9E-902F-3FA2FF0E6088}" presName="rootComposite1" presStyleCnt="0"/>
      <dgm:spPr/>
    </dgm:pt>
    <dgm:pt modelId="{C818253C-1D4D-45D5-9756-02CDE902D4DA}" type="pres">
      <dgm:prSet presAssocID="{73264EAB-18D2-4F9E-902F-3FA2FF0E6088}" presName="rootText1" presStyleLbl="alignAcc1" presStyleIdx="0" presStyleCnt="0" custLinFactNeighborX="-10" custLinFactNeighborY="-1441">
        <dgm:presLayoutVars>
          <dgm:chPref val="3"/>
        </dgm:presLayoutVars>
      </dgm:prSet>
      <dgm:spPr/>
    </dgm:pt>
    <dgm:pt modelId="{26E1E587-21DE-4434-9A9F-6F33F17E6D22}" type="pres">
      <dgm:prSet presAssocID="{73264EAB-18D2-4F9E-902F-3FA2FF0E6088}" presName="topArc1" presStyleLbl="parChTrans1D1" presStyleIdx="0" presStyleCnt="8"/>
      <dgm:spPr>
        <a:ln>
          <a:solidFill>
            <a:srgbClr val="00833D"/>
          </a:solidFill>
        </a:ln>
      </dgm:spPr>
    </dgm:pt>
    <dgm:pt modelId="{9645F480-002E-4F33-A6C1-3D25408E075E}" type="pres">
      <dgm:prSet presAssocID="{73264EAB-18D2-4F9E-902F-3FA2FF0E6088}" presName="bottomArc1" presStyleLbl="parChTrans1D1" presStyleIdx="1" presStyleCnt="8"/>
      <dgm:spPr>
        <a:ln>
          <a:solidFill>
            <a:srgbClr val="00833D"/>
          </a:solidFill>
        </a:ln>
      </dgm:spPr>
    </dgm:pt>
    <dgm:pt modelId="{064DE610-BA48-417E-8D12-F88C0877E6A6}" type="pres">
      <dgm:prSet presAssocID="{73264EAB-18D2-4F9E-902F-3FA2FF0E6088}" presName="topConnNode1" presStyleLbl="node1" presStyleIdx="0" presStyleCnt="0"/>
      <dgm:spPr/>
    </dgm:pt>
    <dgm:pt modelId="{AE18DB4C-97A9-426C-8489-2B2B467E5A1C}" type="pres">
      <dgm:prSet presAssocID="{73264EAB-18D2-4F9E-902F-3FA2FF0E6088}" presName="hierChild2" presStyleCnt="0"/>
      <dgm:spPr/>
    </dgm:pt>
    <dgm:pt modelId="{14787228-22A0-47DB-89C2-D7E733A24A74}" type="pres">
      <dgm:prSet presAssocID="{2BDF7741-9D3C-491C-ACED-6A51E85D2228}" presName="Name28" presStyleLbl="parChTrans1D2" presStyleIdx="0" presStyleCnt="1"/>
      <dgm:spPr/>
    </dgm:pt>
    <dgm:pt modelId="{011C3929-3396-4F17-9886-C0480E8BAD29}" type="pres">
      <dgm:prSet presAssocID="{8BBB7C07-50AC-4567-9A1A-E4E49A53207A}" presName="hierRoot2" presStyleCnt="0">
        <dgm:presLayoutVars>
          <dgm:hierBranch val="init"/>
        </dgm:presLayoutVars>
      </dgm:prSet>
      <dgm:spPr/>
    </dgm:pt>
    <dgm:pt modelId="{701B3C7A-3C31-4D02-AC29-DB64B139B2BF}" type="pres">
      <dgm:prSet presAssocID="{8BBB7C07-50AC-4567-9A1A-E4E49A53207A}" presName="rootComposite2" presStyleCnt="0"/>
      <dgm:spPr/>
    </dgm:pt>
    <dgm:pt modelId="{E0796339-4FC1-4A62-8579-AB98978D585B}" type="pres">
      <dgm:prSet presAssocID="{8BBB7C07-50AC-4567-9A1A-E4E49A53207A}" presName="rootText2" presStyleLbl="alignAcc1" presStyleIdx="0" presStyleCnt="0">
        <dgm:presLayoutVars>
          <dgm:chPref val="3"/>
        </dgm:presLayoutVars>
      </dgm:prSet>
      <dgm:spPr/>
    </dgm:pt>
    <dgm:pt modelId="{4F511EF1-92B6-404D-8D63-09935039164A}" type="pres">
      <dgm:prSet presAssocID="{8BBB7C07-50AC-4567-9A1A-E4E49A53207A}" presName="topArc2" presStyleLbl="parChTrans1D1" presStyleIdx="2" presStyleCnt="8"/>
      <dgm:spPr>
        <a:ln>
          <a:solidFill>
            <a:srgbClr val="00833D"/>
          </a:solidFill>
        </a:ln>
      </dgm:spPr>
    </dgm:pt>
    <dgm:pt modelId="{585EA9EA-7CD3-4230-B505-4CB44B0D8B95}" type="pres">
      <dgm:prSet presAssocID="{8BBB7C07-50AC-4567-9A1A-E4E49A53207A}" presName="bottomArc2" presStyleLbl="parChTrans1D1" presStyleIdx="3" presStyleCnt="8"/>
      <dgm:spPr/>
    </dgm:pt>
    <dgm:pt modelId="{73C97B13-C5D5-4A74-981B-20A6C725F497}" type="pres">
      <dgm:prSet presAssocID="{8BBB7C07-50AC-4567-9A1A-E4E49A53207A}" presName="topConnNode2" presStyleLbl="node2" presStyleIdx="0" presStyleCnt="0"/>
      <dgm:spPr/>
    </dgm:pt>
    <dgm:pt modelId="{01A18D10-1F72-4756-8BA3-775403B72047}" type="pres">
      <dgm:prSet presAssocID="{8BBB7C07-50AC-4567-9A1A-E4E49A53207A}" presName="hierChild4" presStyleCnt="0"/>
      <dgm:spPr/>
    </dgm:pt>
    <dgm:pt modelId="{18033414-5590-4FE7-81E3-2D65B8CE7D7D}" type="pres">
      <dgm:prSet presAssocID="{8BBB7C07-50AC-4567-9A1A-E4E49A53207A}" presName="hierChild5" presStyleCnt="0"/>
      <dgm:spPr/>
    </dgm:pt>
    <dgm:pt modelId="{21A5DBFE-7A83-4431-8527-F04B63EBC738}" type="pres">
      <dgm:prSet presAssocID="{F1CECD83-F942-4A55-BF5C-5FBE384D8EFC}" presName="Name101" presStyleLbl="parChTrans1D3" presStyleIdx="0" presStyleCnt="2"/>
      <dgm:spPr/>
    </dgm:pt>
    <dgm:pt modelId="{64576191-0305-47DD-BF2F-3F87914FFB3A}" type="pres">
      <dgm:prSet presAssocID="{3535F696-2A22-4B3F-AE9A-91654AED03B3}" presName="hierRoot3" presStyleCnt="0">
        <dgm:presLayoutVars>
          <dgm:hierBranch val="init"/>
        </dgm:presLayoutVars>
      </dgm:prSet>
      <dgm:spPr/>
    </dgm:pt>
    <dgm:pt modelId="{6650E11C-942F-4B73-8870-9E44C2C300C4}" type="pres">
      <dgm:prSet presAssocID="{3535F696-2A22-4B3F-AE9A-91654AED03B3}" presName="rootComposite3" presStyleCnt="0"/>
      <dgm:spPr/>
    </dgm:pt>
    <dgm:pt modelId="{BCF0BC50-6AD6-4160-A93B-364AAA6819BF}" type="pres">
      <dgm:prSet presAssocID="{3535F696-2A22-4B3F-AE9A-91654AED03B3}" presName="rootText3" presStyleLbl="alignAcc1" presStyleIdx="0" presStyleCnt="0">
        <dgm:presLayoutVars>
          <dgm:chPref val="3"/>
        </dgm:presLayoutVars>
      </dgm:prSet>
      <dgm:spPr/>
    </dgm:pt>
    <dgm:pt modelId="{0C3EA555-2770-446F-AC31-E6D214808C5D}" type="pres">
      <dgm:prSet presAssocID="{3535F696-2A22-4B3F-AE9A-91654AED03B3}" presName="topArc3" presStyleLbl="parChTrans1D1" presStyleIdx="4" presStyleCnt="8"/>
      <dgm:spPr>
        <a:ln>
          <a:solidFill>
            <a:srgbClr val="00833D"/>
          </a:solidFill>
        </a:ln>
      </dgm:spPr>
    </dgm:pt>
    <dgm:pt modelId="{8E5F7B21-1A75-496C-A225-9D2250760DA8}" type="pres">
      <dgm:prSet presAssocID="{3535F696-2A22-4B3F-AE9A-91654AED03B3}" presName="bottomArc3" presStyleLbl="parChTrans1D1" presStyleIdx="5" presStyleCnt="8"/>
      <dgm:spPr/>
    </dgm:pt>
    <dgm:pt modelId="{520C2183-CCFC-427D-B566-35DD1C7AB60C}" type="pres">
      <dgm:prSet presAssocID="{3535F696-2A22-4B3F-AE9A-91654AED03B3}" presName="topConnNode3" presStyleLbl="asst2" presStyleIdx="0" presStyleCnt="0"/>
      <dgm:spPr/>
    </dgm:pt>
    <dgm:pt modelId="{5ED917F4-A9FC-45EC-8CF9-D6DB65DB60ED}" type="pres">
      <dgm:prSet presAssocID="{3535F696-2A22-4B3F-AE9A-91654AED03B3}" presName="hierChild6" presStyleCnt="0"/>
      <dgm:spPr/>
    </dgm:pt>
    <dgm:pt modelId="{3DAB8437-5D00-47A6-899F-42CC81D145FC}" type="pres">
      <dgm:prSet presAssocID="{3535F696-2A22-4B3F-AE9A-91654AED03B3}" presName="hierChild7" presStyleCnt="0"/>
      <dgm:spPr/>
    </dgm:pt>
    <dgm:pt modelId="{320FD184-EC60-46B4-B518-2BA531C8C207}" type="pres">
      <dgm:prSet presAssocID="{800B90EB-4DF6-4493-86D4-7B121D204185}" presName="Name101" presStyleLbl="parChTrans1D3" presStyleIdx="1" presStyleCnt="2"/>
      <dgm:spPr/>
    </dgm:pt>
    <dgm:pt modelId="{0ACAEDA9-2E59-4405-9580-34D17D8E5465}" type="pres">
      <dgm:prSet presAssocID="{5A7A4A56-11DF-405E-9F10-B831AC05A9DE}" presName="hierRoot3" presStyleCnt="0">
        <dgm:presLayoutVars>
          <dgm:hierBranch val="init"/>
        </dgm:presLayoutVars>
      </dgm:prSet>
      <dgm:spPr/>
    </dgm:pt>
    <dgm:pt modelId="{357296EA-D0D0-414A-9BBD-441611FDCF4D}" type="pres">
      <dgm:prSet presAssocID="{5A7A4A56-11DF-405E-9F10-B831AC05A9DE}" presName="rootComposite3" presStyleCnt="0"/>
      <dgm:spPr/>
    </dgm:pt>
    <dgm:pt modelId="{AF4AD4E9-7EAC-43CD-B3EB-6EDD21292455}" type="pres">
      <dgm:prSet presAssocID="{5A7A4A56-11DF-405E-9F10-B831AC05A9DE}" presName="rootText3" presStyleLbl="alignAcc1" presStyleIdx="0" presStyleCnt="0">
        <dgm:presLayoutVars>
          <dgm:chPref val="3"/>
        </dgm:presLayoutVars>
      </dgm:prSet>
      <dgm:spPr/>
    </dgm:pt>
    <dgm:pt modelId="{3BE09591-4C44-4C8E-AE8D-21AEBD0DE3CF}" type="pres">
      <dgm:prSet presAssocID="{5A7A4A56-11DF-405E-9F10-B831AC05A9DE}" presName="topArc3" presStyleLbl="parChTrans1D1" presStyleIdx="6" presStyleCnt="8"/>
      <dgm:spPr>
        <a:ln>
          <a:solidFill>
            <a:srgbClr val="00833D"/>
          </a:solidFill>
        </a:ln>
      </dgm:spPr>
    </dgm:pt>
    <dgm:pt modelId="{5F316233-750F-4729-B8D4-F19BCADB65AC}" type="pres">
      <dgm:prSet presAssocID="{5A7A4A56-11DF-405E-9F10-B831AC05A9DE}" presName="bottomArc3" presStyleLbl="parChTrans1D1" presStyleIdx="7" presStyleCnt="8"/>
      <dgm:spPr/>
    </dgm:pt>
    <dgm:pt modelId="{C8A42609-0ED6-4AF1-A58A-72D35AA4A284}" type="pres">
      <dgm:prSet presAssocID="{5A7A4A56-11DF-405E-9F10-B831AC05A9DE}" presName="topConnNode3" presStyleLbl="asst2" presStyleIdx="0" presStyleCnt="0"/>
      <dgm:spPr/>
    </dgm:pt>
    <dgm:pt modelId="{8726CEC2-E0E6-4FA2-9264-7D75115A67D0}" type="pres">
      <dgm:prSet presAssocID="{5A7A4A56-11DF-405E-9F10-B831AC05A9DE}" presName="hierChild6" presStyleCnt="0"/>
      <dgm:spPr/>
    </dgm:pt>
    <dgm:pt modelId="{1BE7C160-EA61-45ED-BBCB-CC2B37AB5F5B}" type="pres">
      <dgm:prSet presAssocID="{5A7A4A56-11DF-405E-9F10-B831AC05A9DE}" presName="hierChild7" presStyleCnt="0"/>
      <dgm:spPr/>
    </dgm:pt>
    <dgm:pt modelId="{C9A7557A-D88F-4FFC-A44D-268AF848D710}" type="pres">
      <dgm:prSet presAssocID="{73264EAB-18D2-4F9E-902F-3FA2FF0E6088}" presName="hierChild3" presStyleCnt="0"/>
      <dgm:spPr/>
    </dgm:pt>
  </dgm:ptLst>
  <dgm:cxnLst>
    <dgm:cxn modelId="{8E5EF103-A650-46C1-97A2-FF95F0814A6C}" type="presOf" srcId="{34AF05D1-A223-46F3-9AD7-A83B4C7EB89F}" destId="{A77D6B77-DCE0-4F42-9674-7DD76092F7EB}" srcOrd="0" destOrd="0" presId="urn:microsoft.com/office/officeart/2008/layout/HalfCircleOrganizationChart"/>
    <dgm:cxn modelId="{B8EF9C05-C031-40C9-888D-5052DFD726C2}" type="presOf" srcId="{800B90EB-4DF6-4493-86D4-7B121D204185}" destId="{320FD184-EC60-46B4-B518-2BA531C8C207}" srcOrd="0" destOrd="0" presId="urn:microsoft.com/office/officeart/2008/layout/HalfCircleOrganizationChart"/>
    <dgm:cxn modelId="{65190510-FA3E-4B6A-B075-21CE76A92205}" type="presOf" srcId="{8BBB7C07-50AC-4567-9A1A-E4E49A53207A}" destId="{E0796339-4FC1-4A62-8579-AB98978D585B}" srcOrd="0" destOrd="0" presId="urn:microsoft.com/office/officeart/2008/layout/HalfCircleOrganizationChart"/>
    <dgm:cxn modelId="{B7E83926-7900-4A7A-95F2-889007B4586A}" srcId="{34AF05D1-A223-46F3-9AD7-A83B4C7EB89F}" destId="{73264EAB-18D2-4F9E-902F-3FA2FF0E6088}" srcOrd="0" destOrd="0" parTransId="{673257DF-4F5B-4499-A94A-FD9FB6EAED79}" sibTransId="{9892B002-9221-456B-96D7-F3E73E3BA580}"/>
    <dgm:cxn modelId="{D9B9C336-9E71-41FB-B11C-D921E60BD451}" type="presOf" srcId="{73264EAB-18D2-4F9E-902F-3FA2FF0E6088}" destId="{064DE610-BA48-417E-8D12-F88C0877E6A6}" srcOrd="1" destOrd="0" presId="urn:microsoft.com/office/officeart/2008/layout/HalfCircleOrganizationChart"/>
    <dgm:cxn modelId="{E5448B39-E62B-41C1-875B-3815E2AF372B}" type="presOf" srcId="{73264EAB-18D2-4F9E-902F-3FA2FF0E6088}" destId="{C818253C-1D4D-45D5-9756-02CDE902D4DA}" srcOrd="0" destOrd="0" presId="urn:microsoft.com/office/officeart/2008/layout/HalfCircleOrganizationChart"/>
    <dgm:cxn modelId="{1694CB65-FF9B-43FB-86A2-D60E45D66291}" type="presOf" srcId="{F1CECD83-F942-4A55-BF5C-5FBE384D8EFC}" destId="{21A5DBFE-7A83-4431-8527-F04B63EBC738}" srcOrd="0" destOrd="0" presId="urn:microsoft.com/office/officeart/2008/layout/HalfCircleOrganizationChart"/>
    <dgm:cxn modelId="{C3561747-6EE8-406A-ADFB-C6DE233D6C90}" type="presOf" srcId="{2BDF7741-9D3C-491C-ACED-6A51E85D2228}" destId="{14787228-22A0-47DB-89C2-D7E733A24A74}" srcOrd="0" destOrd="0" presId="urn:microsoft.com/office/officeart/2008/layout/HalfCircleOrganizationChart"/>
    <dgm:cxn modelId="{54E5DD56-8533-4A87-86BD-3E118CA7BE30}" srcId="{8BBB7C07-50AC-4567-9A1A-E4E49A53207A}" destId="{5A7A4A56-11DF-405E-9F10-B831AC05A9DE}" srcOrd="1" destOrd="0" parTransId="{800B90EB-4DF6-4493-86D4-7B121D204185}" sibTransId="{E361EA7F-D265-4E62-8774-12697B0CE0C8}"/>
    <dgm:cxn modelId="{24C2EF78-9DAF-4613-AECC-37049750387E}" srcId="{73264EAB-18D2-4F9E-902F-3FA2FF0E6088}" destId="{8BBB7C07-50AC-4567-9A1A-E4E49A53207A}" srcOrd="0" destOrd="0" parTransId="{2BDF7741-9D3C-491C-ACED-6A51E85D2228}" sibTransId="{04DB05A4-69E3-43E6-ABF7-7910BBA4EDCA}"/>
    <dgm:cxn modelId="{F74C5FAD-0D97-4CD1-B936-E0669D6F9390}" srcId="{8BBB7C07-50AC-4567-9A1A-E4E49A53207A}" destId="{3535F696-2A22-4B3F-AE9A-91654AED03B3}" srcOrd="0" destOrd="0" parTransId="{F1CECD83-F942-4A55-BF5C-5FBE384D8EFC}" sibTransId="{90E9C4BE-C011-44D2-B2FA-7341142214BD}"/>
    <dgm:cxn modelId="{3BD80AB2-5F78-4512-B62D-F66A656291A1}" type="presOf" srcId="{3535F696-2A22-4B3F-AE9A-91654AED03B3}" destId="{BCF0BC50-6AD6-4160-A93B-364AAA6819BF}" srcOrd="0" destOrd="0" presId="urn:microsoft.com/office/officeart/2008/layout/HalfCircleOrganizationChart"/>
    <dgm:cxn modelId="{D4AA9ABA-1014-440E-A391-008E9696C591}" type="presOf" srcId="{5A7A4A56-11DF-405E-9F10-B831AC05A9DE}" destId="{AF4AD4E9-7EAC-43CD-B3EB-6EDD21292455}" srcOrd="0" destOrd="0" presId="urn:microsoft.com/office/officeart/2008/layout/HalfCircleOrganizationChart"/>
    <dgm:cxn modelId="{D193B1C5-C74E-4389-83AD-7F3D79EAAE55}" type="presOf" srcId="{3535F696-2A22-4B3F-AE9A-91654AED03B3}" destId="{520C2183-CCFC-427D-B566-35DD1C7AB60C}" srcOrd="1" destOrd="0" presId="urn:microsoft.com/office/officeart/2008/layout/HalfCircleOrganizationChart"/>
    <dgm:cxn modelId="{88D98CC8-1297-4F7D-AAC7-A1F2B23CBC3E}" type="presOf" srcId="{8BBB7C07-50AC-4567-9A1A-E4E49A53207A}" destId="{73C97B13-C5D5-4A74-981B-20A6C725F497}" srcOrd="1" destOrd="0" presId="urn:microsoft.com/office/officeart/2008/layout/HalfCircleOrganizationChart"/>
    <dgm:cxn modelId="{73025ACF-8EA8-45EC-913E-55CB2E7CCF9D}" type="presOf" srcId="{5A7A4A56-11DF-405E-9F10-B831AC05A9DE}" destId="{C8A42609-0ED6-4AF1-A58A-72D35AA4A284}" srcOrd="1" destOrd="0" presId="urn:microsoft.com/office/officeart/2008/layout/HalfCircleOrganizationChart"/>
    <dgm:cxn modelId="{7BB96449-C4F7-4A26-82E1-1A0961038401}" type="presParOf" srcId="{A77D6B77-DCE0-4F42-9674-7DD76092F7EB}" destId="{2C60B3B5-00FD-4EB7-83DF-6C21DB9F3422}" srcOrd="0" destOrd="0" presId="urn:microsoft.com/office/officeart/2008/layout/HalfCircleOrganizationChart"/>
    <dgm:cxn modelId="{05A68AF0-F05F-421E-8A50-60E57560FB88}" type="presParOf" srcId="{2C60B3B5-00FD-4EB7-83DF-6C21DB9F3422}" destId="{C1E6DEB9-5624-4C37-8231-C4A46C15E09F}" srcOrd="0" destOrd="0" presId="urn:microsoft.com/office/officeart/2008/layout/HalfCircleOrganizationChart"/>
    <dgm:cxn modelId="{D6B07AF5-DEC6-45BD-A4D7-E1F8B87FA0C7}" type="presParOf" srcId="{C1E6DEB9-5624-4C37-8231-C4A46C15E09F}" destId="{C818253C-1D4D-45D5-9756-02CDE902D4DA}" srcOrd="0" destOrd="0" presId="urn:microsoft.com/office/officeart/2008/layout/HalfCircleOrganizationChart"/>
    <dgm:cxn modelId="{916BF216-6761-4143-B10F-4145853D663C}" type="presParOf" srcId="{C1E6DEB9-5624-4C37-8231-C4A46C15E09F}" destId="{26E1E587-21DE-4434-9A9F-6F33F17E6D22}" srcOrd="1" destOrd="0" presId="urn:microsoft.com/office/officeart/2008/layout/HalfCircleOrganizationChart"/>
    <dgm:cxn modelId="{C264C1EF-6F85-44B8-9A15-07D61E224FDF}" type="presParOf" srcId="{C1E6DEB9-5624-4C37-8231-C4A46C15E09F}" destId="{9645F480-002E-4F33-A6C1-3D25408E075E}" srcOrd="2" destOrd="0" presId="urn:microsoft.com/office/officeart/2008/layout/HalfCircleOrganizationChart"/>
    <dgm:cxn modelId="{CF9AF1AE-A3B9-4D3E-A32E-E030425E10CC}" type="presParOf" srcId="{C1E6DEB9-5624-4C37-8231-C4A46C15E09F}" destId="{064DE610-BA48-417E-8D12-F88C0877E6A6}" srcOrd="3" destOrd="0" presId="urn:microsoft.com/office/officeart/2008/layout/HalfCircleOrganizationChart"/>
    <dgm:cxn modelId="{85B80853-7AC8-4B81-9FD5-F4356F10C54A}" type="presParOf" srcId="{2C60B3B5-00FD-4EB7-83DF-6C21DB9F3422}" destId="{AE18DB4C-97A9-426C-8489-2B2B467E5A1C}" srcOrd="1" destOrd="0" presId="urn:microsoft.com/office/officeart/2008/layout/HalfCircleOrganizationChart"/>
    <dgm:cxn modelId="{C10C04B5-AA8D-478D-9360-06498741C5D9}" type="presParOf" srcId="{AE18DB4C-97A9-426C-8489-2B2B467E5A1C}" destId="{14787228-22A0-47DB-89C2-D7E733A24A74}" srcOrd="0" destOrd="0" presId="urn:microsoft.com/office/officeart/2008/layout/HalfCircleOrganizationChart"/>
    <dgm:cxn modelId="{5E52AF8C-C5E7-40D9-9A6D-E5A007BC739A}" type="presParOf" srcId="{AE18DB4C-97A9-426C-8489-2B2B467E5A1C}" destId="{011C3929-3396-4F17-9886-C0480E8BAD29}" srcOrd="1" destOrd="0" presId="urn:microsoft.com/office/officeart/2008/layout/HalfCircleOrganizationChart"/>
    <dgm:cxn modelId="{7C9DC6AD-8083-4896-AD02-134B6F9C443D}" type="presParOf" srcId="{011C3929-3396-4F17-9886-C0480E8BAD29}" destId="{701B3C7A-3C31-4D02-AC29-DB64B139B2BF}" srcOrd="0" destOrd="0" presId="urn:microsoft.com/office/officeart/2008/layout/HalfCircleOrganizationChart"/>
    <dgm:cxn modelId="{89D69737-9BD2-4730-9D4C-D5430C584F1A}" type="presParOf" srcId="{701B3C7A-3C31-4D02-AC29-DB64B139B2BF}" destId="{E0796339-4FC1-4A62-8579-AB98978D585B}" srcOrd="0" destOrd="0" presId="urn:microsoft.com/office/officeart/2008/layout/HalfCircleOrganizationChart"/>
    <dgm:cxn modelId="{6638BF88-5A95-4EC3-B6E2-94F5C3B018DD}" type="presParOf" srcId="{701B3C7A-3C31-4D02-AC29-DB64B139B2BF}" destId="{4F511EF1-92B6-404D-8D63-09935039164A}" srcOrd="1" destOrd="0" presId="urn:microsoft.com/office/officeart/2008/layout/HalfCircleOrganizationChart"/>
    <dgm:cxn modelId="{7C04A4DD-6B00-4813-A070-6A2385B2DC3F}" type="presParOf" srcId="{701B3C7A-3C31-4D02-AC29-DB64B139B2BF}" destId="{585EA9EA-7CD3-4230-B505-4CB44B0D8B95}" srcOrd="2" destOrd="0" presId="urn:microsoft.com/office/officeart/2008/layout/HalfCircleOrganizationChart"/>
    <dgm:cxn modelId="{B34AD14D-65BF-487C-887B-99760A9F5C02}" type="presParOf" srcId="{701B3C7A-3C31-4D02-AC29-DB64B139B2BF}" destId="{73C97B13-C5D5-4A74-981B-20A6C725F497}" srcOrd="3" destOrd="0" presId="urn:microsoft.com/office/officeart/2008/layout/HalfCircleOrganizationChart"/>
    <dgm:cxn modelId="{D0CEC414-8463-4201-A928-2D3FF53E49F6}" type="presParOf" srcId="{011C3929-3396-4F17-9886-C0480E8BAD29}" destId="{01A18D10-1F72-4756-8BA3-775403B72047}" srcOrd="1" destOrd="0" presId="urn:microsoft.com/office/officeart/2008/layout/HalfCircleOrganizationChart"/>
    <dgm:cxn modelId="{A0BBB831-4F65-493A-B8CE-3306F0495986}" type="presParOf" srcId="{011C3929-3396-4F17-9886-C0480E8BAD29}" destId="{18033414-5590-4FE7-81E3-2D65B8CE7D7D}" srcOrd="2" destOrd="0" presId="urn:microsoft.com/office/officeart/2008/layout/HalfCircleOrganizationChart"/>
    <dgm:cxn modelId="{35EC77BA-F087-4CB1-AC1F-81AF099ACD2C}" type="presParOf" srcId="{18033414-5590-4FE7-81E3-2D65B8CE7D7D}" destId="{21A5DBFE-7A83-4431-8527-F04B63EBC738}" srcOrd="0" destOrd="0" presId="urn:microsoft.com/office/officeart/2008/layout/HalfCircleOrganizationChart"/>
    <dgm:cxn modelId="{80103E72-8446-4423-84E6-EAB775137C47}" type="presParOf" srcId="{18033414-5590-4FE7-81E3-2D65B8CE7D7D}" destId="{64576191-0305-47DD-BF2F-3F87914FFB3A}" srcOrd="1" destOrd="0" presId="urn:microsoft.com/office/officeart/2008/layout/HalfCircleOrganizationChart"/>
    <dgm:cxn modelId="{E33E753A-CDD7-47F2-A3D4-A8DF75BB2751}" type="presParOf" srcId="{64576191-0305-47DD-BF2F-3F87914FFB3A}" destId="{6650E11C-942F-4B73-8870-9E44C2C300C4}" srcOrd="0" destOrd="0" presId="urn:microsoft.com/office/officeart/2008/layout/HalfCircleOrganizationChart"/>
    <dgm:cxn modelId="{3A89DE27-9BC5-42EE-8707-850E77A2BDB3}" type="presParOf" srcId="{6650E11C-942F-4B73-8870-9E44C2C300C4}" destId="{BCF0BC50-6AD6-4160-A93B-364AAA6819BF}" srcOrd="0" destOrd="0" presId="urn:microsoft.com/office/officeart/2008/layout/HalfCircleOrganizationChart"/>
    <dgm:cxn modelId="{746930FC-E4C6-4624-BCBC-C191FD1BE3B5}" type="presParOf" srcId="{6650E11C-942F-4B73-8870-9E44C2C300C4}" destId="{0C3EA555-2770-446F-AC31-E6D214808C5D}" srcOrd="1" destOrd="0" presId="urn:microsoft.com/office/officeart/2008/layout/HalfCircleOrganizationChart"/>
    <dgm:cxn modelId="{3C77CA04-6808-48E7-BAB0-2033C484782F}" type="presParOf" srcId="{6650E11C-942F-4B73-8870-9E44C2C300C4}" destId="{8E5F7B21-1A75-496C-A225-9D2250760DA8}" srcOrd="2" destOrd="0" presId="urn:microsoft.com/office/officeart/2008/layout/HalfCircleOrganizationChart"/>
    <dgm:cxn modelId="{6C82238C-DC24-4D76-B773-BE76B64BC377}" type="presParOf" srcId="{6650E11C-942F-4B73-8870-9E44C2C300C4}" destId="{520C2183-CCFC-427D-B566-35DD1C7AB60C}" srcOrd="3" destOrd="0" presId="urn:microsoft.com/office/officeart/2008/layout/HalfCircleOrganizationChart"/>
    <dgm:cxn modelId="{8BC22704-8AA1-4BE5-82E8-9FACB8B25DD4}" type="presParOf" srcId="{64576191-0305-47DD-BF2F-3F87914FFB3A}" destId="{5ED917F4-A9FC-45EC-8CF9-D6DB65DB60ED}" srcOrd="1" destOrd="0" presId="urn:microsoft.com/office/officeart/2008/layout/HalfCircleOrganizationChart"/>
    <dgm:cxn modelId="{FFE3AE37-A949-483D-BE1C-EEC3B9E8199A}" type="presParOf" srcId="{64576191-0305-47DD-BF2F-3F87914FFB3A}" destId="{3DAB8437-5D00-47A6-899F-42CC81D145FC}" srcOrd="2" destOrd="0" presId="urn:microsoft.com/office/officeart/2008/layout/HalfCircleOrganizationChart"/>
    <dgm:cxn modelId="{59B47EC2-8795-4D8E-81F1-00AA76EBEADA}" type="presParOf" srcId="{18033414-5590-4FE7-81E3-2D65B8CE7D7D}" destId="{320FD184-EC60-46B4-B518-2BA531C8C207}" srcOrd="2" destOrd="0" presId="urn:microsoft.com/office/officeart/2008/layout/HalfCircleOrganizationChart"/>
    <dgm:cxn modelId="{DB245747-DD51-40C8-9F85-8D7418B523E9}" type="presParOf" srcId="{18033414-5590-4FE7-81E3-2D65B8CE7D7D}" destId="{0ACAEDA9-2E59-4405-9580-34D17D8E5465}" srcOrd="3" destOrd="0" presId="urn:microsoft.com/office/officeart/2008/layout/HalfCircleOrganizationChart"/>
    <dgm:cxn modelId="{1C84FC74-278F-4ABE-9FF8-0B8233B219AB}" type="presParOf" srcId="{0ACAEDA9-2E59-4405-9580-34D17D8E5465}" destId="{357296EA-D0D0-414A-9BBD-441611FDCF4D}" srcOrd="0" destOrd="0" presId="urn:microsoft.com/office/officeart/2008/layout/HalfCircleOrganizationChart"/>
    <dgm:cxn modelId="{92044159-0940-47DB-880D-447E4506AB4D}" type="presParOf" srcId="{357296EA-D0D0-414A-9BBD-441611FDCF4D}" destId="{AF4AD4E9-7EAC-43CD-B3EB-6EDD21292455}" srcOrd="0" destOrd="0" presId="urn:microsoft.com/office/officeart/2008/layout/HalfCircleOrganizationChart"/>
    <dgm:cxn modelId="{07E0D201-A1E8-421D-B9A6-CBBCA186D40B}" type="presParOf" srcId="{357296EA-D0D0-414A-9BBD-441611FDCF4D}" destId="{3BE09591-4C44-4C8E-AE8D-21AEBD0DE3CF}" srcOrd="1" destOrd="0" presId="urn:microsoft.com/office/officeart/2008/layout/HalfCircleOrganizationChart"/>
    <dgm:cxn modelId="{673F6931-EE30-4DCF-AAF2-D6ED342C566E}" type="presParOf" srcId="{357296EA-D0D0-414A-9BBD-441611FDCF4D}" destId="{5F316233-750F-4729-B8D4-F19BCADB65AC}" srcOrd="2" destOrd="0" presId="urn:microsoft.com/office/officeart/2008/layout/HalfCircleOrganizationChart"/>
    <dgm:cxn modelId="{CCA45538-13AF-4746-B75A-45F5D27F2B7C}" type="presParOf" srcId="{357296EA-D0D0-414A-9BBD-441611FDCF4D}" destId="{C8A42609-0ED6-4AF1-A58A-72D35AA4A284}" srcOrd="3" destOrd="0" presId="urn:microsoft.com/office/officeart/2008/layout/HalfCircleOrganizationChart"/>
    <dgm:cxn modelId="{B3FD600E-354E-40F1-B442-F50B08CD5776}" type="presParOf" srcId="{0ACAEDA9-2E59-4405-9580-34D17D8E5465}" destId="{8726CEC2-E0E6-4FA2-9264-7D75115A67D0}" srcOrd="1" destOrd="0" presId="urn:microsoft.com/office/officeart/2008/layout/HalfCircleOrganizationChart"/>
    <dgm:cxn modelId="{E27C251B-2727-48AE-9B83-A8BC1CDF8B71}" type="presParOf" srcId="{0ACAEDA9-2E59-4405-9580-34D17D8E5465}" destId="{1BE7C160-EA61-45ED-BBCB-CC2B37AB5F5B}" srcOrd="2" destOrd="0" presId="urn:microsoft.com/office/officeart/2008/layout/HalfCircleOrganizationChart"/>
    <dgm:cxn modelId="{B075E0F0-36D0-4E4E-B9F1-51DA03EB65AF}" type="presParOf" srcId="{2C60B3B5-00FD-4EB7-83DF-6C21DB9F3422}" destId="{C9A7557A-D88F-4FFC-A44D-268AF848D710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DD0DF-6304-409D-B1F9-C5435C3FD2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6C7086-737D-4A9F-94C2-CDC81C54274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Este ha sido el primer estudio que ha examinado la expresión diferencial de </a:t>
          </a:r>
          <a:r>
            <a:rPr lang="es-ES" dirty="0" err="1"/>
            <a:t>miRNAs</a:t>
          </a:r>
          <a:r>
            <a:rPr lang="es-ES" dirty="0"/>
            <a:t> a nivel de tejido hepático en la tolerancia al trasplante de hígado humano proporcionar información más localizada sobre los procesos inmunitarios dentro del propio injerto.</a:t>
          </a:r>
          <a:endParaRPr lang="en-US" dirty="0"/>
        </a:p>
      </dgm:t>
    </dgm:pt>
    <dgm:pt modelId="{7F74B2A3-EBE9-42EF-A2E6-67CAD7199D0D}" type="parTrans" cxnId="{2800F63C-6B8C-4D1C-8E86-D43D1C0F01E0}">
      <dgm:prSet/>
      <dgm:spPr/>
      <dgm:t>
        <a:bodyPr/>
        <a:lstStyle/>
        <a:p>
          <a:endParaRPr lang="en-US"/>
        </a:p>
      </dgm:t>
    </dgm:pt>
    <dgm:pt modelId="{6DF0E33C-F6B3-4BF9-9F7D-C5661BC7A4B7}" type="sibTrans" cxnId="{2800F63C-6B8C-4D1C-8E86-D43D1C0F01E0}">
      <dgm:prSet/>
      <dgm:spPr/>
      <dgm:t>
        <a:bodyPr/>
        <a:lstStyle/>
        <a:p>
          <a:endParaRPr lang="en-US"/>
        </a:p>
      </dgm:t>
    </dgm:pt>
    <dgm:pt modelId="{C9B3AD91-ACBB-45C5-B11F-2C56441963E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i="1" dirty="0"/>
            <a:t>Los </a:t>
          </a:r>
          <a:r>
            <a:rPr lang="es-ES" i="1" dirty="0" err="1"/>
            <a:t>miRNA</a:t>
          </a:r>
          <a:r>
            <a:rPr lang="es-ES" i="1" dirty="0"/>
            <a:t>, miR-4284, miR-4286, </a:t>
          </a:r>
          <a:r>
            <a:rPr lang="es-ES" dirty="0"/>
            <a:t>y</a:t>
          </a:r>
          <a:r>
            <a:rPr lang="es-ES" i="1" dirty="0"/>
            <a:t> miR-7977</a:t>
          </a:r>
          <a:r>
            <a:rPr lang="es-ES" dirty="0"/>
            <a:t> parecen regular procesos biológicos clave, incluidas las respuestas inmunitarias Th-17, la proliferación de células T, el transporte intracelular y varias vías metabólicas como la señalización de </a:t>
          </a:r>
          <a:r>
            <a:rPr lang="es-ES" dirty="0" err="1"/>
            <a:t>mTOR</a:t>
          </a:r>
          <a:r>
            <a:rPr lang="es-ES" dirty="0"/>
            <a:t>, el metabolismo de los ácidos grasos, la señalización de HIF-1 y la apoptosis.</a:t>
          </a:r>
          <a:endParaRPr lang="en-US" dirty="0"/>
        </a:p>
      </dgm:t>
    </dgm:pt>
    <dgm:pt modelId="{AF8354AD-9D2A-4F87-B8C6-5C68B2A57811}" type="parTrans" cxnId="{AE048EA4-FC8C-4586-A316-DBD30C5A7BF5}">
      <dgm:prSet/>
      <dgm:spPr/>
      <dgm:t>
        <a:bodyPr/>
        <a:lstStyle/>
        <a:p>
          <a:endParaRPr lang="en-US"/>
        </a:p>
      </dgm:t>
    </dgm:pt>
    <dgm:pt modelId="{9DE75C8A-7B8D-46F9-A3CC-A80E91287CAF}" type="sibTrans" cxnId="{AE048EA4-FC8C-4586-A316-DBD30C5A7BF5}">
      <dgm:prSet/>
      <dgm:spPr/>
      <dgm:t>
        <a:bodyPr/>
        <a:lstStyle/>
        <a:p>
          <a:endParaRPr lang="en-US"/>
        </a:p>
      </dgm:t>
    </dgm:pt>
    <dgm:pt modelId="{F23F1B04-DDC0-43C7-8846-A1AB02EE9CB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Observamos una correlación positiva entre las concentraciones basales de tacrolimus y los niveles de expresión de </a:t>
          </a:r>
          <a:r>
            <a:rPr lang="es-ES" i="1"/>
            <a:t>miR-4284, miR-4286, </a:t>
          </a:r>
          <a:r>
            <a:rPr lang="es-ES"/>
            <a:t>y</a:t>
          </a:r>
          <a:r>
            <a:rPr lang="es-ES" i="1"/>
            <a:t> miR-7977</a:t>
          </a:r>
          <a:r>
            <a:rPr lang="es-ES"/>
            <a:t> en pacientes no TOL. Esta relación entre los miRNAs y las concentraciones de tacrolimus podría tener implicaciones importantes para la TO. </a:t>
          </a:r>
          <a:endParaRPr lang="en-US"/>
        </a:p>
      </dgm:t>
    </dgm:pt>
    <dgm:pt modelId="{FB0AC13F-F8E9-45E4-B519-52B4B9A4A982}" type="parTrans" cxnId="{8500E2FF-E134-4E2E-A3B9-18735C2A6C73}">
      <dgm:prSet/>
      <dgm:spPr/>
      <dgm:t>
        <a:bodyPr/>
        <a:lstStyle/>
        <a:p>
          <a:endParaRPr lang="en-US"/>
        </a:p>
      </dgm:t>
    </dgm:pt>
    <dgm:pt modelId="{014FFD8A-38D0-45C9-9568-F33A4FDBF6EA}" type="sibTrans" cxnId="{8500E2FF-E134-4E2E-A3B9-18735C2A6C73}">
      <dgm:prSet/>
      <dgm:spPr/>
      <dgm:t>
        <a:bodyPr/>
        <a:lstStyle/>
        <a:p>
          <a:endParaRPr lang="en-US"/>
        </a:p>
      </dgm:t>
    </dgm:pt>
    <dgm:pt modelId="{F2D73AAD-5FF5-4F81-91E8-B7FDE47C2B1A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Nuestros hallazgos sugieren que </a:t>
          </a:r>
          <a:r>
            <a:rPr lang="es-ES" i="1" dirty="0"/>
            <a:t>miR-4284, miR-4286 </a:t>
          </a:r>
          <a:r>
            <a:rPr lang="es-ES" dirty="0"/>
            <a:t>y</a:t>
          </a:r>
          <a:r>
            <a:rPr lang="es-ES" i="1" dirty="0"/>
            <a:t> miR-7977</a:t>
          </a:r>
          <a:r>
            <a:rPr lang="es-ES" dirty="0"/>
            <a:t> pueden servir como biomarcadores de tolerancia en LT, destacando su potencial como dianas terapéuticas para estrategias personalizadas. Aunque se requiere más investigación para validar estos resultados en cohortes más grandes y explorar sus roles mecanicistas en la OT.</a:t>
          </a:r>
          <a:endParaRPr lang="en-US" dirty="0"/>
        </a:p>
      </dgm:t>
    </dgm:pt>
    <dgm:pt modelId="{838B56A1-91A8-4820-A4BF-1A31E8B114DE}" type="parTrans" cxnId="{D5B1B85C-5393-437E-B3FD-FD0A8E05FAAD}">
      <dgm:prSet/>
      <dgm:spPr/>
      <dgm:t>
        <a:bodyPr/>
        <a:lstStyle/>
        <a:p>
          <a:endParaRPr lang="en-US"/>
        </a:p>
      </dgm:t>
    </dgm:pt>
    <dgm:pt modelId="{D884EB1A-59F6-40AF-B55F-386A230723CA}" type="sibTrans" cxnId="{D5B1B85C-5393-437E-B3FD-FD0A8E05FAAD}">
      <dgm:prSet/>
      <dgm:spPr/>
      <dgm:t>
        <a:bodyPr/>
        <a:lstStyle/>
        <a:p>
          <a:endParaRPr lang="en-US"/>
        </a:p>
      </dgm:t>
    </dgm:pt>
    <dgm:pt modelId="{A1138C5D-EBE1-4C15-81FD-CD63DA0EF766}" type="pres">
      <dgm:prSet presAssocID="{79CDD0DF-6304-409D-B1F9-C5435C3FD23C}" presName="root" presStyleCnt="0">
        <dgm:presLayoutVars>
          <dgm:dir/>
          <dgm:resizeHandles val="exact"/>
        </dgm:presLayoutVars>
      </dgm:prSet>
      <dgm:spPr/>
    </dgm:pt>
    <dgm:pt modelId="{4FDE44E2-6C9E-4727-A941-5A2C46EA7654}" type="pres">
      <dgm:prSet presAssocID="{BE6C7086-737D-4A9F-94C2-CDC81C542748}" presName="compNode" presStyleCnt="0"/>
      <dgm:spPr/>
    </dgm:pt>
    <dgm:pt modelId="{0F0D6AE3-1AF6-49BF-88B0-46152535D2F7}" type="pres">
      <dgm:prSet presAssocID="{BE6C7086-737D-4A9F-94C2-CDC81C542748}" presName="bgRect" presStyleLbl="bgShp" presStyleIdx="0" presStyleCnt="4"/>
      <dgm:spPr/>
    </dgm:pt>
    <dgm:pt modelId="{26389831-7C36-4C94-A4CF-DBA40BEB8F6A}" type="pres">
      <dgm:prSet presAssocID="{BE6C7086-737D-4A9F-94C2-CDC81C5427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io"/>
        </a:ext>
      </dgm:extLst>
    </dgm:pt>
    <dgm:pt modelId="{E1DAAF31-6F33-4107-B743-DC7FBC8D737F}" type="pres">
      <dgm:prSet presAssocID="{BE6C7086-737D-4A9F-94C2-CDC81C542748}" presName="spaceRect" presStyleCnt="0"/>
      <dgm:spPr/>
    </dgm:pt>
    <dgm:pt modelId="{269C97F8-24B8-4B3D-B499-1111CBF31532}" type="pres">
      <dgm:prSet presAssocID="{BE6C7086-737D-4A9F-94C2-CDC81C542748}" presName="parTx" presStyleLbl="revTx" presStyleIdx="0" presStyleCnt="4">
        <dgm:presLayoutVars>
          <dgm:chMax val="0"/>
          <dgm:chPref val="0"/>
        </dgm:presLayoutVars>
      </dgm:prSet>
      <dgm:spPr/>
    </dgm:pt>
    <dgm:pt modelId="{F1F4F30E-ACA6-43DD-AE5D-E018498E1121}" type="pres">
      <dgm:prSet presAssocID="{6DF0E33C-F6B3-4BF9-9F7D-C5661BC7A4B7}" presName="sibTrans" presStyleCnt="0"/>
      <dgm:spPr/>
    </dgm:pt>
    <dgm:pt modelId="{3CAEE28E-AE0A-4FCF-995F-89EDDACA73D0}" type="pres">
      <dgm:prSet presAssocID="{C9B3AD91-ACBB-45C5-B11F-2C56441963E0}" presName="compNode" presStyleCnt="0"/>
      <dgm:spPr/>
    </dgm:pt>
    <dgm:pt modelId="{3E8B7692-2996-4769-814A-2B219948CF90}" type="pres">
      <dgm:prSet presAssocID="{C9B3AD91-ACBB-45C5-B11F-2C56441963E0}" presName="bgRect" presStyleLbl="bgShp" presStyleIdx="1" presStyleCnt="4"/>
      <dgm:spPr/>
    </dgm:pt>
    <dgm:pt modelId="{A1BA3D72-2389-4845-8CC6-9812D18D508C}" type="pres">
      <dgm:prSet presAssocID="{C9B3AD91-ACBB-45C5-B11F-2C56441963E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N"/>
        </a:ext>
      </dgm:extLst>
    </dgm:pt>
    <dgm:pt modelId="{DEEA731F-D3EB-4F7A-8E3D-F50ADB6D8520}" type="pres">
      <dgm:prSet presAssocID="{C9B3AD91-ACBB-45C5-B11F-2C56441963E0}" presName="spaceRect" presStyleCnt="0"/>
      <dgm:spPr/>
    </dgm:pt>
    <dgm:pt modelId="{73AD95E5-E1F9-42CB-8A19-3885E33B6730}" type="pres">
      <dgm:prSet presAssocID="{C9B3AD91-ACBB-45C5-B11F-2C56441963E0}" presName="parTx" presStyleLbl="revTx" presStyleIdx="1" presStyleCnt="4">
        <dgm:presLayoutVars>
          <dgm:chMax val="0"/>
          <dgm:chPref val="0"/>
        </dgm:presLayoutVars>
      </dgm:prSet>
      <dgm:spPr/>
    </dgm:pt>
    <dgm:pt modelId="{EAD63CC4-3ECA-438F-BA97-9282269B3D1F}" type="pres">
      <dgm:prSet presAssocID="{9DE75C8A-7B8D-46F9-A3CC-A80E91287CAF}" presName="sibTrans" presStyleCnt="0"/>
      <dgm:spPr/>
    </dgm:pt>
    <dgm:pt modelId="{D111A28C-57C2-4F21-A33C-F0A6E51C19E5}" type="pres">
      <dgm:prSet presAssocID="{F23F1B04-DDC0-43C7-8846-A1AB02EE9CBF}" presName="compNode" presStyleCnt="0"/>
      <dgm:spPr/>
    </dgm:pt>
    <dgm:pt modelId="{35E235E6-6DA4-4F41-A199-01DE59102F40}" type="pres">
      <dgm:prSet presAssocID="{F23F1B04-DDC0-43C7-8846-A1AB02EE9CBF}" presName="bgRect" presStyleLbl="bgShp" presStyleIdx="2" presStyleCnt="4"/>
      <dgm:spPr/>
    </dgm:pt>
    <dgm:pt modelId="{816628AD-D2B4-4603-B5B8-DA598AF668BD}" type="pres">
      <dgm:prSet presAssocID="{F23F1B04-DDC0-43C7-8846-A1AB02EE9C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a"/>
        </a:ext>
      </dgm:extLst>
    </dgm:pt>
    <dgm:pt modelId="{397B4D3C-7768-4F5D-BB2A-EA4F72851008}" type="pres">
      <dgm:prSet presAssocID="{F23F1B04-DDC0-43C7-8846-A1AB02EE9CBF}" presName="spaceRect" presStyleCnt="0"/>
      <dgm:spPr/>
    </dgm:pt>
    <dgm:pt modelId="{10D14F4E-C8E0-42B8-9B29-AB3CA5F5712B}" type="pres">
      <dgm:prSet presAssocID="{F23F1B04-DDC0-43C7-8846-A1AB02EE9CBF}" presName="parTx" presStyleLbl="revTx" presStyleIdx="2" presStyleCnt="4">
        <dgm:presLayoutVars>
          <dgm:chMax val="0"/>
          <dgm:chPref val="0"/>
        </dgm:presLayoutVars>
      </dgm:prSet>
      <dgm:spPr/>
    </dgm:pt>
    <dgm:pt modelId="{07B387ED-FC61-4411-B909-2CDC8CE8D6BF}" type="pres">
      <dgm:prSet presAssocID="{014FFD8A-38D0-45C9-9568-F33A4FDBF6EA}" presName="sibTrans" presStyleCnt="0"/>
      <dgm:spPr/>
    </dgm:pt>
    <dgm:pt modelId="{C559757C-E65D-4F7F-A971-B4BD75C97B75}" type="pres">
      <dgm:prSet presAssocID="{F2D73AAD-5FF5-4F81-91E8-B7FDE47C2B1A}" presName="compNode" presStyleCnt="0"/>
      <dgm:spPr/>
    </dgm:pt>
    <dgm:pt modelId="{2FEFDA0B-F4BD-4450-880C-7E2068D3A99C}" type="pres">
      <dgm:prSet presAssocID="{F2D73AAD-5FF5-4F81-91E8-B7FDE47C2B1A}" presName="bgRect" presStyleLbl="bgShp" presStyleIdx="3" presStyleCnt="4"/>
      <dgm:spPr/>
    </dgm:pt>
    <dgm:pt modelId="{9DF8AEDE-87B4-4E57-A6C2-8C7472E03A91}" type="pres">
      <dgm:prSet presAssocID="{F2D73AAD-5FF5-4F81-91E8-B7FDE47C2B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2260EEFF-AF13-47C3-925E-D7EBBDA7F7E0}" type="pres">
      <dgm:prSet presAssocID="{F2D73AAD-5FF5-4F81-91E8-B7FDE47C2B1A}" presName="spaceRect" presStyleCnt="0"/>
      <dgm:spPr/>
    </dgm:pt>
    <dgm:pt modelId="{75D67924-6604-4AA6-B9F9-D6E7483F7490}" type="pres">
      <dgm:prSet presAssocID="{F2D73AAD-5FF5-4F81-91E8-B7FDE47C2B1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3B19127-40CC-4796-9603-98D3C0460672}" type="presOf" srcId="{F23F1B04-DDC0-43C7-8846-A1AB02EE9CBF}" destId="{10D14F4E-C8E0-42B8-9B29-AB3CA5F5712B}" srcOrd="0" destOrd="0" presId="urn:microsoft.com/office/officeart/2018/2/layout/IconVerticalSolidList"/>
    <dgm:cxn modelId="{A4CED836-9851-48A9-A0AE-335E4EED70F7}" type="presOf" srcId="{F2D73AAD-5FF5-4F81-91E8-B7FDE47C2B1A}" destId="{75D67924-6604-4AA6-B9F9-D6E7483F7490}" srcOrd="0" destOrd="0" presId="urn:microsoft.com/office/officeart/2018/2/layout/IconVerticalSolidList"/>
    <dgm:cxn modelId="{2800F63C-6B8C-4D1C-8E86-D43D1C0F01E0}" srcId="{79CDD0DF-6304-409D-B1F9-C5435C3FD23C}" destId="{BE6C7086-737D-4A9F-94C2-CDC81C542748}" srcOrd="0" destOrd="0" parTransId="{7F74B2A3-EBE9-42EF-A2E6-67CAD7199D0D}" sibTransId="{6DF0E33C-F6B3-4BF9-9F7D-C5661BC7A4B7}"/>
    <dgm:cxn modelId="{D5B1B85C-5393-437E-B3FD-FD0A8E05FAAD}" srcId="{79CDD0DF-6304-409D-B1F9-C5435C3FD23C}" destId="{F2D73AAD-5FF5-4F81-91E8-B7FDE47C2B1A}" srcOrd="3" destOrd="0" parTransId="{838B56A1-91A8-4820-A4BF-1A31E8B114DE}" sibTransId="{D884EB1A-59F6-40AF-B55F-386A230723CA}"/>
    <dgm:cxn modelId="{AE048EA4-FC8C-4586-A316-DBD30C5A7BF5}" srcId="{79CDD0DF-6304-409D-B1F9-C5435C3FD23C}" destId="{C9B3AD91-ACBB-45C5-B11F-2C56441963E0}" srcOrd="1" destOrd="0" parTransId="{AF8354AD-9D2A-4F87-B8C6-5C68B2A57811}" sibTransId="{9DE75C8A-7B8D-46F9-A3CC-A80E91287CAF}"/>
    <dgm:cxn modelId="{A67B72AA-D75E-4DCF-B237-F2A93EB22E5A}" type="presOf" srcId="{BE6C7086-737D-4A9F-94C2-CDC81C542748}" destId="{269C97F8-24B8-4B3D-B499-1111CBF31532}" srcOrd="0" destOrd="0" presId="urn:microsoft.com/office/officeart/2018/2/layout/IconVerticalSolidList"/>
    <dgm:cxn modelId="{53B066B4-8C37-4C67-95D4-0748A7EDCE9B}" type="presOf" srcId="{79CDD0DF-6304-409D-B1F9-C5435C3FD23C}" destId="{A1138C5D-EBE1-4C15-81FD-CD63DA0EF766}" srcOrd="0" destOrd="0" presId="urn:microsoft.com/office/officeart/2018/2/layout/IconVerticalSolidList"/>
    <dgm:cxn modelId="{6A42A3C3-F8E3-47A3-AA70-370C9B0D5562}" type="presOf" srcId="{C9B3AD91-ACBB-45C5-B11F-2C56441963E0}" destId="{73AD95E5-E1F9-42CB-8A19-3885E33B6730}" srcOrd="0" destOrd="0" presId="urn:microsoft.com/office/officeart/2018/2/layout/IconVerticalSolidList"/>
    <dgm:cxn modelId="{8500E2FF-E134-4E2E-A3B9-18735C2A6C73}" srcId="{79CDD0DF-6304-409D-B1F9-C5435C3FD23C}" destId="{F23F1B04-DDC0-43C7-8846-A1AB02EE9CBF}" srcOrd="2" destOrd="0" parTransId="{FB0AC13F-F8E9-45E4-B519-52B4B9A4A982}" sibTransId="{014FFD8A-38D0-45C9-9568-F33A4FDBF6EA}"/>
    <dgm:cxn modelId="{57C971A4-222B-4DFD-9B6C-D9B104A2C1ED}" type="presParOf" srcId="{A1138C5D-EBE1-4C15-81FD-CD63DA0EF766}" destId="{4FDE44E2-6C9E-4727-A941-5A2C46EA7654}" srcOrd="0" destOrd="0" presId="urn:microsoft.com/office/officeart/2018/2/layout/IconVerticalSolidList"/>
    <dgm:cxn modelId="{BDACFF9F-4296-4405-9640-DFE7E5319B84}" type="presParOf" srcId="{4FDE44E2-6C9E-4727-A941-5A2C46EA7654}" destId="{0F0D6AE3-1AF6-49BF-88B0-46152535D2F7}" srcOrd="0" destOrd="0" presId="urn:microsoft.com/office/officeart/2018/2/layout/IconVerticalSolidList"/>
    <dgm:cxn modelId="{45A00504-5557-4AAA-83F6-8B363CA5607F}" type="presParOf" srcId="{4FDE44E2-6C9E-4727-A941-5A2C46EA7654}" destId="{26389831-7C36-4C94-A4CF-DBA40BEB8F6A}" srcOrd="1" destOrd="0" presId="urn:microsoft.com/office/officeart/2018/2/layout/IconVerticalSolidList"/>
    <dgm:cxn modelId="{20C0C055-ED79-494A-8F12-ECDE34EF73A7}" type="presParOf" srcId="{4FDE44E2-6C9E-4727-A941-5A2C46EA7654}" destId="{E1DAAF31-6F33-4107-B743-DC7FBC8D737F}" srcOrd="2" destOrd="0" presId="urn:microsoft.com/office/officeart/2018/2/layout/IconVerticalSolidList"/>
    <dgm:cxn modelId="{468DE07B-78E7-418B-B913-D3CD21EDA5FF}" type="presParOf" srcId="{4FDE44E2-6C9E-4727-A941-5A2C46EA7654}" destId="{269C97F8-24B8-4B3D-B499-1111CBF31532}" srcOrd="3" destOrd="0" presId="urn:microsoft.com/office/officeart/2018/2/layout/IconVerticalSolidList"/>
    <dgm:cxn modelId="{A81C8D53-387E-4DFA-8DBD-997BA4623010}" type="presParOf" srcId="{A1138C5D-EBE1-4C15-81FD-CD63DA0EF766}" destId="{F1F4F30E-ACA6-43DD-AE5D-E018498E1121}" srcOrd="1" destOrd="0" presId="urn:microsoft.com/office/officeart/2018/2/layout/IconVerticalSolidList"/>
    <dgm:cxn modelId="{2C145CD8-B6E5-478F-A325-C17F3C5C9327}" type="presParOf" srcId="{A1138C5D-EBE1-4C15-81FD-CD63DA0EF766}" destId="{3CAEE28E-AE0A-4FCF-995F-89EDDACA73D0}" srcOrd="2" destOrd="0" presId="urn:microsoft.com/office/officeart/2018/2/layout/IconVerticalSolidList"/>
    <dgm:cxn modelId="{6604022B-F431-47E4-A2BE-8A269C7D9EFB}" type="presParOf" srcId="{3CAEE28E-AE0A-4FCF-995F-89EDDACA73D0}" destId="{3E8B7692-2996-4769-814A-2B219948CF90}" srcOrd="0" destOrd="0" presId="urn:microsoft.com/office/officeart/2018/2/layout/IconVerticalSolidList"/>
    <dgm:cxn modelId="{8024E02A-DAAB-4212-81A9-80016D9F404B}" type="presParOf" srcId="{3CAEE28E-AE0A-4FCF-995F-89EDDACA73D0}" destId="{A1BA3D72-2389-4845-8CC6-9812D18D508C}" srcOrd="1" destOrd="0" presId="urn:microsoft.com/office/officeart/2018/2/layout/IconVerticalSolidList"/>
    <dgm:cxn modelId="{C7BDE49E-D311-4F67-BB5D-D0492BAEFADF}" type="presParOf" srcId="{3CAEE28E-AE0A-4FCF-995F-89EDDACA73D0}" destId="{DEEA731F-D3EB-4F7A-8E3D-F50ADB6D8520}" srcOrd="2" destOrd="0" presId="urn:microsoft.com/office/officeart/2018/2/layout/IconVerticalSolidList"/>
    <dgm:cxn modelId="{BFA8F274-702E-4793-BBF1-EFE7C4BB5E76}" type="presParOf" srcId="{3CAEE28E-AE0A-4FCF-995F-89EDDACA73D0}" destId="{73AD95E5-E1F9-42CB-8A19-3885E33B6730}" srcOrd="3" destOrd="0" presId="urn:microsoft.com/office/officeart/2018/2/layout/IconVerticalSolidList"/>
    <dgm:cxn modelId="{65ECBE5F-CDED-4842-8931-1BEC63F33CF7}" type="presParOf" srcId="{A1138C5D-EBE1-4C15-81FD-CD63DA0EF766}" destId="{EAD63CC4-3ECA-438F-BA97-9282269B3D1F}" srcOrd="3" destOrd="0" presId="urn:microsoft.com/office/officeart/2018/2/layout/IconVerticalSolidList"/>
    <dgm:cxn modelId="{FA5B1B25-82EA-4F5B-ABCF-34F876BF8AE0}" type="presParOf" srcId="{A1138C5D-EBE1-4C15-81FD-CD63DA0EF766}" destId="{D111A28C-57C2-4F21-A33C-F0A6E51C19E5}" srcOrd="4" destOrd="0" presId="urn:microsoft.com/office/officeart/2018/2/layout/IconVerticalSolidList"/>
    <dgm:cxn modelId="{4D832FEE-8004-45AB-AAED-DAB9C4ED9E7F}" type="presParOf" srcId="{D111A28C-57C2-4F21-A33C-F0A6E51C19E5}" destId="{35E235E6-6DA4-4F41-A199-01DE59102F40}" srcOrd="0" destOrd="0" presId="urn:microsoft.com/office/officeart/2018/2/layout/IconVerticalSolidList"/>
    <dgm:cxn modelId="{8819A7D9-C697-4539-9A07-5AF51875C698}" type="presParOf" srcId="{D111A28C-57C2-4F21-A33C-F0A6E51C19E5}" destId="{816628AD-D2B4-4603-B5B8-DA598AF668BD}" srcOrd="1" destOrd="0" presId="urn:microsoft.com/office/officeart/2018/2/layout/IconVerticalSolidList"/>
    <dgm:cxn modelId="{7FA47EC9-720C-4775-98BA-C2A4F3FB206B}" type="presParOf" srcId="{D111A28C-57C2-4F21-A33C-F0A6E51C19E5}" destId="{397B4D3C-7768-4F5D-BB2A-EA4F72851008}" srcOrd="2" destOrd="0" presId="urn:microsoft.com/office/officeart/2018/2/layout/IconVerticalSolidList"/>
    <dgm:cxn modelId="{65D837B8-CE3C-4EB1-855B-3EC20BB9159F}" type="presParOf" srcId="{D111A28C-57C2-4F21-A33C-F0A6E51C19E5}" destId="{10D14F4E-C8E0-42B8-9B29-AB3CA5F5712B}" srcOrd="3" destOrd="0" presId="urn:microsoft.com/office/officeart/2018/2/layout/IconVerticalSolidList"/>
    <dgm:cxn modelId="{4C4AB1A8-2143-4DE2-8A64-82A63553EB3B}" type="presParOf" srcId="{A1138C5D-EBE1-4C15-81FD-CD63DA0EF766}" destId="{07B387ED-FC61-4411-B909-2CDC8CE8D6BF}" srcOrd="5" destOrd="0" presId="urn:microsoft.com/office/officeart/2018/2/layout/IconVerticalSolidList"/>
    <dgm:cxn modelId="{F7731C8B-54FC-416E-8F7E-D08AC990D38D}" type="presParOf" srcId="{A1138C5D-EBE1-4C15-81FD-CD63DA0EF766}" destId="{C559757C-E65D-4F7F-A971-B4BD75C97B75}" srcOrd="6" destOrd="0" presId="urn:microsoft.com/office/officeart/2018/2/layout/IconVerticalSolidList"/>
    <dgm:cxn modelId="{50E7FA8E-47AB-4FC3-A6C9-18E3A9F9F6B8}" type="presParOf" srcId="{C559757C-E65D-4F7F-A971-B4BD75C97B75}" destId="{2FEFDA0B-F4BD-4450-880C-7E2068D3A99C}" srcOrd="0" destOrd="0" presId="urn:microsoft.com/office/officeart/2018/2/layout/IconVerticalSolidList"/>
    <dgm:cxn modelId="{CA9419C2-9C62-47E2-8142-873F65F20347}" type="presParOf" srcId="{C559757C-E65D-4F7F-A971-B4BD75C97B75}" destId="{9DF8AEDE-87B4-4E57-A6C2-8C7472E03A91}" srcOrd="1" destOrd="0" presId="urn:microsoft.com/office/officeart/2018/2/layout/IconVerticalSolidList"/>
    <dgm:cxn modelId="{504272ED-C5A8-41CC-AED9-BD94F811454C}" type="presParOf" srcId="{C559757C-E65D-4F7F-A971-B4BD75C97B75}" destId="{2260EEFF-AF13-47C3-925E-D7EBBDA7F7E0}" srcOrd="2" destOrd="0" presId="urn:microsoft.com/office/officeart/2018/2/layout/IconVerticalSolidList"/>
    <dgm:cxn modelId="{15E9657F-D61A-43C2-8471-85525F32C3E0}" type="presParOf" srcId="{C559757C-E65D-4F7F-A971-B4BD75C97B75}" destId="{75D67924-6604-4AA6-B9F9-D6E7483F74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10BFC-1968-47B6-86F0-B966A2E540C9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66505-09A5-4492-8EBC-978012CB3336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64E4E-9B5C-4632-9E7E-9B82907457C8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kern="1200" dirty="0"/>
            <a:t>Analizar la expresión </a:t>
          </a:r>
          <a:r>
            <a:rPr lang="es-ES" sz="2200" b="0" kern="1200" dirty="0" err="1"/>
            <a:t>intrainjerto</a:t>
          </a:r>
          <a:r>
            <a:rPr lang="es-ES" sz="2200" b="0" kern="1200" dirty="0"/>
            <a:t> de </a:t>
          </a:r>
          <a:r>
            <a:rPr lang="es-ES" sz="2200" b="0" kern="1200" dirty="0" err="1"/>
            <a:t>miRNA</a:t>
          </a:r>
          <a:r>
            <a:rPr lang="es-ES" sz="2200" b="0" kern="1200" dirty="0"/>
            <a:t> en pacientes con y sin tolerancia operacional tras trasplante hepático, para identificar posibles biomarcadores tisulares de tolerancia.</a:t>
          </a:r>
          <a:endParaRPr lang="en-US" sz="2200" b="0" kern="1200" dirty="0"/>
        </a:p>
      </dsp:txBody>
      <dsp:txXfrm>
        <a:off x="1507738" y="707092"/>
        <a:ext cx="9007861" cy="1305401"/>
      </dsp:txXfrm>
    </dsp:sp>
    <dsp:sp modelId="{8736F7B4-784C-4231-B495-0E9F31080D7B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9E6A5-7DC9-48B3-AE03-C19DFA727FD6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40E0D-4009-468D-8FC2-3465EE3CB6A9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Examinar los genes y rutas funcionales reguladas por los </a:t>
          </a:r>
          <a:r>
            <a:rPr lang="es-ES" sz="2200" kern="1200" dirty="0" err="1"/>
            <a:t>miRNA</a:t>
          </a:r>
          <a:r>
            <a:rPr lang="es-ES" sz="2200" kern="1200" dirty="0"/>
            <a:t> para determinar de su implicación los mecanismos de </a:t>
          </a:r>
          <a:r>
            <a:rPr lang="es-ES" sz="2200" kern="1200"/>
            <a:t>tolerancia operacional.</a:t>
          </a:r>
          <a:endParaRPr lang="en-US" sz="2200" kern="1200" dirty="0"/>
        </a:p>
      </dsp:txBody>
      <dsp:txXfrm>
        <a:off x="1507738" y="2338844"/>
        <a:ext cx="900786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FD184-EC60-46B4-B518-2BA531C8C207}">
      <dsp:nvSpPr>
        <dsp:cNvPr id="0" name=""/>
        <dsp:cNvSpPr/>
      </dsp:nvSpPr>
      <dsp:spPr>
        <a:xfrm>
          <a:off x="2865037" y="2806544"/>
          <a:ext cx="962281" cy="6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624"/>
              </a:lnTo>
              <a:lnTo>
                <a:pt x="962281" y="695624"/>
              </a:lnTo>
            </a:path>
          </a:pathLst>
        </a:custGeom>
        <a:noFill/>
        <a:ln w="12700" cap="flat" cmpd="sng" algn="ctr">
          <a:solidFill>
            <a:srgbClr val="0083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5DBFE-7A83-4431-8527-F04B63EBC738}">
      <dsp:nvSpPr>
        <dsp:cNvPr id="0" name=""/>
        <dsp:cNvSpPr/>
      </dsp:nvSpPr>
      <dsp:spPr>
        <a:xfrm>
          <a:off x="1902756" y="2806544"/>
          <a:ext cx="962281" cy="695624"/>
        </a:xfrm>
        <a:custGeom>
          <a:avLst/>
          <a:gdLst/>
          <a:ahLst/>
          <a:cxnLst/>
          <a:rect l="0" t="0" r="0" b="0"/>
          <a:pathLst>
            <a:path>
              <a:moveTo>
                <a:pt x="962281" y="0"/>
              </a:moveTo>
              <a:lnTo>
                <a:pt x="962281" y="695624"/>
              </a:lnTo>
              <a:lnTo>
                <a:pt x="0" y="695624"/>
              </a:lnTo>
            </a:path>
          </a:pathLst>
        </a:custGeom>
        <a:noFill/>
        <a:ln w="12700" cap="flat" cmpd="sng" algn="ctr">
          <a:solidFill>
            <a:srgbClr val="0083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87228-22A0-47DB-89C2-D7E733A24A74}">
      <dsp:nvSpPr>
        <dsp:cNvPr id="0" name=""/>
        <dsp:cNvSpPr/>
      </dsp:nvSpPr>
      <dsp:spPr>
        <a:xfrm>
          <a:off x="2819085" y="1149539"/>
          <a:ext cx="91440" cy="497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160"/>
              </a:lnTo>
              <a:lnTo>
                <a:pt x="45951" y="254160"/>
              </a:lnTo>
              <a:lnTo>
                <a:pt x="45951" y="497629"/>
              </a:lnTo>
            </a:path>
          </a:pathLst>
        </a:custGeom>
        <a:noFill/>
        <a:ln w="12700" cap="flat" cmpd="sng" algn="ctr">
          <a:solidFill>
            <a:srgbClr val="0083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1E587-21DE-4434-9A9F-6F33F17E6D22}">
      <dsp:nvSpPr>
        <dsp:cNvPr id="0" name=""/>
        <dsp:cNvSpPr/>
      </dsp:nvSpPr>
      <dsp:spPr>
        <a:xfrm>
          <a:off x="2285118" y="-9835"/>
          <a:ext cx="1159374" cy="11593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83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5F480-002E-4F33-A6C1-3D25408E075E}">
      <dsp:nvSpPr>
        <dsp:cNvPr id="0" name=""/>
        <dsp:cNvSpPr/>
      </dsp:nvSpPr>
      <dsp:spPr>
        <a:xfrm>
          <a:off x="2285118" y="-9835"/>
          <a:ext cx="1159374" cy="11593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83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8253C-1D4D-45D5-9756-02CDE902D4DA}">
      <dsp:nvSpPr>
        <dsp:cNvPr id="0" name=""/>
        <dsp:cNvSpPr/>
      </dsp:nvSpPr>
      <dsp:spPr>
        <a:xfrm>
          <a:off x="1705430" y="198852"/>
          <a:ext cx="2318749" cy="7419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SCREENING</a:t>
          </a:r>
        </a:p>
      </dsp:txBody>
      <dsp:txXfrm>
        <a:off x="1705430" y="198852"/>
        <a:ext cx="2318749" cy="741999"/>
      </dsp:txXfrm>
    </dsp:sp>
    <dsp:sp modelId="{4F511EF1-92B6-404D-8D63-09935039164A}">
      <dsp:nvSpPr>
        <dsp:cNvPr id="0" name=""/>
        <dsp:cNvSpPr/>
      </dsp:nvSpPr>
      <dsp:spPr>
        <a:xfrm>
          <a:off x="2285350" y="1647169"/>
          <a:ext cx="1159374" cy="11593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83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EA9EA-7CD3-4230-B505-4CB44B0D8B95}">
      <dsp:nvSpPr>
        <dsp:cNvPr id="0" name=""/>
        <dsp:cNvSpPr/>
      </dsp:nvSpPr>
      <dsp:spPr>
        <a:xfrm>
          <a:off x="2285350" y="1647169"/>
          <a:ext cx="1159374" cy="11593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96339-4FC1-4A62-8579-AB98978D585B}">
      <dsp:nvSpPr>
        <dsp:cNvPr id="0" name=""/>
        <dsp:cNvSpPr/>
      </dsp:nvSpPr>
      <dsp:spPr>
        <a:xfrm>
          <a:off x="1705662" y="1855857"/>
          <a:ext cx="2318749" cy="7419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ALATORIZACIÓN</a:t>
          </a:r>
          <a:br>
            <a:rPr lang="es-ES" sz="1800" b="1" kern="1200" dirty="0"/>
          </a:br>
          <a:r>
            <a:rPr lang="es-ES" sz="1800" b="1" kern="1200" dirty="0"/>
            <a:t>2:1</a:t>
          </a:r>
        </a:p>
      </dsp:txBody>
      <dsp:txXfrm>
        <a:off x="1705662" y="1855857"/>
        <a:ext cx="2318749" cy="741999"/>
      </dsp:txXfrm>
    </dsp:sp>
    <dsp:sp modelId="{0C3EA555-2770-446F-AC31-E6D214808C5D}">
      <dsp:nvSpPr>
        <dsp:cNvPr id="0" name=""/>
        <dsp:cNvSpPr/>
      </dsp:nvSpPr>
      <dsp:spPr>
        <a:xfrm>
          <a:off x="882506" y="3293481"/>
          <a:ext cx="1159374" cy="11593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83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F7B21-1A75-496C-A225-9D2250760DA8}">
      <dsp:nvSpPr>
        <dsp:cNvPr id="0" name=""/>
        <dsp:cNvSpPr/>
      </dsp:nvSpPr>
      <dsp:spPr>
        <a:xfrm>
          <a:off x="882506" y="3293481"/>
          <a:ext cx="1159374" cy="11593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0BC50-6AD6-4160-A93B-364AAA6819BF}">
      <dsp:nvSpPr>
        <dsp:cNvPr id="0" name=""/>
        <dsp:cNvSpPr/>
      </dsp:nvSpPr>
      <dsp:spPr>
        <a:xfrm>
          <a:off x="302818" y="3502169"/>
          <a:ext cx="2318749" cy="7419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G1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(GRUPO DE ESTUDIO)</a:t>
          </a:r>
        </a:p>
      </dsp:txBody>
      <dsp:txXfrm>
        <a:off x="302818" y="3502169"/>
        <a:ext cx="2318749" cy="741999"/>
      </dsp:txXfrm>
    </dsp:sp>
    <dsp:sp modelId="{3BE09591-4C44-4C8E-AE8D-21AEBD0DE3CF}">
      <dsp:nvSpPr>
        <dsp:cNvPr id="0" name=""/>
        <dsp:cNvSpPr/>
      </dsp:nvSpPr>
      <dsp:spPr>
        <a:xfrm>
          <a:off x="3688193" y="3293481"/>
          <a:ext cx="1159374" cy="11593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83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16233-750F-4729-B8D4-F19BCADB65AC}">
      <dsp:nvSpPr>
        <dsp:cNvPr id="0" name=""/>
        <dsp:cNvSpPr/>
      </dsp:nvSpPr>
      <dsp:spPr>
        <a:xfrm>
          <a:off x="3688193" y="3293481"/>
          <a:ext cx="1159374" cy="11593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AD4E9-7EAC-43CD-B3EB-6EDD21292455}">
      <dsp:nvSpPr>
        <dsp:cNvPr id="0" name=""/>
        <dsp:cNvSpPr/>
      </dsp:nvSpPr>
      <dsp:spPr>
        <a:xfrm>
          <a:off x="3108506" y="3502169"/>
          <a:ext cx="2318749" cy="7419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G2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(GRUPO CONTROL)</a:t>
          </a:r>
        </a:p>
      </dsp:txBody>
      <dsp:txXfrm>
        <a:off x="3108506" y="3502169"/>
        <a:ext cx="2318749" cy="741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D6AE3-1AF6-49BF-88B0-46152535D2F7}">
      <dsp:nvSpPr>
        <dsp:cNvPr id="0" name=""/>
        <dsp:cNvSpPr/>
      </dsp:nvSpPr>
      <dsp:spPr>
        <a:xfrm>
          <a:off x="0" y="1889"/>
          <a:ext cx="11428903" cy="9575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89831-7C36-4C94-A4CF-DBA40BEB8F6A}">
      <dsp:nvSpPr>
        <dsp:cNvPr id="0" name=""/>
        <dsp:cNvSpPr/>
      </dsp:nvSpPr>
      <dsp:spPr>
        <a:xfrm>
          <a:off x="289645" y="217328"/>
          <a:ext cx="526628" cy="526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C97F8-24B8-4B3D-B499-1111CBF31532}">
      <dsp:nvSpPr>
        <dsp:cNvPr id="0" name=""/>
        <dsp:cNvSpPr/>
      </dsp:nvSpPr>
      <dsp:spPr>
        <a:xfrm>
          <a:off x="1105920" y="1889"/>
          <a:ext cx="10322983" cy="95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36" tIns="101336" rIns="101336" bIns="10133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Este ha sido el primer estudio que ha examinado la expresión diferencial de </a:t>
          </a:r>
          <a:r>
            <a:rPr lang="es-ES" sz="1600" kern="1200" dirty="0" err="1"/>
            <a:t>miRNAs</a:t>
          </a:r>
          <a:r>
            <a:rPr lang="es-ES" sz="1600" kern="1200" dirty="0"/>
            <a:t> a nivel de tejido hepático en la tolerancia al trasplante de hígado humano proporcionar información más localizada sobre los procesos inmunitarios dentro del propio injerto.</a:t>
          </a:r>
          <a:endParaRPr lang="en-US" sz="1600" kern="1200" dirty="0"/>
        </a:p>
      </dsp:txBody>
      <dsp:txXfrm>
        <a:off x="1105920" y="1889"/>
        <a:ext cx="10322983" cy="957507"/>
      </dsp:txXfrm>
    </dsp:sp>
    <dsp:sp modelId="{3E8B7692-2996-4769-814A-2B219948CF90}">
      <dsp:nvSpPr>
        <dsp:cNvPr id="0" name=""/>
        <dsp:cNvSpPr/>
      </dsp:nvSpPr>
      <dsp:spPr>
        <a:xfrm>
          <a:off x="0" y="1198773"/>
          <a:ext cx="11428903" cy="9575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A3D72-2389-4845-8CC6-9812D18D508C}">
      <dsp:nvSpPr>
        <dsp:cNvPr id="0" name=""/>
        <dsp:cNvSpPr/>
      </dsp:nvSpPr>
      <dsp:spPr>
        <a:xfrm>
          <a:off x="289645" y="1414212"/>
          <a:ext cx="526628" cy="526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D95E5-E1F9-42CB-8A19-3885E33B6730}">
      <dsp:nvSpPr>
        <dsp:cNvPr id="0" name=""/>
        <dsp:cNvSpPr/>
      </dsp:nvSpPr>
      <dsp:spPr>
        <a:xfrm>
          <a:off x="1105920" y="1198773"/>
          <a:ext cx="10322983" cy="95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36" tIns="101336" rIns="101336" bIns="10133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i="1" kern="1200" dirty="0"/>
            <a:t>Los </a:t>
          </a:r>
          <a:r>
            <a:rPr lang="es-ES" sz="1600" i="1" kern="1200" dirty="0" err="1"/>
            <a:t>miRNA</a:t>
          </a:r>
          <a:r>
            <a:rPr lang="es-ES" sz="1600" i="1" kern="1200" dirty="0"/>
            <a:t>, miR-4284, miR-4286, </a:t>
          </a:r>
          <a:r>
            <a:rPr lang="es-ES" sz="1600" kern="1200" dirty="0"/>
            <a:t>y</a:t>
          </a:r>
          <a:r>
            <a:rPr lang="es-ES" sz="1600" i="1" kern="1200" dirty="0"/>
            <a:t> miR-7977</a:t>
          </a:r>
          <a:r>
            <a:rPr lang="es-ES" sz="1600" kern="1200" dirty="0"/>
            <a:t> parecen regular procesos biológicos clave, incluidas las respuestas inmunitarias Th-17, la proliferación de células T, el transporte intracelular y varias vías metabólicas como la señalización de </a:t>
          </a:r>
          <a:r>
            <a:rPr lang="es-ES" sz="1600" kern="1200" dirty="0" err="1"/>
            <a:t>mTOR</a:t>
          </a:r>
          <a:r>
            <a:rPr lang="es-ES" sz="1600" kern="1200" dirty="0"/>
            <a:t>, el metabolismo de los ácidos grasos, la señalización de HIF-1 y la apoptosis.</a:t>
          </a:r>
          <a:endParaRPr lang="en-US" sz="1600" kern="1200" dirty="0"/>
        </a:p>
      </dsp:txBody>
      <dsp:txXfrm>
        <a:off x="1105920" y="1198773"/>
        <a:ext cx="10322983" cy="957507"/>
      </dsp:txXfrm>
    </dsp:sp>
    <dsp:sp modelId="{35E235E6-6DA4-4F41-A199-01DE59102F40}">
      <dsp:nvSpPr>
        <dsp:cNvPr id="0" name=""/>
        <dsp:cNvSpPr/>
      </dsp:nvSpPr>
      <dsp:spPr>
        <a:xfrm>
          <a:off x="0" y="2395656"/>
          <a:ext cx="11428903" cy="9575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628AD-D2B4-4603-B5B8-DA598AF668BD}">
      <dsp:nvSpPr>
        <dsp:cNvPr id="0" name=""/>
        <dsp:cNvSpPr/>
      </dsp:nvSpPr>
      <dsp:spPr>
        <a:xfrm>
          <a:off x="289645" y="2611095"/>
          <a:ext cx="526628" cy="526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14F4E-C8E0-42B8-9B29-AB3CA5F5712B}">
      <dsp:nvSpPr>
        <dsp:cNvPr id="0" name=""/>
        <dsp:cNvSpPr/>
      </dsp:nvSpPr>
      <dsp:spPr>
        <a:xfrm>
          <a:off x="1105920" y="2395656"/>
          <a:ext cx="10322983" cy="95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36" tIns="101336" rIns="101336" bIns="10133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Observamos una correlación positiva entre las concentraciones basales de tacrolimus y los niveles de expresión de </a:t>
          </a:r>
          <a:r>
            <a:rPr lang="es-ES" sz="1600" i="1" kern="1200"/>
            <a:t>miR-4284, miR-4286, </a:t>
          </a:r>
          <a:r>
            <a:rPr lang="es-ES" sz="1600" kern="1200"/>
            <a:t>y</a:t>
          </a:r>
          <a:r>
            <a:rPr lang="es-ES" sz="1600" i="1" kern="1200"/>
            <a:t> miR-7977</a:t>
          </a:r>
          <a:r>
            <a:rPr lang="es-ES" sz="1600" kern="1200"/>
            <a:t> en pacientes no TOL. Esta relación entre los miRNAs y las concentraciones de tacrolimus podría tener implicaciones importantes para la TO. </a:t>
          </a:r>
          <a:endParaRPr lang="en-US" sz="1600" kern="1200"/>
        </a:p>
      </dsp:txBody>
      <dsp:txXfrm>
        <a:off x="1105920" y="2395656"/>
        <a:ext cx="10322983" cy="957507"/>
      </dsp:txXfrm>
    </dsp:sp>
    <dsp:sp modelId="{2FEFDA0B-F4BD-4450-880C-7E2068D3A99C}">
      <dsp:nvSpPr>
        <dsp:cNvPr id="0" name=""/>
        <dsp:cNvSpPr/>
      </dsp:nvSpPr>
      <dsp:spPr>
        <a:xfrm>
          <a:off x="0" y="3592540"/>
          <a:ext cx="11428903" cy="9575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8AEDE-87B4-4E57-A6C2-8C7472E03A91}">
      <dsp:nvSpPr>
        <dsp:cNvPr id="0" name=""/>
        <dsp:cNvSpPr/>
      </dsp:nvSpPr>
      <dsp:spPr>
        <a:xfrm>
          <a:off x="289645" y="3807979"/>
          <a:ext cx="526628" cy="526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67924-6604-4AA6-B9F9-D6E7483F7490}">
      <dsp:nvSpPr>
        <dsp:cNvPr id="0" name=""/>
        <dsp:cNvSpPr/>
      </dsp:nvSpPr>
      <dsp:spPr>
        <a:xfrm>
          <a:off x="1105920" y="3592540"/>
          <a:ext cx="10322983" cy="95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36" tIns="101336" rIns="101336" bIns="10133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Nuestros hallazgos sugieren que </a:t>
          </a:r>
          <a:r>
            <a:rPr lang="es-ES" sz="1600" i="1" kern="1200" dirty="0"/>
            <a:t>miR-4284, miR-4286 </a:t>
          </a:r>
          <a:r>
            <a:rPr lang="es-ES" sz="1600" kern="1200" dirty="0"/>
            <a:t>y</a:t>
          </a:r>
          <a:r>
            <a:rPr lang="es-ES" sz="1600" i="1" kern="1200" dirty="0"/>
            <a:t> miR-7977</a:t>
          </a:r>
          <a:r>
            <a:rPr lang="es-ES" sz="1600" kern="1200" dirty="0"/>
            <a:t> pueden servir como biomarcadores de tolerancia en LT, destacando su potencial como dianas terapéuticas para estrategias personalizadas. Aunque se requiere más investigación para validar estos resultados en cohortes más grandes y explorar sus roles mecanicistas en la OT.</a:t>
          </a:r>
          <a:endParaRPr lang="en-US" sz="1600" kern="1200" dirty="0"/>
        </a:p>
      </dsp:txBody>
      <dsp:txXfrm>
        <a:off x="1105920" y="3592540"/>
        <a:ext cx="10322983" cy="957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2EE89-EB5F-44EA-9BE0-FEC9878FEB86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F0FE7-CF05-4B87-8390-DCD5B2A73A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60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inmunosupresión (IS) crónica evita el rechazo, pero genera toxicidad metabólica, infecciosa y tumoral.</a:t>
            </a:r>
          </a:p>
          <a:p>
            <a:r>
              <a:rPr lang="es-ES" dirty="0"/>
              <a:t>Alcanzar </a:t>
            </a:r>
            <a:r>
              <a:rPr lang="es-ES" b="1" dirty="0"/>
              <a:t>tolerancia operacional (TO)</a:t>
            </a:r>
            <a:r>
              <a:rPr lang="es-ES" dirty="0"/>
              <a:t>: ausencia de rechazo ≥12 meses sin IS.</a:t>
            </a:r>
          </a:p>
          <a:p>
            <a:r>
              <a:rPr lang="es-ES" dirty="0"/>
              <a:t>El hígado, órgano </a:t>
            </a:r>
            <a:r>
              <a:rPr lang="es-ES" b="1" dirty="0" err="1"/>
              <a:t>inmuno</a:t>
            </a:r>
            <a:r>
              <a:rPr lang="es-ES" b="1" dirty="0"/>
              <a:t>-privilegiado</a:t>
            </a:r>
            <a:r>
              <a:rPr lang="es-ES" dirty="0"/>
              <a:t>, permite mayor posibilidad de TO (~30% de receptores).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F0FE7-CF05-4B87-8390-DCD5B2A73AD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6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hígado, órgano </a:t>
            </a:r>
            <a:r>
              <a:rPr lang="es-ES" b="1" dirty="0" err="1"/>
              <a:t>inmuno</a:t>
            </a:r>
            <a:r>
              <a:rPr lang="es-ES" b="1" dirty="0"/>
              <a:t>-privilegiado</a:t>
            </a:r>
            <a:r>
              <a:rPr lang="es-ES" dirty="0"/>
              <a:t>, permite mayor posibilidad de TO (~30% de receptores).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F0FE7-CF05-4B87-8390-DCD5B2A73AD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88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Identificar </a:t>
            </a:r>
            <a:r>
              <a:rPr lang="es-ES" b="1" dirty="0"/>
              <a:t>biomarcadores predictivos</a:t>
            </a:r>
            <a:r>
              <a:rPr lang="es-ES" dirty="0"/>
              <a:t> permitiría ajustar o retirar IS de forma segura.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F0FE7-CF05-4B87-8390-DCD5B2A73AD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95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</a:t>
            </a:r>
            <a:r>
              <a:rPr lang="es-ES" b="1" dirty="0" err="1"/>
              <a:t>microARN</a:t>
            </a:r>
            <a:r>
              <a:rPr lang="es-ES" b="1" dirty="0"/>
              <a:t> (</a:t>
            </a:r>
            <a:r>
              <a:rPr lang="es-ES" b="1" dirty="0" err="1"/>
              <a:t>miRNA</a:t>
            </a:r>
            <a:r>
              <a:rPr lang="es-ES" b="1" dirty="0"/>
              <a:t>)</a:t>
            </a:r>
            <a:r>
              <a:rPr lang="es-ES" dirty="0"/>
              <a:t> son reguladores epigenéticos de 22 </a:t>
            </a:r>
            <a:r>
              <a:rPr lang="es-ES" dirty="0" err="1"/>
              <a:t>nt</a:t>
            </a:r>
            <a:r>
              <a:rPr lang="es-ES" dirty="0"/>
              <a:t>.</a:t>
            </a:r>
          </a:p>
          <a:p>
            <a:r>
              <a:rPr lang="es-ES" dirty="0"/>
              <a:t>Modulan la expresión génica </a:t>
            </a:r>
            <a:r>
              <a:rPr lang="es-ES" dirty="0" err="1"/>
              <a:t>post-transcripcional</a:t>
            </a:r>
            <a:r>
              <a:rPr lang="es-ES" dirty="0"/>
              <a:t> (represión o degradación de mRNA).</a:t>
            </a:r>
          </a:p>
          <a:p>
            <a:r>
              <a:rPr lang="es-ES" dirty="0"/>
              <a:t>Son </a:t>
            </a:r>
            <a:r>
              <a:rPr lang="es-ES" b="1" dirty="0"/>
              <a:t>estables</a:t>
            </a:r>
            <a:r>
              <a:rPr lang="es-ES" dirty="0"/>
              <a:t>, detectables en sangre y tejido, y regulan procesos inmunes clave. Pueden actuar como </a:t>
            </a:r>
            <a:r>
              <a:rPr lang="es-ES" b="1" dirty="0"/>
              <a:t>biomarcadores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F0FE7-CF05-4B87-8390-DCD5B2A73AD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7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F0FE7-CF05-4B87-8390-DCD5B2A73AD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F0FE7-CF05-4B87-8390-DCD5B2A73AD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72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jpeg"/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12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7.png"/><Relationship Id="rId5" Type="http://schemas.openxmlformats.org/officeDocument/2006/relationships/image" Target="../media/image35.jpeg"/><Relationship Id="rId15" Type="http://schemas.openxmlformats.org/officeDocument/2006/relationships/image" Target="../media/image41.jpeg"/><Relationship Id="rId10" Type="http://schemas.openxmlformats.org/officeDocument/2006/relationships/image" Target="../media/image10.jpeg"/><Relationship Id="rId4" Type="http://schemas.openxmlformats.org/officeDocument/2006/relationships/image" Target="../media/image34.jpeg"/><Relationship Id="rId9" Type="http://schemas.openxmlformats.org/officeDocument/2006/relationships/image" Target="../media/image36.jpeg"/><Relationship Id="rId1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245895" y="2191684"/>
            <a:ext cx="8859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/>
              <a:t>Los pacientes tolerantes al trasplante hepático presentan una expresión </a:t>
            </a:r>
            <a:r>
              <a:rPr lang="es-ES" sz="2400" b="1" i="1" dirty="0" err="1"/>
              <a:t>intrainjerto</a:t>
            </a:r>
            <a:r>
              <a:rPr lang="es-ES" sz="2400" b="1" i="1" dirty="0"/>
              <a:t> diferencial de miR-4282, miR-4286 y miR-7977 en comparación con los pacientes no tolerantes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587714" y="3545583"/>
            <a:ext cx="470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Gloria López Díaz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587714" y="4056207"/>
            <a:ext cx="308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HCU Virgen Arrixaca</a:t>
            </a:r>
          </a:p>
          <a:p>
            <a:r>
              <a:rPr lang="es-ES" sz="2000" dirty="0"/>
              <a:t>IMIB-Pascual Parrilla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pic>
        <p:nvPicPr>
          <p:cNvPr id="18" name="Picture 46" descr="Texto&#10;&#10;Descripción generada automáticamente con confianza baja">
            <a:extLst>
              <a:ext uri="{FF2B5EF4-FFF2-40B4-BE49-F238E27FC236}">
                <a16:creationId xmlns:a16="http://schemas.microsoft.com/office/drawing/2014/main" id="{7B2877A6-A8B7-4F95-6239-44A5F385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41" y="3615289"/>
            <a:ext cx="2208814" cy="12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IB - Ofertas de empleo">
            <a:extLst>
              <a:ext uri="{FF2B5EF4-FFF2-40B4-BE49-F238E27FC236}">
                <a16:creationId xmlns:a16="http://schemas.microsoft.com/office/drawing/2014/main" id="{D117EEB8-2547-B188-6B2D-D1A8B7DF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52" y="3663421"/>
            <a:ext cx="1508201" cy="10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21886-05D3-124C-036F-6790D5C6C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76487E7-91A7-9E11-C0D8-3AAB9C79EE4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C5AAC48-E954-DCAC-5738-019AF21E2FA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4D971010-D99C-FF6E-D660-83C2DC56A6D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41383678-6E65-6CF6-FA47-17B926C5F74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59B02B44-3DA8-B8A6-91BB-C30524F0B36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1BE029A5-D28E-D8F0-5C1A-FD1C8DDFF46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E562CA94-0850-1945-D8BC-4C6F02229EE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E00B4A20-0607-EEEE-226B-27EE9947696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5F2A51A5-8A8A-0B84-00FD-E606C528E8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380989F-0F81-ED3E-E69B-BE0416C1F8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11F0862-3DF1-7F64-BBCF-2FB4F6EF5693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2FAA440F-E6BE-6549-4B17-100B12037244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7C443B1-DDCA-67EB-6ECE-0E585164C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D2464B72-E941-E933-A72E-811FF4F03610}"/>
              </a:ext>
            </a:extLst>
          </p:cNvPr>
          <p:cNvGrpSpPr/>
          <p:nvPr/>
        </p:nvGrpSpPr>
        <p:grpSpPr>
          <a:xfrm>
            <a:off x="4979052" y="4976979"/>
            <a:ext cx="3524694" cy="1102370"/>
            <a:chOff x="4828522" y="1134172"/>
            <a:chExt cx="3763765" cy="1501768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23893C18-AF32-FFFB-8749-D581652978C6}"/>
                </a:ext>
              </a:extLst>
            </p:cNvPr>
            <p:cNvSpPr/>
            <p:nvPr/>
          </p:nvSpPr>
          <p:spPr>
            <a:xfrm>
              <a:off x="4828522" y="1134762"/>
              <a:ext cx="3763765" cy="150117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/>
                <a:t>DESCRIPTIVA</a:t>
              </a:r>
            </a:p>
            <a:p>
              <a:pPr algn="ctr"/>
              <a:r>
                <a:rPr lang="es-ES" sz="1400" dirty="0"/>
                <a:t>MEDIA ± DS //MEDIANA (rango)</a:t>
              </a:r>
            </a:p>
            <a:p>
              <a:pPr algn="ctr"/>
              <a:r>
                <a:rPr lang="es-ES" sz="1400" dirty="0"/>
                <a:t>T-tes  o U de Mann-Whitney</a:t>
              </a:r>
            </a:p>
            <a:p>
              <a:pPr algn="ctr"/>
              <a:endParaRPr lang="es-ES" sz="1400" dirty="0"/>
            </a:p>
          </p:txBody>
        </p:sp>
        <p:sp>
          <p:nvSpPr>
            <p:cNvPr id="39" name="CuadroTexto 13">
              <a:extLst>
                <a:ext uri="{FF2B5EF4-FFF2-40B4-BE49-F238E27FC236}">
                  <a16:creationId xmlns:a16="http://schemas.microsoft.com/office/drawing/2014/main" id="{01332ADB-2544-D4FF-4D4B-CC2D4B98DF81}"/>
                </a:ext>
              </a:extLst>
            </p:cNvPr>
            <p:cNvSpPr txBox="1"/>
            <p:nvPr/>
          </p:nvSpPr>
          <p:spPr>
            <a:xfrm>
              <a:off x="5669196" y="1134172"/>
              <a:ext cx="197260" cy="50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b="1" dirty="0"/>
            </a:p>
          </p:txBody>
        </p:sp>
        <p:sp>
          <p:nvSpPr>
            <p:cNvPr id="40" name="CuadroTexto 15">
              <a:extLst>
                <a:ext uri="{FF2B5EF4-FFF2-40B4-BE49-F238E27FC236}">
                  <a16:creationId xmlns:a16="http://schemas.microsoft.com/office/drawing/2014/main" id="{6A739D5F-E52E-D8AE-6AF0-3B5F4BA09526}"/>
                </a:ext>
              </a:extLst>
            </p:cNvPr>
            <p:cNvSpPr txBox="1"/>
            <p:nvPr/>
          </p:nvSpPr>
          <p:spPr>
            <a:xfrm>
              <a:off x="6760251" y="1591438"/>
              <a:ext cx="197261" cy="50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  <p:sp>
          <p:nvSpPr>
            <p:cNvPr id="41" name="CuadroTexto 16">
              <a:extLst>
                <a:ext uri="{FF2B5EF4-FFF2-40B4-BE49-F238E27FC236}">
                  <a16:creationId xmlns:a16="http://schemas.microsoft.com/office/drawing/2014/main" id="{FFED831F-E47B-958B-E89C-387626AFEE29}"/>
                </a:ext>
              </a:extLst>
            </p:cNvPr>
            <p:cNvSpPr txBox="1"/>
            <p:nvPr/>
          </p:nvSpPr>
          <p:spPr>
            <a:xfrm>
              <a:off x="5151548" y="2059068"/>
              <a:ext cx="197261" cy="50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  <p:sp>
          <p:nvSpPr>
            <p:cNvPr id="42" name="CuadroTexto 17">
              <a:extLst>
                <a:ext uri="{FF2B5EF4-FFF2-40B4-BE49-F238E27FC236}">
                  <a16:creationId xmlns:a16="http://schemas.microsoft.com/office/drawing/2014/main" id="{DB5682C3-1693-7F20-2A9F-8930787F9A86}"/>
                </a:ext>
              </a:extLst>
            </p:cNvPr>
            <p:cNvSpPr txBox="1"/>
            <p:nvPr/>
          </p:nvSpPr>
          <p:spPr>
            <a:xfrm>
              <a:off x="5169436" y="2065510"/>
              <a:ext cx="197261" cy="419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400" dirty="0"/>
            </a:p>
          </p:txBody>
        </p:sp>
      </p:grpSp>
      <p:sp>
        <p:nvSpPr>
          <p:cNvPr id="3" name="CuadroTexto 10">
            <a:extLst>
              <a:ext uri="{FF2B5EF4-FFF2-40B4-BE49-F238E27FC236}">
                <a16:creationId xmlns:a16="http://schemas.microsoft.com/office/drawing/2014/main" id="{023B9FAA-4536-E65C-E8DB-12467301B654}"/>
              </a:ext>
            </a:extLst>
          </p:cNvPr>
          <p:cNvSpPr txBox="1"/>
          <p:nvPr/>
        </p:nvSpPr>
        <p:spPr>
          <a:xfrm>
            <a:off x="827882" y="5125023"/>
            <a:ext cx="2538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ANÁLISIS ESTADÍSTICO </a:t>
            </a:r>
          </a:p>
          <a:p>
            <a:r>
              <a:rPr lang="es-ES" dirty="0"/>
              <a:t>GRUPOS TOL Y NO.TOL</a:t>
            </a:r>
          </a:p>
        </p:txBody>
      </p:sp>
      <p:sp>
        <p:nvSpPr>
          <p:cNvPr id="4" name="CuadroTexto 18">
            <a:extLst>
              <a:ext uri="{FF2B5EF4-FFF2-40B4-BE49-F238E27FC236}">
                <a16:creationId xmlns:a16="http://schemas.microsoft.com/office/drawing/2014/main" id="{93A18121-9356-97BD-ED8A-4DA0B544BB7C}"/>
              </a:ext>
            </a:extLst>
          </p:cNvPr>
          <p:cNvSpPr txBox="1"/>
          <p:nvPr/>
        </p:nvSpPr>
        <p:spPr>
          <a:xfrm>
            <a:off x="892969" y="1873043"/>
            <a:ext cx="273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ANÁISIS DE MICROARRAY</a:t>
            </a:r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31D4CCFA-0AFD-70A8-BFA0-D33478A37C8D}"/>
              </a:ext>
            </a:extLst>
          </p:cNvPr>
          <p:cNvSpPr txBox="1"/>
          <p:nvPr/>
        </p:nvSpPr>
        <p:spPr>
          <a:xfrm>
            <a:off x="709899" y="888353"/>
            <a:ext cx="330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BIÓPSIAS DE TEJIDO HEPÁTICO</a:t>
            </a:r>
          </a:p>
        </p:txBody>
      </p:sp>
      <p:sp>
        <p:nvSpPr>
          <p:cNvPr id="11" name="CuadroTexto 20">
            <a:extLst>
              <a:ext uri="{FF2B5EF4-FFF2-40B4-BE49-F238E27FC236}">
                <a16:creationId xmlns:a16="http://schemas.microsoft.com/office/drawing/2014/main" id="{EF995145-F93F-CEC0-0421-D860E0F34BDD}"/>
              </a:ext>
            </a:extLst>
          </p:cNvPr>
          <p:cNvSpPr txBox="1"/>
          <p:nvPr/>
        </p:nvSpPr>
        <p:spPr>
          <a:xfrm>
            <a:off x="1310823" y="281434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GENES DIANA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51E79BB-275E-EE64-3DFC-789556670CF7}"/>
              </a:ext>
            </a:extLst>
          </p:cNvPr>
          <p:cNvSpPr/>
          <p:nvPr/>
        </p:nvSpPr>
        <p:spPr>
          <a:xfrm>
            <a:off x="4246139" y="888353"/>
            <a:ext cx="674643" cy="369332"/>
          </a:xfrm>
          <a:prstGeom prst="rightArrow">
            <a:avLst/>
          </a:prstGeom>
          <a:solidFill>
            <a:srgbClr val="0083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550F2387-0ADC-7F50-8EB2-FBF7855177C7}"/>
              </a:ext>
            </a:extLst>
          </p:cNvPr>
          <p:cNvSpPr/>
          <p:nvPr/>
        </p:nvSpPr>
        <p:spPr>
          <a:xfrm>
            <a:off x="4257530" y="1852014"/>
            <a:ext cx="674643" cy="369332"/>
          </a:xfrm>
          <a:prstGeom prst="rightArrow">
            <a:avLst/>
          </a:prstGeom>
          <a:solidFill>
            <a:srgbClr val="0083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C4C914C-1DB7-B7D0-52F3-77B8CEEA8064}"/>
              </a:ext>
            </a:extLst>
          </p:cNvPr>
          <p:cNvSpPr/>
          <p:nvPr/>
        </p:nvSpPr>
        <p:spPr>
          <a:xfrm>
            <a:off x="4257530" y="2795499"/>
            <a:ext cx="674643" cy="369332"/>
          </a:xfrm>
          <a:prstGeom prst="rightArrow">
            <a:avLst/>
          </a:prstGeom>
          <a:solidFill>
            <a:srgbClr val="0083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3FDA27D7-04AD-F45D-B13B-8EE72B2B66AC}"/>
              </a:ext>
            </a:extLst>
          </p:cNvPr>
          <p:cNvSpPr/>
          <p:nvPr/>
        </p:nvSpPr>
        <p:spPr>
          <a:xfrm>
            <a:off x="5556639" y="3684828"/>
            <a:ext cx="6001318" cy="947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kern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nálisis de </a:t>
            </a:r>
            <a:r>
              <a:rPr lang="es-ES" sz="1400" b="1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</a:t>
            </a:r>
            <a:r>
              <a:rPr lang="es-ES" sz="1400" b="1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Ontology</a:t>
            </a:r>
            <a:r>
              <a:rPr lang="es-ES" sz="1400" b="1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(GO) 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los análisis de enriquecimiento de rutas de la </a:t>
            </a:r>
            <a:r>
              <a:rPr lang="es-ES" sz="1400" b="1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Enciclopedia de </a:t>
            </a:r>
            <a:r>
              <a:rPr lang="es-ES" sz="1400" b="1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Kyoto</a:t>
            </a:r>
            <a:r>
              <a:rPr lang="es-ES" sz="1400" b="1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Genes y Genomas (KEGG) 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realizaron mediante el paquete </a:t>
            </a:r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clusterProfiler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el software </a:t>
            </a:r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RStudio</a:t>
            </a:r>
            <a:endParaRPr lang="es-ES" sz="1100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773A514-7D3E-7FE8-9D85-B693065A6CC1}"/>
              </a:ext>
            </a:extLst>
          </p:cNvPr>
          <p:cNvSpPr/>
          <p:nvPr/>
        </p:nvSpPr>
        <p:spPr>
          <a:xfrm>
            <a:off x="5528602" y="1701168"/>
            <a:ext cx="5754275" cy="643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MicroarrayAgilent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SurePrint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G3 Human </a:t>
            </a:r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miRNA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21.0, v3 8x60K</a:t>
            </a:r>
          </a:p>
          <a:p>
            <a:pPr algn="ctr"/>
            <a:r>
              <a:rPr lang="es-ES" sz="1400" kern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Validado por </a:t>
            </a:r>
            <a:r>
              <a:rPr lang="es-ES" sz="1400" kern="0" dirty="0" err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qPCR</a:t>
            </a:r>
            <a:endParaRPr lang="es-ES" sz="1400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C789DD1-2897-20FC-1E71-269E6DEA4041}"/>
              </a:ext>
            </a:extLst>
          </p:cNvPr>
          <p:cNvSpPr/>
          <p:nvPr/>
        </p:nvSpPr>
        <p:spPr>
          <a:xfrm>
            <a:off x="5528602" y="720298"/>
            <a:ext cx="5754275" cy="643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Fijaron en contenedores de tejido </a:t>
            </a:r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PaxGene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El ARN total se extrajo de 5 cortes de bloques de tejido hepático incluidos en parafina utilizando el kit </a:t>
            </a:r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miRNeasy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FFPE</a:t>
            </a:r>
            <a:endParaRPr lang="es-ES" sz="1400" dirty="0"/>
          </a:p>
        </p:txBody>
      </p:sp>
      <p:sp>
        <p:nvSpPr>
          <p:cNvPr id="26" name="CuadroTexto 28">
            <a:extLst>
              <a:ext uri="{FF2B5EF4-FFF2-40B4-BE49-F238E27FC236}">
                <a16:creationId xmlns:a16="http://schemas.microsoft.com/office/drawing/2014/main" id="{8F312A58-BA1E-7793-F72B-44068A74D0A9}"/>
              </a:ext>
            </a:extLst>
          </p:cNvPr>
          <p:cNvSpPr txBox="1"/>
          <p:nvPr/>
        </p:nvSpPr>
        <p:spPr>
          <a:xfrm>
            <a:off x="928123" y="39310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ENRIQUECIMIENTO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F455A70-DDEE-9135-B6A5-C9DAE091BAE6}"/>
              </a:ext>
            </a:extLst>
          </p:cNvPr>
          <p:cNvSpPr/>
          <p:nvPr/>
        </p:nvSpPr>
        <p:spPr>
          <a:xfrm>
            <a:off x="5556639" y="2654624"/>
            <a:ext cx="4193714" cy="643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</a:t>
            </a:r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miRDB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(http://mirdb.org/miRDB) y Target </a:t>
            </a:r>
            <a:r>
              <a:rPr lang="es-ES" sz="1400" kern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Human (https://www.targetscan.org). </a:t>
            </a:r>
            <a:endParaRPr lang="es-ES" sz="1100" dirty="0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5F292A50-F913-24B1-FEC4-B88702DB6DD2}"/>
              </a:ext>
            </a:extLst>
          </p:cNvPr>
          <p:cNvSpPr/>
          <p:nvPr/>
        </p:nvSpPr>
        <p:spPr>
          <a:xfrm>
            <a:off x="4220734" y="3931008"/>
            <a:ext cx="674643" cy="369332"/>
          </a:xfrm>
          <a:prstGeom prst="rightArrow">
            <a:avLst/>
          </a:prstGeom>
          <a:solidFill>
            <a:srgbClr val="0083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756F1E25-3005-6939-01A6-6DF039AFBFDB}"/>
              </a:ext>
            </a:extLst>
          </p:cNvPr>
          <p:cNvSpPr/>
          <p:nvPr/>
        </p:nvSpPr>
        <p:spPr>
          <a:xfrm>
            <a:off x="4225305" y="5299600"/>
            <a:ext cx="674643" cy="369332"/>
          </a:xfrm>
          <a:prstGeom prst="rightArrow">
            <a:avLst/>
          </a:prstGeom>
          <a:solidFill>
            <a:srgbClr val="0083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D5E54AB6-4954-D33D-96B5-BF5918FEABCD}"/>
              </a:ext>
            </a:extLst>
          </p:cNvPr>
          <p:cNvSpPr/>
          <p:nvPr/>
        </p:nvSpPr>
        <p:spPr>
          <a:xfrm>
            <a:off x="8641135" y="4977412"/>
            <a:ext cx="3343275" cy="1101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/>
              <a:t>ANÁLISIS</a:t>
            </a:r>
          </a:p>
          <a:p>
            <a:pPr algn="ctr"/>
            <a:r>
              <a:rPr lang="es-ES" sz="1400" kern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unidireccional</a:t>
            </a:r>
            <a:r>
              <a:rPr lang="es-ES" sz="1400" kern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&lt; 0,05)</a:t>
            </a:r>
          </a:p>
          <a:p>
            <a:pPr algn="ctr"/>
            <a:r>
              <a:rPr lang="es-ES" sz="1400" kern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Análisis</a:t>
            </a:r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 hoc de Tukey HSD </a:t>
            </a:r>
          </a:p>
          <a:p>
            <a:pPr algn="ctr"/>
            <a:r>
              <a:rPr lang="es-ES" sz="1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Corrección</a:t>
            </a:r>
            <a:endParaRPr lang="es-ES" sz="1400" dirty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E2A6D15-2EB3-64B0-1560-8CD5471C9A2E}"/>
              </a:ext>
            </a:extLst>
          </p:cNvPr>
          <p:cNvGrpSpPr/>
          <p:nvPr/>
        </p:nvGrpSpPr>
        <p:grpSpPr>
          <a:xfrm>
            <a:off x="353110" y="234691"/>
            <a:ext cx="11355494" cy="413769"/>
            <a:chOff x="421284" y="336906"/>
            <a:chExt cx="11355494" cy="413769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FE902C83-B4A3-68A6-B56C-B34DEDD7A151}"/>
                </a:ext>
              </a:extLst>
            </p:cNvPr>
            <p:cNvSpPr/>
            <p:nvPr/>
          </p:nvSpPr>
          <p:spPr>
            <a:xfrm>
              <a:off x="9498048" y="494354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D066D1E9-0901-2E9A-4343-2ADDB7D7B01B}"/>
                </a:ext>
              </a:extLst>
            </p:cNvPr>
            <p:cNvGrpSpPr/>
            <p:nvPr/>
          </p:nvGrpSpPr>
          <p:grpSpPr>
            <a:xfrm>
              <a:off x="421284" y="336906"/>
              <a:ext cx="9136523" cy="413552"/>
              <a:chOff x="646718" y="260384"/>
              <a:chExt cx="9136523" cy="413552"/>
            </a:xfrm>
          </p:grpSpPr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7F453B63-A136-5EAD-8B73-438DA83D4532}"/>
                  </a:ext>
                </a:extLst>
              </p:cNvPr>
              <p:cNvSpPr/>
              <p:nvPr/>
            </p:nvSpPr>
            <p:spPr>
              <a:xfrm>
                <a:off x="5225781" y="260384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Métodos</a:t>
                </a:r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B0A33366-C043-AC07-4A72-F2E81BADC7D8}"/>
                  </a:ext>
                </a:extLst>
              </p:cNvPr>
              <p:cNvSpPr/>
              <p:nvPr/>
            </p:nvSpPr>
            <p:spPr>
              <a:xfrm>
                <a:off x="646718" y="40426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EF83986E-4A38-2BA7-B8E8-4CD6E81AC90E}"/>
                  </a:ext>
                </a:extLst>
              </p:cNvPr>
              <p:cNvSpPr/>
              <p:nvPr/>
            </p:nvSpPr>
            <p:spPr>
              <a:xfrm>
                <a:off x="2935660" y="408591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27197EA3-173D-8C68-FA4E-A36E54AF9B51}"/>
                  </a:ext>
                </a:extLst>
              </p:cNvPr>
              <p:cNvSpPr/>
              <p:nvPr/>
            </p:nvSpPr>
            <p:spPr>
              <a:xfrm>
                <a:off x="7504511" y="417615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Resultados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768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02E8E-C1B5-D984-6983-9390BE657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2FBBA69B-7CBB-FB9D-DF97-3E3B3719330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716C207C-9D8F-F06A-2BB9-C661CFD8E5D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6C82637D-7535-02AB-F51D-6B872BBD446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463AE8C7-32C1-C7B5-DF02-C0485656577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AFB07A06-FB42-1B90-1688-61C93769618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0FD5060E-E7A4-322C-F221-E67B4B24D3B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CE3FE0A1-B0C1-911E-62DA-56AA63C837B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6126718C-D5A7-6868-5F25-9E644911E5A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039F710C-031A-F95F-C2CE-802D1F7013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0D80999-645A-AF04-5732-26AA95EF4B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188189C-F1D9-702C-A178-F0AA70286C04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9B3F7343-4192-8980-12FF-975DD27E3066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59C6782-EB53-4FCB-2A49-CD7EFE893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D4C25D00-CB4C-744D-F270-C5ED3A8172D1}"/>
              </a:ext>
            </a:extLst>
          </p:cNvPr>
          <p:cNvGrpSpPr/>
          <p:nvPr/>
        </p:nvGrpSpPr>
        <p:grpSpPr>
          <a:xfrm>
            <a:off x="1432470" y="251049"/>
            <a:ext cx="5943600" cy="6415987"/>
            <a:chOff x="1117042" y="-455579"/>
            <a:chExt cx="6179576" cy="6974281"/>
          </a:xfrm>
        </p:grpSpPr>
        <p:pic>
          <p:nvPicPr>
            <p:cNvPr id="31" name="Marcador de contenido 3" descr="Diagrama">
              <a:extLst>
                <a:ext uri="{FF2B5EF4-FFF2-40B4-BE49-F238E27FC236}">
                  <a16:creationId xmlns:a16="http://schemas.microsoft.com/office/drawing/2014/main" id="{CFABC3A1-665C-1165-50F4-1B9FA3093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" t="25000"/>
            <a:stretch/>
          </p:blipFill>
          <p:spPr>
            <a:xfrm>
              <a:off x="1244570" y="-455579"/>
              <a:ext cx="6052048" cy="6953912"/>
            </a:xfrm>
            <a:prstGeom prst="rect">
              <a:avLst/>
            </a:prstGeom>
          </p:spPr>
        </p:pic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7F524BF5-437F-8431-B289-E831684D1771}"/>
                </a:ext>
              </a:extLst>
            </p:cNvPr>
            <p:cNvSpPr/>
            <p:nvPr/>
          </p:nvSpPr>
          <p:spPr>
            <a:xfrm>
              <a:off x="1117042" y="2467575"/>
              <a:ext cx="3504048" cy="405112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1200" dirty="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0C70265-7B7A-DC86-E5D6-68FDEF2F9124}"/>
              </a:ext>
            </a:extLst>
          </p:cNvPr>
          <p:cNvGrpSpPr/>
          <p:nvPr/>
        </p:nvGrpSpPr>
        <p:grpSpPr>
          <a:xfrm>
            <a:off x="6088358" y="2473213"/>
            <a:ext cx="6146217" cy="1168792"/>
            <a:chOff x="5602871" y="4216219"/>
            <a:chExt cx="6146217" cy="1168792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AC0EFF33-B810-4A89-E48B-2C14D42E456A}"/>
                </a:ext>
              </a:extLst>
            </p:cNvPr>
            <p:cNvGrpSpPr/>
            <p:nvPr/>
          </p:nvGrpSpPr>
          <p:grpSpPr>
            <a:xfrm>
              <a:off x="5985711" y="4461681"/>
              <a:ext cx="5763377" cy="923330"/>
              <a:chOff x="6326680" y="2026280"/>
              <a:chExt cx="5763377" cy="923330"/>
            </a:xfrm>
          </p:grpSpPr>
          <p:sp>
            <p:nvSpPr>
              <p:cNvPr id="27" name="CuadroTexto 10">
                <a:extLst>
                  <a:ext uri="{FF2B5EF4-FFF2-40B4-BE49-F238E27FC236}">
                    <a16:creationId xmlns:a16="http://schemas.microsoft.com/office/drawing/2014/main" id="{B9503249-DFFF-264D-CEB4-A84B37C435AE}"/>
                  </a:ext>
                </a:extLst>
              </p:cNvPr>
              <p:cNvSpPr txBox="1"/>
              <p:nvPr/>
            </p:nvSpPr>
            <p:spPr>
              <a:xfrm>
                <a:off x="6326680" y="2026280"/>
                <a:ext cx="26527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dirty="0"/>
                  <a:t>G1: Grupo de estudio</a:t>
                </a:r>
              </a:p>
              <a:p>
                <a:endParaRPr lang="es-ES" dirty="0"/>
              </a:p>
              <a:p>
                <a:r>
                  <a:rPr lang="es-ES" dirty="0"/>
                  <a:t>G2: Grupo control</a:t>
                </a:r>
              </a:p>
            </p:txBody>
          </p:sp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89C16292-6A03-DE8B-E192-01F9C6A9986A}"/>
                  </a:ext>
                </a:extLst>
              </p:cNvPr>
              <p:cNvCxnSpPr/>
              <p:nvPr/>
            </p:nvCxnSpPr>
            <p:spPr>
              <a:xfrm>
                <a:off x="8636898" y="2766648"/>
                <a:ext cx="684963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>
                <a:extLst>
                  <a:ext uri="{FF2B5EF4-FFF2-40B4-BE49-F238E27FC236}">
                    <a16:creationId xmlns:a16="http://schemas.microsoft.com/office/drawing/2014/main" id="{E96C4263-FD34-3C94-8006-D39C1749CC5F}"/>
                  </a:ext>
                </a:extLst>
              </p:cNvPr>
              <p:cNvCxnSpPr/>
              <p:nvPr/>
            </p:nvCxnSpPr>
            <p:spPr>
              <a:xfrm>
                <a:off x="8636898" y="2227385"/>
                <a:ext cx="684963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uadroTexto 13">
                <a:extLst>
                  <a:ext uri="{FF2B5EF4-FFF2-40B4-BE49-F238E27FC236}">
                    <a16:creationId xmlns:a16="http://schemas.microsoft.com/office/drawing/2014/main" id="{0F76A69E-9223-E838-FF02-89649FCF02EC}"/>
                  </a:ext>
                </a:extLst>
              </p:cNvPr>
              <p:cNvSpPr txBox="1"/>
              <p:nvPr/>
            </p:nvSpPr>
            <p:spPr>
              <a:xfrm>
                <a:off x="9437357" y="2026280"/>
                <a:ext cx="26527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dirty="0"/>
                  <a:t>RETIRADA DE LA IS</a:t>
                </a:r>
              </a:p>
              <a:p>
                <a:endParaRPr lang="es-ES" dirty="0"/>
              </a:p>
              <a:p>
                <a:r>
                  <a:rPr lang="es-ES" dirty="0"/>
                  <a:t>MANTIENEN IS</a:t>
                </a:r>
              </a:p>
            </p:txBody>
          </p:sp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A888934-F639-22EF-10E3-3616A5A602CA}"/>
                </a:ext>
              </a:extLst>
            </p:cNvPr>
            <p:cNvSpPr/>
            <p:nvPr/>
          </p:nvSpPr>
          <p:spPr>
            <a:xfrm>
              <a:off x="5602871" y="4216219"/>
              <a:ext cx="5671067" cy="812048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4" name="CuadroTexto 14">
            <a:extLst>
              <a:ext uri="{FF2B5EF4-FFF2-40B4-BE49-F238E27FC236}">
                <a16:creationId xmlns:a16="http://schemas.microsoft.com/office/drawing/2014/main" id="{64C5ED1C-C713-15A7-5837-95ADBB938C19}"/>
              </a:ext>
            </a:extLst>
          </p:cNvPr>
          <p:cNvSpPr txBox="1"/>
          <p:nvPr/>
        </p:nvSpPr>
        <p:spPr>
          <a:xfrm>
            <a:off x="7053739" y="4154908"/>
            <a:ext cx="23290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/>
              <a:t>N= 45</a:t>
            </a:r>
          </a:p>
          <a:p>
            <a:r>
              <a:rPr lang="es-ES" sz="2800" dirty="0"/>
              <a:t>N</a:t>
            </a:r>
            <a:r>
              <a:rPr lang="es-ES" sz="2800" baseline="-25000" dirty="0"/>
              <a:t>TOL</a:t>
            </a:r>
            <a:r>
              <a:rPr lang="es-ES" sz="2800" dirty="0"/>
              <a:t>= </a:t>
            </a:r>
            <a:r>
              <a:rPr lang="es-ES" sz="2800" dirty="0">
                <a:solidFill>
                  <a:srgbClr val="C00000"/>
                </a:solidFill>
              </a:rPr>
              <a:t>37,8%</a:t>
            </a:r>
            <a:endParaRPr lang="es-ES" sz="2800" baseline="-25000" dirty="0">
              <a:solidFill>
                <a:srgbClr val="C00000"/>
              </a:solidFill>
            </a:endParaRPr>
          </a:p>
          <a:p>
            <a:r>
              <a:rPr lang="es-ES" sz="2800" dirty="0"/>
              <a:t>N</a:t>
            </a:r>
            <a:r>
              <a:rPr lang="es-ES" sz="2800" baseline="-25000" dirty="0"/>
              <a:t>NO-TOL</a:t>
            </a:r>
            <a:r>
              <a:rPr lang="es-ES" sz="2800" dirty="0"/>
              <a:t>= 62,2%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27ED751-BCFF-17D7-7244-85649725F969}"/>
              </a:ext>
            </a:extLst>
          </p:cNvPr>
          <p:cNvGrpSpPr/>
          <p:nvPr/>
        </p:nvGrpSpPr>
        <p:grpSpPr>
          <a:xfrm>
            <a:off x="399477" y="190964"/>
            <a:ext cx="11393046" cy="405932"/>
            <a:chOff x="421284" y="343700"/>
            <a:chExt cx="11393046" cy="40593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1E3B292-7CCD-FDAC-EEAF-8B17550FCEC4}"/>
                </a:ext>
              </a:extLst>
            </p:cNvPr>
            <p:cNvSpPr/>
            <p:nvPr/>
          </p:nvSpPr>
          <p:spPr>
            <a:xfrm>
              <a:off x="9535600" y="486901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C767A58A-232A-AECB-977D-16A16132EC0A}"/>
                </a:ext>
              </a:extLst>
            </p:cNvPr>
            <p:cNvGrpSpPr/>
            <p:nvPr/>
          </p:nvGrpSpPr>
          <p:grpSpPr>
            <a:xfrm>
              <a:off x="421284" y="343700"/>
              <a:ext cx="9106644" cy="405932"/>
              <a:chOff x="646718" y="267178"/>
              <a:chExt cx="9106644" cy="405932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32D1E317-C579-D9E0-DFDC-41CA41D16EAD}"/>
                  </a:ext>
                </a:extLst>
              </p:cNvPr>
              <p:cNvSpPr/>
              <p:nvPr/>
            </p:nvSpPr>
            <p:spPr>
              <a:xfrm>
                <a:off x="7474632" y="267178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Resultados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779A2D3A-5DBA-2FD1-D314-0F90C5EB6A8D}"/>
                  </a:ext>
                </a:extLst>
              </p:cNvPr>
              <p:cNvSpPr/>
              <p:nvPr/>
            </p:nvSpPr>
            <p:spPr>
              <a:xfrm>
                <a:off x="646718" y="40934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A60B2C3F-9695-FEF6-5876-1284840567CB}"/>
                  </a:ext>
                </a:extLst>
              </p:cNvPr>
              <p:cNvSpPr/>
              <p:nvPr/>
            </p:nvSpPr>
            <p:spPr>
              <a:xfrm>
                <a:off x="2935660" y="409343"/>
                <a:ext cx="2278730" cy="258109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75632FAB-C32A-5412-11B5-24F984E2194F}"/>
                  </a:ext>
                </a:extLst>
              </p:cNvPr>
              <p:cNvSpPr/>
              <p:nvPr/>
            </p:nvSpPr>
            <p:spPr>
              <a:xfrm>
                <a:off x="5195902" y="409343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78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C95DDACC-3C3C-E5AF-9B9E-22A52D3946E9}"/>
              </a:ext>
            </a:extLst>
          </p:cNvPr>
          <p:cNvGrpSpPr/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37B44573-EBCF-0147-B4F4-5D868B266C6D}"/>
                </a:ext>
              </a:extLst>
            </p:cNvPr>
            <p:cNvGrpSpPr/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4426DC67-85ED-2FF1-62E7-B6459A53A9A9}"/>
                  </a:ext>
                </a:extLst>
              </p:cNvPr>
              <p:cNvGrpSpPr/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28" name="Grupo 27">
                  <a:extLst>
                    <a:ext uri="{FF2B5EF4-FFF2-40B4-BE49-F238E27FC236}">
                      <a16:creationId xmlns:a16="http://schemas.microsoft.com/office/drawing/2014/main" id="{F4EF3266-9768-8B15-5867-9C06C0971F88}"/>
                    </a:ext>
                  </a:extLst>
                </p:cNvPr>
                <p:cNvGrpSpPr/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30" name="Conector recto 29">
                    <a:extLst>
                      <a:ext uri="{FF2B5EF4-FFF2-40B4-BE49-F238E27FC236}">
                        <a16:creationId xmlns:a16="http://schemas.microsoft.com/office/drawing/2014/main" id="{FA574123-5FDB-8C2B-C122-E3B053186E4F}"/>
                      </a:ext>
                    </a:extLst>
                  </p:cNvPr>
                  <p:cNvCxnSpPr/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ector recto 30">
                    <a:extLst>
                      <a:ext uri="{FF2B5EF4-FFF2-40B4-BE49-F238E27FC236}">
                        <a16:creationId xmlns:a16="http://schemas.microsoft.com/office/drawing/2014/main" id="{D630DAA5-3AFB-4A00-6416-7597321ABF88}"/>
                      </a:ext>
                    </a:extLst>
                  </p:cNvPr>
                  <p:cNvCxnSpPr/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Rectangle 16">
                    <a:extLst>
                      <a:ext uri="{FF2B5EF4-FFF2-40B4-BE49-F238E27FC236}">
                        <a16:creationId xmlns:a16="http://schemas.microsoft.com/office/drawing/2014/main" id="{5FDF00A9-B695-CFF7-4D03-98C7BF3A7BC6}"/>
                      </a:ext>
                    </a:extLst>
                  </p:cNvPr>
                  <p:cNvSpPr/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29" name="Imagen 28">
                  <a:extLst>
                    <a:ext uri="{FF2B5EF4-FFF2-40B4-BE49-F238E27FC236}">
                      <a16:creationId xmlns:a16="http://schemas.microsoft.com/office/drawing/2014/main" id="{8931EFC8-7CA0-42B3-7CD2-8B2033B5E7F5}"/>
                    </a:ext>
                  </a:extLst>
                </p:cNvPr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FDB48186-C078-54B0-76B9-C036266FD6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8E081116-2D20-AEC9-B55F-8EB1A4A6FE35}"/>
                </a:ext>
              </a:extLst>
            </p:cNvPr>
            <p:cNvSpPr/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E9879733-477E-2715-4293-759E87937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354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961B59-EEAE-02CB-A28A-F47E7078D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0230"/>
              </p:ext>
            </p:extLst>
          </p:nvPr>
        </p:nvGraphicFramePr>
        <p:xfrm>
          <a:off x="863081" y="646565"/>
          <a:ext cx="10573756" cy="5654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439">
                  <a:extLst>
                    <a:ext uri="{9D8B030D-6E8A-4147-A177-3AD203B41FA5}">
                      <a16:colId xmlns:a16="http://schemas.microsoft.com/office/drawing/2014/main" val="2144023514"/>
                    </a:ext>
                  </a:extLst>
                </a:gridCol>
                <a:gridCol w="2643439">
                  <a:extLst>
                    <a:ext uri="{9D8B030D-6E8A-4147-A177-3AD203B41FA5}">
                      <a16:colId xmlns:a16="http://schemas.microsoft.com/office/drawing/2014/main" val="1412922117"/>
                    </a:ext>
                  </a:extLst>
                </a:gridCol>
                <a:gridCol w="2643439">
                  <a:extLst>
                    <a:ext uri="{9D8B030D-6E8A-4147-A177-3AD203B41FA5}">
                      <a16:colId xmlns:a16="http://schemas.microsoft.com/office/drawing/2014/main" val="2220834890"/>
                    </a:ext>
                  </a:extLst>
                </a:gridCol>
                <a:gridCol w="2643439">
                  <a:extLst>
                    <a:ext uri="{9D8B030D-6E8A-4147-A177-3AD203B41FA5}">
                      <a16:colId xmlns:a16="http://schemas.microsoft.com/office/drawing/2014/main" val="506241539"/>
                    </a:ext>
                  </a:extLst>
                </a:gridCol>
              </a:tblGrid>
              <a:tr h="160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Characteristic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Tolerant (n = 17)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Non-Tolerant (n = 28)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P-value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extLst>
                  <a:ext uri="{0D108BD9-81ED-4DB2-BD59-A6C34878D82A}">
                    <a16:rowId xmlns:a16="http://schemas.microsoft.com/office/drawing/2014/main" val="1177487265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Age [median (range)]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65 (47-75)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61.5 (42-73)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0.161a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1298925659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Age at transplantation [median (range)]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55 (41-69)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52.5 (22-69)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0.754a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017777268"/>
                  </a:ext>
                </a:extLst>
              </a:tr>
              <a:tr h="329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Months from transplant to weaning start [median (range)]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128 (38-233)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81.5 (37-260)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0.094a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578107807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**</a:t>
                      </a:r>
                      <a:r>
                        <a:rPr lang="es-ES" sz="1000" dirty="0" err="1">
                          <a:effectLst/>
                        </a:rPr>
                        <a:t>Gender</a:t>
                      </a:r>
                      <a:r>
                        <a:rPr lang="es-ES" sz="1000" dirty="0">
                          <a:effectLst/>
                        </a:rPr>
                        <a:t> (n; %) **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0.809b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570538314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Male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15 (88%)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24 (86%)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163689942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Female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2 (12%)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4 (14%)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1122962207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**Co-morbid medical problems (n; %) **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3817371647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Diabetes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7 (41%)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15 (54%)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0.420b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1808097616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Hypertension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13 (76%)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23 (82%)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0.645b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682650079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Cardiovascular pathology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1 (6%)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8 (29%)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0.065b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9364294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Renal dysfunction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6 (35%)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9 (32%)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0.718b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399141664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**Diseases (n; %) **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3795840012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Alcoholic cirrhosis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6 (35%)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11 (39%)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0.789b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993722336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Alcoholic cirrhosis + HCC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1 (6%)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4 (14%)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0.384b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88671670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HCV cirrhosis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4 (24%)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6 (21%)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0.786b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3680407865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HCV cirrhosis + HCC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5 (29%)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2 (7%)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0.086b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336829926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Other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 (6%)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5 (17%)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0.252b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1625499210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Basal LFTs [median (range)]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1124272310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ALT (U/L)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19 (12-25)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17 (5-46)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0.532a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1718111595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ALP (U/L)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68 (35-98)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66 (45-125)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0.757a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804718682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Total Bilirubin (mg/dL)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0.5 (0.2-2.66)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0.57 (0.19-1.89)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0.836a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4016057473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INR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1.01 (0.9-1.2)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1.01 (0.95-1.3)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0.592a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3909086444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**Main IS-drug (n; %) **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888500939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Cyclosporine 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 (6%)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0.194b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4012711362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Tacrolimus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6 (35%)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9 (32%)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0.848b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1290756565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Tacrolimus + MMF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8 (47%)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18 (64%)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0.257b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3059159202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MMF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3 (18%)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1 (4%)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0.108b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911868889"/>
                  </a:ext>
                </a:extLst>
              </a:tr>
              <a:tr h="329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Basal Tacrolimus concentration (ng/ml) [median (range)]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2601486171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Tacrolimus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2.4 (1-4.5)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4.5 (2-6.5)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0.033a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950588025"/>
                  </a:ext>
                </a:extLst>
              </a:tr>
              <a:tr h="16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Tacrolimus + MMF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2.4 (1.3-6.8)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>
                          <a:effectLst/>
                        </a:rPr>
                        <a:t>3.4 (0.6-6)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dirty="0">
                          <a:effectLst/>
                        </a:rPr>
                        <a:t>0.453a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4" marR="49744" marT="0" marB="0" anchor="ctr"/>
                </a:tc>
                <a:extLst>
                  <a:ext uri="{0D108BD9-81ED-4DB2-BD59-A6C34878D82A}">
                    <a16:rowId xmlns:a16="http://schemas.microsoft.com/office/drawing/2014/main" val="3996631687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B38D246-C0F8-2818-9168-E3A5F0E26A49}"/>
              </a:ext>
            </a:extLst>
          </p:cNvPr>
          <p:cNvSpPr/>
          <p:nvPr/>
        </p:nvSpPr>
        <p:spPr>
          <a:xfrm>
            <a:off x="863081" y="5955532"/>
            <a:ext cx="10620408" cy="19594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6FF3CC7-AFAE-EC9A-BE6C-4E589503A381}"/>
              </a:ext>
            </a:extLst>
          </p:cNvPr>
          <p:cNvGrpSpPr/>
          <p:nvPr/>
        </p:nvGrpSpPr>
        <p:grpSpPr>
          <a:xfrm>
            <a:off x="399477" y="151047"/>
            <a:ext cx="11393046" cy="405932"/>
            <a:chOff x="421284" y="343700"/>
            <a:chExt cx="11393046" cy="40593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6B69931-185E-37EE-D3E0-97443EB2E3AA}"/>
                </a:ext>
              </a:extLst>
            </p:cNvPr>
            <p:cNvSpPr/>
            <p:nvPr/>
          </p:nvSpPr>
          <p:spPr>
            <a:xfrm>
              <a:off x="9535600" y="486901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2701EA4B-90F0-2570-B33C-288C4143A28E}"/>
                </a:ext>
              </a:extLst>
            </p:cNvPr>
            <p:cNvGrpSpPr/>
            <p:nvPr/>
          </p:nvGrpSpPr>
          <p:grpSpPr>
            <a:xfrm>
              <a:off x="421284" y="343700"/>
              <a:ext cx="9106644" cy="405932"/>
              <a:chOff x="646718" y="267178"/>
              <a:chExt cx="9106644" cy="405932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59B7E03-3173-BCFC-D33F-E4065C6606C2}"/>
                  </a:ext>
                </a:extLst>
              </p:cNvPr>
              <p:cNvSpPr/>
              <p:nvPr/>
            </p:nvSpPr>
            <p:spPr>
              <a:xfrm>
                <a:off x="7474632" y="267178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Resultados</a:t>
                </a: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6938E3D5-8B6B-15AF-9D6E-0ED8FC8485BB}"/>
                  </a:ext>
                </a:extLst>
              </p:cNvPr>
              <p:cNvSpPr/>
              <p:nvPr/>
            </p:nvSpPr>
            <p:spPr>
              <a:xfrm>
                <a:off x="646718" y="40934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12E1D88-E8AF-8541-B424-97F3F25EE3F5}"/>
                  </a:ext>
                </a:extLst>
              </p:cNvPr>
              <p:cNvSpPr/>
              <p:nvPr/>
            </p:nvSpPr>
            <p:spPr>
              <a:xfrm>
                <a:off x="2935660" y="409343"/>
                <a:ext cx="2278730" cy="258109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C0C63260-1C36-F8D4-5ADB-C2492116B40D}"/>
                  </a:ext>
                </a:extLst>
              </p:cNvPr>
              <p:cNvSpPr/>
              <p:nvPr/>
            </p:nvSpPr>
            <p:spPr>
              <a:xfrm>
                <a:off x="5195902" y="409343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</p:grp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06A419C-9584-A54E-18FB-80B426C7384F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pic>
          <p:nvPicPr>
            <p:cNvPr id="35" name="Imagen 34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BB052902-0677-02CA-9AE6-CEF91F355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  <p:sp>
          <p:nvSpPr>
            <p:cNvPr id="34" name="QuadreDeText 11">
              <a:extLst>
                <a:ext uri="{FF2B5EF4-FFF2-40B4-BE49-F238E27FC236}">
                  <a16:creationId xmlns:a16="http://schemas.microsoft.com/office/drawing/2014/main" id="{4F0A5D77-3A46-E144-EBFB-3904D301EA36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91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2B200-A029-8C9C-9B39-51BBC7DF1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0EF01066-4B39-9AE0-53EB-F02903D2BE6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9BAEE3DE-A48A-531A-4471-C426D41601F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AFCE6997-B692-5C3D-6113-A76E29D46B3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320BE18A-21D8-80FF-757E-196FA0BFB553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AC3BA22D-34EF-5BD9-12ED-BC944272C96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F0D1B9C0-6C94-0FF7-E432-70B8F815BA1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182697FA-418A-FB89-BA12-FE75EAB3D4E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03FC9B0C-62CE-6D2F-A8C9-00FFF4D522B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9D017CD4-0D7F-5FAE-9E99-EA41CE3253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66279EE-F899-09ED-2685-F633C9B7D2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26C1616-D382-3D10-1570-FE07074A9278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37B751F8-B247-E725-6CE3-206178B85F6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0AE2FA77-AFE5-CFF6-4006-7CF68D393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2B6D666-E36A-962E-6019-FE4E0BDC8278}"/>
              </a:ext>
            </a:extLst>
          </p:cNvPr>
          <p:cNvGrpSpPr/>
          <p:nvPr/>
        </p:nvGrpSpPr>
        <p:grpSpPr>
          <a:xfrm>
            <a:off x="399477" y="209835"/>
            <a:ext cx="11393046" cy="405932"/>
            <a:chOff x="421284" y="343700"/>
            <a:chExt cx="11393046" cy="405932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7CA5F542-29A0-A288-0549-EB311A38E29B}"/>
                </a:ext>
              </a:extLst>
            </p:cNvPr>
            <p:cNvSpPr/>
            <p:nvPr/>
          </p:nvSpPr>
          <p:spPr>
            <a:xfrm>
              <a:off x="9535600" y="486901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6AAEF28-7ABD-77B2-7105-6DEAA8AB95E2}"/>
                </a:ext>
              </a:extLst>
            </p:cNvPr>
            <p:cNvGrpSpPr/>
            <p:nvPr/>
          </p:nvGrpSpPr>
          <p:grpSpPr>
            <a:xfrm>
              <a:off x="421284" y="343700"/>
              <a:ext cx="9106644" cy="405932"/>
              <a:chOff x="646718" y="267178"/>
              <a:chExt cx="9106644" cy="405932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215CEE13-ED50-BF90-883B-4BA77027341A}"/>
                  </a:ext>
                </a:extLst>
              </p:cNvPr>
              <p:cNvSpPr/>
              <p:nvPr/>
            </p:nvSpPr>
            <p:spPr>
              <a:xfrm>
                <a:off x="7474632" y="267178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Resultados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452DA737-AD06-D46F-D109-4EF801A520AD}"/>
                  </a:ext>
                </a:extLst>
              </p:cNvPr>
              <p:cNvSpPr/>
              <p:nvPr/>
            </p:nvSpPr>
            <p:spPr>
              <a:xfrm>
                <a:off x="646718" y="40934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9888EC41-DD01-D315-2015-9019FD8D8D80}"/>
                  </a:ext>
                </a:extLst>
              </p:cNvPr>
              <p:cNvSpPr/>
              <p:nvPr/>
            </p:nvSpPr>
            <p:spPr>
              <a:xfrm>
                <a:off x="2935660" y="409343"/>
                <a:ext cx="2278730" cy="258109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8F6B168F-39BC-3235-8F1D-715EF6BB7CEF}"/>
                  </a:ext>
                </a:extLst>
              </p:cNvPr>
              <p:cNvSpPr/>
              <p:nvPr/>
            </p:nvSpPr>
            <p:spPr>
              <a:xfrm>
                <a:off x="5195902" y="409343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</p:grpSp>
      </p:grp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868A8835-48C8-1EE9-DD43-E74E503C9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83787"/>
              </p:ext>
            </p:extLst>
          </p:nvPr>
        </p:nvGraphicFramePr>
        <p:xfrm>
          <a:off x="207592" y="4408416"/>
          <a:ext cx="11584931" cy="1983417"/>
        </p:xfrm>
        <a:graphic>
          <a:graphicData uri="http://schemas.openxmlformats.org/drawingml/2006/table">
            <a:tbl>
              <a:tblPr/>
              <a:tblGrid>
                <a:gridCol w="1765322">
                  <a:extLst>
                    <a:ext uri="{9D8B030D-6E8A-4147-A177-3AD203B41FA5}">
                      <a16:colId xmlns:a16="http://schemas.microsoft.com/office/drawing/2014/main" val="1862359070"/>
                    </a:ext>
                  </a:extLst>
                </a:gridCol>
                <a:gridCol w="1115586">
                  <a:extLst>
                    <a:ext uri="{9D8B030D-6E8A-4147-A177-3AD203B41FA5}">
                      <a16:colId xmlns:a16="http://schemas.microsoft.com/office/drawing/2014/main" val="4919794"/>
                    </a:ext>
                  </a:extLst>
                </a:gridCol>
                <a:gridCol w="1091067">
                  <a:extLst>
                    <a:ext uri="{9D8B030D-6E8A-4147-A177-3AD203B41FA5}">
                      <a16:colId xmlns:a16="http://schemas.microsoft.com/office/drawing/2014/main" val="219173855"/>
                    </a:ext>
                  </a:extLst>
                </a:gridCol>
                <a:gridCol w="1838878">
                  <a:extLst>
                    <a:ext uri="{9D8B030D-6E8A-4147-A177-3AD203B41FA5}">
                      <a16:colId xmlns:a16="http://schemas.microsoft.com/office/drawing/2014/main" val="1361238008"/>
                    </a:ext>
                  </a:extLst>
                </a:gridCol>
                <a:gridCol w="3028020">
                  <a:extLst>
                    <a:ext uri="{9D8B030D-6E8A-4147-A177-3AD203B41FA5}">
                      <a16:colId xmlns:a16="http://schemas.microsoft.com/office/drawing/2014/main" val="1034327443"/>
                    </a:ext>
                  </a:extLst>
                </a:gridCol>
                <a:gridCol w="2746058">
                  <a:extLst>
                    <a:ext uri="{9D8B030D-6E8A-4147-A177-3AD203B41FA5}">
                      <a16:colId xmlns:a16="http://schemas.microsoft.com/office/drawing/2014/main" val="983774478"/>
                    </a:ext>
                  </a:extLst>
                </a:gridCol>
              </a:tblGrid>
              <a:tr h="59487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miRNA​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Log</a:t>
                      </a:r>
                      <a:r>
                        <a:rPr lang="en-US" sz="1050" b="0" i="0" baseline="-250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Fold Change​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value​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Accesion​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number​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Chromosome​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Location​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Mature​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sequence​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22034"/>
                  </a:ext>
                </a:extLst>
              </a:tr>
              <a:tr h="55683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hsa-mir-4284​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-2.05​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0.0407​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s-E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MIMAT0016915​</a:t>
                      </a:r>
                      <a:endParaRPr lang="es-E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chr7: 73711317-73711397 [+]​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GGGCUCACAUCACCCCAU​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20461"/>
                  </a:ext>
                </a:extLst>
              </a:tr>
              <a:tr h="41585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hsa-miR-4286​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-1.51​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0.0111​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MIMAT0016916​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chr8: 10666978-10667070 [+]​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ACCCCACUCCUGGUACC​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69488"/>
                  </a:ext>
                </a:extLst>
              </a:tr>
              <a:tr h="41585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hsa-miR-7977​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-8.77​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0.0073​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MIMAT0031180​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chr3: 176515103-176515151 [+]​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UUCCCAGCCAACGCACCA​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7530"/>
                  </a:ext>
                </a:extLst>
              </a:tr>
            </a:tbl>
          </a:graphicData>
        </a:graphic>
      </p:graphicFrame>
      <p:sp>
        <p:nvSpPr>
          <p:cNvPr id="27" name="Rectangle 3">
            <a:extLst>
              <a:ext uri="{FF2B5EF4-FFF2-40B4-BE49-F238E27FC236}">
                <a16:creationId xmlns:a16="http://schemas.microsoft.com/office/drawing/2014/main" id="{E4376527-C683-7918-B520-7EE9B857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22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9" name="Picture 5" descr="Un luz de freno arriba de noche">
            <a:extLst>
              <a:ext uri="{FF2B5EF4-FFF2-40B4-BE49-F238E27FC236}">
                <a16:creationId xmlns:a16="http://schemas.microsoft.com/office/drawing/2014/main" id="{A6BC84F4-A6C9-242A-B6E2-603B1689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736" y="615767"/>
            <a:ext cx="6936601" cy="39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n luz de freno arriba de noche&#10;&#10;Descripción generada automáticamente con confianza media">
            <a:extLst>
              <a:ext uri="{FF2B5EF4-FFF2-40B4-BE49-F238E27FC236}">
                <a16:creationId xmlns:a16="http://schemas.microsoft.com/office/drawing/2014/main" id="{67BDD4D8-8948-39B4-92F6-BFCC57D1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52" y="676399"/>
            <a:ext cx="8426395" cy="36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6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95969-EF8D-FDCD-E13A-5DF6ABB03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B58DBDB-AB3D-95DA-50F9-9412CE79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" y="986846"/>
            <a:ext cx="12150296" cy="58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F8ACF58A-516F-BD95-8976-0E7952EC6C1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B19334F-4BAE-87F7-CB3D-0CFB52A86B6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F6F7BD1E-8796-3AC7-44D9-B386C8EDC5A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4F24D569-9C03-CBE5-1DDC-2EDF29BB9A0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458A37C5-A973-4FF3-BA6A-8667C49F292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61E80508-8E9A-48AD-0935-2FD4C1B88A7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A8DC191-B70B-08A7-7CD2-54F01A50454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ABCD4E3-40B6-DABF-3110-89F7F1E2252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650A11E8-487F-42F4-9124-3C4B871BFA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FA33830-4914-7B8E-37BA-BC93D8FF16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71DA90D-4F7E-40F3-D0CB-32C0F6B95F8D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3DDCBEFC-A885-4344-3CF7-7BBD2BD6632B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B2CDE41-1B0A-2228-3E28-7D67A60E7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3" name="CuadroTexto 11">
            <a:extLst>
              <a:ext uri="{FF2B5EF4-FFF2-40B4-BE49-F238E27FC236}">
                <a16:creationId xmlns:a16="http://schemas.microsoft.com/office/drawing/2014/main" id="{6563C500-620A-2AB4-77C9-0B128A8796E1}"/>
              </a:ext>
            </a:extLst>
          </p:cNvPr>
          <p:cNvSpPr txBox="1"/>
          <p:nvPr/>
        </p:nvSpPr>
        <p:spPr>
          <a:xfrm>
            <a:off x="1559593" y="20158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1.388</a:t>
            </a:r>
            <a:endParaRPr lang="es-ES" dirty="0"/>
          </a:p>
        </p:txBody>
      </p:sp>
      <p:sp>
        <p:nvSpPr>
          <p:cNvPr id="4" name="CuadroTexto 13">
            <a:extLst>
              <a:ext uri="{FF2B5EF4-FFF2-40B4-BE49-F238E27FC236}">
                <a16:creationId xmlns:a16="http://schemas.microsoft.com/office/drawing/2014/main" id="{1D74757D-CF69-2B25-B823-31F584FCDA17}"/>
              </a:ext>
            </a:extLst>
          </p:cNvPr>
          <p:cNvSpPr txBox="1"/>
          <p:nvPr/>
        </p:nvSpPr>
        <p:spPr>
          <a:xfrm>
            <a:off x="3031411" y="37113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592</a:t>
            </a:r>
            <a:endParaRPr lang="es-ES" dirty="0"/>
          </a:p>
        </p:txBody>
      </p:sp>
      <p:sp>
        <p:nvSpPr>
          <p:cNvPr id="10" name="CuadroTexto 15">
            <a:extLst>
              <a:ext uri="{FF2B5EF4-FFF2-40B4-BE49-F238E27FC236}">
                <a16:creationId xmlns:a16="http://schemas.microsoft.com/office/drawing/2014/main" id="{4333B823-B767-D0C9-246A-C59B2140450E}"/>
              </a:ext>
            </a:extLst>
          </p:cNvPr>
          <p:cNvSpPr txBox="1"/>
          <p:nvPr/>
        </p:nvSpPr>
        <p:spPr>
          <a:xfrm>
            <a:off x="4230550" y="28510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1.008</a:t>
            </a:r>
            <a:endParaRPr lang="es-ES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92FC430-ED24-1525-CA01-C85CCE5AE220}"/>
              </a:ext>
            </a:extLst>
          </p:cNvPr>
          <p:cNvGrpSpPr/>
          <p:nvPr/>
        </p:nvGrpSpPr>
        <p:grpSpPr>
          <a:xfrm>
            <a:off x="399477" y="292914"/>
            <a:ext cx="11393046" cy="405932"/>
            <a:chOff x="421284" y="343700"/>
            <a:chExt cx="11393046" cy="405932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12237F4-C87A-84D3-6E04-D37B5522FA15}"/>
                </a:ext>
              </a:extLst>
            </p:cNvPr>
            <p:cNvSpPr/>
            <p:nvPr/>
          </p:nvSpPr>
          <p:spPr>
            <a:xfrm>
              <a:off x="9535600" y="486901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32329B34-3849-A453-AFE2-A12C4A2144AB}"/>
                </a:ext>
              </a:extLst>
            </p:cNvPr>
            <p:cNvGrpSpPr/>
            <p:nvPr/>
          </p:nvGrpSpPr>
          <p:grpSpPr>
            <a:xfrm>
              <a:off x="421284" y="343700"/>
              <a:ext cx="9106644" cy="405932"/>
              <a:chOff x="646718" y="267178"/>
              <a:chExt cx="9106644" cy="405932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D88E6AEA-79DF-20A3-523E-E9B167E1785D}"/>
                  </a:ext>
                </a:extLst>
              </p:cNvPr>
              <p:cNvSpPr/>
              <p:nvPr/>
            </p:nvSpPr>
            <p:spPr>
              <a:xfrm>
                <a:off x="7474632" y="267178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Resultados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5495E233-0524-AE41-6CBB-07DDA6A4E4DF}"/>
                  </a:ext>
                </a:extLst>
              </p:cNvPr>
              <p:cNvSpPr/>
              <p:nvPr/>
            </p:nvSpPr>
            <p:spPr>
              <a:xfrm>
                <a:off x="646718" y="40934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34096C91-0135-5F47-F177-EC2568D1C834}"/>
                  </a:ext>
                </a:extLst>
              </p:cNvPr>
              <p:cNvSpPr/>
              <p:nvPr/>
            </p:nvSpPr>
            <p:spPr>
              <a:xfrm>
                <a:off x="2935660" y="409343"/>
                <a:ext cx="2278730" cy="258109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7AEA00FF-66E0-758C-2A1A-0E7760520121}"/>
                  </a:ext>
                </a:extLst>
              </p:cNvPr>
              <p:cNvSpPr/>
              <p:nvPr/>
            </p:nvSpPr>
            <p:spPr>
              <a:xfrm>
                <a:off x="5195902" y="409343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360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56D5D-DDB7-7AF8-70B1-07E52BC60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59466557-8261-EB26-8DB1-626BC025DB4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DAC730AB-4847-CC38-5173-DFBDBDB231B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96DC3AAF-A467-5D9F-A0F0-A7CD413C2B6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6D62DE4C-0B79-EDB6-5EBE-EECA61BE834F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BB31B587-7DCD-450F-B6C9-645906FE045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1AC2EBFF-63D4-C31F-ED24-FFC683656D5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CA24B80D-61F1-6C17-7EE9-B41E5004E7B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B9580F2-7E31-A543-8F61-9A1C11DC55E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54C08C59-12AD-E937-FD14-C84A6821BA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3F374C3-0B9D-44EE-E084-B1E590B77E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AFB8043-F76A-5C0F-98D1-28DDDB27CC01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2768EC8-6929-5322-97BF-497F3A254687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7FF75013-9C68-0282-AE1C-7AAB19C0F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4E21797-0371-2087-E75F-9A8595CE6669}"/>
              </a:ext>
            </a:extLst>
          </p:cNvPr>
          <p:cNvGrpSpPr/>
          <p:nvPr/>
        </p:nvGrpSpPr>
        <p:grpSpPr>
          <a:xfrm>
            <a:off x="463198" y="215494"/>
            <a:ext cx="11393046" cy="405932"/>
            <a:chOff x="421284" y="343700"/>
            <a:chExt cx="11393046" cy="40593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2543CE8-A22A-7233-98FD-79FE5FC176EB}"/>
                </a:ext>
              </a:extLst>
            </p:cNvPr>
            <p:cNvSpPr/>
            <p:nvPr/>
          </p:nvSpPr>
          <p:spPr>
            <a:xfrm>
              <a:off x="9535600" y="486901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C0BF5FEF-207F-4449-8800-C7EB0B245AA3}"/>
                </a:ext>
              </a:extLst>
            </p:cNvPr>
            <p:cNvGrpSpPr/>
            <p:nvPr/>
          </p:nvGrpSpPr>
          <p:grpSpPr>
            <a:xfrm>
              <a:off x="421284" y="343700"/>
              <a:ext cx="9106644" cy="405932"/>
              <a:chOff x="646718" y="267178"/>
              <a:chExt cx="9106644" cy="405932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10497F0-20E8-B241-7A07-D025A257819D}"/>
                  </a:ext>
                </a:extLst>
              </p:cNvPr>
              <p:cNvSpPr/>
              <p:nvPr/>
            </p:nvSpPr>
            <p:spPr>
              <a:xfrm>
                <a:off x="7474632" y="267178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Resultados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B4F409F0-AEB9-5BE2-417D-E8D1E5900689}"/>
                  </a:ext>
                </a:extLst>
              </p:cNvPr>
              <p:cNvSpPr/>
              <p:nvPr/>
            </p:nvSpPr>
            <p:spPr>
              <a:xfrm>
                <a:off x="646718" y="40934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9EF7085B-2F2F-EA90-5BFF-151E8836537E}"/>
                  </a:ext>
                </a:extLst>
              </p:cNvPr>
              <p:cNvSpPr/>
              <p:nvPr/>
            </p:nvSpPr>
            <p:spPr>
              <a:xfrm>
                <a:off x="2935660" y="409343"/>
                <a:ext cx="2278730" cy="258109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A1BF5864-8E8F-C4BA-CF98-04C217DB0700}"/>
                  </a:ext>
                </a:extLst>
              </p:cNvPr>
              <p:cNvSpPr/>
              <p:nvPr/>
            </p:nvSpPr>
            <p:spPr>
              <a:xfrm>
                <a:off x="5195902" y="409343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</p:grp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1322BB8-19C7-8AEF-153C-63699265D9D6}"/>
              </a:ext>
            </a:extLst>
          </p:cNvPr>
          <p:cNvGrpSpPr/>
          <p:nvPr/>
        </p:nvGrpSpPr>
        <p:grpSpPr>
          <a:xfrm>
            <a:off x="563818" y="763592"/>
            <a:ext cx="11648654" cy="6026167"/>
            <a:chOff x="418253" y="885825"/>
            <a:chExt cx="10973647" cy="6117527"/>
          </a:xfrm>
        </p:grpSpPr>
        <p:pic>
          <p:nvPicPr>
            <p:cNvPr id="31" name="Imagen 30" descr="Imagen de la pantalla de una computadora&#10;&#10;Descripción generada automáticamente con confianza baja">
              <a:extLst>
                <a:ext uri="{FF2B5EF4-FFF2-40B4-BE49-F238E27FC236}">
                  <a16:creationId xmlns:a16="http://schemas.microsoft.com/office/drawing/2014/main" id="{4105BFD7-876F-16D3-AFA2-1DB25C881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" t="6957" r="-1633" b="48127"/>
            <a:stretch/>
          </p:blipFill>
          <p:spPr>
            <a:xfrm>
              <a:off x="418253" y="885825"/>
              <a:ext cx="10973647" cy="6117527"/>
            </a:xfrm>
            <a:prstGeom prst="rect">
              <a:avLst/>
            </a:prstGeom>
          </p:spPr>
        </p:pic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F8CD31D1-7468-051B-7B06-D291FEC2CF5F}"/>
                </a:ext>
              </a:extLst>
            </p:cNvPr>
            <p:cNvSpPr/>
            <p:nvPr/>
          </p:nvSpPr>
          <p:spPr>
            <a:xfrm>
              <a:off x="662940" y="2624039"/>
              <a:ext cx="1409700" cy="2563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28E43B91-7439-E0F5-AE80-7C3C5C806DFD}"/>
                </a:ext>
              </a:extLst>
            </p:cNvPr>
            <p:cNvSpPr/>
            <p:nvPr/>
          </p:nvSpPr>
          <p:spPr>
            <a:xfrm>
              <a:off x="7856220" y="1150620"/>
              <a:ext cx="1607820" cy="236982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0971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75F53-7F20-92BA-1CDC-4E6092A68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285C1B74-1D85-3B20-2E5A-6BE11CCB63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3644C02-1B33-DAD5-A6BD-AADEFA5BF11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F7480D0F-5156-1B6C-F222-87214802A38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E6AAEE44-189F-A76F-F2A1-66A7D7B75A01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91C71F34-1B9E-0B82-4BB7-EE0BA7364DF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DE837E15-4584-3468-D490-93EBE08108E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0266913C-3523-4553-0082-9C541ACB484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EB933910-84D7-98E0-0E34-C2F07CF5C8A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A41635BA-813E-CBAC-F00F-33C3FC27A2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402264D-949E-1514-16AC-3B49B989D5D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FA16DFD-1E91-D2FF-D1E6-ECADC8BF7934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E9DEC616-8AFF-FB77-9180-4BCBA40560BF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D0BE973-9821-0963-43AD-0F12C6114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E0AC41C-7708-EBAB-5BBD-9A4578144F75}"/>
              </a:ext>
            </a:extLst>
          </p:cNvPr>
          <p:cNvGrpSpPr/>
          <p:nvPr/>
        </p:nvGrpSpPr>
        <p:grpSpPr>
          <a:xfrm>
            <a:off x="1" y="613980"/>
            <a:ext cx="12182676" cy="5796029"/>
            <a:chOff x="-95735" y="652911"/>
            <a:chExt cx="12173353" cy="5053242"/>
          </a:xfrm>
        </p:grpSpPr>
        <p:pic>
          <p:nvPicPr>
            <p:cNvPr id="23" name="Imagen 22" descr="Imagen de la pantalla de una computadora&#10;&#10;Descripción generada automáticamente con confianza baja">
              <a:extLst>
                <a:ext uri="{FF2B5EF4-FFF2-40B4-BE49-F238E27FC236}">
                  <a16:creationId xmlns:a16="http://schemas.microsoft.com/office/drawing/2014/main" id="{A181FFF8-58E1-790C-598F-44F8CC380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51"/>
            <a:stretch/>
          </p:blipFill>
          <p:spPr>
            <a:xfrm>
              <a:off x="-95735" y="652911"/>
              <a:ext cx="12173353" cy="5053242"/>
            </a:xfrm>
            <a:prstGeom prst="rect">
              <a:avLst/>
            </a:prstGeom>
          </p:spPr>
        </p:pic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75CB62E-AA09-5F89-74E2-031824B46639}"/>
                </a:ext>
              </a:extLst>
            </p:cNvPr>
            <p:cNvSpPr/>
            <p:nvPr/>
          </p:nvSpPr>
          <p:spPr>
            <a:xfrm>
              <a:off x="358140" y="1318260"/>
              <a:ext cx="1409700" cy="2563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147C2B3-1A79-CC14-D879-42BCBF871F20}"/>
                </a:ext>
              </a:extLst>
            </p:cNvPr>
            <p:cNvSpPr/>
            <p:nvPr/>
          </p:nvSpPr>
          <p:spPr>
            <a:xfrm>
              <a:off x="4472940" y="1061939"/>
              <a:ext cx="1409700" cy="2563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9DC40299-37EF-2863-DB62-40D028AE5E60}"/>
                </a:ext>
              </a:extLst>
            </p:cNvPr>
            <p:cNvSpPr/>
            <p:nvPr/>
          </p:nvSpPr>
          <p:spPr>
            <a:xfrm>
              <a:off x="418253" y="2330639"/>
              <a:ext cx="1409700" cy="2563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E9BE4511-61B8-7FB0-2FD7-5177C0ACFA14}"/>
                </a:ext>
              </a:extLst>
            </p:cNvPr>
            <p:cNvSpPr/>
            <p:nvPr/>
          </p:nvSpPr>
          <p:spPr>
            <a:xfrm>
              <a:off x="4472940" y="1831559"/>
              <a:ext cx="1409700" cy="2563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3FF0F830-CF40-37FD-4D6A-0BDD6CB02A10}"/>
                </a:ext>
              </a:extLst>
            </p:cNvPr>
            <p:cNvSpPr/>
            <p:nvPr/>
          </p:nvSpPr>
          <p:spPr>
            <a:xfrm>
              <a:off x="8732520" y="1286400"/>
              <a:ext cx="1409700" cy="2563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1AA95B7-1CEE-0132-6015-2040887B32E9}"/>
                </a:ext>
              </a:extLst>
            </p:cNvPr>
            <p:cNvSpPr/>
            <p:nvPr/>
          </p:nvSpPr>
          <p:spPr>
            <a:xfrm>
              <a:off x="8663940" y="1543758"/>
              <a:ext cx="1409700" cy="2563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C62A7DF9-123F-0BE6-A060-3E1E1DAC83E8}"/>
              </a:ext>
            </a:extLst>
          </p:cNvPr>
          <p:cNvGrpSpPr/>
          <p:nvPr/>
        </p:nvGrpSpPr>
        <p:grpSpPr>
          <a:xfrm>
            <a:off x="463198" y="215494"/>
            <a:ext cx="11393046" cy="405932"/>
            <a:chOff x="421284" y="343700"/>
            <a:chExt cx="11393046" cy="40593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671C784-C0C4-698E-7689-8F4D0CF75956}"/>
                </a:ext>
              </a:extLst>
            </p:cNvPr>
            <p:cNvSpPr/>
            <p:nvPr/>
          </p:nvSpPr>
          <p:spPr>
            <a:xfrm>
              <a:off x="9535600" y="486901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AB2C1FF3-10A6-5BC8-9AFC-4E5FCAA5F695}"/>
                </a:ext>
              </a:extLst>
            </p:cNvPr>
            <p:cNvGrpSpPr/>
            <p:nvPr/>
          </p:nvGrpSpPr>
          <p:grpSpPr>
            <a:xfrm>
              <a:off x="421284" y="343700"/>
              <a:ext cx="9106644" cy="405932"/>
              <a:chOff x="646718" y="267178"/>
              <a:chExt cx="9106644" cy="405932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F9FEF25-C3DE-0A85-33C1-28B0C1CF82BE}"/>
                  </a:ext>
                </a:extLst>
              </p:cNvPr>
              <p:cNvSpPr/>
              <p:nvPr/>
            </p:nvSpPr>
            <p:spPr>
              <a:xfrm>
                <a:off x="7474632" y="267178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Resultados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ABA305A0-C377-9F3B-0F9F-3F0BF5465CC5}"/>
                  </a:ext>
                </a:extLst>
              </p:cNvPr>
              <p:cNvSpPr/>
              <p:nvPr/>
            </p:nvSpPr>
            <p:spPr>
              <a:xfrm>
                <a:off x="646718" y="40934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DF1CC042-4CDC-6416-A21E-C321AA40074E}"/>
                  </a:ext>
                </a:extLst>
              </p:cNvPr>
              <p:cNvSpPr/>
              <p:nvPr/>
            </p:nvSpPr>
            <p:spPr>
              <a:xfrm>
                <a:off x="2935660" y="409343"/>
                <a:ext cx="2278730" cy="258109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77960F21-00EB-9111-BBC4-B1766EB83D87}"/>
                  </a:ext>
                </a:extLst>
              </p:cNvPr>
              <p:cNvSpPr/>
              <p:nvPr/>
            </p:nvSpPr>
            <p:spPr>
              <a:xfrm>
                <a:off x="5195902" y="409343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632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8CA63-8AD6-A553-81B7-1D3B1D15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15A62CCD-45A6-56E4-7357-2DED1EC0A26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CD35249-870A-6578-10B1-B01390B02F1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13080FCA-7EC1-E1F3-B0FA-F755ACC6F93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C515066-7695-6819-4950-E26FD611B92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F006A7B9-4D8E-45A8-CFE1-814A8C8BFA7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864CE7B5-E3DE-ED23-0D8F-3FC746F8A19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5D7E2F70-E2E2-B92D-614C-0F1B0924DB2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B09292C-11D6-511A-2CF1-B1624799C64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A52153D4-653F-5378-3D2D-4EBF7E504D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E2B8BFF-A649-95AB-267E-51D48DB4BF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64A77FA-CBF2-3F63-A79F-DF6A7320F1A0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F9E31F7E-156D-3B31-E4C1-D25EE68B60D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036E2DBD-FB5B-C7AA-1E73-F57730ABE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66409E3-44CA-9FF5-9E04-E094FC96D87A}"/>
              </a:ext>
            </a:extLst>
          </p:cNvPr>
          <p:cNvGrpSpPr/>
          <p:nvPr/>
        </p:nvGrpSpPr>
        <p:grpSpPr>
          <a:xfrm>
            <a:off x="463198" y="215494"/>
            <a:ext cx="11393046" cy="405932"/>
            <a:chOff x="421284" y="343700"/>
            <a:chExt cx="11393046" cy="40593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CF8ED18-54BE-4868-9112-CD4D0DEA3460}"/>
                </a:ext>
              </a:extLst>
            </p:cNvPr>
            <p:cNvSpPr/>
            <p:nvPr/>
          </p:nvSpPr>
          <p:spPr>
            <a:xfrm>
              <a:off x="9535600" y="486901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FFFCEFCB-F524-E701-E757-2FB776245091}"/>
                </a:ext>
              </a:extLst>
            </p:cNvPr>
            <p:cNvGrpSpPr/>
            <p:nvPr/>
          </p:nvGrpSpPr>
          <p:grpSpPr>
            <a:xfrm>
              <a:off x="421284" y="343700"/>
              <a:ext cx="9106644" cy="405932"/>
              <a:chOff x="646718" y="267178"/>
              <a:chExt cx="9106644" cy="405932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AD824C6E-A43F-83F6-F6EC-D4A8AA9A1554}"/>
                  </a:ext>
                </a:extLst>
              </p:cNvPr>
              <p:cNvSpPr/>
              <p:nvPr/>
            </p:nvSpPr>
            <p:spPr>
              <a:xfrm>
                <a:off x="7474632" y="267178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Resultados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7BA36C6-EF2A-E7C8-731A-3A565A420B7C}"/>
                  </a:ext>
                </a:extLst>
              </p:cNvPr>
              <p:cNvSpPr/>
              <p:nvPr/>
            </p:nvSpPr>
            <p:spPr>
              <a:xfrm>
                <a:off x="646718" y="40934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DE1F6F6B-72DC-86F0-6D92-D71A59FEB4F0}"/>
                  </a:ext>
                </a:extLst>
              </p:cNvPr>
              <p:cNvSpPr/>
              <p:nvPr/>
            </p:nvSpPr>
            <p:spPr>
              <a:xfrm>
                <a:off x="2935660" y="409343"/>
                <a:ext cx="2278730" cy="258109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A085B029-3720-79FB-2F5D-8D9FBCBAFB96}"/>
                  </a:ext>
                </a:extLst>
              </p:cNvPr>
              <p:cNvSpPr/>
              <p:nvPr/>
            </p:nvSpPr>
            <p:spPr>
              <a:xfrm>
                <a:off x="5195902" y="409343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</p:grpSp>
      </p:grpSp>
      <p:pic>
        <p:nvPicPr>
          <p:cNvPr id="9218" name="Picture 2" descr="Gráfico&#10;&#10;Descripción generada automáticamente">
            <a:extLst>
              <a:ext uri="{FF2B5EF4-FFF2-40B4-BE49-F238E27FC236}">
                <a16:creationId xmlns:a16="http://schemas.microsoft.com/office/drawing/2014/main" id="{8679DBC9-B5FF-08D2-FC66-10A541C2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31"/>
            <a:ext cx="12494451" cy="49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5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3" name="CuadroTexto 9">
            <a:extLst>
              <a:ext uri="{FF2B5EF4-FFF2-40B4-BE49-F238E27FC236}">
                <a16:creationId xmlns:a16="http://schemas.microsoft.com/office/drawing/2014/main" id="{777B4755-AE3E-102E-62ED-4AA8C6784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279290"/>
              </p:ext>
            </p:extLst>
          </p:nvPr>
        </p:nvGraphicFramePr>
        <p:xfrm>
          <a:off x="555506" y="1144189"/>
          <a:ext cx="11428904" cy="455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805D8FB8-70D8-F799-BF28-D5919FE39639}"/>
              </a:ext>
            </a:extLst>
          </p:cNvPr>
          <p:cNvGrpSpPr/>
          <p:nvPr/>
        </p:nvGrpSpPr>
        <p:grpSpPr>
          <a:xfrm>
            <a:off x="644056" y="499779"/>
            <a:ext cx="9116856" cy="257074"/>
            <a:chOff x="421284" y="480033"/>
            <a:chExt cx="9116856" cy="2570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D0897E2-00FF-950D-2A13-95AA8D7E93C2}"/>
                </a:ext>
              </a:extLst>
            </p:cNvPr>
            <p:cNvSpPr/>
            <p:nvPr/>
          </p:nvSpPr>
          <p:spPr>
            <a:xfrm>
              <a:off x="7259410" y="480784"/>
              <a:ext cx="2278730" cy="2563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>
                  <a:solidFill>
                    <a:srgbClr val="2C2558"/>
                  </a:solidFill>
                </a:rPr>
                <a:t>Resultados</a:t>
              </a: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9368BE9E-8A64-7579-E041-35D7E9ACD206}"/>
                </a:ext>
              </a:extLst>
            </p:cNvPr>
            <p:cNvGrpSpPr/>
            <p:nvPr/>
          </p:nvGrpSpPr>
          <p:grpSpPr>
            <a:xfrm>
              <a:off x="421284" y="480033"/>
              <a:ext cx="6827914" cy="257074"/>
              <a:chOff x="646718" y="403511"/>
              <a:chExt cx="6827914" cy="257074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D4E826A0-29F8-7E00-532F-86AAFFAACE52}"/>
                  </a:ext>
                </a:extLst>
              </p:cNvPr>
              <p:cNvSpPr/>
              <p:nvPr/>
            </p:nvSpPr>
            <p:spPr>
              <a:xfrm>
                <a:off x="646718" y="404264"/>
                <a:ext cx="2278730" cy="256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>
                    <a:solidFill>
                      <a:srgbClr val="2C2558"/>
                    </a:solidFill>
                  </a:rPr>
                  <a:t>Introducción</a:t>
                </a: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9466BBEF-054A-C2EF-0BA9-43C8758354C9}"/>
                  </a:ext>
                </a:extLst>
              </p:cNvPr>
              <p:cNvSpPr/>
              <p:nvPr/>
            </p:nvSpPr>
            <p:spPr>
              <a:xfrm>
                <a:off x="2935660" y="403511"/>
                <a:ext cx="2278730" cy="256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>
                    <a:solidFill>
                      <a:srgbClr val="2C2558"/>
                    </a:solidFill>
                  </a:rPr>
                  <a:t>Objetivo</a:t>
                </a: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0D46452F-0291-6D17-F492-AE25F13C757C}"/>
                  </a:ext>
                </a:extLst>
              </p:cNvPr>
              <p:cNvSpPr/>
              <p:nvPr/>
            </p:nvSpPr>
            <p:spPr>
              <a:xfrm>
                <a:off x="5195902" y="404263"/>
                <a:ext cx="2278730" cy="256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>
                    <a:solidFill>
                      <a:srgbClr val="2C2558"/>
                    </a:solidFill>
                  </a:rPr>
                  <a:t>Métodos</a:t>
                </a:r>
              </a:p>
            </p:txBody>
          </p:sp>
        </p:grp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34EA0DF-277D-F9B9-EDE3-2B80BF2124D8}"/>
              </a:ext>
            </a:extLst>
          </p:cNvPr>
          <p:cNvSpPr/>
          <p:nvPr/>
        </p:nvSpPr>
        <p:spPr>
          <a:xfrm>
            <a:off x="9785638" y="364682"/>
            <a:ext cx="2278730" cy="405932"/>
          </a:xfrm>
          <a:prstGeom prst="rect">
            <a:avLst/>
          </a:prstGeom>
          <a:solidFill>
            <a:srgbClr val="002060"/>
          </a:solidFill>
          <a:ln w="28575" cap="flat" cmpd="sng" algn="ctr">
            <a:solidFill>
              <a:srgbClr val="2C255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solidFill>
                  <a:schemeClr val="bg1"/>
                </a:solidFill>
              </a:rPr>
              <a:t>Conclusiones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6AAE3DA-1765-F730-D68B-02055F9D9BB0}"/>
              </a:ext>
            </a:extLst>
          </p:cNvPr>
          <p:cNvGrpSpPr/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AA56186-FEA3-F408-E26A-A784924940A3}"/>
                </a:ext>
              </a:extLst>
            </p:cNvPr>
            <p:cNvGrpSpPr/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C0EEBAAF-E011-5073-0573-27A01452B4BF}"/>
                  </a:ext>
                </a:extLst>
              </p:cNvPr>
              <p:cNvGrpSpPr/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7" name="Grupo 16">
                  <a:extLst>
                    <a:ext uri="{FF2B5EF4-FFF2-40B4-BE49-F238E27FC236}">
                      <a16:creationId xmlns:a16="http://schemas.microsoft.com/office/drawing/2014/main" id="{7C0DFEBE-4655-B218-BAEC-855A4E05A6BD}"/>
                    </a:ext>
                  </a:extLst>
                </p:cNvPr>
                <p:cNvGrpSpPr/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9" name="Conector recto 18">
                    <a:extLst>
                      <a:ext uri="{FF2B5EF4-FFF2-40B4-BE49-F238E27FC236}">
                        <a16:creationId xmlns:a16="http://schemas.microsoft.com/office/drawing/2014/main" id="{E7C5D27B-5B97-D10D-67E5-EA153482F442}"/>
                      </a:ext>
                    </a:extLst>
                  </p:cNvPr>
                  <p:cNvCxnSpPr/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ector recto 19">
                    <a:extLst>
                      <a:ext uri="{FF2B5EF4-FFF2-40B4-BE49-F238E27FC236}">
                        <a16:creationId xmlns:a16="http://schemas.microsoft.com/office/drawing/2014/main" id="{BC5EE8F0-F178-15D4-083E-BB0B838B19E0}"/>
                      </a:ext>
                    </a:extLst>
                  </p:cNvPr>
                  <p:cNvCxnSpPr/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Rectangle 16">
                    <a:extLst>
                      <a:ext uri="{FF2B5EF4-FFF2-40B4-BE49-F238E27FC236}">
                        <a16:creationId xmlns:a16="http://schemas.microsoft.com/office/drawing/2014/main" id="{DA80FC89-C145-5016-4A5D-7673BBE19E1F}"/>
                      </a:ext>
                    </a:extLst>
                  </p:cNvPr>
                  <p:cNvSpPr/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8" name="Imagen 17">
                  <a:extLst>
                    <a:ext uri="{FF2B5EF4-FFF2-40B4-BE49-F238E27FC236}">
                      <a16:creationId xmlns:a16="http://schemas.microsoft.com/office/drawing/2014/main" id="{8B02BAE7-3FD9-3C27-3D1B-8B34A9DA04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FE73D681-66AC-C462-6C9D-E990F5302B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7847A2F-8115-31B1-DFA9-8030B04F3D88}"/>
                </a:ext>
              </a:extLst>
            </p:cNvPr>
            <p:cNvSpPr/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39873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8316BF4A-1E31-567D-C05F-9C8C2A24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24" y="240751"/>
            <a:ext cx="3402108" cy="6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Texto&#10;&#10;Descripción generada automáticamente">
            <a:extLst>
              <a:ext uri="{FF2B5EF4-FFF2-40B4-BE49-F238E27FC236}">
                <a16:creationId xmlns:a16="http://schemas.microsoft.com/office/drawing/2014/main" id="{D34F1D32-AB54-1602-6960-A7E1B841C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70" y="308432"/>
            <a:ext cx="2072680" cy="6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ogotipo preferente Comunidad Autónoma de la Región de Región de Murcia">
            <a:extLst>
              <a:ext uri="{FF2B5EF4-FFF2-40B4-BE49-F238E27FC236}">
                <a16:creationId xmlns:a16="http://schemas.microsoft.com/office/drawing/2014/main" id="{7A33D36D-6EF4-DBB5-7F42-AAA935E0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54" y="211837"/>
            <a:ext cx="2072680" cy="86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Texto&#10;&#10;Descripción generada automáticamente">
            <a:extLst>
              <a:ext uri="{FF2B5EF4-FFF2-40B4-BE49-F238E27FC236}">
                <a16:creationId xmlns:a16="http://schemas.microsoft.com/office/drawing/2014/main" id="{C47732F7-AE76-6B39-A50D-B0918A894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4" y="261024"/>
            <a:ext cx="1760628" cy="6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IB - Ofertas de empleo">
            <a:extLst>
              <a:ext uri="{FF2B5EF4-FFF2-40B4-BE49-F238E27FC236}">
                <a16:creationId xmlns:a16="http://schemas.microsoft.com/office/drawing/2014/main" id="{DB61372F-FC2C-EE44-EEC3-5359EE44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89" y="190236"/>
            <a:ext cx="1283777" cy="9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E1A79EB9-A480-DC67-018F-27A40C33EF74}"/>
              </a:ext>
            </a:extLst>
          </p:cNvPr>
          <p:cNvGrpSpPr/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F2DD8B5F-FDEA-FFD0-9E02-E5577063BD52}"/>
                </a:ext>
              </a:extLst>
            </p:cNvPr>
            <p:cNvGrpSpPr/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49BCA40C-778D-D9A5-F50D-820BAA9C1A1B}"/>
                  </a:ext>
                </a:extLst>
              </p:cNvPr>
              <p:cNvGrpSpPr/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6" name="Grupo 15">
                  <a:extLst>
                    <a:ext uri="{FF2B5EF4-FFF2-40B4-BE49-F238E27FC236}">
                      <a16:creationId xmlns:a16="http://schemas.microsoft.com/office/drawing/2014/main" id="{D4ED0977-7FF1-0953-F181-684B75A6218D}"/>
                    </a:ext>
                  </a:extLst>
                </p:cNvPr>
                <p:cNvGrpSpPr/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8" name="Conector recto 17">
                    <a:extLst>
                      <a:ext uri="{FF2B5EF4-FFF2-40B4-BE49-F238E27FC236}">
                        <a16:creationId xmlns:a16="http://schemas.microsoft.com/office/drawing/2014/main" id="{54D4017E-14B5-28E4-4EE8-BC9385AA5028}"/>
                      </a:ext>
                    </a:extLst>
                  </p:cNvPr>
                  <p:cNvCxnSpPr/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ector recto 18">
                    <a:extLst>
                      <a:ext uri="{FF2B5EF4-FFF2-40B4-BE49-F238E27FC236}">
                        <a16:creationId xmlns:a16="http://schemas.microsoft.com/office/drawing/2014/main" id="{77139BA4-D08C-ABBF-ED58-352C2345247A}"/>
                      </a:ext>
                    </a:extLst>
                  </p:cNvPr>
                  <p:cNvCxnSpPr/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6">
                    <a:extLst>
                      <a:ext uri="{FF2B5EF4-FFF2-40B4-BE49-F238E27FC236}">
                        <a16:creationId xmlns:a16="http://schemas.microsoft.com/office/drawing/2014/main" id="{5A78A36C-304D-CC40-0546-CD56D6911DC3}"/>
                      </a:ext>
                    </a:extLst>
                  </p:cNvPr>
                  <p:cNvSpPr/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7" name="Imagen 16">
                  <a:extLst>
                    <a:ext uri="{FF2B5EF4-FFF2-40B4-BE49-F238E27FC236}">
                      <a16:creationId xmlns:a16="http://schemas.microsoft.com/office/drawing/2014/main" id="{D1F3229D-AEE8-B172-FCF1-826942603E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3D976CAA-DFDF-ECA3-51C1-0026214D96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7A703DF-752E-8763-F4B2-802F153CEDAD}"/>
                </a:ext>
              </a:extLst>
            </p:cNvPr>
            <p:cNvSpPr/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6FD55E1-1F69-E280-E6CD-E71B1E8358BF}"/>
              </a:ext>
            </a:extLst>
          </p:cNvPr>
          <p:cNvGrpSpPr/>
          <p:nvPr/>
        </p:nvGrpSpPr>
        <p:grpSpPr>
          <a:xfrm>
            <a:off x="1420804" y="3908876"/>
            <a:ext cx="9692849" cy="2225063"/>
            <a:chOff x="170804" y="3429000"/>
            <a:chExt cx="11694689" cy="3167976"/>
          </a:xfrm>
        </p:grpSpPr>
        <p:pic>
          <p:nvPicPr>
            <p:cNvPr id="3" name="Picture 48">
              <a:extLst>
                <a:ext uri="{FF2B5EF4-FFF2-40B4-BE49-F238E27FC236}">
                  <a16:creationId xmlns:a16="http://schemas.microsoft.com/office/drawing/2014/main" id="{37A187EC-7A72-C92D-8EE6-C181ADD18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743" y="3845139"/>
              <a:ext cx="2489368" cy="112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6" descr="Texto&#10;&#10;Descripción generada automáticamente con confianza baja">
              <a:extLst>
                <a:ext uri="{FF2B5EF4-FFF2-40B4-BE49-F238E27FC236}">
                  <a16:creationId xmlns:a16="http://schemas.microsoft.com/office/drawing/2014/main" id="{D7C709DF-670C-D464-96EB-2EE939CE0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340" y="3429000"/>
              <a:ext cx="2664995" cy="177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9" descr="C.H.U.A.C. - Zinkinn Network : Zinkinn Network">
              <a:extLst>
                <a:ext uri="{FF2B5EF4-FFF2-40B4-BE49-F238E27FC236}">
                  <a16:creationId xmlns:a16="http://schemas.microsoft.com/office/drawing/2014/main" id="{9818D945-045B-4D1F-AC74-76FE869AF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118" y="3964476"/>
              <a:ext cx="3530854" cy="882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7" descr="Huca — A2-designer">
              <a:extLst>
                <a:ext uri="{FF2B5EF4-FFF2-40B4-BE49-F238E27FC236}">
                  <a16:creationId xmlns:a16="http://schemas.microsoft.com/office/drawing/2014/main" id="{E81F6D74-47D1-F5D5-53E5-363CD1766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04" y="5142476"/>
              <a:ext cx="2185724" cy="145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4" descr="BOLSA HOSPITAL GREGORIO MARAÑÓN: Listados provisionales de admitidos y  excluidos - Sindicato Nacional de Técnicos Superiores Sanitarios">
              <a:extLst>
                <a:ext uri="{FF2B5EF4-FFF2-40B4-BE49-F238E27FC236}">
                  <a16:creationId xmlns:a16="http://schemas.microsoft.com/office/drawing/2014/main" id="{90E87ECF-2351-7AC7-E87E-926359781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946" y="5392291"/>
              <a:ext cx="3402108" cy="821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0" descr="ANÁLISIS DE LOS PACIENTES TRASLADADOS A UNA UNIDAD DE ICTUS DESDE UN  SERVICIO DE URGENCIAS HOSPITALARIAS">
              <a:extLst>
                <a:ext uri="{FF2B5EF4-FFF2-40B4-BE49-F238E27FC236}">
                  <a16:creationId xmlns:a16="http://schemas.microsoft.com/office/drawing/2014/main" id="{65C916E3-3755-473A-E3DF-C03B8D8E6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5324" y="5185886"/>
              <a:ext cx="2140169" cy="117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5" descr="IISA – Instituto de Investigación Sanitaria Aragón – IIS Aragón">
              <a:extLst>
                <a:ext uri="{FF2B5EF4-FFF2-40B4-BE49-F238E27FC236}">
                  <a16:creationId xmlns:a16="http://schemas.microsoft.com/office/drawing/2014/main" id="{20D3A391-AEA6-A684-C794-BA6C8CBDF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436" y="5330785"/>
              <a:ext cx="3666618" cy="882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4D72F77-13ED-5077-7C7D-6FEBA3B527EC}"/>
              </a:ext>
            </a:extLst>
          </p:cNvPr>
          <p:cNvSpPr txBox="1"/>
          <p:nvPr/>
        </p:nvSpPr>
        <p:spPr>
          <a:xfrm>
            <a:off x="367615" y="1189154"/>
            <a:ext cx="11776819" cy="288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Gloria López-Díaz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1†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María Isabel Sánchez-Lorencio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2†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Fernando Lucas-Ruiz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2†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María Magdalena de la Torre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Belén García-Bueno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Mercedes Iñarrairaegui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María Luisa González-Diéguez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Valle Cadahía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Alejandra Otero-Ferreiro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María Ángeles Vázquez-Millán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Mario Romero-Cristóbal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Magdalena Salcedo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Sara Lorente-Pérez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Gloria Sánchez-Antolín</a:t>
            </a:r>
            <a:r>
              <a:rPr lang="es-E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Jesús de la Peña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Pablo Ramírez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Alberto Baroja-Mazo</a:t>
            </a:r>
            <a:r>
              <a:rPr lang="es-ES" sz="1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*,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I. Herrero</a:t>
            </a:r>
            <a:r>
              <a:rPr lang="es-ES" sz="1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A. Pons</a:t>
            </a:r>
            <a:r>
              <a:rPr lang="es-ES" sz="1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1,11†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s-E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8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050" name="Picture 2" descr="Fundación Virgen del Pilar">
            <a:extLst>
              <a:ext uri="{FF2B5EF4-FFF2-40B4-BE49-F238E27FC236}">
                <a16:creationId xmlns:a16="http://schemas.microsoft.com/office/drawing/2014/main" id="{8712B75B-FFE9-3D13-7E4F-96480C6F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90" y="1643386"/>
            <a:ext cx="5839488" cy="43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9">
            <a:extLst>
              <a:ext uri="{FF2B5EF4-FFF2-40B4-BE49-F238E27FC236}">
                <a16:creationId xmlns:a16="http://schemas.microsoft.com/office/drawing/2014/main" id="{324C446A-7909-E8AB-BBCD-39E826D64A22}"/>
              </a:ext>
            </a:extLst>
          </p:cNvPr>
          <p:cNvSpPr txBox="1"/>
          <p:nvPr/>
        </p:nvSpPr>
        <p:spPr>
          <a:xfrm>
            <a:off x="6612579" y="1225766"/>
            <a:ext cx="599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solidFill>
                  <a:srgbClr val="2C2558"/>
                </a:solidFill>
              </a:rPr>
              <a:t>INMUNOSUPRESIÓN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1738384-3775-4FE2-6529-A8493AA2C3F1}"/>
              </a:ext>
            </a:extLst>
          </p:cNvPr>
          <p:cNvGrpSpPr/>
          <p:nvPr/>
        </p:nvGrpSpPr>
        <p:grpSpPr>
          <a:xfrm>
            <a:off x="6612579" y="2302963"/>
            <a:ext cx="7433735" cy="3852147"/>
            <a:chOff x="6201168" y="2849803"/>
            <a:chExt cx="7433735" cy="3379522"/>
          </a:xfrm>
        </p:grpSpPr>
        <p:sp>
          <p:nvSpPr>
            <p:cNvPr id="4" name="CuadroTexto 23">
              <a:extLst>
                <a:ext uri="{FF2B5EF4-FFF2-40B4-BE49-F238E27FC236}">
                  <a16:creationId xmlns:a16="http://schemas.microsoft.com/office/drawing/2014/main" id="{35828F87-6F24-6D8F-140C-47267B078327}"/>
                </a:ext>
              </a:extLst>
            </p:cNvPr>
            <p:cNvSpPr txBox="1"/>
            <p:nvPr/>
          </p:nvSpPr>
          <p:spPr>
            <a:xfrm>
              <a:off x="7226467" y="4262696"/>
              <a:ext cx="599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dirty="0">
                  <a:solidFill>
                    <a:srgbClr val="C00000"/>
                  </a:solidFill>
                </a:rPr>
                <a:t>NEFROTOXICIDAD</a:t>
              </a:r>
            </a:p>
          </p:txBody>
        </p:sp>
        <p:sp>
          <p:nvSpPr>
            <p:cNvPr id="10" name="CuadroTexto 24">
              <a:extLst>
                <a:ext uri="{FF2B5EF4-FFF2-40B4-BE49-F238E27FC236}">
                  <a16:creationId xmlns:a16="http://schemas.microsoft.com/office/drawing/2014/main" id="{94C6236F-3297-24EE-6746-4AA7D25847F6}"/>
                </a:ext>
              </a:extLst>
            </p:cNvPr>
            <p:cNvSpPr txBox="1"/>
            <p:nvPr/>
          </p:nvSpPr>
          <p:spPr>
            <a:xfrm>
              <a:off x="7644071" y="3527441"/>
              <a:ext cx="599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dirty="0">
                  <a:solidFill>
                    <a:srgbClr val="C00000"/>
                  </a:solidFill>
                </a:rPr>
                <a:t>NEOPLASIAS</a:t>
              </a:r>
            </a:p>
          </p:txBody>
        </p:sp>
        <p:sp>
          <p:nvSpPr>
            <p:cNvPr id="11" name="CuadroTexto 25">
              <a:extLst>
                <a:ext uri="{FF2B5EF4-FFF2-40B4-BE49-F238E27FC236}">
                  <a16:creationId xmlns:a16="http://schemas.microsoft.com/office/drawing/2014/main" id="{83E71DA3-B9F4-5506-BB26-B8820BA964FA}"/>
                </a:ext>
              </a:extLst>
            </p:cNvPr>
            <p:cNvSpPr txBox="1"/>
            <p:nvPr/>
          </p:nvSpPr>
          <p:spPr>
            <a:xfrm>
              <a:off x="6201168" y="5767660"/>
              <a:ext cx="599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dirty="0">
                  <a:solidFill>
                    <a:srgbClr val="C00000"/>
                  </a:solidFill>
                </a:rPr>
                <a:t>ENFERMEDAD</a:t>
              </a:r>
              <a:r>
                <a:rPr lang="es-ES" sz="2400" b="1" dirty="0">
                  <a:solidFill>
                    <a:srgbClr val="2C2558"/>
                  </a:solidFill>
                </a:rPr>
                <a:t> </a:t>
              </a:r>
              <a:r>
                <a:rPr lang="es-ES" sz="2400" b="1" dirty="0">
                  <a:solidFill>
                    <a:srgbClr val="C00000"/>
                  </a:solidFill>
                </a:rPr>
                <a:t>CARDIOVASCULAR</a:t>
              </a:r>
            </a:p>
          </p:txBody>
        </p:sp>
        <p:sp>
          <p:nvSpPr>
            <p:cNvPr id="20" name="CuadroTexto 26">
              <a:extLst>
                <a:ext uri="{FF2B5EF4-FFF2-40B4-BE49-F238E27FC236}">
                  <a16:creationId xmlns:a16="http://schemas.microsoft.com/office/drawing/2014/main" id="{22FB926E-2CD2-E7DD-36E5-7E801F1E54F5}"/>
                </a:ext>
              </a:extLst>
            </p:cNvPr>
            <p:cNvSpPr txBox="1"/>
            <p:nvPr/>
          </p:nvSpPr>
          <p:spPr>
            <a:xfrm>
              <a:off x="7469302" y="2849803"/>
              <a:ext cx="599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dirty="0">
                  <a:solidFill>
                    <a:srgbClr val="C00000"/>
                  </a:solidFill>
                </a:rPr>
                <a:t>INFECCIONES</a:t>
              </a:r>
            </a:p>
          </p:txBody>
        </p:sp>
        <p:sp>
          <p:nvSpPr>
            <p:cNvPr id="21" name="CuadroTexto 27">
              <a:extLst>
                <a:ext uri="{FF2B5EF4-FFF2-40B4-BE49-F238E27FC236}">
                  <a16:creationId xmlns:a16="http://schemas.microsoft.com/office/drawing/2014/main" id="{A33CB23D-9488-C46E-75EC-59EBF84E8EAD}"/>
                </a:ext>
              </a:extLst>
            </p:cNvPr>
            <p:cNvSpPr txBox="1"/>
            <p:nvPr/>
          </p:nvSpPr>
          <p:spPr>
            <a:xfrm>
              <a:off x="6564465" y="5011235"/>
              <a:ext cx="599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dirty="0">
                  <a:solidFill>
                    <a:srgbClr val="C00000"/>
                  </a:solidFill>
                </a:rPr>
                <a:t>ENFERMEDAD</a:t>
              </a:r>
              <a:r>
                <a:rPr lang="es-ES" sz="2400" b="1" dirty="0">
                  <a:solidFill>
                    <a:srgbClr val="2C2558"/>
                  </a:solidFill>
                </a:rPr>
                <a:t> </a:t>
              </a:r>
              <a:r>
                <a:rPr lang="es-ES" sz="2400" b="1" dirty="0">
                  <a:solidFill>
                    <a:srgbClr val="C00000"/>
                  </a:solidFill>
                </a:rPr>
                <a:t>METABÓLICA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62B7F22-8CF9-0C56-AF9F-64512EB19593}"/>
              </a:ext>
            </a:extLst>
          </p:cNvPr>
          <p:cNvSpPr txBox="1"/>
          <p:nvPr/>
        </p:nvSpPr>
        <p:spPr>
          <a:xfrm>
            <a:off x="-361398" y="1107089"/>
            <a:ext cx="599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solidFill>
                  <a:srgbClr val="2C2558"/>
                </a:solidFill>
              </a:rPr>
              <a:t>TÉCNICAS</a:t>
            </a:r>
            <a:r>
              <a:rPr lang="es-ES" sz="3200" b="1" dirty="0">
                <a:solidFill>
                  <a:srgbClr val="2C2558"/>
                </a:solidFill>
              </a:rPr>
              <a:t> </a:t>
            </a:r>
            <a:r>
              <a:rPr lang="es-ES" sz="2400" b="1" dirty="0">
                <a:solidFill>
                  <a:srgbClr val="2C2558"/>
                </a:solidFill>
              </a:rPr>
              <a:t>QUIRURGICAS</a:t>
            </a:r>
            <a:endParaRPr lang="es-ES" sz="3200" b="1" dirty="0">
              <a:solidFill>
                <a:srgbClr val="2C2558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8579A50-B314-FAF9-688E-B296D3CE3D0C}"/>
              </a:ext>
            </a:extLst>
          </p:cNvPr>
          <p:cNvGrpSpPr/>
          <p:nvPr/>
        </p:nvGrpSpPr>
        <p:grpSpPr>
          <a:xfrm>
            <a:off x="420767" y="340170"/>
            <a:ext cx="11350465" cy="405932"/>
            <a:chOff x="426313" y="346415"/>
            <a:chExt cx="11350465" cy="405932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A3818911-3F54-273D-A161-89C1AC2EBC5C}"/>
                </a:ext>
              </a:extLst>
            </p:cNvPr>
            <p:cNvSpPr/>
            <p:nvPr/>
          </p:nvSpPr>
          <p:spPr>
            <a:xfrm>
              <a:off x="9498048" y="494354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B652D8D0-8B9A-0D3E-6B27-C74037FB258D}"/>
                </a:ext>
              </a:extLst>
            </p:cNvPr>
            <p:cNvGrpSpPr/>
            <p:nvPr/>
          </p:nvGrpSpPr>
          <p:grpSpPr>
            <a:xfrm>
              <a:off x="426313" y="346415"/>
              <a:ext cx="9131494" cy="405932"/>
              <a:chOff x="651747" y="269893"/>
              <a:chExt cx="9131494" cy="405932"/>
            </a:xfrm>
          </p:grpSpPr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1E5CA02E-7A62-A802-4E68-4C1BE335910E}"/>
                  </a:ext>
                </a:extLst>
              </p:cNvPr>
              <p:cNvSpPr/>
              <p:nvPr/>
            </p:nvSpPr>
            <p:spPr>
              <a:xfrm>
                <a:off x="651747" y="269893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Introducción</a:t>
                </a:r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DE165D56-819B-2316-0178-1E5F4C12AD6F}"/>
                  </a:ext>
                </a:extLst>
              </p:cNvPr>
              <p:cNvSpPr/>
              <p:nvPr/>
            </p:nvSpPr>
            <p:spPr>
              <a:xfrm>
                <a:off x="2935659" y="415281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Objetivos</a:t>
                </a: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87596636-D9E0-AFB9-9986-83FE79EE3939}"/>
                  </a:ext>
                </a:extLst>
              </p:cNvPr>
              <p:cNvSpPr/>
              <p:nvPr/>
            </p:nvSpPr>
            <p:spPr>
              <a:xfrm>
                <a:off x="5214390" y="41761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24B82A59-BB21-2C73-F964-A41169E4FF82}"/>
                  </a:ext>
                </a:extLst>
              </p:cNvPr>
              <p:cNvSpPr/>
              <p:nvPr/>
            </p:nvSpPr>
            <p:spPr>
              <a:xfrm>
                <a:off x="7504511" y="417615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Resultados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45B9D-244A-A69E-DD26-074D4526A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7DDA2207-074A-49B6-E4E4-57375787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0" y="849575"/>
            <a:ext cx="63627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C7A0447C-C0F0-4208-77AD-391FCD6006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9D73FF1-6006-E8D5-5D50-DF675120D91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4303E31-3B8A-B2B0-C2A0-689399C29C3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BA14986C-AC94-27EB-90EA-655738A0B566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88D58CD6-95EF-3700-63E3-504D962A8F9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F5D6347-9302-9BAD-08E6-A692224C60A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01BE9A71-AF5F-08E5-E5D3-A8F5230CCBC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52080D86-7951-5B47-8CA7-DFCA4E6C283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C4CD7D11-94B4-D1B9-3DE1-34F3728451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49548C4-7E75-D7F6-D9BF-1027E63F7C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DBAFDB0-D78B-8058-6D0E-AB956C9BAD80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57121335-D370-9B4C-E0AF-28DD20FE7FA3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824FB89A-9CD9-D702-BE70-139D5C57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5838DF0-3EF0-3DFC-A3DD-43F358ED1456}"/>
              </a:ext>
            </a:extLst>
          </p:cNvPr>
          <p:cNvGrpSpPr/>
          <p:nvPr/>
        </p:nvGrpSpPr>
        <p:grpSpPr>
          <a:xfrm>
            <a:off x="420767" y="340170"/>
            <a:ext cx="11350465" cy="405932"/>
            <a:chOff x="426313" y="346415"/>
            <a:chExt cx="11350465" cy="40593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72188F8-414A-DF28-8D5A-63807B88A7A4}"/>
                </a:ext>
              </a:extLst>
            </p:cNvPr>
            <p:cNvSpPr/>
            <p:nvPr/>
          </p:nvSpPr>
          <p:spPr>
            <a:xfrm>
              <a:off x="9498048" y="494354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DF57857-15F9-EAC2-DCD8-D9EC140DD619}"/>
                </a:ext>
              </a:extLst>
            </p:cNvPr>
            <p:cNvGrpSpPr/>
            <p:nvPr/>
          </p:nvGrpSpPr>
          <p:grpSpPr>
            <a:xfrm>
              <a:off x="426313" y="346415"/>
              <a:ext cx="9131494" cy="405932"/>
              <a:chOff x="651747" y="269893"/>
              <a:chExt cx="9131494" cy="405932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FFACE294-2A56-9505-E86B-03F018633445}"/>
                  </a:ext>
                </a:extLst>
              </p:cNvPr>
              <p:cNvSpPr/>
              <p:nvPr/>
            </p:nvSpPr>
            <p:spPr>
              <a:xfrm>
                <a:off x="651747" y="269893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Introducción</a:t>
                </a: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617B71B-0D9C-5A4D-9862-95742522DF52}"/>
                  </a:ext>
                </a:extLst>
              </p:cNvPr>
              <p:cNvSpPr/>
              <p:nvPr/>
            </p:nvSpPr>
            <p:spPr>
              <a:xfrm>
                <a:off x="2935659" y="415281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Objetivos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3F05A9BB-A614-160A-3DC3-188E6C3408BC}"/>
                  </a:ext>
                </a:extLst>
              </p:cNvPr>
              <p:cNvSpPr/>
              <p:nvPr/>
            </p:nvSpPr>
            <p:spPr>
              <a:xfrm>
                <a:off x="5214390" y="41761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F06A0D2-68DF-3032-D6E4-84B583C0D51C}"/>
                  </a:ext>
                </a:extLst>
              </p:cNvPr>
              <p:cNvSpPr/>
              <p:nvPr/>
            </p:nvSpPr>
            <p:spPr>
              <a:xfrm>
                <a:off x="7504511" y="417615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Resultados</a:t>
                </a:r>
              </a:p>
            </p:txBody>
          </p:sp>
        </p:grpSp>
      </p:grpSp>
      <p:sp>
        <p:nvSpPr>
          <p:cNvPr id="22" name="Marcador de contenido 4">
            <a:extLst>
              <a:ext uri="{FF2B5EF4-FFF2-40B4-BE49-F238E27FC236}">
                <a16:creationId xmlns:a16="http://schemas.microsoft.com/office/drawing/2014/main" id="{DE8F57EA-6C72-FA2B-8F48-88A36A198C8A}"/>
              </a:ext>
            </a:extLst>
          </p:cNvPr>
          <p:cNvSpPr txBox="1">
            <a:spLocks/>
          </p:cNvSpPr>
          <p:nvPr/>
        </p:nvSpPr>
        <p:spPr>
          <a:xfrm>
            <a:off x="6325985" y="3604590"/>
            <a:ext cx="4947839" cy="1067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/>
              <a:t>Falta de respuesta inmune contra el injerto en ausencia de medicación inmunosupresora al menos durante </a:t>
            </a:r>
            <a:r>
              <a:rPr lang="es-ES" sz="2400" b="1" dirty="0"/>
              <a:t>12 meses</a:t>
            </a:r>
            <a:r>
              <a:rPr lang="es-ES" sz="2400" dirty="0"/>
              <a:t>.</a:t>
            </a:r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51726EAB-84C8-FC9F-BE3A-65BE24F7CF7F}"/>
              </a:ext>
            </a:extLst>
          </p:cNvPr>
          <p:cNvSpPr txBox="1">
            <a:spLocks/>
          </p:cNvSpPr>
          <p:nvPr/>
        </p:nvSpPr>
        <p:spPr>
          <a:xfrm>
            <a:off x="5170237" y="5147387"/>
            <a:ext cx="6699110" cy="974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rgbClr val="2C2558"/>
                </a:solidFill>
              </a:rPr>
              <a:t>Podría prevenir las consecuencias de la IS</a:t>
            </a:r>
          </a:p>
          <a:p>
            <a:r>
              <a:rPr lang="es-ES" sz="2400" b="1" dirty="0">
                <a:solidFill>
                  <a:srgbClr val="2C2558"/>
                </a:solidFill>
              </a:rPr>
              <a:t>Ahorrar costes del SNS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EF82EA7-6A3A-C582-B749-2624426D3277}"/>
              </a:ext>
            </a:extLst>
          </p:cNvPr>
          <p:cNvSpPr/>
          <p:nvPr/>
        </p:nvSpPr>
        <p:spPr>
          <a:xfrm>
            <a:off x="6116178" y="1702203"/>
            <a:ext cx="52977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TOLERANCIA </a:t>
            </a:r>
          </a:p>
          <a:p>
            <a:pPr algn="ctr"/>
            <a:r>
              <a:rPr lang="es-ES" sz="2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OPERACIONAL EN TH</a:t>
            </a:r>
          </a:p>
        </p:txBody>
      </p:sp>
      <p:sp>
        <p:nvSpPr>
          <p:cNvPr id="25" name="CuadroTexto 9">
            <a:extLst>
              <a:ext uri="{FF2B5EF4-FFF2-40B4-BE49-F238E27FC236}">
                <a16:creationId xmlns:a16="http://schemas.microsoft.com/office/drawing/2014/main" id="{52B0CEF2-2736-7152-E21B-3D4B1B6DFEB5}"/>
              </a:ext>
            </a:extLst>
          </p:cNvPr>
          <p:cNvSpPr txBox="1"/>
          <p:nvPr/>
        </p:nvSpPr>
        <p:spPr>
          <a:xfrm>
            <a:off x="367615" y="5537284"/>
            <a:ext cx="5100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ES" sz="1200" b="1" dirty="0">
                <a:solidFill>
                  <a:srgbClr val="282828"/>
                </a:solidFill>
                <a:latin typeface="MuseoSans"/>
              </a:rPr>
              <a:t>FIGURA </a:t>
            </a:r>
            <a:r>
              <a:rPr lang="es-ES" sz="1200" b="1" i="0" dirty="0">
                <a:solidFill>
                  <a:srgbClr val="282828"/>
                </a:solidFill>
                <a:effectLst/>
                <a:latin typeface="MuseoSans"/>
              </a:rPr>
              <a:t>1</a:t>
            </a:r>
            <a:r>
              <a:rPr lang="es-ES" sz="1200" b="0" i="0" dirty="0">
                <a:solidFill>
                  <a:srgbClr val="282828"/>
                </a:solidFill>
                <a:effectLst/>
                <a:latin typeface="MuseoSans"/>
              </a:rPr>
              <a:t> Mecanismos por los cuales los </a:t>
            </a:r>
            <a:r>
              <a:rPr lang="es-ES" sz="1200" b="0" i="0" dirty="0" err="1">
                <a:solidFill>
                  <a:srgbClr val="282828"/>
                </a:solidFill>
                <a:effectLst/>
                <a:latin typeface="MuseoSans"/>
              </a:rPr>
              <a:t>Tregs</a:t>
            </a:r>
            <a:r>
              <a:rPr lang="es-ES" sz="1200" b="0" i="0" dirty="0">
                <a:solidFill>
                  <a:srgbClr val="282828"/>
                </a:solidFill>
                <a:effectLst/>
                <a:latin typeface="MuseoSans"/>
              </a:rPr>
              <a:t> funcionan para suprimir las respuestas proinflamatorias. </a:t>
            </a:r>
            <a:endParaRPr lang="es-ES" sz="1050" b="1" i="0" dirty="0">
              <a:solidFill>
                <a:srgbClr val="505050"/>
              </a:solidFill>
              <a:effectLst/>
              <a:latin typeface="helvetica" pitchFamily="2" charset="0"/>
            </a:endParaRP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53B9C34E-72A8-119C-7C00-EB249A6789FA}"/>
              </a:ext>
            </a:extLst>
          </p:cNvPr>
          <p:cNvSpPr/>
          <p:nvPr/>
        </p:nvSpPr>
        <p:spPr>
          <a:xfrm>
            <a:off x="8595888" y="2809426"/>
            <a:ext cx="408034" cy="643379"/>
          </a:xfrm>
          <a:prstGeom prst="downArrow">
            <a:avLst/>
          </a:prstGeom>
          <a:solidFill>
            <a:srgbClr val="2C2558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7" name="CuadroTexto 11">
            <a:extLst>
              <a:ext uri="{FF2B5EF4-FFF2-40B4-BE49-F238E27FC236}">
                <a16:creationId xmlns:a16="http://schemas.microsoft.com/office/drawing/2014/main" id="{C737C5FA-091D-843C-72F9-3A87FDEFCAEB}"/>
              </a:ext>
            </a:extLst>
          </p:cNvPr>
          <p:cNvSpPr txBox="1"/>
          <p:nvPr/>
        </p:nvSpPr>
        <p:spPr>
          <a:xfrm>
            <a:off x="5851069" y="1088753"/>
            <a:ext cx="57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/>
              <a:t>El hígado es un órgano </a:t>
            </a:r>
            <a:r>
              <a:rPr lang="es-ES" sz="2400" dirty="0" err="1"/>
              <a:t>inmuno-priviligiado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5731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F9C13-4033-EDA5-929D-1BBC5CD9A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E7379A9-9ECF-2AE5-2FBF-F7DACC96519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CADC81A-76EB-AC26-9609-9372704B35E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FC788BBF-B2BC-3050-2CCF-8BD1DEFD7ED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F75B158-79AB-EFAE-389F-003E86C8FFA8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F2248270-E88F-1608-00D0-D4802E6A8C2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0BEBE66D-ED13-CB81-402F-863737AD3D55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E31E1A45-F584-1B1E-9CD9-B48646073B2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C8D94E7-9B31-D2B3-EF00-A49E91F2B80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6617769D-58A0-1C0C-86D3-123A8364DD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F6DE656-95CE-A950-F111-2C618399E52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D2227BA-91FA-46FD-0ACE-A6B8D8B3D3E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67DE4BE0-757C-34A5-E789-33AFB909C40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2FCAE00C-243A-90EC-1F91-C4C568456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E246CA9-952C-F809-CBED-71E5B6BA6DCB}"/>
              </a:ext>
            </a:extLst>
          </p:cNvPr>
          <p:cNvGrpSpPr/>
          <p:nvPr/>
        </p:nvGrpSpPr>
        <p:grpSpPr>
          <a:xfrm>
            <a:off x="420767" y="340170"/>
            <a:ext cx="11350465" cy="405932"/>
            <a:chOff x="426313" y="346415"/>
            <a:chExt cx="11350465" cy="40593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127FB7A-A417-609F-B19E-B73B509DD2E6}"/>
                </a:ext>
              </a:extLst>
            </p:cNvPr>
            <p:cNvSpPr/>
            <p:nvPr/>
          </p:nvSpPr>
          <p:spPr>
            <a:xfrm>
              <a:off x="9498048" y="494354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62C86CD-C60B-4ABB-6C0D-ED4306F5EBFA}"/>
                </a:ext>
              </a:extLst>
            </p:cNvPr>
            <p:cNvGrpSpPr/>
            <p:nvPr/>
          </p:nvGrpSpPr>
          <p:grpSpPr>
            <a:xfrm>
              <a:off x="426313" y="346415"/>
              <a:ext cx="9131494" cy="405932"/>
              <a:chOff x="651747" y="269893"/>
              <a:chExt cx="9131494" cy="405932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F19C0BA-4873-B60D-6DA8-6FF86A82CFBE}"/>
                  </a:ext>
                </a:extLst>
              </p:cNvPr>
              <p:cNvSpPr/>
              <p:nvPr/>
            </p:nvSpPr>
            <p:spPr>
              <a:xfrm>
                <a:off x="651747" y="269893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Introducción</a:t>
                </a: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7E47AE69-AC34-749F-A6C3-90FA5218F7B1}"/>
                  </a:ext>
                </a:extLst>
              </p:cNvPr>
              <p:cNvSpPr/>
              <p:nvPr/>
            </p:nvSpPr>
            <p:spPr>
              <a:xfrm>
                <a:off x="2935659" y="415281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Objetivos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6F1A1BB8-F782-5A8C-F618-36D3B8E38D35}"/>
                  </a:ext>
                </a:extLst>
              </p:cNvPr>
              <p:cNvSpPr/>
              <p:nvPr/>
            </p:nvSpPr>
            <p:spPr>
              <a:xfrm>
                <a:off x="5214390" y="41761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A0859F7D-FF20-08B6-78B4-0F93C8E7A31A}"/>
                  </a:ext>
                </a:extLst>
              </p:cNvPr>
              <p:cNvSpPr/>
              <p:nvPr/>
            </p:nvSpPr>
            <p:spPr>
              <a:xfrm>
                <a:off x="7504511" y="417615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Resultados</a:t>
                </a:r>
              </a:p>
            </p:txBody>
          </p:sp>
        </p:grp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CD32877-94A4-80E3-6DF2-C2F07C42F603}"/>
              </a:ext>
            </a:extLst>
          </p:cNvPr>
          <p:cNvSpPr txBox="1"/>
          <p:nvPr/>
        </p:nvSpPr>
        <p:spPr>
          <a:xfrm>
            <a:off x="762223" y="2145849"/>
            <a:ext cx="10667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400" b="1" dirty="0">
                <a:solidFill>
                  <a:srgbClr val="2C2558"/>
                </a:solidFill>
              </a:rPr>
              <a:t>¿Podemos identificar pacientes </a:t>
            </a:r>
          </a:p>
          <a:p>
            <a:pPr algn="ctr"/>
            <a:r>
              <a:rPr lang="es-ES" sz="4400" b="1" dirty="0">
                <a:solidFill>
                  <a:srgbClr val="2C2558"/>
                </a:solidFill>
              </a:rPr>
              <a:t>que puedan desarrollar TO?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96ED673-C620-807F-8286-20C4FEBA366C}"/>
              </a:ext>
            </a:extLst>
          </p:cNvPr>
          <p:cNvSpPr/>
          <p:nvPr/>
        </p:nvSpPr>
        <p:spPr>
          <a:xfrm>
            <a:off x="3997788" y="4942819"/>
            <a:ext cx="4005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cap="none" spc="0" dirty="0">
                <a:ln w="22225">
                  <a:solidFill>
                    <a:srgbClr val="2C2558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BIOMARCADORES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B7224F50-180E-AE39-1A87-559F09266AEF}"/>
              </a:ext>
            </a:extLst>
          </p:cNvPr>
          <p:cNvSpPr/>
          <p:nvPr/>
        </p:nvSpPr>
        <p:spPr>
          <a:xfrm>
            <a:off x="2611597" y="1268849"/>
            <a:ext cx="6778094" cy="5098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30% </a:t>
            </a:r>
            <a:r>
              <a:rPr lang="es-ES" dirty="0"/>
              <a:t>DE LOS PACIENTES CON TASPLANTE HEPÁTICO PUEDEN ALCANZAR LA TOLERANCIA OPERACIONAL</a:t>
            </a: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FDE5FBF1-C38F-CE1F-EBA2-5DCB0604B0C9}"/>
              </a:ext>
            </a:extLst>
          </p:cNvPr>
          <p:cNvSpPr/>
          <p:nvPr/>
        </p:nvSpPr>
        <p:spPr>
          <a:xfrm>
            <a:off x="5688225" y="3816985"/>
            <a:ext cx="624840" cy="7889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203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24CC2-2956-CA52-721B-012BBF7C6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70660BB-E8A8-8B25-17FE-A067247664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B62D77B-185A-2D3B-20ED-6E0809F301B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517392A3-63A2-0F13-8F9B-DB20B622D07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43419805-BA17-43F8-7009-F054D65A2D5B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ED8D4403-CDC7-8383-A3F0-A36D88CE535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D3433F58-26B8-C689-91E1-DEE077F3142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D8B1354E-100C-7D94-73DE-E833266799A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B09F1E4D-4BCE-72B5-3442-F86B1DCDCF5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0ACB77EE-1263-811D-19FA-14576EA7E2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3E7FBE0-F3CD-B7A0-CE73-05EB48CCD3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0034E3F-2170-9FC6-6953-7F89A3EE13BB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5E48330D-FE91-DF28-2841-2383FDB40A4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1E6CCE4-0025-6D99-7E36-C6F153701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5122" name="Picture 2" descr="MicroRNA as therapeutics for the treatment of retinal degenerations">
            <a:extLst>
              <a:ext uri="{FF2B5EF4-FFF2-40B4-BE49-F238E27FC236}">
                <a16:creationId xmlns:a16="http://schemas.microsoft.com/office/drawing/2014/main" id="{1AE86C5F-E23B-5084-750A-34203F4F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45" y="922804"/>
            <a:ext cx="69532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1">
            <a:extLst>
              <a:ext uri="{FF2B5EF4-FFF2-40B4-BE49-F238E27FC236}">
                <a16:creationId xmlns:a16="http://schemas.microsoft.com/office/drawing/2014/main" id="{2B0E0F43-A9CC-82DF-0A1B-F4C01D7F8717}"/>
              </a:ext>
            </a:extLst>
          </p:cNvPr>
          <p:cNvSpPr txBox="1"/>
          <p:nvPr/>
        </p:nvSpPr>
        <p:spPr>
          <a:xfrm>
            <a:off x="289624" y="3441063"/>
            <a:ext cx="3867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s-E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odulan la expresión génica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inhibiendo su traducción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induciendo su degradación </a:t>
            </a:r>
            <a:endParaRPr lang="es-ES" dirty="0"/>
          </a:p>
          <a:p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6353AAC-5983-D4EE-C57B-CBD3C6314B23}"/>
              </a:ext>
            </a:extLst>
          </p:cNvPr>
          <p:cNvGrpSpPr/>
          <p:nvPr/>
        </p:nvGrpSpPr>
        <p:grpSpPr>
          <a:xfrm>
            <a:off x="207590" y="290089"/>
            <a:ext cx="11350465" cy="405932"/>
            <a:chOff x="426313" y="346415"/>
            <a:chExt cx="11350465" cy="40593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070FCE2-6B4B-DBEF-A37C-FAABD513C7AB}"/>
                </a:ext>
              </a:extLst>
            </p:cNvPr>
            <p:cNvSpPr/>
            <p:nvPr/>
          </p:nvSpPr>
          <p:spPr>
            <a:xfrm>
              <a:off x="9498048" y="494354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47DFE932-428E-887A-8D30-40BA49428D14}"/>
                </a:ext>
              </a:extLst>
            </p:cNvPr>
            <p:cNvGrpSpPr/>
            <p:nvPr/>
          </p:nvGrpSpPr>
          <p:grpSpPr>
            <a:xfrm>
              <a:off x="426313" y="346415"/>
              <a:ext cx="9131494" cy="405932"/>
              <a:chOff x="651747" y="269893"/>
              <a:chExt cx="9131494" cy="405932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5DF69760-BE42-7DDA-28A0-4820C3DF7859}"/>
                  </a:ext>
                </a:extLst>
              </p:cNvPr>
              <p:cNvSpPr/>
              <p:nvPr/>
            </p:nvSpPr>
            <p:spPr>
              <a:xfrm>
                <a:off x="651747" y="269893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Introducción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D7DB50B7-0891-0F95-ADEA-9B6AC302DCC8}"/>
                  </a:ext>
                </a:extLst>
              </p:cNvPr>
              <p:cNvSpPr/>
              <p:nvPr/>
            </p:nvSpPr>
            <p:spPr>
              <a:xfrm>
                <a:off x="2935659" y="415281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Objetivos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4FDAD36-0E93-1C2A-8731-253A5B44D81A}"/>
                  </a:ext>
                </a:extLst>
              </p:cNvPr>
              <p:cNvSpPr/>
              <p:nvPr/>
            </p:nvSpPr>
            <p:spPr>
              <a:xfrm>
                <a:off x="5214390" y="41761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315CD669-5ABB-015C-71B0-0B4BF816BA49}"/>
                  </a:ext>
                </a:extLst>
              </p:cNvPr>
              <p:cNvSpPr/>
              <p:nvPr/>
            </p:nvSpPr>
            <p:spPr>
              <a:xfrm>
                <a:off x="7504511" y="417615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Resultados</a:t>
                </a:r>
              </a:p>
            </p:txBody>
          </p:sp>
        </p:grp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67C62BDD-6358-476D-9436-719FAE73658C}"/>
              </a:ext>
            </a:extLst>
          </p:cNvPr>
          <p:cNvSpPr/>
          <p:nvPr/>
        </p:nvSpPr>
        <p:spPr>
          <a:xfrm>
            <a:off x="1167276" y="2140810"/>
            <a:ext cx="16321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err="1">
                <a:ln w="22225">
                  <a:solidFill>
                    <a:srgbClr val="2C2558"/>
                  </a:solidFill>
                  <a:prstDash val="solid"/>
                </a:ln>
                <a:solidFill>
                  <a:srgbClr val="7030A0"/>
                </a:solidFill>
              </a:rPr>
              <a:t>miRNA</a:t>
            </a:r>
            <a:endParaRPr lang="es-ES" sz="3600" b="1" cap="none" spc="0" dirty="0">
              <a:ln w="22225">
                <a:solidFill>
                  <a:srgbClr val="2C2558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C2D4B2CC-6760-5692-4251-D797078FE018}"/>
              </a:ext>
            </a:extLst>
          </p:cNvPr>
          <p:cNvSpPr txBox="1"/>
          <p:nvPr/>
        </p:nvSpPr>
        <p:spPr>
          <a:xfrm>
            <a:off x="365199" y="28437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22 nucleótidos de longitud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6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50CD9-2013-354D-6977-358853156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64FB8EDC-59FA-CF8B-5533-A4E73FA72B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15B9FEE-C7D2-C638-4DF9-45B01E37941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A2C7C163-7835-10BE-8BE5-DAD45BB9EDB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E794C716-F524-4E49-BF23-1D9932E9827B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8AB8FB33-806C-5C56-0240-6DCC434DE7B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1CA9B00E-E82E-9A40-2C50-E7B97E0A106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71288270-8F50-5CB7-646E-195B8CCC691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E6AF4F86-9776-E590-779F-D44D333E7A4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AC01AB10-0E87-ED67-F255-F0B308EFF4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B3B3FA4-16C5-85B5-E903-60D656461A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AA2D7BE-1E81-E4E4-7755-ACAA433953E0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041E8DC9-4017-7D61-821B-16A03D28D0C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0E18A349-821E-392C-913E-C356E2F9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C39D165B-52F3-B260-AA79-BD43E518F55A}"/>
              </a:ext>
            </a:extLst>
          </p:cNvPr>
          <p:cNvGrpSpPr/>
          <p:nvPr/>
        </p:nvGrpSpPr>
        <p:grpSpPr>
          <a:xfrm>
            <a:off x="205502" y="290089"/>
            <a:ext cx="11352553" cy="405932"/>
            <a:chOff x="424225" y="346415"/>
            <a:chExt cx="11352553" cy="40593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623D6DA-1C2C-C4B5-70EE-7390EFFAD981}"/>
                </a:ext>
              </a:extLst>
            </p:cNvPr>
            <p:cNvSpPr/>
            <p:nvPr/>
          </p:nvSpPr>
          <p:spPr>
            <a:xfrm>
              <a:off x="9498048" y="494354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36C8D652-39AF-4306-1F1F-17D88FD49183}"/>
                </a:ext>
              </a:extLst>
            </p:cNvPr>
            <p:cNvGrpSpPr/>
            <p:nvPr/>
          </p:nvGrpSpPr>
          <p:grpSpPr>
            <a:xfrm>
              <a:off x="424225" y="346415"/>
              <a:ext cx="9133582" cy="405932"/>
              <a:chOff x="649659" y="269893"/>
              <a:chExt cx="9133582" cy="405932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A37BF7FF-5485-D2CB-B874-5428517AD996}"/>
                  </a:ext>
                </a:extLst>
              </p:cNvPr>
              <p:cNvSpPr/>
              <p:nvPr/>
            </p:nvSpPr>
            <p:spPr>
              <a:xfrm>
                <a:off x="2918697" y="269893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Objetivos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63CDD1CE-7843-DA69-D410-DB36B05B6CD8}"/>
                  </a:ext>
                </a:extLst>
              </p:cNvPr>
              <p:cNvSpPr/>
              <p:nvPr/>
            </p:nvSpPr>
            <p:spPr>
              <a:xfrm>
                <a:off x="649659" y="415281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CEE37FC4-4702-6BD4-2312-C80890ABA768}"/>
                  </a:ext>
                </a:extLst>
              </p:cNvPr>
              <p:cNvSpPr/>
              <p:nvPr/>
            </p:nvSpPr>
            <p:spPr>
              <a:xfrm>
                <a:off x="5214390" y="41761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Métodos</a:t>
                </a: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F4635C65-3816-C00B-6E09-20EC5A3EA78B}"/>
                  </a:ext>
                </a:extLst>
              </p:cNvPr>
              <p:cNvSpPr/>
              <p:nvPr/>
            </p:nvSpPr>
            <p:spPr>
              <a:xfrm>
                <a:off x="7504511" y="417615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Resultados</a:t>
                </a:r>
              </a:p>
            </p:txBody>
          </p:sp>
        </p:grpSp>
      </p:grpSp>
      <p:graphicFrame>
        <p:nvGraphicFramePr>
          <p:cNvPr id="30" name="Marcador de contenido 25">
            <a:extLst>
              <a:ext uri="{FF2B5EF4-FFF2-40B4-BE49-F238E27FC236}">
                <a16:creationId xmlns:a16="http://schemas.microsoft.com/office/drawing/2014/main" id="{C65A6CC6-F22B-2ABE-0095-59E0C8C4B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120006"/>
              </p:ext>
            </p:extLst>
          </p:nvPr>
        </p:nvGraphicFramePr>
        <p:xfrm>
          <a:off x="651798" y="11228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5463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98DFC-A1DF-E67E-E587-70F949086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A834B084-7C81-FB4E-D20E-A2FCB481809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FA2B60BB-FA43-A87A-8FDE-1F54423981D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612A9B4B-019D-79FA-07E0-F964235AF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D603257E-BCDE-FA05-E0EE-7E69AB25C3C1}"/>
              </a:ext>
            </a:extLst>
          </p:cNvPr>
          <p:cNvGrpSpPr/>
          <p:nvPr/>
        </p:nvGrpSpPr>
        <p:grpSpPr>
          <a:xfrm>
            <a:off x="363641" y="68241"/>
            <a:ext cx="11344103" cy="413769"/>
            <a:chOff x="432675" y="336906"/>
            <a:chExt cx="11344103" cy="413769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AC4DA3A-9D07-05A2-FFE6-05BC10F20C67}"/>
                </a:ext>
              </a:extLst>
            </p:cNvPr>
            <p:cNvSpPr/>
            <p:nvPr/>
          </p:nvSpPr>
          <p:spPr>
            <a:xfrm>
              <a:off x="9498048" y="494354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7AE1D078-770E-0F1D-5AB9-21DA9B8C9B28}"/>
                </a:ext>
              </a:extLst>
            </p:cNvPr>
            <p:cNvGrpSpPr/>
            <p:nvPr/>
          </p:nvGrpSpPr>
          <p:grpSpPr>
            <a:xfrm>
              <a:off x="432675" y="336906"/>
              <a:ext cx="9125132" cy="413552"/>
              <a:chOff x="658109" y="260384"/>
              <a:chExt cx="9125132" cy="413552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836132F9-8684-BFCD-64B0-662893EE6F00}"/>
                  </a:ext>
                </a:extLst>
              </p:cNvPr>
              <p:cNvSpPr/>
              <p:nvPr/>
            </p:nvSpPr>
            <p:spPr>
              <a:xfrm>
                <a:off x="5225781" y="260384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Métodos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BBA50A21-9261-8C46-32B2-BCE812F8C7BB}"/>
                  </a:ext>
                </a:extLst>
              </p:cNvPr>
              <p:cNvSpPr/>
              <p:nvPr/>
            </p:nvSpPr>
            <p:spPr>
              <a:xfrm>
                <a:off x="658109" y="408589"/>
                <a:ext cx="2277551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0487CE54-38D4-C567-1449-0B3CC3473F3A}"/>
                  </a:ext>
                </a:extLst>
              </p:cNvPr>
              <p:cNvSpPr/>
              <p:nvPr/>
            </p:nvSpPr>
            <p:spPr>
              <a:xfrm>
                <a:off x="2935660" y="408591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4D320ACE-D6F1-F912-8EA8-46B9B22549E4}"/>
                  </a:ext>
                </a:extLst>
              </p:cNvPr>
              <p:cNvSpPr/>
              <p:nvPr/>
            </p:nvSpPr>
            <p:spPr>
              <a:xfrm>
                <a:off x="7504511" y="417615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Resultados</a:t>
                </a:r>
              </a:p>
            </p:txBody>
          </p:sp>
        </p:grpSp>
      </p:grp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A51DB37-4E02-B4F4-7488-FEC68EAFCE69}"/>
              </a:ext>
            </a:extLst>
          </p:cNvPr>
          <p:cNvSpPr/>
          <p:nvPr/>
        </p:nvSpPr>
        <p:spPr>
          <a:xfrm>
            <a:off x="271569" y="599857"/>
            <a:ext cx="11666309" cy="125587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C2558"/>
            </a:solidFill>
          </a:ln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Ensayo Clínico Multicéntrico, Aleatorizado, Controlado, Prospectivo 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para definir la eficacia clínica y los mecanismos de tolerancia tras la retirada de la inmunosupresión en trasplante hepático</a:t>
            </a:r>
            <a:endParaRPr lang="es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C430B9C-1482-3033-12A7-00816287F2D2}"/>
              </a:ext>
            </a:extLst>
          </p:cNvPr>
          <p:cNvSpPr/>
          <p:nvPr/>
        </p:nvSpPr>
        <p:spPr>
          <a:xfrm>
            <a:off x="743234" y="1982824"/>
            <a:ext cx="10864048" cy="615596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C2558"/>
            </a:solidFill>
          </a:ln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7 Centros Hospitalarios Españoles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500593D-BB29-AF6F-D87C-05ACAEE6A642}"/>
              </a:ext>
            </a:extLst>
          </p:cNvPr>
          <p:cNvSpPr/>
          <p:nvPr/>
        </p:nvSpPr>
        <p:spPr>
          <a:xfrm>
            <a:off x="743234" y="2831031"/>
            <a:ext cx="10864048" cy="3186018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C2558"/>
            </a:solidFill>
          </a:ln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Hospital Clínico Universitario Virgen de la Arrixaca </a:t>
            </a:r>
          </a:p>
          <a:p>
            <a:pPr marL="0" indent="0" algn="ctr">
              <a:buNone/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Clínica Universidad de Navarra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Hospital Universitario Central de Asturias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Complejo Hospitalario A Coruña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Hospital General Universitario Gregorio Marañón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Hospital Clínico Universitario Lozano Blesa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Hospital Universitario Río Ortega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5A5789A-0C40-F621-3520-EC6EB13DF0E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82D820A-7744-C6EF-534B-3D830028474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08216EC-E808-9AFC-DAC9-8593458BF54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DDC3BDF2-80FD-B039-D0E4-0D671E51418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A1113602-6487-685C-0578-AA8A32DC21F7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ACD4B9A4-3AEE-29F9-F2CB-9F2F9D292A9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4D784A9-841C-A195-323B-B23A65AEA29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55EF46F6-33B9-1D1B-7EAD-370A556C8FD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41E9DA01-D334-F585-BA17-7E0712710C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F61E0DC-8C73-BA6D-7BAA-6C188636F9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1169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33CBD-1DC9-6C8C-99DA-075722A1F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1747325E-1CDC-44F2-03D9-03A81052C1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165389E-EF97-41AF-F1F4-6883F565422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B3341BCE-3E6E-4DF3-5A1B-C0818541CBC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03DA9766-7623-03B6-4CBC-F2CC0B13058C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AA0DFFC2-4FE3-8919-5244-EB1F83B1E87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44D81464-8633-B712-92B5-C442E1BC8A67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A6F9EAA5-04F9-AC70-DF47-8654F78B11A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B4ADBED8-A2BE-41DC-DA7F-723276DA0FA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15B85FA-1418-1363-A3FE-47C6E520E0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5D24B77-43A4-96DF-DB16-9A881DBF0E0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6BD16D1-E845-FCD9-FA09-5FDFEECDD60B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3F989C4-55D0-7A2F-A852-B8D834FED1E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2D416669-7C8A-3A84-A251-F08D50DB7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117E7DC3-510E-88F8-6B27-6B0680FDB5FF}"/>
              </a:ext>
            </a:extLst>
          </p:cNvPr>
          <p:cNvSpPr/>
          <p:nvPr/>
        </p:nvSpPr>
        <p:spPr>
          <a:xfrm>
            <a:off x="682378" y="1865507"/>
            <a:ext cx="5328301" cy="32598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CRITERIOS DE INCLUSIÓN: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&gt; 18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TX H &gt;3 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Tratamiento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Transaminasas y FA normal &lt;1 año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No enfermedad autoinmune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Biopsia hepática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No rechazo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No virus C ni B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1254DE0-6D68-6B31-C1AE-E176A6BB0BED}"/>
              </a:ext>
            </a:extLst>
          </p:cNvPr>
          <p:cNvGrpSpPr/>
          <p:nvPr/>
        </p:nvGrpSpPr>
        <p:grpSpPr>
          <a:xfrm>
            <a:off x="5046330" y="1299949"/>
            <a:ext cx="6764207" cy="4985317"/>
            <a:chOff x="6180815" y="1412875"/>
            <a:chExt cx="5961981" cy="3830873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504081B-4154-A598-6240-9510857B524D}"/>
                </a:ext>
              </a:extLst>
            </p:cNvPr>
            <p:cNvSpPr/>
            <p:nvPr/>
          </p:nvSpPr>
          <p:spPr>
            <a:xfrm>
              <a:off x="6599568" y="3601573"/>
              <a:ext cx="1853967" cy="164217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1FC9F428-9ABD-C4AB-57A0-AE97F29DA0C3}"/>
                </a:ext>
              </a:extLst>
            </p:cNvPr>
            <p:cNvGrpSpPr/>
            <p:nvPr/>
          </p:nvGrpSpPr>
          <p:grpSpPr>
            <a:xfrm>
              <a:off x="6180815" y="1412875"/>
              <a:ext cx="5961981" cy="3422373"/>
              <a:chOff x="6180815" y="1412875"/>
              <a:chExt cx="5961981" cy="3422373"/>
            </a:xfrm>
          </p:grpSpPr>
          <p:graphicFrame>
            <p:nvGraphicFramePr>
              <p:cNvPr id="26" name="Diagrama 25">
                <a:extLst>
                  <a:ext uri="{FF2B5EF4-FFF2-40B4-BE49-F238E27FC236}">
                    <a16:creationId xmlns:a16="http://schemas.microsoft.com/office/drawing/2014/main" id="{8C514D4A-6398-5C57-9A79-E733EEC0B9DC}"/>
                  </a:ext>
                </a:extLst>
              </p:cNvPr>
              <p:cNvGraphicFramePr/>
              <p:nvPr/>
            </p:nvGraphicFramePr>
            <p:xfrm>
              <a:off x="6180815" y="1412875"/>
              <a:ext cx="5050496" cy="34223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53B31028-9D14-5850-4486-1AFE34AB1308}"/>
                  </a:ext>
                </a:extLst>
              </p:cNvPr>
              <p:cNvSpPr/>
              <p:nvPr/>
            </p:nvSpPr>
            <p:spPr>
              <a:xfrm>
                <a:off x="9932646" y="1443070"/>
                <a:ext cx="2210150" cy="852798"/>
              </a:xfrm>
              <a:prstGeom prst="ellipse">
                <a:avLst/>
              </a:prstGeom>
              <a:solidFill>
                <a:srgbClr val="00833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 err="1"/>
                  <a:t>BxH</a:t>
                </a:r>
                <a:r>
                  <a:rPr lang="es-ES" dirty="0"/>
                  <a:t> sin signos de rechazo</a:t>
                </a:r>
              </a:p>
            </p:txBody>
          </p:sp>
          <p:sp>
            <p:nvSpPr>
              <p:cNvPr id="28" name="Flecha: a la derecha 27">
                <a:extLst>
                  <a:ext uri="{FF2B5EF4-FFF2-40B4-BE49-F238E27FC236}">
                    <a16:creationId xmlns:a16="http://schemas.microsoft.com/office/drawing/2014/main" id="{CED632C2-48C9-13F5-1144-BE1C914A23F5}"/>
                  </a:ext>
                </a:extLst>
              </p:cNvPr>
              <p:cNvSpPr/>
              <p:nvPr/>
            </p:nvSpPr>
            <p:spPr>
              <a:xfrm>
                <a:off x="9464040" y="1722112"/>
                <a:ext cx="403860" cy="252089"/>
              </a:xfrm>
              <a:prstGeom prst="rightArrow">
                <a:avLst/>
              </a:prstGeom>
              <a:solidFill>
                <a:srgbClr val="00833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6AAA2D0F-95ED-11E8-F1D3-81146205B86C}"/>
              </a:ext>
            </a:extLst>
          </p:cNvPr>
          <p:cNvGrpSpPr/>
          <p:nvPr/>
        </p:nvGrpSpPr>
        <p:grpSpPr>
          <a:xfrm>
            <a:off x="381463" y="572732"/>
            <a:ext cx="11355494" cy="413769"/>
            <a:chOff x="421284" y="336906"/>
            <a:chExt cx="11355494" cy="41376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06FF388-E244-2884-7E10-F9663D3265A4}"/>
                </a:ext>
              </a:extLst>
            </p:cNvPr>
            <p:cNvSpPr/>
            <p:nvPr/>
          </p:nvSpPr>
          <p:spPr>
            <a:xfrm>
              <a:off x="9498048" y="494354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59903D0-B71E-9A7E-1741-73FB113C10B7}"/>
                </a:ext>
              </a:extLst>
            </p:cNvPr>
            <p:cNvGrpSpPr/>
            <p:nvPr/>
          </p:nvGrpSpPr>
          <p:grpSpPr>
            <a:xfrm>
              <a:off x="421284" y="336906"/>
              <a:ext cx="9136523" cy="413552"/>
              <a:chOff x="646718" y="260384"/>
              <a:chExt cx="9136523" cy="413552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CC7A55BD-27B2-8B18-8090-108D41EA4779}"/>
                  </a:ext>
                </a:extLst>
              </p:cNvPr>
              <p:cNvSpPr/>
              <p:nvPr/>
            </p:nvSpPr>
            <p:spPr>
              <a:xfrm>
                <a:off x="5225781" y="260384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Métodos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56EDB32C-5D7A-E404-D364-D09C2B401745}"/>
                  </a:ext>
                </a:extLst>
              </p:cNvPr>
              <p:cNvSpPr/>
              <p:nvPr/>
            </p:nvSpPr>
            <p:spPr>
              <a:xfrm>
                <a:off x="646718" y="40426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689528B5-DE37-BCBB-82A4-3B044033390A}"/>
                  </a:ext>
                </a:extLst>
              </p:cNvPr>
              <p:cNvSpPr/>
              <p:nvPr/>
            </p:nvSpPr>
            <p:spPr>
              <a:xfrm>
                <a:off x="2935660" y="408591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1FDE93C-AAA2-AF8A-D773-70B6674D79CE}"/>
                  </a:ext>
                </a:extLst>
              </p:cNvPr>
              <p:cNvSpPr/>
              <p:nvPr/>
            </p:nvSpPr>
            <p:spPr>
              <a:xfrm>
                <a:off x="7504511" y="417615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Resultados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000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8B52A-461C-BD96-DC46-CD3C0E668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0A317709-BF61-D4B7-6229-5C7B0910D36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FC531D1-2099-A938-E724-C8B830204FA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FFF2A92E-6F1B-A441-1BC7-057F18D66BB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2724E73-7923-5A56-0CB6-B751D860907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E4201224-FF20-E50A-8297-397F76DABEB7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AAF7D360-5742-B026-296B-445CAAB4AB9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082C7072-599B-B2CD-819D-70C08235180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C76E7475-C976-F5B8-C4EB-0A14239156D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C1717972-2706-3D1B-5027-B4000F15F8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3A6A49D-33F8-C429-507D-ED432157DA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F9B12FE-C60F-04B6-E83A-4CF727EC0F83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68035F97-6C5A-46DD-B32F-71B6CB78368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335F49AE-A13E-BA1D-3B55-E0AF58EE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8258D0F-51E6-B80D-D210-4D1565BFA9EA}"/>
              </a:ext>
            </a:extLst>
          </p:cNvPr>
          <p:cNvGrpSpPr/>
          <p:nvPr/>
        </p:nvGrpSpPr>
        <p:grpSpPr>
          <a:xfrm>
            <a:off x="418253" y="417292"/>
            <a:ext cx="11355494" cy="406149"/>
            <a:chOff x="421284" y="344526"/>
            <a:chExt cx="11355494" cy="406149"/>
          </a:xfrm>
        </p:grpSpPr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F3FB4EC2-E937-B9DD-CCEE-739F1C9D2662}"/>
                </a:ext>
              </a:extLst>
            </p:cNvPr>
            <p:cNvSpPr/>
            <p:nvPr/>
          </p:nvSpPr>
          <p:spPr>
            <a:xfrm>
              <a:off x="9498048" y="494354"/>
              <a:ext cx="2278730" cy="256321"/>
            </a:xfrm>
            <a:prstGeom prst="rect">
              <a:avLst/>
            </a:prstGeom>
            <a:solidFill>
              <a:srgbClr val="2C2558"/>
            </a:solidFill>
            <a:ln>
              <a:solidFill>
                <a:srgbClr val="2C25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/>
                <a:t>Conclusiones</a:t>
              </a:r>
            </a:p>
          </p:txBody>
        </p:sp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B19E8AB3-10E8-D6D1-582E-C3137A900FF1}"/>
                </a:ext>
              </a:extLst>
            </p:cNvPr>
            <p:cNvGrpSpPr/>
            <p:nvPr/>
          </p:nvGrpSpPr>
          <p:grpSpPr>
            <a:xfrm>
              <a:off x="421284" y="344526"/>
              <a:ext cx="9136523" cy="405932"/>
              <a:chOff x="646718" y="268004"/>
              <a:chExt cx="9136523" cy="405932"/>
            </a:xfrm>
          </p:grpSpPr>
          <p:sp>
            <p:nvSpPr>
              <p:cNvPr id="89" name="Rectángulo 88">
                <a:extLst>
                  <a:ext uri="{FF2B5EF4-FFF2-40B4-BE49-F238E27FC236}">
                    <a16:creationId xmlns:a16="http://schemas.microsoft.com/office/drawing/2014/main" id="{743BCB0B-CA8A-E58B-5C34-BFEBFD74AD3C}"/>
                  </a:ext>
                </a:extLst>
              </p:cNvPr>
              <p:cNvSpPr/>
              <p:nvPr/>
            </p:nvSpPr>
            <p:spPr>
              <a:xfrm>
                <a:off x="5225781" y="268004"/>
                <a:ext cx="2278730" cy="405932"/>
              </a:xfrm>
              <a:prstGeom prst="rect">
                <a:avLst/>
              </a:prstGeom>
              <a:noFill/>
              <a:ln w="28575" cap="flat" cmpd="sng" algn="ctr">
                <a:solidFill>
                  <a:srgbClr val="2C2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dirty="0">
                    <a:solidFill>
                      <a:srgbClr val="2C2558"/>
                    </a:solidFill>
                  </a:rPr>
                  <a:t>Métodos</a:t>
                </a:r>
              </a:p>
            </p:txBody>
          </p:sp>
          <p:sp>
            <p:nvSpPr>
              <p:cNvPr id="90" name="Rectángulo 89">
                <a:extLst>
                  <a:ext uri="{FF2B5EF4-FFF2-40B4-BE49-F238E27FC236}">
                    <a16:creationId xmlns:a16="http://schemas.microsoft.com/office/drawing/2014/main" id="{B589493B-8AE0-9E22-B7C5-1D84C9AD3325}"/>
                  </a:ext>
                </a:extLst>
              </p:cNvPr>
              <p:cNvSpPr/>
              <p:nvPr/>
            </p:nvSpPr>
            <p:spPr>
              <a:xfrm>
                <a:off x="646718" y="404264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Introducción</a:t>
                </a:r>
              </a:p>
            </p:txBody>
          </p:sp>
          <p:sp>
            <p:nvSpPr>
              <p:cNvPr id="91" name="Rectángulo 90">
                <a:extLst>
                  <a:ext uri="{FF2B5EF4-FFF2-40B4-BE49-F238E27FC236}">
                    <a16:creationId xmlns:a16="http://schemas.microsoft.com/office/drawing/2014/main" id="{A3327BB2-7811-D9FD-715D-508A6E6FADBE}"/>
                  </a:ext>
                </a:extLst>
              </p:cNvPr>
              <p:cNvSpPr/>
              <p:nvPr/>
            </p:nvSpPr>
            <p:spPr>
              <a:xfrm>
                <a:off x="2935660" y="408591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Objetivo</a:t>
                </a:r>
              </a:p>
            </p:txBody>
          </p:sp>
          <p:sp>
            <p:nvSpPr>
              <p:cNvPr id="92" name="Rectángulo 91">
                <a:extLst>
                  <a:ext uri="{FF2B5EF4-FFF2-40B4-BE49-F238E27FC236}">
                    <a16:creationId xmlns:a16="http://schemas.microsoft.com/office/drawing/2014/main" id="{F4D68CB0-20BD-3AAA-A89F-DBE8D96C2A6A}"/>
                  </a:ext>
                </a:extLst>
              </p:cNvPr>
              <p:cNvSpPr/>
              <p:nvPr/>
            </p:nvSpPr>
            <p:spPr>
              <a:xfrm>
                <a:off x="7504511" y="417615"/>
                <a:ext cx="2278730" cy="256321"/>
              </a:xfrm>
              <a:prstGeom prst="rect">
                <a:avLst/>
              </a:prstGeom>
              <a:solidFill>
                <a:srgbClr val="2C2558"/>
              </a:solidFill>
              <a:ln>
                <a:solidFill>
                  <a:srgbClr val="2C25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dirty="0"/>
                  <a:t>Resultados</a:t>
                </a:r>
              </a:p>
            </p:txBody>
          </p:sp>
        </p:grp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131936E2-73BD-2779-9485-3E3C5D3B5DED}"/>
              </a:ext>
            </a:extLst>
          </p:cNvPr>
          <p:cNvGrpSpPr/>
          <p:nvPr/>
        </p:nvGrpSpPr>
        <p:grpSpPr>
          <a:xfrm>
            <a:off x="0" y="1942753"/>
            <a:ext cx="13660166" cy="3303729"/>
            <a:chOff x="389360" y="1926025"/>
            <a:chExt cx="13010774" cy="3303729"/>
          </a:xfrm>
        </p:grpSpPr>
        <p:sp>
          <p:nvSpPr>
            <p:cNvPr id="57" name="Google Shape;70;p15">
              <a:extLst>
                <a:ext uri="{FF2B5EF4-FFF2-40B4-BE49-F238E27FC236}">
                  <a16:creationId xmlns:a16="http://schemas.microsoft.com/office/drawing/2014/main" id="{3D8B3E0A-81A2-19AB-AD2E-E09C62565508}"/>
                </a:ext>
              </a:extLst>
            </p:cNvPr>
            <p:cNvSpPr/>
            <p:nvPr/>
          </p:nvSpPr>
          <p:spPr>
            <a:xfrm>
              <a:off x="841557" y="3532427"/>
              <a:ext cx="707643" cy="30855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7AB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97D6"/>
                </a:solidFill>
              </a:endParaRPr>
            </a:p>
          </p:txBody>
        </p:sp>
        <p:sp>
          <p:nvSpPr>
            <p:cNvPr id="58" name="Google Shape;69;p15">
              <a:extLst>
                <a:ext uri="{FF2B5EF4-FFF2-40B4-BE49-F238E27FC236}">
                  <a16:creationId xmlns:a16="http://schemas.microsoft.com/office/drawing/2014/main" id="{2077B8C5-D7BE-CC98-49EB-51475D66BC33}"/>
                </a:ext>
              </a:extLst>
            </p:cNvPr>
            <p:cNvSpPr/>
            <p:nvPr/>
          </p:nvSpPr>
          <p:spPr>
            <a:xfrm>
              <a:off x="1654280" y="4687064"/>
              <a:ext cx="4026178" cy="539882"/>
            </a:xfrm>
            <a:prstGeom prst="roundRect">
              <a:avLst>
                <a:gd name="adj" fmla="val 16667"/>
              </a:avLst>
            </a:prstGeom>
            <a:solidFill>
              <a:srgbClr val="2C255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/>
                <a:t>RETIRADA IS </a:t>
              </a:r>
              <a:endParaRPr dirty="0"/>
            </a:p>
          </p:txBody>
        </p:sp>
        <p:sp>
          <p:nvSpPr>
            <p:cNvPr id="59" name="Google Shape;70;p15">
              <a:extLst>
                <a:ext uri="{FF2B5EF4-FFF2-40B4-BE49-F238E27FC236}">
                  <a16:creationId xmlns:a16="http://schemas.microsoft.com/office/drawing/2014/main" id="{10494578-0D13-2551-3894-D47E56E8FFDF}"/>
                </a:ext>
              </a:extLst>
            </p:cNvPr>
            <p:cNvSpPr/>
            <p:nvPr/>
          </p:nvSpPr>
          <p:spPr>
            <a:xfrm>
              <a:off x="1846958" y="3532020"/>
              <a:ext cx="3857868" cy="30855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2C255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97D6"/>
                </a:solidFill>
              </a:endParaRPr>
            </a:p>
          </p:txBody>
        </p:sp>
        <p:sp>
          <p:nvSpPr>
            <p:cNvPr id="60" name="Google Shape;71;p15">
              <a:extLst>
                <a:ext uri="{FF2B5EF4-FFF2-40B4-BE49-F238E27FC236}">
                  <a16:creationId xmlns:a16="http://schemas.microsoft.com/office/drawing/2014/main" id="{1DDC0D9B-C4F8-4939-22B4-3F277FAA3734}"/>
                </a:ext>
              </a:extLst>
            </p:cNvPr>
            <p:cNvSpPr/>
            <p:nvPr/>
          </p:nvSpPr>
          <p:spPr>
            <a:xfrm>
              <a:off x="2806730" y="3454787"/>
              <a:ext cx="286164" cy="463024"/>
            </a:xfrm>
            <a:prstGeom prst="ellipse">
              <a:avLst/>
            </a:prstGeom>
            <a:solidFill>
              <a:srgbClr val="A72A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  <p:sp>
          <p:nvSpPr>
            <p:cNvPr id="61" name="Google Shape;72;p15">
              <a:extLst>
                <a:ext uri="{FF2B5EF4-FFF2-40B4-BE49-F238E27FC236}">
                  <a16:creationId xmlns:a16="http://schemas.microsoft.com/office/drawing/2014/main" id="{664838CF-4E70-DC14-8BC3-77309D644083}"/>
                </a:ext>
              </a:extLst>
            </p:cNvPr>
            <p:cNvSpPr/>
            <p:nvPr/>
          </p:nvSpPr>
          <p:spPr>
            <a:xfrm>
              <a:off x="4896608" y="3454787"/>
              <a:ext cx="286164" cy="463024"/>
            </a:xfrm>
            <a:prstGeom prst="ellipse">
              <a:avLst/>
            </a:prstGeom>
            <a:solidFill>
              <a:srgbClr val="A72A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;p15">
              <a:extLst>
                <a:ext uri="{FF2B5EF4-FFF2-40B4-BE49-F238E27FC236}">
                  <a16:creationId xmlns:a16="http://schemas.microsoft.com/office/drawing/2014/main" id="{3007366C-3CAA-78DA-722D-BFED79C5DEF8}"/>
                </a:ext>
              </a:extLst>
            </p:cNvPr>
            <p:cNvSpPr txBox="1"/>
            <p:nvPr/>
          </p:nvSpPr>
          <p:spPr>
            <a:xfrm>
              <a:off x="4345090" y="3992490"/>
              <a:ext cx="1330274" cy="549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6 MES </a:t>
              </a:r>
              <a:endParaRPr/>
            </a:p>
          </p:txBody>
        </p:sp>
        <p:sp>
          <p:nvSpPr>
            <p:cNvPr id="63" name="Google Shape;75;p15">
              <a:extLst>
                <a:ext uri="{FF2B5EF4-FFF2-40B4-BE49-F238E27FC236}">
                  <a16:creationId xmlns:a16="http://schemas.microsoft.com/office/drawing/2014/main" id="{495A6F2C-CD5F-D361-7298-0FC23EC81A54}"/>
                </a:ext>
              </a:extLst>
            </p:cNvPr>
            <p:cNvSpPr txBox="1"/>
            <p:nvPr/>
          </p:nvSpPr>
          <p:spPr>
            <a:xfrm>
              <a:off x="2284674" y="3998011"/>
              <a:ext cx="1330274" cy="549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/>
                <a:t>2 MES </a:t>
              </a:r>
              <a:endParaRPr dirty="0"/>
            </a:p>
          </p:txBody>
        </p:sp>
        <p:sp>
          <p:nvSpPr>
            <p:cNvPr id="64" name="Google Shape;76;p15">
              <a:extLst>
                <a:ext uri="{FF2B5EF4-FFF2-40B4-BE49-F238E27FC236}">
                  <a16:creationId xmlns:a16="http://schemas.microsoft.com/office/drawing/2014/main" id="{A6412669-4BE9-293F-D523-3F846763304A}"/>
                </a:ext>
              </a:extLst>
            </p:cNvPr>
            <p:cNvSpPr/>
            <p:nvPr/>
          </p:nvSpPr>
          <p:spPr>
            <a:xfrm>
              <a:off x="5704826" y="4689872"/>
              <a:ext cx="6004315" cy="53988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/>
                <a:t>POST-RETIRADA IS</a:t>
              </a:r>
              <a:endParaRPr dirty="0"/>
            </a:p>
          </p:txBody>
        </p:sp>
        <p:sp>
          <p:nvSpPr>
            <p:cNvPr id="65" name="Google Shape;77;p15">
              <a:extLst>
                <a:ext uri="{FF2B5EF4-FFF2-40B4-BE49-F238E27FC236}">
                  <a16:creationId xmlns:a16="http://schemas.microsoft.com/office/drawing/2014/main" id="{BC321A64-D05E-62A9-DA77-F395B43DB16F}"/>
                </a:ext>
              </a:extLst>
            </p:cNvPr>
            <p:cNvSpPr/>
            <p:nvPr/>
          </p:nvSpPr>
          <p:spPr>
            <a:xfrm>
              <a:off x="5805739" y="4022037"/>
              <a:ext cx="5723272" cy="30855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20000"/>
            </a:solidFill>
            <a:ln w="9525" cap="flat" cmpd="sng">
              <a:solidFill>
                <a:srgbClr val="8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;p15">
              <a:extLst>
                <a:ext uri="{FF2B5EF4-FFF2-40B4-BE49-F238E27FC236}">
                  <a16:creationId xmlns:a16="http://schemas.microsoft.com/office/drawing/2014/main" id="{201E4FB2-FFC6-F743-CB18-040ED75024D0}"/>
                </a:ext>
              </a:extLst>
            </p:cNvPr>
            <p:cNvSpPr/>
            <p:nvPr/>
          </p:nvSpPr>
          <p:spPr>
            <a:xfrm>
              <a:off x="5805739" y="2889223"/>
              <a:ext cx="5723272" cy="30855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33D"/>
                </a:solidFill>
              </a:endParaRPr>
            </a:p>
          </p:txBody>
        </p:sp>
        <p:sp>
          <p:nvSpPr>
            <p:cNvPr id="67" name="Google Shape;79;p15">
              <a:extLst>
                <a:ext uri="{FF2B5EF4-FFF2-40B4-BE49-F238E27FC236}">
                  <a16:creationId xmlns:a16="http://schemas.microsoft.com/office/drawing/2014/main" id="{18C52295-3AFC-F30C-5CBD-0D06D1D679B3}"/>
                </a:ext>
              </a:extLst>
            </p:cNvPr>
            <p:cNvSpPr txBox="1"/>
            <p:nvPr/>
          </p:nvSpPr>
          <p:spPr>
            <a:xfrm>
              <a:off x="5439962" y="2548298"/>
              <a:ext cx="3682929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 dirty="0">
                  <a:solidFill>
                    <a:schemeClr val="accent5">
                      <a:lumMod val="75000"/>
                    </a:schemeClr>
                  </a:solidFill>
                </a:rPr>
                <a:t>TOLERANCIA</a:t>
              </a:r>
              <a:endParaRPr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8" name="Google Shape;80;p15">
              <a:extLst>
                <a:ext uri="{FF2B5EF4-FFF2-40B4-BE49-F238E27FC236}">
                  <a16:creationId xmlns:a16="http://schemas.microsoft.com/office/drawing/2014/main" id="{B62B0E1F-18C7-9965-89D4-E1AEBAB4115D}"/>
                </a:ext>
              </a:extLst>
            </p:cNvPr>
            <p:cNvSpPr/>
            <p:nvPr/>
          </p:nvSpPr>
          <p:spPr>
            <a:xfrm>
              <a:off x="8524293" y="2834923"/>
              <a:ext cx="286164" cy="463024"/>
            </a:xfrm>
            <a:prstGeom prst="ellipse">
              <a:avLst/>
            </a:prstGeom>
            <a:solidFill>
              <a:srgbClr val="A72A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  <p:sp>
          <p:nvSpPr>
            <p:cNvPr id="69" name="Google Shape;81;p15">
              <a:extLst>
                <a:ext uri="{FF2B5EF4-FFF2-40B4-BE49-F238E27FC236}">
                  <a16:creationId xmlns:a16="http://schemas.microsoft.com/office/drawing/2014/main" id="{2F659EB7-B2BE-F7FF-F59F-22409707F738}"/>
                </a:ext>
              </a:extLst>
            </p:cNvPr>
            <p:cNvSpPr/>
            <p:nvPr/>
          </p:nvSpPr>
          <p:spPr>
            <a:xfrm>
              <a:off x="1566800" y="3454787"/>
              <a:ext cx="286164" cy="463024"/>
            </a:xfrm>
            <a:prstGeom prst="ellipse">
              <a:avLst/>
            </a:prstGeom>
            <a:solidFill>
              <a:srgbClr val="A72A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  <p:sp>
          <p:nvSpPr>
            <p:cNvPr id="70" name="Google Shape;82;p15">
              <a:extLst>
                <a:ext uri="{FF2B5EF4-FFF2-40B4-BE49-F238E27FC236}">
                  <a16:creationId xmlns:a16="http://schemas.microsoft.com/office/drawing/2014/main" id="{AF74F986-7B9C-FC13-AEBF-97094FD587C3}"/>
                </a:ext>
              </a:extLst>
            </p:cNvPr>
            <p:cNvSpPr/>
            <p:nvPr/>
          </p:nvSpPr>
          <p:spPr>
            <a:xfrm>
              <a:off x="6112649" y="2829986"/>
              <a:ext cx="286164" cy="463024"/>
            </a:xfrm>
            <a:prstGeom prst="ellipse">
              <a:avLst/>
            </a:prstGeom>
            <a:solidFill>
              <a:srgbClr val="A72A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  <p:sp>
          <p:nvSpPr>
            <p:cNvPr id="71" name="Google Shape;83;p15">
              <a:extLst>
                <a:ext uri="{FF2B5EF4-FFF2-40B4-BE49-F238E27FC236}">
                  <a16:creationId xmlns:a16="http://schemas.microsoft.com/office/drawing/2014/main" id="{B81A8563-BFFC-A880-1F8B-68C6028E5473}"/>
                </a:ext>
              </a:extLst>
            </p:cNvPr>
            <p:cNvSpPr txBox="1"/>
            <p:nvPr/>
          </p:nvSpPr>
          <p:spPr>
            <a:xfrm>
              <a:off x="5439962" y="4189376"/>
              <a:ext cx="3682929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 dirty="0">
                  <a:solidFill>
                    <a:srgbClr val="820000"/>
                  </a:solidFill>
                </a:rPr>
                <a:t>NO-TOLERANCIA</a:t>
              </a:r>
              <a:endParaRPr b="1" dirty="0">
                <a:solidFill>
                  <a:srgbClr val="820000"/>
                </a:solidFill>
              </a:endParaRPr>
            </a:p>
          </p:txBody>
        </p:sp>
        <p:sp>
          <p:nvSpPr>
            <p:cNvPr id="72" name="Google Shape;84;p15">
              <a:extLst>
                <a:ext uri="{FF2B5EF4-FFF2-40B4-BE49-F238E27FC236}">
                  <a16:creationId xmlns:a16="http://schemas.microsoft.com/office/drawing/2014/main" id="{6F61CA63-8921-1890-6C90-2F54221B8004}"/>
                </a:ext>
              </a:extLst>
            </p:cNvPr>
            <p:cNvSpPr/>
            <p:nvPr/>
          </p:nvSpPr>
          <p:spPr>
            <a:xfrm>
              <a:off x="8524293" y="3929120"/>
              <a:ext cx="286164" cy="463024"/>
            </a:xfrm>
            <a:prstGeom prst="ellipse">
              <a:avLst/>
            </a:prstGeom>
            <a:solidFill>
              <a:srgbClr val="A72A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  <p:sp>
          <p:nvSpPr>
            <p:cNvPr id="73" name="Google Shape;85;p15">
              <a:extLst>
                <a:ext uri="{FF2B5EF4-FFF2-40B4-BE49-F238E27FC236}">
                  <a16:creationId xmlns:a16="http://schemas.microsoft.com/office/drawing/2014/main" id="{6A258074-4856-10F6-D5AC-88B0D828C0C9}"/>
                </a:ext>
              </a:extLst>
            </p:cNvPr>
            <p:cNvSpPr/>
            <p:nvPr/>
          </p:nvSpPr>
          <p:spPr>
            <a:xfrm>
              <a:off x="10638232" y="3824055"/>
              <a:ext cx="286164" cy="463024"/>
            </a:xfrm>
            <a:prstGeom prst="ellipse">
              <a:avLst/>
            </a:prstGeom>
            <a:solidFill>
              <a:srgbClr val="A72A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  <p:sp>
          <p:nvSpPr>
            <p:cNvPr id="74" name="Google Shape;86;p15">
              <a:extLst>
                <a:ext uri="{FF2B5EF4-FFF2-40B4-BE49-F238E27FC236}">
                  <a16:creationId xmlns:a16="http://schemas.microsoft.com/office/drawing/2014/main" id="{D6EF0122-30AA-55BC-D7DD-FDA0B2E44D33}"/>
                </a:ext>
              </a:extLst>
            </p:cNvPr>
            <p:cNvSpPr/>
            <p:nvPr/>
          </p:nvSpPr>
          <p:spPr>
            <a:xfrm>
              <a:off x="5680458" y="3839737"/>
              <a:ext cx="286164" cy="463024"/>
            </a:xfrm>
            <a:prstGeom prst="ellipse">
              <a:avLst/>
            </a:prstGeom>
            <a:solidFill>
              <a:srgbClr val="A72A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  <p:sp>
          <p:nvSpPr>
            <p:cNvPr id="75" name="Google Shape;88;p15">
              <a:extLst>
                <a:ext uri="{FF2B5EF4-FFF2-40B4-BE49-F238E27FC236}">
                  <a16:creationId xmlns:a16="http://schemas.microsoft.com/office/drawing/2014/main" id="{641A16D6-1C7A-514D-0F94-A22B1EFAA948}"/>
                </a:ext>
              </a:extLst>
            </p:cNvPr>
            <p:cNvSpPr txBox="1"/>
            <p:nvPr/>
          </p:nvSpPr>
          <p:spPr>
            <a:xfrm>
              <a:off x="1180548" y="3998011"/>
              <a:ext cx="1330274" cy="549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/>
                <a:t>BASAL</a:t>
              </a:r>
              <a:endParaRPr dirty="0"/>
            </a:p>
          </p:txBody>
        </p:sp>
        <p:sp>
          <p:nvSpPr>
            <p:cNvPr id="76" name="Google Shape;90;p15">
              <a:extLst>
                <a:ext uri="{FF2B5EF4-FFF2-40B4-BE49-F238E27FC236}">
                  <a16:creationId xmlns:a16="http://schemas.microsoft.com/office/drawing/2014/main" id="{BE722CB8-2704-3F8D-DB4A-9C5DD2487E50}"/>
                </a:ext>
              </a:extLst>
            </p:cNvPr>
            <p:cNvSpPr txBox="1"/>
            <p:nvPr/>
          </p:nvSpPr>
          <p:spPr>
            <a:xfrm>
              <a:off x="7851606" y="3363463"/>
              <a:ext cx="1631538" cy="549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/>
                <a:t> 6 MES </a:t>
              </a:r>
              <a:endParaRPr dirty="0"/>
            </a:p>
          </p:txBody>
        </p:sp>
        <p:sp>
          <p:nvSpPr>
            <p:cNvPr id="77" name="Google Shape;91;p15">
              <a:extLst>
                <a:ext uri="{FF2B5EF4-FFF2-40B4-BE49-F238E27FC236}">
                  <a16:creationId xmlns:a16="http://schemas.microsoft.com/office/drawing/2014/main" id="{CB048437-120B-7278-652C-122DDEA4F0FC}"/>
                </a:ext>
              </a:extLst>
            </p:cNvPr>
            <p:cNvSpPr txBox="1"/>
            <p:nvPr/>
          </p:nvSpPr>
          <p:spPr>
            <a:xfrm>
              <a:off x="9897473" y="3363463"/>
              <a:ext cx="1631538" cy="549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/>
                <a:t>12 MES</a:t>
              </a:r>
              <a:endParaRPr dirty="0"/>
            </a:p>
          </p:txBody>
        </p:sp>
        <p:sp>
          <p:nvSpPr>
            <p:cNvPr id="78" name="Google Shape;92;p15">
              <a:extLst>
                <a:ext uri="{FF2B5EF4-FFF2-40B4-BE49-F238E27FC236}">
                  <a16:creationId xmlns:a16="http://schemas.microsoft.com/office/drawing/2014/main" id="{BBEA57DB-A337-66F4-EEB4-F25155AA008D}"/>
                </a:ext>
              </a:extLst>
            </p:cNvPr>
            <p:cNvSpPr txBox="1"/>
            <p:nvPr/>
          </p:nvSpPr>
          <p:spPr>
            <a:xfrm>
              <a:off x="389360" y="4022037"/>
              <a:ext cx="966374" cy="422412"/>
            </a:xfrm>
            <a:prstGeom prst="roundRect">
              <a:avLst/>
            </a:prstGeom>
            <a:solidFill>
              <a:srgbClr val="E7AB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" sz="1400" dirty="0"/>
                <a:t>SCRREN</a:t>
              </a:r>
              <a:endParaRPr sz="1400" dirty="0"/>
            </a:p>
          </p:txBody>
        </p:sp>
        <p:sp>
          <p:nvSpPr>
            <p:cNvPr id="79" name="Google Shape;93;p15">
              <a:extLst>
                <a:ext uri="{FF2B5EF4-FFF2-40B4-BE49-F238E27FC236}">
                  <a16:creationId xmlns:a16="http://schemas.microsoft.com/office/drawing/2014/main" id="{8C3365C9-D6CE-C495-DAC5-B39791FFB1D1}"/>
                </a:ext>
              </a:extLst>
            </p:cNvPr>
            <p:cNvSpPr/>
            <p:nvPr/>
          </p:nvSpPr>
          <p:spPr>
            <a:xfrm>
              <a:off x="10624760" y="2817598"/>
              <a:ext cx="286164" cy="463023"/>
            </a:xfrm>
            <a:prstGeom prst="ellipse">
              <a:avLst/>
            </a:prstGeom>
            <a:solidFill>
              <a:srgbClr val="CC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E69138"/>
                </a:highlight>
              </a:endParaRPr>
            </a:p>
          </p:txBody>
        </p:sp>
        <p:sp>
          <p:nvSpPr>
            <p:cNvPr id="80" name="Google Shape;94;p15">
              <a:extLst>
                <a:ext uri="{FF2B5EF4-FFF2-40B4-BE49-F238E27FC236}">
                  <a16:creationId xmlns:a16="http://schemas.microsoft.com/office/drawing/2014/main" id="{325E7CAF-918A-3011-1962-1CD877F02FCB}"/>
                </a:ext>
              </a:extLst>
            </p:cNvPr>
            <p:cNvSpPr/>
            <p:nvPr/>
          </p:nvSpPr>
          <p:spPr>
            <a:xfrm>
              <a:off x="10643879" y="4107835"/>
              <a:ext cx="286164" cy="463023"/>
            </a:xfrm>
            <a:prstGeom prst="ellipse">
              <a:avLst/>
            </a:prstGeom>
            <a:solidFill>
              <a:srgbClr val="CC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E69138"/>
                </a:highlight>
              </a:endParaRPr>
            </a:p>
          </p:txBody>
        </p:sp>
        <p:sp>
          <p:nvSpPr>
            <p:cNvPr id="81" name="Google Shape;95;p15">
              <a:extLst>
                <a:ext uri="{FF2B5EF4-FFF2-40B4-BE49-F238E27FC236}">
                  <a16:creationId xmlns:a16="http://schemas.microsoft.com/office/drawing/2014/main" id="{46DE315D-4543-7C16-64C5-255D464C7229}"/>
                </a:ext>
              </a:extLst>
            </p:cNvPr>
            <p:cNvSpPr/>
            <p:nvPr/>
          </p:nvSpPr>
          <p:spPr>
            <a:xfrm>
              <a:off x="5685920" y="4107835"/>
              <a:ext cx="286164" cy="463023"/>
            </a:xfrm>
            <a:prstGeom prst="ellipse">
              <a:avLst/>
            </a:prstGeom>
            <a:solidFill>
              <a:srgbClr val="CC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E69138"/>
                </a:highlight>
              </a:endParaRPr>
            </a:p>
          </p:txBody>
        </p:sp>
        <p:sp>
          <p:nvSpPr>
            <p:cNvPr id="82" name="Google Shape;97;p15">
              <a:extLst>
                <a:ext uri="{FF2B5EF4-FFF2-40B4-BE49-F238E27FC236}">
                  <a16:creationId xmlns:a16="http://schemas.microsoft.com/office/drawing/2014/main" id="{6E3DC3DE-4BF7-2CDF-9C4B-C1052856A21B}"/>
                </a:ext>
              </a:extLst>
            </p:cNvPr>
            <p:cNvSpPr txBox="1"/>
            <p:nvPr/>
          </p:nvSpPr>
          <p:spPr>
            <a:xfrm>
              <a:off x="1678464" y="1929384"/>
              <a:ext cx="9011758" cy="549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/>
                <a:t>SANGRE PERIFÉRICA</a:t>
              </a:r>
              <a:endParaRPr dirty="0"/>
            </a:p>
          </p:txBody>
        </p:sp>
        <p:sp>
          <p:nvSpPr>
            <p:cNvPr id="83" name="Google Shape;98;p15">
              <a:extLst>
                <a:ext uri="{FF2B5EF4-FFF2-40B4-BE49-F238E27FC236}">
                  <a16:creationId xmlns:a16="http://schemas.microsoft.com/office/drawing/2014/main" id="{8AE074CC-413A-6A6F-A54A-83DD34B51B87}"/>
                </a:ext>
              </a:extLst>
            </p:cNvPr>
            <p:cNvSpPr txBox="1"/>
            <p:nvPr/>
          </p:nvSpPr>
          <p:spPr>
            <a:xfrm>
              <a:off x="4388376" y="1931328"/>
              <a:ext cx="9011758" cy="549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/>
                <a:t>TEJIDO</a:t>
              </a:r>
              <a:endParaRPr dirty="0"/>
            </a:p>
          </p:txBody>
        </p:sp>
        <p:sp>
          <p:nvSpPr>
            <p:cNvPr id="84" name="Google Shape;99;p15">
              <a:extLst>
                <a:ext uri="{FF2B5EF4-FFF2-40B4-BE49-F238E27FC236}">
                  <a16:creationId xmlns:a16="http://schemas.microsoft.com/office/drawing/2014/main" id="{F8C7A99B-9CF1-2B9A-9AE8-77A1A45FCC91}"/>
                </a:ext>
              </a:extLst>
            </p:cNvPr>
            <p:cNvSpPr/>
            <p:nvPr/>
          </p:nvSpPr>
          <p:spPr>
            <a:xfrm>
              <a:off x="1401662" y="1947939"/>
              <a:ext cx="286164" cy="463023"/>
            </a:xfrm>
            <a:prstGeom prst="ellipse">
              <a:avLst/>
            </a:prstGeom>
            <a:solidFill>
              <a:srgbClr val="A72A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  <p:sp>
          <p:nvSpPr>
            <p:cNvPr id="85" name="Google Shape;100;p15">
              <a:extLst>
                <a:ext uri="{FF2B5EF4-FFF2-40B4-BE49-F238E27FC236}">
                  <a16:creationId xmlns:a16="http://schemas.microsoft.com/office/drawing/2014/main" id="{40859C9C-73D7-6391-F0E6-9AA2EF560021}"/>
                </a:ext>
              </a:extLst>
            </p:cNvPr>
            <p:cNvSpPr/>
            <p:nvPr/>
          </p:nvSpPr>
          <p:spPr>
            <a:xfrm>
              <a:off x="4027774" y="1926025"/>
              <a:ext cx="286164" cy="463023"/>
            </a:xfrm>
            <a:prstGeom prst="ellipse">
              <a:avLst/>
            </a:prstGeom>
            <a:solidFill>
              <a:srgbClr val="CC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  <p:sp>
          <p:nvSpPr>
            <p:cNvPr id="86" name="Google Shape;96;p15">
              <a:extLst>
                <a:ext uri="{FF2B5EF4-FFF2-40B4-BE49-F238E27FC236}">
                  <a16:creationId xmlns:a16="http://schemas.microsoft.com/office/drawing/2014/main" id="{0262B7DB-B4FE-2348-694F-607A1858376C}"/>
                </a:ext>
              </a:extLst>
            </p:cNvPr>
            <p:cNvSpPr/>
            <p:nvPr/>
          </p:nvSpPr>
          <p:spPr>
            <a:xfrm>
              <a:off x="788020" y="3451845"/>
              <a:ext cx="286164" cy="468906"/>
            </a:xfrm>
            <a:prstGeom prst="ellipse">
              <a:avLst/>
            </a:prstGeom>
            <a:solidFill>
              <a:srgbClr val="CC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72A1E"/>
                </a:highlight>
              </a:endParaRPr>
            </a:p>
          </p:txBody>
        </p:sp>
      </p:grpSp>
      <p:sp>
        <p:nvSpPr>
          <p:cNvPr id="56" name="Elipse 55">
            <a:extLst>
              <a:ext uri="{FF2B5EF4-FFF2-40B4-BE49-F238E27FC236}">
                <a16:creationId xmlns:a16="http://schemas.microsoft.com/office/drawing/2014/main" id="{8FC510B1-D13A-4673-EB82-B9CC044391F5}"/>
              </a:ext>
            </a:extLst>
          </p:cNvPr>
          <p:cNvSpPr/>
          <p:nvPr/>
        </p:nvSpPr>
        <p:spPr>
          <a:xfrm>
            <a:off x="-5529" y="3309738"/>
            <a:ext cx="1211258" cy="1571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092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C74D6-8E01-4C8F-A796-A362780A2589}">
  <ds:schemaRefs>
    <ds:schemaRef ds:uri="5e3fb15a-7262-440c-9e39-8eaffb96d8d4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b595e0bc-0173-4e16-92cb-e5fd03fc1493"/>
  </ds:schemaRefs>
</ds:datastoreItem>
</file>

<file path=customXml/itemProps3.xml><?xml version="1.0" encoding="utf-8"?>
<ds:datastoreItem xmlns:ds="http://schemas.openxmlformats.org/officeDocument/2006/customXml" ds:itemID="{92FE2396-78FE-4030-A1CA-AD72ACB34D87}"/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1451</Words>
  <Application>Microsoft Office PowerPoint</Application>
  <PresentationFormat>Panorámica</PresentationFormat>
  <Paragraphs>353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Helvetica</vt:lpstr>
      <vt:lpstr>MuseoSans</vt:lpstr>
      <vt:lpstr>Times New Roman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GLORIA LOPEZ DIAZ</cp:lastModifiedBy>
  <cp:revision>14</cp:revision>
  <dcterms:created xsi:type="dcterms:W3CDTF">2022-01-31T13:34:55Z</dcterms:created>
  <dcterms:modified xsi:type="dcterms:W3CDTF">2025-10-23T22:15:15Z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