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95" r:id="rId6"/>
    <p:sldId id="288" r:id="rId7"/>
    <p:sldId id="266" r:id="rId8"/>
    <p:sldId id="267" r:id="rId9"/>
    <p:sldId id="268" r:id="rId10"/>
    <p:sldId id="270" r:id="rId11"/>
    <p:sldId id="283" r:id="rId12"/>
    <p:sldId id="284" r:id="rId13"/>
    <p:sldId id="272" r:id="rId14"/>
    <p:sldId id="297" r:id="rId15"/>
    <p:sldId id="301" r:id="rId16"/>
    <p:sldId id="300" r:id="rId17"/>
    <p:sldId id="292" r:id="rId18"/>
    <p:sldId id="293" r:id="rId19"/>
    <p:sldId id="294" r:id="rId20"/>
    <p:sldId id="273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61E"/>
    <a:srgbClr val="FDFEFD"/>
    <a:srgbClr val="01A2E2"/>
    <a:srgbClr val="B5A8AF"/>
    <a:srgbClr val="00A2E2"/>
    <a:srgbClr val="939292"/>
    <a:srgbClr val="8E7A85"/>
    <a:srgbClr val="B3A6AD"/>
    <a:srgbClr val="00833D"/>
    <a:srgbClr val="00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5109"/>
  </p:normalViewPr>
  <p:slideViewPr>
    <p:cSldViewPr snapToGrid="0" showGuides="1">
      <p:cViewPr varScale="1">
        <p:scale>
          <a:sx n="73" d="100"/>
          <a:sy n="73" d="100"/>
        </p:scale>
        <p:origin x="208" y="504"/>
      </p:cViewPr>
      <p:guideLst>
        <p:guide orient="horz" pos="96"/>
        <p:guide pos="7219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2000" b="1" i="0" u="none" strike="noStrike" kern="1200" spc="-1" baseline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defRPr>
            </a:pPr>
            <a:r>
              <a:rPr lang="es-ES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INDICACION</a:t>
            </a:r>
            <a:r>
              <a:rPr lang="es-ES" sz="2000" b="1" strike="noStrike" spc="-1" baseline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TRASPLANTE </a:t>
            </a:r>
            <a:endParaRPr lang="es-ES" sz="20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c:rich>
      </c:tx>
      <c:layout>
        <c:manualLayout>
          <c:xMode val="edge"/>
          <c:yMode val="edge"/>
          <c:x val="0.22588704776329838"/>
          <c:y val="1.7867610851877047E-2"/>
        </c:manualLayout>
      </c:layout>
      <c:overlay val="0"/>
      <c:spPr>
        <a:solidFill>
          <a:schemeClr val="accent1">
            <a:lumMod val="50000"/>
          </a:schemeClr>
        </a:solidFill>
        <a:ln>
          <a:solidFill>
            <a:schemeClr val="tx2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2000" b="1" i="0" u="none" strike="noStrike" kern="1200" spc="-1" baseline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rAngAx val="0"/>
    </c:view3D>
    <c:floor>
      <c:thickness val="0"/>
      <c:spPr>
        <a:solidFill>
          <a:srgbClr val="D9D9D9"/>
        </a:solidFill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solidFill>
          <a:srgbClr val="D9D9D9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602081907089897E-2"/>
          <c:y val="0.26694622935309648"/>
          <c:w val="0.6570898679939311"/>
          <c:h val="0.6532412596431176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Indicación de la  evaluación de Tx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B1-DB44-8706-D6A5692227AF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B1-DB44-8706-D6A5692227AF}"/>
              </c:ext>
            </c:extLst>
          </c:dPt>
          <c:dLbls>
            <c:dLbl>
              <c:idx val="0"/>
              <c:layout>
                <c:manualLayout>
                  <c:x val="-0.12278940398990153"/>
                  <c:y val="-0.145902877107416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7.6129430473738921E-2"/>
                      <c:h val="0.17123127066382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B1-DB44-8706-D6A5692227AF}"/>
                </c:ext>
              </c:extLst>
            </c:dLbl>
            <c:dLbl>
              <c:idx val="1"/>
              <c:layout>
                <c:manualLayout>
                  <c:x val="9.3598205224988948E-2"/>
                  <c:y val="7.53366004642765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B1-DB44-8706-D6A569222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Cirrosis descompensada</c:v>
                </c:pt>
                <c:pt idx="1">
                  <c:v>Carcinoma hepatocelular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179</c:v>
                </c:pt>
                <c:pt idx="1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B1-DB44-8706-D6A569222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42812302151261"/>
          <c:y val="0.29245427129735518"/>
          <c:w val="0.37555682277752306"/>
          <c:h val="0.51613290501090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D226-8741-C140-B1A3-6726F165BFFA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88911-21F6-7C48-BC3E-8DE94FBCCC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78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BCB3A-29D6-BE7F-285C-F1E6ED73D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9B600D1-CDDC-6052-793D-4C8A38187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D7F5A4-18EB-BD39-908C-B8A0A1BDC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5A95BE-7D16-4341-3998-620F76763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88911-21F6-7C48-BC3E-8DE94FBCCC5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68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88911-21F6-7C48-BC3E-8DE94FBCCC5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19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8911-21F6-7C48-BC3E-8DE94FBCCC5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88911-21F6-7C48-BC3E-8DE94FBCCC5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57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6013C-DAF5-FEB4-CF8D-B2CCAB04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F98CBA7-F294-709B-EC11-02DB05C11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A98D7C8-92CF-ED56-2891-1AC696289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C29065-364E-E86C-EA11-2B3D0DD08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88911-21F6-7C48-BC3E-8DE94FBCCC5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88911-21F6-7C48-BC3E-8DE94FBCCC56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18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88911-21F6-7C48-BC3E-8DE94FBCCC56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66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44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8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1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90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31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38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15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93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51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55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20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pPr/>
              <a:t>21/10/25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83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24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273300" y="1999834"/>
            <a:ext cx="8832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Recidiva del consumo de alcohol en pacientes Trasplantados Hepáticos por cirrosis por alcohol en una Comunidad del Norte de España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400300" y="3845813"/>
            <a:ext cx="8548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Valle </a:t>
            </a:r>
            <a:r>
              <a:rPr lang="es-ES" dirty="0" err="1"/>
              <a:t>Cadahía</a:t>
            </a:r>
            <a:r>
              <a:rPr lang="es-ES" dirty="0"/>
              <a:t> Rodrigo¹, Carmen </a:t>
            </a:r>
            <a:r>
              <a:rPr lang="es-ES" dirty="0" err="1"/>
              <a:t>Alvarez</a:t>
            </a:r>
            <a:r>
              <a:rPr lang="es-ES" dirty="0"/>
              <a:t> Navascués¹, María Varela¹, Carmen García Bernardo², Alberto Miyar², Ignacio González-Pinto², Manuel Rodríguez¹, </a:t>
            </a:r>
            <a:r>
              <a:rPr lang="es-ES" dirty="0" err="1"/>
              <a:t>Maria</a:t>
            </a:r>
            <a:r>
              <a:rPr lang="es-ES" dirty="0"/>
              <a:t> Luisa González Diéguez¹ 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278234" y="4757050"/>
            <a:ext cx="883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Sección Hepatología, Aparato Digestivo</a:t>
            </a:r>
            <a:r>
              <a:rPr lang="es-ES" dirty="0"/>
              <a:t>¹</a:t>
            </a:r>
            <a:r>
              <a:rPr lang="es-ES" i="1" dirty="0"/>
              <a:t>. Cirugía Hepatobiliar</a:t>
            </a:r>
            <a:r>
              <a:rPr lang="es-ES" i="1" baseline="30000" dirty="0"/>
              <a:t>2</a:t>
            </a:r>
            <a:r>
              <a:rPr lang="es-ES" i="1" dirty="0"/>
              <a:t>. Hospital Universitario Central de Asturias (HUCA). Oviedo.</a:t>
            </a:r>
            <a:endParaRPr lang="es-ES" dirty="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68086C75-7D78-001C-E674-6A1F5121BC9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E918D-0D1D-AF01-EB97-8BA129BF7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8E3FE0-DB6C-377B-BAED-F9A9531CF4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8729" y="0"/>
            <a:ext cx="1934250" cy="52301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3C3CE72-95F2-7646-FE9A-6387E75BA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73593"/>
              </p:ext>
            </p:extLst>
          </p:nvPr>
        </p:nvGraphicFramePr>
        <p:xfrm>
          <a:off x="2158584" y="1391685"/>
          <a:ext cx="7861818" cy="40855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53507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551114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  <a:gridCol w="1746751">
                  <a:extLst>
                    <a:ext uri="{9D8B030D-6E8A-4147-A177-3AD203B41FA5}">
                      <a16:colId xmlns:a16="http://schemas.microsoft.com/office/drawing/2014/main" val="1311212294"/>
                    </a:ext>
                  </a:extLst>
                </a:gridCol>
                <a:gridCol w="1110446">
                  <a:extLst>
                    <a:ext uri="{9D8B030D-6E8A-4147-A177-3AD203B41FA5}">
                      <a16:colId xmlns:a16="http://schemas.microsoft.com/office/drawing/2014/main" val="1559317274"/>
                    </a:ext>
                  </a:extLst>
                </a:gridCol>
              </a:tblGrid>
              <a:tr h="3243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s-ES" sz="1600" b="1" dirty="0">
                          <a:latin typeface="+mn-lt"/>
                        </a:rPr>
                        <a:t>CARACTERISTICAS BASALES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>
                          <a:latin typeface="+mn-lt"/>
                        </a:rPr>
                        <a:t>RECAEDORES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>
                          <a:latin typeface="+mn-lt"/>
                        </a:rPr>
                        <a:t>N=62</a:t>
                      </a:r>
                      <a:endParaRPr lang="es-E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+mn-lt"/>
                        </a:rPr>
                        <a:t>ABSTINENTES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N = 236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+mn-lt"/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 b="1" dirty="0"/>
                        <a:t>Sexo: M/F </a:t>
                      </a:r>
                      <a:r>
                        <a:rPr lang="es-ES" sz="1600" b="0" dirty="0"/>
                        <a:t>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55 (89)/7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213 (90) /23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0,43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 b="1" dirty="0"/>
                        <a:t>Edad, </a:t>
                      </a:r>
                      <a:r>
                        <a:rPr lang="es-ES" sz="1600" b="0" dirty="0"/>
                        <a:t>mediana (p25-p75)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1" dirty="0"/>
                        <a:t>56 (54-57)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58 ,5 (57,7-59,2)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1" dirty="0"/>
                        <a:t>0,002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 b="1" dirty="0"/>
                        <a:t>Tabaco: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S" sz="1600" b="0" dirty="0"/>
                        <a:t>Activo, n (%)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S" sz="1600" b="0" dirty="0"/>
                        <a:t>Exfumadores, n(%)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S" sz="1600" b="0" dirty="0"/>
                        <a:t>No fumadores, n(%)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 20 (32)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25 (40)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17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72 (30,5)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110 (46,5)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54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0,63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1600" b="1" dirty="0"/>
                        <a:t>Indicación: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S" sz="1600" b="0" dirty="0"/>
                        <a:t>Cirrosis descompensada, n (%)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s-ES" sz="1600" b="0" dirty="0"/>
                        <a:t>Carcinoma hepatocelular,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39 (63)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23 (37)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139 (59)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97 (41)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b="0" dirty="0"/>
                        <a:t>0,33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048422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9F960953-26D4-70E8-70D4-F62FF78052FB}"/>
              </a:ext>
            </a:extLst>
          </p:cNvPr>
          <p:cNvGrpSpPr/>
          <p:nvPr/>
        </p:nvGrpSpPr>
        <p:grpSpPr>
          <a:xfrm>
            <a:off x="2158584" y="131002"/>
            <a:ext cx="7731985" cy="808538"/>
            <a:chOff x="367615" y="350483"/>
            <a:chExt cx="11234593" cy="1234908"/>
          </a:xfrm>
        </p:grpSpPr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F2EF88AA-E682-9797-813F-E87F4681EC22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DFC68A98-86FD-B8A0-9081-206DC5E06197}"/>
                </a:ext>
              </a:extLst>
            </p:cNvPr>
            <p:cNvSpPr txBox="1">
              <a:spLocks/>
            </p:cNvSpPr>
            <p:nvPr/>
          </p:nvSpPr>
          <p:spPr>
            <a:xfrm>
              <a:off x="589785" y="538316"/>
              <a:ext cx="11012423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Comparación por grupos: </a:t>
              </a:r>
              <a:r>
                <a:rPr lang="es-ES" sz="2400" b="1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Recaedores</a:t>
              </a:r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 vs Abstinentes.1   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E403606-B47D-66BA-C473-DFD87276393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6E5C5EAB-CFA1-353C-D0DF-827FDA6356E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B5F45ECA-F84C-E89A-C9FF-DD0F59C5693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34" name="Grupo 33">
                  <a:extLst>
                    <a:ext uri="{FF2B5EF4-FFF2-40B4-BE49-F238E27FC236}">
                      <a16:creationId xmlns:a16="http://schemas.microsoft.com/office/drawing/2014/main" id="{734D045D-E2E7-3734-F3EE-74061A8433D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36" name="Conector recto 35">
                    <a:extLst>
                      <a:ext uri="{FF2B5EF4-FFF2-40B4-BE49-F238E27FC236}">
                        <a16:creationId xmlns:a16="http://schemas.microsoft.com/office/drawing/2014/main" id="{6908FA76-A576-5D94-E250-7544D75FCD3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recto 36">
                    <a:extLst>
                      <a:ext uri="{FF2B5EF4-FFF2-40B4-BE49-F238E27FC236}">
                        <a16:creationId xmlns:a16="http://schemas.microsoft.com/office/drawing/2014/main" id="{439E72D8-E21B-AA79-A891-7DC4B49DFA8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 16">
                    <a:extLst>
                      <a:ext uri="{FF2B5EF4-FFF2-40B4-BE49-F238E27FC236}">
                        <a16:creationId xmlns:a16="http://schemas.microsoft.com/office/drawing/2014/main" id="{D5926958-2169-FD5A-FC07-A2051BABC5D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35" name="Imagen 34">
                  <a:extLst>
                    <a:ext uri="{FF2B5EF4-FFF2-40B4-BE49-F238E27FC236}">
                      <a16:creationId xmlns:a16="http://schemas.microsoft.com/office/drawing/2014/main" id="{C0F44E1E-D2C5-9CDC-BFAC-1FDACFB46FE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08B0A21D-8E5E-5299-1C79-1C04279AB7A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FEFFB894-4F90-17A3-D774-7185E05D1C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8D1014CF-B7A1-C11F-8A24-28E27619B6DA}"/>
              </a:ext>
            </a:extLst>
          </p:cNvPr>
          <p:cNvGrpSpPr/>
          <p:nvPr/>
        </p:nvGrpSpPr>
        <p:grpSpPr>
          <a:xfrm>
            <a:off x="9289461" y="6364946"/>
            <a:ext cx="6093994" cy="400110"/>
            <a:chOff x="-321843" y="6376403"/>
            <a:chExt cx="6093994" cy="400110"/>
          </a:xfrm>
        </p:grpSpPr>
        <p:sp>
          <p:nvSpPr>
            <p:cNvPr id="40" name="QuadreDeText 11">
              <a:extLst>
                <a:ext uri="{FF2B5EF4-FFF2-40B4-BE49-F238E27FC236}">
                  <a16:creationId xmlns:a16="http://schemas.microsoft.com/office/drawing/2014/main" id="{6C5364E6-92D1-ACE8-55B9-FDEEF4ED614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Imagen 4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E35B31E5-96E1-E458-7B98-71FE1501E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25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83AB4-F941-7174-A8AF-76E7AD60D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E2A963-1B1E-E088-0CE2-14A7CC2641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8729" y="0"/>
            <a:ext cx="1934250" cy="5230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6499CF7-6865-D65B-1733-5C701F9D02C0}"/>
              </a:ext>
            </a:extLst>
          </p:cNvPr>
          <p:cNvGrpSpPr/>
          <p:nvPr/>
        </p:nvGrpSpPr>
        <p:grpSpPr>
          <a:xfrm>
            <a:off x="2158584" y="131002"/>
            <a:ext cx="7731985" cy="808538"/>
            <a:chOff x="367615" y="350483"/>
            <a:chExt cx="11234594" cy="1234908"/>
          </a:xfrm>
        </p:grpSpPr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0C16E037-2BA5-6BCE-7CC2-C7AC49675005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98A06B76-FD98-95EA-A8CE-9F2C447B1B57}"/>
                </a:ext>
              </a:extLst>
            </p:cNvPr>
            <p:cNvSpPr txBox="1">
              <a:spLocks/>
            </p:cNvSpPr>
            <p:nvPr/>
          </p:nvSpPr>
          <p:spPr>
            <a:xfrm>
              <a:off x="589785" y="538316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Comparación por grupos: </a:t>
              </a:r>
              <a:r>
                <a:rPr lang="es-ES" sz="2400" b="1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Recaedores</a:t>
              </a:r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 vs Abstinentes.2  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367A26A6-3542-476C-79F2-B2FC19AAD1C9}"/>
              </a:ext>
            </a:extLst>
          </p:cNvPr>
          <p:cNvGrpSpPr/>
          <p:nvPr/>
        </p:nvGrpSpPr>
        <p:grpSpPr>
          <a:xfrm>
            <a:off x="9374521" y="6462868"/>
            <a:ext cx="6093994" cy="400110"/>
            <a:chOff x="-321843" y="6376403"/>
            <a:chExt cx="6093994" cy="400110"/>
          </a:xfrm>
        </p:grpSpPr>
        <p:sp>
          <p:nvSpPr>
            <p:cNvPr id="40" name="QuadreDeText 11">
              <a:extLst>
                <a:ext uri="{FF2B5EF4-FFF2-40B4-BE49-F238E27FC236}">
                  <a16:creationId xmlns:a16="http://schemas.microsoft.com/office/drawing/2014/main" id="{DED0126F-8FDA-B7A6-6929-C3BDE713D046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Imagen 4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344FAB8A-1BAA-F0E5-BBDF-7133D7732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B631C0-38D4-1066-5390-465A09D21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17529"/>
              </p:ext>
            </p:extLst>
          </p:nvPr>
        </p:nvGraphicFramePr>
        <p:xfrm>
          <a:off x="1416652" y="1270017"/>
          <a:ext cx="8768235" cy="533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01601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775516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  <a:gridCol w="1870391">
                  <a:extLst>
                    <a:ext uri="{9D8B030D-6E8A-4147-A177-3AD203B41FA5}">
                      <a16:colId xmlns:a16="http://schemas.microsoft.com/office/drawing/2014/main" val="1311212294"/>
                    </a:ext>
                  </a:extLst>
                </a:gridCol>
                <a:gridCol w="920727">
                  <a:extLst>
                    <a:ext uri="{9D8B030D-6E8A-4147-A177-3AD203B41FA5}">
                      <a16:colId xmlns:a16="http://schemas.microsoft.com/office/drawing/2014/main" val="1559317274"/>
                    </a:ext>
                  </a:extLst>
                </a:gridCol>
              </a:tblGrid>
              <a:tr h="56180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s-ES" sz="1600" b="1" dirty="0">
                          <a:latin typeface="+mn-lt"/>
                        </a:rPr>
                        <a:t>FACTORES PSICOSOCIALES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>
                          <a:latin typeface="+mn-lt"/>
                        </a:rPr>
                        <a:t>RECAEDORES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>
                          <a:latin typeface="+mn-lt"/>
                        </a:rPr>
                        <a:t>N=62</a:t>
                      </a:r>
                      <a:endParaRPr lang="es-E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+mn-lt"/>
                        </a:rPr>
                        <a:t>ABSTINENTES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N = 236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+mn-lt"/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Enfermedad mental: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No,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 err="1"/>
                        <a:t>Sd</a:t>
                      </a:r>
                      <a:r>
                        <a:rPr lang="es-ES" sz="1600" b="0" dirty="0"/>
                        <a:t> ansioso-depresivo,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Otra,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58 (93,5)</a:t>
                      </a:r>
                    </a:p>
                    <a:p>
                      <a:pPr algn="ctr"/>
                      <a:r>
                        <a:rPr lang="es-ES" sz="1600" dirty="0"/>
                        <a:t>4 (6,5)</a:t>
                      </a:r>
                    </a:p>
                    <a:p>
                      <a:pPr algn="ctr"/>
                      <a:r>
                        <a:rPr lang="es-ES" sz="1600" dirty="0"/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215 (91)</a:t>
                      </a:r>
                    </a:p>
                    <a:p>
                      <a:pPr algn="ctr"/>
                      <a:r>
                        <a:rPr lang="es-ES" sz="1600" dirty="0"/>
                        <a:t>15 (6,3)</a:t>
                      </a:r>
                    </a:p>
                    <a:p>
                      <a:pPr algn="ctr"/>
                      <a:r>
                        <a:rPr lang="es-ES" sz="1600" dirty="0"/>
                        <a:t>4 (1,7)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0,44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Convivencia: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Familia (esposo/mujer, hijos, pareja),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Madre, n (%)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Solos,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42 (68)</a:t>
                      </a:r>
                    </a:p>
                    <a:p>
                      <a:pPr algn="ctr"/>
                      <a:r>
                        <a:rPr lang="es-ES" sz="1600" b="1" dirty="0"/>
                        <a:t>10 (16)</a:t>
                      </a:r>
                    </a:p>
                    <a:p>
                      <a:pPr algn="ctr"/>
                      <a:r>
                        <a:rPr lang="es-ES" sz="1600" dirty="0"/>
                        <a:t>10 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183 (77,6)</a:t>
                      </a:r>
                    </a:p>
                    <a:p>
                      <a:pPr algn="ctr"/>
                      <a:r>
                        <a:rPr lang="es-ES" sz="1600" b="1" dirty="0"/>
                        <a:t>15 (6,4)</a:t>
                      </a:r>
                    </a:p>
                    <a:p>
                      <a:pPr algn="ctr"/>
                      <a:r>
                        <a:rPr lang="es-ES" sz="1600" dirty="0"/>
                        <a:t>38 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b="1" dirty="0"/>
                        <a:t>0,045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Actividad laboral: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Activo/baja,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Prejubilado/jubilado,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Paro,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Ama de casa,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16 (26)</a:t>
                      </a:r>
                    </a:p>
                    <a:p>
                      <a:pPr algn="ctr"/>
                      <a:r>
                        <a:rPr lang="es-ES" sz="1600" dirty="0"/>
                        <a:t>38 (61)</a:t>
                      </a:r>
                    </a:p>
                    <a:p>
                      <a:pPr algn="ctr"/>
                      <a:r>
                        <a:rPr lang="es-ES" sz="1600" dirty="0"/>
                        <a:t>3 (5)</a:t>
                      </a:r>
                    </a:p>
                    <a:p>
                      <a:pPr algn="ctr"/>
                      <a:r>
                        <a:rPr lang="es-ES" sz="1600" dirty="0"/>
                        <a:t>5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47 (20)</a:t>
                      </a:r>
                    </a:p>
                    <a:p>
                      <a:pPr algn="ctr"/>
                      <a:r>
                        <a:rPr lang="es-ES" sz="1600" dirty="0"/>
                        <a:t>161 (68)</a:t>
                      </a:r>
                    </a:p>
                    <a:p>
                      <a:pPr algn="ctr"/>
                      <a:r>
                        <a:rPr lang="es-ES" sz="1600" dirty="0"/>
                        <a:t>15 (6,5)</a:t>
                      </a:r>
                    </a:p>
                    <a:p>
                      <a:pPr algn="ctr"/>
                      <a:r>
                        <a:rPr lang="es-ES" sz="1600" dirty="0"/>
                        <a:t>13 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0,59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Estado civil: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Casado/pareja,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Separado/divorciado,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Soltero, n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600" b="0" dirty="0"/>
                        <a:t>Viudo,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40 (64,5)</a:t>
                      </a:r>
                    </a:p>
                    <a:p>
                      <a:pPr algn="ctr"/>
                      <a:r>
                        <a:rPr lang="es-ES" sz="1600" dirty="0"/>
                        <a:t>9 (14,5)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10 (16)</a:t>
                      </a:r>
                    </a:p>
                    <a:p>
                      <a:pPr algn="ctr"/>
                      <a:r>
                        <a:rPr lang="es-ES" sz="1600" dirty="0"/>
                        <a:t>3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175 (74)</a:t>
                      </a:r>
                    </a:p>
                    <a:p>
                      <a:pPr algn="ctr"/>
                      <a:r>
                        <a:rPr lang="es-ES" sz="1600" dirty="0"/>
                        <a:t>24 (10)</a:t>
                      </a:r>
                    </a:p>
                    <a:p>
                      <a:pPr algn="ctr"/>
                      <a:r>
                        <a:rPr lang="es-ES" sz="1600" dirty="0"/>
                        <a:t>28 (12)</a:t>
                      </a:r>
                    </a:p>
                    <a:p>
                      <a:pPr algn="ctr"/>
                      <a:r>
                        <a:rPr lang="es-ES" sz="1600" dirty="0"/>
                        <a:t>9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0,52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04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3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2566A-30D3-4EA7-241E-A5BDD74B7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F2E7902-CE6C-9F3F-4778-446A9BE96F5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1EDA9D8-F159-20AA-D8A8-FC57B7A31A3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C3CAA6F-041C-B52D-31F4-EE929A8F13E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1415B6E-61BE-F0CA-F47E-3722430A6A71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2651954C-B965-9838-11AA-946AA3EF2BA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B0BBD43-623D-88AE-8917-FFD28ADA41C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3008E41D-3A29-818B-DBBC-CD65720DEE3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7075B87-AA36-6076-4308-8CD3F780090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B5F517DD-3D2A-5F9A-7812-D7DE103016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5C7E196-2208-5FC6-3471-8FAA6AA42D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E2934DB-03F0-B412-0C60-9DF4F9335DC6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6919FA2B-842A-A15E-A131-E51FE867678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E8B8E9E5-2537-8AAA-8056-218F60E7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7B9D3A4-0141-C96F-B9C9-33B83DC81F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F52DCEE-CCF3-3EE7-E51B-DDEA6808B9A9}"/>
              </a:ext>
            </a:extLst>
          </p:cNvPr>
          <p:cNvGrpSpPr/>
          <p:nvPr/>
        </p:nvGrpSpPr>
        <p:grpSpPr>
          <a:xfrm>
            <a:off x="2053652" y="131002"/>
            <a:ext cx="7827327" cy="826204"/>
            <a:chOff x="367615" y="350483"/>
            <a:chExt cx="11217816" cy="1261891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CF2F771B-FE5C-EE00-A35E-31184EA79CED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Título 1">
              <a:extLst>
                <a:ext uri="{FF2B5EF4-FFF2-40B4-BE49-F238E27FC236}">
                  <a16:creationId xmlns:a16="http://schemas.microsoft.com/office/drawing/2014/main" id="{8B2874C3-2FBD-4333-9F80-38D1B035AEFE}"/>
                </a:ext>
              </a:extLst>
            </p:cNvPr>
            <p:cNvSpPr txBox="1">
              <a:spLocks/>
            </p:cNvSpPr>
            <p:nvPr/>
          </p:nvSpPr>
          <p:spPr>
            <a:xfrm>
              <a:off x="589786" y="538316"/>
              <a:ext cx="10995645" cy="1074058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Comparación por grupos: </a:t>
              </a:r>
              <a:r>
                <a:rPr lang="es-ES" sz="2400" b="1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Recaedores</a:t>
              </a:r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 vs Abstinentes.3   </a:t>
              </a:r>
            </a:p>
          </p:txBody>
        </p:sp>
      </p:grp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37259F3-8F60-06A9-69E4-4DFB28E2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81576"/>
              </p:ext>
            </p:extLst>
          </p:nvPr>
        </p:nvGraphicFramePr>
        <p:xfrm>
          <a:off x="1739201" y="1249680"/>
          <a:ext cx="8768235" cy="3906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01601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775516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  <a:gridCol w="1870391">
                  <a:extLst>
                    <a:ext uri="{9D8B030D-6E8A-4147-A177-3AD203B41FA5}">
                      <a16:colId xmlns:a16="http://schemas.microsoft.com/office/drawing/2014/main" val="1311212294"/>
                    </a:ext>
                  </a:extLst>
                </a:gridCol>
                <a:gridCol w="920727">
                  <a:extLst>
                    <a:ext uri="{9D8B030D-6E8A-4147-A177-3AD203B41FA5}">
                      <a16:colId xmlns:a16="http://schemas.microsoft.com/office/drawing/2014/main" val="1559317274"/>
                    </a:ext>
                  </a:extLst>
                </a:gridCol>
              </a:tblGrid>
              <a:tr h="5618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endParaRPr lang="es-E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>
                          <a:latin typeface="+mn-lt"/>
                        </a:rPr>
                        <a:t>RECAEDORES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>
                          <a:latin typeface="+mn-lt"/>
                        </a:rPr>
                        <a:t>N=62</a:t>
                      </a:r>
                      <a:endParaRPr lang="es-E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+mn-lt"/>
                        </a:rPr>
                        <a:t>ABSTINENTES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N = 236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+mn-lt"/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Episodios de rechazo, n (%)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s-ES" sz="1600" b="0" dirty="0"/>
                        <a:t> No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s-ES" sz="1600" b="0" dirty="0"/>
                        <a:t> Sí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0" dirty="0"/>
                        <a:t>51 (82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0" dirty="0"/>
                        <a:t>11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0" dirty="0"/>
                        <a:t>186 (79)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0" dirty="0"/>
                        <a:t>50 (21)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1600" b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0" dirty="0"/>
                        <a:t>0,60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Tiempo de abstinencia pre-trasplante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0" dirty="0"/>
                        <a:t>-  ≤ 8 meses,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0" dirty="0"/>
                        <a:t>-  &gt; 8 meses,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1600" b="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25 (40)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37 (60)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1600" b="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57</a:t>
                      </a:r>
                      <a:r>
                        <a:rPr lang="es-ES" sz="1600" b="1" baseline="0" dirty="0"/>
                        <a:t> (24)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/>
                        <a:t>179 (76)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S" sz="1600" b="1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0,016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Fibrosis avanzada  (F3/F4),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25 (40)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42 (18)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/>
                        <a:t>0,001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1600" b="1" dirty="0"/>
                        <a:t>Etiología de la Fibrosis avanzada, n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600" b="0" dirty="0"/>
                        <a:t>Recidiva consumo alcohol, n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600" b="0" dirty="0"/>
                        <a:t>Vascular/biliar, n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600" b="0" dirty="0"/>
                        <a:t>Multifactorial, n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600" b="0" dirty="0"/>
                        <a:t>Desconocida,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1" dirty="0"/>
                        <a:t>13 (52)</a:t>
                      </a:r>
                    </a:p>
                    <a:p>
                      <a:pPr algn="ctr"/>
                      <a:r>
                        <a:rPr lang="es-ES" sz="1600" b="0" dirty="0"/>
                        <a:t>1 (4)</a:t>
                      </a:r>
                    </a:p>
                    <a:p>
                      <a:pPr algn="ctr"/>
                      <a:r>
                        <a:rPr lang="es-ES" sz="1600" b="0" dirty="0"/>
                        <a:t>10 (40)</a:t>
                      </a:r>
                    </a:p>
                    <a:p>
                      <a:pPr algn="ctr"/>
                      <a:r>
                        <a:rPr lang="es-ES" sz="1600" b="0" dirty="0"/>
                        <a:t>1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1" dirty="0"/>
                        <a:t>0 (0)</a:t>
                      </a:r>
                    </a:p>
                    <a:p>
                      <a:pPr algn="ctr"/>
                      <a:r>
                        <a:rPr lang="es-ES" sz="1600" b="0" dirty="0"/>
                        <a:t>10 (24)</a:t>
                      </a:r>
                    </a:p>
                    <a:p>
                      <a:pPr algn="ctr"/>
                      <a:r>
                        <a:rPr lang="es-ES" sz="1600" b="0" dirty="0"/>
                        <a:t>15(36)</a:t>
                      </a:r>
                    </a:p>
                    <a:p>
                      <a:pPr algn="ctr"/>
                      <a:r>
                        <a:rPr lang="es-ES" sz="1600" b="0" dirty="0"/>
                        <a:t>17 (40)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0,001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704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30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A8F54-6945-2643-8060-15EA1AF6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8A335E-A83B-68BA-C5C1-3D4ADFBCBF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8729" y="0"/>
            <a:ext cx="1934250" cy="5230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B88C096C-84BB-1CE8-082E-068F6A6CC30B}"/>
              </a:ext>
            </a:extLst>
          </p:cNvPr>
          <p:cNvGrpSpPr/>
          <p:nvPr/>
        </p:nvGrpSpPr>
        <p:grpSpPr>
          <a:xfrm>
            <a:off x="2053652" y="131002"/>
            <a:ext cx="7827327" cy="808538"/>
            <a:chOff x="367615" y="350483"/>
            <a:chExt cx="11217816" cy="1234909"/>
          </a:xfrm>
        </p:grpSpPr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98E4C3F2-952C-FA38-6B79-F4343757F751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509DB50B-C653-1518-8999-F7FB29BBF490}"/>
                </a:ext>
              </a:extLst>
            </p:cNvPr>
            <p:cNvSpPr txBox="1">
              <a:spLocks/>
            </p:cNvSpPr>
            <p:nvPr/>
          </p:nvSpPr>
          <p:spPr>
            <a:xfrm>
              <a:off x="589786" y="538316"/>
              <a:ext cx="10995645" cy="1047076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Comparación por grupos: </a:t>
              </a:r>
              <a:r>
                <a:rPr lang="es-ES" sz="2400" b="1" dirty="0" err="1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Recaedores</a:t>
              </a:r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 vs Abstinentes.4   </a:t>
              </a: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07CBBA2-235A-C9D8-58B5-2AC506C01C99}"/>
              </a:ext>
            </a:extLst>
          </p:cNvPr>
          <p:cNvGrpSpPr/>
          <p:nvPr/>
        </p:nvGrpSpPr>
        <p:grpSpPr>
          <a:xfrm>
            <a:off x="9289461" y="6364946"/>
            <a:ext cx="6093994" cy="400110"/>
            <a:chOff x="-321843" y="6376403"/>
            <a:chExt cx="6093994" cy="400110"/>
          </a:xfrm>
        </p:grpSpPr>
        <p:sp>
          <p:nvSpPr>
            <p:cNvPr id="40" name="QuadreDeText 11">
              <a:extLst>
                <a:ext uri="{FF2B5EF4-FFF2-40B4-BE49-F238E27FC236}">
                  <a16:creationId xmlns:a16="http://schemas.microsoft.com/office/drawing/2014/main" id="{51BA3DAE-BF7B-4BEC-BBB4-605E0177072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Imagen 4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AF61330-0FD5-A06C-FF0E-9526E16EC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F44F155-E415-D113-BEFB-68BC04C87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64413"/>
              </p:ext>
            </p:extLst>
          </p:nvPr>
        </p:nvGraphicFramePr>
        <p:xfrm>
          <a:off x="1754455" y="1229194"/>
          <a:ext cx="8698978" cy="4267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14298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656325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  <a:gridCol w="1721280">
                  <a:extLst>
                    <a:ext uri="{9D8B030D-6E8A-4147-A177-3AD203B41FA5}">
                      <a16:colId xmlns:a16="http://schemas.microsoft.com/office/drawing/2014/main" val="1311212294"/>
                    </a:ext>
                  </a:extLst>
                </a:gridCol>
                <a:gridCol w="807075">
                  <a:extLst>
                    <a:ext uri="{9D8B030D-6E8A-4147-A177-3AD203B41FA5}">
                      <a16:colId xmlns:a16="http://schemas.microsoft.com/office/drawing/2014/main" val="1559317274"/>
                    </a:ext>
                  </a:extLst>
                </a:gridCol>
              </a:tblGrid>
              <a:tr h="5618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Tx/>
                        <a:buNone/>
                      </a:pPr>
                      <a:endParaRPr lang="es-E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>
                          <a:latin typeface="+mn-lt"/>
                        </a:rPr>
                        <a:t>RECAEDORES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baseline="0" dirty="0">
                          <a:latin typeface="+mn-lt"/>
                        </a:rPr>
                        <a:t>N=62</a:t>
                      </a:r>
                      <a:endParaRPr lang="es-ES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+mn-lt"/>
                        </a:rPr>
                        <a:t>ABSTINENTES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N = 236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>
                          <a:latin typeface="+mn-lt"/>
                        </a:rPr>
                        <a:t>P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Desarrollo de neoplasias de </a:t>
                      </a:r>
                      <a:r>
                        <a:rPr lang="es-ES" sz="1600" b="1" dirty="0" err="1"/>
                        <a:t>novo</a:t>
                      </a:r>
                      <a:r>
                        <a:rPr lang="es-ES" sz="1600" b="1" dirty="0"/>
                        <a:t> postrasplante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Sí,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No,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14 (22,5)</a:t>
                      </a:r>
                    </a:p>
                    <a:p>
                      <a:pPr algn="ctr"/>
                      <a:r>
                        <a:rPr lang="es-ES" sz="1600" b="0" dirty="0"/>
                        <a:t>48 (77,5)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71 (30)</a:t>
                      </a:r>
                    </a:p>
                    <a:p>
                      <a:pPr algn="ctr"/>
                      <a:r>
                        <a:rPr lang="es-ES" sz="1600" b="0" dirty="0"/>
                        <a:t>165 (70)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1600" b="1" dirty="0"/>
                        <a:t>Tipo de neoplasias de </a:t>
                      </a:r>
                      <a:r>
                        <a:rPr lang="es-ES" sz="1600" b="1" dirty="0" err="1"/>
                        <a:t>novo</a:t>
                      </a:r>
                      <a:r>
                        <a:rPr lang="es-ES" sz="1600" b="1" dirty="0"/>
                        <a:t> postrasplante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ORL,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Tubo digestivo,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Pulmón,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Piel,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Urológico,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Hematológicos,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Otros,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5 (8)</a:t>
                      </a:r>
                    </a:p>
                    <a:p>
                      <a:pPr algn="ctr"/>
                      <a:r>
                        <a:rPr lang="es-ES" sz="1600" b="0" dirty="0"/>
                        <a:t>2 (3)</a:t>
                      </a:r>
                    </a:p>
                    <a:p>
                      <a:pPr algn="ctr"/>
                      <a:r>
                        <a:rPr lang="es-ES" sz="1600" b="0" dirty="0"/>
                        <a:t>2 (3)</a:t>
                      </a:r>
                    </a:p>
                    <a:p>
                      <a:pPr algn="ctr"/>
                      <a:r>
                        <a:rPr lang="es-ES" sz="1600" b="0" dirty="0"/>
                        <a:t>0 (0)</a:t>
                      </a:r>
                    </a:p>
                    <a:p>
                      <a:pPr algn="ctr"/>
                      <a:r>
                        <a:rPr lang="es-ES" sz="1600" b="0" dirty="0"/>
                        <a:t>3 (5)</a:t>
                      </a:r>
                    </a:p>
                    <a:p>
                      <a:pPr algn="ctr"/>
                      <a:r>
                        <a:rPr lang="es-ES" sz="1600" b="0" dirty="0"/>
                        <a:t>2 (3)</a:t>
                      </a:r>
                    </a:p>
                    <a:p>
                      <a:pPr algn="ctr"/>
                      <a:r>
                        <a:rPr lang="es-ES" sz="1600" b="0" dirty="0"/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7 (30)</a:t>
                      </a:r>
                    </a:p>
                    <a:p>
                      <a:pPr algn="ctr"/>
                      <a:r>
                        <a:rPr lang="es-ES" sz="1600" b="0" dirty="0"/>
                        <a:t>16 (7)</a:t>
                      </a:r>
                    </a:p>
                    <a:p>
                      <a:pPr algn="ctr"/>
                      <a:r>
                        <a:rPr lang="es-ES" sz="1600" b="0" dirty="0"/>
                        <a:t>13 (5,5)</a:t>
                      </a:r>
                    </a:p>
                    <a:p>
                      <a:pPr algn="ctr"/>
                      <a:r>
                        <a:rPr lang="es-ES" sz="1600" b="0" dirty="0"/>
                        <a:t>11 (5)</a:t>
                      </a:r>
                    </a:p>
                    <a:p>
                      <a:pPr algn="ctr"/>
                      <a:r>
                        <a:rPr lang="es-ES" sz="1600" b="0" dirty="0"/>
                        <a:t>13 (5,5)</a:t>
                      </a:r>
                    </a:p>
                    <a:p>
                      <a:pPr algn="ctr"/>
                      <a:r>
                        <a:rPr lang="es-ES" sz="1600" b="0" dirty="0"/>
                        <a:t>5 (2)</a:t>
                      </a:r>
                    </a:p>
                    <a:p>
                      <a:pPr algn="ctr"/>
                      <a:r>
                        <a:rPr lang="es-ES" sz="1600" b="0" dirty="0"/>
                        <a:t>7 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1600" b="1" dirty="0"/>
                        <a:t>Causas de </a:t>
                      </a:r>
                      <a:r>
                        <a:rPr lang="es-ES" sz="1600" b="1" dirty="0" err="1"/>
                        <a:t>éxitus</a:t>
                      </a:r>
                      <a:endParaRPr lang="es-ES" sz="1600" b="1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Hepática,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600" b="0" dirty="0"/>
                        <a:t>No hepática,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6 (9,6)</a:t>
                      </a:r>
                    </a:p>
                    <a:p>
                      <a:pPr algn="ctr"/>
                      <a:r>
                        <a:rPr lang="es-ES" sz="1600" b="0" dirty="0"/>
                        <a:t>19 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32 (13,5)</a:t>
                      </a:r>
                    </a:p>
                    <a:p>
                      <a:pPr algn="ctr"/>
                      <a:r>
                        <a:rPr lang="es-ES" sz="1600" b="0" dirty="0"/>
                        <a:t>57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/>
                    </a:p>
                    <a:p>
                      <a:pPr algn="ctr"/>
                      <a:r>
                        <a:rPr lang="es-ES" sz="1600" b="0" dirty="0"/>
                        <a:t>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E28EE72C-8AE1-4782-78AA-BB4E62584D8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3342688E-0B93-BEF1-5E5B-4DFDA7BC0B6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AC28F4B8-DEBA-DF96-4E66-83D68C91062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0" name="Grupo 9">
                  <a:extLst>
                    <a:ext uri="{FF2B5EF4-FFF2-40B4-BE49-F238E27FC236}">
                      <a16:creationId xmlns:a16="http://schemas.microsoft.com/office/drawing/2014/main" id="{B9A021E7-01E5-5A91-4A53-81AB641DB06B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4" name="Conector recto 13">
                    <a:extLst>
                      <a:ext uri="{FF2B5EF4-FFF2-40B4-BE49-F238E27FC236}">
                        <a16:creationId xmlns:a16="http://schemas.microsoft.com/office/drawing/2014/main" id="{B977FBEE-B9A9-22B4-D35B-BD57B1D2E33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7F964219-A541-98AC-3ADF-89963D2F18A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0E3F6F64-6C98-1D08-B0AF-DDF8C2058B5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1" name="Imagen 10">
                  <a:extLst>
                    <a:ext uri="{FF2B5EF4-FFF2-40B4-BE49-F238E27FC236}">
                      <a16:creationId xmlns:a16="http://schemas.microsoft.com/office/drawing/2014/main" id="{47D3162D-5450-84F3-6495-12D55AC71B9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994CC75-5932-171D-518E-5BC820F812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A3F7844-9FFA-01DE-C8A3-CED7C10CA2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QuadreDeText 11">
            <a:extLst>
              <a:ext uri="{FF2B5EF4-FFF2-40B4-BE49-F238E27FC236}">
                <a16:creationId xmlns:a16="http://schemas.microsoft.com/office/drawing/2014/main" id="{3A8EBFD0-8E1D-C3EF-A705-0E5D3E7A9708}"/>
              </a:ext>
            </a:extLst>
          </p:cNvPr>
          <p:cNvSpPr txBox="1"/>
          <p:nvPr/>
        </p:nvSpPr>
        <p:spPr>
          <a:xfrm>
            <a:off x="9217097" y="6364946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A2E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  </a:t>
            </a:r>
            <a:r>
              <a: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@SETHepatico</a:t>
            </a:r>
            <a:endParaRPr lang="es-ES" sz="2000" dirty="0">
              <a:solidFill>
                <a:srgbClr val="01A2E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6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6CDF04-69A7-E738-0121-A17D102DC4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55B3869-289F-C8B7-3995-DFC3534B13D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52314DC-94BC-AFD5-0658-A99BC828589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B9A2C99F-01E3-27CC-F40E-8DA08E0E419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3" name="Grupo 12">
                  <a:extLst>
                    <a:ext uri="{FF2B5EF4-FFF2-40B4-BE49-F238E27FC236}">
                      <a16:creationId xmlns:a16="http://schemas.microsoft.com/office/drawing/2014/main" id="{11597774-8FF8-FD44-F6E4-CE097C394E85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50957F76-08A2-1CA8-2BDC-3F4AD989E1C1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ector recto 15">
                    <a:extLst>
                      <a:ext uri="{FF2B5EF4-FFF2-40B4-BE49-F238E27FC236}">
                        <a16:creationId xmlns:a16="http://schemas.microsoft.com/office/drawing/2014/main" id="{EC3DD476-C1C1-3F15-8EC5-C2EC2972ABB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C037878-E75E-5C95-02DC-20096189A87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4" name="Imagen 13">
                  <a:extLst>
                    <a:ext uri="{FF2B5EF4-FFF2-40B4-BE49-F238E27FC236}">
                      <a16:creationId xmlns:a16="http://schemas.microsoft.com/office/drawing/2014/main" id="{3B3D7CA8-00B0-CA96-CEFA-1B9FF964353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D828DC81-369E-8385-4D06-099832D737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C5DE6E2-2B8A-FBDD-2542-C209D1A819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2BE7F07-DAF8-052F-BF89-4FADDDD16DC0}"/>
              </a:ext>
            </a:extLst>
          </p:cNvPr>
          <p:cNvGrpSpPr/>
          <p:nvPr/>
        </p:nvGrpSpPr>
        <p:grpSpPr>
          <a:xfrm>
            <a:off x="9145002" y="6360841"/>
            <a:ext cx="6093994" cy="400110"/>
            <a:chOff x="-321843" y="6376403"/>
            <a:chExt cx="6093994" cy="400110"/>
          </a:xfrm>
        </p:grpSpPr>
        <p:sp>
          <p:nvSpPr>
            <p:cNvPr id="20" name="QuadreDeText 11">
              <a:extLst>
                <a:ext uri="{FF2B5EF4-FFF2-40B4-BE49-F238E27FC236}">
                  <a16:creationId xmlns:a16="http://schemas.microsoft.com/office/drawing/2014/main" id="{B29CA4FD-4125-4EB1-1A74-404855EDA0B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agen 20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C02FFDB-D8FB-D4FC-A036-D907CB9D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86573C9-443C-E747-5AE7-7A9687803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108575"/>
              </p:ext>
            </p:extLst>
          </p:nvPr>
        </p:nvGraphicFramePr>
        <p:xfrm>
          <a:off x="1496600" y="1891029"/>
          <a:ext cx="8348767" cy="1188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34721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956498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  <a:gridCol w="1357548">
                  <a:extLst>
                    <a:ext uri="{9D8B030D-6E8A-4147-A177-3AD203B41FA5}">
                      <a16:colId xmlns:a16="http://schemas.microsoft.com/office/drawing/2014/main" val="1096578434"/>
                    </a:ext>
                  </a:extLst>
                </a:gridCol>
              </a:tblGrid>
              <a:tr h="214593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ANÁLISIS MULTIVARIADO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HR (95% CI)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p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Edad &gt; 58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0,55 (0,32-0,93)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Tiempo abstinencia </a:t>
                      </a:r>
                      <a:r>
                        <a:rPr lang="es-ES" sz="2000" dirty="0" err="1"/>
                        <a:t>pretrasplante</a:t>
                      </a:r>
                      <a:r>
                        <a:rPr lang="es-ES" sz="2000" dirty="0"/>
                        <a:t> &gt; 8 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0,56 (0,33-0,94)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</a:tbl>
          </a:graphicData>
        </a:graphic>
      </p:graphicFrame>
      <p:grpSp>
        <p:nvGrpSpPr>
          <p:cNvPr id="24" name="Grupo 23">
            <a:extLst>
              <a:ext uri="{FF2B5EF4-FFF2-40B4-BE49-F238E27FC236}">
                <a16:creationId xmlns:a16="http://schemas.microsoft.com/office/drawing/2014/main" id="{024DC7FD-6ECD-E9FD-5ADD-2922EC328232}"/>
              </a:ext>
            </a:extLst>
          </p:cNvPr>
          <p:cNvGrpSpPr/>
          <p:nvPr/>
        </p:nvGrpSpPr>
        <p:grpSpPr>
          <a:xfrm>
            <a:off x="1202773" y="0"/>
            <a:ext cx="8853286" cy="1441178"/>
            <a:chOff x="367615" y="350483"/>
            <a:chExt cx="11234596" cy="1160312"/>
          </a:xfrm>
        </p:grpSpPr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435731DF-F8C3-2B46-557C-8CF1741159EE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" name="Título 1">
              <a:extLst>
                <a:ext uri="{FF2B5EF4-FFF2-40B4-BE49-F238E27FC236}">
                  <a16:creationId xmlns:a16="http://schemas.microsoft.com/office/drawing/2014/main" id="{7F318915-9D95-C6F9-93B0-760B0E8C4790}"/>
                </a:ext>
              </a:extLst>
            </p:cNvPr>
            <p:cNvSpPr txBox="1">
              <a:spLocks/>
            </p:cNvSpPr>
            <p:nvPr/>
          </p:nvSpPr>
          <p:spPr>
            <a:xfrm>
              <a:off x="589787" y="538316"/>
              <a:ext cx="11012424" cy="972479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CFA79A3-CE6C-42B3-9AD4-9308B3B27512}"/>
              </a:ext>
            </a:extLst>
          </p:cNvPr>
          <p:cNvSpPr txBox="1"/>
          <p:nvPr/>
        </p:nvSpPr>
        <p:spPr>
          <a:xfrm>
            <a:off x="1460989" y="309025"/>
            <a:ext cx="8419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Factores asociados de manera independiente a menor riesgo de recidiva del consumo de alcohol postrasplante</a:t>
            </a:r>
          </a:p>
        </p:txBody>
      </p:sp>
    </p:spTree>
    <p:extLst>
      <p:ext uri="{BB962C8B-B14F-4D97-AF65-F5344CB8AC3E}">
        <p14:creationId xmlns:p14="http://schemas.microsoft.com/office/powerpoint/2010/main" val="152879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52">
            <a:extLst>
              <a:ext uri="{FF2B5EF4-FFF2-40B4-BE49-F238E27FC236}">
                <a16:creationId xmlns:a16="http://schemas.microsoft.com/office/drawing/2014/main" id="{FC9BDDCF-E9D6-92E4-21BD-F956A05DA760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56" name="QuadreDeText 11">
              <a:extLst>
                <a:ext uri="{FF2B5EF4-FFF2-40B4-BE49-F238E27FC236}">
                  <a16:creationId xmlns:a16="http://schemas.microsoft.com/office/drawing/2014/main" id="{DFE03348-5359-7185-8822-74AE17E101C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Imagen 5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078B1C5-8E74-C2D7-B7AE-8CCE5C25B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62" name="Imagen 61">
            <a:extLst>
              <a:ext uri="{FF2B5EF4-FFF2-40B4-BE49-F238E27FC236}">
                <a16:creationId xmlns:a16="http://schemas.microsoft.com/office/drawing/2014/main" id="{8B9E65BB-B477-DD96-206C-DFEA048624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  <p:grpSp>
        <p:nvGrpSpPr>
          <p:cNvPr id="60" name="Grupo 44">
            <a:extLst>
              <a:ext uri="{FF2B5EF4-FFF2-40B4-BE49-F238E27FC236}">
                <a16:creationId xmlns:a16="http://schemas.microsoft.com/office/drawing/2014/main" id="{307F9750-8B61-9CF8-3235-358DF41AC80D}"/>
              </a:ext>
            </a:extLst>
          </p:cNvPr>
          <p:cNvGrpSpPr/>
          <p:nvPr/>
        </p:nvGrpSpPr>
        <p:grpSpPr>
          <a:xfrm>
            <a:off x="526625" y="136707"/>
            <a:ext cx="9626019" cy="638668"/>
            <a:chOff x="367615" y="350483"/>
            <a:chExt cx="11234597" cy="1234909"/>
          </a:xfrm>
        </p:grpSpPr>
        <p:sp>
          <p:nvSpPr>
            <p:cNvPr id="63" name="Título 1">
              <a:extLst>
                <a:ext uri="{FF2B5EF4-FFF2-40B4-BE49-F238E27FC236}">
                  <a16:creationId xmlns:a16="http://schemas.microsoft.com/office/drawing/2014/main" id="{AE05C18D-BE76-E8F5-F101-F2551EE0A780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ítulo 1">
              <a:extLst>
                <a:ext uri="{FF2B5EF4-FFF2-40B4-BE49-F238E27FC236}">
                  <a16:creationId xmlns:a16="http://schemas.microsoft.com/office/drawing/2014/main" id="{D53F44AB-6DDB-8FB6-D79D-BBFB63CFBC9F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65" name="64 CuadroTexto"/>
          <p:cNvSpPr txBox="1"/>
          <p:nvPr/>
        </p:nvSpPr>
        <p:spPr>
          <a:xfrm>
            <a:off x="762000" y="304801"/>
            <a:ext cx="880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Riesgo del desarrollo de fibrosis avanzada en pacientes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recaedores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 y abstinentes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DD40C9D-51DB-03F1-C444-DC19E02AE025}"/>
              </a:ext>
            </a:extLst>
          </p:cNvPr>
          <p:cNvGrpSpPr/>
          <p:nvPr/>
        </p:nvGrpSpPr>
        <p:grpSpPr>
          <a:xfrm>
            <a:off x="2201325" y="904222"/>
            <a:ext cx="6576623" cy="5291249"/>
            <a:chOff x="0" y="921779"/>
            <a:chExt cx="6576623" cy="5291249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55FF9DE5-1FB3-720F-22E8-1E107F1BE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95" y="1231692"/>
              <a:ext cx="5793816" cy="4752975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EA4086BF-47BD-99BF-6243-99970DD4F435}"/>
                </a:ext>
              </a:extLst>
            </p:cNvPr>
            <p:cNvSpPr/>
            <p:nvPr/>
          </p:nvSpPr>
          <p:spPr>
            <a:xfrm>
              <a:off x="477506" y="5433097"/>
              <a:ext cx="5609951" cy="203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19BBC669-A9B3-1905-48AB-7B7567D7F2A1}"/>
                </a:ext>
              </a:extLst>
            </p:cNvPr>
            <p:cNvSpPr txBox="1"/>
            <p:nvPr/>
          </p:nvSpPr>
          <p:spPr>
            <a:xfrm>
              <a:off x="5966020" y="5600299"/>
              <a:ext cx="610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años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6290200-5225-086E-4218-BBE213ECB008}"/>
                </a:ext>
              </a:extLst>
            </p:cNvPr>
            <p:cNvCxnSpPr>
              <a:cxnSpLocks/>
            </p:cNvCxnSpPr>
            <p:nvPr/>
          </p:nvCxnSpPr>
          <p:spPr>
            <a:xfrm>
              <a:off x="891688" y="2082536"/>
              <a:ext cx="32051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5562895D-2CE9-E092-F565-AC5ABA68199E}"/>
                </a:ext>
              </a:extLst>
            </p:cNvPr>
            <p:cNvCxnSpPr>
              <a:cxnSpLocks/>
            </p:cNvCxnSpPr>
            <p:nvPr/>
          </p:nvCxnSpPr>
          <p:spPr>
            <a:xfrm>
              <a:off x="891688" y="2335610"/>
              <a:ext cx="320511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AD8EB309-E184-7DE0-C84A-7A8E8403DAD9}"/>
                </a:ext>
              </a:extLst>
            </p:cNvPr>
            <p:cNvSpPr txBox="1"/>
            <p:nvPr/>
          </p:nvSpPr>
          <p:spPr>
            <a:xfrm>
              <a:off x="1287269" y="1889748"/>
              <a:ext cx="1165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err="1"/>
                <a:t>Recaedores</a:t>
              </a:r>
              <a:endParaRPr lang="es-ES" sz="1600" b="1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E239AB98-6120-1E25-E372-9B9F8679E45B}"/>
                </a:ext>
              </a:extLst>
            </p:cNvPr>
            <p:cNvSpPr txBox="1"/>
            <p:nvPr/>
          </p:nvSpPr>
          <p:spPr>
            <a:xfrm>
              <a:off x="1273414" y="2137233"/>
              <a:ext cx="1193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Abstinentes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FF4C240-AD20-2E12-3118-431BE69423D2}"/>
                </a:ext>
              </a:extLst>
            </p:cNvPr>
            <p:cNvSpPr txBox="1"/>
            <p:nvPr/>
          </p:nvSpPr>
          <p:spPr>
            <a:xfrm>
              <a:off x="4833814" y="3374167"/>
              <a:ext cx="1164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Log 0,005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47B11DB-B83C-336C-929D-7A50E75A0879}"/>
                </a:ext>
              </a:extLst>
            </p:cNvPr>
            <p:cNvSpPr txBox="1"/>
            <p:nvPr/>
          </p:nvSpPr>
          <p:spPr>
            <a:xfrm>
              <a:off x="781164" y="4741352"/>
              <a:ext cx="881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3,2%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C4191B23-C5D9-B8F0-0538-6B46FC836926}"/>
                </a:ext>
              </a:extLst>
            </p:cNvPr>
            <p:cNvSpPr txBox="1"/>
            <p:nvPr/>
          </p:nvSpPr>
          <p:spPr>
            <a:xfrm>
              <a:off x="841980" y="5202853"/>
              <a:ext cx="881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3,2%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CE992F7E-2C9B-CED3-8FF6-DF7B746A9840}"/>
                </a:ext>
              </a:extLst>
            </p:cNvPr>
            <p:cNvSpPr txBox="1"/>
            <p:nvPr/>
          </p:nvSpPr>
          <p:spPr>
            <a:xfrm>
              <a:off x="1382560" y="4599644"/>
              <a:ext cx="881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8,1%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0E72B033-B51C-D425-B04D-77EF290F5CC4}"/>
                </a:ext>
              </a:extLst>
            </p:cNvPr>
            <p:cNvSpPr txBox="1"/>
            <p:nvPr/>
          </p:nvSpPr>
          <p:spPr>
            <a:xfrm>
              <a:off x="1431025" y="5062449"/>
              <a:ext cx="881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4,7%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0737FDD-D183-1864-A317-CA57895CC376}"/>
                </a:ext>
              </a:extLst>
            </p:cNvPr>
            <p:cNvSpPr txBox="1"/>
            <p:nvPr/>
          </p:nvSpPr>
          <p:spPr>
            <a:xfrm>
              <a:off x="1904483" y="4351067"/>
              <a:ext cx="881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16,6%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339F726-0658-CF77-7A83-364125683752}"/>
                </a:ext>
              </a:extLst>
            </p:cNvPr>
            <p:cNvSpPr txBox="1"/>
            <p:nvPr/>
          </p:nvSpPr>
          <p:spPr>
            <a:xfrm>
              <a:off x="1974320" y="4905241"/>
              <a:ext cx="881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8,8%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C28C944B-0635-C939-6A00-2D3D52F1C955}"/>
                </a:ext>
              </a:extLst>
            </p:cNvPr>
            <p:cNvSpPr txBox="1"/>
            <p:nvPr/>
          </p:nvSpPr>
          <p:spPr>
            <a:xfrm>
              <a:off x="3313921" y="3374167"/>
              <a:ext cx="881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40,2%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84D0915F-05E9-D465-12F7-5D358A0F939B}"/>
                </a:ext>
              </a:extLst>
            </p:cNvPr>
            <p:cNvSpPr txBox="1"/>
            <p:nvPr/>
          </p:nvSpPr>
          <p:spPr>
            <a:xfrm>
              <a:off x="3420891" y="4521901"/>
              <a:ext cx="881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21%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573E8DD1-796C-576F-D635-DF4DA605DF35}"/>
                </a:ext>
              </a:extLst>
            </p:cNvPr>
            <p:cNvSpPr txBox="1"/>
            <p:nvPr/>
          </p:nvSpPr>
          <p:spPr>
            <a:xfrm>
              <a:off x="0" y="5812918"/>
              <a:ext cx="6310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                        62     60                 55                    49                 36                    26                  19                                          10  </a:t>
              </a:r>
            </a:p>
            <a:p>
              <a:r>
                <a:rPr lang="es-ES" sz="1000" dirty="0"/>
                <a:t>                       236    212             145                   145               113                  83                  60                                          28                                                  </a:t>
              </a:r>
            </a:p>
          </p:txBody>
        </p: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DF02DB9D-EC10-1737-35F2-61C5482D7BD1}"/>
                </a:ext>
              </a:extLst>
            </p:cNvPr>
            <p:cNvCxnSpPr>
              <a:cxnSpLocks/>
            </p:cNvCxnSpPr>
            <p:nvPr/>
          </p:nvCxnSpPr>
          <p:spPr>
            <a:xfrm>
              <a:off x="559621" y="5947239"/>
              <a:ext cx="16423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BCBB6165-52E7-7045-4280-8F3B35238D87}"/>
                </a:ext>
              </a:extLst>
            </p:cNvPr>
            <p:cNvCxnSpPr>
              <a:cxnSpLocks/>
            </p:cNvCxnSpPr>
            <p:nvPr/>
          </p:nvCxnSpPr>
          <p:spPr>
            <a:xfrm>
              <a:off x="547966" y="6088509"/>
              <a:ext cx="175886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F0A2DEF-5699-1D44-6EE2-7647709B59BB}"/>
                </a:ext>
              </a:extLst>
            </p:cNvPr>
            <p:cNvSpPr txBox="1"/>
            <p:nvPr/>
          </p:nvSpPr>
          <p:spPr>
            <a:xfrm>
              <a:off x="0" y="5833208"/>
              <a:ext cx="934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/>
                <a:t>Pacientes</a:t>
              </a:r>
            </a:p>
            <a:p>
              <a:r>
                <a:rPr lang="es-ES" sz="900" b="1" dirty="0"/>
                <a:t>riesgo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222DE0B-0D96-A224-536B-79A25F30AB07}"/>
                </a:ext>
              </a:extLst>
            </p:cNvPr>
            <p:cNvSpPr txBox="1"/>
            <p:nvPr/>
          </p:nvSpPr>
          <p:spPr>
            <a:xfrm>
              <a:off x="543626" y="921779"/>
              <a:ext cx="5454263" cy="6463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Probabilidad de desarrollar fibrosis avanzada entre los “</a:t>
              </a:r>
              <a:r>
                <a:rPr lang="es-ES" b="1" dirty="0" err="1">
                  <a:solidFill>
                    <a:schemeClr val="bg1"/>
                  </a:solidFill>
                </a:rPr>
                <a:t>recaedores</a:t>
              </a:r>
              <a:r>
                <a:rPr lang="es-ES" b="1" dirty="0">
                  <a:solidFill>
                    <a:schemeClr val="bg1"/>
                  </a:solidFill>
                </a:rPr>
                <a:t>” y “abstinentes”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A60DD0D6-2718-6202-4D22-6E5BC15D8751}"/>
                </a:ext>
              </a:extLst>
            </p:cNvPr>
            <p:cNvSpPr txBox="1"/>
            <p:nvPr/>
          </p:nvSpPr>
          <p:spPr>
            <a:xfrm>
              <a:off x="667647" y="5508853"/>
              <a:ext cx="56954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/>
                <a:t>0       1       2        3         4        5        6       7        8        9       10     11     12      13      14      15      16     17   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F1E9B401-6558-8020-5B64-730738FB9207}"/>
              </a:ext>
            </a:extLst>
          </p:cNvPr>
          <p:cNvGrpSpPr/>
          <p:nvPr/>
        </p:nvGrpSpPr>
        <p:grpSpPr>
          <a:xfrm>
            <a:off x="1978185" y="787047"/>
            <a:ext cx="7325599" cy="5882411"/>
            <a:chOff x="5549060" y="867508"/>
            <a:chExt cx="6895295" cy="5612458"/>
          </a:xfrm>
        </p:grpSpPr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A02ADD2C-7D8E-2320-0EA8-AFB2C1058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1555" y="1231691"/>
              <a:ext cx="6289964" cy="5248275"/>
            </a:xfrm>
            <a:prstGeom prst="rect">
              <a:avLst/>
            </a:prstGeom>
          </p:spPr>
        </p:pic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5742AF56-7B18-FFCD-82A8-0CB48699070F}"/>
                </a:ext>
              </a:extLst>
            </p:cNvPr>
            <p:cNvSpPr txBox="1"/>
            <p:nvPr/>
          </p:nvSpPr>
          <p:spPr>
            <a:xfrm>
              <a:off x="5785191" y="5866298"/>
              <a:ext cx="5793816" cy="369332"/>
            </a:xfrm>
            <a:prstGeom prst="rect">
              <a:avLst/>
            </a:prstGeom>
            <a:solidFill>
              <a:srgbClr val="FDFEFD"/>
            </a:solidFill>
          </p:spPr>
          <p:txBody>
            <a:bodyPr wrap="square" rtlCol="0">
              <a:spAutoFit/>
            </a:bodyPr>
            <a:lstStyle/>
            <a:p>
              <a:r>
                <a:rPr lang="es-ES" sz="900" dirty="0"/>
                <a:t>                        27       26                   24                      19                 11                          6                     4                                               2</a:t>
              </a:r>
            </a:p>
            <a:p>
              <a:r>
                <a:rPr lang="es-ES" sz="900" dirty="0"/>
                <a:t>                        35       34                    31                     30                  25                       20                   15                                               8                                                 </a:t>
              </a: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D6D0D3DE-3FB0-6A2C-0ACD-1BC794804599}"/>
                </a:ext>
              </a:extLst>
            </p:cNvPr>
            <p:cNvSpPr txBox="1"/>
            <p:nvPr/>
          </p:nvSpPr>
          <p:spPr>
            <a:xfrm>
              <a:off x="5549060" y="5857216"/>
              <a:ext cx="856576" cy="35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b="1" dirty="0"/>
                <a:t>Pacientes</a:t>
              </a:r>
            </a:p>
            <a:p>
              <a:r>
                <a:rPr lang="es-ES" sz="900" b="1" dirty="0"/>
                <a:t>riesgo</a:t>
              </a:r>
            </a:p>
          </p:txBody>
        </p:sp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id="{C924E11F-2AAE-396B-A346-CF77077CA495}"/>
                </a:ext>
              </a:extLst>
            </p:cNvPr>
            <p:cNvCxnSpPr>
              <a:cxnSpLocks/>
            </p:cNvCxnSpPr>
            <p:nvPr/>
          </p:nvCxnSpPr>
          <p:spPr>
            <a:xfrm>
              <a:off x="6478805" y="2202085"/>
              <a:ext cx="320511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7CDA149C-2BE2-6A8C-8E26-D4832AA956DA}"/>
                </a:ext>
              </a:extLst>
            </p:cNvPr>
            <p:cNvCxnSpPr>
              <a:cxnSpLocks/>
            </p:cNvCxnSpPr>
            <p:nvPr/>
          </p:nvCxnSpPr>
          <p:spPr>
            <a:xfrm>
              <a:off x="6456597" y="1959426"/>
              <a:ext cx="320511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B7D73CC5-5CFC-CEDD-ACEC-BC1A3431D766}"/>
                </a:ext>
              </a:extLst>
            </p:cNvPr>
            <p:cNvSpPr txBox="1"/>
            <p:nvPr/>
          </p:nvSpPr>
          <p:spPr>
            <a:xfrm>
              <a:off x="6799316" y="1805537"/>
              <a:ext cx="1534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&gt;30 gr OH al día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FB7D35B5-6D6D-B242-DCEA-9CBADA76A636}"/>
                </a:ext>
              </a:extLst>
            </p:cNvPr>
            <p:cNvSpPr txBox="1"/>
            <p:nvPr/>
          </p:nvSpPr>
          <p:spPr>
            <a:xfrm>
              <a:off x="6785461" y="2058611"/>
              <a:ext cx="1534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/>
                <a:t>≤30 gr OH al día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5BADFF94-62D9-D2A1-73A6-D7AD3030A5CE}"/>
                </a:ext>
              </a:extLst>
            </p:cNvPr>
            <p:cNvSpPr txBox="1"/>
            <p:nvPr/>
          </p:nvSpPr>
          <p:spPr>
            <a:xfrm>
              <a:off x="6391372" y="5630572"/>
              <a:ext cx="58926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/>
                <a:t>0       1          2        3         4          5        6       7          8          9       10       11       12      13      14      15      16       17   </a:t>
              </a:r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C235C29F-46AE-BDA2-FAE9-05D09DF0AC87}"/>
                </a:ext>
              </a:extLst>
            </p:cNvPr>
            <p:cNvSpPr/>
            <p:nvPr/>
          </p:nvSpPr>
          <p:spPr>
            <a:xfrm>
              <a:off x="6337923" y="5437186"/>
              <a:ext cx="5609951" cy="203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97A147B4-1704-FEAE-B506-453B0B3CAC65}"/>
                </a:ext>
              </a:extLst>
            </p:cNvPr>
            <p:cNvSpPr txBox="1"/>
            <p:nvPr/>
          </p:nvSpPr>
          <p:spPr>
            <a:xfrm>
              <a:off x="11548809" y="5842134"/>
              <a:ext cx="895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años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E9EEE11B-8889-2A45-DBCF-3F7C225B3C9F}"/>
                </a:ext>
              </a:extLst>
            </p:cNvPr>
            <p:cNvSpPr txBox="1"/>
            <p:nvPr/>
          </p:nvSpPr>
          <p:spPr>
            <a:xfrm>
              <a:off x="9395806" y="2100750"/>
              <a:ext cx="61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73%</a:t>
              </a:r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A7D3DC8E-7FBB-6B63-5495-DF30A525BA02}"/>
                </a:ext>
              </a:extLst>
            </p:cNvPr>
            <p:cNvSpPr txBox="1"/>
            <p:nvPr/>
          </p:nvSpPr>
          <p:spPr>
            <a:xfrm>
              <a:off x="7763163" y="3936044"/>
              <a:ext cx="61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26%</a:t>
              </a:r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494B1DB6-D3A3-6D5E-6DFB-25950217152C}"/>
                </a:ext>
              </a:extLst>
            </p:cNvPr>
            <p:cNvSpPr txBox="1"/>
            <p:nvPr/>
          </p:nvSpPr>
          <p:spPr>
            <a:xfrm>
              <a:off x="7217564" y="4356361"/>
              <a:ext cx="61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11%</a:t>
              </a: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0A4506C9-52C7-7025-0A8F-D0C6994619E2}"/>
                </a:ext>
              </a:extLst>
            </p:cNvPr>
            <p:cNvSpPr txBox="1"/>
            <p:nvPr/>
          </p:nvSpPr>
          <p:spPr>
            <a:xfrm>
              <a:off x="6489897" y="4623515"/>
              <a:ext cx="61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7,4%</a:t>
              </a: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18B09726-31AF-4A31-0AD8-F2EFFC5DDE05}"/>
                </a:ext>
              </a:extLst>
            </p:cNvPr>
            <p:cNvSpPr txBox="1"/>
            <p:nvPr/>
          </p:nvSpPr>
          <p:spPr>
            <a:xfrm>
              <a:off x="6673211" y="5096477"/>
              <a:ext cx="61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2,9%</a:t>
              </a:r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91AD4C00-9AFC-6BF8-9151-08692B7C9AFB}"/>
                </a:ext>
              </a:extLst>
            </p:cNvPr>
            <p:cNvSpPr txBox="1"/>
            <p:nvPr/>
          </p:nvSpPr>
          <p:spPr>
            <a:xfrm>
              <a:off x="7248192" y="5008348"/>
              <a:ext cx="821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5,7%</a:t>
              </a: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01DE146F-677D-F473-3B17-622E70E133A6}"/>
                </a:ext>
              </a:extLst>
            </p:cNvPr>
            <p:cNvSpPr txBox="1"/>
            <p:nvPr/>
          </p:nvSpPr>
          <p:spPr>
            <a:xfrm>
              <a:off x="7841168" y="4566687"/>
              <a:ext cx="61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9%</a:t>
              </a:r>
            </a:p>
          </p:txBody>
        </p:sp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DA32A102-4ECD-ADB3-DC20-C58BA30609F2}"/>
                </a:ext>
              </a:extLst>
            </p:cNvPr>
            <p:cNvSpPr txBox="1"/>
            <p:nvPr/>
          </p:nvSpPr>
          <p:spPr>
            <a:xfrm>
              <a:off x="9410630" y="4316071"/>
              <a:ext cx="618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11%</a:t>
              </a:r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EFED0A6A-DFA4-C0EC-D10C-C1CDCFF4CD00}"/>
                </a:ext>
              </a:extLst>
            </p:cNvPr>
            <p:cNvSpPr txBox="1"/>
            <p:nvPr/>
          </p:nvSpPr>
          <p:spPr>
            <a:xfrm>
              <a:off x="10742880" y="3054014"/>
              <a:ext cx="1181733" cy="323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Log &lt;0,001</a:t>
              </a:r>
            </a:p>
          </p:txBody>
        </p:sp>
        <p:cxnSp>
          <p:nvCxnSpPr>
            <p:cNvPr id="96" name="Conector recto 95">
              <a:extLst>
                <a:ext uri="{FF2B5EF4-FFF2-40B4-BE49-F238E27FC236}">
                  <a16:creationId xmlns:a16="http://schemas.microsoft.com/office/drawing/2014/main" id="{AFDC726C-E857-80AA-D765-F9AF9FACB591}"/>
                </a:ext>
              </a:extLst>
            </p:cNvPr>
            <p:cNvCxnSpPr>
              <a:cxnSpLocks/>
            </p:cNvCxnSpPr>
            <p:nvPr/>
          </p:nvCxnSpPr>
          <p:spPr>
            <a:xfrm>
              <a:off x="6093301" y="6011215"/>
              <a:ext cx="230499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id="{58B07B85-EDA9-A0B6-20C5-955508564503}"/>
                </a:ext>
              </a:extLst>
            </p:cNvPr>
            <p:cNvCxnSpPr>
              <a:cxnSpLocks/>
            </p:cNvCxnSpPr>
            <p:nvPr/>
          </p:nvCxnSpPr>
          <p:spPr>
            <a:xfrm>
              <a:off x="6093301" y="6087974"/>
              <a:ext cx="242952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B9AB7BAF-6468-3D67-BB3B-12C7FD3C00F6}"/>
                </a:ext>
              </a:extLst>
            </p:cNvPr>
            <p:cNvSpPr txBox="1"/>
            <p:nvPr/>
          </p:nvSpPr>
          <p:spPr>
            <a:xfrm>
              <a:off x="6194114" y="867508"/>
              <a:ext cx="5892670" cy="9233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Probabilidad de desarrollar fibrosis avanzada entre los “</a:t>
              </a:r>
              <a:r>
                <a:rPr lang="es-ES" b="1" dirty="0" err="1">
                  <a:solidFill>
                    <a:schemeClr val="bg1"/>
                  </a:solidFill>
                </a:rPr>
                <a:t>recaedores</a:t>
              </a:r>
              <a:r>
                <a:rPr lang="es-ES" b="1" dirty="0">
                  <a:solidFill>
                    <a:schemeClr val="bg1"/>
                  </a:solidFill>
                </a:rPr>
                <a:t>” en función de la cantidad de consumo de alcohol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0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QuadreDeText 11">
            <a:extLst>
              <a:ext uri="{FF2B5EF4-FFF2-40B4-BE49-F238E27FC236}">
                <a16:creationId xmlns:a16="http://schemas.microsoft.com/office/drawing/2014/main" id="{6453FC0B-9F9F-D777-3DBD-33824F37BB92}"/>
              </a:ext>
            </a:extLst>
          </p:cNvPr>
          <p:cNvSpPr txBox="1"/>
          <p:nvPr/>
        </p:nvSpPr>
        <p:spPr>
          <a:xfrm>
            <a:off x="9165475" y="6364946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A2E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  </a:t>
            </a:r>
            <a:r>
              <a: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@SETHepatico</a:t>
            </a:r>
            <a:endParaRPr lang="es-ES" sz="2000" dirty="0">
              <a:solidFill>
                <a:srgbClr val="01A2E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012831" y="4220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4340DCE1-1B38-ADD7-C1A1-5D6C43EF78C8}"/>
              </a:ext>
            </a:extLst>
          </p:cNvPr>
          <p:cNvGrpSpPr/>
          <p:nvPr/>
        </p:nvGrpSpPr>
        <p:grpSpPr>
          <a:xfrm>
            <a:off x="174337" y="1025799"/>
            <a:ext cx="5890610" cy="5291773"/>
            <a:chOff x="252257" y="1121118"/>
            <a:chExt cx="5890610" cy="5291773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74C3CC73-7369-B7AE-FD34-D45C57DAD84E}"/>
                </a:ext>
              </a:extLst>
            </p:cNvPr>
            <p:cNvGrpSpPr/>
            <p:nvPr/>
          </p:nvGrpSpPr>
          <p:grpSpPr>
            <a:xfrm>
              <a:off x="252257" y="1524939"/>
              <a:ext cx="5890610" cy="4887952"/>
              <a:chOff x="36163" y="1743960"/>
              <a:chExt cx="5890610" cy="4887952"/>
            </a:xfrm>
          </p:grpSpPr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B8E0D228-2442-B5AE-0BA3-4E5E62490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474" y="1743960"/>
                <a:ext cx="5385642" cy="4887952"/>
              </a:xfrm>
              <a:prstGeom prst="rect">
                <a:avLst/>
              </a:prstGeom>
            </p:spPr>
          </p:pic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9E74E572-206D-B7CC-195B-E4A3F3771056}"/>
                  </a:ext>
                </a:extLst>
              </p:cNvPr>
              <p:cNvSpPr txBox="1"/>
              <p:nvPr/>
            </p:nvSpPr>
            <p:spPr>
              <a:xfrm>
                <a:off x="4514951" y="2048017"/>
                <a:ext cx="1165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err="1"/>
                  <a:t>Recaedores</a:t>
                </a:r>
                <a:endParaRPr lang="es-ES" sz="1600" b="1" dirty="0"/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CA2E842-9DD4-DDF7-A89C-37D0D922253A}"/>
                  </a:ext>
                </a:extLst>
              </p:cNvPr>
              <p:cNvSpPr txBox="1"/>
              <p:nvPr/>
            </p:nvSpPr>
            <p:spPr>
              <a:xfrm>
                <a:off x="4520138" y="2333684"/>
                <a:ext cx="11932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/>
                  <a:t>Abstinentes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57FB583-87CD-B3E6-D426-BF33B6301B66}"/>
                  </a:ext>
                </a:extLst>
              </p:cNvPr>
              <p:cNvSpPr txBox="1"/>
              <p:nvPr/>
            </p:nvSpPr>
            <p:spPr>
              <a:xfrm>
                <a:off x="831449" y="5650348"/>
                <a:ext cx="4892716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/>
                  <a:t>0       1       2      3        4        5       6      7       8      9      10     11    12    13    14     15   16    17   </a:t>
                </a:r>
              </a:p>
            </p:txBody>
          </p: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B61EC350-387D-B96A-C9FA-BC9BDF13A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0736" y="2231887"/>
                <a:ext cx="3205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F8D19EB3-C736-A8E0-96F5-BE2A64B1D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0736" y="2484099"/>
                <a:ext cx="320511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B879179E-1889-D20E-9CFA-A765C4BB1EED}"/>
                  </a:ext>
                </a:extLst>
              </p:cNvPr>
              <p:cNvSpPr txBox="1"/>
              <p:nvPr/>
            </p:nvSpPr>
            <p:spPr>
              <a:xfrm>
                <a:off x="4469362" y="4277921"/>
                <a:ext cx="895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/>
                  <a:t>Log 0,41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0D1B6B4F-CE4E-E24C-7D8C-4F7DCA76F1A5}"/>
                  </a:ext>
                </a:extLst>
              </p:cNvPr>
              <p:cNvSpPr txBox="1"/>
              <p:nvPr/>
            </p:nvSpPr>
            <p:spPr>
              <a:xfrm>
                <a:off x="5414462" y="5618441"/>
                <a:ext cx="512311" cy="27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/>
                  <a:t>años</a:t>
                </a: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12D1C390-32A4-9ACF-1BBC-B41EDFDBA5FD}"/>
                  </a:ext>
                </a:extLst>
              </p:cNvPr>
              <p:cNvSpPr txBox="1"/>
              <p:nvPr/>
            </p:nvSpPr>
            <p:spPr>
              <a:xfrm>
                <a:off x="36163" y="6046202"/>
                <a:ext cx="5676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/>
                  <a:t>Pacientes         236    219         183              159            127            97              59                                33           21              </a:t>
                </a:r>
              </a:p>
              <a:p>
                <a:r>
                  <a:rPr lang="es-ES" sz="1000" b="1" dirty="0"/>
                  <a:t>en riesgo           62      61            59                 54              42            32              24                                15           14</a:t>
                </a:r>
              </a:p>
            </p:txBody>
          </p:sp>
          <p:cxnSp>
            <p:nvCxnSpPr>
              <p:cNvPr id="51" name="Conector recto 50">
                <a:extLst>
                  <a:ext uri="{FF2B5EF4-FFF2-40B4-BE49-F238E27FC236}">
                    <a16:creationId xmlns:a16="http://schemas.microsoft.com/office/drawing/2014/main" id="{A20FB0EB-9A35-EFF0-21E8-A06335BD4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433" y="6339761"/>
                <a:ext cx="1527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E4CF08F7-6BA1-7845-A87D-C3D9DC5A0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433" y="6170677"/>
                <a:ext cx="152711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B704277-9F87-7CBA-3032-7062CFB449FC}"/>
                </a:ext>
              </a:extLst>
            </p:cNvPr>
            <p:cNvSpPr txBox="1"/>
            <p:nvPr/>
          </p:nvSpPr>
          <p:spPr>
            <a:xfrm>
              <a:off x="637706" y="1121118"/>
              <a:ext cx="4641178" cy="6463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Supervivencia </a:t>
              </a:r>
            </a:p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“</a:t>
              </a:r>
              <a:r>
                <a:rPr lang="es-ES" b="1" dirty="0" err="1">
                  <a:solidFill>
                    <a:schemeClr val="bg1"/>
                  </a:solidFill>
                </a:rPr>
                <a:t>recaedores</a:t>
              </a:r>
              <a:r>
                <a:rPr lang="es-ES" b="1" dirty="0">
                  <a:solidFill>
                    <a:schemeClr val="bg1"/>
                  </a:solidFill>
                </a:rPr>
                <a:t>” y “abstinentes”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7FA3917-A0A3-3E62-B6E6-7260DEA0B991}"/>
                </a:ext>
              </a:extLst>
            </p:cNvPr>
            <p:cNvSpPr txBox="1"/>
            <p:nvPr/>
          </p:nvSpPr>
          <p:spPr>
            <a:xfrm>
              <a:off x="1230233" y="1686522"/>
              <a:ext cx="657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100%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3F51588-D34F-E0B6-899D-220AE234F8C7}"/>
                </a:ext>
              </a:extLst>
            </p:cNvPr>
            <p:cNvSpPr txBox="1"/>
            <p:nvPr/>
          </p:nvSpPr>
          <p:spPr>
            <a:xfrm>
              <a:off x="1230233" y="2170413"/>
              <a:ext cx="657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96%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E21D2E6-F79F-5CD6-444A-BAECA15D75E3}"/>
                </a:ext>
              </a:extLst>
            </p:cNvPr>
            <p:cNvSpPr txBox="1"/>
            <p:nvPr/>
          </p:nvSpPr>
          <p:spPr>
            <a:xfrm>
              <a:off x="1887689" y="1812475"/>
              <a:ext cx="657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95%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B12BCCF-4603-3A8F-461D-6B24ED6133A9}"/>
                </a:ext>
              </a:extLst>
            </p:cNvPr>
            <p:cNvSpPr txBox="1"/>
            <p:nvPr/>
          </p:nvSpPr>
          <p:spPr>
            <a:xfrm>
              <a:off x="1887689" y="2330729"/>
              <a:ext cx="657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89%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2022C2A5-467C-A775-D94B-6FAB2EEFF9C5}"/>
                </a:ext>
              </a:extLst>
            </p:cNvPr>
            <p:cNvSpPr txBox="1"/>
            <p:nvPr/>
          </p:nvSpPr>
          <p:spPr>
            <a:xfrm>
              <a:off x="2432966" y="1846486"/>
              <a:ext cx="657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93%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1B2C509C-621C-FB93-AA98-91B943433BA5}"/>
                </a:ext>
              </a:extLst>
            </p:cNvPr>
            <p:cNvSpPr txBox="1"/>
            <p:nvPr/>
          </p:nvSpPr>
          <p:spPr>
            <a:xfrm>
              <a:off x="2414329" y="2615059"/>
              <a:ext cx="657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84%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7C20257-CDCB-47F7-898F-4DC42E5BC06F}"/>
                </a:ext>
              </a:extLst>
            </p:cNvPr>
            <p:cNvSpPr txBox="1"/>
            <p:nvPr/>
          </p:nvSpPr>
          <p:spPr>
            <a:xfrm>
              <a:off x="3719814" y="2642387"/>
              <a:ext cx="657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68%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4B75DFEC-F6DF-1A9C-0B62-884F4713EC00}"/>
                </a:ext>
              </a:extLst>
            </p:cNvPr>
            <p:cNvSpPr txBox="1"/>
            <p:nvPr/>
          </p:nvSpPr>
          <p:spPr>
            <a:xfrm>
              <a:off x="3719814" y="3231541"/>
              <a:ext cx="6574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64%</a:t>
              </a: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6F571401-A1BF-5348-BB45-7D247092E209}"/>
              </a:ext>
            </a:extLst>
          </p:cNvPr>
          <p:cNvSpPr/>
          <p:nvPr/>
        </p:nvSpPr>
        <p:spPr>
          <a:xfrm>
            <a:off x="6768445" y="5677066"/>
            <a:ext cx="4534292" cy="1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D086D04-6A4D-E6D3-E394-6B3C4A1FD63B}"/>
              </a:ext>
            </a:extLst>
          </p:cNvPr>
          <p:cNvSpPr/>
          <p:nvPr/>
        </p:nvSpPr>
        <p:spPr>
          <a:xfrm>
            <a:off x="713433" y="5604894"/>
            <a:ext cx="4999060" cy="18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4648EBA5-E093-6689-E510-B1041F5C40C6}"/>
              </a:ext>
            </a:extLst>
          </p:cNvPr>
          <p:cNvGrpSpPr/>
          <p:nvPr/>
        </p:nvGrpSpPr>
        <p:grpSpPr>
          <a:xfrm>
            <a:off x="6045829" y="905253"/>
            <a:ext cx="9284532" cy="6889825"/>
            <a:chOff x="5900974" y="990479"/>
            <a:chExt cx="9284532" cy="6889825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4A9CD74-AB9E-8DA2-B45A-5D8F142A51AA}"/>
                </a:ext>
              </a:extLst>
            </p:cNvPr>
            <p:cNvGrpSpPr/>
            <p:nvPr/>
          </p:nvGrpSpPr>
          <p:grpSpPr>
            <a:xfrm>
              <a:off x="5900974" y="1554920"/>
              <a:ext cx="9284532" cy="6325384"/>
              <a:chOff x="5941901" y="1743960"/>
              <a:chExt cx="9284532" cy="6325384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EDE675FD-B006-5302-AA88-DECE54461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2411" y="1743960"/>
                <a:ext cx="9054022" cy="6325384"/>
              </a:xfrm>
              <a:prstGeom prst="rect">
                <a:avLst/>
              </a:prstGeom>
            </p:spPr>
          </p:pic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92934CB-FE73-9F56-4B24-6BCC72A5BE43}"/>
                  </a:ext>
                </a:extLst>
              </p:cNvPr>
              <p:cNvSpPr txBox="1"/>
              <p:nvPr/>
            </p:nvSpPr>
            <p:spPr>
              <a:xfrm>
                <a:off x="6691537" y="5613841"/>
                <a:ext cx="476996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/>
                  <a:t>0       1       2      3       4     5       6      7       8      9      10     11    12    13    14     15   16    17   </a:t>
                </a:r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1E5F1FD-8327-78BD-C92A-93A03C49BFEC}"/>
                  </a:ext>
                </a:extLst>
              </p:cNvPr>
              <p:cNvSpPr txBox="1"/>
              <p:nvPr/>
            </p:nvSpPr>
            <p:spPr>
              <a:xfrm>
                <a:off x="11132742" y="5584805"/>
                <a:ext cx="530797" cy="275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/>
                  <a:t>años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D5D10C1-C35C-75A0-A126-D9F52C0A0FB5}"/>
                  </a:ext>
                </a:extLst>
              </p:cNvPr>
              <p:cNvSpPr txBox="1"/>
              <p:nvPr/>
            </p:nvSpPr>
            <p:spPr>
              <a:xfrm>
                <a:off x="10360389" y="4364089"/>
                <a:ext cx="8955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/>
                  <a:t>Log 0,04</a:t>
                </a:r>
              </a:p>
            </p:txBody>
          </p: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A3A58531-27F7-FCAC-F442-AB6215635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7253" y="2356590"/>
                <a:ext cx="320511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FC837C0B-C4C1-459E-471C-00B85AE21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7253" y="2618591"/>
                <a:ext cx="320511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2E27219-C52E-A506-EFD7-D8DC8994CA7B}"/>
                  </a:ext>
                </a:extLst>
              </p:cNvPr>
              <p:cNvSpPr txBox="1"/>
              <p:nvPr/>
            </p:nvSpPr>
            <p:spPr>
              <a:xfrm>
                <a:off x="10428954" y="2156356"/>
                <a:ext cx="15808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/>
                  <a:t>≤ 30 gr OH al día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A1F8314-6714-0DFE-080B-A78260D2CE54}"/>
                  </a:ext>
                </a:extLst>
              </p:cNvPr>
              <p:cNvSpPr txBox="1"/>
              <p:nvPr/>
            </p:nvSpPr>
            <p:spPr>
              <a:xfrm>
                <a:off x="10426000" y="2432535"/>
                <a:ext cx="1534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/>
                  <a:t>&gt;30 gr OH al día</a:t>
                </a:r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17C14D35-7ADC-3687-B650-CB192A3A60CA}"/>
                  </a:ext>
                </a:extLst>
              </p:cNvPr>
              <p:cNvSpPr txBox="1"/>
              <p:nvPr/>
            </p:nvSpPr>
            <p:spPr>
              <a:xfrm>
                <a:off x="5941901" y="5999815"/>
                <a:ext cx="567633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/>
                  <a:t>Pacientes         35        34           32              31              25            20               12                               7              5</a:t>
                </a:r>
              </a:p>
              <a:p>
                <a:r>
                  <a:rPr lang="es-ES" sz="1000" b="1" dirty="0"/>
                  <a:t>en riesgo          27        27           26              24              18            11               10                               9              7</a:t>
                </a:r>
              </a:p>
            </p:txBody>
          </p:sp>
          <p:cxnSp>
            <p:nvCxnSpPr>
              <p:cNvPr id="2" name="Conector recto 1">
                <a:extLst>
                  <a:ext uri="{FF2B5EF4-FFF2-40B4-BE49-F238E27FC236}">
                    <a16:creationId xmlns:a16="http://schemas.microsoft.com/office/drawing/2014/main" id="{5C3B9417-3BC3-8C7E-ED72-3DAFFB6242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024" y="6151774"/>
                <a:ext cx="167421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3ABB0169-CD93-9004-57F7-E96642E5EB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024" y="6249266"/>
                <a:ext cx="162811" cy="0"/>
              </a:xfrm>
              <a:prstGeom prst="line">
                <a:avLst/>
              </a:prstGeom>
              <a:ln w="38100">
                <a:solidFill>
                  <a:srgbClr val="2D46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A9C1D27-6809-09EC-BDCE-CBC04C851A54}"/>
                </a:ext>
              </a:extLst>
            </p:cNvPr>
            <p:cNvSpPr txBox="1"/>
            <p:nvPr/>
          </p:nvSpPr>
          <p:spPr>
            <a:xfrm>
              <a:off x="6320599" y="990479"/>
              <a:ext cx="5304011" cy="6463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Supervivencia de pacientes “</a:t>
              </a:r>
              <a:r>
                <a:rPr lang="es-ES" b="1" dirty="0" err="1">
                  <a:solidFill>
                    <a:schemeClr val="bg1"/>
                  </a:solidFill>
                </a:rPr>
                <a:t>recaedores</a:t>
              </a:r>
              <a:r>
                <a:rPr lang="es-ES" b="1" dirty="0">
                  <a:solidFill>
                    <a:schemeClr val="bg1"/>
                  </a:solidFill>
                </a:rPr>
                <a:t>” en función de la cantidad de consumo de alcohol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64E71526-591C-58A1-19AA-C6706F1F2FA8}"/>
                </a:ext>
              </a:extLst>
            </p:cNvPr>
            <p:cNvSpPr txBox="1"/>
            <p:nvPr/>
          </p:nvSpPr>
          <p:spPr>
            <a:xfrm>
              <a:off x="6768445" y="2001980"/>
              <a:ext cx="657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100%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D633838C-517A-5377-28EF-2657CE116188}"/>
                </a:ext>
              </a:extLst>
            </p:cNvPr>
            <p:cNvSpPr txBox="1"/>
            <p:nvPr/>
          </p:nvSpPr>
          <p:spPr>
            <a:xfrm>
              <a:off x="7395158" y="2170413"/>
              <a:ext cx="75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94,7%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CAE4F020-85DA-7CD8-F009-7F260DC97D8F}"/>
                </a:ext>
              </a:extLst>
            </p:cNvPr>
            <p:cNvSpPr txBox="1"/>
            <p:nvPr/>
          </p:nvSpPr>
          <p:spPr>
            <a:xfrm>
              <a:off x="7426348" y="1874277"/>
              <a:ext cx="75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95,8%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5D4257E8-7A81-6E0E-295C-8FC2CBBC0FBC}"/>
                </a:ext>
              </a:extLst>
            </p:cNvPr>
            <p:cNvSpPr txBox="1"/>
            <p:nvPr/>
          </p:nvSpPr>
          <p:spPr>
            <a:xfrm>
              <a:off x="8084376" y="2052084"/>
              <a:ext cx="594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92%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B2594697-5926-29C4-8F1C-4052FAB0090D}"/>
                </a:ext>
              </a:extLst>
            </p:cNvPr>
            <p:cNvSpPr txBox="1"/>
            <p:nvPr/>
          </p:nvSpPr>
          <p:spPr>
            <a:xfrm>
              <a:off x="7882336" y="2486810"/>
              <a:ext cx="594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91%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C5C8637C-DAEC-5EF2-F4B4-73602DE61D97}"/>
                </a:ext>
              </a:extLst>
            </p:cNvPr>
            <p:cNvSpPr txBox="1"/>
            <p:nvPr/>
          </p:nvSpPr>
          <p:spPr>
            <a:xfrm>
              <a:off x="8943597" y="2265003"/>
              <a:ext cx="594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75%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E368F2EB-35B5-076B-B735-B16467FECCC1}"/>
                </a:ext>
              </a:extLst>
            </p:cNvPr>
            <p:cNvSpPr txBox="1"/>
            <p:nvPr/>
          </p:nvSpPr>
          <p:spPr>
            <a:xfrm>
              <a:off x="8943596" y="3430934"/>
              <a:ext cx="594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49%</a:t>
              </a: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0D06D804-532B-31EA-1234-E0F4E09C340D}"/>
              </a:ext>
            </a:extLst>
          </p:cNvPr>
          <p:cNvGrpSpPr/>
          <p:nvPr/>
        </p:nvGrpSpPr>
        <p:grpSpPr>
          <a:xfrm>
            <a:off x="2309127" y="126201"/>
            <a:ext cx="7841729" cy="638668"/>
            <a:chOff x="367615" y="350483"/>
            <a:chExt cx="11234597" cy="1234909"/>
          </a:xfrm>
        </p:grpSpPr>
        <p:sp>
          <p:nvSpPr>
            <p:cNvPr id="88" name="Título 1">
              <a:extLst>
                <a:ext uri="{FF2B5EF4-FFF2-40B4-BE49-F238E27FC236}">
                  <a16:creationId xmlns:a16="http://schemas.microsoft.com/office/drawing/2014/main" id="{98284360-03C5-6EEC-53DD-B11F1807E0DA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5" cy="1047074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9" name="Título 1">
              <a:extLst>
                <a:ext uri="{FF2B5EF4-FFF2-40B4-BE49-F238E27FC236}">
                  <a16:creationId xmlns:a16="http://schemas.microsoft.com/office/drawing/2014/main" id="{29B226AA-BA9B-0977-9600-C92AA19F2758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8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SUPERVIVENCIA</a:t>
              </a:r>
            </a:p>
          </p:txBody>
        </p:sp>
      </p:grpSp>
      <p:pic>
        <p:nvPicPr>
          <p:cNvPr id="90" name="Imagen 89">
            <a:extLst>
              <a:ext uri="{FF2B5EF4-FFF2-40B4-BE49-F238E27FC236}">
                <a16:creationId xmlns:a16="http://schemas.microsoft.com/office/drawing/2014/main" id="{9538AA15-F8DC-DA57-0EE9-790DBE4065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8222" y="60110"/>
            <a:ext cx="1934250" cy="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4A1DB-0010-3694-AFF4-D69CFFDDE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ABF41ABD-7BF2-C420-3A4C-0906522D17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FF161ED-A750-2BCB-53BF-CA44635D43B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66682609-5822-354F-0239-4F93DEA8130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0D9697D9-BDE4-6CD3-0636-9A3EACB9260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21E0E580-8064-229D-D2C5-A14C3F072F8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CFCE4BD-05A3-F7E9-39C8-7D8806EC46B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7B62AF0-BCED-59DB-37F2-57037BB27A9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B383C6B3-9E88-797E-B793-E0E3F3CFF51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A4F487C-D31C-6593-46A0-A8D59A29FA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5D21B7E-27CB-3F75-42B6-C37C8DC379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F153BC9-B25F-4D39-116A-735B6002E07A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B4A386B-C467-D9C3-D8D8-01A669525DB6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22BCF681-9EE2-9C13-69EA-1D91D5E8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D6DF47-324C-C17B-D966-301FE06FCCA5}"/>
              </a:ext>
            </a:extLst>
          </p:cNvPr>
          <p:cNvSpPr txBox="1"/>
          <p:nvPr/>
        </p:nvSpPr>
        <p:spPr>
          <a:xfrm>
            <a:off x="615946" y="1179969"/>
            <a:ext cx="10725134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nuestra serie, la recaída en el consumo de alcohol postrasplante se asoció a pacientes más jóvenes y con abstinencia pre-trasplante ≤ 8 meses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fibrosis avanzada sobre el injerto fue más frecuente en los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recaedores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en el consumo que en los pacientes abstinentes postrasplante.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mayoría de los pacientes consumen pequeñas cantidades que no afectan a la supervivencia.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Sin embargo, los “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recaedores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” con mayor consumo presentan mayor riesgo de fibrosis avanzada y mortalidad a largo plazo.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Limitaciones del estudio: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tasa de recidiva de consumo de alcohol puede estar infraestimada al no disponer de test analíticos de detección.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3934443-47BE-478A-A6D2-E7709A7DC983}"/>
              </a:ext>
            </a:extLst>
          </p:cNvPr>
          <p:cNvGrpSpPr/>
          <p:nvPr/>
        </p:nvGrpSpPr>
        <p:grpSpPr>
          <a:xfrm>
            <a:off x="2310915" y="160374"/>
            <a:ext cx="7841729" cy="638668"/>
            <a:chOff x="367615" y="350483"/>
            <a:chExt cx="11234597" cy="1234909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1F6DF8E2-1CE2-D8B8-75DB-72BC9AB7FB01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Título 1">
              <a:extLst>
                <a:ext uri="{FF2B5EF4-FFF2-40B4-BE49-F238E27FC236}">
                  <a16:creationId xmlns:a16="http://schemas.microsoft.com/office/drawing/2014/main" id="{810E4D66-AAAC-DEE3-EA82-5E30AEA1D719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28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CONCLUSIONES</a:t>
              </a: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23361EB8-E0A5-D118-0422-1A9AC56103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8222" y="60110"/>
            <a:ext cx="1934250" cy="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D521C-3229-1C73-A9B7-D72D153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B92F6E15-5EAC-06E6-C260-E3ABECB429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1FA75575-8391-A09A-FB18-4E96991791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521F19D9-AD35-6367-20DB-56E14E5DA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9281CFF-5CF6-11AB-9A32-0F9BD7D745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F84A34A3-D89B-FA6F-74DC-61AE28C92B9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CE4AEEB4-AB71-E78C-B44B-57677D191E7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A07C1B4A-70AF-5DD4-97C1-941D3EE8A57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0991393-C5A1-29E0-6C53-9242F8725D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67C9481A-8DB4-6213-AA22-E380C23994E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DD2D8CB-666C-5A1A-78E5-B42F415090D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820ED521-F14A-D679-BD13-265E633C3BE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9B30F118-6535-F0E1-676E-F8219FFFB53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51CA06-6D27-6312-314F-E80DB04D594D}"/>
              </a:ext>
            </a:extLst>
          </p:cNvPr>
          <p:cNvSpPr txBox="1"/>
          <p:nvPr/>
        </p:nvSpPr>
        <p:spPr>
          <a:xfrm>
            <a:off x="3648892" y="1167165"/>
            <a:ext cx="372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chemeClr val="accent1">
                    <a:lumMod val="50000"/>
                  </a:schemeClr>
                </a:solidFill>
              </a:rPr>
              <a:t>GRACIAS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C51E5A8-F932-E991-F8D6-AF4944112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390" y="2323954"/>
            <a:ext cx="7049219" cy="36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E30BD-8705-2865-327F-C6C3704C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90763BD7-2AF6-53FE-4BE0-ACF7B4AD3B2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D10C058B-444E-618B-D9C8-1A240280FB2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47AAA63-0C18-D306-2D49-7A972B354B9C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FC28FAF0-5FF0-45A0-5CDA-13B95A4AE3C0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A2218E9B-5116-1FCE-0597-5907955CC2A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2A150B23-5BD4-565B-0EEB-65DF9678C2F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7AB0B239-05CA-2ED4-63A9-F1BDEA0C555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442961D0-DF71-A429-753C-1FBF1ABE381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3B99BAD-6E9D-9A77-9D62-A8BA299788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A8C239E-AE06-9B4A-5570-C3DAE2233E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EA6DEEB-B24F-7205-C827-7260ECDFAE6E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A97F80A-81CD-09A3-5E0E-08E6862FB7F0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50F53C98-6381-EB95-7A17-7801A8E4B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E4DB134-B9A9-F1DD-27E6-4597779329D5}"/>
              </a:ext>
            </a:extLst>
          </p:cNvPr>
          <p:cNvSpPr txBox="1"/>
          <p:nvPr/>
        </p:nvSpPr>
        <p:spPr>
          <a:xfrm>
            <a:off x="414796" y="1100513"/>
            <a:ext cx="1136240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400" dirty="0"/>
              <a:t>La enfermedad hepática relacionada con el alcohol es una de las indicaciones más frecuentes de TH en Europa y América del Norte, y representa en torno al 30 % de todos los trasplantes.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0DFF28D-8C77-FF8D-D719-DA53333DA200}"/>
              </a:ext>
            </a:extLst>
          </p:cNvPr>
          <p:cNvGrpSpPr/>
          <p:nvPr/>
        </p:nvGrpSpPr>
        <p:grpSpPr>
          <a:xfrm>
            <a:off x="2472519" y="118746"/>
            <a:ext cx="7246961" cy="808538"/>
            <a:chOff x="367615" y="350483"/>
            <a:chExt cx="11234597" cy="1234909"/>
          </a:xfrm>
        </p:grpSpPr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BBECB3FB-7F1B-6F4E-473E-C61F49D06794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" name="Título 1">
              <a:extLst>
                <a:ext uri="{FF2B5EF4-FFF2-40B4-BE49-F238E27FC236}">
                  <a16:creationId xmlns:a16="http://schemas.microsoft.com/office/drawing/2014/main" id="{860ACF6A-16E9-9216-E273-B29CE053DE7D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INTRODUCCIÓN</a:t>
              </a: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E44DF49-C534-6F00-D0E3-1D579B86C7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E2A6DCD-8E7A-55A7-2E07-A8589970ABF5}"/>
              </a:ext>
            </a:extLst>
          </p:cNvPr>
          <p:cNvSpPr txBox="1"/>
          <p:nvPr/>
        </p:nvSpPr>
        <p:spPr>
          <a:xfrm>
            <a:off x="2634018" y="5953563"/>
            <a:ext cx="9350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1" dirty="0"/>
              <a:t>Ochoa-</a:t>
            </a:r>
            <a:r>
              <a:rPr lang="es-ES" sz="1200" b="1" i="1" dirty="0" err="1"/>
              <a:t>Allemant</a:t>
            </a:r>
            <a:r>
              <a:rPr lang="es-ES" sz="1200" b="1" i="1" dirty="0"/>
              <a:t> P, </a:t>
            </a:r>
            <a:r>
              <a:rPr lang="es-ES" sz="1200" b="1" i="1" dirty="0" err="1"/>
              <a:t>Serper</a:t>
            </a:r>
            <a:r>
              <a:rPr lang="es-ES" sz="1200" b="1" i="1" dirty="0"/>
              <a:t> M, Wang RX, Tang H, </a:t>
            </a:r>
            <a:r>
              <a:rPr lang="es-ES" sz="1200" b="1" i="1" dirty="0" err="1"/>
              <a:t>Ghandour</a:t>
            </a:r>
            <a:r>
              <a:rPr lang="es-ES" sz="1200" b="1" i="1" dirty="0"/>
              <a:t> B, Khan S, et </a:t>
            </a:r>
            <a:r>
              <a:rPr lang="es-ES" sz="1200" b="1" i="1" dirty="0" err="1"/>
              <a:t>al.Waitlisting</a:t>
            </a:r>
            <a:r>
              <a:rPr lang="es-ES" sz="1200" b="1" i="1" dirty="0"/>
              <a:t> and </a:t>
            </a:r>
            <a:r>
              <a:rPr lang="es-ES" sz="1200" b="1" i="1" dirty="0" err="1"/>
              <a:t>liver</a:t>
            </a:r>
            <a:r>
              <a:rPr lang="es-ES" sz="1200" b="1" i="1" dirty="0"/>
              <a:t> </a:t>
            </a:r>
            <a:r>
              <a:rPr lang="es-ES" sz="1200" b="1" i="1" dirty="0" err="1"/>
              <a:t>transplantation</a:t>
            </a:r>
            <a:r>
              <a:rPr lang="es-ES" sz="1200" b="1" i="1" dirty="0"/>
              <a:t> </a:t>
            </a:r>
            <a:r>
              <a:rPr lang="es-ES" sz="1200" b="1" i="1" dirty="0" err="1"/>
              <a:t>for</a:t>
            </a:r>
            <a:r>
              <a:rPr lang="es-ES" sz="1200" b="1" i="1" dirty="0"/>
              <a:t> </a:t>
            </a:r>
            <a:r>
              <a:rPr lang="es-ES" sz="1200" b="1" i="1" dirty="0" err="1"/>
              <a:t>MetALD</a:t>
            </a:r>
            <a:r>
              <a:rPr lang="es-ES" sz="1200" b="1" i="1" dirty="0"/>
              <a:t> in </a:t>
            </a:r>
            <a:r>
              <a:rPr lang="es-ES" sz="1200" b="1" i="1" dirty="0" err="1"/>
              <a:t>the</a:t>
            </a:r>
            <a:r>
              <a:rPr lang="es-ES" sz="1200" b="1" i="1" dirty="0"/>
              <a:t> </a:t>
            </a:r>
            <a:r>
              <a:rPr lang="es-ES" sz="1200" b="1" i="1" dirty="0" err="1"/>
              <a:t>United</a:t>
            </a:r>
            <a:r>
              <a:rPr lang="es-ES" sz="1200" b="1" i="1" dirty="0"/>
              <a:t> </a:t>
            </a:r>
            <a:r>
              <a:rPr lang="es-ES" sz="1200" b="1" i="1" dirty="0" err="1"/>
              <a:t>States</a:t>
            </a:r>
            <a:r>
              <a:rPr lang="es-ES" sz="1200" b="1" i="1" dirty="0"/>
              <a:t>: </a:t>
            </a:r>
            <a:r>
              <a:rPr lang="es-ES" sz="1200" b="1" i="1" dirty="0" err="1"/>
              <a:t>An</a:t>
            </a:r>
            <a:r>
              <a:rPr lang="es-ES" sz="1200" b="1" i="1" dirty="0"/>
              <a:t> </a:t>
            </a:r>
            <a:r>
              <a:rPr lang="es-ES" sz="1200" b="1" i="1" dirty="0" err="1"/>
              <a:t>analysis</a:t>
            </a:r>
            <a:r>
              <a:rPr lang="es-ES" sz="1200" b="1" i="1" dirty="0"/>
              <a:t> </a:t>
            </a:r>
            <a:r>
              <a:rPr lang="es-ES" sz="1200" b="1" i="1" dirty="0" err="1"/>
              <a:t>of</a:t>
            </a:r>
            <a:r>
              <a:rPr lang="es-ES" sz="1200" b="1" i="1" dirty="0"/>
              <a:t> </a:t>
            </a:r>
            <a:r>
              <a:rPr lang="es-ES" sz="1200" b="1" i="1" dirty="0" err="1"/>
              <a:t>the</a:t>
            </a:r>
            <a:r>
              <a:rPr lang="es-ES" sz="1200" b="1" i="1" dirty="0"/>
              <a:t> UNOS </a:t>
            </a:r>
            <a:r>
              <a:rPr lang="es-ES" sz="1200" b="1" i="1" dirty="0" err="1"/>
              <a:t>national</a:t>
            </a:r>
            <a:r>
              <a:rPr lang="es-ES" sz="1200" b="1" i="1" dirty="0"/>
              <a:t> </a:t>
            </a:r>
            <a:r>
              <a:rPr lang="es-ES" sz="1200" b="1" i="1" dirty="0" err="1"/>
              <a:t>registry.</a:t>
            </a:r>
            <a:r>
              <a:rPr lang="es-ES" sz="1200" b="1" i="1" dirty="0" err="1">
                <a:solidFill>
                  <a:srgbClr val="000000"/>
                </a:solidFill>
                <a:effectLst/>
              </a:rPr>
              <a:t>Hepatology</a:t>
            </a:r>
            <a:r>
              <a:rPr lang="es-ES" sz="1200" b="1" i="1" dirty="0">
                <a:solidFill>
                  <a:srgbClr val="000000"/>
                </a:solidFill>
                <a:effectLst/>
              </a:rPr>
              <a:t>. 2025;81:532–545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094D181-C7C1-F7E9-9A86-BCFFAEBBD8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189" y="2322364"/>
            <a:ext cx="4964286" cy="347611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6102213-807E-F2B3-97E6-142F35760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50" y="4916124"/>
            <a:ext cx="3237439" cy="6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7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765DA-94FC-6626-8E98-FB8B83B1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201330FB-31D2-00F9-0345-0FAB38B59B9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F6369B2-9F7B-42CC-3FA0-6D918B6297C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391601C-3A6C-5AF0-036A-DFE94D2E494C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F44FDF1-AC14-6AF3-61C8-282BBB0D164D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B88902FA-BD05-AA67-7F3F-4C8E545A628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A9737DE-D2FA-FCBC-B057-75A61C6B53D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D6B8CAE3-47C0-4846-3449-840C3AF3E8E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08BCC95D-DDF6-F239-6BB7-CBC10B9E9A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1C218EC8-C965-D999-7190-EF8C345FBF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A70F7EE-B53C-0B14-0AFA-50AF37F248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318847F-258C-E39F-1F5E-D522F709FF6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E88BBE36-C01E-47DF-18AC-3B399CE19490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B0D3A38-AAF9-F254-E5C2-40C81A08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46BB5BC-237D-7E34-90EF-80665F94E004}"/>
              </a:ext>
            </a:extLst>
          </p:cNvPr>
          <p:cNvSpPr txBox="1"/>
          <p:nvPr/>
        </p:nvSpPr>
        <p:spPr>
          <a:xfrm>
            <a:off x="622002" y="1490962"/>
            <a:ext cx="11362408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/>
              <a:t>El trastorno por consumo perjudicial de alcohol tiene un </a:t>
            </a:r>
            <a:r>
              <a:rPr lang="es-ES" sz="2800" b="1" dirty="0"/>
              <a:t>curso recurrente-remitente.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/>
              <a:t>Recaída en consumo de alcohol post-TH variable: 10%-40%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/>
              <a:t>Excelentes resultados en Europa y Norteamérica.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FF3CF0-AA7D-3315-4B6E-55507ED9EC3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325DA9F-74D0-4723-256B-678846D2993C}"/>
              </a:ext>
            </a:extLst>
          </p:cNvPr>
          <p:cNvSpPr txBox="1"/>
          <p:nvPr/>
        </p:nvSpPr>
        <p:spPr>
          <a:xfrm>
            <a:off x="2634017" y="5702845"/>
            <a:ext cx="9350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200" b="1" i="1" dirty="0" err="1"/>
              <a:t>Addolorato</a:t>
            </a:r>
            <a:r>
              <a:rPr lang="es-ES" sz="1200" b="1" i="1" dirty="0"/>
              <a:t>, Giovanni MD; </a:t>
            </a:r>
            <a:r>
              <a:rPr lang="es-ES" sz="1200" b="1" i="1" dirty="0" err="1"/>
              <a:t>Bataller</a:t>
            </a:r>
            <a:r>
              <a:rPr lang="es-ES" sz="1200" b="1" i="1" dirty="0"/>
              <a:t>, Ramón MD, PhD; Burra, Patrizia MD, PhD; </a:t>
            </a:r>
            <a:r>
              <a:rPr lang="es-ES" sz="1200" b="1" i="1" dirty="0" err="1"/>
              <a:t>DiMartini</a:t>
            </a:r>
            <a:r>
              <a:rPr lang="es-ES" sz="1200" b="1" i="1" dirty="0"/>
              <a:t>, Andrea MD; </a:t>
            </a:r>
            <a:r>
              <a:rPr lang="es-ES" sz="1200" b="1" i="1" dirty="0" err="1"/>
              <a:t>Graziadei</a:t>
            </a:r>
            <a:r>
              <a:rPr lang="es-ES" sz="1200" b="1" i="1" dirty="0"/>
              <a:t>, Ivo MD; </a:t>
            </a:r>
            <a:r>
              <a:rPr lang="es-ES" sz="1200" b="1" i="1" dirty="0" err="1"/>
              <a:t>Lucey</a:t>
            </a:r>
            <a:r>
              <a:rPr lang="es-ES" sz="1200" b="1" i="1" dirty="0"/>
              <a:t>, Michael R. MD; </a:t>
            </a:r>
            <a:r>
              <a:rPr lang="es-ES" sz="1200" b="1" i="1" dirty="0" err="1"/>
              <a:t>Mathurin</a:t>
            </a:r>
            <a:r>
              <a:rPr lang="es-ES" sz="1200" b="1" i="1" dirty="0"/>
              <a:t>, Philippe MD, PhD; </a:t>
            </a:r>
            <a:r>
              <a:rPr lang="es-ES" sz="1200" b="1" i="1" dirty="0" err="1"/>
              <a:t>O'Grady</a:t>
            </a:r>
            <a:r>
              <a:rPr lang="es-ES" sz="1200" b="1" i="1" dirty="0"/>
              <a:t>, John MD; </a:t>
            </a:r>
            <a:r>
              <a:rPr lang="es-ES" sz="1200" b="1" i="1" dirty="0" err="1"/>
              <a:t>Pageaux</a:t>
            </a:r>
            <a:r>
              <a:rPr lang="es-ES" sz="1200" b="1" i="1" dirty="0"/>
              <a:t>, Georges MD, PhD; Berenguer, Marina MD.. </a:t>
            </a:r>
            <a:r>
              <a:rPr lang="es-ES" sz="1200" b="1" i="1" dirty="0" err="1"/>
              <a:t>Liver</a:t>
            </a:r>
            <a:r>
              <a:rPr lang="es-ES" sz="1200" b="1" i="1" dirty="0"/>
              <a:t> </a:t>
            </a:r>
            <a:r>
              <a:rPr lang="es-ES" sz="1200" b="1" i="1" dirty="0" err="1"/>
              <a:t>Transplantation</a:t>
            </a:r>
            <a:r>
              <a:rPr lang="es-ES" sz="1200" b="1" i="1" dirty="0"/>
              <a:t> </a:t>
            </a:r>
            <a:r>
              <a:rPr lang="es-ES" sz="1200" b="1" i="1" dirty="0" err="1"/>
              <a:t>for</a:t>
            </a:r>
            <a:r>
              <a:rPr lang="es-ES" sz="1200" b="1" i="1" dirty="0"/>
              <a:t> </a:t>
            </a:r>
            <a:r>
              <a:rPr lang="es-ES" sz="1200" b="1" i="1" dirty="0" err="1"/>
              <a:t>Alcoholic</a:t>
            </a:r>
            <a:r>
              <a:rPr lang="es-ES" sz="1200" b="1" i="1" dirty="0"/>
              <a:t> </a:t>
            </a:r>
            <a:r>
              <a:rPr lang="es-ES" sz="1200" b="1" i="1" dirty="0" err="1"/>
              <a:t>Liver</a:t>
            </a:r>
            <a:r>
              <a:rPr lang="es-ES" sz="1200" b="1" i="1" dirty="0"/>
              <a:t> </a:t>
            </a:r>
            <a:r>
              <a:rPr lang="es-ES" sz="1200" b="1" i="1" dirty="0" err="1"/>
              <a:t>Disease</a:t>
            </a:r>
            <a:r>
              <a:rPr lang="es-ES" sz="1200" b="1" i="1" dirty="0"/>
              <a:t>. </a:t>
            </a:r>
            <a:r>
              <a:rPr lang="es-ES" sz="1200" b="1" i="1" dirty="0" err="1"/>
              <a:t>Transplantation</a:t>
            </a:r>
            <a:r>
              <a:rPr lang="es-ES" sz="1200" b="1" i="1" dirty="0"/>
              <a:t> 100(5):p 981-987, May 2016.</a:t>
            </a:r>
            <a:endParaRPr lang="es-ES" sz="1200" b="1" i="1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CE794CC-2963-F376-F3DC-4A23A08C3084}"/>
              </a:ext>
            </a:extLst>
          </p:cNvPr>
          <p:cNvGrpSpPr/>
          <p:nvPr/>
        </p:nvGrpSpPr>
        <p:grpSpPr>
          <a:xfrm>
            <a:off x="1727693" y="101080"/>
            <a:ext cx="8153286" cy="826204"/>
            <a:chOff x="-787051" y="323501"/>
            <a:chExt cx="12389264" cy="1261891"/>
          </a:xfrm>
        </p:grpSpPr>
        <p:sp>
          <p:nvSpPr>
            <p:cNvPr id="22" name="Título 1">
              <a:extLst>
                <a:ext uri="{FF2B5EF4-FFF2-40B4-BE49-F238E27FC236}">
                  <a16:creationId xmlns:a16="http://schemas.microsoft.com/office/drawing/2014/main" id="{17980A0B-70FB-9E46-079D-B4F764B5E6DE}"/>
                </a:ext>
              </a:extLst>
            </p:cNvPr>
            <p:cNvSpPr txBox="1">
              <a:spLocks/>
            </p:cNvSpPr>
            <p:nvPr/>
          </p:nvSpPr>
          <p:spPr>
            <a:xfrm>
              <a:off x="-787051" y="323501"/>
              <a:ext cx="12167092" cy="1074058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" name="Título 1">
              <a:extLst>
                <a:ext uri="{FF2B5EF4-FFF2-40B4-BE49-F238E27FC236}">
                  <a16:creationId xmlns:a16="http://schemas.microsoft.com/office/drawing/2014/main" id="{65A116AC-0BE8-EA3D-731E-3E425ABB3701}"/>
                </a:ext>
              </a:extLst>
            </p:cNvPr>
            <p:cNvSpPr txBox="1">
              <a:spLocks/>
            </p:cNvSpPr>
            <p:nvPr/>
          </p:nvSpPr>
          <p:spPr>
            <a:xfrm>
              <a:off x="-564879" y="538316"/>
              <a:ext cx="12167092" cy="1047076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ENFERMEDAD HEPÁTICA POR CONSUMO DE ALCOHOL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6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EF7B1-9041-7CA0-99E4-3DA78A9E8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777E982-473F-AD74-EA63-AA696630F5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002A7D6-FF9C-B8C4-4E11-1762857ED56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36EF2C9-E1E9-CB9C-7890-0D901608E8D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186B7D33-9418-CFA2-D4B3-05168DC7BD43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4EC74A50-D17B-37EC-F0E1-8EA804445E3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2AB23F96-728A-F869-57DC-FE9D3C09E37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02F9A6C-DBC8-45BF-644E-CF5D427295B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0CCC25D-CE69-0515-88C2-8C5B7F0F476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99BA23A-9D6D-C23C-8B74-EEF35D0A04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63FDA1A-2F69-63A3-6F1D-9FB4D13CC5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30CC370-9B7F-257E-891F-9AA0A44F209A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634F3DA-E918-A024-A9B3-C056829A2933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8A59B5A0-1C0C-EFF4-E501-9811BE4C6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34B503B-FD52-4FD3-4650-C7657D2A0C22}"/>
              </a:ext>
            </a:extLst>
          </p:cNvPr>
          <p:cNvSpPr txBox="1"/>
          <p:nvPr/>
        </p:nvSpPr>
        <p:spPr>
          <a:xfrm>
            <a:off x="414796" y="1214810"/>
            <a:ext cx="1136240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/>
              <a:t>Evaluar la tasa de recaída en el consumo de alcohol tras el trasplante hepático en pacientes que recibieron su primer injerto por cirrosis asociada al alcohol.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/>
              <a:t>Determinar la existencia de factores de riesgo psicosociales relacionados con la recaída.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/>
              <a:t>Valorar el daño de la recidiva del consumo de alcohol sobre el injerto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D5C561-D2DF-D092-5DEA-C5A1277612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A260708D-0C49-0481-6DDB-CF7AACEBDFC0}"/>
              </a:ext>
            </a:extLst>
          </p:cNvPr>
          <p:cNvGrpSpPr/>
          <p:nvPr/>
        </p:nvGrpSpPr>
        <p:grpSpPr>
          <a:xfrm>
            <a:off x="2472519" y="118746"/>
            <a:ext cx="7246961" cy="808538"/>
            <a:chOff x="367615" y="350483"/>
            <a:chExt cx="11234597" cy="1234909"/>
          </a:xfrm>
        </p:grpSpPr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C0AF31BD-2302-42B6-DCB4-E561AFDF4081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2" name="Título 1">
              <a:extLst>
                <a:ext uri="{FF2B5EF4-FFF2-40B4-BE49-F238E27FC236}">
                  <a16:creationId xmlns:a16="http://schemas.microsoft.com/office/drawing/2014/main" id="{97B2D99A-D17D-2A2D-3301-C399F4615760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OBJETIVOS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12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687E-B260-73A3-68D3-2F887324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1A5B0491-7C47-30F7-6BA9-CEB06A8BB7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67CA98F-A4CC-7304-0357-C30CA60937F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F244646E-1F6F-7462-3350-04555509DD7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F0D2B6E5-1E63-A383-0CCB-046334F57528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356BBEB0-6BF8-1A07-4711-C70DAC1DBA0C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489B579-59B5-5BCF-160C-48A3929D89B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1D834F94-5766-7166-FC59-0DC21008289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D825B08-7E5F-12F3-1430-C6F48189C7A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414B0BC5-E6E0-22CC-BD74-FF55AFBBDE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BB2DC61-0097-83DF-9F96-B8E7E12B4D9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586AA6C-593E-17E4-C81F-E19C7F20B251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76264C3-6EC2-45AF-2A48-23AFA11B6E2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E776CFF0-EBDE-D533-908C-6F813C604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3" name="CustomShape 2">
            <a:extLst>
              <a:ext uri="{FF2B5EF4-FFF2-40B4-BE49-F238E27FC236}">
                <a16:creationId xmlns:a16="http://schemas.microsoft.com/office/drawing/2014/main" id="{C7E4E604-F432-F9F2-B22F-4006553CFCF4}"/>
              </a:ext>
            </a:extLst>
          </p:cNvPr>
          <p:cNvSpPr/>
          <p:nvPr/>
        </p:nvSpPr>
        <p:spPr>
          <a:xfrm>
            <a:off x="533399" y="1059872"/>
            <a:ext cx="10972801" cy="5059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260" indent="-3429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Estudio </a:t>
            </a:r>
            <a:r>
              <a:rPr lang="es-ES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unicéntrico</a:t>
            </a: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retrospectivo, sobre la base de datos prospectiva de p</a:t>
            </a:r>
            <a:r>
              <a:rPr lang="es-ES" sz="2000" dirty="0"/>
              <a:t>acientes que recibieron un primer injerto hepático por cirrosis asociada al consumo de alcohol entre 2002 y 2024 (supervivencia &gt; 3 meses)</a:t>
            </a:r>
            <a:r>
              <a:rPr lang="es-E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343260" indent="-3429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s-ES" sz="2000" spc="-1" dirty="0">
                <a:uFill>
                  <a:solidFill>
                    <a:srgbClr val="FFFFFF"/>
                  </a:solidFill>
                </a:uFill>
              </a:rPr>
              <a:t>Se excluyeron los pacientes trasplantados por etiologías mixtas.</a:t>
            </a:r>
          </a:p>
          <a:p>
            <a:pPr marL="343260" indent="-3429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s-E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Las variables analizadas fueron edad</a:t>
            </a:r>
            <a:r>
              <a:rPr lang="es-ES" sz="2000" dirty="0"/>
              <a:t>, sexo, tabaco, tiempo de abstinencia </a:t>
            </a:r>
            <a:r>
              <a:rPr lang="es-ES" sz="2000" dirty="0" err="1"/>
              <a:t>pretrasplante</a:t>
            </a:r>
            <a:r>
              <a:rPr lang="es-ES" sz="2000" dirty="0"/>
              <a:t>, factores psicosociales, recaída del consumo postrasplante, rechazo del injerto, fibrosis avanzada sobre el injerto, desarrollo de neoplasia y </a:t>
            </a:r>
            <a:r>
              <a:rPr lang="es-ES" sz="2000" dirty="0" err="1"/>
              <a:t>éxitus</a:t>
            </a:r>
            <a:r>
              <a:rPr lang="es-ES" sz="2000" dirty="0"/>
              <a:t>. </a:t>
            </a:r>
          </a:p>
          <a:p>
            <a:pPr marL="343260" indent="-3429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s-ES" sz="2000" dirty="0"/>
              <a:t>La recaída en el consumo de alcohol postrasplante se determinó en base a entrevista con el paciente y/o su </a:t>
            </a:r>
            <a:r>
              <a:rPr lang="es-ES" sz="2000" dirty="0" err="1"/>
              <a:t>famila</a:t>
            </a:r>
            <a:r>
              <a:rPr lang="es-ES" sz="2000" dirty="0"/>
              <a:t> ante sospecha clínica.</a:t>
            </a:r>
          </a:p>
          <a:p>
            <a:pPr marL="343260" indent="-3429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</a:pPr>
            <a:r>
              <a:rPr lang="es-ES" sz="2000" dirty="0"/>
              <a:t>Se diagnosticó fibrosis avanzada (F3/F4) sobre el injerto cuando el paciente presentaba un </a:t>
            </a:r>
            <a:r>
              <a:rPr lang="es-ES" sz="2000" dirty="0" err="1"/>
              <a:t>fibroscan</a:t>
            </a:r>
            <a:r>
              <a:rPr lang="es-ES" sz="2000" dirty="0"/>
              <a:t> &gt; 10 </a:t>
            </a:r>
            <a:r>
              <a:rPr lang="es-ES" sz="2000" dirty="0" err="1"/>
              <a:t>kPa</a:t>
            </a:r>
            <a:r>
              <a:rPr lang="es-ES" sz="2000" dirty="0"/>
              <a:t>, biopsia hepática o datos de EHC avanzada en ecografía o TAC.</a:t>
            </a:r>
          </a:p>
          <a:p>
            <a:pPr marL="343260" indent="-342900" algn="just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ü"/>
            </a:pPr>
            <a:endParaRPr lang="es-ES" sz="2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DC60DD-6D58-BDB8-B20C-7C632051D62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C71C502-F795-3FEB-9131-008E1FF6A9F8}"/>
              </a:ext>
            </a:extLst>
          </p:cNvPr>
          <p:cNvGrpSpPr/>
          <p:nvPr/>
        </p:nvGrpSpPr>
        <p:grpSpPr>
          <a:xfrm>
            <a:off x="2634017" y="118746"/>
            <a:ext cx="7246961" cy="808538"/>
            <a:chOff x="367615" y="350483"/>
            <a:chExt cx="11234597" cy="1234909"/>
          </a:xfrm>
        </p:grpSpPr>
        <p:sp>
          <p:nvSpPr>
            <p:cNvPr id="20" name="Título 1">
              <a:extLst>
                <a:ext uri="{FF2B5EF4-FFF2-40B4-BE49-F238E27FC236}">
                  <a16:creationId xmlns:a16="http://schemas.microsoft.com/office/drawing/2014/main" id="{DDB38D7F-7CD8-5304-23C7-924D7173CAC4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83EC9935-C4BE-75D6-470C-D8BF34F80871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MATERIAL Y MÉTODOS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5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23E3E-9CB9-991E-C608-74ED9AA39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FA4D2D4E-B6FE-FC80-285E-145A97936E6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4E73DB4-0857-931D-E855-D7EFE73A134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9C937714-285F-BEB6-A915-6425C6E8127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7E845BE-8BD6-4A76-01CD-BFB227A9A938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E4C8CC4-01F4-0883-95A4-FAB5E44039F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0094AFC0-987E-1D24-E227-D5216AD110F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835C8A4C-EA80-0198-CB85-03F5FCB04DD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67E8BE93-F3D2-9D78-27FD-4379FBD4BC1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43FAAFC9-3796-0073-F359-907ADFBE08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C091CFA-AFBA-1F06-C5A7-E26F7B62A4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A0D67AC-6304-E144-AF36-2F412A50C734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378EFAB-B4BC-0DF2-6584-A618C88D711F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234DCC8F-E90D-F519-3CA5-2E4D6BF31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7B732062-2D84-3E95-40B3-E763FB68DB4F}"/>
              </a:ext>
            </a:extLst>
          </p:cNvPr>
          <p:cNvGrpSpPr/>
          <p:nvPr/>
        </p:nvGrpSpPr>
        <p:grpSpPr>
          <a:xfrm>
            <a:off x="511109" y="1715702"/>
            <a:ext cx="1948741" cy="1704081"/>
            <a:chOff x="541089" y="1954238"/>
            <a:chExt cx="1948741" cy="1704081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350D861-1EF4-5963-19F6-609C0E87A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340" y="1954238"/>
              <a:ext cx="1252704" cy="1262806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B07DAC3-73B9-24A0-BF1A-3FCFD90F0452}"/>
                </a:ext>
              </a:extLst>
            </p:cNvPr>
            <p:cNvSpPr txBox="1"/>
            <p:nvPr/>
          </p:nvSpPr>
          <p:spPr>
            <a:xfrm>
              <a:off x="541089" y="3196654"/>
              <a:ext cx="194874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spc="-1" dirty="0">
                  <a:uFill>
                    <a:solidFill>
                      <a:srgbClr val="FFFFFF"/>
                    </a:solidFill>
                  </a:uFill>
                </a:rPr>
                <a:t>298 pacientes</a:t>
              </a:r>
              <a:endParaRPr lang="es-ES" sz="240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02881CB-8655-0530-6909-24827B588031}"/>
              </a:ext>
            </a:extLst>
          </p:cNvPr>
          <p:cNvGrpSpPr/>
          <p:nvPr/>
        </p:nvGrpSpPr>
        <p:grpSpPr>
          <a:xfrm>
            <a:off x="2186046" y="1481419"/>
            <a:ext cx="2535169" cy="2186462"/>
            <a:chOff x="2186046" y="1481419"/>
            <a:chExt cx="2535169" cy="2186462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3A0BBA82-A00D-C84B-5D58-6C875E5FB309}"/>
                </a:ext>
              </a:extLst>
            </p:cNvPr>
            <p:cNvGrpSpPr/>
            <p:nvPr/>
          </p:nvGrpSpPr>
          <p:grpSpPr>
            <a:xfrm>
              <a:off x="3164703" y="1481419"/>
              <a:ext cx="1556512" cy="2186462"/>
              <a:chOff x="3194683" y="1719955"/>
              <a:chExt cx="1556512" cy="2186462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5938C558-AE22-3002-E2E3-E77DA1061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94683" y="1719955"/>
                <a:ext cx="572369" cy="1103855"/>
              </a:xfrm>
              <a:prstGeom prst="rect">
                <a:avLst/>
              </a:prstGeom>
            </p:spPr>
          </p:pic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337B0295-BD96-051E-CEB2-23286AA77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272783" y="3064420"/>
                <a:ext cx="452892" cy="841997"/>
              </a:xfrm>
              <a:prstGeom prst="rect">
                <a:avLst/>
              </a:prstGeom>
            </p:spPr>
          </p:pic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628DE98-C3FD-EA6A-2DE4-ECC37D949069}"/>
                  </a:ext>
                </a:extLst>
              </p:cNvPr>
              <p:cNvSpPr txBox="1"/>
              <p:nvPr/>
            </p:nvSpPr>
            <p:spPr>
              <a:xfrm>
                <a:off x="3626577" y="1834744"/>
                <a:ext cx="112461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4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268</a:t>
                </a:r>
              </a:p>
              <a:p>
                <a:pPr algn="ctr"/>
                <a:r>
                  <a:rPr lang="es-ES" sz="24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(90 %)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6E65440-053E-8B42-D18F-0BED78250254}"/>
                  </a:ext>
                </a:extLst>
              </p:cNvPr>
              <p:cNvSpPr txBox="1"/>
              <p:nvPr/>
            </p:nvSpPr>
            <p:spPr>
              <a:xfrm>
                <a:off x="3679152" y="3053431"/>
                <a:ext cx="10306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4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30</a:t>
                </a:r>
              </a:p>
              <a:p>
                <a:pPr algn="ctr"/>
                <a:r>
                  <a:rPr lang="es-ES" sz="24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(10 %)</a:t>
                </a:r>
                <a:endParaRPr lang="es-ES" sz="2400" dirty="0"/>
              </a:p>
            </p:txBody>
          </p:sp>
        </p:grpSp>
        <p:sp>
          <p:nvSpPr>
            <p:cNvPr id="35" name="Flecha derecha 34">
              <a:extLst>
                <a:ext uri="{FF2B5EF4-FFF2-40B4-BE49-F238E27FC236}">
                  <a16:creationId xmlns:a16="http://schemas.microsoft.com/office/drawing/2014/main" id="{B4BEA7B9-8408-A2D2-C55D-55F1368D087A}"/>
                </a:ext>
              </a:extLst>
            </p:cNvPr>
            <p:cNvSpPr/>
            <p:nvPr/>
          </p:nvSpPr>
          <p:spPr>
            <a:xfrm>
              <a:off x="2186046" y="2365181"/>
              <a:ext cx="811987" cy="379571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B5A8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15AECEDF-2313-C65E-7A24-0AAF70E8DC0E}"/>
              </a:ext>
            </a:extLst>
          </p:cNvPr>
          <p:cNvGrpSpPr/>
          <p:nvPr/>
        </p:nvGrpSpPr>
        <p:grpSpPr>
          <a:xfrm>
            <a:off x="2634018" y="133529"/>
            <a:ext cx="7246962" cy="808538"/>
            <a:chOff x="367615" y="350483"/>
            <a:chExt cx="11234597" cy="1234909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08F203BC-C9B2-C2D1-BBBB-ED4BEA5B9DF4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Título 1">
              <a:extLst>
                <a:ext uri="{FF2B5EF4-FFF2-40B4-BE49-F238E27FC236}">
                  <a16:creationId xmlns:a16="http://schemas.microsoft.com/office/drawing/2014/main" id="{8E72FEE8-B8F3-357F-EC39-0E892F30526F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Características basales de los pacientes</a:t>
              </a:r>
            </a:p>
          </p:txBody>
        </p:sp>
      </p:grpSp>
      <p:graphicFrame>
        <p:nvGraphicFramePr>
          <p:cNvPr id="46" name="Tabla 45">
            <a:extLst>
              <a:ext uri="{FF2B5EF4-FFF2-40B4-BE49-F238E27FC236}">
                <a16:creationId xmlns:a16="http://schemas.microsoft.com/office/drawing/2014/main" id="{CE0C1313-7CF7-A7F5-C26C-0B207578B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36213"/>
              </p:ext>
            </p:extLst>
          </p:nvPr>
        </p:nvGraphicFramePr>
        <p:xfrm>
          <a:off x="3160870" y="4372993"/>
          <a:ext cx="3439853" cy="1584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22253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</a:tblGrid>
              <a:tr h="32436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" sz="2000" dirty="0"/>
                        <a:t>TABACO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0" dirty="0"/>
                        <a:t>n (%)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Activo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  92 (31)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/>
                        <a:t>Exfumadores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135 (45)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No fumadores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  71 (23)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</a:tbl>
          </a:graphicData>
        </a:graphic>
      </p:graphicFrame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9E9D3F2F-9B6C-983B-4628-A9357B3BD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84938"/>
              </p:ext>
            </p:extLst>
          </p:nvPr>
        </p:nvGraphicFramePr>
        <p:xfrm>
          <a:off x="7091449" y="4406369"/>
          <a:ext cx="4148051" cy="1493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71009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377042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</a:tblGrid>
              <a:tr h="214593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ABSTINENCIA  CONSUMO PRE-THO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0" dirty="0"/>
                        <a:t>n (%)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/>
                        <a:t>&lt; 6</a:t>
                      </a:r>
                      <a:r>
                        <a:rPr lang="es-ES" sz="2000" b="1" baseline="0" dirty="0"/>
                        <a:t> meses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13 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baseline="0" dirty="0"/>
                        <a:t>≥</a:t>
                      </a:r>
                      <a:r>
                        <a:rPr lang="es-ES" sz="2000" b="1" dirty="0"/>
                        <a:t> 6</a:t>
                      </a:r>
                      <a:r>
                        <a:rPr lang="es-ES" sz="2000" b="1" baseline="0" dirty="0"/>
                        <a:t> meses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285 (95,6)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</a:tbl>
          </a:graphicData>
        </a:graphic>
      </p:graphicFrame>
      <p:graphicFrame>
        <p:nvGraphicFramePr>
          <p:cNvPr id="49" name="Tabla 48">
            <a:extLst>
              <a:ext uri="{FF2B5EF4-FFF2-40B4-BE49-F238E27FC236}">
                <a16:creationId xmlns:a16="http://schemas.microsoft.com/office/drawing/2014/main" id="{4342F73A-89B7-4E77-32BF-AB26E7C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9878"/>
              </p:ext>
            </p:extLst>
          </p:nvPr>
        </p:nvGraphicFramePr>
        <p:xfrm>
          <a:off x="369620" y="3762610"/>
          <a:ext cx="2300525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00525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</a:tblGrid>
              <a:tr h="483673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EDAD</a:t>
                      </a:r>
                    </a:p>
                    <a:p>
                      <a:pPr algn="ctr"/>
                      <a:r>
                        <a:rPr lang="es-ES" sz="2000" b="0" dirty="0">
                          <a:solidFill>
                            <a:schemeClr val="bg1"/>
                          </a:solidFill>
                        </a:rPr>
                        <a:t>mediana (p25-p75)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59 (54-63)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</a:tbl>
          </a:graphicData>
        </a:graphic>
      </p:graphicFrame>
      <p:grpSp>
        <p:nvGrpSpPr>
          <p:cNvPr id="53" name="Grupo 52">
            <a:extLst>
              <a:ext uri="{FF2B5EF4-FFF2-40B4-BE49-F238E27FC236}">
                <a16:creationId xmlns:a16="http://schemas.microsoft.com/office/drawing/2014/main" id="{3FEE53EE-A581-1FAC-DD09-9170EC938808}"/>
              </a:ext>
            </a:extLst>
          </p:cNvPr>
          <p:cNvGrpSpPr/>
          <p:nvPr/>
        </p:nvGrpSpPr>
        <p:grpSpPr>
          <a:xfrm>
            <a:off x="4011958" y="1342899"/>
            <a:ext cx="8080668" cy="2435232"/>
            <a:chOff x="3903742" y="1362284"/>
            <a:chExt cx="8080668" cy="2435232"/>
          </a:xfrm>
        </p:grpSpPr>
        <p:graphicFrame>
          <p:nvGraphicFramePr>
            <p:cNvPr id="10" name="Gráfico 1">
              <a:extLst>
                <a:ext uri="{FF2B5EF4-FFF2-40B4-BE49-F238E27FC236}">
                  <a16:creationId xmlns:a16="http://schemas.microsoft.com/office/drawing/2014/main" id="{BDF52558-A6A2-06C3-5EB7-D328574578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78588529"/>
                </p:ext>
              </p:extLst>
            </p:nvPr>
          </p:nvGraphicFramePr>
          <p:xfrm>
            <a:off x="3903742" y="1362284"/>
            <a:ext cx="8080668" cy="2435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1" name="Flecha derecha 50">
              <a:extLst>
                <a:ext uri="{FF2B5EF4-FFF2-40B4-BE49-F238E27FC236}">
                  <a16:creationId xmlns:a16="http://schemas.microsoft.com/office/drawing/2014/main" id="{7AA98C5B-AA94-EDFE-598E-9138824A26D7}"/>
                </a:ext>
              </a:extLst>
            </p:cNvPr>
            <p:cNvSpPr/>
            <p:nvPr/>
          </p:nvSpPr>
          <p:spPr>
            <a:xfrm>
              <a:off x="4569791" y="2365181"/>
              <a:ext cx="811987" cy="379571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B5A8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A70D7A78-35AC-9891-F635-EAF82BFB4DE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C0D36-089C-4995-6297-2EF0FDFA7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461EAD4-565D-2051-04B1-912B28075B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C65F5AC-7F3E-3ADA-081F-B24FFCED69B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DDC3359-3306-4C71-EB05-A7D7BA853D2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06B3F79E-69C1-7C55-9760-6D194A201F96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262DC8A9-0CBE-F0C0-7A9C-F6F0D8B9795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82DABD3-B174-2E79-7602-EE479325DC4C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B0D7DCED-4226-5D2B-A8A9-D3FBD6A868E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2B0499EE-2355-4B6A-B575-10816C5C546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05C7C86-771E-5A36-C700-F3EBFA951F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4781ECF-4522-2366-1DC7-9512802932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2BCF87C-8B26-A5D6-E6BC-3A8CCE4AD44A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18D8EA6-5360-D64F-5B26-BFA715A15999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0158AA84-02CD-4022-4787-C01DEB364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9F931A0C-4263-5655-7EE1-9A2B19D40998}"/>
              </a:ext>
            </a:extLst>
          </p:cNvPr>
          <p:cNvGrpSpPr/>
          <p:nvPr/>
        </p:nvGrpSpPr>
        <p:grpSpPr>
          <a:xfrm>
            <a:off x="2634018" y="158500"/>
            <a:ext cx="7246961" cy="808538"/>
            <a:chOff x="367615" y="350483"/>
            <a:chExt cx="11234597" cy="1234909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005CF621-841E-DAEB-7172-158D1151E92A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Título 1">
              <a:extLst>
                <a:ext uri="{FF2B5EF4-FFF2-40B4-BE49-F238E27FC236}">
                  <a16:creationId xmlns:a16="http://schemas.microsoft.com/office/drawing/2014/main" id="{99E15FD7-B281-FF06-4177-756CA1D77DF6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Factores Psicosociales</a:t>
              </a:r>
            </a:p>
          </p:txBody>
        </p:sp>
      </p:grp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31359B51-B348-E75E-36BA-B662F0A4E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90283"/>
              </p:ext>
            </p:extLst>
          </p:nvPr>
        </p:nvGraphicFramePr>
        <p:xfrm>
          <a:off x="504041" y="1486810"/>
          <a:ext cx="5007085" cy="1584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13511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493574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</a:tblGrid>
              <a:tr h="324363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ES" sz="2000" b="1" dirty="0">
                          <a:latin typeface="+mn-lt"/>
                        </a:rPr>
                        <a:t>ENFERMEDAD MENTAL PREVIA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0" dirty="0">
                          <a:latin typeface="+mn-lt"/>
                        </a:rPr>
                        <a:t>n (%)</a:t>
                      </a:r>
                      <a:endParaRPr lang="es-ES" sz="20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273  (91,6)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ansioso-depresivo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+mn-lt"/>
                        </a:rPr>
                        <a:t> 19  (6,4)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Otra,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+mn-lt"/>
                        </a:rPr>
                        <a:t>       6 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41BBBBDC-4609-C782-66F3-C5C6EB553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34109"/>
              </p:ext>
            </p:extLst>
          </p:nvPr>
        </p:nvGraphicFramePr>
        <p:xfrm>
          <a:off x="6095999" y="1498759"/>
          <a:ext cx="5007085" cy="1584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05404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301681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</a:tblGrid>
              <a:tr h="324363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ES" sz="2000" b="1" dirty="0">
                          <a:latin typeface="+mn-lt"/>
                        </a:rPr>
                        <a:t>CONVIVENCIA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0" dirty="0">
                          <a:latin typeface="+mn-lt"/>
                        </a:rPr>
                        <a:t>n (%)</a:t>
                      </a:r>
                      <a:endParaRPr lang="es-ES" sz="20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/>
                        <a:t>Familia (esposo/mujer, hijos, pareja)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225 (75,5)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+mn-lt"/>
                        </a:rPr>
                        <a:t> 25  (8,5)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+mn-lt"/>
                        </a:rPr>
                        <a:t>   48  (16)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0E9455E7-3074-EEC1-1836-E55108709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12636"/>
              </p:ext>
            </p:extLst>
          </p:nvPr>
        </p:nvGraphicFramePr>
        <p:xfrm>
          <a:off x="6066199" y="3817960"/>
          <a:ext cx="5007085" cy="1981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13511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493574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</a:tblGrid>
              <a:tr h="324363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ES" sz="2000" b="1" dirty="0">
                          <a:latin typeface="+mn-lt"/>
                        </a:rPr>
                        <a:t>ACTIVIDAD LABORAL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0" dirty="0">
                          <a:latin typeface="+mn-lt"/>
                        </a:rPr>
                        <a:t>n (%)</a:t>
                      </a:r>
                      <a:endParaRPr lang="es-ES" sz="20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Activo/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 63   (21)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Prejubilado/Jubilado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+mn-lt"/>
                        </a:rPr>
                        <a:t>199  (67)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+mn-lt"/>
                        </a:rPr>
                        <a:t>      18  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Ama de casa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+mn-lt"/>
                        </a:rPr>
                        <a:t>      18  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8928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42E23CCD-8D53-18C3-5B26-C96138A1B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01896"/>
              </p:ext>
            </p:extLst>
          </p:nvPr>
        </p:nvGraphicFramePr>
        <p:xfrm>
          <a:off x="504041" y="3817960"/>
          <a:ext cx="5007085" cy="1981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13511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1493574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</a:tblGrid>
              <a:tr h="324363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ES" sz="2000" b="1" dirty="0">
                          <a:latin typeface="+mn-lt"/>
                        </a:rPr>
                        <a:t>ESTADO CIVIL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0" dirty="0">
                          <a:latin typeface="+mn-lt"/>
                        </a:rPr>
                        <a:t>n (%)</a:t>
                      </a:r>
                      <a:endParaRPr lang="es-ES" sz="20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Casado/ Pareja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/>
                        <a:t> 215  (72)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Separado/ Divorciado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latin typeface="+mn-lt"/>
                        </a:rPr>
                        <a:t>    33  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6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+mn-lt"/>
                        </a:rPr>
                        <a:t>       38  (13)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6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Viudo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latin typeface="+mn-lt"/>
                        </a:rPr>
                        <a:t>       12  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8928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3AED65E3-9876-F69C-7792-5A8BD8D240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4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E4306-35A3-6F12-F6A6-633643BA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0C26C0E7-0A9D-F0A8-D45E-96AFBAF69A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0485AF2-9974-C0D2-20A5-F3E2D4B1F2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F5DFC365-290C-AF3D-E570-87082B9B9BD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240372E2-0748-ABB1-0456-28C1F6D4886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EF20717C-1E2D-D9D9-1971-97417B6E3B9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6792E805-1674-5A98-0D61-15A8A262046C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0FB077FC-35F6-6B06-E8EB-AC97CF16E6A6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B8033DAB-D019-577A-94F4-8B2EDD49500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084F671-D3F8-F29B-A71F-5A615E899A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EFCA5DF-E164-A38E-1F52-60C4B704F0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8499705-901C-11BE-CB05-6C8B40E95458}"/>
              </a:ext>
            </a:extLst>
          </p:cNvPr>
          <p:cNvGrpSpPr/>
          <p:nvPr/>
        </p:nvGrpSpPr>
        <p:grpSpPr>
          <a:xfrm>
            <a:off x="9289461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B173CE80-8F96-CEF6-4D02-983DAA5538F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CFD00FC-60A1-777C-2821-EFBAB0C4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1A128054-BF22-D15D-56C7-34FF46CE015E}"/>
              </a:ext>
            </a:extLst>
          </p:cNvPr>
          <p:cNvGrpSpPr/>
          <p:nvPr/>
        </p:nvGrpSpPr>
        <p:grpSpPr>
          <a:xfrm>
            <a:off x="2634018" y="131002"/>
            <a:ext cx="7246961" cy="808538"/>
            <a:chOff x="367615" y="350483"/>
            <a:chExt cx="11234597" cy="1234909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902BA76E-D2A6-0324-A198-6DD8EA1478B3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Título 1">
              <a:extLst>
                <a:ext uri="{FF2B5EF4-FFF2-40B4-BE49-F238E27FC236}">
                  <a16:creationId xmlns:a16="http://schemas.microsoft.com/office/drawing/2014/main" id="{7AF9F8C1-D19D-8CBF-7886-A7594F441F1E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Recidiva del consumo alcohol</a:t>
              </a:r>
            </a:p>
          </p:txBody>
        </p:sp>
      </p:grp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029B698-5CA1-7149-5BF9-5A0CC620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49020"/>
              </p:ext>
            </p:extLst>
          </p:nvPr>
        </p:nvGraphicFramePr>
        <p:xfrm>
          <a:off x="1281330" y="4154421"/>
          <a:ext cx="9470997" cy="1402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645873">
                  <a:extLst>
                    <a:ext uri="{9D8B030D-6E8A-4147-A177-3AD203B41FA5}">
                      <a16:colId xmlns:a16="http://schemas.microsoft.com/office/drawing/2014/main" val="1717322873"/>
                    </a:ext>
                  </a:extLst>
                </a:gridCol>
                <a:gridCol w="2825124">
                  <a:extLst>
                    <a:ext uri="{9D8B030D-6E8A-4147-A177-3AD203B41FA5}">
                      <a16:colId xmlns:a16="http://schemas.microsoft.com/office/drawing/2014/main" val="1243810069"/>
                    </a:ext>
                  </a:extLst>
                </a:gridCol>
              </a:tblGrid>
              <a:tr h="324363">
                <a:tc>
                  <a:txBody>
                    <a:bodyPr/>
                    <a:lstStyle/>
                    <a:p>
                      <a:r>
                        <a:rPr lang="es-ES" sz="2000" b="1" dirty="0"/>
                        <a:t>Tiempo medio de recidiva consumo OH postrasplante, meses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± 27 (3-120)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b="1" dirty="0"/>
                        <a:t>Consumo de alcohol postrasplante: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2000" b="1" dirty="0"/>
                        <a:t>Leve: ≤30 gramos al día, n (%)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2000" b="1" dirty="0"/>
                        <a:t>Moderado-severo: &gt; 30 gr al día,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  <a:p>
                      <a:pPr algn="ctr"/>
                      <a:r>
                        <a:rPr lang="es-ES" sz="2000" b="1" dirty="0"/>
                        <a:t>38 (61)</a:t>
                      </a:r>
                    </a:p>
                    <a:p>
                      <a:pPr algn="ctr"/>
                      <a:r>
                        <a:rPr lang="es-ES" sz="2000" b="1" dirty="0"/>
                        <a:t>24 (39)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71386"/>
                  </a:ext>
                </a:extLst>
              </a:tr>
            </a:tbl>
          </a:graphicData>
        </a:graphic>
      </p:graphicFrame>
      <p:pic>
        <p:nvPicPr>
          <p:cNvPr id="28" name="Imagen 27">
            <a:extLst>
              <a:ext uri="{FF2B5EF4-FFF2-40B4-BE49-F238E27FC236}">
                <a16:creationId xmlns:a16="http://schemas.microsoft.com/office/drawing/2014/main" id="{3C1EBEE2-70B6-B8C8-8E99-1710D5AFA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52" y="1703878"/>
            <a:ext cx="1252704" cy="1262806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17DF0F4-73D7-CBF6-D112-A0A9921B9F7F}"/>
              </a:ext>
            </a:extLst>
          </p:cNvPr>
          <p:cNvSpPr txBox="1"/>
          <p:nvPr/>
        </p:nvSpPr>
        <p:spPr>
          <a:xfrm>
            <a:off x="3073470" y="3034172"/>
            <a:ext cx="1948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spc="-1" dirty="0">
                <a:uFill>
                  <a:solidFill>
                    <a:srgbClr val="FFFFFF"/>
                  </a:solidFill>
                </a:uFill>
              </a:rPr>
              <a:t>298 pacientes</a:t>
            </a:r>
            <a:endParaRPr lang="es-ES" sz="2000" b="1" dirty="0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701EB17C-0E14-4771-409A-1EEE04DFFCD4}"/>
              </a:ext>
            </a:extLst>
          </p:cNvPr>
          <p:cNvGrpSpPr/>
          <p:nvPr/>
        </p:nvGrpSpPr>
        <p:grpSpPr>
          <a:xfrm>
            <a:off x="4575571" y="1425734"/>
            <a:ext cx="4024749" cy="2038135"/>
            <a:chOff x="2228024" y="1189907"/>
            <a:chExt cx="3907069" cy="2429968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40451836-7FB8-7801-6266-DD2D6790274A}"/>
                </a:ext>
              </a:extLst>
            </p:cNvPr>
            <p:cNvGrpSpPr/>
            <p:nvPr/>
          </p:nvGrpSpPr>
          <p:grpSpPr>
            <a:xfrm>
              <a:off x="3994054" y="1666938"/>
              <a:ext cx="2141039" cy="1743193"/>
              <a:chOff x="3352441" y="1722703"/>
              <a:chExt cx="2141039" cy="1743193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3FECA61F-D4DD-2BAF-2A85-BD5C7920EFD5}"/>
                  </a:ext>
                </a:extLst>
              </p:cNvPr>
              <p:cNvSpPr txBox="1"/>
              <p:nvPr/>
            </p:nvSpPr>
            <p:spPr>
              <a:xfrm>
                <a:off x="3409919" y="1722703"/>
                <a:ext cx="1872722" cy="477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000" b="1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</a:rPr>
                  <a:t>Sí: 62 (21 %)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57DEED30-F6F8-223B-48A8-7DEA102ADB65}"/>
                  </a:ext>
                </a:extLst>
              </p:cNvPr>
              <p:cNvSpPr txBox="1"/>
              <p:nvPr/>
            </p:nvSpPr>
            <p:spPr>
              <a:xfrm>
                <a:off x="3352441" y="2988864"/>
                <a:ext cx="2141039" cy="477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000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No: 236 (79 %)</a:t>
                </a:r>
                <a:endParaRPr lang="es-ES" sz="2000" b="1" dirty="0"/>
              </a:p>
            </p:txBody>
          </p:sp>
        </p:grpSp>
        <p:sp>
          <p:nvSpPr>
            <p:cNvPr id="32" name="Flecha derecha 31">
              <a:extLst>
                <a:ext uri="{FF2B5EF4-FFF2-40B4-BE49-F238E27FC236}">
                  <a16:creationId xmlns:a16="http://schemas.microsoft.com/office/drawing/2014/main" id="{26CAD7D3-A382-6F43-9129-031E02FFB683}"/>
                </a:ext>
              </a:extLst>
            </p:cNvPr>
            <p:cNvSpPr/>
            <p:nvPr/>
          </p:nvSpPr>
          <p:spPr>
            <a:xfrm>
              <a:off x="2228024" y="2367406"/>
              <a:ext cx="811987" cy="37957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B5A8A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 b="1">
                <a:solidFill>
                  <a:srgbClr val="FF0000"/>
                </a:solidFill>
              </a:endParaRPr>
            </a:p>
          </p:txBody>
        </p: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67444F4A-98A3-5D94-930A-AE601D5AF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0011" y="1620848"/>
              <a:ext cx="1169202" cy="756227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10EFC1BC-FE5D-B6DB-B5E4-E14EF59FD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8246" y="2851050"/>
              <a:ext cx="705807" cy="768825"/>
            </a:xfrm>
            <a:prstGeom prst="rect">
              <a:avLst/>
            </a:prstGeom>
          </p:spPr>
        </p:pic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B15E452-22B1-C72D-C2D7-7FFC4A1C811C}"/>
                </a:ext>
              </a:extLst>
            </p:cNvPr>
            <p:cNvSpPr txBox="1"/>
            <p:nvPr/>
          </p:nvSpPr>
          <p:spPr>
            <a:xfrm>
              <a:off x="2844718" y="1189907"/>
              <a:ext cx="1592863" cy="4770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000" b="1" spc="-1" dirty="0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</a:rPr>
                <a:t>Recidiva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D910B6B-DD09-17C6-374E-FCF8F263EF5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D348-2DD3-9793-7E24-CFF0A0A2B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AEE5FBE2-7C77-7603-FF9E-3375596D75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7E0B8BF-4670-7199-8457-3E9D8FC750D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BFDC8C82-775E-8580-4140-C02934A7678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CDBCB1F6-C28C-95CB-3BE1-E1DECC61A167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892FCC44-650B-8469-CB7E-986517B5798E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853EA779-B872-FC77-2969-4FC9C513312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1CD5FE51-D777-79C1-5175-637CD4AD28C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E373829B-95E1-2A38-FBE8-7A8C77497BF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C0200DA-12A1-E3B6-E755-DF2057EF5E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BEBF63A-A964-D206-AE23-340065AFAD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2752559-708B-C72E-B7EF-308CFA4DF81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22663510-E2ED-B145-8060-AE114EFA213F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DA80ED5-D0CC-08C3-A3F5-E41A581F6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4E1598-22FC-9479-4CE2-139A7AC0F38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57749" y="0"/>
            <a:ext cx="1934250" cy="523015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4D5D763C-73D1-1BBB-DDBD-E20B02054CEB}"/>
              </a:ext>
            </a:extLst>
          </p:cNvPr>
          <p:cNvGrpSpPr/>
          <p:nvPr/>
        </p:nvGrpSpPr>
        <p:grpSpPr>
          <a:xfrm>
            <a:off x="2634018" y="131002"/>
            <a:ext cx="7246961" cy="808538"/>
            <a:chOff x="367615" y="350483"/>
            <a:chExt cx="11234597" cy="1234909"/>
          </a:xfrm>
        </p:grpSpPr>
        <p:sp>
          <p:nvSpPr>
            <p:cNvPr id="29" name="Título 1">
              <a:extLst>
                <a:ext uri="{FF2B5EF4-FFF2-40B4-BE49-F238E27FC236}">
                  <a16:creationId xmlns:a16="http://schemas.microsoft.com/office/drawing/2014/main" id="{9765FC5A-5D14-7567-4218-BD598EDFD7C3}"/>
                </a:ext>
              </a:extLst>
            </p:cNvPr>
            <p:cNvSpPr txBox="1">
              <a:spLocks/>
            </p:cNvSpPr>
            <p:nvPr/>
          </p:nvSpPr>
          <p:spPr>
            <a:xfrm>
              <a:off x="367615" y="350483"/>
              <a:ext cx="11012424" cy="1047075"/>
            </a:xfrm>
            <a:prstGeom prst="rect">
              <a:avLst/>
            </a:prstGeom>
            <a:noFill/>
            <a:ln w="76200">
              <a:solidFill>
                <a:srgbClr val="B5A8AF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s-ES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" name="Título 1">
              <a:extLst>
                <a:ext uri="{FF2B5EF4-FFF2-40B4-BE49-F238E27FC236}">
                  <a16:creationId xmlns:a16="http://schemas.microsoft.com/office/drawing/2014/main" id="{63E18F1E-C5D0-0726-DBC9-FB4B232FB514}"/>
                </a:ext>
              </a:extLst>
            </p:cNvPr>
            <p:cNvSpPr txBox="1">
              <a:spLocks/>
            </p:cNvSpPr>
            <p:nvPr/>
          </p:nvSpPr>
          <p:spPr>
            <a:xfrm>
              <a:off x="589788" y="538317"/>
              <a:ext cx="11012424" cy="1047075"/>
            </a:xfrm>
            <a:prstGeom prst="rect">
              <a:avLst/>
            </a:prstGeom>
            <a:noFill/>
            <a:ln w="76200">
              <a:solidFill>
                <a:srgbClr val="01A2E2"/>
              </a:solidFill>
            </a:ln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Probabilidad de recaída al consumo de alcohol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E2D795E-129B-6D0B-AAB8-05C852EEBE3C}"/>
              </a:ext>
            </a:extLst>
          </p:cNvPr>
          <p:cNvGrpSpPr/>
          <p:nvPr/>
        </p:nvGrpSpPr>
        <p:grpSpPr>
          <a:xfrm>
            <a:off x="1616609" y="1161779"/>
            <a:ext cx="8712838" cy="5416062"/>
            <a:chOff x="1616609" y="1161779"/>
            <a:chExt cx="8712838" cy="5416062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8A128754-C470-7A81-DAD5-A3AC29A528BC}"/>
                </a:ext>
              </a:extLst>
            </p:cNvPr>
            <p:cNvGrpSpPr/>
            <p:nvPr/>
          </p:nvGrpSpPr>
          <p:grpSpPr>
            <a:xfrm>
              <a:off x="1616609" y="1161779"/>
              <a:ext cx="8712838" cy="5416062"/>
              <a:chOff x="1616609" y="1441938"/>
              <a:chExt cx="8712838" cy="5416062"/>
            </a:xfrm>
          </p:grpSpPr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C178CE99-584B-431D-2DAB-7103F920B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7765" y="1441938"/>
                <a:ext cx="8711682" cy="5416062"/>
              </a:xfrm>
              <a:prstGeom prst="rect">
                <a:avLst/>
              </a:prstGeom>
            </p:spPr>
          </p:pic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B5470476-112B-F93B-D482-45B2891937FB}"/>
                  </a:ext>
                </a:extLst>
              </p:cNvPr>
              <p:cNvGrpSpPr/>
              <p:nvPr/>
            </p:nvGrpSpPr>
            <p:grpSpPr>
              <a:xfrm>
                <a:off x="1616609" y="1871762"/>
                <a:ext cx="8408558" cy="4534975"/>
                <a:chOff x="1789969" y="1561696"/>
                <a:chExt cx="7805346" cy="4512615"/>
              </a:xfrm>
            </p:grpSpPr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35046B7B-5D9D-D509-D2C2-D916CD951372}"/>
                    </a:ext>
                  </a:extLst>
                </p:cNvPr>
                <p:cNvSpPr txBox="1"/>
                <p:nvPr/>
              </p:nvSpPr>
              <p:spPr>
                <a:xfrm>
                  <a:off x="3048000" y="3246643"/>
                  <a:ext cx="6096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endParaRPr lang="es-ES" dirty="0"/>
                </a:p>
              </p:txBody>
            </p:sp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7686094D-3610-37DE-AD0F-DE4EC50A4073}"/>
                    </a:ext>
                  </a:extLst>
                </p:cNvPr>
                <p:cNvSpPr txBox="1"/>
                <p:nvPr/>
              </p:nvSpPr>
              <p:spPr>
                <a:xfrm>
                  <a:off x="8644377" y="5676174"/>
                  <a:ext cx="950938" cy="398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000" b="1" dirty="0"/>
                    <a:t>meses</a:t>
                  </a:r>
                </a:p>
              </p:txBody>
            </p:sp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E9DAB87D-D50C-ADDF-AE2C-7D1E051C8341}"/>
                    </a:ext>
                  </a:extLst>
                </p:cNvPr>
                <p:cNvSpPr txBox="1"/>
                <p:nvPr/>
              </p:nvSpPr>
              <p:spPr>
                <a:xfrm>
                  <a:off x="1789969" y="1863872"/>
                  <a:ext cx="423250" cy="459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/>
                    <a:t>%</a:t>
                  </a:r>
                </a:p>
              </p:txBody>
            </p:sp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B89DDF44-005B-E0FC-1869-321EEBABA932}"/>
                    </a:ext>
                  </a:extLst>
                </p:cNvPr>
                <p:cNvSpPr txBox="1"/>
                <p:nvPr/>
              </p:nvSpPr>
              <p:spPr>
                <a:xfrm>
                  <a:off x="3171807" y="4233153"/>
                  <a:ext cx="535756" cy="459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7%</a:t>
                  </a:r>
                </a:p>
              </p:txBody>
            </p:sp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E029E816-0530-078C-91F8-D3E053F5B2DA}"/>
                    </a:ext>
                  </a:extLst>
                </p:cNvPr>
                <p:cNvSpPr txBox="1"/>
                <p:nvPr/>
              </p:nvSpPr>
              <p:spPr>
                <a:xfrm>
                  <a:off x="3949795" y="3755929"/>
                  <a:ext cx="886156" cy="459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17,5%</a:t>
                  </a:r>
                </a:p>
              </p:txBody>
            </p:sp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6B7ADE9E-B582-BB78-224C-3276A71D3526}"/>
                    </a:ext>
                  </a:extLst>
                </p:cNvPr>
                <p:cNvSpPr txBox="1"/>
                <p:nvPr/>
              </p:nvSpPr>
              <p:spPr>
                <a:xfrm>
                  <a:off x="5095692" y="3526234"/>
                  <a:ext cx="694442" cy="459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21%</a:t>
                  </a:r>
                </a:p>
              </p:txBody>
            </p:sp>
            <p:sp>
              <p:nvSpPr>
                <p:cNvPr id="33" name="Rectángulo 32">
                  <a:extLst>
                    <a:ext uri="{FF2B5EF4-FFF2-40B4-BE49-F238E27FC236}">
                      <a16:creationId xmlns:a16="http://schemas.microsoft.com/office/drawing/2014/main" id="{85D293FB-5F4F-C3B9-CD8D-EE6FB44896BC}"/>
                    </a:ext>
                  </a:extLst>
                </p:cNvPr>
                <p:cNvSpPr/>
                <p:nvPr/>
              </p:nvSpPr>
              <p:spPr>
                <a:xfrm>
                  <a:off x="2205872" y="1640264"/>
                  <a:ext cx="199936" cy="37707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CuadroTexto 33">
                  <a:extLst>
                    <a:ext uri="{FF2B5EF4-FFF2-40B4-BE49-F238E27FC236}">
                      <a16:creationId xmlns:a16="http://schemas.microsoft.com/office/drawing/2014/main" id="{DA7CCC13-175A-00D0-F0AE-20D7147486F7}"/>
                    </a:ext>
                  </a:extLst>
                </p:cNvPr>
                <p:cNvSpPr txBox="1"/>
                <p:nvPr/>
              </p:nvSpPr>
              <p:spPr>
                <a:xfrm>
                  <a:off x="2045617" y="3895156"/>
                  <a:ext cx="3593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b="1" dirty="0"/>
                    <a:t>20</a:t>
                  </a:r>
                </a:p>
              </p:txBody>
            </p:sp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E69F61E2-5DBD-841B-AE40-FC27D94D1BFF}"/>
                    </a:ext>
                  </a:extLst>
                </p:cNvPr>
                <p:cNvSpPr txBox="1"/>
                <p:nvPr/>
              </p:nvSpPr>
              <p:spPr>
                <a:xfrm>
                  <a:off x="2084494" y="2719508"/>
                  <a:ext cx="3593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b="1" dirty="0"/>
                    <a:t>40</a:t>
                  </a:r>
                </a:p>
              </p:txBody>
            </p:sp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8A61DA43-4EB4-1678-7F5D-832FAE3D9527}"/>
                    </a:ext>
                  </a:extLst>
                </p:cNvPr>
                <p:cNvSpPr txBox="1"/>
                <p:nvPr/>
              </p:nvSpPr>
              <p:spPr>
                <a:xfrm>
                  <a:off x="2122786" y="1561696"/>
                  <a:ext cx="3593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200" b="1" dirty="0"/>
                    <a:t>60</a:t>
                  </a:r>
                </a:p>
              </p:txBody>
            </p: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F40D61A3-7C2D-876F-32BB-710CE61C1D4F}"/>
                    </a:ext>
                  </a:extLst>
                </p:cNvPr>
                <p:cNvSpPr txBox="1"/>
                <p:nvPr/>
              </p:nvSpPr>
              <p:spPr>
                <a:xfrm>
                  <a:off x="7785577" y="3246643"/>
                  <a:ext cx="694442" cy="459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26%</a:t>
                  </a:r>
                </a:p>
              </p:txBody>
            </p:sp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63F88863-9D21-C38F-96BF-3B0D801B963C}"/>
                    </a:ext>
                  </a:extLst>
                </p:cNvPr>
                <p:cNvSpPr txBox="1"/>
                <p:nvPr/>
              </p:nvSpPr>
              <p:spPr>
                <a:xfrm>
                  <a:off x="3047999" y="1932495"/>
                  <a:ext cx="1591448" cy="459389"/>
                </a:xfrm>
                <a:prstGeom prst="rect">
                  <a:avLst/>
                </a:prstGeom>
                <a:noFill/>
                <a:ln w="19050">
                  <a:solidFill>
                    <a:srgbClr val="01A2E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400" b="1" dirty="0"/>
                    <a:t>N= 62 (21%)</a:t>
                  </a:r>
                </a:p>
              </p:txBody>
            </p:sp>
          </p:grpSp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819C0CAF-0B8C-7C50-5CAE-DFF71A72D155}"/>
                </a:ext>
              </a:extLst>
            </p:cNvPr>
            <p:cNvSpPr txBox="1"/>
            <p:nvPr/>
          </p:nvSpPr>
          <p:spPr>
            <a:xfrm>
              <a:off x="5491172" y="5696221"/>
              <a:ext cx="268803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/>
                <a:t>Tiempo recidiva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904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3.xml><?xml version="1.0" encoding="utf-8"?>
<ds:datastoreItem xmlns:ds="http://schemas.openxmlformats.org/officeDocument/2006/customXml" ds:itemID="{0F354F59-2AE2-482A-ABD2-FE688F7ACB9B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3511</TotalTime>
  <Words>1970</Words>
  <Application>Microsoft Macintosh PowerPoint</Application>
  <PresentationFormat>Panorámica</PresentationFormat>
  <Paragraphs>431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Alfonso Garcia Carbonero</cp:lastModifiedBy>
  <cp:revision>60</cp:revision>
  <dcterms:created xsi:type="dcterms:W3CDTF">2022-01-31T13:34:55Z</dcterms:created>
  <dcterms:modified xsi:type="dcterms:W3CDTF">2025-10-21T20:20:34Z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