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64" r:id="rId7"/>
    <p:sldId id="272" r:id="rId8"/>
    <p:sldId id="273" r:id="rId9"/>
    <p:sldId id="274" r:id="rId10"/>
    <p:sldId id="275" r:id="rId11"/>
    <p:sldId id="276" r:id="rId12"/>
    <p:sldId id="277" r:id="rId13"/>
    <p:sldId id="256" r:id="rId14"/>
    <p:sldId id="279" r:id="rId15"/>
    <p:sldId id="278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D"/>
    <a:srgbClr val="939292"/>
    <a:srgbClr val="B5A8AF"/>
    <a:srgbClr val="01A2E2"/>
    <a:srgbClr val="8E7A85"/>
    <a:srgbClr val="00A2E2"/>
    <a:srgbClr val="B3A6AD"/>
    <a:srgbClr val="00833D"/>
    <a:srgbClr val="009AE6"/>
    <a:srgbClr val="E7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260" y="32"/>
      </p:cViewPr>
      <p:guideLst>
        <p:guide orient="horz" pos="96"/>
        <p:guide pos="72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e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.png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9.emf"/><Relationship Id="rId3" Type="http://schemas.openxmlformats.org/officeDocument/2006/relationships/image" Target="../media/image8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8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emf"/><Relationship Id="rId5" Type="http://schemas.openxmlformats.org/officeDocument/2006/relationships/image" Target="../media/image10.png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.png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8.png"/><Relationship Id="rId7" Type="http://schemas.openxmlformats.org/officeDocument/2006/relationships/image" Target="../media/image2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587715" y="2239811"/>
            <a:ext cx="851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/>
              <a:t>Título: </a:t>
            </a:r>
            <a:r>
              <a:rPr lang="es-ES" sz="2400" b="1" dirty="0">
                <a:solidFill>
                  <a:schemeClr val="accent1"/>
                </a:solidFill>
              </a:rPr>
              <a:t>Mecanismos fisiopatológicos de COVID-19 persistente en trasplantados hepáticos en comparación con individuos inmunocompetentes</a:t>
            </a:r>
            <a:endParaRPr lang="es-ES" sz="2400" dirty="0">
              <a:solidFill>
                <a:schemeClr val="accent1"/>
              </a:solidFill>
            </a:endParaRPr>
          </a:p>
          <a:p>
            <a:endParaRPr lang="es-ES" sz="2400" b="1" i="1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518336" y="3808983"/>
            <a:ext cx="738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Nombre y apellidos: Ainhoa Fernández Yunquera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495247" y="4325529"/>
            <a:ext cx="724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Centro de Trabajo: Hospital General Universitario Gregorio Marañón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7F97B-3168-F5D2-355E-52CA89834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335635-5741-9C1C-29AD-6759AACC4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22366A85-D064-88DD-10A4-F97C592AE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9144000" cy="64008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0907CF9-01CD-2148-16F8-B31B348BE9DA}"/>
              </a:ext>
            </a:extLst>
          </p:cNvPr>
          <p:cNvSpPr/>
          <p:nvPr/>
        </p:nvSpPr>
        <p:spPr>
          <a:xfrm>
            <a:off x="7883091" y="6217920"/>
            <a:ext cx="2784909" cy="503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06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Diagrama&#10;&#10;El contenido generado por IA puede ser incorrecto.">
            <a:extLst>
              <a:ext uri="{FF2B5EF4-FFF2-40B4-BE49-F238E27FC236}">
                <a16:creationId xmlns:a16="http://schemas.microsoft.com/office/drawing/2014/main" id="{4B843A48-6F5E-DDC7-0C33-14259A437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6" y="643466"/>
            <a:ext cx="7958668" cy="557106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939DFCE-80C9-A3DB-6C78-9158425A3BD1}"/>
              </a:ext>
            </a:extLst>
          </p:cNvPr>
          <p:cNvSpPr/>
          <p:nvPr/>
        </p:nvSpPr>
        <p:spPr>
          <a:xfrm>
            <a:off x="7536581" y="5775158"/>
            <a:ext cx="2868328" cy="721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66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AD03B-1076-2C5F-ADBA-CE410103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4F9970-3306-7643-6500-82D8D1DAD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expresión de citoquinas (IL-4)  y el descenso de anticuerpos </a:t>
            </a:r>
            <a:r>
              <a:rPr lang="es-ES" sz="2400" kern="100" dirty="0" err="1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anti-nucleocápside</a:t>
            </a:r>
            <a:r>
              <a:rPr lang="es-ES" sz="2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en pacientes con Long-</a:t>
            </a:r>
            <a:r>
              <a:rPr lang="es-ES" sz="2400" kern="100" dirty="0" err="1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Covid</a:t>
            </a:r>
            <a:r>
              <a:rPr lang="es-ES" sz="2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es diferente en pacientes trasplantados e inmunocompetentes.</a:t>
            </a:r>
          </a:p>
          <a:p>
            <a:pPr marL="0" indent="0">
              <a:buNone/>
            </a:pPr>
            <a:endParaRPr lang="es-ES" sz="2400" kern="100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La sintomatología persistente grave tras el COVID se relaciona con marcadores de disfunción endotelial.</a:t>
            </a:r>
          </a:p>
          <a:p>
            <a:pPr marL="0" indent="0">
              <a:buNone/>
            </a:pPr>
            <a:endParaRPr lang="es-ES" sz="2400" kern="100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La presencia de PCR viral positiva sugiere la presencia de reservorio viral en pacientes trasplantados.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5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ED763-D330-E578-79DE-DF41D9270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C534AB4B-54C0-CB6C-5C00-368FCCE51BF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C034DF6-6079-B178-08EF-87346C27EF4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41E8EB3F-05BB-2DFE-78D4-AA7A1AEC589F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8D6FD442-AF0C-87C5-982F-056C3AC00195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5FDD02BC-5894-CBF7-D108-CDF244283768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3527BDB1-FF28-3DBE-8D80-F031424D8CA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6B523FC5-C712-8483-2959-C24CB8DC3B3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9D7158C5-5583-C1D5-30FA-B926B0BB6EB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5628BF4D-0624-5DC6-FE42-B60C8696FA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6E47112-534A-5CC3-6DA8-8B37786456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73F060D-B326-BBBF-828F-05263214BD5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9697C6CB-7169-C00E-2A23-AF0030602893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5F6CE5FD-7300-EE3B-D71A-54E501156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1">
            <a:extLst>
              <a:ext uri="{FF2B5EF4-FFF2-40B4-BE49-F238E27FC236}">
                <a16:creationId xmlns:a16="http://schemas.microsoft.com/office/drawing/2014/main" id="{A8EC9AC1-7C97-570A-7E4E-6765B4A2AE8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0" y="0"/>
            <a:ext cx="2099520" cy="524520"/>
          </a:xfrm>
          <a:prstGeom prst="rect">
            <a:avLst/>
          </a:prstGeom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510676-0174-A7E0-2AFE-D51C7C99AD95}"/>
              </a:ext>
            </a:extLst>
          </p:cNvPr>
          <p:cNvSpPr txBox="1"/>
          <p:nvPr/>
        </p:nvSpPr>
        <p:spPr>
          <a:xfrm>
            <a:off x="908851" y="1174265"/>
            <a:ext cx="10374297" cy="474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persistencia de síntomas después de la infección aguda por SARS-CoV-2 (Long-COVID-19 ) impacta de forma relevante sobre la calidad de vida y  capacidad funcional de los pacientes</a:t>
            </a:r>
            <a:endParaRPr lang="es-ES" sz="2000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u="sng" kern="100">
                <a:solidFill>
                  <a:schemeClr val="accent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Objetivos</a:t>
            </a:r>
            <a:r>
              <a:rPr lang="es-ES" sz="1800" u="sng" kern="10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s-ES" sz="1800" u="sng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8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Estudiar la prevalencia de Long-</a:t>
            </a:r>
            <a:r>
              <a:rPr lang="es-ES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Covid</a:t>
            </a:r>
            <a:r>
              <a:rPr lang="es-E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en población trasplantada (TH) comparada con una cohorte de población general </a:t>
            </a:r>
            <a:endParaRPr lang="es-ES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kern="100" dirty="0">
                <a:solidFill>
                  <a:schemeClr val="accent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S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Evaluar</a:t>
            </a:r>
            <a:r>
              <a:rPr lang="es-ES" sz="18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diferencias</a:t>
            </a:r>
            <a:r>
              <a:rPr lang="es-ES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los mecanismos fisiopatológicos que se han relacionado con la persistencia de síntomas como marcadores inflamatorios, de disfunción endotelial y marcadores de persistencia viral.</a:t>
            </a:r>
          </a:p>
        </p:txBody>
      </p:sp>
    </p:spTree>
    <p:extLst>
      <p:ext uri="{BB962C8B-B14F-4D97-AF65-F5344CB8AC3E}">
        <p14:creationId xmlns:p14="http://schemas.microsoft.com/office/powerpoint/2010/main" val="58996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1">
            <a:extLst>
              <a:ext uri="{FF2B5EF4-FFF2-40B4-BE49-F238E27FC236}">
                <a16:creationId xmlns:a16="http://schemas.microsoft.com/office/drawing/2014/main" id="{11728832-7099-1A58-4074-9849DBE9708D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0" y="0"/>
            <a:ext cx="2099520" cy="524520"/>
          </a:xfrm>
          <a:prstGeom prst="rect">
            <a:avLst/>
          </a:prstGeom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3DE5C3-1206-D549-D0DF-38ADF1E9FC14}"/>
              </a:ext>
            </a:extLst>
          </p:cNvPr>
          <p:cNvSpPr txBox="1"/>
          <p:nvPr/>
        </p:nvSpPr>
        <p:spPr>
          <a:xfrm>
            <a:off x="236345" y="1129293"/>
            <a:ext cx="7630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Estudio prospectivo observacional multicéntrico 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6086F85-73C2-888C-817C-BA0A44916AEB}"/>
              </a:ext>
            </a:extLst>
          </p:cNvPr>
          <p:cNvSpPr/>
          <p:nvPr/>
        </p:nvSpPr>
        <p:spPr>
          <a:xfrm>
            <a:off x="6003525" y="463761"/>
            <a:ext cx="5755689" cy="21081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/>
              <a:t>1. Hospital General Universitario Gregorio Marañón, Madrid</a:t>
            </a:r>
          </a:p>
          <a:p>
            <a:r>
              <a:rPr lang="es-ES" sz="1600" dirty="0"/>
              <a:t>2. Hospital Ramón y Cajal, Madrid</a:t>
            </a:r>
          </a:p>
          <a:p>
            <a:r>
              <a:rPr lang="es-ES" sz="1600" dirty="0"/>
              <a:t>3. Hospital Puerta de Hierro ,Madrid</a:t>
            </a:r>
          </a:p>
          <a:p>
            <a:r>
              <a:rPr lang="es-ES" sz="1600" dirty="0"/>
              <a:t>4. Hospital Clínico Universitario Virgen de la Arrixaca, Murcia</a:t>
            </a:r>
          </a:p>
          <a:p>
            <a:r>
              <a:rPr lang="es-ES" sz="1600" dirty="0"/>
              <a:t>5 . Complejo Hospitalario Universitario de Badajoz</a:t>
            </a:r>
          </a:p>
          <a:p>
            <a:r>
              <a:rPr lang="es-ES" sz="1600" dirty="0"/>
              <a:t>6. Hospital de A Coruña, A Coruña</a:t>
            </a:r>
          </a:p>
          <a:p>
            <a:r>
              <a:rPr lang="es-ES" sz="1600" dirty="0"/>
              <a:t>7. Hospital Universitario y Politécnico La Fe, Valencia</a:t>
            </a: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9257DAFE-457C-D769-B205-A182B9EEAFD9}"/>
              </a:ext>
            </a:extLst>
          </p:cNvPr>
          <p:cNvSpPr/>
          <p:nvPr/>
        </p:nvSpPr>
        <p:spPr>
          <a:xfrm>
            <a:off x="1893761" y="1639761"/>
            <a:ext cx="411518" cy="8163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5A1DB25-51F1-D301-77D5-9F63C8DB6EB2}"/>
              </a:ext>
            </a:extLst>
          </p:cNvPr>
          <p:cNvSpPr/>
          <p:nvPr/>
        </p:nvSpPr>
        <p:spPr>
          <a:xfrm>
            <a:off x="327542" y="2279988"/>
            <a:ext cx="12994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N=43 TH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54FF910-EBFC-FF75-61AA-78715BBFF1FB}"/>
              </a:ext>
            </a:extLst>
          </p:cNvPr>
          <p:cNvSpPr/>
          <p:nvPr/>
        </p:nvSpPr>
        <p:spPr>
          <a:xfrm>
            <a:off x="2575465" y="2168742"/>
            <a:ext cx="2896949" cy="5747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N=86 Inmunocompetentes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083CB3A-3CB0-2132-640C-41D6773325F7}"/>
              </a:ext>
            </a:extLst>
          </p:cNvPr>
          <p:cNvSpPr txBox="1"/>
          <p:nvPr/>
        </p:nvSpPr>
        <p:spPr>
          <a:xfrm>
            <a:off x="202799" y="2870232"/>
            <a:ext cx="763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P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areados por edad y gravedad del COVID-19</a:t>
            </a:r>
            <a:endParaRPr lang="es-ES" dirty="0"/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23E379B6-8DA3-955F-6327-AF450F4B8FE3}"/>
              </a:ext>
            </a:extLst>
          </p:cNvPr>
          <p:cNvSpPr/>
          <p:nvPr/>
        </p:nvSpPr>
        <p:spPr>
          <a:xfrm>
            <a:off x="1882899" y="3293816"/>
            <a:ext cx="465119" cy="6386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BC718C27-4337-155E-ADC8-3DDC1BF33222}"/>
              </a:ext>
            </a:extLst>
          </p:cNvPr>
          <p:cNvSpPr/>
          <p:nvPr/>
        </p:nvSpPr>
        <p:spPr>
          <a:xfrm>
            <a:off x="1893761" y="4685357"/>
            <a:ext cx="465119" cy="6386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99B847D-C176-59ED-7BF5-7B12A30E65D4}"/>
              </a:ext>
            </a:extLst>
          </p:cNvPr>
          <p:cNvSpPr txBox="1"/>
          <p:nvPr/>
        </p:nvSpPr>
        <p:spPr>
          <a:xfrm>
            <a:off x="202799" y="3959778"/>
            <a:ext cx="11989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6º mes. 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valuación sintomática, análisis de biomarcadores</a:t>
            </a:r>
            <a:r>
              <a:rPr lang="es-ES" dirty="0"/>
              <a:t> (IL-2, IL,4, IL6, INF gamma, E-selectina, ferritina), análisis de anticuerpos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anti-spike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y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anti-nucleocápside</a:t>
            </a:r>
            <a:endParaRPr lang="es-E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8966167-F2B7-E17F-BF8D-E78708607DE8}"/>
              </a:ext>
            </a:extLst>
          </p:cNvPr>
          <p:cNvSpPr txBox="1"/>
          <p:nvPr/>
        </p:nvSpPr>
        <p:spPr>
          <a:xfrm>
            <a:off x="202799" y="5341024"/>
            <a:ext cx="10465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12º mes. 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valuación sintomática, análisis de biomarcadores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 y anticuerpos descritos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 </a:t>
            </a:r>
            <a:endParaRPr lang="es-ES" dirty="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9F4E34FC-BF05-C6B3-26FE-E05811F9C0F6}"/>
              </a:ext>
            </a:extLst>
          </p:cNvPr>
          <p:cNvSpPr/>
          <p:nvPr/>
        </p:nvSpPr>
        <p:spPr>
          <a:xfrm>
            <a:off x="9050868" y="4455645"/>
            <a:ext cx="2810786" cy="17880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En 7 pacientes TH  se realizó estudio de PCR viral en sangre, heces y biopsias gástricas a los 12 meses.</a:t>
            </a:r>
          </a:p>
        </p:txBody>
      </p:sp>
    </p:spTree>
    <p:extLst>
      <p:ext uri="{BB962C8B-B14F-4D97-AF65-F5344CB8AC3E}">
        <p14:creationId xmlns:p14="http://schemas.microsoft.com/office/powerpoint/2010/main" val="206115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E3CD9-2EB5-C61B-F25A-38EA77781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E041E93-869D-C286-696E-5D965D6FCED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31BE32C-3FF5-D36D-DB96-60590C13EFB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F4B8B994-DB2E-C116-8A6D-683445179AC5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995123B-4CD7-70E1-5B5B-116AFDA51534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10D3B3CA-80EA-025E-B895-C256F63A425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A5300794-1B5D-E40C-4876-F7B01C0AF19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72B7B61A-DE9B-092B-5153-B4AE4CC6E3F0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A80580A9-0500-1F0D-DF20-8B5A8B2569B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CD9B7AE8-B590-18F9-F2EB-BCF5DCDD1F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8800D96-F3B8-9439-339A-9BDA1D4855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E5D5DD5-8D10-8AAF-2756-1953C7AABB97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3C1F7984-DA93-45BB-8376-007FC14ADD24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B8B0ED45-E0BD-A893-0331-CD0C4DFD9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1">
            <a:extLst>
              <a:ext uri="{FF2B5EF4-FFF2-40B4-BE49-F238E27FC236}">
                <a16:creationId xmlns:a16="http://schemas.microsoft.com/office/drawing/2014/main" id="{ECBAF86A-283C-7269-79A6-9EBA28DBBBB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975841" y="52781"/>
            <a:ext cx="2099520" cy="524520"/>
          </a:xfrm>
          <a:prstGeom prst="rect">
            <a:avLst/>
          </a:prstGeom>
          <a:ln>
            <a:noFill/>
          </a:ln>
        </p:spPr>
      </p:pic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BA47C925-D468-E20F-03C1-4A78ECDC6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68753"/>
              </p:ext>
            </p:extLst>
          </p:nvPr>
        </p:nvGraphicFramePr>
        <p:xfrm>
          <a:off x="637563" y="350484"/>
          <a:ext cx="7503202" cy="546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7970">
                  <a:extLst>
                    <a:ext uri="{9D8B030D-6E8A-4147-A177-3AD203B41FA5}">
                      <a16:colId xmlns:a16="http://schemas.microsoft.com/office/drawing/2014/main" val="3924351222"/>
                    </a:ext>
                  </a:extLst>
                </a:gridCol>
                <a:gridCol w="2307660">
                  <a:extLst>
                    <a:ext uri="{9D8B030D-6E8A-4147-A177-3AD203B41FA5}">
                      <a16:colId xmlns:a16="http://schemas.microsoft.com/office/drawing/2014/main" val="191203681"/>
                    </a:ext>
                  </a:extLst>
                </a:gridCol>
                <a:gridCol w="1808103">
                  <a:extLst>
                    <a:ext uri="{9D8B030D-6E8A-4147-A177-3AD203B41FA5}">
                      <a16:colId xmlns:a16="http://schemas.microsoft.com/office/drawing/2014/main" val="985096207"/>
                    </a:ext>
                  </a:extLst>
                </a:gridCol>
                <a:gridCol w="1359469">
                  <a:extLst>
                    <a:ext uri="{9D8B030D-6E8A-4147-A177-3AD203B41FA5}">
                      <a16:colId xmlns:a16="http://schemas.microsoft.com/office/drawing/2014/main" val="2375952701"/>
                    </a:ext>
                  </a:extLst>
                </a:gridCol>
              </a:tblGrid>
              <a:tr h="818885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</a:rPr>
                        <a:t>CARACTERÍSTICAS  </a:t>
                      </a:r>
                    </a:p>
                    <a:p>
                      <a:pPr marL="2286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</a:rPr>
                        <a:t>N(%)</a:t>
                      </a:r>
                      <a:endParaRPr lang="es-E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Población trasplantada ( TH)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2286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Población inmunocompetente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s-ES" sz="1400" i="1" kern="100" dirty="0">
                          <a:effectLst/>
                          <a:latin typeface="+mn-lt"/>
                        </a:rPr>
                        <a:t>p</a:t>
                      </a:r>
                      <a:endParaRPr lang="es-ES" sz="2000" i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extLst>
                  <a:ext uri="{0D108BD9-81ED-4DB2-BD59-A6C34878D82A}">
                    <a16:rowId xmlns:a16="http://schemas.microsoft.com/office/drawing/2014/main" val="1703567431"/>
                  </a:ext>
                </a:extLst>
              </a:tr>
              <a:tr h="199561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</a:rPr>
                        <a:t> COVID GRAVE</a:t>
                      </a:r>
                      <a:endParaRPr lang="es-E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 6(14%)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s-ES" sz="1400" kern="100">
                          <a:effectLst/>
                          <a:latin typeface="+mn-lt"/>
                        </a:rPr>
                        <a:t> 9(10,5%)</a:t>
                      </a:r>
                      <a:endParaRPr lang="es-ES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effectLst/>
                          <a:latin typeface="+mn-lt"/>
                        </a:rPr>
                        <a:t>0,57 </a:t>
                      </a:r>
                      <a:endParaRPr lang="es-ES" sz="14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extLst>
                  <a:ext uri="{0D108BD9-81ED-4DB2-BD59-A6C34878D82A}">
                    <a16:rowId xmlns:a16="http://schemas.microsoft.com/office/drawing/2014/main" val="2093922215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</a:rPr>
                        <a:t> LONG COVID 6º MES</a:t>
                      </a:r>
                      <a:endParaRPr lang="es-E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16 (37,2%)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s-ES" sz="1400" kern="100" dirty="0">
                          <a:effectLst/>
                          <a:latin typeface="+mn-lt"/>
                        </a:rPr>
                        <a:t>50 ( 57%)</a:t>
                      </a:r>
                      <a:endParaRPr lang="es-ES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0,03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extLst>
                  <a:ext uri="{0D108BD9-81ED-4DB2-BD59-A6C34878D82A}">
                    <a16:rowId xmlns:a16="http://schemas.microsoft.com/office/drawing/2014/main" val="3749205999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</a:rPr>
                        <a:t> LONG COVID 12ºMES</a:t>
                      </a:r>
                      <a:endParaRPr lang="es-E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</a:pPr>
                      <a:r>
                        <a:rPr lang="es-ES" sz="1400" kern="100">
                          <a:effectLst/>
                          <a:latin typeface="+mn-lt"/>
                        </a:rPr>
                        <a:t> 15 (34,9%)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s-ES" sz="1400" kern="100" dirty="0">
                          <a:effectLst/>
                          <a:latin typeface="+mn-lt"/>
                        </a:rPr>
                        <a:t> 34(39,5%)</a:t>
                      </a:r>
                      <a:endParaRPr lang="es-ES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0,6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extLst>
                  <a:ext uri="{0D108BD9-81ED-4DB2-BD59-A6C34878D82A}">
                    <a16:rowId xmlns:a16="http://schemas.microsoft.com/office/drawing/2014/main" val="3997805608"/>
                  </a:ext>
                </a:extLst>
              </a:tr>
              <a:tr h="394432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</a:rPr>
                        <a:t> DISNEA RESIDUAL GRAVE  (&gt;2)</a:t>
                      </a:r>
                      <a:endParaRPr lang="es-E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4(9,5%)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s-ES" sz="1400" kern="100" dirty="0">
                          <a:effectLst/>
                          <a:latin typeface="+mn-lt"/>
                        </a:rPr>
                        <a:t> 8(9,4%)</a:t>
                      </a:r>
                      <a:endParaRPr lang="es-ES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0,6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extLst>
                  <a:ext uri="{0D108BD9-81ED-4DB2-BD59-A6C34878D82A}">
                    <a16:rowId xmlns:a16="http://schemas.microsoft.com/office/drawing/2014/main" val="1728750315"/>
                  </a:ext>
                </a:extLst>
              </a:tr>
              <a:tr h="375662">
                <a:tc gridSpan="4">
                  <a:txBody>
                    <a:bodyPr/>
                    <a:lstStyle/>
                    <a:p>
                      <a:pPr marL="685800"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Biomarcadores : 12 mes   Mediana (RIQ)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extLst>
                  <a:ext uri="{0D108BD9-81ED-4DB2-BD59-A6C34878D82A}">
                    <a16:rowId xmlns:a16="http://schemas.microsoft.com/office/drawing/2014/main" val="3224269536"/>
                  </a:ext>
                </a:extLst>
              </a:tr>
              <a:tr h="352368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</a:rPr>
                        <a:t> Ferritina  (ng/ml)</a:t>
                      </a:r>
                      <a:endParaRPr lang="es-E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100,8 (494)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" sz="1400" kern="100" dirty="0">
                          <a:effectLst/>
                          <a:latin typeface="+mn-lt"/>
                        </a:rPr>
                        <a:t> 138,5 (495,3)</a:t>
                      </a:r>
                      <a:endParaRPr lang="es-ES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0,58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extLst>
                  <a:ext uri="{0D108BD9-81ED-4DB2-BD59-A6C34878D82A}">
                    <a16:rowId xmlns:a16="http://schemas.microsoft.com/office/drawing/2014/main" val="1684039476"/>
                  </a:ext>
                </a:extLst>
              </a:tr>
              <a:tr h="352368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effectLst/>
                        </a:rPr>
                        <a:t> E-selectina  (ng/ml)</a:t>
                      </a:r>
                      <a:endParaRPr lang="es-E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38,81(85,57)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" sz="1400" kern="100" dirty="0">
                          <a:effectLst/>
                          <a:latin typeface="+mn-lt"/>
                        </a:rPr>
                        <a:t> 42,35 (90,75)</a:t>
                      </a:r>
                      <a:endParaRPr lang="es-ES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0,35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extLst>
                  <a:ext uri="{0D108BD9-81ED-4DB2-BD59-A6C34878D82A}">
                    <a16:rowId xmlns:a16="http://schemas.microsoft.com/office/drawing/2014/main" val="1883059088"/>
                  </a:ext>
                </a:extLst>
              </a:tr>
              <a:tr h="282603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effectLst/>
                        </a:rPr>
                        <a:t> IL2 (pg/ml)</a:t>
                      </a:r>
                      <a:endParaRPr lang="es-E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0,36 (288)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" sz="1400" kern="100" dirty="0">
                          <a:effectLst/>
                          <a:latin typeface="+mn-lt"/>
                        </a:rPr>
                        <a:t> 1,86(173)</a:t>
                      </a:r>
                      <a:endParaRPr lang="es-ES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0,65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extLst>
                  <a:ext uri="{0D108BD9-81ED-4DB2-BD59-A6C34878D82A}">
                    <a16:rowId xmlns:a16="http://schemas.microsoft.com/office/drawing/2014/main" val="3025234871"/>
                  </a:ext>
                </a:extLst>
              </a:tr>
              <a:tr h="774893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</a:rPr>
                        <a:t> IL4 (</a:t>
                      </a:r>
                      <a:r>
                        <a:rPr lang="es-ES" sz="1400" kern="100" dirty="0" err="1">
                          <a:effectLst/>
                        </a:rPr>
                        <a:t>pg</a:t>
                      </a:r>
                      <a:r>
                        <a:rPr lang="es-ES" sz="1400" kern="100" dirty="0">
                          <a:effectLst/>
                        </a:rPr>
                        <a:t>/ml)</a:t>
                      </a:r>
                      <a:endParaRPr lang="es-E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228600" lvl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              6,36(463)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228600" lvl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</a:endParaRPr>
                    </a:p>
                    <a:p>
                      <a:pPr marL="228600" lvl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0,026 (152,7)</a:t>
                      </a:r>
                    </a:p>
                    <a:p>
                      <a:pPr marL="228600" lvl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 </a:t>
                      </a:r>
                      <a:endParaRPr lang="es-ES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228600" lvl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             </a:t>
                      </a:r>
                      <a:r>
                        <a:rPr lang="es-ES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0,02</a:t>
                      </a:r>
                      <a:endParaRPr lang="es-ES" sz="140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extLst>
                  <a:ext uri="{0D108BD9-81ED-4DB2-BD59-A6C34878D82A}">
                    <a16:rowId xmlns:a16="http://schemas.microsoft.com/office/drawing/2014/main" val="2365912093"/>
                  </a:ext>
                </a:extLst>
              </a:tr>
              <a:tr h="268462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</a:rPr>
                        <a:t>IL6( </a:t>
                      </a:r>
                      <a:r>
                        <a:rPr lang="es-ES" sz="1400" kern="100" dirty="0" err="1">
                          <a:effectLst/>
                        </a:rPr>
                        <a:t>pg</a:t>
                      </a:r>
                      <a:r>
                        <a:rPr lang="es-ES" sz="1400" kern="100" dirty="0">
                          <a:effectLst/>
                        </a:rPr>
                        <a:t>/ml)</a:t>
                      </a:r>
                      <a:endParaRPr lang="es-E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3,55(398,4)</a:t>
                      </a: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" sz="1400" kern="100" dirty="0">
                          <a:effectLst/>
                          <a:latin typeface="+mn-lt"/>
                        </a:rPr>
                        <a:t>4,43 (440)</a:t>
                      </a:r>
                      <a:endParaRPr lang="es-ES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0,94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extLst>
                  <a:ext uri="{0D108BD9-81ED-4DB2-BD59-A6C34878D82A}">
                    <a16:rowId xmlns:a16="http://schemas.microsoft.com/office/drawing/2014/main" val="1678261070"/>
                  </a:ext>
                </a:extLst>
              </a:tr>
              <a:tr h="858002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</a:rPr>
                        <a:t>IFN-</a:t>
                      </a:r>
                      <a:r>
                        <a:rPr lang="el-GR" sz="1400" kern="100" dirty="0">
                          <a:effectLst/>
                        </a:rPr>
                        <a:t>γ </a:t>
                      </a:r>
                      <a:r>
                        <a:rPr lang="es-ES" sz="1400" kern="100" dirty="0">
                          <a:effectLst/>
                        </a:rPr>
                        <a:t>(ng/ml)</a:t>
                      </a:r>
                      <a:endParaRPr lang="es-E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19,55 (5282,2)</a:t>
                      </a: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" sz="1400" kern="100" dirty="0">
                          <a:effectLst/>
                          <a:latin typeface="+mn-lt"/>
                        </a:rPr>
                        <a:t>12,33( 729)</a:t>
                      </a:r>
                      <a:endParaRPr lang="es-ES" dirty="0">
                        <a:latin typeface="+mn-lt"/>
                      </a:endParaRPr>
                    </a:p>
                  </a:txBody>
                  <a:tcPr marL="36981" marR="36981" marT="5136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0,84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81" marR="36981" marT="5136" marB="0" anchor="ctr"/>
                </a:tc>
                <a:extLst>
                  <a:ext uri="{0D108BD9-81ED-4DB2-BD59-A6C34878D82A}">
                    <a16:rowId xmlns:a16="http://schemas.microsoft.com/office/drawing/2014/main" val="2159824601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37C725F3-DB0E-2951-12A8-FBF8514C41C6}"/>
              </a:ext>
            </a:extLst>
          </p:cNvPr>
          <p:cNvSpPr txBox="1"/>
          <p:nvPr/>
        </p:nvSpPr>
        <p:spPr>
          <a:xfrm>
            <a:off x="9259528" y="3494837"/>
            <a:ext cx="1786231" cy="1711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hubo diferencias a los 6 meses en biomarcadores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7B5FB43-A68B-59DC-9F7F-B8A347C5E2C7}"/>
              </a:ext>
            </a:extLst>
          </p:cNvPr>
          <p:cNvSpPr/>
          <p:nvPr/>
        </p:nvSpPr>
        <p:spPr>
          <a:xfrm>
            <a:off x="8636664" y="2162062"/>
            <a:ext cx="3031958" cy="64308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86031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6AC4A-6EF4-C944-B4A2-95826292B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2ED91D29-D19F-6916-3E0C-9B495C7DA06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F0261BC1-D898-9CC5-48B8-B3C24ADA47B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C0951923-ED94-0992-3C90-F02765A36927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F8C45ACE-ABEA-5895-4650-5FDFEBE5FE01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3F30FC50-46EF-7EC4-08BF-2BB062E04C0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D8406A49-F5ED-FB5C-CFDB-9F356E53AFC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C5E1BE61-6DC2-02BB-9FB1-A654EE603C1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38DFC01B-55AD-75D6-E6EB-E0C00BC5563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1116BA42-827A-FB57-1C2C-F73DD28799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48BE1EB-6B00-A91A-3168-6EDC3C524E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2758992-D754-4DCB-C6E0-E4222BBAD387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58148188-A51F-99BD-616E-46D2B7B1B44D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C27F9CC-8202-CBCB-8BEA-B503322DF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1">
            <a:extLst>
              <a:ext uri="{FF2B5EF4-FFF2-40B4-BE49-F238E27FC236}">
                <a16:creationId xmlns:a16="http://schemas.microsoft.com/office/drawing/2014/main" id="{57422FDE-B8E3-8495-9087-2521CE7810B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0" y="0"/>
            <a:ext cx="2099520" cy="52452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9399D50-ECFC-D0F3-48BA-8A43615FF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807474"/>
              </p:ext>
            </p:extLst>
          </p:nvPr>
        </p:nvGraphicFramePr>
        <p:xfrm>
          <a:off x="906314" y="1284217"/>
          <a:ext cx="10133597" cy="2993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5290">
                  <a:extLst>
                    <a:ext uri="{9D8B030D-6E8A-4147-A177-3AD203B41FA5}">
                      <a16:colId xmlns:a16="http://schemas.microsoft.com/office/drawing/2014/main" val="1077802024"/>
                    </a:ext>
                  </a:extLst>
                </a:gridCol>
                <a:gridCol w="2785414">
                  <a:extLst>
                    <a:ext uri="{9D8B030D-6E8A-4147-A177-3AD203B41FA5}">
                      <a16:colId xmlns:a16="http://schemas.microsoft.com/office/drawing/2014/main" val="3459195689"/>
                    </a:ext>
                  </a:extLst>
                </a:gridCol>
                <a:gridCol w="2741265">
                  <a:extLst>
                    <a:ext uri="{9D8B030D-6E8A-4147-A177-3AD203B41FA5}">
                      <a16:colId xmlns:a16="http://schemas.microsoft.com/office/drawing/2014/main" val="958747175"/>
                    </a:ext>
                  </a:extLst>
                </a:gridCol>
                <a:gridCol w="1501628">
                  <a:extLst>
                    <a:ext uri="{9D8B030D-6E8A-4147-A177-3AD203B41FA5}">
                      <a16:colId xmlns:a16="http://schemas.microsoft.com/office/drawing/2014/main" val="147245662"/>
                    </a:ext>
                  </a:extLst>
                </a:gridCol>
              </a:tblGrid>
              <a:tr h="668655">
                <a:tc gridSpan="4">
                  <a:txBody>
                    <a:bodyPr/>
                    <a:lstStyle/>
                    <a:p>
                      <a:pPr marL="228600" lvl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Niveles de anticuerpos               Inmunocompetente                                Población TH            </a:t>
                      </a:r>
                      <a:r>
                        <a:rPr lang="es-ES" sz="1800" i="1" kern="100" dirty="0">
                          <a:effectLst/>
                        </a:rPr>
                        <a:t>                   p   </a:t>
                      </a:r>
                    </a:p>
                    <a:p>
                      <a:pPr marL="228600" lvl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i="1" kern="100" dirty="0">
                          <a:effectLst/>
                        </a:rPr>
                        <a:t>Mediana (RIQ)                                           </a:t>
                      </a:r>
                      <a:r>
                        <a:rPr lang="es-ES" sz="1800" kern="100" dirty="0">
                          <a:effectLst/>
                        </a:rPr>
                        <a:t>               </a:t>
                      </a:r>
                      <a:endParaRPr lang="es-ES" sz="18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29953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228600" lvl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Ac anti-</a:t>
                      </a:r>
                      <a:r>
                        <a:rPr lang="es-ES" sz="1800" kern="100" dirty="0" err="1">
                          <a:effectLst/>
                        </a:rPr>
                        <a:t>Spike</a:t>
                      </a:r>
                      <a:r>
                        <a:rPr lang="es-ES" sz="1800" kern="100" dirty="0">
                          <a:effectLst/>
                        </a:rPr>
                        <a:t> 6 mes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>
                          <a:effectLst/>
                        </a:rPr>
                        <a:t>875 (2206976,5)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503,4(10166,5)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0,025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6334208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228600" lvl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>
                          <a:effectLst/>
                        </a:rPr>
                        <a:t>Ac anti-Spike 12 mes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1041,3(40000)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>
                          <a:effectLst/>
                        </a:rPr>
                        <a:t>1198(39890,4)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>
                          <a:effectLst/>
                        </a:rPr>
                        <a:t>0,42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2240978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228600" lvl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Ac anti-Nucleocápside 6 mes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>
                          <a:effectLst/>
                        </a:rPr>
                        <a:t> 2,17 (6,7)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4,33(9,57)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>
                          <a:effectLst/>
                        </a:rPr>
                        <a:t>0,001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64927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228600" lvl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Ac anti-Nucleocápside 12 mes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>
                          <a:effectLst/>
                        </a:rPr>
                        <a:t>0,64 (4,12)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6,57 (6,57)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685800" lvl="1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0,002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915865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91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0E9F-8A37-6A62-EA13-C17E88B53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A2FED306-BE8E-C1C6-3E52-17D28D3D6E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B6C0917-4F1B-BCB4-223E-7AA272D9A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8D15516A-EE5C-9B8B-B672-BEB81DA79595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E2D6B782-609E-CDD3-93D6-541CBD99F62F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1917CF5E-24C1-72FD-AC02-2AD5A4B8B0C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941158EB-AF8F-F18A-3195-B2D40BD5478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50673E65-B0AA-0303-E16C-649D47E71B4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2A937261-FCFC-02BA-D68F-E7843E94B56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267F2745-E4FF-7371-A05E-82422C03E5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484BEED-65C4-128D-4959-662A8170E5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F61031F-E621-96A8-6049-26FA580FE3EC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51495B52-935D-B480-E89B-972FF99132B1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BA58B922-179E-ED00-DB60-6F9C26760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1">
            <a:extLst>
              <a:ext uri="{FF2B5EF4-FFF2-40B4-BE49-F238E27FC236}">
                <a16:creationId xmlns:a16="http://schemas.microsoft.com/office/drawing/2014/main" id="{E856DE68-1D02-B174-5C1B-F98149DFF12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0" y="0"/>
            <a:ext cx="2099520" cy="524520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C359FA-C147-28E1-201A-A0951358C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920" y="9253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37BD69E-6522-D61E-5ABC-B9A3F7477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702316"/>
              </p:ext>
            </p:extLst>
          </p:nvPr>
        </p:nvGraphicFramePr>
        <p:xfrm>
          <a:off x="1785091" y="925390"/>
          <a:ext cx="19812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6" imgW="1978946" imgH="3362480" progId="Prism10.Document">
                  <p:embed/>
                </p:oleObj>
              </mc:Choice>
              <mc:Fallback>
                <p:oleObj name="Prism 10" r:id="rId6" imgW="1978946" imgH="3362480" progId="Prism10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091" y="925390"/>
                        <a:ext cx="1981200" cy="336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78C19377-B02C-F24C-46E8-B14DDD734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940" y="7920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5B21DCEA-D3F4-5D8A-EC17-46FB803657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111908"/>
              </p:ext>
            </p:extLst>
          </p:nvPr>
        </p:nvGraphicFramePr>
        <p:xfrm>
          <a:off x="5166570" y="1017793"/>
          <a:ext cx="2019300" cy="312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8" imgW="2017120" imgH="3508659" progId="Prism10.Document">
                  <p:embed/>
                </p:oleObj>
              </mc:Choice>
              <mc:Fallback>
                <p:oleObj name="Prism 10" r:id="rId8" imgW="2017120" imgH="3508659" progId="Prism10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570" y="1017793"/>
                        <a:ext cx="2019300" cy="3124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:a16="http://schemas.microsoft.com/office/drawing/2014/main" id="{63AFE3F0-1DC1-AEFE-744B-647185A95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41" y="1320773"/>
            <a:ext cx="131161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0384781B-A293-6C41-F6E5-C8DEE5C63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257041"/>
              </p:ext>
            </p:extLst>
          </p:nvPr>
        </p:nvGraphicFramePr>
        <p:xfrm>
          <a:off x="8155030" y="1165617"/>
          <a:ext cx="2251879" cy="2510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10" imgW="2349525" imgH="2981190" progId="Prism10.Document">
                  <p:embed/>
                </p:oleObj>
              </mc:Choice>
              <mc:Fallback>
                <p:oleObj name="Prism 10" r:id="rId10" imgW="2349525" imgH="2981190" progId="Prism10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5030" y="1165617"/>
                        <a:ext cx="2251879" cy="25106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41D7EF54-B7CD-C74F-F416-1944359A9833}"/>
              </a:ext>
            </a:extLst>
          </p:cNvPr>
          <p:cNvSpPr txBox="1"/>
          <p:nvPr/>
        </p:nvSpPr>
        <p:spPr>
          <a:xfrm>
            <a:off x="977252" y="4099618"/>
            <a:ext cx="10550837" cy="1984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Long-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Covid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asocia a niveles bajos de IL4 en el grupo inmunocompetente a los 12 meses.</a:t>
            </a: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Estos resultados no se observaron en el grupo TH </a:t>
            </a:r>
            <a:r>
              <a:rPr lang="es-ES" sz="20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.N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hubo correlación entre los niveles de IL4 y el grado de inmunosupresión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8473E75-F868-8252-5727-0F6AD5D2C203}"/>
              </a:ext>
            </a:extLst>
          </p:cNvPr>
          <p:cNvSpPr/>
          <p:nvPr/>
        </p:nvSpPr>
        <p:spPr>
          <a:xfrm>
            <a:off x="3949161" y="220717"/>
            <a:ext cx="3031958" cy="64308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41788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AC0D7-EC1C-84AB-34CD-4376161AB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27F53E58-8768-E4F7-7569-89FAA16B22A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B3D84F5-F219-1893-1AE2-FE6522B5C44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CD91F456-5F40-369B-7D1A-E39B47491992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4C0A5565-1112-E3E0-EA99-71051F93EF0E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A901B942-014F-DFA4-31A4-0753A7973CA9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D4CA92BF-9033-2CB0-FA60-211E1587958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625547AE-5864-22B4-BA4A-398055C4A3A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07CD7597-C206-3A72-D58E-B0BD25C064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C4E6C3C2-F943-F2CB-9816-D7D307E21F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3BA69CB-B9C5-0313-C735-9ED23AE2806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77DEFDB-0860-EB42-F9CA-C0637CE0FFCD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726151D0-C553-7E16-0415-2A949EE9283C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4ACF4F4F-53E2-A8AB-FF5E-4DD0CA65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1">
            <a:extLst>
              <a:ext uri="{FF2B5EF4-FFF2-40B4-BE49-F238E27FC236}">
                <a16:creationId xmlns:a16="http://schemas.microsoft.com/office/drawing/2014/main" id="{E9B80EA3-2432-0509-E42A-AE6CB5BBF17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0" y="0"/>
            <a:ext cx="2099520" cy="524520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B9636C-2A50-9CEB-2666-0F4D64B21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528" y="6310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636E6B3-2E08-DDA4-B52F-A74AB62CD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270651"/>
              </p:ext>
            </p:extLst>
          </p:nvPr>
        </p:nvGraphicFramePr>
        <p:xfrm>
          <a:off x="2569528" y="631017"/>
          <a:ext cx="2838450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6" imgW="2258051" imgH="4005524" progId="Prism10.Document">
                  <p:embed/>
                </p:oleObj>
              </mc:Choice>
              <mc:Fallback>
                <p:oleObj name="Prism 10" r:id="rId6" imgW="2258051" imgH="4005524" progId="Prism10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528" y="631017"/>
                        <a:ext cx="2838450" cy="502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703904EA-EAF5-1B2C-E1D4-B960822B5ADD}"/>
              </a:ext>
            </a:extLst>
          </p:cNvPr>
          <p:cNvSpPr txBox="1"/>
          <p:nvPr/>
        </p:nvSpPr>
        <p:spPr>
          <a:xfrm>
            <a:off x="5621154" y="1231315"/>
            <a:ext cx="55224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Los pacientes con disnea grave  presentaron niveles de E-selectina significativamente mayores  en ambas cohortes a los 12 meses.</a:t>
            </a:r>
            <a:endParaRPr lang="es-ES" sz="18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80E24A8-F22F-DC37-9407-E6423BE95CB5}"/>
              </a:ext>
            </a:extLst>
          </p:cNvPr>
          <p:cNvSpPr txBox="1"/>
          <p:nvPr/>
        </p:nvSpPr>
        <p:spPr>
          <a:xfrm>
            <a:off x="6096000" y="3936630"/>
            <a:ext cx="5430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No se apreciaron cambios  en  IL-2, IL6, </a:t>
            </a:r>
            <a:r>
              <a:rPr lang="es-ES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INF</a:t>
            </a:r>
            <a:r>
              <a:rPr lang="el-GR" dirty="0"/>
              <a:t>γ</a:t>
            </a:r>
            <a:r>
              <a:rPr lang="es-ES" dirty="0"/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y nivele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de ferritina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628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43C79-7BFD-FE7A-2325-DEAA6A02D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E2F3F958-0C59-1543-E63C-B2639952E38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F2E8AF2-FF16-6F77-8F9E-2430CA24460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816D86CC-05E0-BE92-647D-DF2284CA24A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F964E0A5-722E-A0A0-A20C-BB6677F54510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6C1C207E-2F33-DD64-2DE1-084743F6B60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20EF09F9-DA1C-13C6-5D63-7256C683F6E4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B3A393B1-6825-6C4B-27DC-12240F0D9AB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902FBEA6-3DB7-9317-FC53-C499AD1C37B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0E510F56-A165-3662-D28C-B0F1DC72BB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90C02D6-E7AE-D0CD-BAC5-116C070D8D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A2066C9-813A-7B24-E697-77117E1E6AC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6A1CB86B-FD47-6841-A31B-F32B9970B728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B6A3EA2-E9D7-BECE-FA9A-E8FF81896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1">
            <a:extLst>
              <a:ext uri="{FF2B5EF4-FFF2-40B4-BE49-F238E27FC236}">
                <a16:creationId xmlns:a16="http://schemas.microsoft.com/office/drawing/2014/main" id="{0C74A3EC-5AC9-6807-A6D5-987AC742E33A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0" y="0"/>
            <a:ext cx="2099520" cy="524520"/>
          </a:xfrm>
          <a:prstGeom prst="rect">
            <a:avLst/>
          </a:prstGeom>
          <a:ln>
            <a:noFill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D4A0A8D-C8C2-B2AD-778A-2C20780EA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49" y="8980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3A7AD8A-73E2-EFB5-31DB-645B0E9F6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86354"/>
              </p:ext>
            </p:extLst>
          </p:nvPr>
        </p:nvGraphicFramePr>
        <p:xfrm>
          <a:off x="856649" y="898095"/>
          <a:ext cx="220980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6" imgW="3540252" imgH="4151376" progId="Prism10.Document">
                  <p:embed/>
                </p:oleObj>
              </mc:Choice>
              <mc:Fallback>
                <p:oleObj name="Prism 10" r:id="rId6" imgW="3540252" imgH="4151376" progId="Prism10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49" y="898095"/>
                        <a:ext cx="2209800" cy="235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5322644F-980B-E0D1-B392-3F7CE7FB0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590" y="9234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189748DD-669F-65BB-12A8-8FAE8EBCE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217616"/>
              </p:ext>
            </p:extLst>
          </p:nvPr>
        </p:nvGraphicFramePr>
        <p:xfrm>
          <a:off x="3272590" y="923495"/>
          <a:ext cx="21717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8" imgW="3716961" imgH="4336408" progId="Prism10.Document">
                  <p:embed/>
                </p:oleObj>
              </mc:Choice>
              <mc:Fallback>
                <p:oleObj name="Prism 10" r:id="rId8" imgW="3716961" imgH="4336408" progId="Prism10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590" y="923495"/>
                        <a:ext cx="2171700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8">
            <a:extLst>
              <a:ext uri="{FF2B5EF4-FFF2-40B4-BE49-F238E27FC236}">
                <a16:creationId xmlns:a16="http://schemas.microsoft.com/office/drawing/2014/main" id="{7C7B6FEF-CDE4-98D6-9111-A3DC0F3284E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665599" y="-568422"/>
            <a:ext cx="43324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07AD1AD1-E816-F320-9C4C-004D43A86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523390"/>
              </p:ext>
            </p:extLst>
          </p:nvPr>
        </p:nvGraphicFramePr>
        <p:xfrm>
          <a:off x="5582119" y="943813"/>
          <a:ext cx="2781382" cy="2305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10" imgW="4412023" imgH="3577428" progId="Prism10.Document">
                  <p:embed/>
                </p:oleObj>
              </mc:Choice>
              <mc:Fallback>
                <p:oleObj name="Prism 10" r:id="rId10" imgW="4412023" imgH="3577428" progId="Prism10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119" y="943813"/>
                        <a:ext cx="2781382" cy="2305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0">
            <a:extLst>
              <a:ext uri="{FF2B5EF4-FFF2-40B4-BE49-F238E27FC236}">
                <a16:creationId xmlns:a16="http://schemas.microsoft.com/office/drawing/2014/main" id="{9AEF9694-91D5-26F9-4001-56447BDF2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759" y="898094"/>
            <a:ext cx="94878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034B274A-A9AD-A43C-58EE-6CC3D72061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633429"/>
              </p:ext>
            </p:extLst>
          </p:nvPr>
        </p:nvGraphicFramePr>
        <p:xfrm>
          <a:off x="8501331" y="898094"/>
          <a:ext cx="4195393" cy="237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12" imgW="6918567" imgH="3676441" progId="Prism10.Document">
                  <p:embed/>
                </p:oleObj>
              </mc:Choice>
              <mc:Fallback>
                <p:oleObj name="Prism 10" r:id="rId12" imgW="6918567" imgH="3676441" progId="Prism10.Documen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1331" y="898094"/>
                        <a:ext cx="4195393" cy="2375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2">
            <a:extLst>
              <a:ext uri="{FF2B5EF4-FFF2-40B4-BE49-F238E27FC236}">
                <a16:creationId xmlns:a16="http://schemas.microsoft.com/office/drawing/2014/main" id="{1A723EB5-BDCD-CEEB-0663-4A037B65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046" y="27400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43CFED45-B1D2-9996-9497-89EF82182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022469"/>
              </p:ext>
            </p:extLst>
          </p:nvPr>
        </p:nvGraphicFramePr>
        <p:xfrm>
          <a:off x="7626999" y="3292781"/>
          <a:ext cx="4038600" cy="3401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14" imgW="4345037" imgH="4107778" progId="Prism10.Document">
                  <p:embed/>
                </p:oleObj>
              </mc:Choice>
              <mc:Fallback>
                <p:oleObj name="Prism 10" r:id="rId14" imgW="4345037" imgH="4107778" progId="Prism10.Document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999" y="3292781"/>
                        <a:ext cx="4038600" cy="3401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26A60383-6AF2-046E-B474-81BD780790B6}"/>
              </a:ext>
            </a:extLst>
          </p:cNvPr>
          <p:cNvSpPr txBox="1"/>
          <p:nvPr/>
        </p:nvSpPr>
        <p:spPr>
          <a:xfrm>
            <a:off x="767851" y="4064908"/>
            <a:ext cx="7335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a typeface="Aptos" panose="020B0004020202020204" pitchFamily="34" charset="0"/>
              </a:rPr>
              <a:t>Niveles más bajos de </a:t>
            </a:r>
            <a:r>
              <a:rPr lang="es-ES" sz="1800" dirty="0" err="1">
                <a:solidFill>
                  <a:srgbClr val="000000"/>
                </a:solidFill>
                <a:ea typeface="Aptos" panose="020B0004020202020204" pitchFamily="34" charset="0"/>
              </a:rPr>
              <a:t>ac.anti</a:t>
            </a:r>
            <a:r>
              <a:rPr lang="es-ES" sz="1800" dirty="0">
                <a:solidFill>
                  <a:srgbClr val="000000"/>
                </a:solidFill>
                <a:ea typeface="Aptos" panose="020B0004020202020204" pitchFamily="34" charset="0"/>
              </a:rPr>
              <a:t>-Nucleocápside se asociaron a sintomatología persistente: a los 6 meses en ambas cohortes y a los 12 meses en población trasplantada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60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B9E65-4398-8176-1BB7-8B3C515FB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C5035DBC-D4D7-CE50-FCA5-420B9E9CCA0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9C7F1125-F6C7-5B2C-ED7E-E48E18C1D0D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950F1779-2DE0-57F7-DA48-2C37094727DF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257611F0-A9BB-3FF3-627E-6A75B2188E31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A11C569C-C55D-1E49-EDE7-C069A3116C4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79189644-5802-413D-1475-0EE503B126F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9E0035E-2183-4269-87F7-868353FDD21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540E1003-5375-E7B6-F70D-15ED7E10243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5948CB1-9322-44E6-16CF-D5FCE8D62B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5E54ECA-202D-465A-11B0-0DAEB37A7E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969D6BE-5C12-DBF5-7712-301F305AB781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DBBEA226-30B9-DB28-D97D-32D3FF4F23A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98C8FAB-E747-2644-E92E-4CAE2F6A0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1">
            <a:extLst>
              <a:ext uri="{FF2B5EF4-FFF2-40B4-BE49-F238E27FC236}">
                <a16:creationId xmlns:a16="http://schemas.microsoft.com/office/drawing/2014/main" id="{3CF321A5-B2C4-DBDD-3905-786F7E8D575A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0" y="0"/>
            <a:ext cx="2099520" cy="524520"/>
          </a:xfrm>
          <a:prstGeom prst="rect">
            <a:avLst/>
          </a:prstGeom>
          <a:ln>
            <a:noFill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839F9C3-06AF-8CFE-3862-6ADA96978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04" y="12484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D7E81A5F-3314-5E87-BA38-66FF863B9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571626"/>
              </p:ext>
            </p:extLst>
          </p:nvPr>
        </p:nvGraphicFramePr>
        <p:xfrm>
          <a:off x="1068404" y="1248439"/>
          <a:ext cx="384175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6" imgW="3839047" imgH="3623154" progId="Prism10.Document">
                  <p:embed/>
                </p:oleObj>
              </mc:Choice>
              <mc:Fallback>
                <p:oleObj name="Prism 10" r:id="rId6" imgW="3839047" imgH="3623154" progId="Prism10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404" y="1248439"/>
                        <a:ext cx="3841750" cy="363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D9A11A0A-FA02-C662-2A90-278DEDA11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402" y="12161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DD09DD4F-214F-9BB9-3A00-FA1F0A16C4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884301"/>
              </p:ext>
            </p:extLst>
          </p:nvPr>
        </p:nvGraphicFramePr>
        <p:xfrm>
          <a:off x="5563402" y="1216186"/>
          <a:ext cx="506730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8" imgW="5063148" imgH="3164094" progId="Prism10.Document">
                  <p:embed/>
                </p:oleObj>
              </mc:Choice>
              <mc:Fallback>
                <p:oleObj name="Prism 10" r:id="rId8" imgW="5063148" imgH="3164094" progId="Prism10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3402" y="1216186"/>
                        <a:ext cx="5067300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989BF4AA-5210-0E25-6152-26636237D7D5}"/>
              </a:ext>
            </a:extLst>
          </p:cNvPr>
          <p:cNvSpPr txBox="1"/>
          <p:nvPr/>
        </p:nvSpPr>
        <p:spPr>
          <a:xfrm>
            <a:off x="1632285" y="4847310"/>
            <a:ext cx="8927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a typeface="Aptos" panose="020B0004020202020204" pitchFamily="34" charset="0"/>
              </a:rPr>
              <a:t>Una menor caída de ac. anti-Nucleocápside  a lo largo del tiempo  se asoció a Long-</a:t>
            </a:r>
            <a:r>
              <a:rPr lang="es-ES" sz="1800" dirty="0" err="1">
                <a:solidFill>
                  <a:srgbClr val="000000"/>
                </a:solidFill>
                <a:ea typeface="Aptos" panose="020B0004020202020204" pitchFamily="34" charset="0"/>
              </a:rPr>
              <a:t>Covid</a:t>
            </a:r>
            <a:r>
              <a:rPr lang="es-ES" sz="1800" dirty="0">
                <a:solidFill>
                  <a:srgbClr val="000000"/>
                </a:solidFill>
                <a:ea typeface="Aptos" panose="020B0004020202020204" pitchFamily="34" charset="0"/>
              </a:rPr>
              <a:t> fundamentalmente en población trasplantada.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1943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4C74D6-8E01-4C8F-A796-A362780A2589}">
  <ds:schemaRefs>
    <ds:schemaRef ds:uri="http://schemas.microsoft.com/office/2006/metadata/properties"/>
    <ds:schemaRef ds:uri="http://schemas.microsoft.com/office/infopath/2007/PartnerControls"/>
    <ds:schemaRef ds:uri="0c5cd9b1-7df6-4125-9594-fc0acfe49476"/>
    <ds:schemaRef ds:uri="2ba98950-7f45-4f63-93ce-8807729bc465"/>
  </ds:schemaRefs>
</ds:datastoreItem>
</file>

<file path=customXml/itemProps3.xml><?xml version="1.0" encoding="utf-8"?>
<ds:datastoreItem xmlns:ds="http://schemas.openxmlformats.org/officeDocument/2006/customXml" ds:itemID="{C839D594-E075-4C13-B7EE-8F5FEBFF65E4}"/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710</Words>
  <Application>Microsoft Office PowerPoint</Application>
  <PresentationFormat>Panorámica</PresentationFormat>
  <Paragraphs>113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Wingdings</vt:lpstr>
      <vt:lpstr>Tema de l'Office</vt:lpstr>
      <vt:lpstr>Prism 10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Fernandez Yunquera.Ainhoa</cp:lastModifiedBy>
  <cp:revision>11</cp:revision>
  <dcterms:created xsi:type="dcterms:W3CDTF">2022-01-31T13:34:55Z</dcterms:created>
  <dcterms:modified xsi:type="dcterms:W3CDTF">2025-10-22T21:05:06Z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