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64" r:id="rId6"/>
    <p:sldId id="265" r:id="rId7"/>
    <p:sldId id="266" r:id="rId8"/>
    <p:sldId id="267" r:id="rId9"/>
    <p:sldId id="277" r:id="rId10"/>
    <p:sldId id="268" r:id="rId11"/>
    <p:sldId id="270" r:id="rId12"/>
    <p:sldId id="276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3D"/>
    <a:srgbClr val="01A2E2"/>
    <a:srgbClr val="8E7A85"/>
    <a:srgbClr val="FDFEFD"/>
    <a:srgbClr val="939292"/>
    <a:srgbClr val="B5A8AF"/>
    <a:srgbClr val="00A2E2"/>
    <a:srgbClr val="B3A6AD"/>
    <a:srgbClr val="009AE6"/>
    <a:srgbClr val="E7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39267-D8D9-4DBC-B6C6-806C93168AA9}" v="326" dt="2025-09-17T17:49:51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865"/>
  </p:normalViewPr>
  <p:slideViewPr>
    <p:cSldViewPr snapToGrid="0" showGuides="1">
      <p:cViewPr varScale="1">
        <p:scale>
          <a:sx n="83" d="100"/>
          <a:sy n="83" d="100"/>
        </p:scale>
        <p:origin x="224" y="840"/>
      </p:cViewPr>
      <p:guideLst>
        <p:guide orient="horz" pos="96"/>
        <p:guide pos="7219"/>
      </p:guideLst>
    </p:cSldViewPr>
  </p:slideViewPr>
  <p:notesTextViewPr>
    <p:cViewPr>
      <p:scale>
        <a:sx n="95" d="100"/>
        <a:sy n="9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àlia  López" userId="dd901dbb-d62d-4bbc-a0e3-14088baa61ef" providerId="ADAL" clId="{00CC0F90-E511-4590-8CDD-A793BC47972E}"/>
    <pc:docChg chg="undo custSel addSld delSld modSld">
      <pc:chgData name="Natàlia  López" userId="dd901dbb-d62d-4bbc-a0e3-14088baa61ef" providerId="ADAL" clId="{00CC0F90-E511-4590-8CDD-A793BC47972E}" dt="2025-09-17T17:49:55.807" v="944" actId="34135"/>
      <pc:docMkLst>
        <pc:docMk/>
      </pc:docMkLst>
      <pc:sldChg chg="addSp delSp modSp mod">
        <pc:chgData name="Natàlia  López" userId="dd901dbb-d62d-4bbc-a0e3-14088baa61ef" providerId="ADAL" clId="{00CC0F90-E511-4590-8CDD-A793BC47972E}" dt="2025-09-17T17:49:55.807" v="944" actId="34135"/>
        <pc:sldMkLst>
          <pc:docMk/>
          <pc:sldMk cId="744342960" sldId="257"/>
        </pc:sldMkLst>
        <pc:spChg chg="mod">
          <ac:chgData name="Natàlia  López" userId="dd901dbb-d62d-4bbc-a0e3-14088baa61ef" providerId="ADAL" clId="{00CC0F90-E511-4590-8CDD-A793BC47972E}" dt="2025-09-17T16:43:28.299" v="632" actId="34135"/>
          <ac:spMkLst>
            <pc:docMk/>
            <pc:sldMk cId="744342960" sldId="257"/>
            <ac:spMk id="6" creationId="{D29E4D2F-480A-464B-8B69-EA25A631CE5D}"/>
          </ac:spMkLst>
        </pc:spChg>
        <pc:spChg chg="mod">
          <ac:chgData name="Natàlia  López" userId="dd901dbb-d62d-4bbc-a0e3-14088baa61ef" providerId="ADAL" clId="{00CC0F90-E511-4590-8CDD-A793BC47972E}" dt="2025-09-17T16:43:28.299" v="632" actId="34135"/>
          <ac:spMkLst>
            <pc:docMk/>
            <pc:sldMk cId="744342960" sldId="257"/>
            <ac:spMk id="7" creationId="{6534C781-F462-4AAE-BB6D-C4898DD7DD27}"/>
          </ac:spMkLst>
        </pc:spChg>
        <pc:spChg chg="mod">
          <ac:chgData name="Natàlia  López" userId="dd901dbb-d62d-4bbc-a0e3-14088baa61ef" providerId="ADAL" clId="{00CC0F90-E511-4590-8CDD-A793BC47972E}" dt="2025-09-17T16:18:45.619" v="202" actId="20577"/>
          <ac:spMkLst>
            <pc:docMk/>
            <pc:sldMk cId="744342960" sldId="257"/>
            <ac:spMk id="8" creationId="{549B873C-3515-4A86-835D-7D739B3B6DA6}"/>
          </ac:spMkLst>
        </pc:spChg>
        <pc:spChg chg="mod">
          <ac:chgData name="Natàlia  López" userId="dd901dbb-d62d-4bbc-a0e3-14088baa61ef" providerId="ADAL" clId="{00CC0F90-E511-4590-8CDD-A793BC47972E}" dt="2025-09-17T16:18:50.925" v="203" actId="20577"/>
          <ac:spMkLst>
            <pc:docMk/>
            <pc:sldMk cId="744342960" sldId="257"/>
            <ac:spMk id="9" creationId="{FBBD72F3-89DC-4AF5-9DBA-1D5B051362E5}"/>
          </ac:spMkLst>
        </pc:spChg>
        <pc:spChg chg="mod">
          <ac:chgData name="Natàlia  López" userId="dd901dbb-d62d-4bbc-a0e3-14088baa61ef" providerId="ADAL" clId="{00CC0F90-E511-4590-8CDD-A793BC47972E}" dt="2025-09-10T15:01:31.947" v="38" actId="1076"/>
          <ac:spMkLst>
            <pc:docMk/>
            <pc:sldMk cId="744342960" sldId="257"/>
            <ac:spMk id="10" creationId="{436BE692-1C7E-44F3-BFF5-EF53613BC7EF}"/>
          </ac:spMkLst>
        </pc:spChg>
        <pc:spChg chg="mod">
          <ac:chgData name="Natàlia  López" userId="dd901dbb-d62d-4bbc-a0e3-14088baa61ef" providerId="ADAL" clId="{00CC0F90-E511-4590-8CDD-A793BC47972E}" dt="2025-09-17T16:41:30.384" v="589" actId="34135"/>
          <ac:spMkLst>
            <pc:docMk/>
            <pc:sldMk cId="744342960" sldId="257"/>
            <ac:spMk id="12" creationId="{4C9C88B0-3664-4D51-B1AE-97894215801F}"/>
          </ac:spMkLst>
        </pc:spChg>
        <pc:spChg chg="add del mod">
          <ac:chgData name="Natàlia  López" userId="dd901dbb-d62d-4bbc-a0e3-14088baa61ef" providerId="ADAL" clId="{00CC0F90-E511-4590-8CDD-A793BC47972E}" dt="2025-09-17T17:16:58.651" v="795" actId="478"/>
          <ac:spMkLst>
            <pc:docMk/>
            <pc:sldMk cId="744342960" sldId="257"/>
            <ac:spMk id="33" creationId="{34A836FD-35F2-0BD1-5372-B8465A74AD38}"/>
          </ac:spMkLst>
        </pc:spChg>
        <pc:grpChg chg="add mod">
          <ac:chgData name="Natàlia  López" userId="dd901dbb-d62d-4bbc-a0e3-14088baa61ef" providerId="ADAL" clId="{00CC0F90-E511-4590-8CDD-A793BC47972E}" dt="2025-09-17T17:49:55.807" v="944" actId="34135"/>
          <ac:grpSpMkLst>
            <pc:docMk/>
            <pc:sldMk cId="744342960" sldId="257"/>
            <ac:grpSpMk id="3" creationId="{81C98ECB-557C-302A-7FDB-D3539DDD1EA4}"/>
          </ac:grpSpMkLst>
        </pc:grpChg>
        <pc:grpChg chg="add mod">
          <ac:chgData name="Natàlia  López" userId="dd901dbb-d62d-4bbc-a0e3-14088baa61ef" providerId="ADAL" clId="{00CC0F90-E511-4590-8CDD-A793BC47972E}" dt="2025-09-17T16:43:35.282" v="633" actId="34135"/>
          <ac:grpSpMkLst>
            <pc:docMk/>
            <pc:sldMk cId="744342960" sldId="257"/>
            <ac:grpSpMk id="15" creationId="{98F7769B-9EE6-74F7-E885-CDB2A3C83B36}"/>
          </ac:grpSpMkLst>
        </pc:grpChg>
        <pc:grpChg chg="add del mod">
          <ac:chgData name="Natàlia  López" userId="dd901dbb-d62d-4bbc-a0e3-14088baa61ef" providerId="ADAL" clId="{00CC0F90-E511-4590-8CDD-A793BC47972E}" dt="2025-09-17T16:42:21.173" v="595" actId="165"/>
          <ac:grpSpMkLst>
            <pc:docMk/>
            <pc:sldMk cId="744342960" sldId="257"/>
            <ac:grpSpMk id="16" creationId="{5B73F306-189A-13B3-59E8-56D7C4CD4FDA}"/>
          </ac:grpSpMkLst>
        </pc:grpChg>
        <pc:grpChg chg="add del mod">
          <ac:chgData name="Natàlia  López" userId="dd901dbb-d62d-4bbc-a0e3-14088baa61ef" providerId="ADAL" clId="{00CC0F90-E511-4590-8CDD-A793BC47972E}" dt="2025-09-17T16:42:06.962" v="591" actId="478"/>
          <ac:grpSpMkLst>
            <pc:docMk/>
            <pc:sldMk cId="744342960" sldId="257"/>
            <ac:grpSpMk id="20" creationId="{CB3FD933-D137-6760-DC7D-096083E31C56}"/>
          </ac:grpSpMkLst>
        </pc:grpChg>
        <pc:grpChg chg="add mod">
          <ac:chgData name="Natàlia  López" userId="dd901dbb-d62d-4bbc-a0e3-14088baa61ef" providerId="ADAL" clId="{00CC0F90-E511-4590-8CDD-A793BC47972E}" dt="2025-09-17T16:43:28.299" v="632" actId="34135"/>
          <ac:grpSpMkLst>
            <pc:docMk/>
            <pc:sldMk cId="744342960" sldId="257"/>
            <ac:grpSpMk id="23" creationId="{4573649A-4D06-50A9-A148-06B158CBA7C0}"/>
          </ac:grpSpMkLst>
        </pc:grpChg>
        <pc:grpChg chg="mod">
          <ac:chgData name="Natàlia  López" userId="dd901dbb-d62d-4bbc-a0e3-14088baa61ef" providerId="ADAL" clId="{00CC0F90-E511-4590-8CDD-A793BC47972E}" dt="2025-09-10T15:19:06.278" v="156" actId="34135"/>
          <ac:grpSpMkLst>
            <pc:docMk/>
            <pc:sldMk cId="744342960" sldId="257"/>
            <ac:grpSpMk id="34" creationId="{CB7C7E09-141D-6A7D-4638-6AB32664BB10}"/>
          </ac:grpSpMkLst>
        </pc:grpChg>
        <pc:grpChg chg="mod topLvl">
          <ac:chgData name="Natàlia  López" userId="dd901dbb-d62d-4bbc-a0e3-14088baa61ef" providerId="ADAL" clId="{00CC0F90-E511-4590-8CDD-A793BC47972E}" dt="2025-09-17T16:43:28.299" v="632" actId="34135"/>
          <ac:grpSpMkLst>
            <pc:docMk/>
            <pc:sldMk cId="744342960" sldId="257"/>
            <ac:grpSpMk id="35" creationId="{DD7E468C-33FA-6B5A-6F3D-0CE90971984D}"/>
          </ac:grpSpMkLst>
        </pc:grpChg>
        <pc:graphicFrameChg chg="add del mod">
          <ac:chgData name="Natàlia  López" userId="dd901dbb-d62d-4bbc-a0e3-14088baa61ef" providerId="ADAL" clId="{00CC0F90-E511-4590-8CDD-A793BC47972E}" dt="2025-09-17T16:28:13.891" v="241" actId="478"/>
          <ac:graphicFrameMkLst>
            <pc:docMk/>
            <pc:sldMk cId="744342960" sldId="257"/>
            <ac:graphicFrameMk id="5" creationId="{A231DF47-B50B-82CC-8C6D-24FF816D9958}"/>
          </ac:graphicFrameMkLst>
        </pc:graphicFrameChg>
        <pc:graphicFrameChg chg="add del mod ord">
          <ac:chgData name="Natàlia  López" userId="dd901dbb-d62d-4bbc-a0e3-14088baa61ef" providerId="ADAL" clId="{00CC0F90-E511-4590-8CDD-A793BC47972E}" dt="2025-09-17T16:28:13.136" v="240" actId="478"/>
          <ac:graphicFrameMkLst>
            <pc:docMk/>
            <pc:sldMk cId="744342960" sldId="257"/>
            <ac:graphicFrameMk id="13" creationId="{32623384-4E16-ABD1-5B2E-A9CCF1DE75E7}"/>
          </ac:graphicFrameMkLst>
        </pc:graphicFrameChg>
        <pc:picChg chg="add mod topLvl modCrop">
          <ac:chgData name="Natàlia  López" userId="dd901dbb-d62d-4bbc-a0e3-14088baa61ef" providerId="ADAL" clId="{00CC0F90-E511-4590-8CDD-A793BC47972E}" dt="2025-09-17T16:43:28.299" v="632" actId="34135"/>
          <ac:picMkLst>
            <pc:docMk/>
            <pc:sldMk cId="744342960" sldId="257"/>
            <ac:picMk id="2" creationId="{B2404EEB-D204-8471-5B22-F54D864C1026}"/>
          </ac:picMkLst>
        </pc:picChg>
        <pc:picChg chg="add del mod modCrop">
          <ac:chgData name="Natàlia  López" userId="dd901dbb-d62d-4bbc-a0e3-14088baa61ef" providerId="ADAL" clId="{00CC0F90-E511-4590-8CDD-A793BC47972E}" dt="2025-09-17T16:17:20.678" v="184" actId="1076"/>
          <ac:picMkLst>
            <pc:docMk/>
            <pc:sldMk cId="744342960" sldId="257"/>
            <ac:picMk id="3" creationId="{AFC48FB4-B406-37FF-AD56-552083A4F382}"/>
          </ac:picMkLst>
        </pc:picChg>
        <pc:picChg chg="add mod">
          <ac:chgData name="Natàlia  López" userId="dd901dbb-d62d-4bbc-a0e3-14088baa61ef" providerId="ADAL" clId="{00CC0F90-E511-4590-8CDD-A793BC47972E}" dt="2025-09-17T16:43:35.282" v="633" actId="34135"/>
          <ac:picMkLst>
            <pc:docMk/>
            <pc:sldMk cId="744342960" sldId="257"/>
            <ac:picMk id="4" creationId="{C57ED18D-EDD2-BAE8-05D2-71451C68A3AB}"/>
          </ac:picMkLst>
        </pc:picChg>
        <pc:picChg chg="add mod">
          <ac:chgData name="Natàlia  López" userId="dd901dbb-d62d-4bbc-a0e3-14088baa61ef" providerId="ADAL" clId="{00CC0F90-E511-4590-8CDD-A793BC47972E}" dt="2025-09-17T16:43:35.282" v="633" actId="34135"/>
          <ac:picMkLst>
            <pc:docMk/>
            <pc:sldMk cId="744342960" sldId="257"/>
            <ac:picMk id="11" creationId="{F6219342-D9F2-1843-82D6-E60FD434A113}"/>
          </ac:picMkLst>
        </pc:picChg>
        <pc:picChg chg="add mod modCrop">
          <ac:chgData name="Natàlia  López" userId="dd901dbb-d62d-4bbc-a0e3-14088baa61ef" providerId="ADAL" clId="{00CC0F90-E511-4590-8CDD-A793BC47972E}" dt="2025-09-17T16:43:35.282" v="633" actId="34135"/>
          <ac:picMkLst>
            <pc:docMk/>
            <pc:sldMk cId="744342960" sldId="257"/>
            <ac:picMk id="14" creationId="{B10C55A9-4136-2523-55D8-8B6078EFA265}"/>
          </ac:picMkLst>
        </pc:picChg>
        <pc:picChg chg="add mod">
          <ac:chgData name="Natàlia  López" userId="dd901dbb-d62d-4bbc-a0e3-14088baa61ef" providerId="ADAL" clId="{00CC0F90-E511-4590-8CDD-A793BC47972E}" dt="2025-09-17T16:38:21.474" v="563" actId="34135"/>
          <ac:picMkLst>
            <pc:docMk/>
            <pc:sldMk cId="744342960" sldId="257"/>
            <ac:picMk id="18" creationId="{33D7AB2D-4542-C382-A9F2-313201D45EDB}"/>
          </ac:picMkLst>
        </pc:picChg>
        <pc:picChg chg="add mod modCrop">
          <ac:chgData name="Natàlia  López" userId="dd901dbb-d62d-4bbc-a0e3-14088baa61ef" providerId="ADAL" clId="{00CC0F90-E511-4590-8CDD-A793BC47972E}" dt="2025-09-17T16:38:21.474" v="563" actId="34135"/>
          <ac:picMkLst>
            <pc:docMk/>
            <pc:sldMk cId="744342960" sldId="257"/>
            <ac:picMk id="19" creationId="{36799F6C-7F65-580E-63E1-F9FE5642AAD0}"/>
          </ac:picMkLst>
        </pc:picChg>
        <pc:picChg chg="add mod modCrop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21" creationId="{B1827BE4-C0A2-2282-D627-4A61F55DE57A}"/>
          </ac:picMkLst>
        </pc:picChg>
        <pc:picChg chg="add mod">
          <ac:chgData name="Natàlia  López" userId="dd901dbb-d62d-4bbc-a0e3-14088baa61ef" providerId="ADAL" clId="{00CC0F90-E511-4590-8CDD-A793BC47972E}" dt="2025-09-17T16:39:31.237" v="568" actId="1076"/>
          <ac:picMkLst>
            <pc:docMk/>
            <pc:sldMk cId="744342960" sldId="257"/>
            <ac:picMk id="22" creationId="{F1CCF70D-B9BE-46CB-16E5-901C7B3F6F78}"/>
          </ac:picMkLst>
        </pc:picChg>
        <pc:picChg chg="add del mod modCrop">
          <ac:chgData name="Natàlia  López" userId="dd901dbb-d62d-4bbc-a0e3-14088baa61ef" providerId="ADAL" clId="{00CC0F90-E511-4590-8CDD-A793BC47972E}" dt="2025-09-17T16:50:51.284" v="640" actId="478"/>
          <ac:picMkLst>
            <pc:docMk/>
            <pc:sldMk cId="744342960" sldId="257"/>
            <ac:picMk id="25" creationId="{EFE9C0B3-4379-FB6E-930D-DA9DAFC21DF0}"/>
          </ac:picMkLst>
        </pc:picChg>
        <pc:picChg chg="add mod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27" creationId="{5683CDF3-5B64-B4E5-D0E7-4A0D07D07EBA}"/>
          </ac:picMkLst>
        </pc:picChg>
        <pc:picChg chg="add del mod">
          <ac:chgData name="Natàlia  López" userId="dd901dbb-d62d-4bbc-a0e3-14088baa61ef" providerId="ADAL" clId="{00CC0F90-E511-4590-8CDD-A793BC47972E}" dt="2025-09-17T17:16:56.281" v="794" actId="478"/>
          <ac:picMkLst>
            <pc:docMk/>
            <pc:sldMk cId="744342960" sldId="257"/>
            <ac:picMk id="29" creationId="{1A729BAA-BE4C-C405-8D51-46BE6ABED62D}"/>
          </ac:picMkLst>
        </pc:picChg>
        <pc:picChg chg="mod">
          <ac:chgData name="Natàlia  López" userId="dd901dbb-d62d-4bbc-a0e3-14088baa61ef" providerId="ADAL" clId="{00CC0F90-E511-4590-8CDD-A793BC47972E}" dt="2025-09-17T16:41:13.058" v="588" actId="1035"/>
          <ac:picMkLst>
            <pc:docMk/>
            <pc:sldMk cId="744342960" sldId="257"/>
            <ac:picMk id="30" creationId="{F9BF114A-F667-F53C-2897-AFE620279E23}"/>
          </ac:picMkLst>
        </pc:picChg>
        <pc:picChg chg="add mod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32" creationId="{0B12695F-AD37-6349-27F9-41383D6BD57E}"/>
          </ac:picMkLst>
        </pc:picChg>
        <pc:picChg chg="add del mod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37" creationId="{EEFA737A-7438-D830-E475-F98A4A5F7A5A}"/>
          </ac:picMkLst>
        </pc:picChg>
        <pc:picChg chg="add del mod">
          <ac:chgData name="Natàlia  López" userId="dd901dbb-d62d-4bbc-a0e3-14088baa61ef" providerId="ADAL" clId="{00CC0F90-E511-4590-8CDD-A793BC47972E}" dt="2025-09-17T17:20:59.039" v="819" actId="478"/>
          <ac:picMkLst>
            <pc:docMk/>
            <pc:sldMk cId="744342960" sldId="257"/>
            <ac:picMk id="39" creationId="{C7C479BE-AF3A-B580-510D-0418F7CB3199}"/>
          </ac:picMkLst>
        </pc:picChg>
      </pc:sldChg>
      <pc:sldChg chg="modSp del mod">
        <pc:chgData name="Natàlia  López" userId="dd901dbb-d62d-4bbc-a0e3-14088baa61ef" providerId="ADAL" clId="{00CC0F90-E511-4590-8CDD-A793BC47972E}" dt="2025-09-10T15:05:15.730" v="79" actId="47"/>
        <pc:sldMkLst>
          <pc:docMk/>
          <pc:sldMk cId="3248124415" sldId="261"/>
        </pc:sldMkLst>
      </pc:sldChg>
      <pc:sldChg chg="del">
        <pc:chgData name="Natàlia  López" userId="dd901dbb-d62d-4bbc-a0e3-14088baa61ef" providerId="ADAL" clId="{00CC0F90-E511-4590-8CDD-A793BC47972E}" dt="2025-09-10T15:05:17.497" v="80" actId="47"/>
        <pc:sldMkLst>
          <pc:docMk/>
          <pc:sldMk cId="1950076786" sldId="262"/>
        </pc:sldMkLst>
      </pc:sldChg>
      <pc:sldChg chg="del">
        <pc:chgData name="Natàlia  López" userId="dd901dbb-d62d-4bbc-a0e3-14088baa61ef" providerId="ADAL" clId="{00CC0F90-E511-4590-8CDD-A793BC47972E}" dt="2025-09-10T15:17:21.620" v="146" actId="47"/>
        <pc:sldMkLst>
          <pc:docMk/>
          <pc:sldMk cId="1893222902" sldId="263"/>
        </pc:sldMkLst>
      </pc:sldChg>
      <pc:sldChg chg="addSp delSp modSp new add del mod setBg">
        <pc:chgData name="Natàlia  López" userId="dd901dbb-d62d-4bbc-a0e3-14088baa61ef" providerId="ADAL" clId="{00CC0F90-E511-4590-8CDD-A793BC47972E}" dt="2025-09-17T17:39:14.472" v="913" actId="34135"/>
        <pc:sldMkLst>
          <pc:docMk/>
          <pc:sldMk cId="2061159690" sldId="264"/>
        </pc:sldMkLst>
        <pc:spChg chg="add del mod">
          <ac:chgData name="Natàlia  López" userId="dd901dbb-d62d-4bbc-a0e3-14088baa61ef" providerId="ADAL" clId="{00CC0F90-E511-4590-8CDD-A793BC47972E}" dt="2025-09-17T17:39:14.472" v="913" actId="34135"/>
          <ac:spMkLst>
            <pc:docMk/>
            <pc:sldMk cId="2061159690" sldId="264"/>
            <ac:spMk id="9" creationId="{F6F55DDD-B0C7-7220-181B-6BB1DCECE138}"/>
          </ac:spMkLst>
        </pc:spChg>
        <pc:spChg chg="add del mod">
          <ac:chgData name="Natàlia  López" userId="dd901dbb-d62d-4bbc-a0e3-14088baa61ef" providerId="ADAL" clId="{00CC0F90-E511-4590-8CDD-A793BC47972E}" dt="2025-09-17T17:21:47.021" v="823" actId="478"/>
          <ac:spMkLst>
            <pc:docMk/>
            <pc:sldMk cId="2061159690" sldId="264"/>
            <ac:spMk id="10" creationId="{DEB3BBC3-33F0-CF0C-C484-83EAF65323DC}"/>
          </ac:spMkLst>
        </pc:spChg>
        <pc:spChg chg="add mod">
          <ac:chgData name="Natàlia  López" userId="dd901dbb-d62d-4bbc-a0e3-14088baa61ef" providerId="ADAL" clId="{00CC0F90-E511-4590-8CDD-A793BC47972E}" dt="2025-09-17T17:39:14.472" v="913" actId="34135"/>
          <ac:spMkLst>
            <pc:docMk/>
            <pc:sldMk cId="2061159690" sldId="264"/>
            <ac:spMk id="15" creationId="{D2347C3B-5AFA-CB4E-5459-55EE8FDE6824}"/>
          </ac:spMkLst>
        </pc:spChg>
        <pc:spChg chg="mod">
          <ac:chgData name="Natàlia  López" userId="dd901dbb-d62d-4bbc-a0e3-14088baa61ef" providerId="ADAL" clId="{00CC0F90-E511-4590-8CDD-A793BC47972E}" dt="2025-09-17T17:31:16.779" v="894"/>
          <ac:spMkLst>
            <pc:docMk/>
            <pc:sldMk cId="2061159690" sldId="264"/>
            <ac:spMk id="17" creationId="{A8CEE999-1BAE-7A3D-A5A4-4F1BB83C843A}"/>
          </ac:spMkLst>
        </pc:spChg>
        <pc:grpChg chg="add del mod">
          <ac:chgData name="Natàlia  López" userId="dd901dbb-d62d-4bbc-a0e3-14088baa61ef" providerId="ADAL" clId="{00CC0F90-E511-4590-8CDD-A793BC47972E}" dt="2025-09-17T16:33:04.035" v="329" actId="478"/>
          <ac:grpSpMkLst>
            <pc:docMk/>
            <pc:sldMk cId="2061159690" sldId="264"/>
            <ac:grpSpMk id="2" creationId="{25F34C42-FAFD-2EDB-BC92-45735419B0F9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8" creationId="{D1274183-201B-D470-C630-C0E18CA75B68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12" creationId="{988AA126-BE99-6C4F-775D-F08CDA7CE669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14" creationId="{6233B9EB-F28B-3C98-0109-B8A164C59E94}"/>
          </ac:grpSpMkLst>
        </pc:grpChg>
        <pc:grpChg chg="add mod">
          <ac:chgData name="Natàlia  López" userId="dd901dbb-d62d-4bbc-a0e3-14088baa61ef" providerId="ADAL" clId="{00CC0F90-E511-4590-8CDD-A793BC47972E}" dt="2025-09-17T17:31:29.346" v="897" actId="1036"/>
          <ac:grpSpMkLst>
            <pc:docMk/>
            <pc:sldMk cId="2061159690" sldId="264"/>
            <ac:grpSpMk id="16" creationId="{1AB20A96-2FF3-0F6C-BA52-8626D9FC3AE5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19" creationId="{B07D3D83-DD71-0E94-24F6-2761D11205FB}"/>
          </ac:grpSpMkLst>
        </pc:grpChg>
        <pc:picChg chg="mod topLvl">
          <ac:chgData name="Natàlia  López" userId="dd901dbb-d62d-4bbc-a0e3-14088baa61ef" providerId="ADAL" clId="{00CC0F90-E511-4590-8CDD-A793BC47972E}" dt="2025-09-17T16:32:35.178" v="321" actId="21"/>
          <ac:picMkLst>
            <pc:docMk/>
            <pc:sldMk cId="2061159690" sldId="264"/>
            <ac:picMk id="3" creationId="{B955FA6B-878C-EA32-7B32-FF2E118A1E78}"/>
          </ac:picMkLst>
        </pc:picChg>
        <pc:picChg chg="add del mod topLvl">
          <ac:chgData name="Natàlia  López" userId="dd901dbb-d62d-4bbc-a0e3-14088baa61ef" providerId="ADAL" clId="{00CC0F90-E511-4590-8CDD-A793BC47972E}" dt="2025-09-17T16:32:41.325" v="325" actId="1076"/>
          <ac:picMkLst>
            <pc:docMk/>
            <pc:sldMk cId="2061159690" sldId="264"/>
            <ac:picMk id="4" creationId="{052C4C90-43A1-CFF5-27AB-E05647AF41B0}"/>
          </ac:picMkLst>
        </pc:picChg>
        <pc:picChg chg="add mod">
          <ac:chgData name="Natàlia  López" userId="dd901dbb-d62d-4bbc-a0e3-14088baa61ef" providerId="ADAL" clId="{00CC0F90-E511-4590-8CDD-A793BC47972E}" dt="2025-09-17T17:39:14.472" v="913" actId="34135"/>
          <ac:picMkLst>
            <pc:docMk/>
            <pc:sldMk cId="2061159690" sldId="264"/>
            <ac:picMk id="7" creationId="{74F0F592-9844-FA18-52BB-5BB4E4AAB2A9}"/>
          </ac:picMkLst>
        </pc:picChg>
        <pc:picChg chg="add del mod">
          <ac:chgData name="Natàlia  López" userId="dd901dbb-d62d-4bbc-a0e3-14088baa61ef" providerId="ADAL" clId="{00CC0F90-E511-4590-8CDD-A793BC47972E}" dt="2025-09-17T17:21:55.098" v="825" actId="478"/>
          <ac:picMkLst>
            <pc:docMk/>
            <pc:sldMk cId="2061159690" sldId="264"/>
            <ac:picMk id="11" creationId="{AF58A4AA-01F6-168B-14AD-1FD8F6BEF761}"/>
          </ac:picMkLst>
        </pc:picChg>
        <pc:picChg chg="add mod">
          <ac:chgData name="Natàlia  López" userId="dd901dbb-d62d-4bbc-a0e3-14088baa61ef" providerId="ADAL" clId="{00CC0F90-E511-4590-8CDD-A793BC47972E}" dt="2025-09-17T17:39:14.472" v="913" actId="34135"/>
          <ac:picMkLst>
            <pc:docMk/>
            <pc:sldMk cId="2061159690" sldId="264"/>
            <ac:picMk id="13" creationId="{F89BC2B4-3348-06C2-1B06-5DDC92BBCABF}"/>
          </ac:picMkLst>
        </pc:picChg>
        <pc:picChg chg="mod">
          <ac:chgData name="Natàlia  López" userId="dd901dbb-d62d-4bbc-a0e3-14088baa61ef" providerId="ADAL" clId="{00CC0F90-E511-4590-8CDD-A793BC47972E}" dt="2025-09-17T17:31:16.779" v="894"/>
          <ac:picMkLst>
            <pc:docMk/>
            <pc:sldMk cId="2061159690" sldId="264"/>
            <ac:picMk id="18" creationId="{984BF5FC-3048-FCCB-D3CF-F55C8A7424D1}"/>
          </ac:picMkLst>
        </pc:picChg>
        <pc:cxnChg chg="add mod">
          <ac:chgData name="Natàlia  López" userId="dd901dbb-d62d-4bbc-a0e3-14088baa61ef" providerId="ADAL" clId="{00CC0F90-E511-4590-8CDD-A793BC47972E}" dt="2025-09-17T17:39:14.472" v="913" actId="34135"/>
          <ac:cxnSpMkLst>
            <pc:docMk/>
            <pc:sldMk cId="2061159690" sldId="264"/>
            <ac:cxnSpMk id="5" creationId="{73E1E27A-284F-2F98-EC72-EEB575422C4B}"/>
          </ac:cxnSpMkLst>
        </pc:cxnChg>
        <pc:cxnChg chg="add mod">
          <ac:chgData name="Natàlia  López" userId="dd901dbb-d62d-4bbc-a0e3-14088baa61ef" providerId="ADAL" clId="{00CC0F90-E511-4590-8CDD-A793BC47972E}" dt="2025-09-17T17:39:14.472" v="913" actId="34135"/>
          <ac:cxnSpMkLst>
            <pc:docMk/>
            <pc:sldMk cId="2061159690" sldId="264"/>
            <ac:cxnSpMk id="6" creationId="{E7EA28C8-083A-D7C8-38D4-7C3EDC5BA7CB}"/>
          </ac:cxnSpMkLst>
        </pc:cxnChg>
      </pc:sldChg>
      <pc:sldChg chg="add del">
        <pc:chgData name="Natàlia  López" userId="dd901dbb-d62d-4bbc-a0e3-14088baa61ef" providerId="ADAL" clId="{00CC0F90-E511-4590-8CDD-A793BC47972E}" dt="2025-09-10T15:20:07.461" v="166" actId="47"/>
        <pc:sldMkLst>
          <pc:docMk/>
          <pc:sldMk cId="3823818299" sldId="265"/>
        </pc:sldMkLst>
      </pc:sldChg>
      <pc:sldChg chg="add del">
        <pc:chgData name="Natàlia  López" userId="dd901dbb-d62d-4bbc-a0e3-14088baa61ef" providerId="ADAL" clId="{00CC0F90-E511-4590-8CDD-A793BC47972E}" dt="2025-09-10T15:20:06.611" v="165" actId="47"/>
        <pc:sldMkLst>
          <pc:docMk/>
          <pc:sldMk cId="3863168691" sldId="266"/>
        </pc:sldMkLst>
      </pc:sldChg>
      <pc:sldChg chg="add del">
        <pc:chgData name="Natàlia  López" userId="dd901dbb-d62d-4bbc-a0e3-14088baa61ef" providerId="ADAL" clId="{00CC0F90-E511-4590-8CDD-A793BC47972E}" dt="2025-09-10T15:20:05.487" v="164" actId="47"/>
        <pc:sldMkLst>
          <pc:docMk/>
          <pc:sldMk cId="1277059145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36FA3-DA73-8441-B035-E70211B342DF}" type="datetimeFigureOut">
              <a:rPr lang="pt-PT" smtClean="0"/>
              <a:t>22/10/25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44EA1-3CD7-E54A-93EC-1FF0674961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953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realizó un análisis retrospectivo de los trasplantes de hígado realizados entre 19 de agosto de 2020 y el 30 de noviembre de 2024, con donantes en muerte cerebral.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excluyó a los donantes con criterios extendidos, que cumplían los mencionados a la izquierda. También se excluyeron a los injertos parciales.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definieron dos grupos: HOPE y sin HOPE, con un seguimiento &gt;6 meses.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 la evaluación de las lesiones biliares de tipo isquémico (LBTI), se excluyeron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lospacientes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con trombosis o estenosis de la arteria hepática postrasplante, los casos de colangitis esclerosante primaria, los con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ductopenia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confirmada por biopsia y aquellos con menos de 6 meses de seguimiento.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diagnóstico se ha hecho por el análisis de imágenes por dos cirujanos con experiencia y los casos se han considerado cuando se alcanzó un diagnóstico por consenso.</a:t>
            </a:r>
            <a:endParaRPr lang="pt-P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i="1" dirty="0" err="1"/>
              <a:t>What</a:t>
            </a:r>
            <a:r>
              <a:rPr lang="pt-PT" sz="1200" b="1" i="1" dirty="0"/>
              <a:t> </a:t>
            </a:r>
            <a:r>
              <a:rPr lang="pt-PT" sz="1200" b="1" i="1" dirty="0" err="1"/>
              <a:t>timepoint</a:t>
            </a:r>
            <a:r>
              <a:rPr lang="pt-PT" sz="1200" b="1" i="1" dirty="0"/>
              <a:t> </a:t>
            </a:r>
            <a:r>
              <a:rPr lang="pt-PT" sz="1200" b="1" i="1" dirty="0" err="1"/>
              <a:t>should</a:t>
            </a:r>
            <a:r>
              <a:rPr lang="pt-PT" sz="1200" b="1" i="1" dirty="0"/>
              <a:t> </a:t>
            </a:r>
            <a:r>
              <a:rPr lang="pt-PT" sz="1200" b="1" i="1" dirty="0" err="1"/>
              <a:t>be</a:t>
            </a:r>
            <a:r>
              <a:rPr lang="pt-PT" sz="1200" b="1" i="1" dirty="0"/>
              <a:t> </a:t>
            </a:r>
            <a:r>
              <a:rPr lang="pt-PT" sz="1200" b="1" i="1" dirty="0" err="1"/>
              <a:t>used</a:t>
            </a:r>
            <a:r>
              <a:rPr lang="pt-PT" sz="1200" b="1" i="1" dirty="0"/>
              <a:t> for </a:t>
            </a:r>
            <a:r>
              <a:rPr lang="pt-PT" sz="1200" b="1" i="1" dirty="0" err="1"/>
              <a:t>assessment</a:t>
            </a:r>
            <a:r>
              <a:rPr lang="pt-PT" sz="1200" b="1" i="1" dirty="0"/>
              <a:t> </a:t>
            </a:r>
            <a:r>
              <a:rPr lang="pt-PT" sz="1200" b="1" i="1" dirty="0" err="1"/>
              <a:t>of</a:t>
            </a:r>
            <a:r>
              <a:rPr lang="pt-PT" sz="1200" b="1" i="1" dirty="0"/>
              <a:t> </a:t>
            </a:r>
            <a:r>
              <a:rPr lang="pt-PT" sz="1200" b="1" i="1" dirty="0" err="1"/>
              <a:t>the</a:t>
            </a:r>
            <a:r>
              <a:rPr lang="pt-PT" sz="1200" b="1" i="1" dirty="0"/>
              <a:t> </a:t>
            </a:r>
            <a:r>
              <a:rPr lang="pt-PT" sz="1200" b="1" i="1" dirty="0" err="1"/>
              <a:t>biliary</a:t>
            </a:r>
            <a:r>
              <a:rPr lang="pt-PT" sz="1200" b="1" i="1" dirty="0"/>
              <a:t> </a:t>
            </a:r>
            <a:r>
              <a:rPr lang="pt-PT" sz="1200" b="1" i="1" dirty="0" err="1"/>
              <a:t>complication</a:t>
            </a:r>
            <a:r>
              <a:rPr lang="pt-PT" sz="1200" b="1" i="1" dirty="0"/>
              <a:t> rate?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To </a:t>
            </a:r>
            <a:r>
              <a:rPr lang="pt-PT" dirty="0" err="1"/>
              <a:t>facilitate</a:t>
            </a:r>
            <a:r>
              <a:rPr lang="pt-PT" dirty="0"/>
              <a:t> </a:t>
            </a:r>
            <a:r>
              <a:rPr lang="pt-PT" dirty="0" err="1"/>
              <a:t>clinical</a:t>
            </a:r>
            <a:r>
              <a:rPr lang="pt-PT" dirty="0"/>
              <a:t> trial design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panel</a:t>
            </a:r>
            <a:r>
              <a:rPr lang="pt-PT" dirty="0"/>
              <a:t> </a:t>
            </a:r>
            <a:r>
              <a:rPr lang="pt-PT" dirty="0" err="1"/>
              <a:t>recommends</a:t>
            </a:r>
            <a:r>
              <a:rPr lang="pt-PT" dirty="0"/>
              <a:t> </a:t>
            </a:r>
            <a:r>
              <a:rPr lang="pt-PT" dirty="0" err="1"/>
              <a:t>assessment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biliary</a:t>
            </a:r>
            <a:r>
              <a:rPr lang="pt-PT" dirty="0"/>
              <a:t> </a:t>
            </a:r>
            <a:r>
              <a:rPr lang="pt-PT" dirty="0" err="1"/>
              <a:t>complications</a:t>
            </a:r>
            <a:r>
              <a:rPr lang="pt-PT" dirty="0"/>
              <a:t> rate </a:t>
            </a:r>
            <a:r>
              <a:rPr lang="pt-PT" b="1" dirty="0" err="1">
                <a:solidFill>
                  <a:srgbClr val="FF0000"/>
                </a:solidFill>
              </a:rPr>
              <a:t>at</a:t>
            </a:r>
            <a:r>
              <a:rPr lang="pt-PT" b="1" dirty="0">
                <a:solidFill>
                  <a:srgbClr val="FF0000"/>
                </a:solidFill>
              </a:rPr>
              <a:t> 12 </a:t>
            </a:r>
            <a:r>
              <a:rPr lang="pt-PT" b="1" dirty="0" err="1">
                <a:solidFill>
                  <a:srgbClr val="FF0000"/>
                </a:solidFill>
              </a:rPr>
              <a:t>months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r>
              <a:rPr lang="pt-PT" b="1" dirty="0" err="1">
                <a:solidFill>
                  <a:srgbClr val="FF0000"/>
                </a:solidFill>
              </a:rPr>
              <a:t>post</a:t>
            </a:r>
            <a:r>
              <a:rPr lang="pt-PT" b="1" dirty="0">
                <a:solidFill>
                  <a:srgbClr val="FF0000"/>
                </a:solidFill>
              </a:rPr>
              <a:t>-OLT.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based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observation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12 </a:t>
            </a:r>
            <a:r>
              <a:rPr lang="pt-PT" dirty="0" err="1"/>
              <a:t>months</a:t>
            </a:r>
            <a:r>
              <a:rPr lang="pt-PT" dirty="0"/>
              <a:t> </a:t>
            </a:r>
            <a:r>
              <a:rPr lang="pt-PT" dirty="0" err="1"/>
              <a:t>post</a:t>
            </a:r>
            <a:r>
              <a:rPr lang="pt-PT" dirty="0"/>
              <a:t>-OLT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majority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IRI-</a:t>
            </a:r>
            <a:r>
              <a:rPr lang="pt-PT" dirty="0" err="1"/>
              <a:t>related</a:t>
            </a:r>
            <a:r>
              <a:rPr lang="pt-PT" dirty="0"/>
              <a:t> </a:t>
            </a:r>
            <a:r>
              <a:rPr lang="pt-PT" dirty="0" err="1"/>
              <a:t>cholangiopathies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manifested</a:t>
            </a:r>
            <a:r>
              <a:rPr lang="pt-PT" dirty="0"/>
              <a:t>, </a:t>
            </a:r>
            <a:r>
              <a:rPr lang="pt-PT" dirty="0" err="1"/>
              <a:t>while</a:t>
            </a:r>
            <a:r>
              <a:rPr lang="pt-PT" dirty="0"/>
              <a:t> </a:t>
            </a:r>
            <a:r>
              <a:rPr lang="pt-PT" dirty="0" err="1"/>
              <a:t>longer</a:t>
            </a:r>
            <a:r>
              <a:rPr lang="pt-PT" dirty="0"/>
              <a:t> follow-up </a:t>
            </a:r>
            <a:r>
              <a:rPr lang="pt-PT" dirty="0" err="1"/>
              <a:t>intervals</a:t>
            </a:r>
            <a:r>
              <a:rPr lang="pt-PT" dirty="0"/>
              <a:t> </a:t>
            </a:r>
            <a:r>
              <a:rPr lang="pt-PT" dirty="0" err="1"/>
              <a:t>increase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chance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misclassifying</a:t>
            </a:r>
            <a:r>
              <a:rPr lang="pt-PT" dirty="0"/>
              <a:t> </a:t>
            </a:r>
            <a:r>
              <a:rPr lang="pt-PT" dirty="0" err="1"/>
              <a:t>immune-related</a:t>
            </a:r>
            <a:r>
              <a:rPr lang="pt-PT" dirty="0"/>
              <a:t> </a:t>
            </a:r>
            <a:r>
              <a:rPr lang="pt-PT" dirty="0" err="1"/>
              <a:t>complications</a:t>
            </a:r>
            <a:r>
              <a:rPr lang="pt-PT" dirty="0"/>
              <a:t> </a:t>
            </a:r>
            <a:r>
              <a:rPr lang="pt-PT" dirty="0" err="1"/>
              <a:t>such</a:t>
            </a:r>
            <a:r>
              <a:rPr lang="pt-PT" dirty="0"/>
              <a:t> as </a:t>
            </a:r>
            <a:r>
              <a:rPr lang="pt-PT" dirty="0" err="1"/>
              <a:t>recurrent</a:t>
            </a:r>
            <a:r>
              <a:rPr lang="pt-PT" dirty="0"/>
              <a:t> </a:t>
            </a:r>
            <a:r>
              <a:rPr lang="pt-PT" dirty="0" err="1"/>
              <a:t>primary</a:t>
            </a:r>
            <a:r>
              <a:rPr lang="pt-PT" dirty="0"/>
              <a:t> </a:t>
            </a:r>
            <a:r>
              <a:rPr lang="pt-PT" dirty="0" err="1"/>
              <a:t>sclerosing</a:t>
            </a:r>
            <a:r>
              <a:rPr lang="pt-PT" dirty="0"/>
              <a:t> </a:t>
            </a:r>
            <a:r>
              <a:rPr lang="pt-PT" dirty="0" err="1"/>
              <a:t>cholangitis</a:t>
            </a:r>
            <a:r>
              <a:rPr lang="pt-PT" dirty="0"/>
              <a:t> (PSC) as </a:t>
            </a:r>
            <a:r>
              <a:rPr lang="pt-PT" dirty="0" err="1"/>
              <a:t>biliary</a:t>
            </a:r>
            <a:r>
              <a:rPr lang="pt-PT" dirty="0"/>
              <a:t> </a:t>
            </a:r>
            <a:r>
              <a:rPr lang="pt-PT" dirty="0" err="1"/>
              <a:t>complications</a:t>
            </a:r>
            <a:r>
              <a:rPr lang="pt-PT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1" i="1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44EA1-3CD7-E54A-93EC-1FF06749611E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851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Se </a:t>
            </a:r>
            <a:r>
              <a:rPr lang="pt-PT" dirty="0" err="1"/>
              <a:t>ha</a:t>
            </a:r>
            <a:r>
              <a:rPr lang="pt-PT" dirty="0"/>
              <a:t> </a:t>
            </a:r>
            <a:r>
              <a:rPr lang="pt-PT" dirty="0" err="1"/>
              <a:t>analizado</a:t>
            </a:r>
            <a:r>
              <a:rPr lang="pt-PT" dirty="0"/>
              <a:t> </a:t>
            </a:r>
            <a:r>
              <a:rPr lang="pt-PT" dirty="0" err="1"/>
              <a:t>un</a:t>
            </a:r>
            <a:r>
              <a:rPr lang="pt-PT" dirty="0"/>
              <a:t> total de 100 pacientes </a:t>
            </a:r>
            <a:r>
              <a:rPr lang="pt-PT" dirty="0" err="1"/>
              <a:t>trasplantados</a:t>
            </a:r>
            <a:r>
              <a:rPr lang="pt-PT" dirty="0"/>
              <a:t>,</a:t>
            </a:r>
          </a:p>
          <a:p>
            <a:endParaRPr lang="pt-PT" dirty="0"/>
          </a:p>
          <a:p>
            <a:r>
              <a:rPr lang="pt-PT" dirty="0"/>
              <a:t>264 HOPE até agora!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44EA1-3CD7-E54A-93EC-1FF06749611E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338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 los 100 pacientes incluídos, 57 </a:t>
            </a:r>
            <a:r>
              <a:rPr lang="pt-PT" dirty="0" err="1"/>
              <a:t>tenían</a:t>
            </a:r>
            <a:r>
              <a:rPr lang="pt-PT" dirty="0"/>
              <a:t> com </a:t>
            </a:r>
            <a:r>
              <a:rPr lang="pt-PT" dirty="0" err="1"/>
              <a:t>injertos</a:t>
            </a:r>
            <a:r>
              <a:rPr lang="pt-PT" dirty="0"/>
              <a:t> no </a:t>
            </a:r>
            <a:r>
              <a:rPr lang="pt-PT" dirty="0" err="1"/>
              <a:t>perfundidos</a:t>
            </a:r>
            <a:r>
              <a:rPr lang="pt-PT" dirty="0"/>
              <a:t> y 43 </a:t>
            </a:r>
            <a:r>
              <a:rPr lang="pt-PT" dirty="0" err="1"/>
              <a:t>injertos</a:t>
            </a:r>
            <a:r>
              <a:rPr lang="pt-PT" dirty="0"/>
              <a:t> </a:t>
            </a:r>
            <a:r>
              <a:rPr lang="pt-PT" dirty="0" err="1"/>
              <a:t>perfundidos</a:t>
            </a:r>
            <a:r>
              <a:rPr lang="pt-PT" dirty="0"/>
              <a:t> com HOPE.</a:t>
            </a:r>
          </a:p>
          <a:p>
            <a:r>
              <a:rPr lang="pt-PT" dirty="0"/>
              <a:t>Los grupos no </a:t>
            </a:r>
            <a:r>
              <a:rPr lang="pt-PT" dirty="0" err="1"/>
              <a:t>tienen</a:t>
            </a:r>
            <a:r>
              <a:rPr lang="pt-PT" dirty="0"/>
              <a:t> diferencias </a:t>
            </a:r>
            <a:r>
              <a:rPr lang="pt-PT" dirty="0" err="1"/>
              <a:t>respecto</a:t>
            </a:r>
            <a:r>
              <a:rPr lang="pt-PT" dirty="0"/>
              <a:t> a las características de los </a:t>
            </a:r>
            <a:r>
              <a:rPr lang="pt-PT" dirty="0" err="1"/>
              <a:t>donantes</a:t>
            </a:r>
            <a:r>
              <a:rPr lang="pt-PT" dirty="0"/>
              <a:t> y de los </a:t>
            </a:r>
            <a:r>
              <a:rPr lang="pt-PT" dirty="0" err="1"/>
              <a:t>receptores</a:t>
            </a:r>
            <a:r>
              <a:rPr lang="pt-PT" dirty="0"/>
              <a:t>.</a:t>
            </a:r>
          </a:p>
          <a:p>
            <a:r>
              <a:rPr lang="pt-PT" dirty="0"/>
              <a:t>Lo que se </a:t>
            </a:r>
            <a:r>
              <a:rPr lang="pt-PT" dirty="0" err="1"/>
              <a:t>ve</a:t>
            </a:r>
            <a:r>
              <a:rPr lang="pt-PT" dirty="0"/>
              <a:t> </a:t>
            </a:r>
            <a:r>
              <a:rPr lang="pt-PT" dirty="0" err="1"/>
              <a:t>es</a:t>
            </a:r>
            <a:r>
              <a:rPr lang="pt-PT" dirty="0"/>
              <a:t> que el grupo HOPE </a:t>
            </a:r>
            <a:r>
              <a:rPr lang="pt-PT" dirty="0" err="1"/>
              <a:t>tiene</a:t>
            </a:r>
            <a:r>
              <a:rPr lang="pt-PT" dirty="0"/>
              <a:t> más </a:t>
            </a:r>
            <a:r>
              <a:rPr lang="pt-PT" dirty="0" err="1"/>
              <a:t>trasplantes</a:t>
            </a:r>
            <a:r>
              <a:rPr lang="pt-PT" dirty="0"/>
              <a:t> urgentes, </a:t>
            </a:r>
            <a:r>
              <a:rPr lang="pt-PT" dirty="0" err="1"/>
              <a:t>un</a:t>
            </a:r>
            <a:r>
              <a:rPr lang="pt-PT" dirty="0"/>
              <a:t> </a:t>
            </a:r>
            <a:r>
              <a:rPr lang="pt-PT" dirty="0" err="1"/>
              <a:t>tiempo</a:t>
            </a:r>
            <a:r>
              <a:rPr lang="pt-PT" dirty="0"/>
              <a:t> de isquemia fria menor y, </a:t>
            </a:r>
            <a:r>
              <a:rPr lang="pt-PT" dirty="0" err="1"/>
              <a:t>además</a:t>
            </a:r>
            <a:r>
              <a:rPr lang="pt-PT" dirty="0"/>
              <a:t>, menor </a:t>
            </a:r>
            <a:r>
              <a:rPr lang="pt-PT" dirty="0" err="1"/>
              <a:t>mortalidad</a:t>
            </a:r>
            <a:r>
              <a:rPr lang="pt-PT" dirty="0"/>
              <a:t> global, </a:t>
            </a:r>
            <a:r>
              <a:rPr lang="pt-PT" dirty="0" err="1"/>
              <a:t>aunque</a:t>
            </a:r>
            <a:r>
              <a:rPr lang="pt-PT" dirty="0"/>
              <a:t> com </a:t>
            </a:r>
            <a:r>
              <a:rPr lang="pt-PT" dirty="0" err="1"/>
              <a:t>un</a:t>
            </a:r>
            <a:r>
              <a:rPr lang="pt-PT" dirty="0"/>
              <a:t> </a:t>
            </a:r>
            <a:r>
              <a:rPr lang="pt-PT" dirty="0" err="1"/>
              <a:t>tiempo</a:t>
            </a:r>
            <a:r>
              <a:rPr lang="pt-PT" dirty="0"/>
              <a:t> de seguimento más corto, de 15 meses (frente a 30 meses y medio).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44EA1-3CD7-E54A-93EC-1FF06749611E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328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 que si hemos identificado, es que la incidencia de LBTI es significativamente menor en el grupo HOPE (p=0,024) (2,9%, frente a 15,6%). Estos pacientes tienen un tiempo de seguimiento más corto pero todos los casos de LBTI han presentado manifestaciones en los primeros 6 meses tras el TH.</a:t>
            </a:r>
          </a:p>
          <a:p>
            <a:endParaRPr lang="es-ES" sz="1800" dirty="0">
              <a:effectLst/>
              <a:latin typeface="Calibri" panose="020F0502020204030204" pitchFamily="34" charset="0"/>
            </a:endParaRPr>
          </a:p>
          <a:p>
            <a:r>
              <a:rPr lang="es-ES" sz="1800" dirty="0">
                <a:effectLst/>
                <a:latin typeface="Calibri" panose="020F0502020204030204" pitchFamily="34" charset="0"/>
              </a:rPr>
              <a:t>Los pacientes en este grupo tienen, además, una supervivencia al año superior, aunque sin significancia estadística en este trabajo.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44EA1-3CD7-E54A-93EC-1FF06749611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10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En</a:t>
            </a:r>
            <a:r>
              <a:rPr lang="pt-PT" dirty="0"/>
              <a:t> </a:t>
            </a:r>
            <a:r>
              <a:rPr lang="pt-PT" dirty="0" err="1"/>
              <a:t>conclusión</a:t>
            </a:r>
            <a:r>
              <a:rPr lang="pt-PT" dirty="0"/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nuestro Centro, el uso de HOPE en injertos sin criterios extendidos se asoció con mejores resultados post-TH , con una reducción significativa de la incidencia de LBTI.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Además, HOPE podrá haber contribuido a la menor mortalidad observada en este grupo.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8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</a:rPr>
              <a:t>Con base en esto, será hora de usar HOPE en todos los injertos?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</a:rPr>
              <a:t>Sin duda que de una técnica de </a:t>
            </a:r>
            <a:r>
              <a:rPr lang="es-ES" sz="1800" dirty="0" err="1">
                <a:effectLst/>
                <a:latin typeface="Calibri" panose="020F0502020204030204" pitchFamily="34" charset="0"/>
              </a:rPr>
              <a:t>resgate</a:t>
            </a:r>
            <a:r>
              <a:rPr lang="es-ES" sz="1800" dirty="0">
                <a:effectLst/>
                <a:latin typeface="Calibri" panose="020F0502020204030204" pitchFamily="34" charset="0"/>
              </a:rPr>
              <a:t> de hígados, estamos mirando a una estrategia de mejoría.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8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44EA1-3CD7-E54A-93EC-1FF06749611E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112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5ECDA-2C19-AE47-BA71-44B36444F189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588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587715" y="2239811"/>
            <a:ext cx="8518086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EL USO DE </a:t>
            </a:r>
            <a:r>
              <a:rPr lang="es-ES_tradnl" b="1" i="1" noProof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  <a:r>
              <a:rPr lang="es-ES_tradnl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 TAMBIÉN </a:t>
            </a:r>
            <a:r>
              <a:rPr lang="es-ES_tradnl" b="1" i="1" noProof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LA INCIDENCIA DE LESIONES BILIARES DE TIPO ISQUÉMICO EN INJERTOS DE BUENA CALIDAD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587714" y="3493243"/>
            <a:ext cx="835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Mariana Lemos</a:t>
            </a:r>
            <a:r>
              <a:rPr lang="es-ES_tradnl" sz="1200" b="1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s-ES_tradnl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2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Júlio</a:t>
            </a:r>
            <a:r>
              <a:rPr lang="es-ES_tradnl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 Constantino</a:t>
            </a:r>
            <a:r>
              <a:rPr lang="es-ES_tradnl" sz="1200" b="1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1,2,3,4</a:t>
            </a:r>
            <a:r>
              <a:rPr lang="es-ES_tradnl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, Pedro Oliveira</a:t>
            </a:r>
            <a:r>
              <a:rPr lang="es-ES_tradnl" sz="1200" b="1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1,2,3</a:t>
            </a:r>
            <a:r>
              <a:rPr lang="es-ES_tradnl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, Emanuel Furtado</a:t>
            </a:r>
            <a:r>
              <a:rPr lang="es-ES_tradnl" sz="1200" b="1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s-ES_tradnl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, Maria João Amaral</a:t>
            </a:r>
            <a:r>
              <a:rPr lang="es-ES_tradnl" sz="1200" b="1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s-ES_tradnl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, José Guilherme Tralhão</a:t>
            </a:r>
            <a:r>
              <a:rPr lang="es-ES_tradnl" sz="1200" b="1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1,3,4</a:t>
            </a:r>
            <a:r>
              <a:rPr lang="es-ES_tradnl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, Dulce Diogo</a:t>
            </a:r>
            <a:r>
              <a:rPr lang="es-ES_tradnl" sz="1200" b="1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587713" y="4056207"/>
            <a:ext cx="85180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 Servicio de Cirugía General, ULS de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Coimbra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Coimbra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3004-561, Portugal</a:t>
            </a:r>
          </a:p>
          <a:p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 Unidad de Trasplante Hepático de Adultos, ULS de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Coimbra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Coimbra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3004-561, Portugal</a:t>
            </a:r>
          </a:p>
          <a:p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Medicine,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Coimbra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Coimbra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3000-548, Portugal</a:t>
            </a:r>
          </a:p>
          <a:p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Biophysics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Coimbra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iCBR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Genetics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Oncobiology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(CIMAGO),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Medicine,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Coimbra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Coimbra</a:t>
            </a:r>
            <a:r>
              <a:rPr lang="es-ES_tradnl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3000-548, Portugal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_tradnl" sz="2000" noProof="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_tradnl" sz="2000" noProof="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es-ES_tradnl" sz="2000" noProof="0" dirty="0" err="1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SETHepatico</a:t>
              </a:r>
              <a:endParaRPr lang="es-ES_tradnl" sz="2000" noProof="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  <p:pic>
        <p:nvPicPr>
          <p:cNvPr id="5" name="Picture 2" descr="Portal da Unidade Local de Saúde de Coimbra">
            <a:extLst>
              <a:ext uri="{FF2B5EF4-FFF2-40B4-BE49-F238E27FC236}">
                <a16:creationId xmlns:a16="http://schemas.microsoft.com/office/drawing/2014/main" id="{71632AB4-F742-84C0-F6D3-FD5077AB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769" y="134631"/>
            <a:ext cx="2452255" cy="6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A60A350-D149-4CE8-64E4-86566BDBC4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5769" y="685604"/>
            <a:ext cx="1823796" cy="6441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6B53815-FAFF-9091-A2C3-0578F2C3C7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7170" y="219520"/>
            <a:ext cx="3074363" cy="4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 noProof="0" dirty="0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_tradnl" sz="2000" noProof="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_tradnl" sz="2000" noProof="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es-ES_tradnl" sz="2000" noProof="0" dirty="0" err="1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SETHepatico</a:t>
              </a:r>
              <a:endParaRPr lang="es-ES_tradnl" sz="2000" noProof="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F0E6882C-B28F-AFB2-2F90-9D1069A84DAA}"/>
              </a:ext>
            </a:extLst>
          </p:cNvPr>
          <p:cNvSpPr/>
          <p:nvPr/>
        </p:nvSpPr>
        <p:spPr>
          <a:xfrm>
            <a:off x="367615" y="400830"/>
            <a:ext cx="4805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_tradnl" sz="3600" noProof="0" dirty="0">
                <a:ln w="0"/>
                <a:solidFill>
                  <a:srgbClr val="01A2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S_tradnl" sz="3600" b="0" cap="none" spc="0" noProof="0" dirty="0">
              <a:ln w="0"/>
              <a:solidFill>
                <a:srgbClr val="01A2E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4B874B-26A1-E291-8174-1B52FF15BD55}"/>
              </a:ext>
            </a:extLst>
          </p:cNvPr>
          <p:cNvSpPr txBox="1"/>
          <p:nvPr/>
        </p:nvSpPr>
        <p:spPr>
          <a:xfrm>
            <a:off x="367615" y="1278167"/>
            <a:ext cx="114026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La introducción de las técnicas de perfusión hepática ha sido un evento muy importante en el trasplante hepático (TH) durante la última década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Diversos estudios han demostrado que la perfusión oxigenada hipotérmica (HOPE) mejora los resultados postransplante cuando se utilizan donantes con criterios extendidos (CE)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Nuestro centro utiliza HOPE desde 2020 </a:t>
            </a:r>
          </a:p>
          <a:p>
            <a:pPr algn="just"/>
            <a:r>
              <a:rPr lang="es-ES_tradnl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 algn="just"/>
            <a:r>
              <a:rPr lang="es-ES_tradnl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_tradnl" sz="1600" b="1" noProof="0" dirty="0">
                <a:solidFill>
                  <a:srgbClr val="008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en la incidencia general de las lesiones biliares de tipo isquémico </a:t>
            </a:r>
            <a:r>
              <a:rPr lang="es-ES_tradnl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(LBTI), del </a:t>
            </a:r>
            <a:r>
              <a:rPr lang="es-ES_tradnl" sz="1600" noProof="0" dirty="0">
                <a:solidFill>
                  <a:srgbClr val="008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16,7% </a:t>
            </a:r>
            <a:r>
              <a:rPr lang="es-ES_tradnl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(antes de HOPE) al </a:t>
            </a:r>
            <a:r>
              <a:rPr lang="es-ES_tradnl" sz="1600" noProof="0" dirty="0">
                <a:solidFill>
                  <a:srgbClr val="01A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r>
              <a:rPr lang="es-ES_tradnl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, aproximadamente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D548AF-3AA0-2E5F-8165-27E834E125FC}"/>
              </a:ext>
            </a:extLst>
          </p:cNvPr>
          <p:cNvSpPr txBox="1"/>
          <p:nvPr/>
        </p:nvSpPr>
        <p:spPr>
          <a:xfrm>
            <a:off x="3407558" y="4600727"/>
            <a:ext cx="532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000" b="1" u="sng" noProof="0" dirty="0">
                <a:solidFill>
                  <a:srgbClr val="8E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100% HOPE </a:t>
            </a:r>
          </a:p>
          <a:p>
            <a:pPr algn="ctr"/>
            <a:r>
              <a:rPr lang="es-ES_tradnl" sz="2000" b="1" u="sng" noProof="0" dirty="0">
                <a:solidFill>
                  <a:srgbClr val="8E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5BC4DF-0D5B-9A4B-97C2-9468408A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7" y="3802696"/>
            <a:ext cx="1902730" cy="22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C0729D1-0A45-BCA7-A6CF-0D707520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18" y="4030749"/>
            <a:ext cx="1829649" cy="17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E474A3AB-8611-BB39-D489-A43B2AE1D6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7571" y="3785846"/>
            <a:ext cx="2074429" cy="2268301"/>
          </a:xfrm>
          <a:prstGeom prst="rect">
            <a:avLst/>
          </a:prstGeom>
        </p:spPr>
      </p:pic>
      <p:pic>
        <p:nvPicPr>
          <p:cNvPr id="10" name="Picture 2" descr="Alexandre Lourenço Carvalho é o novo presidente do CHUC - Campeão das  Províncias">
            <a:extLst>
              <a:ext uri="{FF2B5EF4-FFF2-40B4-BE49-F238E27FC236}">
                <a16:creationId xmlns:a16="http://schemas.microsoft.com/office/drawing/2014/main" id="{37B0F7EB-47CC-77A8-B03C-DB5F2724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35" y="4026691"/>
            <a:ext cx="2694212" cy="17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a Esquerda 19">
            <a:extLst>
              <a:ext uri="{FF2B5EF4-FFF2-40B4-BE49-F238E27FC236}">
                <a16:creationId xmlns:a16="http://schemas.microsoft.com/office/drawing/2014/main" id="{A4F7FC60-0AF5-5883-69AC-E848EC0A0BEE}"/>
              </a:ext>
            </a:extLst>
          </p:cNvPr>
          <p:cNvSpPr/>
          <p:nvPr/>
        </p:nvSpPr>
        <p:spPr>
          <a:xfrm rot="10800000">
            <a:off x="1092313" y="3263416"/>
            <a:ext cx="1119784" cy="269633"/>
          </a:xfrm>
          <a:prstGeom prst="leftArrow">
            <a:avLst/>
          </a:prstGeom>
          <a:solidFill>
            <a:srgbClr val="00833D"/>
          </a:solidFill>
          <a:ln>
            <a:solidFill>
              <a:srgbClr val="00833D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06115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40F713-F004-F1DA-1ABC-E2002A64E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6F5769C7-3861-9194-A1F4-D923C1C8D55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FBA4D232-78C7-82E4-19AE-9228F2E838E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70BDAD0A-219B-D6FC-BADF-C754A265485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A6FDD713-7C4A-5B30-60FD-36A69AC72F32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00EC9254-0578-A4AF-E8CF-48D94D748C5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9351287D-8906-EB17-C40D-6D2442CCF38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0113E573-1ABB-BA85-3B77-9B2BADBC054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 noProof="0" dirty="0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6688B07A-B140-925E-400F-5A047A642FD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1486F046-2843-F371-2A45-48CB1031F8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B21475D-A6A9-1BE4-D1DD-D296547B7D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781EA69-F898-28A6-459C-81AE5CAAC49A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4A04416D-1104-C1F5-3181-55B5C6CD60D4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_tradnl" sz="2000" noProof="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_tradnl" sz="2000" noProof="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es-ES_tradnl" sz="2000" noProof="0" dirty="0" err="1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SETHepatico</a:t>
              </a:r>
              <a:endParaRPr lang="es-ES_tradnl" sz="2000" noProof="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62727B1C-8B9A-63D3-07AE-09E0EC9AC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92FE47E1-42E9-570F-DC35-7E689F1A9CAC}"/>
              </a:ext>
            </a:extLst>
          </p:cNvPr>
          <p:cNvSpPr/>
          <p:nvPr/>
        </p:nvSpPr>
        <p:spPr>
          <a:xfrm>
            <a:off x="367615" y="400830"/>
            <a:ext cx="4805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_tradnl" sz="3600" noProof="0" dirty="0">
                <a:ln w="0"/>
                <a:solidFill>
                  <a:srgbClr val="01A2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ES_tradnl" sz="3600" b="0" cap="none" spc="0" noProof="0" dirty="0">
              <a:ln w="0"/>
              <a:solidFill>
                <a:srgbClr val="01A2E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B91D5B-6227-D46A-055F-B0DB4C034D38}"/>
              </a:ext>
            </a:extLst>
          </p:cNvPr>
          <p:cNvSpPr txBox="1"/>
          <p:nvPr/>
        </p:nvSpPr>
        <p:spPr>
          <a:xfrm>
            <a:off x="1850278" y="2807842"/>
            <a:ext cx="84914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400" b="1" i="1" noProof="0" dirty="0">
                <a:solidFill>
                  <a:srgbClr val="8E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el impacto de HOPE en el trasplante hepático realizado con injertos sin criterios extendidos</a:t>
            </a:r>
          </a:p>
          <a:p>
            <a:br>
              <a:rPr lang="es-ES_tradnl" sz="2400" i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24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3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81E4A2-604F-4F38-8056-D0505D4F3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BADEDFA-FE72-DA0F-6D86-CADA6FDD439F}"/>
              </a:ext>
            </a:extLst>
          </p:cNvPr>
          <p:cNvSpPr/>
          <p:nvPr/>
        </p:nvSpPr>
        <p:spPr>
          <a:xfrm>
            <a:off x="367615" y="2854712"/>
            <a:ext cx="3701018" cy="2340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1A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075884-199F-5402-214E-633325E058E3}"/>
              </a:ext>
            </a:extLst>
          </p:cNvPr>
          <p:cNvSpPr/>
          <p:nvPr/>
        </p:nvSpPr>
        <p:spPr>
          <a:xfrm>
            <a:off x="7045090" y="4326673"/>
            <a:ext cx="4883323" cy="15385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1A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53E0371-7AEB-83BE-EB83-A9B38CF1271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5121FAC-BF1E-D8D4-4AC6-5541F248427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B3960B5C-1F7C-340B-D593-FD6276751DE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6C125945-177B-190A-B419-36BA9C22A9F7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A27F2D43-46DA-3C8E-D850-C21B037B4BB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83346B85-72F1-486F-C958-0154CFFF329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9D92D4F6-9E82-DBCE-3693-356F92468F77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 noProof="0" dirty="0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1E1240C4-D686-8FE4-F05D-595AD043F5B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445DC81D-CB61-228A-2EEF-786F5CEF9B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F2A0A32-11F3-6F59-3720-9437C2DF37E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74D5A3E-242B-7DBC-AEA2-096858DFAEDF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0C1547DC-9404-4026-54CB-64030C59548D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_tradnl" sz="2000" noProof="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_tradnl" sz="2000" noProof="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es-ES_tradnl" sz="2000" noProof="0" dirty="0" err="1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SETHepatico</a:t>
              </a:r>
              <a:endParaRPr lang="es-ES_tradnl" sz="2000" noProof="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4BA98EA1-C48D-D2E9-96C9-26AD9FF03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F979F9BC-67EE-38F9-CFF8-A1224DCB1DBF}"/>
              </a:ext>
            </a:extLst>
          </p:cNvPr>
          <p:cNvSpPr/>
          <p:nvPr/>
        </p:nvSpPr>
        <p:spPr>
          <a:xfrm>
            <a:off x="367615" y="400830"/>
            <a:ext cx="4805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_tradnl" sz="3600" noProof="0" dirty="0">
                <a:ln w="0"/>
                <a:solidFill>
                  <a:srgbClr val="01A2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  <a:endParaRPr lang="es-ES_tradnl" sz="3600" b="0" cap="none" spc="0" noProof="0" dirty="0">
              <a:ln w="0"/>
              <a:solidFill>
                <a:srgbClr val="01A2E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02537C0-F777-6702-A592-B5DF60FB259B}"/>
              </a:ext>
            </a:extLst>
          </p:cNvPr>
          <p:cNvSpPr txBox="1"/>
          <p:nvPr/>
        </p:nvSpPr>
        <p:spPr>
          <a:xfrm>
            <a:off x="367616" y="1279313"/>
            <a:ext cx="560788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s-ES_tradnl" sz="1800" b="1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Análisis retrospectivo </a:t>
            </a:r>
            <a:endParaRPr lang="es-ES_tradnl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/>
            <a:r>
              <a:rPr lang="es-ES_tradnl" sz="180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 19 de agosto, 2020 - 30 de noviembre, 2024</a:t>
            </a:r>
          </a:p>
          <a:p>
            <a:pPr rtl="0" fontAlgn="base"/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Donantes en muerte cerebral</a:t>
            </a:r>
          </a:p>
          <a:p>
            <a:pPr rtl="0" fontAlgn="base"/>
            <a:r>
              <a:rPr lang="es-ES_tradnl" b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 grupos: </a:t>
            </a:r>
            <a:r>
              <a:rPr lang="es-ES_tradnl" b="1" noProof="0" dirty="0">
                <a:solidFill>
                  <a:srgbClr val="8E7A8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 HOPE </a:t>
            </a:r>
            <a:r>
              <a:rPr lang="es-ES_tradnl" b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_tradnl" b="1" noProof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</a:p>
          <a:p>
            <a:pPr rtl="0" fontAlgn="base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Seguimiento &gt;6 meses</a:t>
            </a:r>
            <a:br>
              <a:rPr lang="es-ES_tradnl" b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1800" b="0" i="1" u="none" strike="noStrike" noProof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/>
            <a:r>
              <a:rPr lang="es-ES_tradnl" sz="1600" b="0" i="1" u="sng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Exclusión:</a:t>
            </a:r>
            <a:r>
              <a:rPr lang="es-ES_tradnl" sz="16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_tradnl" sz="1600" b="0" i="1" u="none" strike="noStrike" noProof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buNone/>
            </a:pPr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_tradnl" sz="1600" b="0" i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onantes</a:t>
            </a:r>
            <a:r>
              <a:rPr lang="es-ES_tradnl" sz="16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edad &gt; 67 años</a:t>
            </a:r>
          </a:p>
          <a:p>
            <a:pPr algn="just" rtl="0">
              <a:buNone/>
            </a:pPr>
            <a:r>
              <a:rPr lang="es-ES_tradnl" sz="16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IMC &gt; 30 kg/m²</a:t>
            </a:r>
          </a:p>
          <a:p>
            <a:pPr algn="just" rtl="0">
              <a:buNone/>
            </a:pPr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_tradnl" sz="1600" b="0" i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iempo</a:t>
            </a:r>
            <a:r>
              <a:rPr lang="es-ES_tradnl" sz="16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isquemia fría (TIF) &gt; 8 horas</a:t>
            </a:r>
          </a:p>
          <a:p>
            <a:pPr algn="just" rtl="0">
              <a:buNone/>
            </a:pPr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_tradnl" sz="1600" b="0" i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acroesteatosis</a:t>
            </a:r>
            <a:r>
              <a:rPr lang="es-ES_tradnl" sz="16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&gt; 30%</a:t>
            </a:r>
          </a:p>
          <a:p>
            <a:pPr algn="just" rtl="0">
              <a:buNone/>
            </a:pPr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sz="16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odio sérico &gt; 165 mEq/L</a:t>
            </a:r>
          </a:p>
          <a:p>
            <a:pPr algn="just" rtl="0">
              <a:buNone/>
            </a:pPr>
            <a:r>
              <a:rPr lang="es-ES_tradnl" sz="16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 &gt; 3x LSN</a:t>
            </a:r>
          </a:p>
          <a:p>
            <a:pPr algn="just" rtl="0">
              <a:buNone/>
            </a:pPr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_tradnl" sz="1600" b="0" i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entilación</a:t>
            </a:r>
            <a:r>
              <a:rPr lang="es-ES_tradnl" sz="16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&gt; 7 días</a:t>
            </a:r>
          </a:p>
          <a:p>
            <a:pPr algn="just" rtl="0">
              <a:buNone/>
            </a:pPr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_tradnl" sz="1600" b="0" i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njertos</a:t>
            </a:r>
            <a:r>
              <a:rPr lang="es-ES_tradnl" sz="16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parciales</a:t>
            </a:r>
          </a:p>
          <a:p>
            <a:pPr algn="just" rtl="0">
              <a:buNone/>
            </a:pPr>
            <a:endParaRPr lang="es-ES_tradnl" sz="1600" b="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br>
              <a:rPr lang="es-ES_tradnl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78FCA01-D1EA-1818-F91A-F57B8069493A}"/>
              </a:ext>
            </a:extLst>
          </p:cNvPr>
          <p:cNvSpPr txBox="1"/>
          <p:nvPr/>
        </p:nvSpPr>
        <p:spPr>
          <a:xfrm>
            <a:off x="367785" y="5433275"/>
            <a:ext cx="3957969" cy="584775"/>
          </a:xfrm>
          <a:prstGeom prst="rect">
            <a:avLst/>
          </a:prstGeom>
          <a:solidFill>
            <a:srgbClr val="8E7A85"/>
          </a:solidFill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PT" sz="16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Análisis</a:t>
            </a:r>
            <a:r>
              <a:rPr lang="pt-PT" sz="16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estadístico</a:t>
            </a:r>
            <a:br>
              <a:rPr lang="pt-PT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pt-PT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IBM SPSS </a:t>
            </a:r>
            <a:r>
              <a:rPr lang="pt-PT" sz="16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Statistics</a:t>
            </a:r>
            <a:r>
              <a:rPr lang="pt-PT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v29</a:t>
            </a:r>
            <a:endParaRPr lang="pt-PT" sz="1600" b="0" dirty="0">
              <a:effectLst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3B0B48E8-02AB-304F-139F-FE8497082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090" y="1120074"/>
            <a:ext cx="4883323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b="1" u="none" strike="noStrike" cap="none" normalizeH="0" baseline="0" dirty="0">
                <a:ln>
                  <a:noFill/>
                </a:ln>
                <a:solidFill>
                  <a:srgbClr val="0083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LBTI – Lesiones biliares de tipo isquémico</a:t>
            </a:r>
            <a:endParaRPr kumimoji="0" lang="pt-PT" altLang="pt-PT" sz="7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Estenosis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biliar que </a:t>
            </a: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afecta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anastomosis</a:t>
            </a:r>
            <a:r>
              <a:rPr lang="pt-PT" altLang="pt-P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&gt; 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mm</a:t>
            </a:r>
            <a:endParaRPr lang="pt-PT" altLang="pt-P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Estenosis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localizada a distancia de la </a:t>
            </a: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anastomosis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de tipo </a:t>
            </a: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mixto</a:t>
            </a:r>
            <a:endParaRPr kumimoji="0" lang="pt-PT" altLang="pt-PT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kumimoji="0" lang="pt-PT" altLang="pt-PT" sz="1600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estenosis</a:t>
            </a:r>
            <a:r>
              <a:rPr kumimoji="0" lang="pt-PT" altLang="pt-PT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biliar</a:t>
            </a:r>
            <a:r>
              <a:rPr kumimoji="0" lang="pt-PT" altLang="pt-P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altLang="pt-P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kumimoji="0" lang="pt-PT" altLang="pt-P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CPRM </a:t>
            </a:r>
            <a:r>
              <a:rPr kumimoji="0" lang="pt-PT" altLang="pt-P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CPT </a:t>
            </a:r>
            <a:endParaRPr kumimoji="0" lang="pt-PT" alt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Evaluadas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manera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independiente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por dos </a:t>
            </a: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cirujanos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experimentados </a:t>
            </a: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 y los casos se </a:t>
            </a: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consideraron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alcanzó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altLang="pt-PT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diagnóstico por consenso</a:t>
            </a:r>
            <a:endParaRPr kumimoji="0" lang="pt-PT" altLang="pt-PT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600" b="0" i="1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Exclusión</a:t>
            </a:r>
            <a:r>
              <a:rPr kumimoji="0" lang="pt-PT" altLang="pt-PT" sz="16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pt-PT" altLang="pt-P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pt-PT" alt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6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trombosis</a:t>
            </a:r>
            <a:r>
              <a:rPr kumimoji="0" lang="pt-PT" altLang="pt-PT" sz="16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kumimoji="0" lang="pt-PT" altLang="pt-PT" sz="16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estenosis</a:t>
            </a:r>
            <a:r>
              <a:rPr kumimoji="0" lang="pt-PT" altLang="pt-PT" sz="16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kumimoji="0" lang="pt-PT" altLang="pt-PT" sz="16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kumimoji="0" lang="pt-PT" altLang="pt-PT" sz="16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hepática </a:t>
            </a:r>
            <a:r>
              <a:rPr kumimoji="0" lang="pt-PT" altLang="pt-PT" sz="16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postrasplante</a:t>
            </a:r>
            <a:r>
              <a:rPr kumimoji="0" lang="pt-PT" altLang="pt-PT" sz="16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6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colangitis</a:t>
            </a:r>
            <a:r>
              <a:rPr kumimoji="0" lang="pt-PT" altLang="pt-PT" sz="16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altLang="pt-PT" sz="16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esclerosante</a:t>
            </a:r>
            <a:r>
              <a:rPr kumimoji="0" lang="pt-PT" altLang="pt-PT" sz="16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primaria,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_tradnl" altLang="pt-PT" sz="16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_tradnl" sz="1600" b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uctopenia</a:t>
            </a:r>
            <a:r>
              <a:rPr lang="es-ES_tradnl" sz="1600" b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confirmada por biopsia,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seguimento</a:t>
            </a:r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6 meses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4310C7D-1500-6FE3-65B8-66A8C2B13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54" y="3028903"/>
            <a:ext cx="2308224" cy="21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8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F7C6E5-4EFC-E0CE-8A59-331F849F2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E133819-CFDE-9C8E-DC1F-91D34B9575A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427C206-8A0F-AE40-7568-52E83555A18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9874373D-F119-E0BE-02AC-3F8E69F640BA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227655FF-1DD0-3DA7-288C-8B743B9E7C65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674941E0-2BB6-0D0F-5B01-CC5C16FF320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179C4E05-59E8-B437-9D6E-6AE8F54D350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1BA6E56E-9C37-8850-99B0-E68063F95D3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 noProof="0" dirty="0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8194B895-4C36-9C9C-E10D-48C56464DBD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A0EF35AC-8899-F24A-2ED2-114547DA3C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ECF672A-E6C5-9F06-5A44-27D0A540147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A601C33-95DF-7CD1-CB8B-EDDB2437C0CF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85366BF8-BE72-F439-B39E-CF91A2BFE3D0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_tradnl" sz="2000" noProof="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_tradnl" sz="2000" noProof="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es-ES_tradnl" sz="2000" noProof="0" dirty="0" err="1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SETHepatico</a:t>
              </a:r>
              <a:endParaRPr lang="es-ES_tradnl" sz="2000" noProof="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0879474-15B6-63C2-E627-454FBA50D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489A887A-D16C-F6D2-54FF-5C1C07963AEC}"/>
              </a:ext>
            </a:extLst>
          </p:cNvPr>
          <p:cNvSpPr/>
          <p:nvPr/>
        </p:nvSpPr>
        <p:spPr>
          <a:xfrm>
            <a:off x="367615" y="400830"/>
            <a:ext cx="4805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_tradnl" sz="3600" noProof="0" dirty="0">
                <a:ln w="0"/>
                <a:solidFill>
                  <a:srgbClr val="01A2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3600" b="0" cap="none" spc="0" noProof="0" dirty="0">
              <a:ln w="0"/>
              <a:solidFill>
                <a:srgbClr val="01A2E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74DEAF4-2105-2D55-A8FE-672EF20B4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262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AB52C8AA-08CD-F7EB-317C-993BAA649507}"/>
              </a:ext>
            </a:extLst>
          </p:cNvPr>
          <p:cNvGrpSpPr/>
          <p:nvPr/>
        </p:nvGrpSpPr>
        <p:grpSpPr>
          <a:xfrm>
            <a:off x="3738378" y="583240"/>
            <a:ext cx="8401066" cy="4756587"/>
            <a:chOff x="740805" y="3086100"/>
            <a:chExt cx="11595078" cy="5179845"/>
          </a:xfrm>
        </p:grpSpPr>
        <p:sp>
          <p:nvSpPr>
            <p:cNvPr id="22" name="Right Arrow 1">
              <a:extLst>
                <a:ext uri="{FF2B5EF4-FFF2-40B4-BE49-F238E27FC236}">
                  <a16:creationId xmlns:a16="http://schemas.microsoft.com/office/drawing/2014/main" id="{D7C7CFC2-20C6-8050-AFA1-EAEA7B9AF089}"/>
                </a:ext>
              </a:extLst>
            </p:cNvPr>
            <p:cNvSpPr/>
            <p:nvPr/>
          </p:nvSpPr>
          <p:spPr>
            <a:xfrm>
              <a:off x="1605316" y="4541606"/>
              <a:ext cx="9947563" cy="124691"/>
            </a:xfrm>
            <a:prstGeom prst="rightArrow">
              <a:avLst/>
            </a:prstGeom>
            <a:solidFill>
              <a:srgbClr val="01A2E2"/>
            </a:solidFill>
            <a:ln>
              <a:solidFill>
                <a:srgbClr val="01A2E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EB0522DE-9114-208D-00B8-99646C5535F0}"/>
                </a:ext>
              </a:extLst>
            </p:cNvPr>
            <p:cNvGrpSpPr/>
            <p:nvPr/>
          </p:nvGrpSpPr>
          <p:grpSpPr>
            <a:xfrm>
              <a:off x="740805" y="3086100"/>
              <a:ext cx="11595078" cy="5179845"/>
              <a:chOff x="2206058" y="2540873"/>
              <a:chExt cx="11595078" cy="5179845"/>
            </a:xfrm>
          </p:grpSpPr>
          <p:sp>
            <p:nvSpPr>
              <p:cNvPr id="25" name="Down Arrow 10">
                <a:extLst>
                  <a:ext uri="{FF2B5EF4-FFF2-40B4-BE49-F238E27FC236}">
                    <a16:creationId xmlns:a16="http://schemas.microsoft.com/office/drawing/2014/main" id="{4328CF5C-9048-0523-D398-77D1DECCACBB}"/>
                  </a:ext>
                </a:extLst>
              </p:cNvPr>
              <p:cNvSpPr/>
              <p:nvPr/>
            </p:nvSpPr>
            <p:spPr>
              <a:xfrm>
                <a:off x="3076783" y="4220690"/>
                <a:ext cx="124691" cy="424334"/>
              </a:xfrm>
              <a:prstGeom prst="downArrow">
                <a:avLst/>
              </a:prstGeom>
              <a:solidFill>
                <a:srgbClr val="01A2E2"/>
              </a:solidFill>
              <a:ln>
                <a:solidFill>
                  <a:srgbClr val="01A2E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T"/>
              </a:p>
            </p:txBody>
          </p:sp>
          <p:sp>
            <p:nvSpPr>
              <p:cNvPr id="26" name="Down Arrow 12">
                <a:extLst>
                  <a:ext uri="{FF2B5EF4-FFF2-40B4-BE49-F238E27FC236}">
                    <a16:creationId xmlns:a16="http://schemas.microsoft.com/office/drawing/2014/main" id="{97E48F67-E52F-C27A-1D21-9A64DE3D1FBC}"/>
                  </a:ext>
                </a:extLst>
              </p:cNvPr>
              <p:cNvSpPr/>
              <p:nvPr/>
            </p:nvSpPr>
            <p:spPr>
              <a:xfrm>
                <a:off x="11292528" y="4220690"/>
                <a:ext cx="124691" cy="424334"/>
              </a:xfrm>
              <a:prstGeom prst="downArrow">
                <a:avLst/>
              </a:prstGeom>
              <a:solidFill>
                <a:srgbClr val="01A2E2"/>
              </a:solidFill>
              <a:ln>
                <a:solidFill>
                  <a:srgbClr val="01A2E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T"/>
              </a:p>
            </p:txBody>
          </p:sp>
          <p:sp>
            <p:nvSpPr>
              <p:cNvPr id="30" name="TextBox 14">
                <a:extLst>
                  <a:ext uri="{FF2B5EF4-FFF2-40B4-BE49-F238E27FC236}">
                    <a16:creationId xmlns:a16="http://schemas.microsoft.com/office/drawing/2014/main" id="{A96B0306-7DA7-C11E-1FE2-52C41A786136}"/>
                  </a:ext>
                </a:extLst>
              </p:cNvPr>
              <p:cNvSpPr txBox="1"/>
              <p:nvPr/>
            </p:nvSpPr>
            <p:spPr>
              <a:xfrm>
                <a:off x="10854403" y="4768678"/>
                <a:ext cx="112562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/>
                  <a:t>Dec</a:t>
                </a:r>
                <a:r>
                  <a:rPr lang="en-PT" b="1"/>
                  <a:t> 31</a:t>
                </a:r>
                <a:endParaRPr lang="en-PT" b="1" baseline="30000" dirty="0"/>
              </a:p>
              <a:p>
                <a:pPr algn="ctr"/>
                <a:r>
                  <a:rPr lang="en-PT" b="1" dirty="0"/>
                  <a:t>2023</a:t>
                </a:r>
              </a:p>
              <a:p>
                <a:pPr algn="ctr"/>
                <a:endParaRPr lang="en-PT" b="1" dirty="0"/>
              </a:p>
              <a:p>
                <a:pPr algn="ctr"/>
                <a:r>
                  <a:rPr lang="en-PT" b="1"/>
                  <a:t>122 HOPE</a:t>
                </a:r>
                <a:endParaRPr lang="en-PT" b="1" dirty="0"/>
              </a:p>
            </p:txBody>
          </p:sp>
          <p:sp>
            <p:nvSpPr>
              <p:cNvPr id="32" name="TextBox 15">
                <a:extLst>
                  <a:ext uri="{FF2B5EF4-FFF2-40B4-BE49-F238E27FC236}">
                    <a16:creationId xmlns:a16="http://schemas.microsoft.com/office/drawing/2014/main" id="{05E025AD-3E31-6BBF-233C-1282F8B19AF1}"/>
                  </a:ext>
                </a:extLst>
              </p:cNvPr>
              <p:cNvSpPr txBox="1"/>
              <p:nvPr/>
            </p:nvSpPr>
            <p:spPr>
              <a:xfrm>
                <a:off x="2771446" y="4768678"/>
                <a:ext cx="84350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/>
                  <a:t>Aug</a:t>
                </a:r>
                <a:r>
                  <a:rPr lang="en-PT" b="1"/>
                  <a:t> 19</a:t>
                </a:r>
                <a:endParaRPr lang="en-PT" b="1" baseline="30000" dirty="0"/>
              </a:p>
              <a:p>
                <a:pPr algn="ctr"/>
                <a:r>
                  <a:rPr lang="en-PT" b="1" dirty="0"/>
                  <a:t>2020</a:t>
                </a:r>
              </a:p>
              <a:p>
                <a:pPr algn="ctr"/>
                <a:endParaRPr lang="en-PT" b="1" dirty="0"/>
              </a:p>
              <a:p>
                <a:pPr algn="ctr"/>
                <a:r>
                  <a:rPr lang="pt-PT" b="1" dirty="0"/>
                  <a:t>1º</a:t>
                </a:r>
                <a:endParaRPr lang="en-PT" b="1" dirty="0"/>
              </a:p>
              <a:p>
                <a:pPr algn="ctr"/>
                <a:r>
                  <a:rPr lang="en-PT" b="1" dirty="0"/>
                  <a:t>HOPE</a:t>
                </a:r>
              </a:p>
            </p:txBody>
          </p:sp>
          <p:sp>
            <p:nvSpPr>
              <p:cNvPr id="33" name="Right Arrow 22">
                <a:extLst>
                  <a:ext uri="{FF2B5EF4-FFF2-40B4-BE49-F238E27FC236}">
                    <a16:creationId xmlns:a16="http://schemas.microsoft.com/office/drawing/2014/main" id="{16DC98F8-5CAF-D225-6E48-F7A8665DABB8}"/>
                  </a:ext>
                </a:extLst>
              </p:cNvPr>
              <p:cNvSpPr/>
              <p:nvPr/>
            </p:nvSpPr>
            <p:spPr>
              <a:xfrm>
                <a:off x="11354873" y="3640562"/>
                <a:ext cx="1669473" cy="138545"/>
              </a:xfrm>
              <a:prstGeom prst="rightArrow">
                <a:avLst/>
              </a:prstGeom>
              <a:solidFill>
                <a:srgbClr val="00833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T"/>
              </a:p>
            </p:txBody>
          </p:sp>
          <p:grpSp>
            <p:nvGrpSpPr>
              <p:cNvPr id="34" name="Group 5">
                <a:extLst>
                  <a:ext uri="{FF2B5EF4-FFF2-40B4-BE49-F238E27FC236}">
                    <a16:creationId xmlns:a16="http://schemas.microsoft.com/office/drawing/2014/main" id="{4884BB55-8DE8-D2F0-98CD-029E10A47F3F}"/>
                  </a:ext>
                </a:extLst>
              </p:cNvPr>
              <p:cNvGrpSpPr/>
              <p:nvPr/>
            </p:nvGrpSpPr>
            <p:grpSpPr>
              <a:xfrm>
                <a:off x="3886200" y="4453301"/>
                <a:ext cx="7398326" cy="3064300"/>
                <a:chOff x="2158755" y="3262754"/>
                <a:chExt cx="7398326" cy="3064300"/>
              </a:xfrm>
            </p:grpSpPr>
            <p:sp>
              <p:nvSpPr>
                <p:cNvPr id="39" name="Rectangle 24">
                  <a:extLst>
                    <a:ext uri="{FF2B5EF4-FFF2-40B4-BE49-F238E27FC236}">
                      <a16:creationId xmlns:a16="http://schemas.microsoft.com/office/drawing/2014/main" id="{D3E49890-2F67-424E-4128-C36C030D339A}"/>
                    </a:ext>
                  </a:extLst>
                </p:cNvPr>
                <p:cNvSpPr/>
                <p:nvPr/>
              </p:nvSpPr>
              <p:spPr>
                <a:xfrm>
                  <a:off x="3616255" y="3262754"/>
                  <a:ext cx="4483325" cy="3064300"/>
                </a:xfrm>
                <a:prstGeom prst="rect">
                  <a:avLst/>
                </a:prstGeom>
                <a:noFill/>
                <a:ln w="222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T"/>
                </a:p>
              </p:txBody>
            </p:sp>
            <p:sp>
              <p:nvSpPr>
                <p:cNvPr id="40" name="TextBox 26">
                  <a:extLst>
                    <a:ext uri="{FF2B5EF4-FFF2-40B4-BE49-F238E27FC236}">
                      <a16:creationId xmlns:a16="http://schemas.microsoft.com/office/drawing/2014/main" id="{94316E61-C789-1649-5126-3902D769EECF}"/>
                    </a:ext>
                  </a:extLst>
                </p:cNvPr>
                <p:cNvSpPr txBox="1"/>
                <p:nvPr/>
              </p:nvSpPr>
              <p:spPr>
                <a:xfrm>
                  <a:off x="2158755" y="3386407"/>
                  <a:ext cx="7398326" cy="28315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b="1" dirty="0"/>
                    <a:t>122 </a:t>
                  </a:r>
                  <a:r>
                    <a:rPr lang="en-GB" b="1" dirty="0" err="1"/>
                    <a:t>casos</a:t>
                  </a:r>
                  <a:r>
                    <a:rPr lang="en-GB" b="1" dirty="0"/>
                    <a:t> HOPE</a:t>
                  </a:r>
                </a:p>
                <a:p>
                  <a:pPr algn="ctr"/>
                  <a:r>
                    <a:rPr lang="en-PT" b="1" dirty="0"/>
                    <a:t>1</a:t>
                  </a:r>
                  <a:r>
                    <a:rPr lang="pt-PT" b="1" dirty="0"/>
                    <a:t>22</a:t>
                  </a:r>
                  <a:r>
                    <a:rPr lang="en-PT" b="1" dirty="0"/>
                    <a:t> HOPE/</a:t>
                  </a:r>
                  <a:r>
                    <a:rPr lang="pt-PT" b="1" dirty="0"/>
                    <a:t>120 </a:t>
                  </a:r>
                  <a:r>
                    <a:rPr lang="en-PT" b="1"/>
                    <a:t>pa</a:t>
                  </a:r>
                  <a:r>
                    <a:rPr lang="pt-PT" b="1" dirty="0"/>
                    <a:t>cientes</a:t>
                  </a:r>
                  <a:endParaRPr lang="en-GB" b="1" dirty="0"/>
                </a:p>
                <a:p>
                  <a:pPr algn="ctr"/>
                  <a:r>
                    <a:rPr lang="en-PT" sz="1600" dirty="0"/>
                    <a:t> (Aug</a:t>
                  </a:r>
                  <a:r>
                    <a:rPr lang="en-PT" sz="1600"/>
                    <a:t>. 19 </a:t>
                  </a:r>
                  <a:r>
                    <a:rPr lang="en-PT" sz="1600" dirty="0"/>
                    <a:t>2020 –  </a:t>
                  </a:r>
                  <a:r>
                    <a:rPr lang="pt-PT" sz="1600" dirty="0"/>
                    <a:t>Dec. 31</a:t>
                  </a:r>
                  <a:r>
                    <a:rPr lang="en-PT" sz="1600"/>
                    <a:t> </a:t>
                  </a:r>
                  <a:r>
                    <a:rPr lang="en-PT" sz="1600" dirty="0"/>
                    <a:t>2023) </a:t>
                  </a:r>
                </a:p>
                <a:p>
                  <a:pPr algn="ctr"/>
                  <a:endParaRPr lang="en-PT" dirty="0"/>
                </a:p>
                <a:p>
                  <a:pPr algn="ctr"/>
                  <a:r>
                    <a:rPr lang="pt-PT" dirty="0"/>
                    <a:t>TH</a:t>
                  </a:r>
                  <a:r>
                    <a:rPr lang="en-PT"/>
                    <a:t> </a:t>
                  </a:r>
                  <a:r>
                    <a:rPr lang="en-PT" dirty="0"/>
                    <a:t>n=239</a:t>
                  </a:r>
                </a:p>
                <a:p>
                  <a:pPr algn="ctr"/>
                  <a:r>
                    <a:rPr lang="en-PT" dirty="0"/>
                    <a:t>(</a:t>
                  </a:r>
                  <a:r>
                    <a:rPr lang="en-PT"/>
                    <a:t>217 </a:t>
                  </a:r>
                  <a:r>
                    <a:rPr lang="pt-PT" dirty="0"/>
                    <a:t>adultos</a:t>
                  </a:r>
                  <a:r>
                    <a:rPr lang="en-PT"/>
                    <a:t>/ </a:t>
                  </a:r>
                  <a:r>
                    <a:rPr lang="pt-PT" dirty="0"/>
                    <a:t>22</a:t>
                  </a:r>
                  <a:r>
                    <a:rPr lang="en-PT"/>
                    <a:t> pedi</a:t>
                  </a:r>
                  <a:r>
                    <a:rPr lang="pt-PT" dirty="0" err="1"/>
                    <a:t>atricos</a:t>
                  </a:r>
                  <a:r>
                    <a:rPr lang="en-PT"/>
                    <a:t>)</a:t>
                  </a:r>
                  <a:endParaRPr lang="en-PT" dirty="0"/>
                </a:p>
                <a:p>
                  <a:pPr algn="ctr"/>
                  <a:endParaRPr lang="en-PT" b="1" dirty="0"/>
                </a:p>
                <a:p>
                  <a:pPr algn="ctr"/>
                  <a:r>
                    <a:rPr lang="en-PT" b="1" dirty="0"/>
                    <a:t>HOPE – 5</a:t>
                  </a:r>
                  <a:r>
                    <a:rPr lang="pt-PT" b="1" dirty="0"/>
                    <a:t>6.2</a:t>
                  </a:r>
                  <a:r>
                    <a:rPr lang="en-PT" b="1" dirty="0"/>
                    <a:t> </a:t>
                  </a:r>
                  <a:r>
                    <a:rPr lang="en-PT" b="1"/>
                    <a:t>% </a:t>
                  </a:r>
                  <a:r>
                    <a:rPr lang="pt-PT" b="1" dirty="0"/>
                    <a:t>de los </a:t>
                  </a:r>
                  <a:r>
                    <a:rPr lang="pt-PT" b="1" dirty="0" err="1"/>
                    <a:t>injertos</a:t>
                  </a:r>
                  <a:r>
                    <a:rPr lang="en-PT" b="1"/>
                    <a:t> </a:t>
                  </a:r>
                  <a:endParaRPr lang="pt-PT" b="1" dirty="0"/>
                </a:p>
                <a:p>
                  <a:pPr algn="ctr"/>
                  <a:r>
                    <a:rPr lang="en-PT" b="1"/>
                    <a:t>(</a:t>
                  </a:r>
                  <a:r>
                    <a:rPr lang="pt-PT" b="1" dirty="0" err="1"/>
                    <a:t>receptores</a:t>
                  </a:r>
                  <a:r>
                    <a:rPr lang="pt-PT" b="1" dirty="0"/>
                    <a:t> adultos</a:t>
                  </a:r>
                  <a:r>
                    <a:rPr lang="en-PT" b="1"/>
                    <a:t>)</a:t>
                  </a:r>
                  <a:endParaRPr lang="en-PT" b="1" dirty="0"/>
                </a:p>
                <a:p>
                  <a:pPr algn="ctr"/>
                  <a:endParaRPr lang="en-PT" b="1" dirty="0"/>
                </a:p>
              </p:txBody>
            </p:sp>
          </p:grpSp>
          <p:pic>
            <p:nvPicPr>
              <p:cNvPr id="35" name="Google Shape;310;p30">
                <a:extLst>
                  <a:ext uri="{FF2B5EF4-FFF2-40B4-BE49-F238E27FC236}">
                    <a16:creationId xmlns:a16="http://schemas.microsoft.com/office/drawing/2014/main" id="{A82D6B78-93D2-BCCB-C10F-F4B996EB7C1F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5529" r="12965"/>
              <a:stretch/>
            </p:blipFill>
            <p:spPr>
              <a:xfrm rot="5400000">
                <a:off x="2535386" y="6080778"/>
                <a:ext cx="1310612" cy="19692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Picture 28">
                <a:extLst>
                  <a:ext uri="{FF2B5EF4-FFF2-40B4-BE49-F238E27FC236}">
                    <a16:creationId xmlns:a16="http://schemas.microsoft.com/office/drawing/2014/main" id="{2BDCC956-3144-97E0-B5E5-B8C330154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1406" y="2540873"/>
                <a:ext cx="1836406" cy="987665"/>
              </a:xfrm>
              <a:prstGeom prst="rect">
                <a:avLst/>
              </a:prstGeom>
            </p:spPr>
          </p:pic>
          <p:sp>
            <p:nvSpPr>
              <p:cNvPr id="37" name="Down Arrow 12">
                <a:extLst>
                  <a:ext uri="{FF2B5EF4-FFF2-40B4-BE49-F238E27FC236}">
                    <a16:creationId xmlns:a16="http://schemas.microsoft.com/office/drawing/2014/main" id="{86AC68E2-5DA7-7840-90CB-78A01FBF67A5}"/>
                  </a:ext>
                </a:extLst>
              </p:cNvPr>
              <p:cNvSpPr/>
              <p:nvPr/>
            </p:nvSpPr>
            <p:spPr>
              <a:xfrm>
                <a:off x="12884652" y="4241134"/>
                <a:ext cx="124691" cy="424334"/>
              </a:xfrm>
              <a:prstGeom prst="downArrow">
                <a:avLst/>
              </a:prstGeom>
              <a:solidFill>
                <a:srgbClr val="01A2E2"/>
              </a:solidFill>
              <a:ln>
                <a:solidFill>
                  <a:srgbClr val="01A2E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T"/>
              </a:p>
            </p:txBody>
          </p:sp>
          <p:sp>
            <p:nvSpPr>
              <p:cNvPr id="38" name="TextBox 14">
                <a:extLst>
                  <a:ext uri="{FF2B5EF4-FFF2-40B4-BE49-F238E27FC236}">
                    <a16:creationId xmlns:a16="http://schemas.microsoft.com/office/drawing/2014/main" id="{573B3B05-2DD7-F79F-1E39-6A5C2223F4C4}"/>
                  </a:ext>
                </a:extLst>
              </p:cNvPr>
              <p:cNvSpPr txBox="1"/>
              <p:nvPr/>
            </p:nvSpPr>
            <p:spPr>
              <a:xfrm>
                <a:off x="12247553" y="4769544"/>
                <a:ext cx="1553583" cy="1307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/>
                  <a:t>Nov</a:t>
                </a:r>
                <a:r>
                  <a:rPr lang="en-PT" b="1"/>
                  <a:t> 3</a:t>
                </a:r>
                <a:r>
                  <a:rPr lang="pt-PT" b="1" dirty="0"/>
                  <a:t>0</a:t>
                </a:r>
                <a:endParaRPr lang="en-PT" b="1" baseline="30000" dirty="0"/>
              </a:p>
              <a:p>
                <a:pPr algn="ctr"/>
                <a:r>
                  <a:rPr lang="en-PT" b="1"/>
                  <a:t>202</a:t>
                </a:r>
                <a:r>
                  <a:rPr lang="pt-PT" b="1" dirty="0"/>
                  <a:t>4</a:t>
                </a:r>
                <a:endParaRPr lang="en-PT" b="1" dirty="0"/>
              </a:p>
              <a:p>
                <a:pPr algn="ctr"/>
                <a:endParaRPr lang="en-PT" b="1" dirty="0"/>
              </a:p>
              <a:p>
                <a:pPr algn="ctr"/>
                <a:r>
                  <a:rPr lang="pt-PT" b="1" dirty="0"/>
                  <a:t>184 </a:t>
                </a:r>
                <a:r>
                  <a:rPr lang="en-PT" b="1"/>
                  <a:t>HOPE</a:t>
                </a:r>
                <a:endParaRPr lang="pt-PT" b="1" dirty="0"/>
              </a:p>
            </p:txBody>
          </p:sp>
        </p:grpSp>
      </p:grp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C029025B-9FCE-6F84-5E47-1A8B2A304728}"/>
              </a:ext>
            </a:extLst>
          </p:cNvPr>
          <p:cNvSpPr txBox="1"/>
          <p:nvPr/>
        </p:nvSpPr>
        <p:spPr>
          <a:xfrm>
            <a:off x="132697" y="2339398"/>
            <a:ext cx="2954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19/08/2020 e 30/11/2024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TH adultos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n= 257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Injertos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buena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n= 100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38,9%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7919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7C6E5-4EFC-E0CE-8A59-331F849F2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E133819-CFDE-9C8E-DC1F-91D34B9575A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427C206-8A0F-AE40-7568-52E83555A18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9874373D-F119-E0BE-02AC-3F8E69F640BA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227655FF-1DD0-3DA7-288C-8B743B9E7C65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674941E0-2BB6-0D0F-5B01-CC5C16FF320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179C4E05-59E8-B437-9D6E-6AE8F54D350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1BA6E56E-9C37-8850-99B0-E68063F95D3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 noProof="0" dirty="0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8194B895-4C36-9C9C-E10D-48C56464DBD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A0EF35AC-8899-F24A-2ED2-114547DA3C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ECF672A-E6C5-9F06-5A44-27D0A540147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A601C33-95DF-7CD1-CB8B-EDDB2437C0CF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85366BF8-BE72-F439-B39E-CF91A2BFE3D0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_tradnl" sz="2000" noProof="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_tradnl" sz="2000" noProof="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es-ES_tradnl" sz="2000" noProof="0" dirty="0" err="1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SETHepatico</a:t>
              </a:r>
              <a:endParaRPr lang="es-ES_tradnl" sz="2000" noProof="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0879474-15B6-63C2-E627-454FBA50D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489A887A-D16C-F6D2-54FF-5C1C07963AEC}"/>
              </a:ext>
            </a:extLst>
          </p:cNvPr>
          <p:cNvSpPr/>
          <p:nvPr/>
        </p:nvSpPr>
        <p:spPr>
          <a:xfrm>
            <a:off x="367615" y="400830"/>
            <a:ext cx="4805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_tradnl" sz="3600" noProof="0" dirty="0">
                <a:ln w="0"/>
                <a:solidFill>
                  <a:srgbClr val="01A2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3600" b="0" cap="none" spc="0" noProof="0" dirty="0">
              <a:ln w="0"/>
              <a:solidFill>
                <a:srgbClr val="01A2E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2CE420-2E77-5C8E-0428-8BE9594A0660}"/>
              </a:ext>
            </a:extLst>
          </p:cNvPr>
          <p:cNvGraphicFramePr>
            <a:graphicFrameLocks noGrp="1"/>
          </p:cNvGraphicFramePr>
          <p:nvPr/>
        </p:nvGraphicFramePr>
        <p:xfrm>
          <a:off x="367615" y="1251603"/>
          <a:ext cx="6062717" cy="2125980"/>
        </p:xfrm>
        <a:graphic>
          <a:graphicData uri="http://schemas.openxmlformats.org/drawingml/2006/table">
            <a:tbl>
              <a:tblPr/>
              <a:tblGrid>
                <a:gridCol w="1409505">
                  <a:extLst>
                    <a:ext uri="{9D8B030D-6E8A-4147-A177-3AD203B41FA5}">
                      <a16:colId xmlns:a16="http://schemas.microsoft.com/office/drawing/2014/main" val="4057743197"/>
                    </a:ext>
                  </a:extLst>
                </a:gridCol>
                <a:gridCol w="1901908">
                  <a:extLst>
                    <a:ext uri="{9D8B030D-6E8A-4147-A177-3AD203B41FA5}">
                      <a16:colId xmlns:a16="http://schemas.microsoft.com/office/drawing/2014/main" val="405466649"/>
                    </a:ext>
                  </a:extLst>
                </a:gridCol>
                <a:gridCol w="1803427">
                  <a:extLst>
                    <a:ext uri="{9D8B030D-6E8A-4147-A177-3AD203B41FA5}">
                      <a16:colId xmlns:a16="http://schemas.microsoft.com/office/drawing/2014/main" val="1499253744"/>
                    </a:ext>
                  </a:extLst>
                </a:gridCol>
                <a:gridCol w="947877">
                  <a:extLst>
                    <a:ext uri="{9D8B030D-6E8A-4147-A177-3AD203B41FA5}">
                      <a16:colId xmlns:a16="http://schemas.microsoft.com/office/drawing/2014/main" val="1092818395"/>
                    </a:ext>
                  </a:extLst>
                </a:gridCol>
              </a:tblGrid>
              <a:tr h="22861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n=100</a:t>
                      </a:r>
                      <a:endParaRPr lang="pt-PT" sz="11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sin HOPE </a:t>
                      </a:r>
                      <a:endParaRPr lang="pt-PT" sz="110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n=57</a:t>
                      </a:r>
                      <a:endParaRPr lang="pt-PT" sz="11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HOPE </a:t>
                      </a:r>
                      <a:endParaRPr lang="pt-PT" sz="110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n=43</a:t>
                      </a:r>
                      <a:endParaRPr lang="pt-PT" sz="11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lang="pt-PT" sz="11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212537"/>
                  </a:ext>
                </a:extLst>
              </a:tr>
              <a:tr h="14495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PT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Donantes</a:t>
                      </a:r>
                      <a:endParaRPr lang="pt-PT" sz="11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10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10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767168"/>
                  </a:ext>
                </a:extLst>
              </a:tr>
              <a:tr h="517705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Edad (años)</a:t>
                      </a:r>
                      <a:endParaRPr lang="pt-PT" sz="1100">
                        <a:effectLst/>
                      </a:endParaRPr>
                    </a:p>
                    <a:p>
                      <a:pPr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Género masculino</a:t>
                      </a:r>
                      <a:endParaRPr lang="pt-PT" sz="1100">
                        <a:effectLst/>
                      </a:endParaRPr>
                    </a:p>
                    <a:p>
                      <a:pPr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UCI (días)</a:t>
                      </a:r>
                      <a:endParaRPr lang="pt-PT" sz="1100">
                        <a:effectLst/>
                      </a:endParaRPr>
                    </a:p>
                    <a:p>
                      <a:pPr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IMC (kg/m2)</a:t>
                      </a:r>
                      <a:endParaRPr lang="pt-PT" sz="11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(IQR:36.5-60.5)</a:t>
                      </a:r>
                      <a:endParaRPr lang="pt-PT" sz="110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57.9% (33/57)</a:t>
                      </a:r>
                      <a:endParaRPr lang="pt-PT" sz="110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(IQR:1-3)</a:t>
                      </a:r>
                      <a:endParaRPr lang="pt-PT" sz="110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24.86 (IQR: 22.7-26.94)</a:t>
                      </a:r>
                      <a:endParaRPr lang="pt-PT" sz="11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(IQR:48-64)</a:t>
                      </a:r>
                      <a:endParaRPr lang="pt-PT" sz="110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48.8% (21/43)</a:t>
                      </a:r>
                      <a:endParaRPr lang="pt-PT" sz="110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(IQR:2-4)</a:t>
                      </a:r>
                      <a:endParaRPr lang="pt-PT" sz="110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 (IQR:22.6-27.2)</a:t>
                      </a:r>
                      <a:endParaRPr lang="pt-PT" sz="110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0.377</a:t>
                      </a:r>
                      <a:endParaRPr lang="pt-PT" sz="110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0.368</a:t>
                      </a:r>
                      <a:endParaRPr lang="pt-PT" sz="110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0.100</a:t>
                      </a:r>
                      <a:endParaRPr lang="pt-PT" sz="110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0.170 </a:t>
                      </a:r>
                      <a:endParaRPr lang="pt-PT" sz="11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048431"/>
                  </a:ext>
                </a:extLst>
              </a:tr>
              <a:tr h="14495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PT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Receptores</a:t>
                      </a:r>
                      <a:endParaRPr lang="pt-PT" sz="11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10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10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10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41607"/>
                  </a:ext>
                </a:extLst>
              </a:tr>
              <a:tr h="47628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Edad (años)</a:t>
                      </a:r>
                      <a:endParaRPr lang="pt-PT" sz="1100">
                        <a:effectLst/>
                      </a:endParaRPr>
                    </a:p>
                    <a:p>
                      <a:pPr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Género masculino</a:t>
                      </a:r>
                      <a:endParaRPr lang="pt-PT" sz="1100">
                        <a:effectLst/>
                      </a:endParaRPr>
                    </a:p>
                    <a:p>
                      <a:pPr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MELD Na (puntos)</a:t>
                      </a:r>
                      <a:endParaRPr lang="pt-PT" sz="1100">
                        <a:effectLst/>
                      </a:endParaRPr>
                    </a:p>
                    <a:p>
                      <a:pPr rtl="0" fontAlgn="ctr">
                        <a:buNone/>
                      </a:pPr>
                      <a:r>
                        <a:rPr lang="pt-P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Urgente</a:t>
                      </a:r>
                      <a:endParaRPr lang="pt-PT" sz="11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(IQR: 51-65)</a:t>
                      </a:r>
                      <a:endParaRPr lang="pt-PT" sz="110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73.7% (42/57)</a:t>
                      </a:r>
                      <a:endParaRPr lang="pt-PT" sz="110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(IQR: 11.5-25)</a:t>
                      </a:r>
                      <a:endParaRPr lang="pt-PT" sz="110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22.8% (13/57)</a:t>
                      </a:r>
                      <a:endParaRPr lang="pt-PT" sz="110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(IQR:56-67)</a:t>
                      </a:r>
                      <a:endParaRPr lang="pt-PT" sz="110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74.4% (32/43)</a:t>
                      </a:r>
                      <a:endParaRPr lang="pt-PT" sz="110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(IQR:14-24)</a:t>
                      </a:r>
                      <a:endParaRPr lang="pt-PT" sz="110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30.2% (13/43)</a:t>
                      </a:r>
                      <a:endParaRPr lang="pt-PT" sz="110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0.806</a:t>
                      </a:r>
                      <a:endParaRPr lang="pt-PT" sz="110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0.934</a:t>
                      </a:r>
                      <a:endParaRPr lang="pt-PT" sz="110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0.646</a:t>
                      </a:r>
                      <a:endParaRPr lang="pt-PT" sz="110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0.116</a:t>
                      </a:r>
                      <a:endParaRPr lang="pt-PT" sz="110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8748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574DEAF4-2105-2D55-A8FE-672EF20B4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262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F9494604-D391-2B34-E0FA-B2B74BD30AD5}"/>
              </a:ext>
            </a:extLst>
          </p:cNvPr>
          <p:cNvGraphicFramePr>
            <a:graphicFrameLocks noGrp="1"/>
          </p:cNvGraphicFramePr>
          <p:nvPr/>
        </p:nvGraphicFramePr>
        <p:xfrm>
          <a:off x="367615" y="3624910"/>
          <a:ext cx="6062717" cy="2415540"/>
        </p:xfrm>
        <a:graphic>
          <a:graphicData uri="http://schemas.openxmlformats.org/drawingml/2006/table">
            <a:tbl>
              <a:tblPr/>
              <a:tblGrid>
                <a:gridCol w="1409505">
                  <a:extLst>
                    <a:ext uri="{9D8B030D-6E8A-4147-A177-3AD203B41FA5}">
                      <a16:colId xmlns:a16="http://schemas.microsoft.com/office/drawing/2014/main" val="2750556074"/>
                    </a:ext>
                  </a:extLst>
                </a:gridCol>
                <a:gridCol w="1908063">
                  <a:extLst>
                    <a:ext uri="{9D8B030D-6E8A-4147-A177-3AD203B41FA5}">
                      <a16:colId xmlns:a16="http://schemas.microsoft.com/office/drawing/2014/main" val="913632904"/>
                    </a:ext>
                  </a:extLst>
                </a:gridCol>
                <a:gridCol w="1797272">
                  <a:extLst>
                    <a:ext uri="{9D8B030D-6E8A-4147-A177-3AD203B41FA5}">
                      <a16:colId xmlns:a16="http://schemas.microsoft.com/office/drawing/2014/main" val="81438423"/>
                    </a:ext>
                  </a:extLst>
                </a:gridCol>
                <a:gridCol w="947877">
                  <a:extLst>
                    <a:ext uri="{9D8B030D-6E8A-4147-A177-3AD203B41FA5}">
                      <a16:colId xmlns:a16="http://schemas.microsoft.com/office/drawing/2014/main" val="1870682787"/>
                    </a:ext>
                  </a:extLst>
                </a:gridCol>
              </a:tblGrid>
              <a:tr h="33854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n=100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sin HOPE </a:t>
                      </a:r>
                      <a:endParaRPr lang="pt-PT" sz="105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n=57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HOPE </a:t>
                      </a:r>
                      <a:endParaRPr lang="pt-PT" sz="105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n=43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51146"/>
                  </a:ext>
                </a:extLst>
              </a:tr>
              <a:tr h="19448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Tempos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05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05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05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010711"/>
                  </a:ext>
                </a:extLst>
              </a:tr>
              <a:tr h="4898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TIF (min)</a:t>
                      </a:r>
                      <a:endParaRPr lang="pt-PT" sz="1050" dirty="0">
                        <a:effectLst/>
                      </a:endParaRPr>
                    </a:p>
                    <a:p>
                      <a:pPr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TIC (min)</a:t>
                      </a:r>
                      <a:endParaRPr lang="pt-PT" sz="1050" dirty="0">
                        <a:effectLst/>
                      </a:endParaRPr>
                    </a:p>
                    <a:p>
                      <a:pPr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HOPE (min)</a:t>
                      </a:r>
                      <a:endParaRPr lang="pt-PT" sz="105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(IQR:259–340)</a:t>
                      </a:r>
                      <a:endParaRPr lang="pt-PT" sz="105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(IQR: 30-47)</a:t>
                      </a:r>
                      <a:endParaRPr lang="pt-PT" sz="105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pt-PT" sz="105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 (IQR:204–271)</a:t>
                      </a:r>
                      <a:endParaRPr lang="pt-PT" sz="105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(IQR: 32-48)</a:t>
                      </a:r>
                      <a:endParaRPr lang="pt-PT" sz="105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(IQR:126–160)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0.397</a:t>
                      </a:r>
                      <a:endParaRPr lang="pt-PT" sz="105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0.383</a:t>
                      </a:r>
                      <a:endParaRPr lang="pt-PT" sz="105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68753"/>
                  </a:ext>
                </a:extLst>
              </a:tr>
              <a:tr h="18728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 score</a:t>
                      </a:r>
                      <a:endParaRPr lang="pt-PT" sz="105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(IQR:3.5-11)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(IQR:4-11)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0.544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00891"/>
                  </a:ext>
                </a:extLst>
              </a:tr>
              <a:tr h="18728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LIR</a:t>
                      </a:r>
                      <a:endParaRPr lang="pt-PT" sz="105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17.9% (10/56)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25.8% (8/31)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3832"/>
                  </a:ext>
                </a:extLst>
              </a:tr>
              <a:tr h="19448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PT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Follow-up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05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05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05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58746"/>
                  </a:ext>
                </a:extLst>
              </a:tr>
              <a:tr h="7923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Días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Pico ALT (U/L)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EAD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Pérdida del injerto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Mortalidad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917 (IQR:589–1309.5)</a:t>
                      </a:r>
                      <a:endParaRPr lang="pt-PT" sz="105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 (IQR:381.5–1319.5)</a:t>
                      </a:r>
                      <a:endParaRPr lang="pt-PT" sz="105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24.6% (14/57)</a:t>
                      </a:r>
                      <a:endParaRPr lang="pt-PT" sz="105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1" i="0" u="none" strike="noStrike" dirty="0">
                          <a:solidFill>
                            <a:srgbClr val="C0504D"/>
                          </a:solidFill>
                          <a:effectLst/>
                          <a:latin typeface="Arial" panose="020B0604020202020204" pitchFamily="34" charset="0"/>
                        </a:rPr>
                        <a:t>3.5% (2/57)</a:t>
                      </a:r>
                      <a:endParaRPr lang="pt-PT" sz="105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C0504D"/>
                          </a:solidFill>
                          <a:effectLst/>
                          <a:latin typeface="Arial" panose="020B0604020202020204" pitchFamily="34" charset="0"/>
                        </a:rPr>
                        <a:t>19.3% (11/57)</a:t>
                      </a:r>
                      <a:endParaRPr lang="pt-PT" sz="105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 (IQR:273–926)</a:t>
                      </a:r>
                      <a:endParaRPr lang="pt-PT" sz="105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404 (IQR:204–1034)</a:t>
                      </a:r>
                      <a:endParaRPr lang="pt-PT" sz="105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18.6% (8/41)</a:t>
                      </a:r>
                      <a:endParaRPr lang="pt-PT" sz="105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1" i="0" u="none" strike="noStrike">
                          <a:solidFill>
                            <a:srgbClr val="C0504D"/>
                          </a:solidFill>
                          <a:effectLst/>
                          <a:latin typeface="Arial" panose="020B0604020202020204" pitchFamily="34" charset="0"/>
                        </a:rPr>
                        <a:t>0 (0/43)</a:t>
                      </a:r>
                      <a:endParaRPr lang="pt-PT" sz="105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>
                          <a:solidFill>
                            <a:srgbClr val="C0504D"/>
                          </a:solidFill>
                          <a:effectLst/>
                          <a:latin typeface="Arial" panose="020B0604020202020204" pitchFamily="34" charset="0"/>
                        </a:rPr>
                        <a:t>9.3% (4/43)</a:t>
                      </a:r>
                      <a:endParaRPr lang="pt-PT" sz="105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0.454</a:t>
                      </a:r>
                      <a:endParaRPr lang="pt-PT" sz="105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0.453</a:t>
                      </a:r>
                      <a:endParaRPr lang="pt-PT" sz="105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0.609</a:t>
                      </a:r>
                      <a:endParaRPr lang="pt-PT" sz="105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0.215   </a:t>
                      </a:r>
                      <a:endParaRPr lang="pt-PT" sz="105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0.240 </a:t>
                      </a:r>
                      <a:endParaRPr lang="pt-PT" sz="105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64319"/>
                  </a:ext>
                </a:extLst>
              </a:tr>
            </a:tbl>
          </a:graphicData>
        </a:graphic>
      </p:graphicFrame>
      <p:sp>
        <p:nvSpPr>
          <p:cNvPr id="24" name="Rectangle 3">
            <a:extLst>
              <a:ext uri="{FF2B5EF4-FFF2-40B4-BE49-F238E27FC236}">
                <a16:creationId xmlns:a16="http://schemas.microsoft.com/office/drawing/2014/main" id="{B217861F-381D-3E9E-D9EC-0E3CB84E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078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27" name="Seta para a Esquerda 26">
            <a:extLst>
              <a:ext uri="{FF2B5EF4-FFF2-40B4-BE49-F238E27FC236}">
                <a16:creationId xmlns:a16="http://schemas.microsoft.com/office/drawing/2014/main" id="{D9B5C87F-E9C8-047B-8455-1A0561CFBAF1}"/>
              </a:ext>
            </a:extLst>
          </p:cNvPr>
          <p:cNvSpPr/>
          <p:nvPr/>
        </p:nvSpPr>
        <p:spPr>
          <a:xfrm>
            <a:off x="6251944" y="3200400"/>
            <a:ext cx="499730" cy="177183"/>
          </a:xfrm>
          <a:prstGeom prst="leftArrow">
            <a:avLst/>
          </a:prstGeom>
          <a:solidFill>
            <a:srgbClr val="0083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2"/>
              </a:solidFill>
            </a:endParaRPr>
          </a:p>
        </p:txBody>
      </p:sp>
      <p:sp>
        <p:nvSpPr>
          <p:cNvPr id="28" name="Seta para a Esquerda 27">
            <a:extLst>
              <a:ext uri="{FF2B5EF4-FFF2-40B4-BE49-F238E27FC236}">
                <a16:creationId xmlns:a16="http://schemas.microsoft.com/office/drawing/2014/main" id="{624E67BA-5E3B-0D54-60C9-8107AA9D5586}"/>
              </a:ext>
            </a:extLst>
          </p:cNvPr>
          <p:cNvSpPr/>
          <p:nvPr/>
        </p:nvSpPr>
        <p:spPr>
          <a:xfrm>
            <a:off x="6251944" y="4153922"/>
            <a:ext cx="499730" cy="177183"/>
          </a:xfrm>
          <a:prstGeom prst="leftArrow">
            <a:avLst/>
          </a:prstGeom>
          <a:solidFill>
            <a:srgbClr val="0083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2"/>
              </a:solidFill>
            </a:endParaRPr>
          </a:p>
        </p:txBody>
      </p:sp>
      <p:sp>
        <p:nvSpPr>
          <p:cNvPr id="29" name="Seta para a Esquerda 28">
            <a:extLst>
              <a:ext uri="{FF2B5EF4-FFF2-40B4-BE49-F238E27FC236}">
                <a16:creationId xmlns:a16="http://schemas.microsoft.com/office/drawing/2014/main" id="{CB46DA37-35CB-AF40-3744-86EAD820A642}"/>
              </a:ext>
            </a:extLst>
          </p:cNvPr>
          <p:cNvSpPr/>
          <p:nvPr/>
        </p:nvSpPr>
        <p:spPr>
          <a:xfrm>
            <a:off x="6251944" y="5242127"/>
            <a:ext cx="499730" cy="177183"/>
          </a:xfrm>
          <a:prstGeom prst="leftArrow">
            <a:avLst/>
          </a:prstGeom>
          <a:solidFill>
            <a:srgbClr val="0083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2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A138947-D8BC-BACE-D0A0-DCA1FEC71428}"/>
              </a:ext>
            </a:extLst>
          </p:cNvPr>
          <p:cNvSpPr txBox="1"/>
          <p:nvPr/>
        </p:nvSpPr>
        <p:spPr>
          <a:xfrm>
            <a:off x="6921816" y="2141768"/>
            <a:ext cx="44873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pt-PT" b="0" dirty="0">
                <a:effectLst/>
              </a:rPr>
            </a:br>
            <a:endParaRPr lang="pt-PT" b="0" dirty="0">
              <a:effectLst/>
            </a:endParaRPr>
          </a:p>
          <a:p>
            <a:pPr algn="ctr" rtl="0">
              <a:buNone/>
            </a:pPr>
            <a:r>
              <a:rPr lang="pt-PT" sz="1800" b="1" i="0" u="none" strike="noStrike" dirty="0">
                <a:solidFill>
                  <a:srgbClr val="00833D"/>
                </a:solidFill>
                <a:effectLst/>
                <a:latin typeface="Arial" panose="020B0604020202020204" pitchFamily="34" charset="0"/>
              </a:rPr>
              <a:t>Grupo HOPE</a:t>
            </a:r>
            <a:endParaRPr lang="pt-PT" b="0" dirty="0">
              <a:solidFill>
                <a:srgbClr val="00833D"/>
              </a:solidFill>
              <a:effectLst/>
            </a:endParaRPr>
          </a:p>
          <a:p>
            <a:pPr algn="ctr" rtl="0">
              <a:buNone/>
            </a:pPr>
            <a:r>
              <a:rPr lang="pt-PT" sz="1800" b="0" i="1" u="none" strike="noStrike" dirty="0">
                <a:effectLst/>
                <a:latin typeface="Arial" panose="020B0604020202020204" pitchFamily="34" charset="0"/>
              </a:rPr>
              <a:t>&gt; </a:t>
            </a:r>
            <a:r>
              <a:rPr lang="pt-PT" sz="1800" b="0" i="1" u="none" strike="noStrike" dirty="0" err="1">
                <a:effectLst/>
                <a:latin typeface="Arial" panose="020B0604020202020204" pitchFamily="34" charset="0"/>
              </a:rPr>
              <a:t>incidencia</a:t>
            </a:r>
            <a:r>
              <a:rPr lang="pt-PT" sz="1800" b="0" i="1" u="none" strike="noStrike" dirty="0">
                <a:effectLst/>
                <a:latin typeface="Arial" panose="020B0604020202020204" pitchFamily="34" charset="0"/>
              </a:rPr>
              <a:t> de </a:t>
            </a:r>
            <a:r>
              <a:rPr lang="pt-PT" sz="1800" b="0" i="1" u="none" strike="noStrike" dirty="0" err="1">
                <a:effectLst/>
                <a:latin typeface="Arial" panose="020B0604020202020204" pitchFamily="34" charset="0"/>
              </a:rPr>
              <a:t>trasplantes</a:t>
            </a:r>
            <a:r>
              <a:rPr lang="pt-PT" sz="1800" b="0" i="1" u="none" strike="noStrike" dirty="0">
                <a:effectLst/>
                <a:latin typeface="Arial" panose="020B0604020202020204" pitchFamily="34" charset="0"/>
              </a:rPr>
              <a:t> urgentes</a:t>
            </a:r>
            <a:endParaRPr lang="pt-PT" b="0" dirty="0">
              <a:effectLst/>
            </a:endParaRPr>
          </a:p>
          <a:p>
            <a:pPr algn="ctr" rtl="0">
              <a:buNone/>
            </a:pPr>
            <a:r>
              <a:rPr lang="pt-PT" sz="1800" b="0" i="1" u="none" strike="noStrike" dirty="0">
                <a:effectLst/>
                <a:latin typeface="Arial" panose="020B0604020202020204" pitchFamily="34" charset="0"/>
              </a:rPr>
              <a:t>&lt; TIF</a:t>
            </a:r>
            <a:endParaRPr lang="pt-PT" b="0" dirty="0">
              <a:effectLst/>
            </a:endParaRPr>
          </a:p>
          <a:p>
            <a:pPr algn="ctr" rtl="0">
              <a:buNone/>
            </a:pPr>
            <a:r>
              <a:rPr lang="pt-PT" sz="1800" b="0" i="1" u="none" strike="noStrike" dirty="0">
                <a:effectLst/>
                <a:latin typeface="Arial" panose="020B0604020202020204" pitchFamily="34" charset="0"/>
              </a:rPr>
              <a:t>&lt; follow-up</a:t>
            </a:r>
            <a:endParaRPr lang="pt-PT" b="0" dirty="0">
              <a:effectLst/>
            </a:endParaRPr>
          </a:p>
          <a:p>
            <a:pPr>
              <a:buNone/>
            </a:pPr>
            <a:br>
              <a:rPr lang="pt-PT" dirty="0"/>
            </a:br>
            <a:endParaRPr lang="es-ES_tradnl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CC3BDB-C681-74BF-8E9F-6D7D41AAB035}"/>
              </a:ext>
            </a:extLst>
          </p:cNvPr>
          <p:cNvSpPr txBox="1"/>
          <p:nvPr/>
        </p:nvSpPr>
        <p:spPr>
          <a:xfrm>
            <a:off x="6849820" y="2125214"/>
            <a:ext cx="4974565" cy="400110"/>
          </a:xfrm>
          <a:prstGeom prst="rect">
            <a:avLst/>
          </a:prstGeom>
          <a:solidFill>
            <a:srgbClr val="00A0E0"/>
          </a:solidFill>
          <a:ln>
            <a:solidFill>
              <a:srgbClr val="AEA3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Sin diferencia estadística entre grupos</a:t>
            </a:r>
            <a:endParaRPr lang="es-ES_tradnl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ta para a Esquerda 10">
            <a:extLst>
              <a:ext uri="{FF2B5EF4-FFF2-40B4-BE49-F238E27FC236}">
                <a16:creationId xmlns:a16="http://schemas.microsoft.com/office/drawing/2014/main" id="{926FFD0F-AFB9-210D-8AA2-8CAB47CC1A62}"/>
              </a:ext>
            </a:extLst>
          </p:cNvPr>
          <p:cNvSpPr/>
          <p:nvPr/>
        </p:nvSpPr>
        <p:spPr>
          <a:xfrm>
            <a:off x="6270532" y="5840568"/>
            <a:ext cx="499730" cy="177183"/>
          </a:xfrm>
          <a:prstGeom prst="leftArrow">
            <a:avLst/>
          </a:prstGeom>
          <a:solidFill>
            <a:srgbClr val="0083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5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F475DD-82DE-EE6A-AC31-0EB5DDE32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4FA9ACFE-0431-71A4-6DA4-33E2E151A3C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ED9B45E-848D-F5FA-D813-37F62D08B3C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27F13098-0E9C-1917-7647-D7B074875865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7E359F5F-2CBC-E27A-354E-BF5AAF9B1FC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53BC534-B7D7-E18B-C60E-469B15EB758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2D0B2F38-04AA-2005-6551-CD59FC6DEAE9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5E402DF5-35B9-D405-BA50-71777FE6249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 noProof="0" dirty="0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FF321D76-B359-26A9-3C53-129D1ABA8EA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C8E88C13-5B25-44CB-93D2-C4DB0A1194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EB9EE57-B8EC-AA11-AE33-F97FB3F49C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EEB9D9E-E019-BA69-EB22-4CCABEF7408A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FF2F4D47-16EE-5BC2-7B53-FFB91104F7DC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_tradnl" sz="2000" noProof="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_tradnl" sz="2000" noProof="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es-ES_tradnl" sz="2000" noProof="0" dirty="0" err="1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SETHepatico</a:t>
              </a:r>
              <a:endParaRPr lang="es-ES_tradnl" sz="2000" noProof="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434BB98-99A1-7B5E-11F2-A811471DF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1C9A9537-BA5E-E074-15A9-45C3025029B0}"/>
              </a:ext>
            </a:extLst>
          </p:cNvPr>
          <p:cNvSpPr/>
          <p:nvPr/>
        </p:nvSpPr>
        <p:spPr>
          <a:xfrm>
            <a:off x="367615" y="400830"/>
            <a:ext cx="4805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_tradnl" sz="3600" noProof="0" dirty="0">
                <a:ln w="0"/>
                <a:solidFill>
                  <a:srgbClr val="01A2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3600" b="0" cap="none" spc="0" noProof="0" dirty="0">
              <a:ln w="0"/>
              <a:solidFill>
                <a:srgbClr val="01A2E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2D18575-F1A0-4AD1-8C0D-19F335B88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262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C7FF3BAC-42BB-D2B6-F950-1B8C0829E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49773"/>
              </p:ext>
            </p:extLst>
          </p:nvPr>
        </p:nvGraphicFramePr>
        <p:xfrm>
          <a:off x="1928757" y="1588679"/>
          <a:ext cx="8334486" cy="1173033"/>
        </p:xfrm>
        <a:graphic>
          <a:graphicData uri="http://schemas.openxmlformats.org/drawingml/2006/table">
            <a:tbl>
              <a:tblPr/>
              <a:tblGrid>
                <a:gridCol w="1937662">
                  <a:extLst>
                    <a:ext uri="{9D8B030D-6E8A-4147-A177-3AD203B41FA5}">
                      <a16:colId xmlns:a16="http://schemas.microsoft.com/office/drawing/2014/main" val="224377935"/>
                    </a:ext>
                  </a:extLst>
                </a:gridCol>
                <a:gridCol w="2876878">
                  <a:extLst>
                    <a:ext uri="{9D8B030D-6E8A-4147-A177-3AD203B41FA5}">
                      <a16:colId xmlns:a16="http://schemas.microsoft.com/office/drawing/2014/main" val="2226238142"/>
                    </a:ext>
                  </a:extLst>
                </a:gridCol>
                <a:gridCol w="2216889">
                  <a:extLst>
                    <a:ext uri="{9D8B030D-6E8A-4147-A177-3AD203B41FA5}">
                      <a16:colId xmlns:a16="http://schemas.microsoft.com/office/drawing/2014/main" val="3577434307"/>
                    </a:ext>
                  </a:extLst>
                </a:gridCol>
                <a:gridCol w="1303057">
                  <a:extLst>
                    <a:ext uri="{9D8B030D-6E8A-4147-A177-3AD203B41FA5}">
                      <a16:colId xmlns:a16="http://schemas.microsoft.com/office/drawing/2014/main" val="2807653148"/>
                    </a:ext>
                  </a:extLst>
                </a:gridCol>
              </a:tblGrid>
              <a:tr h="34936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n=100</a:t>
                      </a:r>
                      <a:endParaRPr lang="pt-PT" sz="12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3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sin</a:t>
                      </a:r>
                      <a:r>
                        <a:rPr lang="pt-P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HOPE </a:t>
                      </a:r>
                      <a:endParaRPr lang="pt-PT" sz="1200" dirty="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n=57</a:t>
                      </a:r>
                      <a:endParaRPr lang="pt-PT" sz="120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3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HOPE </a:t>
                      </a:r>
                      <a:endParaRPr lang="pt-PT" sz="1200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pt-PT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n=43</a:t>
                      </a:r>
                      <a:endParaRPr lang="pt-PT" sz="12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3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lang="pt-PT" sz="12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852912"/>
                  </a:ext>
                </a:extLst>
              </a:tr>
              <a:tr h="26266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20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excluidos</a:t>
                      </a:r>
                      <a:endParaRPr lang="pt-PT" sz="120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excluidos</a:t>
                      </a:r>
                      <a:endParaRPr lang="pt-PT" sz="120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pt-PT" sz="1200">
                          <a:effectLst/>
                        </a:rPr>
                        <a:t> 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443549"/>
                  </a:ext>
                </a:extLst>
              </a:tr>
              <a:tr h="4455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LBTI</a:t>
                      </a:r>
                      <a:endParaRPr lang="pt-PT" sz="120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15.6% (7/45)</a:t>
                      </a:r>
                      <a:endParaRPr lang="pt-PT" sz="120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2.9% (1/34)</a:t>
                      </a:r>
                      <a:endParaRPr lang="pt-PT" sz="120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0.031 </a:t>
                      </a:r>
                      <a:endParaRPr lang="pt-PT" sz="1200" dirty="0"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44701"/>
                  </a:ext>
                </a:extLst>
              </a:tr>
            </a:tbl>
          </a:graphicData>
        </a:graphic>
      </p:graphicFrame>
      <p:sp>
        <p:nvSpPr>
          <p:cNvPr id="22" name="Rectangle 2">
            <a:extLst>
              <a:ext uri="{FF2B5EF4-FFF2-40B4-BE49-F238E27FC236}">
                <a16:creationId xmlns:a16="http://schemas.microsoft.com/office/drawing/2014/main" id="{499AC69E-F299-8B2C-E1AF-6D381B72B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252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5CDD1FF-7668-E1E6-6832-D0C6CDFAB3F0}"/>
              </a:ext>
            </a:extLst>
          </p:cNvPr>
          <p:cNvSpPr txBox="1"/>
          <p:nvPr/>
        </p:nvSpPr>
        <p:spPr>
          <a:xfrm>
            <a:off x="2281570" y="1078700"/>
            <a:ext cx="7628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b="1" u="none" strike="noStrike" cap="none" normalizeH="0" baseline="0" dirty="0">
                <a:ln>
                  <a:noFill/>
                </a:ln>
                <a:solidFill>
                  <a:srgbClr val="0083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LBTI – Lesiones biliares de tipo isquémico</a:t>
            </a:r>
            <a:endParaRPr kumimoji="0" lang="pt-PT" altLang="pt-PT" sz="7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BE81E7-3A81-D09C-13DF-0DEA21F77ED3}"/>
              </a:ext>
            </a:extLst>
          </p:cNvPr>
          <p:cNvSpPr/>
          <p:nvPr/>
        </p:nvSpPr>
        <p:spPr>
          <a:xfrm>
            <a:off x="9165475" y="2309304"/>
            <a:ext cx="810366" cy="4312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196" name="Picture 4" descr="Uma imagem com texto, recibo, captura de ecrã, file&#10;&#10;Os conteúdos gerados por IA podem estar incorretos.">
            <a:extLst>
              <a:ext uri="{FF2B5EF4-FFF2-40B4-BE49-F238E27FC236}">
                <a16:creationId xmlns:a16="http://schemas.microsoft.com/office/drawing/2014/main" id="{4878C0FD-59A0-A632-BB63-FB978E4B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" y="3392068"/>
            <a:ext cx="4668669" cy="26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Uma imagem com texto, captura de ecrã, file, número&#10;&#10;Os conteúdos gerados por IA podem estar incorretos.">
            <a:extLst>
              <a:ext uri="{FF2B5EF4-FFF2-40B4-BE49-F238E27FC236}">
                <a16:creationId xmlns:a16="http://schemas.microsoft.com/office/drawing/2014/main" id="{B964640F-5BDF-B353-CC9B-5FA6565A6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71" y="3223377"/>
            <a:ext cx="4283276" cy="29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DBE683B3-5451-A1E5-A529-1F48F063ED62}"/>
              </a:ext>
            </a:extLst>
          </p:cNvPr>
          <p:cNvSpPr txBox="1"/>
          <p:nvPr/>
        </p:nvSpPr>
        <p:spPr>
          <a:xfrm>
            <a:off x="8047263" y="4243388"/>
            <a:ext cx="3937147" cy="923330"/>
          </a:xfrm>
          <a:prstGeom prst="rect">
            <a:avLst/>
          </a:prstGeom>
          <a:noFill/>
          <a:ln w="38100">
            <a:solidFill>
              <a:srgbClr val="01A2E2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>
              <a:buNone/>
            </a:pPr>
            <a:r>
              <a:rPr lang="pt-PT" sz="1800" b="1" i="1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Supervivencia</a:t>
            </a:r>
            <a:r>
              <a:rPr lang="pt-PT" sz="1800" b="1" i="1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al </a:t>
            </a:r>
            <a:r>
              <a:rPr lang="pt-PT" sz="1800" b="1" i="1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año</a:t>
            </a:r>
            <a:endParaRPr lang="pt-PT" b="0" dirty="0">
              <a:effectLst/>
            </a:endParaRPr>
          </a:p>
          <a:p>
            <a:pPr algn="ctr" rtl="0">
              <a:buNone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87,6%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el grupo no HOPE </a:t>
            </a:r>
            <a:r>
              <a:rPr lang="pt-P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 rtl="0">
              <a:buNone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90,4%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el grupo </a:t>
            </a:r>
            <a:r>
              <a:rPr lang="pt-PT" sz="1800" b="0" i="0" u="none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HOPE</a:t>
            </a:r>
            <a:endParaRPr lang="pt-PT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6748DBD-C023-4559-070A-A8E5072D08F6}"/>
              </a:ext>
            </a:extLst>
          </p:cNvPr>
          <p:cNvSpPr txBox="1"/>
          <p:nvPr/>
        </p:nvSpPr>
        <p:spPr>
          <a:xfrm>
            <a:off x="2302393" y="6045851"/>
            <a:ext cx="7872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pt-P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p=0.313				 p=0.351</a:t>
            </a:r>
            <a:endParaRPr lang="pt-PT" sz="1200" b="0" dirty="0">
              <a:effectLst/>
            </a:endParaRPr>
          </a:p>
          <a:p>
            <a:pPr>
              <a:buNone/>
            </a:pPr>
            <a:br>
              <a:rPr lang="pt-PT" sz="1200" dirty="0"/>
            </a:br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19702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375AC1-BD0E-AF1E-4E5A-F990D26AB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9AF5982-4336-68AE-D317-3767A94A967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DD79739A-E5AD-2D58-CF40-806C34FE76B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7AB60FB6-044F-19D2-F558-166A8F5C74DA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BEF9C53D-1978-E6F5-9928-00D54A18FE86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80769E7B-CF0E-2760-538D-FEF972E2B2E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5468D869-1E0B-B8E2-792D-951EBEACDCE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1173240E-4C27-45B2-3547-5B7179E1800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 noProof="0" dirty="0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EF65E232-1E50-4827-3874-BC052068A36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1B094A3C-7F41-C5CA-4C95-E8CCF7213F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6F2656F-48B4-EAE9-41F6-B816CCDC95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942CF6D-B2E1-4A9A-58A3-BDEB3EDC5AD4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C4BFB2C5-D5BF-1020-CD4A-3DA9456727F6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_tradnl" sz="2000" noProof="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_tradnl" sz="2000" noProof="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es-ES_tradnl" sz="2000" noProof="0" dirty="0" err="1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SETHepatico</a:t>
              </a:r>
              <a:endParaRPr lang="es-ES_tradnl" sz="2000" noProof="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E092681-95C9-E891-2EDE-B5951BCFA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737A6FF0-0713-92C5-33BB-2DFB9BB437E8}"/>
              </a:ext>
            </a:extLst>
          </p:cNvPr>
          <p:cNvSpPr/>
          <p:nvPr/>
        </p:nvSpPr>
        <p:spPr>
          <a:xfrm>
            <a:off x="367615" y="400830"/>
            <a:ext cx="4805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_tradnl" sz="3600" b="0" cap="none" spc="0" dirty="0">
                <a:ln w="0"/>
                <a:solidFill>
                  <a:srgbClr val="01A2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  <a:endParaRPr lang="es-ES_tradnl" sz="3600" b="0" cap="none" spc="0" noProof="0" dirty="0">
              <a:ln w="0"/>
              <a:solidFill>
                <a:srgbClr val="01A2E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DFC99D-33B4-A4BF-C98F-15184CA00EB3}"/>
              </a:ext>
            </a:extLst>
          </p:cNvPr>
          <p:cNvSpPr/>
          <p:nvPr/>
        </p:nvSpPr>
        <p:spPr>
          <a:xfrm>
            <a:off x="3160293" y="3694429"/>
            <a:ext cx="586046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rtl="0">
              <a:buNone/>
            </a:pPr>
            <a:endParaRPr lang="pt-PT" sz="1800" b="1" i="1" u="none" strike="noStrike" dirty="0">
              <a:solidFill>
                <a:srgbClr val="C0504D"/>
              </a:solidFill>
              <a:effectLst/>
              <a:latin typeface="Arial" panose="020B0604020202020204" pitchFamily="34" charset="0"/>
            </a:endParaRPr>
          </a:p>
          <a:p>
            <a:pPr algn="ctr" rtl="0">
              <a:buNone/>
            </a:pPr>
            <a:r>
              <a:rPr lang="pt-PT" sz="1800" b="1" i="1" u="none" strike="noStrike" dirty="0">
                <a:solidFill>
                  <a:srgbClr val="C0504D"/>
                </a:solidFill>
                <a:effectLst/>
                <a:latin typeface="Arial" panose="020B0604020202020204" pitchFamily="34" charset="0"/>
              </a:rPr>
              <a:t>“¿</a:t>
            </a:r>
            <a:r>
              <a:rPr lang="pt-PT" sz="1800" b="1" i="1" u="none" strike="noStrike" dirty="0" err="1">
                <a:solidFill>
                  <a:srgbClr val="C0504D"/>
                </a:solidFill>
                <a:effectLst/>
                <a:latin typeface="Arial" panose="020B0604020202020204" pitchFamily="34" charset="0"/>
              </a:rPr>
              <a:t>Es</a:t>
            </a:r>
            <a:r>
              <a:rPr lang="pt-PT" sz="1800" b="1" i="1" u="none" strike="noStrike" dirty="0">
                <a:solidFill>
                  <a:srgbClr val="C0504D"/>
                </a:solidFill>
                <a:effectLst/>
                <a:latin typeface="Arial" panose="020B0604020202020204" pitchFamily="34" charset="0"/>
              </a:rPr>
              <a:t> hora de usar HOPE </a:t>
            </a:r>
            <a:r>
              <a:rPr lang="pt-PT" sz="1800" b="1" i="1" u="none" strike="noStrike" dirty="0" err="1">
                <a:solidFill>
                  <a:srgbClr val="C0504D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pt-PT" sz="1800" b="1" i="1" u="none" strike="noStrike" dirty="0">
                <a:solidFill>
                  <a:srgbClr val="C0504D"/>
                </a:solidFill>
                <a:effectLst/>
                <a:latin typeface="Arial" panose="020B0604020202020204" pitchFamily="34" charset="0"/>
              </a:rPr>
              <a:t> todos los </a:t>
            </a:r>
            <a:r>
              <a:rPr lang="pt-PT" sz="1800" b="1" i="1" u="none" strike="noStrike" dirty="0" err="1">
                <a:solidFill>
                  <a:srgbClr val="C0504D"/>
                </a:solidFill>
                <a:effectLst/>
                <a:latin typeface="Arial" panose="020B0604020202020204" pitchFamily="34" charset="0"/>
              </a:rPr>
              <a:t>injertos</a:t>
            </a:r>
            <a:r>
              <a:rPr lang="pt-PT" sz="1800" b="1" i="1" u="none" strike="noStrike" dirty="0">
                <a:solidFill>
                  <a:srgbClr val="C0504D"/>
                </a:solidFill>
                <a:effectLst/>
                <a:latin typeface="Arial" panose="020B0604020202020204" pitchFamily="34" charset="0"/>
              </a:rPr>
              <a:t>?”</a:t>
            </a:r>
          </a:p>
          <a:p>
            <a:pPr algn="ctr" rtl="0">
              <a:buNone/>
            </a:pPr>
            <a:endParaRPr lang="pt-PT" b="0" dirty="0">
              <a:effectLst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1502CE5-4D39-EEE4-63DE-F8990F82D5CA}"/>
              </a:ext>
            </a:extLst>
          </p:cNvPr>
          <p:cNvSpPr txBox="1"/>
          <p:nvPr/>
        </p:nvSpPr>
        <p:spPr>
          <a:xfrm>
            <a:off x="2276097" y="1921255"/>
            <a:ext cx="76288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dirty="0" err="1">
                <a:solidFill>
                  <a:srgbClr val="000000"/>
                </a:solidFill>
                <a:latin typeface="Helvetica Neue" panose="02000503000000020004" pitchFamily="2" charset="0"/>
              </a:rPr>
              <a:t>En</a:t>
            </a:r>
            <a:r>
              <a:rPr lang="pt-PT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pt-PT" dirty="0" err="1">
                <a:solidFill>
                  <a:srgbClr val="000000"/>
                </a:solidFill>
                <a:latin typeface="Helvetica Neue" panose="02000503000000020004" pitchFamily="2" charset="0"/>
              </a:rPr>
              <a:t>nuestro</a:t>
            </a:r>
            <a:r>
              <a:rPr lang="pt-PT" dirty="0">
                <a:solidFill>
                  <a:srgbClr val="000000"/>
                </a:solidFill>
                <a:latin typeface="Helvetica Neue" panose="02000503000000020004" pitchFamily="2" charset="0"/>
              </a:rPr>
              <a:t> Centro, el uso de </a:t>
            </a:r>
            <a:r>
              <a:rPr lang="pt-PT" dirty="0">
                <a:solidFill>
                  <a:srgbClr val="FFC000"/>
                </a:solidFill>
                <a:latin typeface="Helvetica Neue" panose="02000503000000020004" pitchFamily="2" charset="0"/>
              </a:rPr>
              <a:t>HOPE</a:t>
            </a:r>
            <a:r>
              <a:rPr lang="pt-PT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pt-PT" dirty="0" err="1">
                <a:solidFill>
                  <a:srgbClr val="000000"/>
                </a:solidFill>
                <a:latin typeface="Helvetica Neue" panose="02000503000000020004" pitchFamily="2" charset="0"/>
              </a:rPr>
              <a:t>en</a:t>
            </a:r>
            <a:r>
              <a:rPr lang="pt-PT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pt-PT" dirty="0" err="1">
                <a:solidFill>
                  <a:srgbClr val="000000"/>
                </a:solidFill>
                <a:latin typeface="Helvetica Neue" panose="02000503000000020004" pitchFamily="2" charset="0"/>
              </a:rPr>
              <a:t>injertos</a:t>
            </a:r>
            <a:r>
              <a:rPr lang="pt-PT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pt-PT" dirty="0" err="1">
                <a:solidFill>
                  <a:srgbClr val="000000"/>
                </a:solidFill>
                <a:latin typeface="Helvetica Neue" panose="02000503000000020004" pitchFamily="2" charset="0"/>
              </a:rPr>
              <a:t>sin</a:t>
            </a:r>
            <a:r>
              <a:rPr lang="pt-PT" dirty="0">
                <a:solidFill>
                  <a:srgbClr val="000000"/>
                </a:solidFill>
                <a:latin typeface="Helvetica Neue" panose="02000503000000020004" pitchFamily="2" charset="0"/>
              </a:rPr>
              <a:t> CE se </a:t>
            </a:r>
            <a:r>
              <a:rPr lang="pt-PT" dirty="0" err="1">
                <a:solidFill>
                  <a:srgbClr val="000000"/>
                </a:solidFill>
                <a:latin typeface="Helvetica Neue" panose="02000503000000020004" pitchFamily="2" charset="0"/>
              </a:rPr>
              <a:t>asoció</a:t>
            </a:r>
            <a:r>
              <a:rPr lang="pt-PT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pt-PT" dirty="0" err="1">
                <a:solidFill>
                  <a:srgbClr val="000000"/>
                </a:solidFill>
                <a:latin typeface="Helvetica Neue" panose="02000503000000020004" pitchFamily="2" charset="0"/>
              </a:rPr>
              <a:t>con</a:t>
            </a:r>
            <a:r>
              <a:rPr lang="pt-PT" dirty="0">
                <a:solidFill>
                  <a:srgbClr val="000000"/>
                </a:solidFill>
                <a:latin typeface="Helvetica Neue" panose="02000503000000020004" pitchFamily="2" charset="0"/>
              </a:rPr>
              <a:t>:</a:t>
            </a:r>
            <a:endParaRPr lang="pt-PT" sz="18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 algn="ctr" rtl="0" fontAlgn="base">
              <a:buFont typeface="Arial" panose="020B0604020202020204" pitchFamily="34" charset="0"/>
              <a:buChar char="•"/>
            </a:pPr>
            <a:endParaRPr lang="pt-PT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algn="ctr" rtl="0" fontAlgn="base"/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sym typeface="Wingdings" pitchFamily="2" charset="2"/>
              </a:rPr>
              <a:t> </a:t>
            </a:r>
            <a:r>
              <a:rPr lang="pt-PT" sz="18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mejores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resultados </a:t>
            </a:r>
            <a:r>
              <a:rPr lang="pt-PT" sz="18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post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-TH</a:t>
            </a:r>
            <a:endParaRPr lang="pt-PT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algn="ctr" rtl="0" fontAlgn="base"/>
            <a:r>
              <a:rPr lang="pt-PT" sz="1800" b="1" i="0" u="none" strike="noStrike" dirty="0">
                <a:solidFill>
                  <a:srgbClr val="00A0E0"/>
                </a:solidFill>
                <a:effectLst/>
                <a:latin typeface="Helvetica Neue" panose="02000503000000020004" pitchFamily="2" charset="0"/>
                <a:sym typeface="Wingdings" pitchFamily="2" charset="2"/>
              </a:rPr>
              <a:t></a:t>
            </a:r>
            <a:r>
              <a:rPr lang="pt-PT" sz="1800" b="1" i="0" u="none" strike="noStrike" dirty="0">
                <a:solidFill>
                  <a:srgbClr val="00A0E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pt-PT" sz="1800" b="1" i="0" u="none" strike="noStrike" dirty="0" err="1">
                <a:solidFill>
                  <a:srgbClr val="00A0E0"/>
                </a:solidFill>
                <a:effectLst/>
                <a:latin typeface="Helvetica Neue" panose="02000503000000020004" pitchFamily="2" charset="0"/>
              </a:rPr>
              <a:t>reducción</a:t>
            </a:r>
            <a:r>
              <a:rPr lang="pt-PT" sz="1800" b="1" i="0" u="none" strike="noStrike" dirty="0">
                <a:solidFill>
                  <a:srgbClr val="00A0E0"/>
                </a:solidFill>
                <a:effectLst/>
                <a:latin typeface="Helvetica Neue" panose="02000503000000020004" pitchFamily="2" charset="0"/>
              </a:rPr>
              <a:t> significativa de la </a:t>
            </a:r>
            <a:r>
              <a:rPr lang="pt-PT" sz="1800" b="1" i="0" u="none" strike="noStrike" dirty="0" err="1">
                <a:solidFill>
                  <a:srgbClr val="00A0E0"/>
                </a:solidFill>
                <a:effectLst/>
                <a:latin typeface="Helvetica Neue" panose="02000503000000020004" pitchFamily="2" charset="0"/>
              </a:rPr>
              <a:t>incidencia</a:t>
            </a:r>
            <a:r>
              <a:rPr lang="pt-PT" sz="1800" b="1" i="0" u="none" strike="noStrike" dirty="0">
                <a:solidFill>
                  <a:srgbClr val="00A0E0"/>
                </a:solidFill>
                <a:effectLst/>
                <a:latin typeface="Helvetica Neue" panose="02000503000000020004" pitchFamily="2" charset="0"/>
              </a:rPr>
              <a:t> de LBTI</a:t>
            </a:r>
            <a:endParaRPr lang="pt-PT" sz="1800" b="1" i="0" u="none" strike="noStrike" dirty="0">
              <a:solidFill>
                <a:srgbClr val="00A0E0"/>
              </a:solidFill>
              <a:effectLst/>
              <a:latin typeface="Noto Sans Symbols"/>
            </a:endParaRPr>
          </a:p>
          <a:p>
            <a:pPr>
              <a:buNone/>
            </a:pPr>
            <a:endParaRPr lang="pt-PT" b="0" dirty="0">
              <a:effectLst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17E2713-5C82-B73F-8D9E-8B478C214FEB}"/>
              </a:ext>
            </a:extLst>
          </p:cNvPr>
          <p:cNvSpPr txBox="1"/>
          <p:nvPr/>
        </p:nvSpPr>
        <p:spPr>
          <a:xfrm>
            <a:off x="612006" y="5463177"/>
            <a:ext cx="11290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None/>
            </a:pPr>
            <a:r>
              <a:rPr lang="pt-PT" sz="9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Referencias: </a:t>
            </a:r>
          </a:p>
          <a:p>
            <a:pPr marL="228600" indent="-228600" algn="just" rtl="0">
              <a:buAutoNum type="arabicPeriod"/>
            </a:pP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Eden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 et al. “Long-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term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outcomes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hypothermic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oxygenated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machine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perfusion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transplantation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1,202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donor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livers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a real-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world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setting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(HOPE-REAL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study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).” J </a:t>
            </a:r>
            <a:r>
              <a:rPr lang="pt-PT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Hepatol</a:t>
            </a:r>
            <a:r>
              <a:rPr lang="pt-P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2025; 81(1): 97-106; </a:t>
            </a:r>
          </a:p>
          <a:p>
            <a:pPr marL="228600" indent="-228600" algn="just" rtl="0">
              <a:buAutoNum type="arabicPeriod"/>
            </a:pP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Nagai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S. et al.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Cost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Analysis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Machine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Perfusion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in DCD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Liver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Transplantation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Balancing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Expenses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Post-Transplant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Outcomes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Am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J </a:t>
            </a:r>
            <a:r>
              <a:rPr lang="pt-PT" sz="900" b="0" i="0" u="none" strike="noStrike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Transplant</a:t>
            </a:r>
            <a:r>
              <a:rPr lang="pt-PT" sz="9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, 2025; 25(8): S739; </a:t>
            </a:r>
            <a:endParaRPr lang="pt-PT" sz="900" dirty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pPr marL="228600" indent="-228600" algn="just" rtl="0">
              <a:buAutoNum type="arabicPeriod"/>
            </a:pP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Durán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M et al.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Machine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perfusion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prevention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ischemic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type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biliary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lesions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following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liver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transplant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evidence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?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World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J </a:t>
            </a:r>
            <a:r>
              <a:rPr lang="pt-PT" sz="900" b="0" i="0" u="none" strike="noStrike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Gastroenterol</a:t>
            </a:r>
            <a:r>
              <a:rPr lang="pt-PT" sz="900" b="0" i="0" u="none" strike="noStrike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. 2023; 29(20): 3066-3083.</a:t>
            </a:r>
            <a:endParaRPr lang="pt-PT" sz="9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342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rar em Coimbra vale a pena? Descubra aqui!">
            <a:extLst>
              <a:ext uri="{FF2B5EF4-FFF2-40B4-BE49-F238E27FC236}">
                <a16:creationId xmlns:a16="http://schemas.microsoft.com/office/drawing/2014/main" id="{A83652B0-ABD5-7ED1-4945-DDD3A0450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" b="851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7">
            <a:extLst>
              <a:ext uri="{FF2B5EF4-FFF2-40B4-BE49-F238E27FC236}">
                <a16:creationId xmlns:a16="http://schemas.microsoft.com/office/drawing/2014/main" id="{823E343A-E187-7D7C-DC5C-5E1E26EF6BCA}"/>
              </a:ext>
            </a:extLst>
          </p:cNvPr>
          <p:cNvSpPr txBox="1"/>
          <p:nvPr/>
        </p:nvSpPr>
        <p:spPr>
          <a:xfrm>
            <a:off x="6809015" y="-137494"/>
            <a:ext cx="5644243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Muchas gracias</a:t>
            </a:r>
            <a:endParaRPr lang="pt-PT" sz="4800" b="1" dirty="0">
              <a:solidFill>
                <a:srgbClr val="FFC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03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4C74D6-8E01-4C8F-A796-A362780A2589}">
  <ds:schemaRefs>
    <ds:schemaRef ds:uri="http://schemas.microsoft.com/office/2006/metadata/properties"/>
    <ds:schemaRef ds:uri="http://schemas.microsoft.com/office/infopath/2007/PartnerControls"/>
    <ds:schemaRef ds:uri="0c5cd9b1-7df6-4125-9594-fc0acfe49476"/>
    <ds:schemaRef ds:uri="2ba98950-7f45-4f63-93ce-8807729bc465"/>
  </ds:schemaRefs>
</ds:datastoreItem>
</file>

<file path=customXml/itemProps2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7E69B4-4DA1-4B1D-977F-3023290D97B5}"/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1550</Words>
  <Application>Microsoft Macintosh PowerPoint</Application>
  <PresentationFormat>Ecrã Panorâmico</PresentationFormat>
  <Paragraphs>258</Paragraphs>
  <Slides>9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Noto Sans Symbols</vt:lpstr>
      <vt:lpstr>Times New Roman</vt:lpstr>
      <vt:lpstr>Wingdings</vt:lpstr>
      <vt:lpstr>Tema de l'Office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Anabela Sardo</cp:lastModifiedBy>
  <cp:revision>34</cp:revision>
  <dcterms:created xsi:type="dcterms:W3CDTF">2022-01-31T13:34:55Z</dcterms:created>
  <dcterms:modified xsi:type="dcterms:W3CDTF">2025-10-23T09:38:40Z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