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6858000" cx="12192000"/>
  <p:notesSz cx="6858000" cy="9144000"/>
  <p:embeddedFontLst>
    <p:embeddedFont>
      <p:font typeface="Roboto"/>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96">
          <p15:clr>
            <a:srgbClr val="A4A3A4"/>
          </p15:clr>
        </p15:guide>
        <p15:guide id="2" pos="7219">
          <p15:clr>
            <a:srgbClr val="A4A3A4"/>
          </p15:clr>
        </p15:guide>
      </p15:sldGuideLst>
    </p:ext>
    <p:ext uri="GoogleSlidesCustomDataVersion2">
      <go:slidesCustomData xmlns:go="http://customooxmlschemas.google.com/" r:id="rId18" roundtripDataSignature="AMtx7miUk4EKmwVuhmdYTT+/6Ek5jysC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96" orient="horz"/>
        <p:guide pos="7219"/>
      </p:guideLst>
    </p:cSldViewPr>
  </p:slideViewPr>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customschemas.google.com/relationships/presentationmetadata" Target="metadata"/><Relationship Id="rId8" Type="http://schemas.openxmlformats.org/officeDocument/2006/relationships/slide" Target="slides/slide3.xml"/><Relationship Id="rId3" Type="http://schemas.openxmlformats.org/officeDocument/2006/relationships/presProps" Target="presProps.xml"/><Relationship Id="rId21"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font" Target="fonts/Roboto-boldItalic.fntdata"/><Relationship Id="rId7" Type="http://schemas.openxmlformats.org/officeDocument/2006/relationships/slide" Target="slides/slide2.xml"/><Relationship Id="rId2" Type="http://schemas.openxmlformats.org/officeDocument/2006/relationships/viewProps" Target="viewProps.xml"/><Relationship Id="rId16" Type="http://schemas.openxmlformats.org/officeDocument/2006/relationships/font" Target="fonts/Roboto-italic.fntdata"/><Relationship Id="rId20" Type="http://schemas.openxmlformats.org/officeDocument/2006/relationships/customXml" Target="../customXml/item2.xml"/><Relationship Id="rId11" Type="http://schemas.openxmlformats.org/officeDocument/2006/relationships/slide" Target="slides/slide6.xml"/><Relationship Id="rId1" Type="http://schemas.openxmlformats.org/officeDocument/2006/relationships/theme" Target="theme/theme1.xml"/><Relationship Id="rId6" Type="http://schemas.openxmlformats.org/officeDocument/2006/relationships/slide" Target="slides/slide1.xml"/><Relationship Id="rId15" Type="http://schemas.openxmlformats.org/officeDocument/2006/relationships/font" Target="fonts/Roboto-bold.fntdata"/><Relationship Id="rId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customXml" Target="../customXml/item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8d5b2a0b57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a:solidFill>
                  <a:schemeClr val="dk1"/>
                </a:solidFill>
              </a:rPr>
              <a:t>En la última década ha aumentado notablemente el uso de hígados procedentes de donantes en asistolia mayores de 70 años gracias a la incorporación de técnicas como la perfusión normotérmica abdominal ha mejorado significativamente la viabilidad y calidad de estos órganos logrando resultados comparables a los trasplantes con donantes en muerte encefálica contribuyendo así a reducir las listas de espera.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ES">
                <a:solidFill>
                  <a:schemeClr val="dk1"/>
                </a:solidFill>
              </a:rPr>
              <a:t>La SETH no establece limite de edad para considerar la donación hepática en asistolia controlada.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ES">
                <a:solidFill>
                  <a:schemeClr val="dk1"/>
                </a:solidFill>
              </a:rPr>
              <a:t>Entre 2012-2019, en un 68% de los donantes hepaticos entre 2012-2019 se realizo perfusión normotermica abdominal. En dichos años la mediana de edad de los donantes fue de 59 años. Y las principales complicaciones observadas son las descritas en el grafico.</a:t>
            </a:r>
            <a:endParaRPr sz="700"/>
          </a:p>
        </p:txBody>
      </p:sp>
      <p:sp>
        <p:nvSpPr>
          <p:cNvPr id="109" name="Google Shape;109;g38d5b2a0b57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9c13d5572a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ES">
                <a:solidFill>
                  <a:schemeClr val="dk1"/>
                </a:solidFill>
              </a:rPr>
              <a:t>En este otro estudio realizado por el equipo de Murcia se realizaron 32 trasplantes de donantes en asistolia controlada de mas de 70 años. Observamos una tasa de complicaciones biliares de un 6% y un 3% tanto de trombosis de arteria hepatica como de retrasplante.</a:t>
            </a:r>
            <a:endParaRPr sz="700"/>
          </a:p>
        </p:txBody>
      </p:sp>
      <p:sp>
        <p:nvSpPr>
          <p:cNvPr id="149" name="Google Shape;149;g39c13d5572a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8d5b2a0b57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ES">
                <a:solidFill>
                  <a:schemeClr val="dk1"/>
                </a:solidFill>
              </a:rPr>
              <a:t>Hemos realizado un estudio observacional, retrospectivo y descriptivo de todos los TH realizados con injertos de donantes en asistolia mayores de 70 años entre 2023-2025 en nuestro centro.</a:t>
            </a:r>
            <a:endParaRPr sz="300"/>
          </a:p>
        </p:txBody>
      </p:sp>
      <p:sp>
        <p:nvSpPr>
          <p:cNvPr id="164" name="Google Shape;164;g38d5b2a0b57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8d5b2a0b57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ES">
                <a:solidFill>
                  <a:schemeClr val="dk1"/>
                </a:solidFill>
              </a:rPr>
              <a:t>Se realizaron 16 TH de donantes en asistolia mayores de 70 años. Todas las extracciones se hicieron con NECMO y en un 25% se hizo preservación dinámica con HOPE con un tiempo medio de 185 minutos. El 25% de los injertos tenía macroesteatosis leve (entre un 10-15%). La edad media del receptor fue de 64 años, el 100% varones.</a:t>
            </a:r>
            <a:endParaRPr/>
          </a:p>
        </p:txBody>
      </p:sp>
      <p:sp>
        <p:nvSpPr>
          <p:cNvPr id="196" name="Google Shape;196;g38d5b2a0b57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8d5b2a0b57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200"/>
              <a:buFont typeface="Arial"/>
              <a:buNone/>
            </a:pPr>
            <a:r>
              <a:rPr lang="es-ES" sz="1300">
                <a:solidFill>
                  <a:schemeClr val="dk1"/>
                </a:solidFill>
                <a:latin typeface="Calibri"/>
                <a:ea typeface="Calibri"/>
                <a:cs typeface="Calibri"/>
                <a:sym typeface="Calibri"/>
              </a:rPr>
              <a:t>L</a:t>
            </a:r>
            <a:r>
              <a:rPr lang="es-ES" sz="1300">
                <a:solidFill>
                  <a:schemeClr val="dk1"/>
                </a:solidFill>
                <a:latin typeface="Calibri"/>
                <a:ea typeface="Calibri"/>
                <a:cs typeface="Calibri"/>
                <a:sym typeface="Calibri"/>
              </a:rPr>
              <a:t>a supervivencia de paciente e injerto a 2 años fue del 87,1% y 74,5%, respectivamente</a:t>
            </a:r>
            <a:endParaRPr sz="200"/>
          </a:p>
        </p:txBody>
      </p:sp>
      <p:sp>
        <p:nvSpPr>
          <p:cNvPr id="218" name="Google Shape;218;g38d5b2a0b5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8d9041284b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s-ES">
                <a:solidFill>
                  <a:schemeClr val="dk1"/>
                </a:solidFill>
              </a:rPr>
              <a:t>En conclusión, el uso de hígados de donantes en asistolia mayores de 70 años se ha convertido en una opción cada vez más viable gracias al uso de tecnologías avanzadas como la NECMO y la perfusión hipotérmica HOPE. Estas herramientas permiten contrarrestar los efectos del envejecimiento hepático y de la isquemia, mejorando la calidad del injerto y los resultados postrasplante, lo que posibilita ampliar de forma segura los límites de edad en la donación hepática</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48" name="Google Shape;248;g38d9041284b_0_3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6cb72cdd3f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g36cb72cdd3f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objectes" type="obj">
  <p:cSld name="OBJECT">
    <p:spTree>
      <p:nvGrpSpPr>
        <p:cNvPr id="11" name="Shape 11"/>
        <p:cNvGrpSpPr/>
        <p:nvPr/>
      </p:nvGrpSpPr>
      <p:grpSpPr>
        <a:xfrm>
          <a:off x="0" y="0"/>
          <a:ext cx="0" cy="0"/>
          <a:chOff x="0" y="0"/>
          <a:chExt cx="0" cy="0"/>
        </a:xfrm>
      </p:grpSpPr>
      <p:sp>
        <p:nvSpPr>
          <p:cNvPr id="12" name="Google Shape;1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i text vertical" type="vertTx">
  <p:cSld name="VERTICAL_TEXT">
    <p:spTree>
      <p:nvGrpSpPr>
        <p:cNvPr id="68" name="Shape 68"/>
        <p:cNvGrpSpPr/>
        <p:nvPr/>
      </p:nvGrpSpPr>
      <p:grpSpPr>
        <a:xfrm>
          <a:off x="0" y="0"/>
          <a:ext cx="0" cy="0"/>
          <a:chOff x="0" y="0"/>
          <a:chExt cx="0" cy="0"/>
        </a:xfrm>
      </p:grpSpPr>
      <p:sp>
        <p:nvSpPr>
          <p:cNvPr id="69" name="Google Shape;69;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ol vertical i text" type="vertTitleAndTx">
  <p:cSld name="VERTICAL_TITLE_AND_VERTICAL_TEXT">
    <p:spTree>
      <p:nvGrpSpPr>
        <p:cNvPr id="74" name="Shape 74"/>
        <p:cNvGrpSpPr/>
        <p:nvPr/>
      </p:nvGrpSpPr>
      <p:grpSpPr>
        <a:xfrm>
          <a:off x="0" y="0"/>
          <a:ext cx="0" cy="0"/>
          <a:chOff x="0" y="0"/>
          <a:chExt cx="0" cy="0"/>
        </a:xfrm>
      </p:grpSpPr>
      <p:sp>
        <p:nvSpPr>
          <p:cNvPr id="75" name="Google Shape;75;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ol" type="title">
  <p:cSld name="TITLE">
    <p:spTree>
      <p:nvGrpSpPr>
        <p:cNvPr id="17" name="Shape 17"/>
        <p:cNvGrpSpPr/>
        <p:nvPr/>
      </p:nvGrpSpPr>
      <p:grpSpPr>
        <a:xfrm>
          <a:off x="0" y="0"/>
          <a:ext cx="0" cy="0"/>
          <a:chOff x="0" y="0"/>
          <a:chExt cx="0" cy="0"/>
        </a:xfrm>
      </p:grpSpPr>
      <p:sp>
        <p:nvSpPr>
          <p:cNvPr id="18" name="Google Shape;18;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çalera de la secció" type="secHead">
  <p:cSld name="SECTION_HEADER">
    <p:spTree>
      <p:nvGrpSpPr>
        <p:cNvPr id="23" name="Shape 23"/>
        <p:cNvGrpSpPr/>
        <p:nvPr/>
      </p:nvGrpSpPr>
      <p:grpSpPr>
        <a:xfrm>
          <a:off x="0" y="0"/>
          <a:ext cx="0" cy="0"/>
          <a:chOff x="0" y="0"/>
          <a:chExt cx="0" cy="0"/>
        </a:xfrm>
      </p:grpSpPr>
      <p:sp>
        <p:nvSpPr>
          <p:cNvPr id="24" name="Google Shape;24;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ctes" type="twoObj">
  <p:cSld name="TWO_OBJECTS">
    <p:spTree>
      <p:nvGrpSpPr>
        <p:cNvPr id="29" name="Shape 29"/>
        <p:cNvGrpSpPr/>
        <p:nvPr/>
      </p:nvGrpSpPr>
      <p:grpSpPr>
        <a:xfrm>
          <a:off x="0" y="0"/>
          <a:ext cx="0" cy="0"/>
          <a:chOff x="0" y="0"/>
          <a:chExt cx="0" cy="0"/>
        </a:xfrm>
      </p:grpSpPr>
      <p:sp>
        <p:nvSpPr>
          <p:cNvPr id="30" name="Google Shape;3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 type="twoTxTwoObj">
  <p:cSld name="TWO_OBJECTS_WITH_TEXT">
    <p:spTree>
      <p:nvGrpSpPr>
        <p:cNvPr id="36" name="Shape 36"/>
        <p:cNvGrpSpPr/>
        <p:nvPr/>
      </p:nvGrpSpPr>
      <p:grpSpPr>
        <a:xfrm>
          <a:off x="0" y="0"/>
          <a:ext cx="0" cy="0"/>
          <a:chOff x="0" y="0"/>
          <a:chExt cx="0" cy="0"/>
        </a:xfrm>
      </p:grpSpPr>
      <p:sp>
        <p:nvSpPr>
          <p:cNvPr id="37" name="Google Shape;37;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és títol" type="titleOnly">
  <p:cSld name="TITLE_ONLY">
    <p:spTree>
      <p:nvGrpSpPr>
        <p:cNvPr id="45" name="Shape 45"/>
        <p:cNvGrpSpPr/>
        <p:nvPr/>
      </p:nvGrpSpPr>
      <p:grpSpPr>
        <a:xfrm>
          <a:off x="0" y="0"/>
          <a:ext cx="0" cy="0"/>
          <a:chOff x="0" y="0"/>
          <a:chExt cx="0" cy="0"/>
        </a:xfrm>
      </p:grpSpPr>
      <p:sp>
        <p:nvSpPr>
          <p:cNvPr id="46" name="Google Shape;4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 type="blank">
  <p:cSld name="BLANK">
    <p:spTree>
      <p:nvGrpSpPr>
        <p:cNvPr id="50" name="Shape 50"/>
        <p:cNvGrpSpPr/>
        <p:nvPr/>
      </p:nvGrpSpPr>
      <p:grpSpPr>
        <a:xfrm>
          <a:off x="0" y="0"/>
          <a:ext cx="0" cy="0"/>
          <a:chOff x="0" y="0"/>
          <a:chExt cx="0" cy="0"/>
        </a:xfrm>
      </p:grpSpPr>
      <p:sp>
        <p:nvSpPr>
          <p:cNvPr id="51" name="Google Shape;5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ingut amb llegenda" type="objTx">
  <p:cSld name="OBJECT_WITH_CAPTION_TEXT">
    <p:spTree>
      <p:nvGrpSpPr>
        <p:cNvPr id="54" name="Shape 54"/>
        <p:cNvGrpSpPr/>
        <p:nvPr/>
      </p:nvGrpSpPr>
      <p:grpSpPr>
        <a:xfrm>
          <a:off x="0" y="0"/>
          <a:ext cx="0" cy="0"/>
          <a:chOff x="0" y="0"/>
          <a:chExt cx="0" cy="0"/>
        </a:xfrm>
      </p:grpSpPr>
      <p:sp>
        <p:nvSpPr>
          <p:cNvPr id="55" name="Google Shape;55;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mb llegenda" type="picTx">
  <p:cSld name="PICTURE_WITH_CAPTION_TEXT">
    <p:spTree>
      <p:nvGrpSpPr>
        <p:cNvPr id="61" name="Shape 61"/>
        <p:cNvGrpSpPr/>
        <p:nvPr/>
      </p:nvGrpSpPr>
      <p:grpSpPr>
        <a:xfrm>
          <a:off x="0" y="0"/>
          <a:ext cx="0" cy="0"/>
          <a:chOff x="0" y="0"/>
          <a:chExt cx="0" cy="0"/>
        </a:xfrm>
      </p:grpSpPr>
      <p:sp>
        <p:nvSpPr>
          <p:cNvPr id="62" name="Google Shape;62;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2"/>
          <p:cNvSpPr/>
          <p:nvPr>
            <p:ph idx="2" type="pic"/>
          </p:nvPr>
        </p:nvSpPr>
        <p:spPr>
          <a:xfrm>
            <a:off x="5183188" y="987425"/>
            <a:ext cx="6172200" cy="4873625"/>
          </a:xfrm>
          <a:prstGeom prst="rect">
            <a:avLst/>
          </a:prstGeom>
          <a:noFill/>
          <a:ln>
            <a:noFill/>
          </a:ln>
        </p:spPr>
      </p:sp>
      <p:sp>
        <p:nvSpPr>
          <p:cNvPr id="64" name="Google Shape;64;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2.png"/><Relationship Id="rId13" Type="http://schemas.openxmlformats.org/officeDocument/2006/relationships/image" Target="../media/image17.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6.png"/><Relationship Id="rId5" Type="http://schemas.openxmlformats.org/officeDocument/2006/relationships/image" Target="../media/image5.jpg"/><Relationship Id="rId6" Type="http://schemas.openxmlformats.org/officeDocument/2006/relationships/image" Target="../media/image3.jpg"/><Relationship Id="rId7" Type="http://schemas.openxmlformats.org/officeDocument/2006/relationships/image" Target="../media/image8.png"/><Relationship Id="rId8"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1.png"/><Relationship Id="rId9" Type="http://schemas.openxmlformats.org/officeDocument/2006/relationships/image" Target="../media/image28.jp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5.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txBox="1"/>
          <p:nvPr/>
        </p:nvSpPr>
        <p:spPr>
          <a:xfrm>
            <a:off x="2587715" y="2239811"/>
            <a:ext cx="851808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s-ES" sz="2400" u="none" cap="none" strike="noStrike">
                <a:solidFill>
                  <a:schemeClr val="dk1"/>
                </a:solidFill>
                <a:latin typeface="Calibri"/>
                <a:ea typeface="Calibri"/>
                <a:cs typeface="Calibri"/>
                <a:sym typeface="Calibri"/>
              </a:rPr>
              <a:t>Título</a:t>
            </a:r>
            <a:endParaRPr b="0" i="0" sz="1400" u="none" cap="none" strike="noStrike">
              <a:solidFill>
                <a:srgbClr val="000000"/>
              </a:solidFill>
              <a:latin typeface="Arial"/>
              <a:ea typeface="Arial"/>
              <a:cs typeface="Arial"/>
              <a:sym typeface="Arial"/>
            </a:endParaRPr>
          </a:p>
        </p:txBody>
      </p:sp>
      <p:sp>
        <p:nvSpPr>
          <p:cNvPr id="85" name="Google Shape;85;p1"/>
          <p:cNvSpPr txBox="1"/>
          <p:nvPr/>
        </p:nvSpPr>
        <p:spPr>
          <a:xfrm>
            <a:off x="2587714" y="3197815"/>
            <a:ext cx="47050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dk1"/>
                </a:solidFill>
                <a:latin typeface="Calibri"/>
                <a:ea typeface="Calibri"/>
                <a:cs typeface="Calibri"/>
                <a:sym typeface="Calibri"/>
              </a:rPr>
              <a:t>Nombre y apellidos</a:t>
            </a:r>
            <a:endParaRPr b="0" i="0" sz="1400" u="none" cap="none" strike="noStrike">
              <a:solidFill>
                <a:srgbClr val="000000"/>
              </a:solidFill>
              <a:latin typeface="Arial"/>
              <a:ea typeface="Arial"/>
              <a:cs typeface="Arial"/>
              <a:sym typeface="Arial"/>
            </a:endParaRPr>
          </a:p>
        </p:txBody>
      </p:sp>
      <p:sp>
        <p:nvSpPr>
          <p:cNvPr id="86" name="Google Shape;86;p1"/>
          <p:cNvSpPr txBox="1"/>
          <p:nvPr/>
        </p:nvSpPr>
        <p:spPr>
          <a:xfrm>
            <a:off x="2587714" y="4056207"/>
            <a:ext cx="30800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Centro de Trabajo</a:t>
            </a:r>
            <a:endParaRPr b="0" i="0" sz="1400" u="none" cap="none" strike="noStrike">
              <a:solidFill>
                <a:srgbClr val="000000"/>
              </a:solidFill>
              <a:latin typeface="Arial"/>
              <a:ea typeface="Arial"/>
              <a:cs typeface="Arial"/>
              <a:sym typeface="Arial"/>
            </a:endParaRPr>
          </a:p>
        </p:txBody>
      </p:sp>
      <p:grpSp>
        <p:nvGrpSpPr>
          <p:cNvPr id="87" name="Google Shape;87;p1"/>
          <p:cNvGrpSpPr/>
          <p:nvPr/>
        </p:nvGrpSpPr>
        <p:grpSpPr>
          <a:xfrm>
            <a:off x="-581152" y="6332744"/>
            <a:ext cx="6093994" cy="400110"/>
            <a:chOff x="-321843" y="6376403"/>
            <a:chExt cx="6093994" cy="400110"/>
          </a:xfrm>
        </p:grpSpPr>
        <p:sp>
          <p:nvSpPr>
            <p:cNvPr id="88" name="Google Shape;88;p1"/>
            <p:cNvSpPr txBox="1"/>
            <p:nvPr/>
          </p:nvSpPr>
          <p:spPr>
            <a:xfrm>
              <a:off x="-321843" y="6376403"/>
              <a:ext cx="609399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89" name="Google Shape;89;p1"/>
            <p:cNvPicPr preferRelativeResize="0"/>
            <p:nvPr/>
          </p:nvPicPr>
          <p:blipFill rotWithShape="1">
            <a:blip r:embed="rId3">
              <a:alphaModFix/>
            </a:blip>
            <a:srcRect b="0" l="0" r="0" t="0"/>
            <a:stretch/>
          </p:blipFill>
          <p:spPr>
            <a:xfrm>
              <a:off x="488523" y="6395787"/>
              <a:ext cx="353606" cy="361341"/>
            </a:xfrm>
            <a:prstGeom prst="rect">
              <a:avLst/>
            </a:prstGeom>
            <a:noFill/>
            <a:ln>
              <a:noFill/>
            </a:ln>
          </p:spPr>
        </p:pic>
      </p:grpSp>
      <p:grpSp>
        <p:nvGrpSpPr>
          <p:cNvPr id="90" name="Google Shape;90;p1"/>
          <p:cNvGrpSpPr/>
          <p:nvPr/>
        </p:nvGrpSpPr>
        <p:grpSpPr>
          <a:xfrm>
            <a:off x="6536904" y="6161630"/>
            <a:ext cx="5111986" cy="592595"/>
            <a:chOff x="6948854" y="6151306"/>
            <a:chExt cx="5111986" cy="592595"/>
          </a:xfrm>
        </p:grpSpPr>
        <p:pic>
          <p:nvPicPr>
            <p:cNvPr descr="Logotipo&#10;&#10;El contenido generado por IA puede ser incorrecto." id="91" name="Google Shape;91;p1"/>
            <p:cNvPicPr preferRelativeResize="0"/>
            <p:nvPr/>
          </p:nvPicPr>
          <p:blipFill rotWithShape="1">
            <a:blip r:embed="rId4">
              <a:alphaModFix/>
            </a:blip>
            <a:srcRect b="0" l="0" r="0" t="0"/>
            <a:stretch/>
          </p:blipFill>
          <p:spPr>
            <a:xfrm>
              <a:off x="6948854" y="6151306"/>
              <a:ext cx="1376351" cy="557401"/>
            </a:xfrm>
            <a:prstGeom prst="rect">
              <a:avLst/>
            </a:prstGeom>
            <a:noFill/>
            <a:ln>
              <a:noFill/>
            </a:ln>
          </p:spPr>
        </p:pic>
        <p:pic>
          <p:nvPicPr>
            <p:cNvPr descr="Imagen que contiene Texto&#10;&#10;El contenido generado por IA puede ser incorrecto." id="92" name="Google Shape;92;p1"/>
            <p:cNvPicPr preferRelativeResize="0"/>
            <p:nvPr/>
          </p:nvPicPr>
          <p:blipFill rotWithShape="1">
            <a:blip r:embed="rId5">
              <a:alphaModFix/>
            </a:blip>
            <a:srcRect b="0" l="0" r="0" t="0"/>
            <a:stretch/>
          </p:blipFill>
          <p:spPr>
            <a:xfrm>
              <a:off x="8561140" y="6201231"/>
              <a:ext cx="2005260" cy="484846"/>
            </a:xfrm>
            <a:prstGeom prst="rect">
              <a:avLst/>
            </a:prstGeom>
            <a:noFill/>
            <a:ln>
              <a:noFill/>
            </a:ln>
          </p:spPr>
        </p:pic>
        <p:pic>
          <p:nvPicPr>
            <p:cNvPr descr="Logotipo, nombre de la empresa&#10;&#10;El contenido generado por IA puede ser incorrecto." id="93" name="Google Shape;93;p1"/>
            <p:cNvPicPr preferRelativeResize="0"/>
            <p:nvPr/>
          </p:nvPicPr>
          <p:blipFill rotWithShape="1">
            <a:blip r:embed="rId6">
              <a:alphaModFix/>
            </a:blip>
            <a:srcRect b="17322" l="0" r="0" t="0"/>
            <a:stretch/>
          </p:blipFill>
          <p:spPr>
            <a:xfrm>
              <a:off x="10684489" y="6201231"/>
              <a:ext cx="1376351" cy="542670"/>
            </a:xfrm>
            <a:prstGeom prst="rect">
              <a:avLst/>
            </a:prstGeom>
            <a:noFill/>
            <a:ln>
              <a:noFill/>
            </a:ln>
          </p:spPr>
        </p:pic>
      </p:grpSp>
      <p:grpSp>
        <p:nvGrpSpPr>
          <p:cNvPr id="94" name="Google Shape;94;p1"/>
          <p:cNvGrpSpPr/>
          <p:nvPr/>
        </p:nvGrpSpPr>
        <p:grpSpPr>
          <a:xfrm>
            <a:off x="86926" y="115481"/>
            <a:ext cx="11424607" cy="1161793"/>
            <a:chOff x="86926" y="115481"/>
            <a:chExt cx="11424607" cy="1161793"/>
          </a:xfrm>
        </p:grpSpPr>
        <p:pic>
          <p:nvPicPr>
            <p:cNvPr descr="Forma&#10;&#10;El contenido generado por IA puede ser incorrecto." id="95" name="Google Shape;95;p1"/>
            <p:cNvPicPr preferRelativeResize="0"/>
            <p:nvPr/>
          </p:nvPicPr>
          <p:blipFill rotWithShape="1">
            <a:blip r:embed="rId7">
              <a:alphaModFix/>
            </a:blip>
            <a:srcRect b="0" l="0" r="63624" t="0"/>
            <a:stretch/>
          </p:blipFill>
          <p:spPr>
            <a:xfrm>
              <a:off x="86926" y="115481"/>
              <a:ext cx="1633591" cy="1116236"/>
            </a:xfrm>
            <a:prstGeom prst="rect">
              <a:avLst/>
            </a:prstGeom>
            <a:noFill/>
            <a:ln>
              <a:noFill/>
            </a:ln>
          </p:spPr>
        </p:pic>
        <p:pic>
          <p:nvPicPr>
            <p:cNvPr id="96" name="Google Shape;96;p1"/>
            <p:cNvPicPr preferRelativeResize="0"/>
            <p:nvPr/>
          </p:nvPicPr>
          <p:blipFill rotWithShape="1">
            <a:blip r:embed="rId8">
              <a:alphaModFix/>
            </a:blip>
            <a:srcRect b="0" l="0" r="0" t="0"/>
            <a:stretch/>
          </p:blipFill>
          <p:spPr>
            <a:xfrm>
              <a:off x="1856096" y="115481"/>
              <a:ext cx="2217969" cy="1161793"/>
            </a:xfrm>
            <a:prstGeom prst="rect">
              <a:avLst/>
            </a:prstGeom>
            <a:noFill/>
            <a:ln>
              <a:noFill/>
            </a:ln>
          </p:spPr>
        </p:pic>
        <p:pic>
          <p:nvPicPr>
            <p:cNvPr id="97" name="Google Shape;97;p1"/>
            <p:cNvPicPr preferRelativeResize="0"/>
            <p:nvPr/>
          </p:nvPicPr>
          <p:blipFill rotWithShape="1">
            <a:blip r:embed="rId9">
              <a:alphaModFix/>
            </a:blip>
            <a:srcRect b="0" l="0" r="0" t="0"/>
            <a:stretch/>
          </p:blipFill>
          <p:spPr>
            <a:xfrm>
              <a:off x="4127756" y="426292"/>
              <a:ext cx="1167575" cy="823142"/>
            </a:xfrm>
            <a:prstGeom prst="rect">
              <a:avLst/>
            </a:prstGeom>
            <a:noFill/>
            <a:ln>
              <a:noFill/>
            </a:ln>
          </p:spPr>
        </p:pic>
        <p:pic>
          <p:nvPicPr>
            <p:cNvPr descr="Imagen que contiene Texto&#10;&#10;El contenido generado por IA puede ser incorrecto." id="98" name="Google Shape;98;p1"/>
            <p:cNvPicPr preferRelativeResize="0"/>
            <p:nvPr/>
          </p:nvPicPr>
          <p:blipFill rotWithShape="1">
            <a:blip r:embed="rId10">
              <a:alphaModFix/>
            </a:blip>
            <a:srcRect b="0" l="0" r="0" t="0"/>
            <a:stretch/>
          </p:blipFill>
          <p:spPr>
            <a:xfrm>
              <a:off x="9733495" y="752527"/>
              <a:ext cx="1778038" cy="466085"/>
            </a:xfrm>
            <a:prstGeom prst="rect">
              <a:avLst/>
            </a:prstGeom>
            <a:noFill/>
            <a:ln>
              <a:noFill/>
            </a:ln>
          </p:spPr>
        </p:pic>
      </p:grpSp>
      <p:grpSp>
        <p:nvGrpSpPr>
          <p:cNvPr id="99" name="Google Shape;99;p1"/>
          <p:cNvGrpSpPr/>
          <p:nvPr/>
        </p:nvGrpSpPr>
        <p:grpSpPr>
          <a:xfrm>
            <a:off x="1892257" y="1603015"/>
            <a:ext cx="9516938" cy="4048271"/>
            <a:chOff x="1850917" y="2093157"/>
            <a:chExt cx="9903161" cy="4048271"/>
          </a:xfrm>
        </p:grpSpPr>
        <p:sp>
          <p:nvSpPr>
            <p:cNvPr id="100" name="Google Shape;100;p1"/>
            <p:cNvSpPr/>
            <p:nvPr/>
          </p:nvSpPr>
          <p:spPr>
            <a:xfrm>
              <a:off x="1850917" y="2093157"/>
              <a:ext cx="9678300" cy="3816300"/>
            </a:xfrm>
            <a:prstGeom prst="rect">
              <a:avLst/>
            </a:prstGeom>
            <a:noFill/>
            <a:ln cap="flat" cmpd="sng" w="76200">
              <a:solidFill>
                <a:srgbClr val="B5A8A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1"/>
            <p:cNvSpPr/>
            <p:nvPr/>
          </p:nvSpPr>
          <p:spPr>
            <a:xfrm>
              <a:off x="2075778" y="2325128"/>
              <a:ext cx="9678300" cy="3816300"/>
            </a:xfrm>
            <a:prstGeom prst="rect">
              <a:avLst/>
            </a:prstGeom>
            <a:noFill/>
            <a:ln cap="flat" cmpd="sng" w="76200">
              <a:solidFill>
                <a:srgbClr val="00A2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02" name="Google Shape;102;p1"/>
          <p:cNvSpPr txBox="1"/>
          <p:nvPr/>
        </p:nvSpPr>
        <p:spPr>
          <a:xfrm>
            <a:off x="2503000" y="2330150"/>
            <a:ext cx="8177400" cy="277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200"/>
              <a:buFont typeface="Arial"/>
              <a:buNone/>
            </a:pPr>
            <a:r>
              <a:rPr b="1" i="0" lang="es-ES" sz="2200" u="none" cap="none" strike="noStrike">
                <a:solidFill>
                  <a:srgbClr val="222222"/>
                </a:solidFill>
                <a:highlight>
                  <a:srgbClr val="F4CCCC"/>
                </a:highlight>
                <a:latin typeface="Calibri"/>
                <a:ea typeface="Calibri"/>
                <a:cs typeface="Calibri"/>
                <a:sym typeface="Calibri"/>
              </a:rPr>
              <a:t>TRASPLANTE HEPÁTICO CON INJERTOS ≥70 AÑOS DE DONANTES EN ASISTOLIA CONTROLADA</a:t>
            </a:r>
            <a:endParaRPr b="1" i="0" sz="2200" u="none" cap="none" strike="noStrike">
              <a:solidFill>
                <a:srgbClr val="222222"/>
              </a:solidFill>
              <a:highlight>
                <a:srgbClr val="F4CCCC"/>
              </a:highlight>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2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0" i="0" lang="es-ES" sz="2000" u="none" cap="none" strike="noStrike">
                <a:solidFill>
                  <a:srgbClr val="222222"/>
                </a:solidFill>
                <a:highlight>
                  <a:srgbClr val="FFFFFF"/>
                </a:highlight>
                <a:latin typeface="Calibri"/>
                <a:ea typeface="Calibri"/>
                <a:cs typeface="Calibri"/>
                <a:sym typeface="Calibri"/>
              </a:rPr>
              <a:t> </a:t>
            </a:r>
            <a:endParaRPr b="0" i="0" sz="2000" u="none" cap="none" strike="noStrike">
              <a:solidFill>
                <a:srgbClr val="222222"/>
              </a:solidFill>
              <a:highlight>
                <a:srgbClr val="FFFFFF"/>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1" lang="es-ES" sz="2000" u="none" cap="none" strike="noStrike">
                <a:solidFill>
                  <a:schemeClr val="dk1"/>
                </a:solidFill>
                <a:latin typeface="Calibri"/>
                <a:ea typeface="Calibri"/>
                <a:cs typeface="Calibri"/>
                <a:sym typeface="Calibri"/>
              </a:rPr>
              <a:t>Alba Gómez Barrena</a:t>
            </a:r>
            <a:endParaRPr b="0" i="1"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1" lang="es-ES" sz="2000" u="none" cap="none" strike="noStrike">
                <a:solidFill>
                  <a:schemeClr val="dk1"/>
                </a:solidFill>
                <a:latin typeface="Calibri"/>
                <a:ea typeface="Calibri"/>
                <a:cs typeface="Calibri"/>
                <a:sym typeface="Calibri"/>
              </a:rPr>
              <a:t>Hospital Universitario 12 de Octubre</a:t>
            </a:r>
            <a:endParaRPr b="1" i="1" sz="2000" u="none" cap="none" strike="noStrike">
              <a:solidFill>
                <a:schemeClr val="dk1"/>
              </a:solidFill>
              <a:latin typeface="Calibri"/>
              <a:ea typeface="Calibri"/>
              <a:cs typeface="Calibri"/>
              <a:sym typeface="Calibri"/>
            </a:endParaRPr>
          </a:p>
        </p:txBody>
      </p:sp>
      <p:pic>
        <p:nvPicPr>
          <p:cNvPr id="103" name="Google Shape;103;p1"/>
          <p:cNvPicPr preferRelativeResize="0"/>
          <p:nvPr/>
        </p:nvPicPr>
        <p:blipFill rotWithShape="1">
          <a:blip r:embed="rId11">
            <a:alphaModFix/>
          </a:blip>
          <a:srcRect b="0" l="0" r="0" t="0"/>
          <a:stretch/>
        </p:blipFill>
        <p:spPr>
          <a:xfrm>
            <a:off x="5867253" y="624182"/>
            <a:ext cx="3080076" cy="653091"/>
          </a:xfrm>
          <a:prstGeom prst="rect">
            <a:avLst/>
          </a:prstGeom>
          <a:noFill/>
          <a:ln>
            <a:noFill/>
          </a:ln>
        </p:spPr>
      </p:pic>
      <p:sp>
        <p:nvSpPr>
          <p:cNvPr id="104" name="Google Shape;104;p1"/>
          <p:cNvSpPr txBox="1"/>
          <p:nvPr/>
        </p:nvSpPr>
        <p:spPr>
          <a:xfrm>
            <a:off x="9261580" y="2929125"/>
            <a:ext cx="474900" cy="751800"/>
          </a:xfrm>
          <a:prstGeom prst="rect">
            <a:avLst/>
          </a:prstGeom>
          <a:solidFill>
            <a:srgbClr val="FFFFFF"/>
          </a:solidFill>
          <a:ln>
            <a:noFill/>
          </a:ln>
        </p:spPr>
        <p:txBody>
          <a:bodyPr anchorCtr="0" anchor="t" bIns="39250" lIns="39250" spcFirstLastPara="1" rIns="39250" wrap="square" tIns="39250">
            <a:noAutofit/>
          </a:bodyPr>
          <a:lstStyle/>
          <a:p>
            <a:pPr indent="0" lvl="0" marL="0" marR="0" rtl="0" algn="l">
              <a:lnSpc>
                <a:spcPct val="100000"/>
              </a:lnSpc>
              <a:spcBef>
                <a:spcPts val="0"/>
              </a:spcBef>
              <a:spcAft>
                <a:spcPts val="0"/>
              </a:spcAft>
              <a:buClr>
                <a:srgbClr val="000000"/>
              </a:buClr>
              <a:buSzPts val="4248"/>
              <a:buFont typeface="Arial"/>
              <a:buNone/>
            </a:pPr>
            <a:r>
              <a:t/>
            </a:r>
            <a:endParaRPr b="0" i="0" sz="4248" u="none" cap="none" strike="noStrike">
              <a:solidFill>
                <a:srgbClr val="000000"/>
              </a:solidFill>
              <a:latin typeface="Calibri"/>
              <a:ea typeface="Calibri"/>
              <a:cs typeface="Calibri"/>
              <a:sym typeface="Calibri"/>
            </a:endParaRPr>
          </a:p>
        </p:txBody>
      </p:sp>
      <p:pic>
        <p:nvPicPr>
          <p:cNvPr descr="Northwestern Medicine Extracorporeal Membrane Oxygenation (ECMO) Program |  Northwestern Medicine" id="105" name="Google Shape;105;p1"/>
          <p:cNvPicPr preferRelativeResize="0"/>
          <p:nvPr/>
        </p:nvPicPr>
        <p:blipFill rotWithShape="1">
          <a:blip r:embed="rId12">
            <a:alphaModFix/>
          </a:blip>
          <a:srcRect b="0" l="0" r="0" t="0"/>
          <a:stretch/>
        </p:blipFill>
        <p:spPr>
          <a:xfrm>
            <a:off x="8019727" y="3302939"/>
            <a:ext cx="2958600" cy="1906659"/>
          </a:xfrm>
          <a:prstGeom prst="rect">
            <a:avLst/>
          </a:prstGeom>
          <a:noFill/>
          <a:ln>
            <a:noFill/>
          </a:ln>
        </p:spPr>
      </p:pic>
      <p:pic>
        <p:nvPicPr>
          <p:cNvPr id="106" name="Google Shape;106;p1"/>
          <p:cNvPicPr preferRelativeResize="0"/>
          <p:nvPr/>
        </p:nvPicPr>
        <p:blipFill rotWithShape="1">
          <a:blip r:embed="rId13">
            <a:alphaModFix/>
          </a:blip>
          <a:srcRect b="0" l="0" r="0" t="0"/>
          <a:stretch/>
        </p:blipFill>
        <p:spPr>
          <a:xfrm>
            <a:off x="2587725" y="2929125"/>
            <a:ext cx="1524449" cy="1334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10" name="Shape 110"/>
        <p:cNvGrpSpPr/>
        <p:nvPr/>
      </p:nvGrpSpPr>
      <p:grpSpPr>
        <a:xfrm>
          <a:off x="0" y="0"/>
          <a:ext cx="0" cy="0"/>
          <a:chOff x="0" y="0"/>
          <a:chExt cx="0" cy="0"/>
        </a:xfrm>
      </p:grpSpPr>
      <p:grpSp>
        <p:nvGrpSpPr>
          <p:cNvPr id="111" name="Google Shape;111;g38d5b2a0b57_0_7"/>
          <p:cNvGrpSpPr/>
          <p:nvPr/>
        </p:nvGrpSpPr>
        <p:grpSpPr>
          <a:xfrm>
            <a:off x="0" y="6106645"/>
            <a:ext cx="12192000" cy="683114"/>
            <a:chOff x="0" y="6106645"/>
            <a:chExt cx="12192000" cy="683114"/>
          </a:xfrm>
        </p:grpSpPr>
        <p:grpSp>
          <p:nvGrpSpPr>
            <p:cNvPr id="112" name="Google Shape;112;g38d5b2a0b57_0_7"/>
            <p:cNvGrpSpPr/>
            <p:nvPr/>
          </p:nvGrpSpPr>
          <p:grpSpPr>
            <a:xfrm>
              <a:off x="0" y="6106645"/>
              <a:ext cx="12192000" cy="683114"/>
              <a:chOff x="0" y="6174885"/>
              <a:chExt cx="12192000" cy="683114"/>
            </a:xfrm>
          </p:grpSpPr>
          <p:grpSp>
            <p:nvGrpSpPr>
              <p:cNvPr id="113" name="Google Shape;113;g38d5b2a0b57_0_7"/>
              <p:cNvGrpSpPr/>
              <p:nvPr/>
            </p:nvGrpSpPr>
            <p:grpSpPr>
              <a:xfrm>
                <a:off x="0" y="6174885"/>
                <a:ext cx="12192000" cy="665964"/>
                <a:chOff x="0" y="6174885"/>
                <a:chExt cx="12192000" cy="665964"/>
              </a:xfrm>
            </p:grpSpPr>
            <p:grpSp>
              <p:nvGrpSpPr>
                <p:cNvPr id="114" name="Google Shape;114;g38d5b2a0b57_0_7"/>
                <p:cNvGrpSpPr/>
                <p:nvPr/>
              </p:nvGrpSpPr>
              <p:grpSpPr>
                <a:xfrm>
                  <a:off x="0" y="6174885"/>
                  <a:ext cx="12192000" cy="638700"/>
                  <a:chOff x="0" y="6174885"/>
                  <a:chExt cx="12192000" cy="638700"/>
                </a:xfrm>
              </p:grpSpPr>
              <p:cxnSp>
                <p:nvCxnSpPr>
                  <p:cNvPr id="115" name="Google Shape;115;g38d5b2a0b57_0_7"/>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116" name="Google Shape;116;g38d5b2a0b57_0_7"/>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117" name="Google Shape;117;g38d5b2a0b57_0_7"/>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18" name="Google Shape;118;g38d5b2a0b57_0_7"/>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119" name="Google Shape;119;g38d5b2a0b57_0_7"/>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120" name="Google Shape;120;g38d5b2a0b57_0_7"/>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21" name="Google Shape;121;g38d5b2a0b57_0_7"/>
          <p:cNvGrpSpPr/>
          <p:nvPr/>
        </p:nvGrpSpPr>
        <p:grpSpPr>
          <a:xfrm>
            <a:off x="9165475" y="6364946"/>
            <a:ext cx="6093900" cy="400200"/>
            <a:chOff x="-321843" y="6376403"/>
            <a:chExt cx="6093900" cy="400200"/>
          </a:xfrm>
        </p:grpSpPr>
        <p:sp>
          <p:nvSpPr>
            <p:cNvPr id="122" name="Google Shape;122;g38d5b2a0b57_0_7"/>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123" name="Google Shape;123;g38d5b2a0b57_0_7"/>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sp>
        <p:nvSpPr>
          <p:cNvPr id="124" name="Google Shape;124;g38d5b2a0b57_0_7"/>
          <p:cNvSpPr txBox="1"/>
          <p:nvPr/>
        </p:nvSpPr>
        <p:spPr>
          <a:xfrm>
            <a:off x="719925" y="5165585"/>
            <a:ext cx="4430400" cy="832500"/>
          </a:xfrm>
          <a:prstGeom prst="rect">
            <a:avLst/>
          </a:prstGeom>
          <a:solidFill>
            <a:schemeClr val="lt2"/>
          </a:solidFill>
          <a:ln cap="flat" cmpd="sng" w="26775">
            <a:solidFill>
              <a:srgbClr val="0070C0"/>
            </a:solidFill>
            <a:prstDash val="solid"/>
            <a:round/>
            <a:headEnd len="sm" w="sm" type="none"/>
            <a:tailEnd len="sm" w="sm" type="none"/>
          </a:ln>
        </p:spPr>
        <p:txBody>
          <a:bodyPr anchorCtr="0" anchor="t" bIns="85675" lIns="85675" spcFirstLastPara="1" rIns="85675" wrap="square" tIns="85675">
            <a:noAutofit/>
          </a:bodyPr>
          <a:lstStyle/>
          <a:p>
            <a:pPr indent="0" lvl="0" marL="95214" marR="0" rtl="0" algn="ctr">
              <a:lnSpc>
                <a:spcPct val="100000"/>
              </a:lnSpc>
              <a:spcBef>
                <a:spcPts val="937"/>
              </a:spcBef>
              <a:spcAft>
                <a:spcPts val="0"/>
              </a:spcAft>
              <a:buNone/>
            </a:pPr>
            <a:r>
              <a:rPr i="0" lang="es-ES" sz="1700" u="none" cap="none" strike="noStrike">
                <a:solidFill>
                  <a:schemeClr val="dk1"/>
                </a:solidFill>
              </a:rPr>
              <a:t>La SETH </a:t>
            </a:r>
            <a:r>
              <a:rPr b="1" i="0" lang="es-ES" sz="1700" u="none" cap="none" strike="noStrike">
                <a:solidFill>
                  <a:schemeClr val="dk1"/>
                </a:solidFill>
              </a:rPr>
              <a:t>no </a:t>
            </a:r>
            <a:r>
              <a:rPr i="0" lang="es-ES" sz="1700" u="none" cap="none" strike="noStrike">
                <a:solidFill>
                  <a:schemeClr val="dk1"/>
                </a:solidFill>
              </a:rPr>
              <a:t>establece límite de edad para considerar la donación hepática en cDCD</a:t>
            </a:r>
            <a:r>
              <a:rPr i="0" lang="es-ES" sz="1800" u="none" cap="none" strike="noStrike">
                <a:solidFill>
                  <a:schemeClr val="dk1"/>
                </a:solidFill>
              </a:rPr>
              <a:t>.</a:t>
            </a:r>
            <a:endParaRPr i="0" sz="1800" u="none" cap="none" strike="noStrike">
              <a:solidFill>
                <a:schemeClr val="dk1"/>
              </a:solidFill>
            </a:endParaRPr>
          </a:p>
        </p:txBody>
      </p:sp>
      <p:sp>
        <p:nvSpPr>
          <p:cNvPr id="125" name="Google Shape;125;g38d5b2a0b57_0_7"/>
          <p:cNvSpPr txBox="1"/>
          <p:nvPr/>
        </p:nvSpPr>
        <p:spPr>
          <a:xfrm>
            <a:off x="7984925" y="5964750"/>
            <a:ext cx="4207200" cy="400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1" lang="es-ES" sz="1200" u="none" cap="none" strike="noStrike">
                <a:solidFill>
                  <a:schemeClr val="dk1"/>
                </a:solidFill>
                <a:latin typeface="Arial"/>
                <a:ea typeface="Arial"/>
                <a:cs typeface="Arial"/>
                <a:sym typeface="Arial"/>
              </a:rPr>
              <a:t>Hessheimer AJ et al. Am J Transplant. 2022;</a:t>
            </a:r>
            <a:r>
              <a:rPr i="1" lang="es-ES" sz="1200">
                <a:solidFill>
                  <a:schemeClr val="dk1"/>
                </a:solidFill>
              </a:rPr>
              <a:t>22:1169-1181</a:t>
            </a:r>
            <a:endParaRPr b="0" i="1" sz="1200" u="none" cap="none" strike="noStrike">
              <a:solidFill>
                <a:schemeClr val="dk1"/>
              </a:solidFill>
              <a:latin typeface="Arial"/>
              <a:ea typeface="Arial"/>
              <a:cs typeface="Arial"/>
              <a:sym typeface="Arial"/>
            </a:endParaRPr>
          </a:p>
        </p:txBody>
      </p:sp>
      <p:sp>
        <p:nvSpPr>
          <p:cNvPr id="126" name="Google Shape;126;g38d5b2a0b57_0_7"/>
          <p:cNvSpPr/>
          <p:nvPr/>
        </p:nvSpPr>
        <p:spPr>
          <a:xfrm>
            <a:off x="2070062" y="2561094"/>
            <a:ext cx="1730100" cy="498000"/>
          </a:xfrm>
          <a:prstGeom prst="roundRect">
            <a:avLst>
              <a:gd fmla="val 50000" name="adj"/>
            </a:avLst>
          </a:prstGeom>
          <a:solidFill>
            <a:srgbClr val="0942A1"/>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Lorem Ipsum</a:t>
            </a:r>
            <a:endParaRPr b="0" i="0" sz="1602" u="none" cap="none" strike="noStrike">
              <a:solidFill>
                <a:srgbClr val="FFFFFF"/>
              </a:solidFill>
              <a:latin typeface="Arial"/>
              <a:ea typeface="Arial"/>
              <a:cs typeface="Arial"/>
              <a:sym typeface="Arial"/>
            </a:endParaRPr>
          </a:p>
        </p:txBody>
      </p:sp>
      <p:sp>
        <p:nvSpPr>
          <p:cNvPr id="127" name="Google Shape;127;g38d5b2a0b57_0_7"/>
          <p:cNvSpPr/>
          <p:nvPr/>
        </p:nvSpPr>
        <p:spPr>
          <a:xfrm>
            <a:off x="2070062" y="2561094"/>
            <a:ext cx="1730100" cy="498000"/>
          </a:xfrm>
          <a:prstGeom prst="roundRect">
            <a:avLst>
              <a:gd fmla="val 50000" name="adj"/>
            </a:avLst>
          </a:prstGeom>
          <a:solidFill>
            <a:srgbClr val="0942A1"/>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Lorem Ipsum</a:t>
            </a:r>
            <a:endParaRPr b="0" i="0" sz="1602" u="none" cap="none" strike="noStrike">
              <a:solidFill>
                <a:srgbClr val="FFFFFF"/>
              </a:solidFill>
              <a:latin typeface="Arial"/>
              <a:ea typeface="Arial"/>
              <a:cs typeface="Arial"/>
              <a:sym typeface="Arial"/>
            </a:endParaRPr>
          </a:p>
        </p:txBody>
      </p:sp>
      <p:sp>
        <p:nvSpPr>
          <p:cNvPr id="128" name="Google Shape;128;g38d5b2a0b57_0_7"/>
          <p:cNvSpPr/>
          <p:nvPr/>
        </p:nvSpPr>
        <p:spPr>
          <a:xfrm>
            <a:off x="2070062" y="2561094"/>
            <a:ext cx="1730100" cy="498000"/>
          </a:xfrm>
          <a:prstGeom prst="roundRect">
            <a:avLst>
              <a:gd fmla="val 50000" name="adj"/>
            </a:avLst>
          </a:prstGeom>
          <a:solidFill>
            <a:srgbClr val="6D9EEB"/>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VALIDEZ</a:t>
            </a:r>
            <a:endParaRPr b="0" i="0" sz="1096"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N=803</a:t>
            </a:r>
            <a:endParaRPr b="0" i="0" sz="1096" u="none" cap="none" strike="noStrike">
              <a:solidFill>
                <a:srgbClr val="FFFFFF"/>
              </a:solidFill>
              <a:latin typeface="Roboto"/>
              <a:ea typeface="Roboto"/>
              <a:cs typeface="Roboto"/>
              <a:sym typeface="Roboto"/>
            </a:endParaRPr>
          </a:p>
        </p:txBody>
      </p:sp>
      <p:sp>
        <p:nvSpPr>
          <p:cNvPr id="129" name="Google Shape;129;g38d5b2a0b57_0_7"/>
          <p:cNvSpPr/>
          <p:nvPr/>
        </p:nvSpPr>
        <p:spPr>
          <a:xfrm>
            <a:off x="4061328" y="3573108"/>
            <a:ext cx="1680900" cy="647100"/>
          </a:xfrm>
          <a:prstGeom prst="roundRect">
            <a:avLst>
              <a:gd fmla="val 50000" name="adj"/>
            </a:avLst>
          </a:prstGeom>
          <a:solidFill>
            <a:srgbClr val="CFE2F3"/>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chemeClr val="dk1"/>
                </a:solidFill>
                <a:latin typeface="Roboto"/>
                <a:ea typeface="Roboto"/>
                <a:cs typeface="Roboto"/>
                <a:sym typeface="Roboto"/>
              </a:rPr>
              <a:t>RECUPERACIÓN RÁPIDA ESTÁNDAR</a:t>
            </a:r>
            <a:endParaRPr b="0" i="0" sz="1096"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chemeClr val="dk1"/>
                </a:solidFill>
                <a:latin typeface="Roboto"/>
                <a:ea typeface="Roboto"/>
                <a:cs typeface="Roboto"/>
                <a:sym typeface="Roboto"/>
              </a:rPr>
              <a:t>258 (32%)</a:t>
            </a:r>
            <a:endParaRPr b="0" i="0" sz="1096" u="none" cap="none" strike="noStrike">
              <a:solidFill>
                <a:schemeClr val="dk1"/>
              </a:solidFill>
              <a:latin typeface="Roboto"/>
              <a:ea typeface="Roboto"/>
              <a:cs typeface="Roboto"/>
              <a:sym typeface="Roboto"/>
            </a:endParaRPr>
          </a:p>
        </p:txBody>
      </p:sp>
      <p:sp>
        <p:nvSpPr>
          <p:cNvPr id="130" name="Google Shape;130;g38d5b2a0b57_0_7"/>
          <p:cNvSpPr/>
          <p:nvPr/>
        </p:nvSpPr>
        <p:spPr>
          <a:xfrm>
            <a:off x="350625" y="3575789"/>
            <a:ext cx="1730100" cy="749400"/>
          </a:xfrm>
          <a:prstGeom prst="roundRect">
            <a:avLst>
              <a:gd fmla="val 50000" name="adj"/>
            </a:avLst>
          </a:prstGeom>
          <a:solidFill>
            <a:srgbClr val="CFE2F3"/>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chemeClr val="dk1"/>
                </a:solidFill>
                <a:latin typeface="Roboto"/>
                <a:ea typeface="Roboto"/>
                <a:cs typeface="Roboto"/>
                <a:sym typeface="Roboto"/>
              </a:rPr>
              <a:t>PERFUSIÓN NORMOTÉRMICA ABDOMINAL </a:t>
            </a:r>
            <a:endParaRPr b="0" i="0" sz="1096"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chemeClr val="dk1"/>
                </a:solidFill>
                <a:latin typeface="Roboto"/>
                <a:ea typeface="Roboto"/>
                <a:cs typeface="Roboto"/>
                <a:sym typeface="Roboto"/>
              </a:rPr>
              <a:t>N=545 (68%)</a:t>
            </a:r>
            <a:endParaRPr b="0" i="0" sz="1096" u="none" cap="none" strike="noStrike">
              <a:solidFill>
                <a:schemeClr val="dk1"/>
              </a:solidFill>
              <a:latin typeface="Roboto"/>
              <a:ea typeface="Roboto"/>
              <a:cs typeface="Roboto"/>
              <a:sym typeface="Roboto"/>
            </a:endParaRPr>
          </a:p>
        </p:txBody>
      </p:sp>
      <p:cxnSp>
        <p:nvCxnSpPr>
          <p:cNvPr id="131" name="Google Shape;131;g38d5b2a0b57_0_7"/>
          <p:cNvCxnSpPr>
            <a:stCxn id="128" idx="2"/>
            <a:endCxn id="129" idx="0"/>
          </p:cNvCxnSpPr>
          <p:nvPr/>
        </p:nvCxnSpPr>
        <p:spPr>
          <a:xfrm flipH="1" rot="-5400000">
            <a:off x="3661562" y="2332644"/>
            <a:ext cx="513900" cy="1966800"/>
          </a:xfrm>
          <a:prstGeom prst="bentConnector3">
            <a:avLst>
              <a:gd fmla="val 49992" name="adj1"/>
            </a:avLst>
          </a:prstGeom>
          <a:noFill/>
          <a:ln cap="flat" cmpd="sng" w="24100">
            <a:solidFill>
              <a:schemeClr val="dk1"/>
            </a:solidFill>
            <a:prstDash val="solid"/>
            <a:round/>
            <a:headEnd len="sm" w="sm" type="none"/>
            <a:tailEnd len="sm" w="sm" type="none"/>
          </a:ln>
        </p:spPr>
      </p:cxnSp>
      <p:cxnSp>
        <p:nvCxnSpPr>
          <p:cNvPr id="132" name="Google Shape;132;g38d5b2a0b57_0_7"/>
          <p:cNvCxnSpPr>
            <a:stCxn id="130" idx="0"/>
            <a:endCxn id="128" idx="2"/>
          </p:cNvCxnSpPr>
          <p:nvPr/>
        </p:nvCxnSpPr>
        <p:spPr>
          <a:xfrm rot="-5400000">
            <a:off x="1817025" y="2457839"/>
            <a:ext cx="516600" cy="1719300"/>
          </a:xfrm>
          <a:prstGeom prst="bentConnector3">
            <a:avLst>
              <a:gd fmla="val 50007" name="adj1"/>
            </a:avLst>
          </a:prstGeom>
          <a:noFill/>
          <a:ln cap="flat" cmpd="sng" w="24100">
            <a:solidFill>
              <a:schemeClr val="dk1"/>
            </a:solidFill>
            <a:prstDash val="solid"/>
            <a:round/>
            <a:headEnd len="sm" w="sm" type="none"/>
            <a:tailEnd len="sm" w="sm" type="none"/>
          </a:ln>
        </p:spPr>
      </p:cxnSp>
      <p:sp>
        <p:nvSpPr>
          <p:cNvPr id="133" name="Google Shape;133;g38d5b2a0b57_0_7"/>
          <p:cNvSpPr/>
          <p:nvPr/>
        </p:nvSpPr>
        <p:spPr>
          <a:xfrm>
            <a:off x="2070071" y="1057701"/>
            <a:ext cx="1730100" cy="498000"/>
          </a:xfrm>
          <a:prstGeom prst="roundRect">
            <a:avLst>
              <a:gd fmla="val 50000" name="adj"/>
            </a:avLst>
          </a:prstGeom>
          <a:solidFill>
            <a:srgbClr val="0942A1"/>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OFERTA 2012-2019</a:t>
            </a:r>
            <a:endParaRPr b="0" i="0" sz="1096"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097"/>
              <a:buFont typeface="Arial"/>
              <a:buNone/>
            </a:pPr>
            <a:r>
              <a:rPr b="0" i="0" lang="es-ES" sz="1096" u="none" cap="none" strike="noStrike">
                <a:solidFill>
                  <a:srgbClr val="FFFFFF"/>
                </a:solidFill>
                <a:latin typeface="Roboto"/>
                <a:ea typeface="Roboto"/>
                <a:cs typeface="Roboto"/>
                <a:sym typeface="Roboto"/>
              </a:rPr>
              <a:t>N=1.384</a:t>
            </a:r>
            <a:endParaRPr b="0" i="0" sz="1096" u="none" cap="none" strike="noStrike">
              <a:solidFill>
                <a:srgbClr val="FFFFFF"/>
              </a:solidFill>
              <a:latin typeface="Roboto"/>
              <a:ea typeface="Roboto"/>
              <a:cs typeface="Roboto"/>
              <a:sym typeface="Roboto"/>
            </a:endParaRPr>
          </a:p>
        </p:txBody>
      </p:sp>
      <p:cxnSp>
        <p:nvCxnSpPr>
          <p:cNvPr id="134" name="Google Shape;134;g38d5b2a0b57_0_7"/>
          <p:cNvCxnSpPr>
            <a:stCxn id="133" idx="2"/>
            <a:endCxn id="128" idx="0"/>
          </p:cNvCxnSpPr>
          <p:nvPr/>
        </p:nvCxnSpPr>
        <p:spPr>
          <a:xfrm>
            <a:off x="2935121" y="1555701"/>
            <a:ext cx="0" cy="1005300"/>
          </a:xfrm>
          <a:prstGeom prst="straightConnector1">
            <a:avLst/>
          </a:prstGeom>
          <a:noFill/>
          <a:ln cap="flat" cmpd="sng" w="24100">
            <a:solidFill>
              <a:schemeClr val="dk1"/>
            </a:solidFill>
            <a:prstDash val="solid"/>
            <a:round/>
            <a:headEnd len="sm" w="sm" type="none"/>
            <a:tailEnd len="sm" w="sm" type="none"/>
          </a:ln>
        </p:spPr>
      </p:cxnSp>
      <p:sp>
        <p:nvSpPr>
          <p:cNvPr id="135" name="Google Shape;135;g38d5b2a0b57_0_7"/>
          <p:cNvSpPr/>
          <p:nvPr/>
        </p:nvSpPr>
        <p:spPr>
          <a:xfrm>
            <a:off x="2070071" y="1852558"/>
            <a:ext cx="1730100" cy="498000"/>
          </a:xfrm>
          <a:prstGeom prst="roundRect">
            <a:avLst>
              <a:gd fmla="val 50000" name="adj"/>
            </a:avLst>
          </a:prstGeom>
          <a:solidFill>
            <a:srgbClr val="3D85C6"/>
          </a:solidFill>
          <a:ln>
            <a:noFill/>
          </a:ln>
        </p:spPr>
        <p:txBody>
          <a:bodyPr anchorCtr="0" anchor="ctr" bIns="102825" lIns="102825" spcFirstLastPara="1" rIns="102825" wrap="square" tIns="102825">
            <a:noAutofit/>
          </a:bodyPr>
          <a:lstStyle/>
          <a:p>
            <a:pPr indent="0" lvl="0" marL="0" marR="0" rtl="0" algn="ctr">
              <a:lnSpc>
                <a:spcPct val="100000"/>
              </a:lnSpc>
              <a:spcBef>
                <a:spcPts val="0"/>
              </a:spcBef>
              <a:spcAft>
                <a:spcPts val="0"/>
              </a:spcAft>
              <a:buClr>
                <a:schemeClr val="dk1"/>
              </a:buClr>
              <a:buSzPts val="928"/>
              <a:buFont typeface="Arial"/>
              <a:buNone/>
            </a:pPr>
            <a:r>
              <a:rPr b="0" i="0" lang="es-ES" sz="1096" u="none" cap="none" strike="noStrike">
                <a:solidFill>
                  <a:schemeClr val="lt1"/>
                </a:solidFill>
                <a:latin typeface="Roboto"/>
                <a:ea typeface="Roboto"/>
                <a:cs typeface="Roboto"/>
                <a:sym typeface="Roboto"/>
              </a:rPr>
              <a:t>EVALUADOS IN SITU</a:t>
            </a:r>
            <a:endParaRPr b="0" i="0" sz="1096" u="none" cap="none" strike="noStrike">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928"/>
              <a:buFont typeface="Arial"/>
              <a:buNone/>
            </a:pPr>
            <a:r>
              <a:rPr b="0" i="0" lang="es-ES" sz="1096" u="none" cap="none" strike="noStrike">
                <a:solidFill>
                  <a:schemeClr val="lt1"/>
                </a:solidFill>
                <a:latin typeface="Roboto"/>
                <a:ea typeface="Roboto"/>
                <a:cs typeface="Roboto"/>
                <a:sym typeface="Roboto"/>
              </a:rPr>
              <a:t>N=1.165</a:t>
            </a:r>
            <a:endParaRPr b="0" i="0" sz="1096" u="none" cap="none" strike="noStrike">
              <a:solidFill>
                <a:srgbClr val="FFFFFF"/>
              </a:solidFill>
              <a:latin typeface="Roboto"/>
              <a:ea typeface="Roboto"/>
              <a:cs typeface="Roboto"/>
              <a:sym typeface="Roboto"/>
            </a:endParaRPr>
          </a:p>
        </p:txBody>
      </p:sp>
      <p:cxnSp>
        <p:nvCxnSpPr>
          <p:cNvPr id="136" name="Google Shape;136;g38d5b2a0b57_0_7"/>
          <p:cNvCxnSpPr>
            <a:stCxn id="135" idx="2"/>
          </p:cNvCxnSpPr>
          <p:nvPr/>
        </p:nvCxnSpPr>
        <p:spPr>
          <a:xfrm flipH="1">
            <a:off x="2928521" y="2350558"/>
            <a:ext cx="6600" cy="278700"/>
          </a:xfrm>
          <a:prstGeom prst="straightConnector1">
            <a:avLst/>
          </a:prstGeom>
          <a:noFill/>
          <a:ln cap="flat" cmpd="sng" w="8025">
            <a:solidFill>
              <a:schemeClr val="dk2"/>
            </a:solidFill>
            <a:prstDash val="solid"/>
            <a:round/>
            <a:headEnd len="sm" w="sm" type="none"/>
            <a:tailEnd len="sm" w="sm" type="none"/>
          </a:ln>
        </p:spPr>
      </p:cxnSp>
      <p:sp>
        <p:nvSpPr>
          <p:cNvPr id="137" name="Google Shape;137;g38d5b2a0b57_0_7"/>
          <p:cNvSpPr txBox="1"/>
          <p:nvPr/>
        </p:nvSpPr>
        <p:spPr>
          <a:xfrm>
            <a:off x="719925" y="4574010"/>
            <a:ext cx="4430400" cy="376200"/>
          </a:xfrm>
          <a:prstGeom prst="rect">
            <a:avLst/>
          </a:prstGeom>
          <a:solidFill>
            <a:srgbClr val="EFEFEF"/>
          </a:solidFill>
          <a:ln cap="flat" cmpd="sng" w="24100">
            <a:solidFill>
              <a:schemeClr val="accent1"/>
            </a:solidFill>
            <a:prstDash val="solid"/>
            <a:round/>
            <a:headEnd len="sm" w="sm" type="none"/>
            <a:tailEnd len="sm" w="sm" type="none"/>
          </a:ln>
        </p:spPr>
        <p:txBody>
          <a:bodyPr anchorCtr="0" anchor="t" bIns="77125" lIns="77125" spcFirstLastPara="1" rIns="77125" wrap="square" tIns="77125">
            <a:noAutofit/>
          </a:bodyPr>
          <a:lstStyle/>
          <a:p>
            <a:pPr indent="0" lvl="0" marL="0" marR="0" rtl="0" algn="ctr">
              <a:lnSpc>
                <a:spcPct val="115000"/>
              </a:lnSpc>
              <a:spcBef>
                <a:spcPts val="0"/>
              </a:spcBef>
              <a:spcAft>
                <a:spcPts val="0"/>
              </a:spcAft>
              <a:buClr>
                <a:srgbClr val="000000"/>
              </a:buClr>
              <a:buSzPts val="1350"/>
              <a:buFont typeface="Arial"/>
              <a:buNone/>
            </a:pPr>
            <a:r>
              <a:rPr b="0" i="0" lang="es-ES" sz="1749" u="none" cap="none" strike="noStrike">
                <a:solidFill>
                  <a:schemeClr val="dk1"/>
                </a:solidFill>
                <a:latin typeface="Calibri"/>
                <a:ea typeface="Calibri"/>
                <a:cs typeface="Calibri"/>
                <a:sym typeface="Calibri"/>
              </a:rPr>
              <a:t>Mediana edad del donante: 59 años [49-67]</a:t>
            </a:r>
            <a:endParaRPr b="0" i="0" sz="1749" u="none" cap="none" strike="noStrike">
              <a:solidFill>
                <a:schemeClr val="dk1"/>
              </a:solidFill>
              <a:latin typeface="Calibri"/>
              <a:ea typeface="Calibri"/>
              <a:cs typeface="Calibri"/>
              <a:sym typeface="Calibri"/>
            </a:endParaRPr>
          </a:p>
        </p:txBody>
      </p:sp>
      <p:pic>
        <p:nvPicPr>
          <p:cNvPr id="138" name="Google Shape;138;g38d5b2a0b57_0_7"/>
          <p:cNvPicPr preferRelativeResize="0"/>
          <p:nvPr/>
        </p:nvPicPr>
        <p:blipFill rotWithShape="1">
          <a:blip r:embed="rId7">
            <a:alphaModFix/>
          </a:blip>
          <a:srcRect b="0" l="0" r="0" t="0"/>
          <a:stretch/>
        </p:blipFill>
        <p:spPr>
          <a:xfrm>
            <a:off x="5742225" y="1472280"/>
            <a:ext cx="5886000" cy="4068000"/>
          </a:xfrm>
          <a:prstGeom prst="rect">
            <a:avLst/>
          </a:prstGeom>
          <a:noFill/>
          <a:ln>
            <a:noFill/>
          </a:ln>
        </p:spPr>
      </p:pic>
      <p:sp>
        <p:nvSpPr>
          <p:cNvPr id="139" name="Google Shape;139;g38d5b2a0b57_0_7"/>
          <p:cNvSpPr txBox="1"/>
          <p:nvPr/>
        </p:nvSpPr>
        <p:spPr>
          <a:xfrm>
            <a:off x="5742225" y="673050"/>
            <a:ext cx="6222300" cy="669900"/>
          </a:xfrm>
          <a:prstGeom prst="rect">
            <a:avLst/>
          </a:prstGeom>
          <a:solidFill>
            <a:srgbClr val="D5DBE5"/>
          </a:solidFill>
          <a:ln cap="flat" cmpd="sng" w="9025">
            <a:solidFill>
              <a:srgbClr val="548135"/>
            </a:solidFill>
            <a:prstDash val="solid"/>
            <a:round/>
            <a:headEnd len="sm" w="sm" type="none"/>
            <a:tailEnd len="sm" w="sm" type="none"/>
          </a:ln>
        </p:spPr>
        <p:txBody>
          <a:bodyPr anchorCtr="0" anchor="t" bIns="43250" lIns="86525" spcFirstLastPara="1" rIns="86525" wrap="square" tIns="43250">
            <a:spAutoFit/>
          </a:bodyPr>
          <a:lstStyle/>
          <a:p>
            <a:pPr indent="0" lvl="0" marL="0" marR="0" rtl="0" algn="ctr">
              <a:lnSpc>
                <a:spcPct val="100000"/>
              </a:lnSpc>
              <a:spcBef>
                <a:spcPts val="0"/>
              </a:spcBef>
              <a:spcAft>
                <a:spcPts val="0"/>
              </a:spcAft>
              <a:buNone/>
            </a:pPr>
            <a:r>
              <a:rPr i="0" lang="es-ES" sz="1892" u="none" cap="none" strike="noStrike">
                <a:solidFill>
                  <a:schemeClr val="dk1"/>
                </a:solidFill>
                <a:latin typeface="Roboto"/>
                <a:ea typeface="Roboto"/>
                <a:cs typeface="Roboto"/>
                <a:sym typeface="Roboto"/>
              </a:rPr>
              <a:t>Controlled DCD posttransplant complications and outcomes</a:t>
            </a:r>
            <a:r>
              <a:rPr b="0" i="0" lang="es-ES" sz="1892" u="none" cap="none" strike="noStrike">
                <a:solidFill>
                  <a:schemeClr val="dk1"/>
                </a:solidFill>
                <a:latin typeface="Arial"/>
                <a:ea typeface="Arial"/>
                <a:cs typeface="Arial"/>
                <a:sym typeface="Arial"/>
              </a:rPr>
              <a:t>                          </a:t>
            </a:r>
            <a:endParaRPr sz="1324"/>
          </a:p>
        </p:txBody>
      </p:sp>
      <p:sp>
        <p:nvSpPr>
          <p:cNvPr id="140" name="Google Shape;140;g38d5b2a0b57_0_7"/>
          <p:cNvSpPr txBox="1"/>
          <p:nvPr/>
        </p:nvSpPr>
        <p:spPr>
          <a:xfrm>
            <a:off x="6726335" y="3616530"/>
            <a:ext cx="6306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3%</a:t>
            </a:r>
            <a:endParaRPr sz="1324">
              <a:solidFill>
                <a:schemeClr val="lt1"/>
              </a:solidFill>
              <a:latin typeface="Calibri"/>
              <a:ea typeface="Calibri"/>
              <a:cs typeface="Calibri"/>
              <a:sym typeface="Calibri"/>
            </a:endParaRPr>
          </a:p>
        </p:txBody>
      </p:sp>
      <p:sp>
        <p:nvSpPr>
          <p:cNvPr id="141" name="Google Shape;141;g38d5b2a0b57_0_7"/>
          <p:cNvSpPr txBox="1"/>
          <p:nvPr/>
        </p:nvSpPr>
        <p:spPr>
          <a:xfrm>
            <a:off x="7584731" y="3609831"/>
            <a:ext cx="4620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4%</a:t>
            </a:r>
            <a:endParaRPr sz="1324">
              <a:solidFill>
                <a:schemeClr val="lt1"/>
              </a:solidFill>
              <a:latin typeface="Calibri"/>
              <a:ea typeface="Calibri"/>
              <a:cs typeface="Calibri"/>
              <a:sym typeface="Calibri"/>
            </a:endParaRPr>
          </a:p>
        </p:txBody>
      </p:sp>
      <p:sp>
        <p:nvSpPr>
          <p:cNvPr id="142" name="Google Shape;142;g38d5b2a0b57_0_7"/>
          <p:cNvSpPr txBox="1"/>
          <p:nvPr/>
        </p:nvSpPr>
        <p:spPr>
          <a:xfrm>
            <a:off x="9168535" y="3623543"/>
            <a:ext cx="6306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3.5%</a:t>
            </a:r>
            <a:endParaRPr sz="1324">
              <a:solidFill>
                <a:schemeClr val="lt1"/>
              </a:solidFill>
              <a:latin typeface="Calibri"/>
              <a:ea typeface="Calibri"/>
              <a:cs typeface="Calibri"/>
              <a:sym typeface="Calibri"/>
            </a:endParaRPr>
          </a:p>
        </p:txBody>
      </p:sp>
      <p:sp>
        <p:nvSpPr>
          <p:cNvPr id="143" name="Google Shape;143;g38d5b2a0b57_0_7"/>
          <p:cNvSpPr txBox="1"/>
          <p:nvPr/>
        </p:nvSpPr>
        <p:spPr>
          <a:xfrm>
            <a:off x="8355117" y="2450618"/>
            <a:ext cx="6306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12%</a:t>
            </a:r>
            <a:endParaRPr sz="1324">
              <a:solidFill>
                <a:schemeClr val="lt1"/>
              </a:solidFill>
              <a:latin typeface="Calibri"/>
              <a:ea typeface="Calibri"/>
              <a:cs typeface="Calibri"/>
              <a:sym typeface="Calibri"/>
            </a:endParaRPr>
          </a:p>
        </p:txBody>
      </p:sp>
      <p:sp>
        <p:nvSpPr>
          <p:cNvPr id="144" name="Google Shape;144;g38d5b2a0b57_0_7"/>
          <p:cNvSpPr txBox="1"/>
          <p:nvPr/>
        </p:nvSpPr>
        <p:spPr>
          <a:xfrm>
            <a:off x="10842041" y="1853752"/>
            <a:ext cx="6306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15%</a:t>
            </a:r>
            <a:endParaRPr sz="1324">
              <a:solidFill>
                <a:schemeClr val="lt1"/>
              </a:solidFill>
              <a:latin typeface="Calibri"/>
              <a:ea typeface="Calibri"/>
              <a:cs typeface="Calibri"/>
              <a:sym typeface="Calibri"/>
            </a:endParaRPr>
          </a:p>
        </p:txBody>
      </p:sp>
      <p:sp>
        <p:nvSpPr>
          <p:cNvPr id="145" name="Google Shape;145;g38d5b2a0b57_0_7"/>
          <p:cNvSpPr txBox="1"/>
          <p:nvPr/>
        </p:nvSpPr>
        <p:spPr>
          <a:xfrm>
            <a:off x="10005095" y="2471351"/>
            <a:ext cx="630600" cy="202500"/>
          </a:xfrm>
          <a:prstGeom prst="rect">
            <a:avLst/>
          </a:prstGeom>
          <a:noFill/>
          <a:ln>
            <a:noFill/>
          </a:ln>
        </p:spPr>
        <p:txBody>
          <a:bodyPr anchorCtr="0" anchor="t" bIns="86525" lIns="86525" spcFirstLastPara="1" rIns="86525" wrap="square" tIns="86525">
            <a:noAutofit/>
          </a:bodyPr>
          <a:lstStyle/>
          <a:p>
            <a:pPr indent="0" lvl="0" marL="0" rtl="0" algn="l">
              <a:spcBef>
                <a:spcPts val="0"/>
              </a:spcBef>
              <a:spcAft>
                <a:spcPts val="0"/>
              </a:spcAft>
              <a:buNone/>
            </a:pPr>
            <a:r>
              <a:rPr lang="es-ES" sz="1324">
                <a:solidFill>
                  <a:schemeClr val="lt1"/>
                </a:solidFill>
                <a:latin typeface="Calibri"/>
                <a:ea typeface="Calibri"/>
                <a:cs typeface="Calibri"/>
                <a:sym typeface="Calibri"/>
              </a:rPr>
              <a:t>12%</a:t>
            </a:r>
            <a:endParaRPr sz="1324">
              <a:solidFill>
                <a:schemeClr val="lt1"/>
              </a:solidFill>
              <a:latin typeface="Calibri"/>
              <a:ea typeface="Calibri"/>
              <a:cs typeface="Calibri"/>
              <a:sym typeface="Calibri"/>
            </a:endParaRPr>
          </a:p>
        </p:txBody>
      </p:sp>
      <p:sp>
        <p:nvSpPr>
          <p:cNvPr id="146" name="Google Shape;146;g38d5b2a0b57_0_7"/>
          <p:cNvSpPr txBox="1"/>
          <p:nvPr/>
        </p:nvSpPr>
        <p:spPr>
          <a:xfrm>
            <a:off x="451850" y="234875"/>
            <a:ext cx="3013800" cy="595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s-ES" sz="2800">
                <a:solidFill>
                  <a:schemeClr val="dk1"/>
                </a:solidFill>
              </a:rPr>
              <a:t>INTRODUCCIÓN</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50" name="Shape 150"/>
        <p:cNvGrpSpPr/>
        <p:nvPr/>
      </p:nvGrpSpPr>
      <p:grpSpPr>
        <a:xfrm>
          <a:off x="0" y="0"/>
          <a:ext cx="0" cy="0"/>
          <a:chOff x="0" y="0"/>
          <a:chExt cx="0" cy="0"/>
        </a:xfrm>
      </p:grpSpPr>
      <p:grpSp>
        <p:nvGrpSpPr>
          <p:cNvPr id="151" name="Google Shape;151;g39c13d5572a_0_27"/>
          <p:cNvGrpSpPr/>
          <p:nvPr/>
        </p:nvGrpSpPr>
        <p:grpSpPr>
          <a:xfrm>
            <a:off x="9165475" y="6364946"/>
            <a:ext cx="6093900" cy="400200"/>
            <a:chOff x="-321843" y="6376403"/>
            <a:chExt cx="6093900" cy="400200"/>
          </a:xfrm>
        </p:grpSpPr>
        <p:sp>
          <p:nvSpPr>
            <p:cNvPr id="152" name="Google Shape;152;g39c13d5572a_0_27"/>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153" name="Google Shape;153;g39c13d5572a_0_27"/>
            <p:cNvPicPr preferRelativeResize="0"/>
            <p:nvPr/>
          </p:nvPicPr>
          <p:blipFill rotWithShape="1">
            <a:blip r:embed="rId4">
              <a:alphaModFix/>
            </a:blip>
            <a:srcRect b="0" l="0" r="0" t="0"/>
            <a:stretch/>
          </p:blipFill>
          <p:spPr>
            <a:xfrm>
              <a:off x="488523" y="6395787"/>
              <a:ext cx="353606" cy="361342"/>
            </a:xfrm>
            <a:prstGeom prst="rect">
              <a:avLst/>
            </a:prstGeom>
            <a:noFill/>
            <a:ln>
              <a:noFill/>
            </a:ln>
          </p:spPr>
        </p:pic>
      </p:grpSp>
      <p:pic>
        <p:nvPicPr>
          <p:cNvPr id="154" name="Google Shape;154;g39c13d5572a_0_27"/>
          <p:cNvPicPr preferRelativeResize="0"/>
          <p:nvPr/>
        </p:nvPicPr>
        <p:blipFill rotWithShape="1">
          <a:blip r:embed="rId5">
            <a:alphaModFix/>
          </a:blip>
          <a:srcRect b="22401" l="32533" r="10599" t="41339"/>
          <a:stretch/>
        </p:blipFill>
        <p:spPr>
          <a:xfrm>
            <a:off x="451850" y="965075"/>
            <a:ext cx="4966224" cy="1781150"/>
          </a:xfrm>
          <a:prstGeom prst="rect">
            <a:avLst/>
          </a:prstGeom>
          <a:noFill/>
          <a:ln>
            <a:noFill/>
          </a:ln>
        </p:spPr>
      </p:pic>
      <p:pic>
        <p:nvPicPr>
          <p:cNvPr id="155" name="Google Shape;155;g39c13d5572a_0_27"/>
          <p:cNvPicPr preferRelativeResize="0"/>
          <p:nvPr/>
        </p:nvPicPr>
        <p:blipFill rotWithShape="1">
          <a:blip r:embed="rId6">
            <a:alphaModFix/>
          </a:blip>
          <a:srcRect b="11963" l="61535" r="6333" t="36757"/>
          <a:stretch/>
        </p:blipFill>
        <p:spPr>
          <a:xfrm>
            <a:off x="451850" y="2746225"/>
            <a:ext cx="4031275" cy="3618726"/>
          </a:xfrm>
          <a:prstGeom prst="rect">
            <a:avLst/>
          </a:prstGeom>
          <a:noFill/>
          <a:ln>
            <a:noFill/>
          </a:ln>
        </p:spPr>
      </p:pic>
      <p:sp>
        <p:nvSpPr>
          <p:cNvPr id="156" name="Google Shape;156;g39c13d5572a_0_27"/>
          <p:cNvSpPr txBox="1"/>
          <p:nvPr/>
        </p:nvSpPr>
        <p:spPr>
          <a:xfrm>
            <a:off x="451850" y="234875"/>
            <a:ext cx="3013800" cy="595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s-ES" sz="2800">
                <a:solidFill>
                  <a:schemeClr val="dk1"/>
                </a:solidFill>
              </a:rPr>
              <a:t>INTRODUCCIÓN</a:t>
            </a:r>
            <a:endParaRPr b="0" i="0" sz="2800" u="none" cap="none" strike="noStrike">
              <a:solidFill>
                <a:schemeClr val="dk1"/>
              </a:solidFill>
              <a:latin typeface="Arial"/>
              <a:ea typeface="Arial"/>
              <a:cs typeface="Arial"/>
              <a:sym typeface="Arial"/>
            </a:endParaRPr>
          </a:p>
        </p:txBody>
      </p:sp>
      <p:sp>
        <p:nvSpPr>
          <p:cNvPr id="157" name="Google Shape;157;g39c13d5572a_0_27"/>
          <p:cNvSpPr txBox="1"/>
          <p:nvPr/>
        </p:nvSpPr>
        <p:spPr>
          <a:xfrm>
            <a:off x="451793" y="6364950"/>
            <a:ext cx="4031400" cy="400200"/>
          </a:xfrm>
          <a:prstGeom prst="rect">
            <a:avLst/>
          </a:prstGeom>
          <a:noFill/>
          <a:ln cap="flat" cmpd="sng" w="28575">
            <a:solidFill>
              <a:srgbClr val="0070C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s-ES" sz="1200">
                <a:solidFill>
                  <a:schemeClr val="dk1"/>
                </a:solidFill>
                <a:latin typeface="Calibri"/>
                <a:ea typeface="Calibri"/>
                <a:cs typeface="Calibri"/>
                <a:sym typeface="Calibri"/>
              </a:rPr>
              <a:t>Cascales-Campos PA et al. Am J Transplant 2020;20:204-212</a:t>
            </a:r>
            <a:endParaRPr i="1" sz="1200">
              <a:solidFill>
                <a:schemeClr val="dk1"/>
              </a:solidFill>
              <a:latin typeface="Calibri"/>
              <a:ea typeface="Calibri"/>
              <a:cs typeface="Calibri"/>
              <a:sym typeface="Calibri"/>
            </a:endParaRPr>
          </a:p>
        </p:txBody>
      </p:sp>
      <p:sp>
        <p:nvSpPr>
          <p:cNvPr id="158" name="Google Shape;158;g39c13d5572a_0_27"/>
          <p:cNvSpPr/>
          <p:nvPr/>
        </p:nvSpPr>
        <p:spPr>
          <a:xfrm>
            <a:off x="6803375" y="2550025"/>
            <a:ext cx="519000" cy="196200"/>
          </a:xfrm>
          <a:prstGeom prst="rightArrow">
            <a:avLst>
              <a:gd fmla="val 50000" name="adj1"/>
              <a:gd fmla="val 50000" name="adj2"/>
            </a:avLst>
          </a:prstGeom>
          <a:solidFill>
            <a:srgbClr val="01A2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59" name="Google Shape;159;g39c13d5572a_0_27"/>
          <p:cNvPicPr preferRelativeResize="0"/>
          <p:nvPr/>
        </p:nvPicPr>
        <p:blipFill rotWithShape="1">
          <a:blip r:embed="rId7">
            <a:alphaModFix/>
          </a:blip>
          <a:srcRect b="5775" l="22078" r="51023" t="18230"/>
          <a:stretch/>
        </p:blipFill>
        <p:spPr>
          <a:xfrm>
            <a:off x="7462650" y="257300"/>
            <a:ext cx="4277501" cy="6507851"/>
          </a:xfrm>
          <a:prstGeom prst="rect">
            <a:avLst/>
          </a:prstGeom>
          <a:noFill/>
          <a:ln>
            <a:noFill/>
          </a:ln>
        </p:spPr>
      </p:pic>
      <p:sp>
        <p:nvSpPr>
          <p:cNvPr id="160" name="Google Shape;160;g39c13d5572a_0_27"/>
          <p:cNvSpPr/>
          <p:nvPr/>
        </p:nvSpPr>
        <p:spPr>
          <a:xfrm>
            <a:off x="6803375" y="4457488"/>
            <a:ext cx="519000" cy="196200"/>
          </a:xfrm>
          <a:prstGeom prst="rightArrow">
            <a:avLst>
              <a:gd fmla="val 50000" name="adj1"/>
              <a:gd fmla="val 50000" name="adj2"/>
            </a:avLst>
          </a:prstGeom>
          <a:solidFill>
            <a:srgbClr val="01A2E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1" name="Google Shape;161;g39c13d5572a_0_27"/>
          <p:cNvSpPr/>
          <p:nvPr/>
        </p:nvSpPr>
        <p:spPr>
          <a:xfrm>
            <a:off x="9173600" y="830675"/>
            <a:ext cx="1042800" cy="730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65" name="Shape 165"/>
        <p:cNvGrpSpPr/>
        <p:nvPr/>
      </p:nvGrpSpPr>
      <p:grpSpPr>
        <a:xfrm>
          <a:off x="0" y="0"/>
          <a:ext cx="0" cy="0"/>
          <a:chOff x="0" y="0"/>
          <a:chExt cx="0" cy="0"/>
        </a:xfrm>
      </p:grpSpPr>
      <p:grpSp>
        <p:nvGrpSpPr>
          <p:cNvPr id="166" name="Google Shape;166;g38d5b2a0b57_0_61"/>
          <p:cNvGrpSpPr/>
          <p:nvPr/>
        </p:nvGrpSpPr>
        <p:grpSpPr>
          <a:xfrm>
            <a:off x="0" y="6106645"/>
            <a:ext cx="12192000" cy="683114"/>
            <a:chOff x="0" y="6106645"/>
            <a:chExt cx="12192000" cy="683114"/>
          </a:xfrm>
        </p:grpSpPr>
        <p:grpSp>
          <p:nvGrpSpPr>
            <p:cNvPr id="167" name="Google Shape;167;g38d5b2a0b57_0_61"/>
            <p:cNvGrpSpPr/>
            <p:nvPr/>
          </p:nvGrpSpPr>
          <p:grpSpPr>
            <a:xfrm>
              <a:off x="0" y="6106645"/>
              <a:ext cx="12192000" cy="683114"/>
              <a:chOff x="0" y="6174885"/>
              <a:chExt cx="12192000" cy="683114"/>
            </a:xfrm>
          </p:grpSpPr>
          <p:grpSp>
            <p:nvGrpSpPr>
              <p:cNvPr id="168" name="Google Shape;168;g38d5b2a0b57_0_61"/>
              <p:cNvGrpSpPr/>
              <p:nvPr/>
            </p:nvGrpSpPr>
            <p:grpSpPr>
              <a:xfrm>
                <a:off x="0" y="6174885"/>
                <a:ext cx="12192000" cy="665964"/>
                <a:chOff x="0" y="6174885"/>
                <a:chExt cx="12192000" cy="665964"/>
              </a:xfrm>
            </p:grpSpPr>
            <p:grpSp>
              <p:nvGrpSpPr>
                <p:cNvPr id="169" name="Google Shape;169;g38d5b2a0b57_0_61"/>
                <p:cNvGrpSpPr/>
                <p:nvPr/>
              </p:nvGrpSpPr>
              <p:grpSpPr>
                <a:xfrm>
                  <a:off x="0" y="6174885"/>
                  <a:ext cx="12192000" cy="638700"/>
                  <a:chOff x="0" y="6174885"/>
                  <a:chExt cx="12192000" cy="638700"/>
                </a:xfrm>
              </p:grpSpPr>
              <p:cxnSp>
                <p:nvCxnSpPr>
                  <p:cNvPr id="170" name="Google Shape;170;g38d5b2a0b57_0_61"/>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171" name="Google Shape;171;g38d5b2a0b57_0_61"/>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172" name="Google Shape;172;g38d5b2a0b57_0_61"/>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173" name="Google Shape;173;g38d5b2a0b57_0_61"/>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174" name="Google Shape;174;g38d5b2a0b57_0_61"/>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175" name="Google Shape;175;g38d5b2a0b57_0_61"/>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76" name="Google Shape;176;g38d5b2a0b57_0_61"/>
          <p:cNvGrpSpPr/>
          <p:nvPr/>
        </p:nvGrpSpPr>
        <p:grpSpPr>
          <a:xfrm>
            <a:off x="9165475" y="6364946"/>
            <a:ext cx="6093900" cy="400200"/>
            <a:chOff x="-321843" y="6376403"/>
            <a:chExt cx="6093900" cy="400200"/>
          </a:xfrm>
        </p:grpSpPr>
        <p:sp>
          <p:nvSpPr>
            <p:cNvPr id="177" name="Google Shape;177;g38d5b2a0b57_0_61"/>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178" name="Google Shape;178;g38d5b2a0b57_0_61"/>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sp>
        <p:nvSpPr>
          <p:cNvPr id="179" name="Google Shape;179;g38d5b2a0b57_0_61"/>
          <p:cNvSpPr/>
          <p:nvPr/>
        </p:nvSpPr>
        <p:spPr>
          <a:xfrm>
            <a:off x="3172535" y="2479510"/>
            <a:ext cx="2433900" cy="700500"/>
          </a:xfrm>
          <a:prstGeom prst="rect">
            <a:avLst/>
          </a:prstGeom>
          <a:solidFill>
            <a:srgbClr val="085630"/>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DONANTES 2023-2025</a:t>
            </a:r>
            <a:endParaRPr b="0" i="0" sz="13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N= 141</a:t>
            </a:r>
            <a:endParaRPr b="0" i="0" sz="1300" u="none" cap="none" strike="noStrike">
              <a:solidFill>
                <a:srgbClr val="FFFFFF"/>
              </a:solidFill>
              <a:latin typeface="Roboto"/>
              <a:ea typeface="Roboto"/>
              <a:cs typeface="Roboto"/>
              <a:sym typeface="Roboto"/>
            </a:endParaRPr>
          </a:p>
        </p:txBody>
      </p:sp>
      <p:sp>
        <p:nvSpPr>
          <p:cNvPr id="180" name="Google Shape;180;g38d5b2a0b57_0_61"/>
          <p:cNvSpPr/>
          <p:nvPr/>
        </p:nvSpPr>
        <p:spPr>
          <a:xfrm>
            <a:off x="497404" y="3801872"/>
            <a:ext cx="2433900" cy="700500"/>
          </a:xfrm>
          <a:prstGeom prst="rect">
            <a:avLst/>
          </a:prstGeom>
          <a:solidFill>
            <a:srgbClr val="0B774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MUERTE ENCEFÁLICA</a:t>
            </a:r>
            <a:endParaRPr b="0" i="0" sz="13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N= 79 (56%)</a:t>
            </a:r>
            <a:endParaRPr b="0" i="0" sz="1300" u="none" cap="none" strike="noStrike">
              <a:solidFill>
                <a:srgbClr val="FFFFFF"/>
              </a:solidFill>
              <a:latin typeface="Roboto"/>
              <a:ea typeface="Roboto"/>
              <a:cs typeface="Roboto"/>
              <a:sym typeface="Roboto"/>
            </a:endParaRPr>
          </a:p>
        </p:txBody>
      </p:sp>
      <p:sp>
        <p:nvSpPr>
          <p:cNvPr id="181" name="Google Shape;181;g38d5b2a0b57_0_61"/>
          <p:cNvSpPr/>
          <p:nvPr/>
        </p:nvSpPr>
        <p:spPr>
          <a:xfrm>
            <a:off x="5847517" y="3801872"/>
            <a:ext cx="2433900" cy="700500"/>
          </a:xfrm>
          <a:prstGeom prst="rect">
            <a:avLst/>
          </a:prstGeom>
          <a:solidFill>
            <a:srgbClr val="0B774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ASISTOLIA CONTROLADA</a:t>
            </a:r>
            <a:endParaRPr b="0" i="0" sz="13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FFFFFF"/>
                </a:solidFill>
                <a:latin typeface="Roboto"/>
                <a:ea typeface="Roboto"/>
                <a:cs typeface="Roboto"/>
                <a:sym typeface="Roboto"/>
              </a:rPr>
              <a:t>N= 62 (44%)</a:t>
            </a:r>
            <a:endParaRPr b="0" i="0" sz="1300" u="none" cap="none" strike="noStrike">
              <a:solidFill>
                <a:srgbClr val="FFFFFF"/>
              </a:solidFill>
              <a:latin typeface="Roboto"/>
              <a:ea typeface="Roboto"/>
              <a:cs typeface="Roboto"/>
              <a:sym typeface="Roboto"/>
            </a:endParaRPr>
          </a:p>
        </p:txBody>
      </p:sp>
      <p:sp>
        <p:nvSpPr>
          <p:cNvPr id="182" name="Google Shape;182;g38d5b2a0b57_0_61"/>
          <p:cNvSpPr/>
          <p:nvPr/>
        </p:nvSpPr>
        <p:spPr>
          <a:xfrm>
            <a:off x="7185099" y="5022357"/>
            <a:ext cx="2433900" cy="700500"/>
          </a:xfrm>
          <a:prstGeom prst="rect">
            <a:avLst/>
          </a:prstGeom>
          <a:solidFill>
            <a:srgbClr val="0E9453"/>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15000"/>
              </a:lnSpc>
              <a:spcBef>
                <a:spcPts val="1200"/>
              </a:spcBef>
              <a:spcAft>
                <a:spcPts val="0"/>
              </a:spcAft>
              <a:buClr>
                <a:srgbClr val="000000"/>
              </a:buClr>
              <a:buSzPts val="1300"/>
              <a:buFont typeface="Arial"/>
              <a:buNone/>
            </a:pPr>
            <a:r>
              <a:rPr b="0" i="0" lang="es-ES" sz="1300" u="none" cap="none" strike="noStrike">
                <a:solidFill>
                  <a:schemeClr val="lt1"/>
                </a:solidFill>
                <a:latin typeface="Roboto"/>
                <a:ea typeface="Roboto"/>
                <a:cs typeface="Roboto"/>
                <a:sym typeface="Roboto"/>
              </a:rPr>
              <a:t>≥ 70 años</a:t>
            </a:r>
            <a:endParaRPr b="0" i="0" sz="1300" u="none" cap="none" strike="noStrike">
              <a:solidFill>
                <a:schemeClr val="lt1"/>
              </a:solidFill>
              <a:latin typeface="Roboto"/>
              <a:ea typeface="Roboto"/>
              <a:cs typeface="Roboto"/>
              <a:sym typeface="Roboto"/>
            </a:endParaRPr>
          </a:p>
          <a:p>
            <a:pPr indent="0" lvl="0" marL="0" marR="0" rtl="0" algn="ctr">
              <a:lnSpc>
                <a:spcPct val="115000"/>
              </a:lnSpc>
              <a:spcBef>
                <a:spcPts val="1200"/>
              </a:spcBef>
              <a:spcAft>
                <a:spcPts val="1200"/>
              </a:spcAft>
              <a:buClr>
                <a:srgbClr val="000000"/>
              </a:buClr>
              <a:buSzPts val="1300"/>
              <a:buFont typeface="Arial"/>
              <a:buNone/>
            </a:pPr>
            <a:r>
              <a:rPr b="0" i="0" lang="es-ES" sz="1300" u="none" cap="none" strike="noStrike">
                <a:solidFill>
                  <a:schemeClr val="lt1"/>
                </a:solidFill>
                <a:latin typeface="Roboto"/>
                <a:ea typeface="Roboto"/>
                <a:cs typeface="Roboto"/>
                <a:sym typeface="Roboto"/>
              </a:rPr>
              <a:t>N= 16 (</a:t>
            </a:r>
            <a:r>
              <a:rPr lang="es-ES" sz="1300">
                <a:solidFill>
                  <a:schemeClr val="lt1"/>
                </a:solidFill>
                <a:latin typeface="Roboto"/>
                <a:ea typeface="Roboto"/>
                <a:cs typeface="Roboto"/>
                <a:sym typeface="Roboto"/>
              </a:rPr>
              <a:t>26%)</a:t>
            </a:r>
            <a:endParaRPr b="0" i="0" sz="1300" u="none" cap="none" strike="noStrike">
              <a:solidFill>
                <a:schemeClr val="lt1"/>
              </a:solidFill>
              <a:latin typeface="Roboto"/>
              <a:ea typeface="Roboto"/>
              <a:cs typeface="Roboto"/>
              <a:sym typeface="Roboto"/>
            </a:endParaRPr>
          </a:p>
        </p:txBody>
      </p:sp>
      <p:sp>
        <p:nvSpPr>
          <p:cNvPr id="183" name="Google Shape;183;g38d5b2a0b57_0_61"/>
          <p:cNvSpPr/>
          <p:nvPr/>
        </p:nvSpPr>
        <p:spPr>
          <a:xfrm>
            <a:off x="4510053" y="5022357"/>
            <a:ext cx="2433900" cy="700500"/>
          </a:xfrm>
          <a:prstGeom prst="rect">
            <a:avLst/>
          </a:prstGeom>
          <a:solidFill>
            <a:srgbClr val="0E9453"/>
          </a:solidFill>
          <a:ln>
            <a:noFill/>
          </a:ln>
        </p:spPr>
        <p:txBody>
          <a:bodyPr anchorCtr="0" anchor="ctr" bIns="121900" lIns="121900" spcFirstLastPara="1" rIns="121900" wrap="square" tIns="121900">
            <a:noAutofit/>
          </a:bodyPr>
          <a:lstStyle/>
          <a:p>
            <a:pPr indent="0" lvl="0" marL="0" marR="0" rtl="0" algn="ctr">
              <a:lnSpc>
                <a:spcPct val="115000"/>
              </a:lnSpc>
              <a:spcBef>
                <a:spcPts val="1200"/>
              </a:spcBef>
              <a:spcAft>
                <a:spcPts val="0"/>
              </a:spcAft>
              <a:buClr>
                <a:srgbClr val="000000"/>
              </a:buClr>
              <a:buSzPts val="1400"/>
              <a:buFont typeface="Arial"/>
              <a:buNone/>
            </a:pPr>
            <a:r>
              <a:rPr b="0" i="0" lang="es-ES" sz="1400" u="none" cap="none" strike="noStrike">
                <a:solidFill>
                  <a:schemeClr val="lt1"/>
                </a:solidFill>
                <a:latin typeface="Arial"/>
                <a:ea typeface="Arial"/>
                <a:cs typeface="Arial"/>
                <a:sym typeface="Arial"/>
              </a:rPr>
              <a:t>≤ 70 años</a:t>
            </a:r>
            <a:endParaRPr b="0" i="0" sz="1400" u="none" cap="none" strike="noStrike">
              <a:solidFill>
                <a:schemeClr val="lt1"/>
              </a:solidFill>
              <a:latin typeface="Arial"/>
              <a:ea typeface="Arial"/>
              <a:cs typeface="Arial"/>
              <a:sym typeface="Arial"/>
            </a:endParaRPr>
          </a:p>
          <a:p>
            <a:pPr indent="0" lvl="0" marL="0" marR="0" rtl="0" algn="ctr">
              <a:lnSpc>
                <a:spcPct val="115000"/>
              </a:lnSpc>
              <a:spcBef>
                <a:spcPts val="1200"/>
              </a:spcBef>
              <a:spcAft>
                <a:spcPts val="1200"/>
              </a:spcAft>
              <a:buClr>
                <a:schemeClr val="dk1"/>
              </a:buClr>
              <a:buSzPts val="1100"/>
              <a:buFont typeface="Arial"/>
              <a:buNone/>
            </a:pPr>
            <a:r>
              <a:rPr b="0" i="0" lang="es-ES" sz="1400" u="none" cap="none" strike="noStrike">
                <a:solidFill>
                  <a:schemeClr val="lt1"/>
                </a:solidFill>
                <a:latin typeface="Arial"/>
                <a:ea typeface="Arial"/>
                <a:cs typeface="Arial"/>
                <a:sym typeface="Arial"/>
              </a:rPr>
              <a:t>N= 46 (74%)</a:t>
            </a:r>
            <a:endParaRPr b="0" i="0" sz="1400" u="none" cap="none" strike="noStrike">
              <a:solidFill>
                <a:schemeClr val="lt1"/>
              </a:solidFill>
              <a:latin typeface="Arial"/>
              <a:ea typeface="Arial"/>
              <a:cs typeface="Arial"/>
              <a:sym typeface="Arial"/>
            </a:endParaRPr>
          </a:p>
        </p:txBody>
      </p:sp>
      <p:cxnSp>
        <p:nvCxnSpPr>
          <p:cNvPr id="184" name="Google Shape;184;g38d5b2a0b57_0_61"/>
          <p:cNvCxnSpPr>
            <a:stCxn id="179" idx="2"/>
            <a:endCxn id="181" idx="0"/>
          </p:cNvCxnSpPr>
          <p:nvPr/>
        </p:nvCxnSpPr>
        <p:spPr>
          <a:xfrm flipH="1" rot="-5400000">
            <a:off x="5416086" y="2153410"/>
            <a:ext cx="621900" cy="2675100"/>
          </a:xfrm>
          <a:prstGeom prst="bentConnector3">
            <a:avLst>
              <a:gd fmla="val 49997" name="adj1"/>
            </a:avLst>
          </a:prstGeom>
          <a:noFill/>
          <a:ln cap="flat" cmpd="sng" w="9525">
            <a:solidFill>
              <a:srgbClr val="C2C2C2"/>
            </a:solidFill>
            <a:prstDash val="solid"/>
            <a:round/>
            <a:headEnd len="sm" w="sm" type="none"/>
            <a:tailEnd len="sm" w="sm" type="none"/>
          </a:ln>
        </p:spPr>
      </p:cxnSp>
      <p:cxnSp>
        <p:nvCxnSpPr>
          <p:cNvPr id="185" name="Google Shape;185;g38d5b2a0b57_0_61"/>
          <p:cNvCxnSpPr>
            <a:stCxn id="180" idx="0"/>
            <a:endCxn id="179" idx="2"/>
          </p:cNvCxnSpPr>
          <p:nvPr/>
        </p:nvCxnSpPr>
        <p:spPr>
          <a:xfrm rot="-5400000">
            <a:off x="2740955" y="2153372"/>
            <a:ext cx="621900" cy="2675100"/>
          </a:xfrm>
          <a:prstGeom prst="bentConnector3">
            <a:avLst>
              <a:gd fmla="val 49997" name="adj1"/>
            </a:avLst>
          </a:prstGeom>
          <a:noFill/>
          <a:ln cap="flat" cmpd="sng" w="9525">
            <a:solidFill>
              <a:srgbClr val="C2C2C2"/>
            </a:solidFill>
            <a:prstDash val="solid"/>
            <a:round/>
            <a:headEnd len="sm" w="sm" type="none"/>
            <a:tailEnd len="sm" w="sm" type="none"/>
          </a:ln>
        </p:spPr>
      </p:cxnSp>
      <p:cxnSp>
        <p:nvCxnSpPr>
          <p:cNvPr id="186" name="Google Shape;186;g38d5b2a0b57_0_61"/>
          <p:cNvCxnSpPr>
            <a:stCxn id="181" idx="2"/>
            <a:endCxn id="182" idx="0"/>
          </p:cNvCxnSpPr>
          <p:nvPr/>
        </p:nvCxnSpPr>
        <p:spPr>
          <a:xfrm flipH="1" rot="-5400000">
            <a:off x="7473366" y="4093472"/>
            <a:ext cx="519900" cy="1337700"/>
          </a:xfrm>
          <a:prstGeom prst="bentConnector3">
            <a:avLst>
              <a:gd fmla="val 50008" name="adj1"/>
            </a:avLst>
          </a:prstGeom>
          <a:noFill/>
          <a:ln cap="flat" cmpd="sng" w="9525">
            <a:solidFill>
              <a:srgbClr val="C2C2C2"/>
            </a:solidFill>
            <a:prstDash val="solid"/>
            <a:round/>
            <a:headEnd len="sm" w="sm" type="none"/>
            <a:tailEnd len="sm" w="sm" type="none"/>
          </a:ln>
        </p:spPr>
      </p:cxnSp>
      <p:cxnSp>
        <p:nvCxnSpPr>
          <p:cNvPr id="187" name="Google Shape;187;g38d5b2a0b57_0_61"/>
          <p:cNvCxnSpPr>
            <a:stCxn id="183" idx="0"/>
            <a:endCxn id="181" idx="2"/>
          </p:cNvCxnSpPr>
          <p:nvPr/>
        </p:nvCxnSpPr>
        <p:spPr>
          <a:xfrm rot="-5400000">
            <a:off x="6135753" y="4093707"/>
            <a:ext cx="519900" cy="1337400"/>
          </a:xfrm>
          <a:prstGeom prst="bentConnector3">
            <a:avLst>
              <a:gd fmla="val 50008" name="adj1"/>
            </a:avLst>
          </a:prstGeom>
          <a:noFill/>
          <a:ln cap="flat" cmpd="sng" w="9525">
            <a:solidFill>
              <a:srgbClr val="C2C2C2"/>
            </a:solidFill>
            <a:prstDash val="solid"/>
            <a:round/>
            <a:headEnd len="sm" w="sm" type="none"/>
            <a:tailEnd len="sm" w="sm" type="none"/>
          </a:ln>
        </p:spPr>
      </p:cxnSp>
      <p:sp>
        <p:nvSpPr>
          <p:cNvPr id="188" name="Google Shape;188;g38d5b2a0b57_0_61"/>
          <p:cNvSpPr txBox="1"/>
          <p:nvPr/>
        </p:nvSpPr>
        <p:spPr>
          <a:xfrm>
            <a:off x="756325" y="1317500"/>
            <a:ext cx="6797700" cy="519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800"/>
              </a:spcBef>
              <a:spcAft>
                <a:spcPts val="0"/>
              </a:spcAft>
              <a:buClr>
                <a:srgbClr val="000000"/>
              </a:buClr>
              <a:buSzPts val="2000"/>
              <a:buFont typeface="Arial"/>
              <a:buNone/>
            </a:pPr>
            <a:r>
              <a:rPr b="0" i="0" lang="es-ES" sz="2000" u="none" cap="none" strike="noStrike">
                <a:solidFill>
                  <a:schemeClr val="dk1"/>
                </a:solidFill>
                <a:latin typeface="Arial"/>
                <a:ea typeface="Arial"/>
                <a:cs typeface="Arial"/>
                <a:sym typeface="Arial"/>
              </a:rPr>
              <a:t>Estudio </a:t>
            </a:r>
            <a:r>
              <a:rPr b="1" i="0" lang="es-ES" sz="2000" u="none" cap="none" strike="noStrike">
                <a:solidFill>
                  <a:schemeClr val="dk1"/>
                </a:solidFill>
                <a:latin typeface="Arial"/>
                <a:ea typeface="Arial"/>
                <a:cs typeface="Arial"/>
                <a:sym typeface="Arial"/>
              </a:rPr>
              <a:t>observacional</a:t>
            </a:r>
            <a:r>
              <a:rPr lang="es-ES" sz="2000">
                <a:solidFill>
                  <a:schemeClr val="dk1"/>
                </a:solidFill>
              </a:rPr>
              <a:t>, </a:t>
            </a:r>
            <a:r>
              <a:rPr b="1" i="0" lang="es-ES" sz="2000" u="none" cap="none" strike="noStrike">
                <a:solidFill>
                  <a:schemeClr val="dk1"/>
                </a:solidFill>
                <a:latin typeface="Arial"/>
                <a:ea typeface="Arial"/>
                <a:cs typeface="Arial"/>
                <a:sym typeface="Arial"/>
              </a:rPr>
              <a:t>retrospectivo y descriptivo</a:t>
            </a:r>
            <a:endParaRPr b="1" i="0" sz="2000" u="none" cap="none" strike="noStrike">
              <a:solidFill>
                <a:schemeClr val="dk1"/>
              </a:solidFill>
              <a:latin typeface="Arial"/>
              <a:ea typeface="Arial"/>
              <a:cs typeface="Arial"/>
              <a:sym typeface="Arial"/>
            </a:endParaRPr>
          </a:p>
        </p:txBody>
      </p:sp>
      <p:pic>
        <p:nvPicPr>
          <p:cNvPr id="189" name="Google Shape;189;g38d5b2a0b57_0_61"/>
          <p:cNvPicPr preferRelativeResize="0"/>
          <p:nvPr/>
        </p:nvPicPr>
        <p:blipFill rotWithShape="1">
          <a:blip r:embed="rId7">
            <a:alphaModFix/>
          </a:blip>
          <a:srcRect b="0" l="0" r="0" t="0"/>
          <a:stretch/>
        </p:blipFill>
        <p:spPr>
          <a:xfrm>
            <a:off x="567400" y="1935209"/>
            <a:ext cx="1146950" cy="1146970"/>
          </a:xfrm>
          <a:prstGeom prst="rect">
            <a:avLst/>
          </a:prstGeom>
          <a:noFill/>
          <a:ln>
            <a:noFill/>
          </a:ln>
        </p:spPr>
      </p:pic>
      <p:pic>
        <p:nvPicPr>
          <p:cNvPr id="190" name="Google Shape;190;g38d5b2a0b57_0_61"/>
          <p:cNvPicPr preferRelativeResize="0"/>
          <p:nvPr/>
        </p:nvPicPr>
        <p:blipFill rotWithShape="1">
          <a:blip r:embed="rId8">
            <a:alphaModFix/>
          </a:blip>
          <a:srcRect b="0" l="0" r="0" t="0"/>
          <a:stretch/>
        </p:blipFill>
        <p:spPr>
          <a:xfrm>
            <a:off x="7488550" y="832611"/>
            <a:ext cx="1503751" cy="2276975"/>
          </a:xfrm>
          <a:prstGeom prst="rect">
            <a:avLst/>
          </a:prstGeom>
          <a:noFill/>
          <a:ln>
            <a:noFill/>
          </a:ln>
        </p:spPr>
      </p:pic>
      <p:pic>
        <p:nvPicPr>
          <p:cNvPr id="191" name="Google Shape;191;g38d5b2a0b57_0_61"/>
          <p:cNvPicPr preferRelativeResize="0"/>
          <p:nvPr/>
        </p:nvPicPr>
        <p:blipFill rotWithShape="1">
          <a:blip r:embed="rId9">
            <a:alphaModFix/>
          </a:blip>
          <a:srcRect b="0" l="0" r="0" t="0"/>
          <a:stretch/>
        </p:blipFill>
        <p:spPr>
          <a:xfrm>
            <a:off x="9546827" y="865400"/>
            <a:ext cx="2506075" cy="2276977"/>
          </a:xfrm>
          <a:prstGeom prst="rect">
            <a:avLst/>
          </a:prstGeom>
          <a:noFill/>
          <a:ln>
            <a:noFill/>
          </a:ln>
        </p:spPr>
      </p:pic>
      <p:sp>
        <p:nvSpPr>
          <p:cNvPr id="192" name="Google Shape;192;g38d5b2a0b57_0_61"/>
          <p:cNvSpPr txBox="1"/>
          <p:nvPr/>
        </p:nvSpPr>
        <p:spPr>
          <a:xfrm>
            <a:off x="451850" y="234875"/>
            <a:ext cx="4402200" cy="595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s-ES" sz="2800">
                <a:solidFill>
                  <a:schemeClr val="dk1"/>
                </a:solidFill>
              </a:rPr>
              <a:t>MATERIAL Y MÉTODOS</a:t>
            </a:r>
            <a:endParaRPr b="0" i="0" sz="2800" u="none" cap="none" strike="noStrike">
              <a:solidFill>
                <a:schemeClr val="dk1"/>
              </a:solidFill>
              <a:latin typeface="Arial"/>
              <a:ea typeface="Arial"/>
              <a:cs typeface="Arial"/>
              <a:sym typeface="Arial"/>
            </a:endParaRPr>
          </a:p>
        </p:txBody>
      </p:sp>
      <p:pic>
        <p:nvPicPr>
          <p:cNvPr id="193" name="Google Shape;193;g38d5b2a0b57_0_61"/>
          <p:cNvPicPr preferRelativeResize="0"/>
          <p:nvPr/>
        </p:nvPicPr>
        <p:blipFill rotWithShape="1">
          <a:blip r:embed="rId10">
            <a:alphaModFix/>
          </a:blip>
          <a:srcRect b="0" l="0" r="0" t="0"/>
          <a:stretch/>
        </p:blipFill>
        <p:spPr>
          <a:xfrm>
            <a:off x="8866575" y="3575051"/>
            <a:ext cx="2933045" cy="621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97" name="Shape 197"/>
        <p:cNvGrpSpPr/>
        <p:nvPr/>
      </p:nvGrpSpPr>
      <p:grpSpPr>
        <a:xfrm>
          <a:off x="0" y="0"/>
          <a:ext cx="0" cy="0"/>
          <a:chOff x="0" y="0"/>
          <a:chExt cx="0" cy="0"/>
        </a:xfrm>
      </p:grpSpPr>
      <p:grpSp>
        <p:nvGrpSpPr>
          <p:cNvPr id="198" name="Google Shape;198;g38d5b2a0b57_0_43"/>
          <p:cNvGrpSpPr/>
          <p:nvPr/>
        </p:nvGrpSpPr>
        <p:grpSpPr>
          <a:xfrm>
            <a:off x="0" y="6106645"/>
            <a:ext cx="12192000" cy="683114"/>
            <a:chOff x="0" y="6106645"/>
            <a:chExt cx="12192000" cy="683114"/>
          </a:xfrm>
        </p:grpSpPr>
        <p:grpSp>
          <p:nvGrpSpPr>
            <p:cNvPr id="199" name="Google Shape;199;g38d5b2a0b57_0_43"/>
            <p:cNvGrpSpPr/>
            <p:nvPr/>
          </p:nvGrpSpPr>
          <p:grpSpPr>
            <a:xfrm>
              <a:off x="0" y="6106645"/>
              <a:ext cx="12192000" cy="683114"/>
              <a:chOff x="0" y="6174885"/>
              <a:chExt cx="12192000" cy="683114"/>
            </a:xfrm>
          </p:grpSpPr>
          <p:grpSp>
            <p:nvGrpSpPr>
              <p:cNvPr id="200" name="Google Shape;200;g38d5b2a0b57_0_43"/>
              <p:cNvGrpSpPr/>
              <p:nvPr/>
            </p:nvGrpSpPr>
            <p:grpSpPr>
              <a:xfrm>
                <a:off x="0" y="6174885"/>
                <a:ext cx="12192000" cy="665964"/>
                <a:chOff x="0" y="6174885"/>
                <a:chExt cx="12192000" cy="665964"/>
              </a:xfrm>
            </p:grpSpPr>
            <p:grpSp>
              <p:nvGrpSpPr>
                <p:cNvPr id="201" name="Google Shape;201;g38d5b2a0b57_0_43"/>
                <p:cNvGrpSpPr/>
                <p:nvPr/>
              </p:nvGrpSpPr>
              <p:grpSpPr>
                <a:xfrm>
                  <a:off x="0" y="6174885"/>
                  <a:ext cx="12192000" cy="638700"/>
                  <a:chOff x="0" y="6174885"/>
                  <a:chExt cx="12192000" cy="638700"/>
                </a:xfrm>
              </p:grpSpPr>
              <p:cxnSp>
                <p:nvCxnSpPr>
                  <p:cNvPr id="202" name="Google Shape;202;g38d5b2a0b57_0_43"/>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203" name="Google Shape;203;g38d5b2a0b57_0_43"/>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204" name="Google Shape;204;g38d5b2a0b57_0_43"/>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05" name="Google Shape;205;g38d5b2a0b57_0_43"/>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206" name="Google Shape;206;g38d5b2a0b57_0_43"/>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207" name="Google Shape;207;g38d5b2a0b57_0_43"/>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08" name="Google Shape;208;g38d5b2a0b57_0_43"/>
          <p:cNvGrpSpPr/>
          <p:nvPr/>
        </p:nvGrpSpPr>
        <p:grpSpPr>
          <a:xfrm>
            <a:off x="9165475" y="6364946"/>
            <a:ext cx="6093900" cy="400200"/>
            <a:chOff x="-321843" y="6376403"/>
            <a:chExt cx="6093900" cy="400200"/>
          </a:xfrm>
        </p:grpSpPr>
        <p:sp>
          <p:nvSpPr>
            <p:cNvPr id="209" name="Google Shape;209;g38d5b2a0b57_0_43"/>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210" name="Google Shape;210;g38d5b2a0b57_0_43"/>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sp>
        <p:nvSpPr>
          <p:cNvPr id="211" name="Google Shape;211;g38d5b2a0b57_0_43"/>
          <p:cNvSpPr txBox="1"/>
          <p:nvPr/>
        </p:nvSpPr>
        <p:spPr>
          <a:xfrm>
            <a:off x="451850" y="234875"/>
            <a:ext cx="2793600" cy="595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s-ES" sz="2800" u="none" cap="none" strike="noStrike">
                <a:solidFill>
                  <a:schemeClr val="dk1"/>
                </a:solidFill>
                <a:latin typeface="Arial"/>
                <a:ea typeface="Arial"/>
                <a:cs typeface="Arial"/>
                <a:sym typeface="Arial"/>
              </a:rPr>
              <a:t>RESULTADOS</a:t>
            </a:r>
            <a:endParaRPr b="0" i="0" sz="2800" u="none" cap="none" strike="noStrike">
              <a:solidFill>
                <a:schemeClr val="dk1"/>
              </a:solidFill>
              <a:latin typeface="Arial"/>
              <a:ea typeface="Arial"/>
              <a:cs typeface="Arial"/>
              <a:sym typeface="Arial"/>
            </a:endParaRPr>
          </a:p>
        </p:txBody>
      </p:sp>
      <p:pic>
        <p:nvPicPr>
          <p:cNvPr id="212" name="Google Shape;212;g38d5b2a0b57_0_43"/>
          <p:cNvPicPr preferRelativeResize="0"/>
          <p:nvPr/>
        </p:nvPicPr>
        <p:blipFill rotWithShape="1">
          <a:blip r:embed="rId7">
            <a:alphaModFix/>
          </a:blip>
          <a:srcRect b="0" l="0" r="0" t="9665"/>
          <a:stretch/>
        </p:blipFill>
        <p:spPr>
          <a:xfrm>
            <a:off x="451850" y="1489725"/>
            <a:ext cx="4968300" cy="4529926"/>
          </a:xfrm>
          <a:prstGeom prst="rect">
            <a:avLst/>
          </a:prstGeom>
          <a:noFill/>
          <a:ln>
            <a:noFill/>
          </a:ln>
        </p:spPr>
      </p:pic>
      <p:pic>
        <p:nvPicPr>
          <p:cNvPr id="213" name="Google Shape;213;g38d5b2a0b57_0_43"/>
          <p:cNvPicPr preferRelativeResize="0"/>
          <p:nvPr/>
        </p:nvPicPr>
        <p:blipFill rotWithShape="1">
          <a:blip r:embed="rId8">
            <a:alphaModFix/>
          </a:blip>
          <a:srcRect b="0" l="0" r="0" t="0"/>
          <a:stretch/>
        </p:blipFill>
        <p:spPr>
          <a:xfrm>
            <a:off x="5790022" y="1091983"/>
            <a:ext cx="6162584" cy="4369972"/>
          </a:xfrm>
          <a:prstGeom prst="rect">
            <a:avLst/>
          </a:prstGeom>
          <a:noFill/>
          <a:ln>
            <a:noFill/>
          </a:ln>
        </p:spPr>
      </p:pic>
      <p:sp>
        <p:nvSpPr>
          <p:cNvPr id="214" name="Google Shape;214;g38d5b2a0b57_0_43"/>
          <p:cNvSpPr txBox="1"/>
          <p:nvPr/>
        </p:nvSpPr>
        <p:spPr>
          <a:xfrm>
            <a:off x="6020263" y="964150"/>
            <a:ext cx="5702100" cy="448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u="sng">
                <a:solidFill>
                  <a:schemeClr val="dk1"/>
                </a:solidFill>
                <a:latin typeface="Calibri"/>
                <a:ea typeface="Calibri"/>
                <a:cs typeface="Calibri"/>
                <a:sym typeface="Calibri"/>
              </a:rPr>
              <a:t>Table 2 - Pre-OLT recipient characteristics</a:t>
            </a:r>
            <a:endParaRPr b="1" sz="1700" u="sng">
              <a:solidFill>
                <a:schemeClr val="dk1"/>
              </a:solidFill>
              <a:latin typeface="Calibri"/>
              <a:ea typeface="Calibri"/>
              <a:cs typeface="Calibri"/>
              <a:sym typeface="Calibri"/>
            </a:endParaRPr>
          </a:p>
        </p:txBody>
      </p:sp>
      <p:sp>
        <p:nvSpPr>
          <p:cNvPr id="215" name="Google Shape;215;g38d5b2a0b57_0_43"/>
          <p:cNvSpPr txBox="1"/>
          <p:nvPr/>
        </p:nvSpPr>
        <p:spPr>
          <a:xfrm>
            <a:off x="548150" y="953925"/>
            <a:ext cx="4109100" cy="44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u="sng">
                <a:solidFill>
                  <a:schemeClr val="dk1"/>
                </a:solidFill>
                <a:latin typeface="Calibri"/>
                <a:ea typeface="Calibri"/>
                <a:cs typeface="Calibri"/>
                <a:sym typeface="Calibri"/>
              </a:rPr>
              <a:t>Table 1 - Donor Characteristics</a:t>
            </a:r>
            <a:endParaRPr b="1" sz="1700" u="sng">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219" name="Shape 219"/>
        <p:cNvGrpSpPr/>
        <p:nvPr/>
      </p:nvGrpSpPr>
      <p:grpSpPr>
        <a:xfrm>
          <a:off x="0" y="0"/>
          <a:ext cx="0" cy="0"/>
          <a:chOff x="0" y="0"/>
          <a:chExt cx="0" cy="0"/>
        </a:xfrm>
      </p:grpSpPr>
      <p:grpSp>
        <p:nvGrpSpPr>
          <p:cNvPr id="220" name="Google Shape;220;g38d5b2a0b57_0_25"/>
          <p:cNvGrpSpPr/>
          <p:nvPr/>
        </p:nvGrpSpPr>
        <p:grpSpPr>
          <a:xfrm>
            <a:off x="0" y="6106645"/>
            <a:ext cx="12192000" cy="683114"/>
            <a:chOff x="0" y="6106645"/>
            <a:chExt cx="12192000" cy="683114"/>
          </a:xfrm>
        </p:grpSpPr>
        <p:grpSp>
          <p:nvGrpSpPr>
            <p:cNvPr id="221" name="Google Shape;221;g38d5b2a0b57_0_25"/>
            <p:cNvGrpSpPr/>
            <p:nvPr/>
          </p:nvGrpSpPr>
          <p:grpSpPr>
            <a:xfrm>
              <a:off x="0" y="6106645"/>
              <a:ext cx="12192000" cy="683114"/>
              <a:chOff x="0" y="6174885"/>
              <a:chExt cx="12192000" cy="683114"/>
            </a:xfrm>
          </p:grpSpPr>
          <p:grpSp>
            <p:nvGrpSpPr>
              <p:cNvPr id="222" name="Google Shape;222;g38d5b2a0b57_0_25"/>
              <p:cNvGrpSpPr/>
              <p:nvPr/>
            </p:nvGrpSpPr>
            <p:grpSpPr>
              <a:xfrm>
                <a:off x="0" y="6174885"/>
                <a:ext cx="12192000" cy="665964"/>
                <a:chOff x="0" y="6174885"/>
                <a:chExt cx="12192000" cy="665964"/>
              </a:xfrm>
            </p:grpSpPr>
            <p:grpSp>
              <p:nvGrpSpPr>
                <p:cNvPr id="223" name="Google Shape;223;g38d5b2a0b57_0_25"/>
                <p:cNvGrpSpPr/>
                <p:nvPr/>
              </p:nvGrpSpPr>
              <p:grpSpPr>
                <a:xfrm>
                  <a:off x="0" y="6174885"/>
                  <a:ext cx="12192000" cy="638700"/>
                  <a:chOff x="0" y="6174885"/>
                  <a:chExt cx="12192000" cy="638700"/>
                </a:xfrm>
              </p:grpSpPr>
              <p:cxnSp>
                <p:nvCxnSpPr>
                  <p:cNvPr id="224" name="Google Shape;224;g38d5b2a0b57_0_25"/>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225" name="Google Shape;225;g38d5b2a0b57_0_25"/>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226" name="Google Shape;226;g38d5b2a0b57_0_25"/>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27" name="Google Shape;227;g38d5b2a0b57_0_25"/>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228" name="Google Shape;228;g38d5b2a0b57_0_25"/>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229" name="Google Shape;229;g38d5b2a0b57_0_25"/>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30" name="Google Shape;230;g38d5b2a0b57_0_25"/>
          <p:cNvGrpSpPr/>
          <p:nvPr/>
        </p:nvGrpSpPr>
        <p:grpSpPr>
          <a:xfrm>
            <a:off x="9165475" y="6364946"/>
            <a:ext cx="6093900" cy="400200"/>
            <a:chOff x="-321843" y="6376403"/>
            <a:chExt cx="6093900" cy="400200"/>
          </a:xfrm>
        </p:grpSpPr>
        <p:sp>
          <p:nvSpPr>
            <p:cNvPr id="231" name="Google Shape;231;g38d5b2a0b57_0_25"/>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232" name="Google Shape;232;g38d5b2a0b57_0_25"/>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pic>
        <p:nvPicPr>
          <p:cNvPr id="233" name="Google Shape;233;g38d5b2a0b57_0_25"/>
          <p:cNvPicPr preferRelativeResize="0"/>
          <p:nvPr/>
        </p:nvPicPr>
        <p:blipFill rotWithShape="1">
          <a:blip r:embed="rId7">
            <a:alphaModFix/>
          </a:blip>
          <a:srcRect b="19709" l="0" r="0" t="0"/>
          <a:stretch/>
        </p:blipFill>
        <p:spPr>
          <a:xfrm>
            <a:off x="365200" y="1782676"/>
            <a:ext cx="5821200" cy="3621073"/>
          </a:xfrm>
          <a:prstGeom prst="rect">
            <a:avLst/>
          </a:prstGeom>
          <a:noFill/>
          <a:ln>
            <a:noFill/>
          </a:ln>
        </p:spPr>
      </p:pic>
      <p:sp>
        <p:nvSpPr>
          <p:cNvPr id="234" name="Google Shape;234;g38d5b2a0b57_0_25"/>
          <p:cNvSpPr txBox="1"/>
          <p:nvPr/>
        </p:nvSpPr>
        <p:spPr>
          <a:xfrm>
            <a:off x="1073037" y="5360811"/>
            <a:ext cx="1092600" cy="216000"/>
          </a:xfrm>
          <a:prstGeom prst="rect">
            <a:avLst/>
          </a:prstGeom>
          <a:solidFill>
            <a:schemeClr val="lt1"/>
          </a:solidFill>
          <a:ln>
            <a:noFill/>
          </a:ln>
        </p:spPr>
        <p:txBody>
          <a:bodyPr anchorCtr="0" anchor="t" bIns="32100" lIns="64275" spcFirstLastPara="1" rIns="64275" wrap="square" tIns="32100">
            <a:spAutoFit/>
          </a:bodyPr>
          <a:lstStyle/>
          <a:p>
            <a:pPr indent="0" lvl="0" marL="0" marR="0" rtl="0" algn="ctr">
              <a:lnSpc>
                <a:spcPct val="100000"/>
              </a:lnSpc>
              <a:spcBef>
                <a:spcPts val="0"/>
              </a:spcBef>
              <a:spcAft>
                <a:spcPts val="0"/>
              </a:spcAft>
              <a:buClr>
                <a:srgbClr val="000000"/>
              </a:buClr>
              <a:buSzPts val="983"/>
              <a:buFont typeface="Arial"/>
              <a:buNone/>
            </a:pPr>
            <a:r>
              <a:rPr b="0" i="0" lang="es-ES" sz="983" u="none" cap="none" strike="noStrike">
                <a:solidFill>
                  <a:srgbClr val="000000"/>
                </a:solidFill>
                <a:latin typeface="Arial"/>
                <a:ea typeface="Arial"/>
                <a:cs typeface="Arial"/>
                <a:sym typeface="Arial"/>
              </a:rPr>
              <a:t>FPI</a:t>
            </a:r>
            <a:endParaRPr b="0" i="0" sz="983" u="none" cap="none" strike="noStrike">
              <a:solidFill>
                <a:srgbClr val="000000"/>
              </a:solidFill>
              <a:latin typeface="Arial"/>
              <a:ea typeface="Arial"/>
              <a:cs typeface="Arial"/>
              <a:sym typeface="Arial"/>
            </a:endParaRPr>
          </a:p>
        </p:txBody>
      </p:sp>
      <p:sp>
        <p:nvSpPr>
          <p:cNvPr id="235" name="Google Shape;235;g38d5b2a0b57_0_25"/>
          <p:cNvSpPr txBox="1"/>
          <p:nvPr/>
        </p:nvSpPr>
        <p:spPr>
          <a:xfrm>
            <a:off x="2181891" y="5333085"/>
            <a:ext cx="1381500" cy="367500"/>
          </a:xfrm>
          <a:prstGeom prst="rect">
            <a:avLst/>
          </a:prstGeom>
          <a:solidFill>
            <a:schemeClr val="lt1"/>
          </a:solidFill>
          <a:ln>
            <a:noFill/>
          </a:ln>
        </p:spPr>
        <p:txBody>
          <a:bodyPr anchorCtr="0" anchor="t" bIns="32100" lIns="64275" spcFirstLastPara="1" rIns="64275" wrap="square" tIns="32100">
            <a:spAutoFit/>
          </a:bodyPr>
          <a:lstStyle/>
          <a:p>
            <a:pPr indent="0" lvl="0" marL="0" marR="0" rtl="0" algn="ctr">
              <a:lnSpc>
                <a:spcPct val="100000"/>
              </a:lnSpc>
              <a:spcBef>
                <a:spcPts val="0"/>
              </a:spcBef>
              <a:spcAft>
                <a:spcPts val="0"/>
              </a:spcAft>
              <a:buClr>
                <a:srgbClr val="000000"/>
              </a:buClr>
              <a:buSzPts val="983"/>
              <a:buFont typeface="Arial"/>
              <a:buNone/>
            </a:pPr>
            <a:r>
              <a:rPr b="0" i="0" lang="es-ES" sz="983" u="none" cap="none" strike="noStrike">
                <a:solidFill>
                  <a:srgbClr val="000000"/>
                </a:solidFill>
                <a:latin typeface="Arial"/>
                <a:ea typeface="Arial"/>
                <a:cs typeface="Arial"/>
                <a:sym typeface="Arial"/>
              </a:rPr>
              <a:t>COMPLICACIONES VASCULARES</a:t>
            </a:r>
            <a:endParaRPr b="0" i="0" sz="983" u="none" cap="none" strike="noStrike">
              <a:solidFill>
                <a:srgbClr val="000000"/>
              </a:solidFill>
              <a:latin typeface="Arial"/>
              <a:ea typeface="Arial"/>
              <a:cs typeface="Arial"/>
              <a:sym typeface="Arial"/>
            </a:endParaRPr>
          </a:p>
        </p:txBody>
      </p:sp>
      <p:sp>
        <p:nvSpPr>
          <p:cNvPr id="236" name="Google Shape;236;g38d5b2a0b57_0_25"/>
          <p:cNvSpPr txBox="1"/>
          <p:nvPr/>
        </p:nvSpPr>
        <p:spPr>
          <a:xfrm>
            <a:off x="3428426" y="5333085"/>
            <a:ext cx="1381500" cy="367500"/>
          </a:xfrm>
          <a:prstGeom prst="rect">
            <a:avLst/>
          </a:prstGeom>
          <a:solidFill>
            <a:srgbClr val="FDFEFD"/>
          </a:solidFill>
          <a:ln>
            <a:noFill/>
          </a:ln>
        </p:spPr>
        <p:txBody>
          <a:bodyPr anchorCtr="0" anchor="t" bIns="32100" lIns="64275" spcFirstLastPara="1" rIns="64275" wrap="square" tIns="32100">
            <a:spAutoFit/>
          </a:bodyPr>
          <a:lstStyle/>
          <a:p>
            <a:pPr indent="0" lvl="0" marL="0" marR="0" rtl="0" algn="ctr">
              <a:lnSpc>
                <a:spcPct val="100000"/>
              </a:lnSpc>
              <a:spcBef>
                <a:spcPts val="0"/>
              </a:spcBef>
              <a:spcAft>
                <a:spcPts val="0"/>
              </a:spcAft>
              <a:buClr>
                <a:srgbClr val="000000"/>
              </a:buClr>
              <a:buSzPts val="983"/>
              <a:buFont typeface="Arial"/>
              <a:buNone/>
            </a:pPr>
            <a:r>
              <a:rPr b="0" i="0" lang="es-ES" sz="983" u="none" cap="none" strike="noStrike">
                <a:solidFill>
                  <a:srgbClr val="000000"/>
                </a:solidFill>
                <a:latin typeface="Arial"/>
                <a:ea typeface="Arial"/>
                <a:cs typeface="Arial"/>
                <a:sym typeface="Arial"/>
              </a:rPr>
              <a:t>COMPLICACIONES VIA BILIAR</a:t>
            </a:r>
            <a:endParaRPr b="0" i="0" sz="983" u="none" cap="none" strike="noStrike">
              <a:solidFill>
                <a:srgbClr val="000000"/>
              </a:solidFill>
              <a:latin typeface="Arial"/>
              <a:ea typeface="Arial"/>
              <a:cs typeface="Arial"/>
              <a:sym typeface="Arial"/>
            </a:endParaRPr>
          </a:p>
        </p:txBody>
      </p:sp>
      <p:sp>
        <p:nvSpPr>
          <p:cNvPr id="237" name="Google Shape;237;g38d5b2a0b57_0_25"/>
          <p:cNvSpPr txBox="1"/>
          <p:nvPr/>
        </p:nvSpPr>
        <p:spPr>
          <a:xfrm>
            <a:off x="4739373" y="5350751"/>
            <a:ext cx="1381500" cy="216000"/>
          </a:xfrm>
          <a:prstGeom prst="rect">
            <a:avLst/>
          </a:prstGeom>
          <a:solidFill>
            <a:schemeClr val="lt1"/>
          </a:solidFill>
          <a:ln>
            <a:noFill/>
          </a:ln>
        </p:spPr>
        <p:txBody>
          <a:bodyPr anchorCtr="0" anchor="t" bIns="32100" lIns="64275" spcFirstLastPara="1" rIns="64275" wrap="square" tIns="32100">
            <a:spAutoFit/>
          </a:bodyPr>
          <a:lstStyle/>
          <a:p>
            <a:pPr indent="0" lvl="0" marL="0" marR="0" rtl="0" algn="ctr">
              <a:lnSpc>
                <a:spcPct val="100000"/>
              </a:lnSpc>
              <a:spcBef>
                <a:spcPts val="0"/>
              </a:spcBef>
              <a:spcAft>
                <a:spcPts val="0"/>
              </a:spcAft>
              <a:buClr>
                <a:srgbClr val="000000"/>
              </a:buClr>
              <a:buSzPts val="983"/>
              <a:buFont typeface="Arial"/>
              <a:buNone/>
            </a:pPr>
            <a:r>
              <a:rPr b="0" i="0" lang="es-ES" sz="983" u="none" cap="none" strike="noStrike">
                <a:solidFill>
                  <a:srgbClr val="000000"/>
                </a:solidFill>
                <a:latin typeface="Arial"/>
                <a:ea typeface="Arial"/>
                <a:cs typeface="Arial"/>
                <a:sym typeface="Arial"/>
              </a:rPr>
              <a:t>CLAVIEN-DINDO ≥III</a:t>
            </a:r>
            <a:endParaRPr b="0" i="0" sz="983" u="none" cap="none" strike="noStrike">
              <a:solidFill>
                <a:srgbClr val="000000"/>
              </a:solidFill>
              <a:latin typeface="Arial"/>
              <a:ea typeface="Arial"/>
              <a:cs typeface="Arial"/>
              <a:sym typeface="Arial"/>
            </a:endParaRPr>
          </a:p>
        </p:txBody>
      </p:sp>
      <p:sp>
        <p:nvSpPr>
          <p:cNvPr id="238" name="Google Shape;238;g38d5b2a0b57_0_25"/>
          <p:cNvSpPr txBox="1"/>
          <p:nvPr/>
        </p:nvSpPr>
        <p:spPr>
          <a:xfrm>
            <a:off x="6702200" y="5495013"/>
            <a:ext cx="4950600" cy="708000"/>
          </a:xfrm>
          <a:prstGeom prst="rect">
            <a:avLst/>
          </a:prstGeom>
          <a:solidFill>
            <a:srgbClr val="FDE9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s-ES" sz="2000" u="none" cap="none" strike="noStrike">
                <a:solidFill>
                  <a:srgbClr val="000000"/>
                </a:solidFill>
                <a:latin typeface="Calibri"/>
                <a:ea typeface="Calibri"/>
                <a:cs typeface="Calibri"/>
                <a:sym typeface="Calibri"/>
              </a:rPr>
              <a:t>Tras un seguimiento medio de 11 meses</a:t>
            </a:r>
            <a:endParaRPr b="0"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lang="es-ES" sz="2000">
                <a:latin typeface="Calibri"/>
                <a:ea typeface="Calibri"/>
                <a:cs typeface="Calibri"/>
                <a:sym typeface="Calibri"/>
              </a:rPr>
              <a:t>2 pacientes fallecieron (FPI e Infección)</a:t>
            </a:r>
            <a:endParaRPr b="0" i="0" sz="2000" u="none" cap="none" strike="noStrike">
              <a:solidFill>
                <a:srgbClr val="000000"/>
              </a:solidFill>
              <a:latin typeface="Arial"/>
              <a:ea typeface="Arial"/>
              <a:cs typeface="Arial"/>
              <a:sym typeface="Arial"/>
            </a:endParaRPr>
          </a:p>
        </p:txBody>
      </p:sp>
      <p:sp>
        <p:nvSpPr>
          <p:cNvPr id="239" name="Google Shape;239;g38d5b2a0b57_0_25"/>
          <p:cNvSpPr txBox="1"/>
          <p:nvPr/>
        </p:nvSpPr>
        <p:spPr>
          <a:xfrm>
            <a:off x="1322412" y="4641619"/>
            <a:ext cx="6525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700">
                <a:solidFill>
                  <a:schemeClr val="dk1"/>
                </a:solidFill>
                <a:latin typeface="Calibri"/>
                <a:ea typeface="Calibri"/>
                <a:cs typeface="Calibri"/>
                <a:sym typeface="Calibri"/>
              </a:rPr>
              <a:t>6.2%</a:t>
            </a:r>
            <a:endParaRPr sz="1700">
              <a:solidFill>
                <a:schemeClr val="dk1"/>
              </a:solidFill>
              <a:latin typeface="Calibri"/>
              <a:ea typeface="Calibri"/>
              <a:cs typeface="Calibri"/>
              <a:sym typeface="Calibri"/>
            </a:endParaRPr>
          </a:p>
        </p:txBody>
      </p:sp>
      <p:sp>
        <p:nvSpPr>
          <p:cNvPr id="240" name="Google Shape;240;g38d5b2a0b57_0_25"/>
          <p:cNvSpPr txBox="1"/>
          <p:nvPr/>
        </p:nvSpPr>
        <p:spPr>
          <a:xfrm>
            <a:off x="2525829" y="4195627"/>
            <a:ext cx="8121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700">
                <a:solidFill>
                  <a:schemeClr val="dk1"/>
                </a:solidFill>
                <a:latin typeface="Calibri"/>
                <a:ea typeface="Calibri"/>
                <a:cs typeface="Calibri"/>
                <a:sym typeface="Calibri"/>
              </a:rPr>
              <a:t>12.5%</a:t>
            </a:r>
            <a:endParaRPr sz="1700">
              <a:solidFill>
                <a:schemeClr val="dk1"/>
              </a:solidFill>
              <a:latin typeface="Calibri"/>
              <a:ea typeface="Calibri"/>
              <a:cs typeface="Calibri"/>
              <a:sym typeface="Calibri"/>
            </a:endParaRPr>
          </a:p>
        </p:txBody>
      </p:sp>
      <p:sp>
        <p:nvSpPr>
          <p:cNvPr id="241" name="Google Shape;241;g38d5b2a0b57_0_25"/>
          <p:cNvSpPr txBox="1"/>
          <p:nvPr/>
        </p:nvSpPr>
        <p:spPr>
          <a:xfrm>
            <a:off x="3794643" y="4727893"/>
            <a:ext cx="6525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700">
                <a:solidFill>
                  <a:schemeClr val="dk1"/>
                </a:solidFill>
                <a:latin typeface="Calibri"/>
                <a:ea typeface="Calibri"/>
                <a:cs typeface="Calibri"/>
                <a:sym typeface="Calibri"/>
              </a:rPr>
              <a:t>6.2%</a:t>
            </a:r>
            <a:endParaRPr sz="1700">
              <a:solidFill>
                <a:schemeClr val="dk1"/>
              </a:solidFill>
              <a:latin typeface="Calibri"/>
              <a:ea typeface="Calibri"/>
              <a:cs typeface="Calibri"/>
              <a:sym typeface="Calibri"/>
            </a:endParaRPr>
          </a:p>
        </p:txBody>
      </p:sp>
      <p:sp>
        <p:nvSpPr>
          <p:cNvPr id="242" name="Google Shape;242;g38d5b2a0b57_0_25"/>
          <p:cNvSpPr txBox="1"/>
          <p:nvPr/>
        </p:nvSpPr>
        <p:spPr>
          <a:xfrm>
            <a:off x="5082057" y="2657086"/>
            <a:ext cx="812100" cy="2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700">
                <a:solidFill>
                  <a:schemeClr val="dk1"/>
                </a:solidFill>
                <a:latin typeface="Calibri"/>
                <a:ea typeface="Calibri"/>
                <a:cs typeface="Calibri"/>
                <a:sym typeface="Calibri"/>
              </a:rPr>
              <a:t>2</a:t>
            </a:r>
            <a:r>
              <a:rPr lang="es-ES" sz="1700">
                <a:solidFill>
                  <a:schemeClr val="dk1"/>
                </a:solidFill>
                <a:latin typeface="Calibri"/>
                <a:ea typeface="Calibri"/>
                <a:cs typeface="Calibri"/>
                <a:sym typeface="Calibri"/>
              </a:rPr>
              <a:t>5%</a:t>
            </a:r>
            <a:endParaRPr sz="1700">
              <a:solidFill>
                <a:schemeClr val="dk1"/>
              </a:solidFill>
              <a:latin typeface="Calibri"/>
              <a:ea typeface="Calibri"/>
              <a:cs typeface="Calibri"/>
              <a:sym typeface="Calibri"/>
            </a:endParaRPr>
          </a:p>
        </p:txBody>
      </p:sp>
      <p:pic>
        <p:nvPicPr>
          <p:cNvPr id="243" name="Google Shape;243;g38d5b2a0b57_0_25"/>
          <p:cNvPicPr preferRelativeResize="0"/>
          <p:nvPr/>
        </p:nvPicPr>
        <p:blipFill rotWithShape="1">
          <a:blip r:embed="rId8">
            <a:alphaModFix/>
          </a:blip>
          <a:srcRect b="8738" l="21007" r="27705" t="33007"/>
          <a:stretch/>
        </p:blipFill>
        <p:spPr>
          <a:xfrm>
            <a:off x="6266900" y="1423362"/>
            <a:ext cx="5821200" cy="3909724"/>
          </a:xfrm>
          <a:prstGeom prst="rect">
            <a:avLst/>
          </a:prstGeom>
          <a:noFill/>
          <a:ln>
            <a:noFill/>
          </a:ln>
        </p:spPr>
      </p:pic>
      <p:sp>
        <p:nvSpPr>
          <p:cNvPr id="244" name="Google Shape;244;g38d5b2a0b57_0_25"/>
          <p:cNvSpPr txBox="1"/>
          <p:nvPr/>
        </p:nvSpPr>
        <p:spPr>
          <a:xfrm>
            <a:off x="451850" y="234875"/>
            <a:ext cx="2793600" cy="595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s-ES" sz="2800" u="none" cap="none" strike="noStrike">
                <a:solidFill>
                  <a:schemeClr val="dk1"/>
                </a:solidFill>
                <a:latin typeface="Arial"/>
                <a:ea typeface="Arial"/>
                <a:cs typeface="Arial"/>
                <a:sym typeface="Arial"/>
              </a:rPr>
              <a:t>RESULTADOS</a:t>
            </a:r>
            <a:endParaRPr b="0" i="0" sz="2800" u="none" cap="none" strike="noStrike">
              <a:solidFill>
                <a:schemeClr val="dk1"/>
              </a:solidFill>
              <a:latin typeface="Arial"/>
              <a:ea typeface="Arial"/>
              <a:cs typeface="Arial"/>
              <a:sym typeface="Arial"/>
            </a:endParaRPr>
          </a:p>
        </p:txBody>
      </p:sp>
      <p:sp>
        <p:nvSpPr>
          <p:cNvPr id="245" name="Google Shape;245;g38d5b2a0b57_0_25"/>
          <p:cNvSpPr txBox="1"/>
          <p:nvPr/>
        </p:nvSpPr>
        <p:spPr>
          <a:xfrm>
            <a:off x="5989600" y="553400"/>
            <a:ext cx="5821200" cy="708000"/>
          </a:xfrm>
          <a:prstGeom prst="rect">
            <a:avLst/>
          </a:prstGeom>
          <a:solidFill>
            <a:srgbClr val="FDE9D8"/>
          </a:solid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lang="es-ES" sz="2000">
                <a:latin typeface="Calibri"/>
                <a:ea typeface="Calibri"/>
                <a:cs typeface="Calibri"/>
                <a:sym typeface="Calibri"/>
              </a:rPr>
              <a:t>La mediana de días de ingreso fue de 7 días con una tasa de reingreso del 12,5%</a:t>
            </a:r>
            <a:endParaRPr sz="2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249" name="Shape 249"/>
        <p:cNvGrpSpPr/>
        <p:nvPr/>
      </p:nvGrpSpPr>
      <p:grpSpPr>
        <a:xfrm>
          <a:off x="0" y="0"/>
          <a:ext cx="0" cy="0"/>
          <a:chOff x="0" y="0"/>
          <a:chExt cx="0" cy="0"/>
        </a:xfrm>
      </p:grpSpPr>
      <p:grpSp>
        <p:nvGrpSpPr>
          <p:cNvPr id="250" name="Google Shape;250;g38d9041284b_0_328"/>
          <p:cNvGrpSpPr/>
          <p:nvPr/>
        </p:nvGrpSpPr>
        <p:grpSpPr>
          <a:xfrm>
            <a:off x="0" y="6106645"/>
            <a:ext cx="12192000" cy="683114"/>
            <a:chOff x="0" y="6106645"/>
            <a:chExt cx="12192000" cy="683114"/>
          </a:xfrm>
        </p:grpSpPr>
        <p:grpSp>
          <p:nvGrpSpPr>
            <p:cNvPr id="251" name="Google Shape;251;g38d9041284b_0_328"/>
            <p:cNvGrpSpPr/>
            <p:nvPr/>
          </p:nvGrpSpPr>
          <p:grpSpPr>
            <a:xfrm>
              <a:off x="0" y="6106645"/>
              <a:ext cx="12192000" cy="683114"/>
              <a:chOff x="0" y="6174885"/>
              <a:chExt cx="12192000" cy="683114"/>
            </a:xfrm>
          </p:grpSpPr>
          <p:grpSp>
            <p:nvGrpSpPr>
              <p:cNvPr id="252" name="Google Shape;252;g38d9041284b_0_328"/>
              <p:cNvGrpSpPr/>
              <p:nvPr/>
            </p:nvGrpSpPr>
            <p:grpSpPr>
              <a:xfrm>
                <a:off x="0" y="6174885"/>
                <a:ext cx="12192000" cy="665964"/>
                <a:chOff x="0" y="6174885"/>
                <a:chExt cx="12192000" cy="665964"/>
              </a:xfrm>
            </p:grpSpPr>
            <p:grpSp>
              <p:nvGrpSpPr>
                <p:cNvPr id="253" name="Google Shape;253;g38d9041284b_0_328"/>
                <p:cNvGrpSpPr/>
                <p:nvPr/>
              </p:nvGrpSpPr>
              <p:grpSpPr>
                <a:xfrm>
                  <a:off x="0" y="6174885"/>
                  <a:ext cx="12192000" cy="638700"/>
                  <a:chOff x="0" y="6174885"/>
                  <a:chExt cx="12192000" cy="638700"/>
                </a:xfrm>
              </p:grpSpPr>
              <p:cxnSp>
                <p:nvCxnSpPr>
                  <p:cNvPr id="254" name="Google Shape;254;g38d9041284b_0_328"/>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255" name="Google Shape;255;g38d9041284b_0_328"/>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256" name="Google Shape;256;g38d9041284b_0_328"/>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57" name="Google Shape;257;g38d9041284b_0_328"/>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258" name="Google Shape;258;g38d9041284b_0_328"/>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259" name="Google Shape;259;g38d9041284b_0_328"/>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60" name="Google Shape;260;g38d9041284b_0_328"/>
          <p:cNvGrpSpPr/>
          <p:nvPr/>
        </p:nvGrpSpPr>
        <p:grpSpPr>
          <a:xfrm>
            <a:off x="9165475" y="6364946"/>
            <a:ext cx="6093900" cy="400200"/>
            <a:chOff x="-321843" y="6376403"/>
            <a:chExt cx="6093900" cy="400200"/>
          </a:xfrm>
        </p:grpSpPr>
        <p:sp>
          <p:nvSpPr>
            <p:cNvPr id="261" name="Google Shape;261;g38d9041284b_0_328"/>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262" name="Google Shape;262;g38d9041284b_0_328"/>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sp>
        <p:nvSpPr>
          <p:cNvPr id="263" name="Google Shape;263;g38d9041284b_0_328"/>
          <p:cNvSpPr txBox="1"/>
          <p:nvPr/>
        </p:nvSpPr>
        <p:spPr>
          <a:xfrm>
            <a:off x="756325" y="358450"/>
            <a:ext cx="2769900" cy="6831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s-ES" sz="2800" u="none" cap="none" strike="noStrike">
                <a:solidFill>
                  <a:schemeClr val="dk1"/>
                </a:solidFill>
                <a:latin typeface="Arial"/>
                <a:ea typeface="Arial"/>
                <a:cs typeface="Arial"/>
                <a:sym typeface="Arial"/>
              </a:rPr>
              <a:t>CONCLUSIÓN</a:t>
            </a:r>
            <a:endParaRPr b="0" i="0" sz="2800" u="none" cap="none" strike="noStrike">
              <a:solidFill>
                <a:schemeClr val="dk1"/>
              </a:solidFill>
              <a:latin typeface="Arial"/>
              <a:ea typeface="Arial"/>
              <a:cs typeface="Arial"/>
              <a:sym typeface="Arial"/>
            </a:endParaRPr>
          </a:p>
        </p:txBody>
      </p:sp>
      <p:sp>
        <p:nvSpPr>
          <p:cNvPr id="264" name="Google Shape;264;g38d9041284b_0_328"/>
          <p:cNvSpPr txBox="1"/>
          <p:nvPr/>
        </p:nvSpPr>
        <p:spPr>
          <a:xfrm>
            <a:off x="857850" y="2570500"/>
            <a:ext cx="10476300" cy="31284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406400" lvl="0" marL="457200" rtl="0" algn="just">
              <a:lnSpc>
                <a:spcPct val="115000"/>
              </a:lnSpc>
              <a:spcBef>
                <a:spcPts val="800"/>
              </a:spcBef>
              <a:spcAft>
                <a:spcPts val="0"/>
              </a:spcAft>
              <a:buClr>
                <a:schemeClr val="dk1"/>
              </a:buClr>
              <a:buSzPts val="2800"/>
              <a:buFont typeface="Calibri"/>
              <a:buChar char="❏"/>
            </a:pPr>
            <a:r>
              <a:rPr lang="es-ES" sz="2800">
                <a:solidFill>
                  <a:schemeClr val="dk1"/>
                </a:solidFill>
                <a:latin typeface="Calibri"/>
                <a:ea typeface="Calibri"/>
                <a:cs typeface="Calibri"/>
                <a:sym typeface="Calibri"/>
              </a:rPr>
              <a:t>El TH con cDCD ≥70 años es una alternativa eficaz para </a:t>
            </a:r>
            <a:r>
              <a:rPr b="1" lang="es-ES" sz="2800">
                <a:solidFill>
                  <a:schemeClr val="dk1"/>
                </a:solidFill>
                <a:latin typeface="Calibri"/>
                <a:ea typeface="Calibri"/>
                <a:cs typeface="Calibri"/>
                <a:sym typeface="Calibri"/>
              </a:rPr>
              <a:t>ampliar el pool de donantes. </a:t>
            </a:r>
            <a:endParaRPr b="1" sz="2800">
              <a:solidFill>
                <a:schemeClr val="dk1"/>
              </a:solidFill>
              <a:latin typeface="Calibri"/>
              <a:ea typeface="Calibri"/>
              <a:cs typeface="Calibri"/>
              <a:sym typeface="Calibri"/>
            </a:endParaRPr>
          </a:p>
          <a:p>
            <a:pPr indent="-406400" lvl="0" marL="457200" rtl="0" algn="just">
              <a:lnSpc>
                <a:spcPct val="115000"/>
              </a:lnSpc>
              <a:spcBef>
                <a:spcPts val="1000"/>
              </a:spcBef>
              <a:spcAft>
                <a:spcPts val="1000"/>
              </a:spcAft>
              <a:buClr>
                <a:schemeClr val="dk1"/>
              </a:buClr>
              <a:buSzPts val="2800"/>
              <a:buFont typeface="Calibri"/>
              <a:buChar char="❏"/>
            </a:pPr>
            <a:r>
              <a:rPr lang="es-ES" sz="2800">
                <a:solidFill>
                  <a:schemeClr val="dk1"/>
                </a:solidFill>
                <a:latin typeface="Calibri"/>
                <a:ea typeface="Calibri"/>
                <a:cs typeface="Calibri"/>
                <a:sym typeface="Calibri"/>
              </a:rPr>
              <a:t>Para asegurar los buenos resultados es imprescindible realizar una selección cuidadosa del donante y un adecuado emparejamiento donante-receptor. </a:t>
            </a:r>
            <a:endParaRPr i="1" sz="2500" u="none" cap="none" strike="noStrike">
              <a:solidFill>
                <a:schemeClr val="dk1"/>
              </a:solidFill>
              <a:latin typeface="Calibri"/>
              <a:ea typeface="Calibri"/>
              <a:cs typeface="Calibri"/>
              <a:sym typeface="Calibri"/>
            </a:endParaRPr>
          </a:p>
        </p:txBody>
      </p:sp>
      <p:pic>
        <p:nvPicPr>
          <p:cNvPr id="265" name="Google Shape;265;g38d9041284b_0_328"/>
          <p:cNvPicPr preferRelativeResize="0"/>
          <p:nvPr/>
        </p:nvPicPr>
        <p:blipFill rotWithShape="1">
          <a:blip r:embed="rId7">
            <a:alphaModFix/>
          </a:blip>
          <a:srcRect b="0" l="13271" r="6631" t="0"/>
          <a:stretch/>
        </p:blipFill>
        <p:spPr>
          <a:xfrm>
            <a:off x="7046525" y="276800"/>
            <a:ext cx="4577599" cy="1885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269" name="Shape 269"/>
        <p:cNvGrpSpPr/>
        <p:nvPr/>
      </p:nvGrpSpPr>
      <p:grpSpPr>
        <a:xfrm>
          <a:off x="0" y="0"/>
          <a:ext cx="0" cy="0"/>
          <a:chOff x="0" y="0"/>
          <a:chExt cx="0" cy="0"/>
        </a:xfrm>
      </p:grpSpPr>
      <p:grpSp>
        <p:nvGrpSpPr>
          <p:cNvPr id="270" name="Google Shape;270;g36cb72cdd3f_0_15"/>
          <p:cNvGrpSpPr/>
          <p:nvPr/>
        </p:nvGrpSpPr>
        <p:grpSpPr>
          <a:xfrm>
            <a:off x="0" y="6106645"/>
            <a:ext cx="12192000" cy="683114"/>
            <a:chOff x="0" y="6106645"/>
            <a:chExt cx="12192000" cy="683114"/>
          </a:xfrm>
        </p:grpSpPr>
        <p:grpSp>
          <p:nvGrpSpPr>
            <p:cNvPr id="271" name="Google Shape;271;g36cb72cdd3f_0_15"/>
            <p:cNvGrpSpPr/>
            <p:nvPr/>
          </p:nvGrpSpPr>
          <p:grpSpPr>
            <a:xfrm>
              <a:off x="0" y="6106645"/>
              <a:ext cx="12192000" cy="683114"/>
              <a:chOff x="0" y="6174885"/>
              <a:chExt cx="12192000" cy="683114"/>
            </a:xfrm>
          </p:grpSpPr>
          <p:grpSp>
            <p:nvGrpSpPr>
              <p:cNvPr id="272" name="Google Shape;272;g36cb72cdd3f_0_15"/>
              <p:cNvGrpSpPr/>
              <p:nvPr/>
            </p:nvGrpSpPr>
            <p:grpSpPr>
              <a:xfrm>
                <a:off x="0" y="6174885"/>
                <a:ext cx="12192000" cy="665964"/>
                <a:chOff x="0" y="6174885"/>
                <a:chExt cx="12192000" cy="665964"/>
              </a:xfrm>
            </p:grpSpPr>
            <p:grpSp>
              <p:nvGrpSpPr>
                <p:cNvPr id="273" name="Google Shape;273;g36cb72cdd3f_0_15"/>
                <p:cNvGrpSpPr/>
                <p:nvPr/>
              </p:nvGrpSpPr>
              <p:grpSpPr>
                <a:xfrm>
                  <a:off x="0" y="6174885"/>
                  <a:ext cx="12192000" cy="638700"/>
                  <a:chOff x="0" y="6174885"/>
                  <a:chExt cx="12192000" cy="638700"/>
                </a:xfrm>
              </p:grpSpPr>
              <p:cxnSp>
                <p:nvCxnSpPr>
                  <p:cNvPr id="274" name="Google Shape;274;g36cb72cdd3f_0_15"/>
                  <p:cNvCxnSpPr/>
                  <p:nvPr/>
                </p:nvCxnSpPr>
                <p:spPr>
                  <a:xfrm>
                    <a:off x="0" y="6575756"/>
                    <a:ext cx="12192000" cy="0"/>
                  </a:xfrm>
                  <a:prstGeom prst="straightConnector1">
                    <a:avLst/>
                  </a:prstGeom>
                  <a:noFill/>
                  <a:ln cap="flat" cmpd="sng" w="76200">
                    <a:solidFill>
                      <a:srgbClr val="00A2E2"/>
                    </a:solidFill>
                    <a:prstDash val="solid"/>
                    <a:miter lim="800000"/>
                    <a:headEnd len="sm" w="sm" type="none"/>
                    <a:tailEnd len="sm" w="sm" type="none"/>
                  </a:ln>
                </p:spPr>
              </p:cxnSp>
              <p:cxnSp>
                <p:nvCxnSpPr>
                  <p:cNvPr id="275" name="Google Shape;275;g36cb72cdd3f_0_15"/>
                  <p:cNvCxnSpPr/>
                  <p:nvPr/>
                </p:nvCxnSpPr>
                <p:spPr>
                  <a:xfrm>
                    <a:off x="0" y="6716404"/>
                    <a:ext cx="12192000" cy="0"/>
                  </a:xfrm>
                  <a:prstGeom prst="straightConnector1">
                    <a:avLst/>
                  </a:prstGeom>
                  <a:noFill/>
                  <a:ln cap="flat" cmpd="sng" w="76200">
                    <a:solidFill>
                      <a:srgbClr val="8E7A85"/>
                    </a:solidFill>
                    <a:prstDash val="solid"/>
                    <a:miter lim="800000"/>
                    <a:headEnd len="sm" w="sm" type="none"/>
                    <a:tailEnd len="sm" w="sm" type="none"/>
                  </a:ln>
                </p:spPr>
              </p:cxnSp>
              <p:sp>
                <p:nvSpPr>
                  <p:cNvPr id="276" name="Google Shape;276;g36cb72cdd3f_0_15"/>
                  <p:cNvSpPr/>
                  <p:nvPr/>
                </p:nvSpPr>
                <p:spPr>
                  <a:xfrm>
                    <a:off x="207590" y="6174885"/>
                    <a:ext cx="2426400" cy="63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77" name="Google Shape;277;g36cb72cdd3f_0_15"/>
                <p:cNvPicPr preferRelativeResize="0"/>
                <p:nvPr/>
              </p:nvPicPr>
              <p:blipFill rotWithShape="1">
                <a:blip r:embed="rId4">
                  <a:alphaModFix/>
                </a:blip>
                <a:srcRect b="0" l="0" r="0" t="0"/>
                <a:stretch/>
              </p:blipFill>
              <p:spPr>
                <a:xfrm>
                  <a:off x="367615" y="6202181"/>
                  <a:ext cx="1219274" cy="638668"/>
                </a:xfrm>
                <a:prstGeom prst="rect">
                  <a:avLst/>
                </a:prstGeom>
                <a:noFill/>
                <a:ln>
                  <a:noFill/>
                </a:ln>
              </p:spPr>
            </p:pic>
          </p:grpSp>
          <p:pic>
            <p:nvPicPr>
              <p:cNvPr id="278" name="Google Shape;278;g36cb72cdd3f_0_15"/>
              <p:cNvPicPr preferRelativeResize="0"/>
              <p:nvPr/>
            </p:nvPicPr>
            <p:blipFill rotWithShape="1">
              <a:blip r:embed="rId5">
                <a:alphaModFix/>
              </a:blip>
              <a:srcRect b="0" l="0" r="0" t="0"/>
              <a:stretch/>
            </p:blipFill>
            <p:spPr>
              <a:xfrm>
                <a:off x="1559593" y="6202180"/>
                <a:ext cx="930237" cy="655819"/>
              </a:xfrm>
              <a:prstGeom prst="rect">
                <a:avLst/>
              </a:prstGeom>
              <a:noFill/>
              <a:ln>
                <a:noFill/>
              </a:ln>
            </p:spPr>
          </p:pic>
        </p:grpSp>
        <p:sp>
          <p:nvSpPr>
            <p:cNvPr id="279" name="Google Shape;279;g36cb72cdd3f_0_15"/>
            <p:cNvSpPr/>
            <p:nvPr/>
          </p:nvSpPr>
          <p:spPr>
            <a:xfrm>
              <a:off x="9880979" y="6133940"/>
              <a:ext cx="2103300" cy="643200"/>
            </a:xfrm>
            <a:prstGeom prst="rect">
              <a:avLst/>
            </a:prstGeom>
            <a:solidFill>
              <a:srgbClr val="FDFE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80" name="Google Shape;280;g36cb72cdd3f_0_15"/>
          <p:cNvGrpSpPr/>
          <p:nvPr/>
        </p:nvGrpSpPr>
        <p:grpSpPr>
          <a:xfrm>
            <a:off x="9165475" y="6364946"/>
            <a:ext cx="6093900" cy="400200"/>
            <a:chOff x="-321843" y="6376403"/>
            <a:chExt cx="6093900" cy="400200"/>
          </a:xfrm>
        </p:grpSpPr>
        <p:sp>
          <p:nvSpPr>
            <p:cNvPr id="281" name="Google Shape;281;g36cb72cdd3f_0_15"/>
            <p:cNvSpPr txBox="1"/>
            <p:nvPr/>
          </p:nvSpPr>
          <p:spPr>
            <a:xfrm>
              <a:off x="-321843" y="6376403"/>
              <a:ext cx="60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00A2E2"/>
                  </a:solidFill>
                  <a:latin typeface="Calibri"/>
                  <a:ea typeface="Calibri"/>
                  <a:cs typeface="Calibri"/>
                  <a:sym typeface="Calibri"/>
                </a:rPr>
                <a:t>                   </a:t>
              </a:r>
              <a:r>
                <a:rPr b="0" i="0" lang="es-ES" sz="2000" u="none" cap="none" strike="noStrike">
                  <a:solidFill>
                    <a:srgbClr val="01A2E2"/>
                  </a:solidFill>
                  <a:latin typeface="Calibri"/>
                  <a:ea typeface="Calibri"/>
                  <a:cs typeface="Calibri"/>
                  <a:sym typeface="Calibri"/>
                </a:rPr>
                <a:t>@SETHepatico</a:t>
              </a:r>
              <a:endParaRPr b="0" i="0" sz="2000" u="none" cap="none" strike="noStrike">
                <a:solidFill>
                  <a:srgbClr val="01A2E2"/>
                </a:solidFill>
                <a:latin typeface="Calibri"/>
                <a:ea typeface="Calibri"/>
                <a:cs typeface="Calibri"/>
                <a:sym typeface="Calibri"/>
              </a:endParaRPr>
            </a:p>
          </p:txBody>
        </p:sp>
        <p:pic>
          <p:nvPicPr>
            <p:cNvPr descr="Forma&#10;&#10;Descripción generada automáticamente con confianza media" id="282" name="Google Shape;282;g36cb72cdd3f_0_15"/>
            <p:cNvPicPr preferRelativeResize="0"/>
            <p:nvPr/>
          </p:nvPicPr>
          <p:blipFill rotWithShape="1">
            <a:blip r:embed="rId6">
              <a:alphaModFix/>
            </a:blip>
            <a:srcRect b="0" l="0" r="0" t="0"/>
            <a:stretch/>
          </p:blipFill>
          <p:spPr>
            <a:xfrm>
              <a:off x="488523" y="6395787"/>
              <a:ext cx="353606" cy="361342"/>
            </a:xfrm>
            <a:prstGeom prst="rect">
              <a:avLst/>
            </a:prstGeom>
            <a:noFill/>
            <a:ln>
              <a:noFill/>
            </a:ln>
          </p:spPr>
        </p:pic>
      </p:grpSp>
      <p:pic>
        <p:nvPicPr>
          <p:cNvPr id="283" name="Google Shape;283;g36cb72cdd3f_0_15"/>
          <p:cNvPicPr preferRelativeResize="0"/>
          <p:nvPr/>
        </p:nvPicPr>
        <p:blipFill>
          <a:blip r:embed="rId7">
            <a:alphaModFix/>
          </a:blip>
          <a:stretch>
            <a:fillRect/>
          </a:stretch>
        </p:blipFill>
        <p:spPr>
          <a:xfrm>
            <a:off x="152400" y="1293070"/>
            <a:ext cx="11887202" cy="4206778"/>
          </a:xfrm>
          <a:prstGeom prst="rect">
            <a:avLst/>
          </a:prstGeom>
          <a:noFill/>
          <a:ln>
            <a:noFill/>
          </a:ln>
        </p:spPr>
      </p:pic>
      <p:sp>
        <p:nvSpPr>
          <p:cNvPr id="284" name="Google Shape;284;g36cb72cdd3f_0_15"/>
          <p:cNvSpPr txBox="1"/>
          <p:nvPr/>
        </p:nvSpPr>
        <p:spPr>
          <a:xfrm>
            <a:off x="5098950" y="372475"/>
            <a:ext cx="1994100" cy="6831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lang="es-ES" sz="2800">
                <a:solidFill>
                  <a:schemeClr val="dk1"/>
                </a:solidFill>
              </a:rPr>
              <a:t>GRACIAS</a:t>
            </a:r>
            <a:endParaRPr b="0" i="0" sz="28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l'Office">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E020579F7B4964FACCC3D9671C8AF13" ma:contentTypeVersion="14" ma:contentTypeDescription="Crear nuevo documento." ma:contentTypeScope="" ma:versionID="a36bc7379729fb197f81f6c1046e658d">
  <xsd:schema xmlns:xsd="http://www.w3.org/2001/XMLSchema" xmlns:xs="http://www.w3.org/2001/XMLSchema" xmlns:p="http://schemas.microsoft.com/office/2006/metadata/properties" xmlns:ns2="2ba98950-7f45-4f63-93ce-8807729bc465" xmlns:ns3="0c5cd9b1-7df6-4125-9594-fc0acfe49476" targetNamespace="http://schemas.microsoft.com/office/2006/metadata/properties" ma:root="true" ma:fieldsID="8c391ca4074de249015c27fdc0d86995" ns2:_="" ns3:_="">
    <xsd:import namespace="2ba98950-7f45-4f63-93ce-8807729bc465"/>
    <xsd:import namespace="0c5cd9b1-7df6-4125-9594-fc0acfe4947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98950-7f45-4f63-93ce-8807729bc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c06aaf1-dea5-4937-a89f-1c0b07b63c8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5cd9b1-7df6-4125-9594-fc0acfe494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6cc2f8-7afc-48ea-9592-642bd44d942f}" ma:internalName="TaxCatchAll" ma:showField="CatchAllData" ma:web="0c5cd9b1-7df6-4125-9594-fc0acfe494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c5cd9b1-7df6-4125-9594-fc0acfe49476" xsi:nil="true"/>
    <lcf76f155ced4ddcb4097134ff3c332f xmlns="2ba98950-7f45-4f63-93ce-8807729bc46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A3716D-F4CB-4F67-BD9F-F13216B154DC}"/>
</file>

<file path=customXml/itemProps2.xml><?xml version="1.0" encoding="utf-8"?>
<ds:datastoreItem xmlns:ds="http://schemas.openxmlformats.org/officeDocument/2006/customXml" ds:itemID="{AF5947B6-7085-4A8D-913F-C539377065B3}"/>
</file>

<file path=customXml/itemProps3.xml><?xml version="1.0" encoding="utf-8"?>
<ds:datastoreItem xmlns:ds="http://schemas.openxmlformats.org/officeDocument/2006/customXml" ds:itemID="{C3BC3DFC-6D1A-459E-8670-F7B266385116}"/>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NATALIA GRUP CONGRES</dc:creator>
  <dcterms:created xsi:type="dcterms:W3CDTF">2022-01-31T13:34:55Z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0x010100DE020579F7B4964FACCC3D9671C8AF13</vt:lpwstr>
  </property>
  <property fmtid="{D5CDD505-2E9C-101B-9397-08002B2CF9AE}" pid="3" name="MediaServiceImageTags">
    <vt:lpwstr/>
  </property>
</Properties>
</file>