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65" r:id="rId6"/>
    <p:sldId id="266" r:id="rId7"/>
    <p:sldId id="268" r:id="rId8"/>
    <p:sldId id="269" r:id="rId9"/>
    <p:sldId id="270" r:id="rId10"/>
    <p:sldId id="272" r:id="rId11"/>
    <p:sldId id="273" r:id="rId12"/>
    <p:sldId id="275" r:id="rId13"/>
    <p:sldId id="276" r:id="rId14"/>
    <p:sldId id="281" r:id="rId15"/>
    <p:sldId id="282" r:id="rId16"/>
    <p:sldId id="284" r:id="rId17"/>
    <p:sldId id="278" r:id="rId18"/>
    <p:sldId id="28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D"/>
    <a:srgbClr val="939292"/>
    <a:srgbClr val="B5A8AF"/>
    <a:srgbClr val="01A2E2"/>
    <a:srgbClr val="8E7A85"/>
    <a:srgbClr val="00A2E2"/>
    <a:srgbClr val="B3A6AD"/>
    <a:srgbClr val="00833D"/>
    <a:srgbClr val="009AE6"/>
    <a:srgbClr val="E7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00" autoAdjust="0"/>
    <p:restoredTop sz="95853"/>
  </p:normalViewPr>
  <p:slideViewPr>
    <p:cSldViewPr snapToGrid="0" showGuides="1">
      <p:cViewPr>
        <p:scale>
          <a:sx n="90" d="100"/>
          <a:sy n="90" d="100"/>
        </p:scale>
        <p:origin x="1768" y="680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1DB0A-651F-1344-A6EE-81F21E9D7754}" type="doc">
      <dgm:prSet loTypeId="urn:microsoft.com/office/officeart/2005/8/layout/orgChar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6092B4B-CA0C-204D-A2B9-3A85EE386451}">
      <dgm:prSet phldrT="[Texto]" custT="1"/>
      <dgm:spPr/>
      <dgm:t>
        <a:bodyPr/>
        <a:lstStyle/>
        <a:p>
          <a:r>
            <a:rPr lang="es-ES" sz="2000" b="1" dirty="0">
              <a:latin typeface="Helvetica" pitchFamily="2" charset="0"/>
            </a:rPr>
            <a:t>Injertos aceptados MPN</a:t>
          </a:r>
        </a:p>
        <a:p>
          <a:r>
            <a:rPr lang="es-ES" sz="2000" b="1" dirty="0">
              <a:latin typeface="Helvetica" pitchFamily="2" charset="0"/>
            </a:rPr>
            <a:t>N: 26 (100%)</a:t>
          </a:r>
        </a:p>
      </dgm:t>
    </dgm:pt>
    <dgm:pt modelId="{3B461FC3-92F9-AC40-8351-FF0B123393B6}" type="parTrans" cxnId="{D14967E2-9238-7B4C-A080-207144B1F3C6}">
      <dgm:prSet/>
      <dgm:spPr/>
      <dgm:t>
        <a:bodyPr/>
        <a:lstStyle/>
        <a:p>
          <a:endParaRPr lang="es-ES" sz="2000" b="0">
            <a:latin typeface="Helvetica" pitchFamily="2" charset="0"/>
          </a:endParaRPr>
        </a:p>
      </dgm:t>
    </dgm:pt>
    <dgm:pt modelId="{99AB6913-FBFC-8946-95F3-2CADD87AD220}" type="sibTrans" cxnId="{D14967E2-9238-7B4C-A080-207144B1F3C6}">
      <dgm:prSet/>
      <dgm:spPr/>
      <dgm:t>
        <a:bodyPr/>
        <a:lstStyle/>
        <a:p>
          <a:endParaRPr lang="es-ES" sz="2000" b="0">
            <a:latin typeface="Helvetica" pitchFamily="2" charset="0"/>
          </a:endParaRPr>
        </a:p>
      </dgm:t>
    </dgm:pt>
    <dgm:pt modelId="{0F99124B-DD65-474D-B3AA-C00170413C21}">
      <dgm:prSet phldrT="[Texto]" custT="1"/>
      <dgm:spPr/>
      <dgm:t>
        <a:bodyPr/>
        <a:lstStyle/>
        <a:p>
          <a:r>
            <a:rPr lang="es-ES" sz="2000" b="0" dirty="0">
              <a:latin typeface="Helvetica" pitchFamily="2" charset="0"/>
            </a:rPr>
            <a:t>Válidos</a:t>
          </a:r>
        </a:p>
        <a:p>
          <a:r>
            <a:rPr lang="es-ES" sz="2000" b="0" dirty="0">
              <a:latin typeface="Helvetica" pitchFamily="2" charset="0"/>
            </a:rPr>
            <a:t> N: 20 (77</a:t>
          </a:r>
          <a:r>
            <a:rPr lang="es-ES" sz="2000" b="1" dirty="0">
              <a:latin typeface="Helvetica" pitchFamily="2" charset="0"/>
            </a:rPr>
            <a:t>%</a:t>
          </a:r>
          <a:r>
            <a:rPr lang="es-ES" sz="2000" b="0" dirty="0">
              <a:latin typeface="Helvetica" pitchFamily="2" charset="0"/>
            </a:rPr>
            <a:t>)</a:t>
          </a:r>
        </a:p>
      </dgm:t>
    </dgm:pt>
    <dgm:pt modelId="{3A4BBA8B-39F1-4A40-AEF4-C7224B3667CE}" type="parTrans" cxnId="{9B9B7631-E94A-9D43-89A8-3B86B52A9B52}">
      <dgm:prSet/>
      <dgm:spPr/>
      <dgm:t>
        <a:bodyPr/>
        <a:lstStyle/>
        <a:p>
          <a:endParaRPr lang="es-ES" sz="2000" b="0">
            <a:latin typeface="Helvetica" pitchFamily="2" charset="0"/>
          </a:endParaRPr>
        </a:p>
      </dgm:t>
    </dgm:pt>
    <dgm:pt modelId="{CCCE6891-F8D8-394A-A6E9-DCB254E8DEDB}" type="sibTrans" cxnId="{9B9B7631-E94A-9D43-89A8-3B86B52A9B52}">
      <dgm:prSet/>
      <dgm:spPr/>
      <dgm:t>
        <a:bodyPr/>
        <a:lstStyle/>
        <a:p>
          <a:endParaRPr lang="es-ES" sz="2000" b="0">
            <a:latin typeface="Helvetica" pitchFamily="2" charset="0"/>
          </a:endParaRPr>
        </a:p>
      </dgm:t>
    </dgm:pt>
    <dgm:pt modelId="{431427FD-7F2F-A040-8034-3C342AB01AE6}">
      <dgm:prSet phldrT="[Texto]" custT="1"/>
      <dgm:spPr/>
      <dgm:t>
        <a:bodyPr/>
        <a:lstStyle/>
        <a:p>
          <a:r>
            <a:rPr lang="es-ES" sz="2000" b="0" dirty="0">
              <a:latin typeface="Helvetica" pitchFamily="2" charset="0"/>
            </a:rPr>
            <a:t>Descartados</a:t>
          </a:r>
        </a:p>
        <a:p>
          <a:r>
            <a:rPr lang="es-ES" sz="2000" b="0" dirty="0">
              <a:latin typeface="Helvetica" pitchFamily="2" charset="0"/>
            </a:rPr>
            <a:t>N: 6 (</a:t>
          </a:r>
          <a:r>
            <a:rPr lang="es-ES" sz="2000" b="1" dirty="0">
              <a:latin typeface="Helvetica" pitchFamily="2" charset="0"/>
            </a:rPr>
            <a:t>23%</a:t>
          </a:r>
          <a:r>
            <a:rPr lang="es-ES" sz="2000" b="0" dirty="0">
              <a:latin typeface="Helvetica" pitchFamily="2" charset="0"/>
            </a:rPr>
            <a:t>)</a:t>
          </a:r>
        </a:p>
      </dgm:t>
    </dgm:pt>
    <dgm:pt modelId="{662E643D-5F28-B24F-967C-ED4CA8667915}" type="parTrans" cxnId="{E7F58D7E-F91D-4945-BCD7-69835BCF7804}">
      <dgm:prSet/>
      <dgm:spPr/>
      <dgm:t>
        <a:bodyPr/>
        <a:lstStyle/>
        <a:p>
          <a:endParaRPr lang="es-ES" sz="2000" b="0">
            <a:latin typeface="Helvetica" pitchFamily="2" charset="0"/>
          </a:endParaRPr>
        </a:p>
      </dgm:t>
    </dgm:pt>
    <dgm:pt modelId="{9786B278-55CA-5544-9480-F272AF2AAE94}" type="sibTrans" cxnId="{E7F58D7E-F91D-4945-BCD7-69835BCF7804}">
      <dgm:prSet/>
      <dgm:spPr/>
      <dgm:t>
        <a:bodyPr/>
        <a:lstStyle/>
        <a:p>
          <a:endParaRPr lang="es-ES" sz="2000" b="0">
            <a:latin typeface="Helvetica" pitchFamily="2" charset="0"/>
          </a:endParaRPr>
        </a:p>
      </dgm:t>
    </dgm:pt>
    <dgm:pt modelId="{74847424-69F0-5845-8FB0-733E31B74958}">
      <dgm:prSet phldrT="[Texto]" custT="1"/>
      <dgm:spPr/>
      <dgm:t>
        <a:bodyPr/>
        <a:lstStyle/>
        <a:p>
          <a:r>
            <a:rPr lang="es-ES" sz="2000" b="0" dirty="0">
              <a:latin typeface="Helvetica" pitchFamily="2" charset="0"/>
            </a:rPr>
            <a:t>Trasplantados</a:t>
          </a:r>
        </a:p>
        <a:p>
          <a:r>
            <a:rPr lang="es-ES" sz="2000" b="0" dirty="0">
              <a:latin typeface="Helvetica" pitchFamily="2" charset="0"/>
            </a:rPr>
            <a:t>N: 18 (69</a:t>
          </a:r>
          <a:r>
            <a:rPr lang="es-ES" sz="2000" b="1" dirty="0">
              <a:latin typeface="Helvetica" pitchFamily="2" charset="0"/>
            </a:rPr>
            <a:t>%</a:t>
          </a:r>
          <a:r>
            <a:rPr lang="es-ES" sz="2000" b="0" dirty="0">
              <a:latin typeface="Helvetica" pitchFamily="2" charset="0"/>
            </a:rPr>
            <a:t>)</a:t>
          </a:r>
        </a:p>
      </dgm:t>
    </dgm:pt>
    <dgm:pt modelId="{BA250533-933A-C64D-89E3-214BEF3611A6}" type="parTrans" cxnId="{4AB1E676-96C8-9246-A369-50D293243180}">
      <dgm:prSet/>
      <dgm:spPr/>
      <dgm:t>
        <a:bodyPr/>
        <a:lstStyle/>
        <a:p>
          <a:endParaRPr lang="es-ES" sz="2000" b="0">
            <a:latin typeface="Helvetica" pitchFamily="2" charset="0"/>
          </a:endParaRPr>
        </a:p>
      </dgm:t>
    </dgm:pt>
    <dgm:pt modelId="{3BB05B82-EE1D-A546-82AF-95A50647F9BB}" type="sibTrans" cxnId="{4AB1E676-96C8-9246-A369-50D293243180}">
      <dgm:prSet/>
      <dgm:spPr/>
      <dgm:t>
        <a:bodyPr/>
        <a:lstStyle/>
        <a:p>
          <a:endParaRPr lang="es-ES" sz="2000" b="0">
            <a:latin typeface="Helvetica" pitchFamily="2" charset="0"/>
          </a:endParaRPr>
        </a:p>
      </dgm:t>
    </dgm:pt>
    <dgm:pt modelId="{29ADD1EF-2053-3F4A-B83E-53E8CB2515CC}">
      <dgm:prSet phldrT="[Texto]" custT="1"/>
      <dgm:spPr/>
      <dgm:t>
        <a:bodyPr/>
        <a:lstStyle/>
        <a:p>
          <a:r>
            <a:rPr lang="es-ES" sz="2000" b="0" dirty="0">
              <a:latin typeface="Helvetica" pitchFamily="2" charset="0"/>
            </a:rPr>
            <a:t>No Trasplantados</a:t>
          </a:r>
        </a:p>
        <a:p>
          <a:r>
            <a:rPr lang="es-ES" sz="2000" b="0" dirty="0">
              <a:latin typeface="Helvetica" pitchFamily="2" charset="0"/>
            </a:rPr>
            <a:t>N: 2 (8</a:t>
          </a:r>
          <a:r>
            <a:rPr lang="es-ES" sz="2000" b="1" dirty="0">
              <a:latin typeface="Helvetica" pitchFamily="2" charset="0"/>
            </a:rPr>
            <a:t>%</a:t>
          </a:r>
          <a:r>
            <a:rPr lang="es-ES" sz="2000" b="0" dirty="0">
              <a:latin typeface="Helvetica" pitchFamily="2" charset="0"/>
            </a:rPr>
            <a:t>)</a:t>
          </a:r>
        </a:p>
      </dgm:t>
    </dgm:pt>
    <dgm:pt modelId="{052095B6-45C2-EC4F-8737-CB54E0DAEFBA}" type="parTrans" cxnId="{830DC254-2A91-9F41-B4E3-2EA197DBAF9D}">
      <dgm:prSet/>
      <dgm:spPr/>
      <dgm:t>
        <a:bodyPr/>
        <a:lstStyle/>
        <a:p>
          <a:endParaRPr lang="es-ES" sz="2000" b="0">
            <a:latin typeface="Helvetica" pitchFamily="2" charset="0"/>
          </a:endParaRPr>
        </a:p>
      </dgm:t>
    </dgm:pt>
    <dgm:pt modelId="{414FC6A5-438D-5C44-A9E5-E62D409A79BF}" type="sibTrans" cxnId="{830DC254-2A91-9F41-B4E3-2EA197DBAF9D}">
      <dgm:prSet/>
      <dgm:spPr/>
      <dgm:t>
        <a:bodyPr/>
        <a:lstStyle/>
        <a:p>
          <a:endParaRPr lang="es-ES" sz="2000" b="0">
            <a:latin typeface="Helvetica" pitchFamily="2" charset="0"/>
          </a:endParaRPr>
        </a:p>
      </dgm:t>
    </dgm:pt>
    <dgm:pt modelId="{8110315E-4D55-6F48-8DAB-F926CA57791E}" type="pres">
      <dgm:prSet presAssocID="{F041DB0A-651F-1344-A6EE-81F21E9D77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3B7A35-5350-0B48-A4E4-64A09F9D6DFA}" type="pres">
      <dgm:prSet presAssocID="{F6092B4B-CA0C-204D-A2B9-3A85EE386451}" presName="hierRoot1" presStyleCnt="0">
        <dgm:presLayoutVars>
          <dgm:hierBranch val="init"/>
        </dgm:presLayoutVars>
      </dgm:prSet>
      <dgm:spPr/>
    </dgm:pt>
    <dgm:pt modelId="{FF74A282-627B-0047-A87D-7BC7886A2169}" type="pres">
      <dgm:prSet presAssocID="{F6092B4B-CA0C-204D-A2B9-3A85EE386451}" presName="rootComposite1" presStyleCnt="0"/>
      <dgm:spPr/>
    </dgm:pt>
    <dgm:pt modelId="{A0C4C6CE-0DAD-2E47-A1B9-59AE3818DDC0}" type="pres">
      <dgm:prSet presAssocID="{F6092B4B-CA0C-204D-A2B9-3A85EE386451}" presName="rootText1" presStyleLbl="node0" presStyleIdx="0" presStyleCnt="1" custScaleX="173697">
        <dgm:presLayoutVars>
          <dgm:chPref val="3"/>
        </dgm:presLayoutVars>
      </dgm:prSet>
      <dgm:spPr/>
    </dgm:pt>
    <dgm:pt modelId="{AEB9707E-DA98-9E41-B065-0A5D426887E6}" type="pres">
      <dgm:prSet presAssocID="{F6092B4B-CA0C-204D-A2B9-3A85EE386451}" presName="rootConnector1" presStyleLbl="node1" presStyleIdx="0" presStyleCnt="0"/>
      <dgm:spPr/>
    </dgm:pt>
    <dgm:pt modelId="{E1C248A7-7C8A-844A-B543-08A8294FC7AD}" type="pres">
      <dgm:prSet presAssocID="{F6092B4B-CA0C-204D-A2B9-3A85EE386451}" presName="hierChild2" presStyleCnt="0"/>
      <dgm:spPr/>
    </dgm:pt>
    <dgm:pt modelId="{CCF53A62-7983-1142-BF53-0FFE1884B256}" type="pres">
      <dgm:prSet presAssocID="{3A4BBA8B-39F1-4A40-AEF4-C7224B3667CE}" presName="Name37" presStyleLbl="parChTrans1D2" presStyleIdx="0" presStyleCnt="2"/>
      <dgm:spPr/>
    </dgm:pt>
    <dgm:pt modelId="{889B5E73-A882-CF46-9158-07E6D4D6FB9A}" type="pres">
      <dgm:prSet presAssocID="{0F99124B-DD65-474D-B3AA-C00170413C21}" presName="hierRoot2" presStyleCnt="0">
        <dgm:presLayoutVars>
          <dgm:hierBranch val="init"/>
        </dgm:presLayoutVars>
      </dgm:prSet>
      <dgm:spPr/>
    </dgm:pt>
    <dgm:pt modelId="{DD05C3EF-940C-174C-AAB0-F05A65BC85D2}" type="pres">
      <dgm:prSet presAssocID="{0F99124B-DD65-474D-B3AA-C00170413C21}" presName="rootComposite" presStyleCnt="0"/>
      <dgm:spPr/>
    </dgm:pt>
    <dgm:pt modelId="{FF56FC77-5D54-914C-8BA0-F7AD49C4176A}" type="pres">
      <dgm:prSet presAssocID="{0F99124B-DD65-474D-B3AA-C00170413C21}" presName="rootText" presStyleLbl="node2" presStyleIdx="0" presStyleCnt="2">
        <dgm:presLayoutVars>
          <dgm:chPref val="3"/>
        </dgm:presLayoutVars>
      </dgm:prSet>
      <dgm:spPr/>
    </dgm:pt>
    <dgm:pt modelId="{A0458422-ED6B-564A-869F-3A9BF5B0C0F4}" type="pres">
      <dgm:prSet presAssocID="{0F99124B-DD65-474D-B3AA-C00170413C21}" presName="rootConnector" presStyleLbl="node2" presStyleIdx="0" presStyleCnt="2"/>
      <dgm:spPr/>
    </dgm:pt>
    <dgm:pt modelId="{9A034324-5D58-CD46-B9A0-0A04DF806D6C}" type="pres">
      <dgm:prSet presAssocID="{0F99124B-DD65-474D-B3AA-C00170413C21}" presName="hierChild4" presStyleCnt="0"/>
      <dgm:spPr/>
    </dgm:pt>
    <dgm:pt modelId="{295E56BD-6685-4741-81A9-23EBC6F6FE8E}" type="pres">
      <dgm:prSet presAssocID="{052095B6-45C2-EC4F-8737-CB54E0DAEFBA}" presName="Name37" presStyleLbl="parChTrans1D3" presStyleIdx="0" presStyleCnt="2"/>
      <dgm:spPr/>
    </dgm:pt>
    <dgm:pt modelId="{7C53FBB7-F7DE-6E44-97F2-90BCD0525D73}" type="pres">
      <dgm:prSet presAssocID="{29ADD1EF-2053-3F4A-B83E-53E8CB2515CC}" presName="hierRoot2" presStyleCnt="0">
        <dgm:presLayoutVars>
          <dgm:hierBranch val="init"/>
        </dgm:presLayoutVars>
      </dgm:prSet>
      <dgm:spPr/>
    </dgm:pt>
    <dgm:pt modelId="{47B5BB99-0435-2242-ADB2-32D83D0F6A8C}" type="pres">
      <dgm:prSet presAssocID="{29ADD1EF-2053-3F4A-B83E-53E8CB2515CC}" presName="rootComposite" presStyleCnt="0"/>
      <dgm:spPr/>
    </dgm:pt>
    <dgm:pt modelId="{7E5A0892-101C-AB44-970E-216A6ACA59E8}" type="pres">
      <dgm:prSet presAssocID="{29ADD1EF-2053-3F4A-B83E-53E8CB2515CC}" presName="rootText" presStyleLbl="node3" presStyleIdx="0" presStyleCnt="2">
        <dgm:presLayoutVars>
          <dgm:chPref val="3"/>
        </dgm:presLayoutVars>
      </dgm:prSet>
      <dgm:spPr/>
    </dgm:pt>
    <dgm:pt modelId="{E03B38AF-9480-214C-B259-4756E3BD955C}" type="pres">
      <dgm:prSet presAssocID="{29ADD1EF-2053-3F4A-B83E-53E8CB2515CC}" presName="rootConnector" presStyleLbl="node3" presStyleIdx="0" presStyleCnt="2"/>
      <dgm:spPr/>
    </dgm:pt>
    <dgm:pt modelId="{A6E19BB3-6E85-664D-A54D-45F8A5536793}" type="pres">
      <dgm:prSet presAssocID="{29ADD1EF-2053-3F4A-B83E-53E8CB2515CC}" presName="hierChild4" presStyleCnt="0"/>
      <dgm:spPr/>
    </dgm:pt>
    <dgm:pt modelId="{9BD519AA-10FB-ED4B-ACB4-61450F2E37BD}" type="pres">
      <dgm:prSet presAssocID="{29ADD1EF-2053-3F4A-B83E-53E8CB2515CC}" presName="hierChild5" presStyleCnt="0"/>
      <dgm:spPr/>
    </dgm:pt>
    <dgm:pt modelId="{2D33C0DE-49B0-4F41-A5FD-4158102AC97C}" type="pres">
      <dgm:prSet presAssocID="{BA250533-933A-C64D-89E3-214BEF3611A6}" presName="Name37" presStyleLbl="parChTrans1D3" presStyleIdx="1" presStyleCnt="2"/>
      <dgm:spPr/>
    </dgm:pt>
    <dgm:pt modelId="{FCBF7DF9-DBFF-8E4A-B24E-9A142AE70437}" type="pres">
      <dgm:prSet presAssocID="{74847424-69F0-5845-8FB0-733E31B74958}" presName="hierRoot2" presStyleCnt="0">
        <dgm:presLayoutVars>
          <dgm:hierBranch val="init"/>
        </dgm:presLayoutVars>
      </dgm:prSet>
      <dgm:spPr/>
    </dgm:pt>
    <dgm:pt modelId="{A29E0FF7-450F-F644-8E7C-1219204FB834}" type="pres">
      <dgm:prSet presAssocID="{74847424-69F0-5845-8FB0-733E31B74958}" presName="rootComposite" presStyleCnt="0"/>
      <dgm:spPr/>
    </dgm:pt>
    <dgm:pt modelId="{C42AEF8F-F0DA-5746-86E2-1AB627C8760F}" type="pres">
      <dgm:prSet presAssocID="{74847424-69F0-5845-8FB0-733E31B74958}" presName="rootText" presStyleLbl="node3" presStyleIdx="1" presStyleCnt="2" custAng="0" custScaleX="103092" custScaleY="97089" custLinFactX="-33170" custLinFactY="-63000" custLinFactNeighborX="-100000" custLinFactNeighborY="-100000">
        <dgm:presLayoutVars>
          <dgm:chPref val="3"/>
        </dgm:presLayoutVars>
      </dgm:prSet>
      <dgm:spPr/>
    </dgm:pt>
    <dgm:pt modelId="{6307AD67-07FE-2546-81B2-4FCCBEFCFE3A}" type="pres">
      <dgm:prSet presAssocID="{74847424-69F0-5845-8FB0-733E31B74958}" presName="rootConnector" presStyleLbl="node3" presStyleIdx="1" presStyleCnt="2"/>
      <dgm:spPr/>
    </dgm:pt>
    <dgm:pt modelId="{52E95669-1A63-6549-9F27-1FC44C573181}" type="pres">
      <dgm:prSet presAssocID="{74847424-69F0-5845-8FB0-733E31B74958}" presName="hierChild4" presStyleCnt="0"/>
      <dgm:spPr/>
    </dgm:pt>
    <dgm:pt modelId="{E23875C7-A8F3-CB4A-BFA8-9CF948871907}" type="pres">
      <dgm:prSet presAssocID="{74847424-69F0-5845-8FB0-733E31B74958}" presName="hierChild5" presStyleCnt="0"/>
      <dgm:spPr/>
    </dgm:pt>
    <dgm:pt modelId="{9DBD164F-4B27-2643-9090-10969D40E52D}" type="pres">
      <dgm:prSet presAssocID="{0F99124B-DD65-474D-B3AA-C00170413C21}" presName="hierChild5" presStyleCnt="0"/>
      <dgm:spPr/>
    </dgm:pt>
    <dgm:pt modelId="{078AB32E-2B8E-484B-8B75-1D83F87C0411}" type="pres">
      <dgm:prSet presAssocID="{662E643D-5F28-B24F-967C-ED4CA8667915}" presName="Name37" presStyleLbl="parChTrans1D2" presStyleIdx="1" presStyleCnt="2"/>
      <dgm:spPr/>
    </dgm:pt>
    <dgm:pt modelId="{70853ABD-7FAD-F546-A4FD-8513D6E510E3}" type="pres">
      <dgm:prSet presAssocID="{431427FD-7F2F-A040-8034-3C342AB01AE6}" presName="hierRoot2" presStyleCnt="0">
        <dgm:presLayoutVars>
          <dgm:hierBranch val="init"/>
        </dgm:presLayoutVars>
      </dgm:prSet>
      <dgm:spPr/>
    </dgm:pt>
    <dgm:pt modelId="{581AF7D5-2C24-9043-BA05-D830D461260A}" type="pres">
      <dgm:prSet presAssocID="{431427FD-7F2F-A040-8034-3C342AB01AE6}" presName="rootComposite" presStyleCnt="0"/>
      <dgm:spPr/>
    </dgm:pt>
    <dgm:pt modelId="{F9A6BD91-01F8-7646-B2DF-07FBFDE793BE}" type="pres">
      <dgm:prSet presAssocID="{431427FD-7F2F-A040-8034-3C342AB01AE6}" presName="rootText" presStyleLbl="node2" presStyleIdx="1" presStyleCnt="2">
        <dgm:presLayoutVars>
          <dgm:chPref val="3"/>
        </dgm:presLayoutVars>
      </dgm:prSet>
      <dgm:spPr/>
    </dgm:pt>
    <dgm:pt modelId="{F783D162-764C-5342-B63D-051C059806A3}" type="pres">
      <dgm:prSet presAssocID="{431427FD-7F2F-A040-8034-3C342AB01AE6}" presName="rootConnector" presStyleLbl="node2" presStyleIdx="1" presStyleCnt="2"/>
      <dgm:spPr/>
    </dgm:pt>
    <dgm:pt modelId="{A8B6F73B-FE6E-614C-8656-D6FED6777246}" type="pres">
      <dgm:prSet presAssocID="{431427FD-7F2F-A040-8034-3C342AB01AE6}" presName="hierChild4" presStyleCnt="0"/>
      <dgm:spPr/>
    </dgm:pt>
    <dgm:pt modelId="{9BBB910A-49EB-F748-B9D4-8CD2C4F5A915}" type="pres">
      <dgm:prSet presAssocID="{431427FD-7F2F-A040-8034-3C342AB01AE6}" presName="hierChild5" presStyleCnt="0"/>
      <dgm:spPr/>
    </dgm:pt>
    <dgm:pt modelId="{EF854A36-DDCC-C14E-9C88-76BA966FEB46}" type="pres">
      <dgm:prSet presAssocID="{F6092B4B-CA0C-204D-A2B9-3A85EE386451}" presName="hierChild3" presStyleCnt="0"/>
      <dgm:spPr/>
    </dgm:pt>
  </dgm:ptLst>
  <dgm:cxnLst>
    <dgm:cxn modelId="{BDA6CC0F-AE46-AB4C-AF5F-CB6A86EA2EA6}" type="presOf" srcId="{74847424-69F0-5845-8FB0-733E31B74958}" destId="{6307AD67-07FE-2546-81B2-4FCCBEFCFE3A}" srcOrd="1" destOrd="0" presId="urn:microsoft.com/office/officeart/2005/8/layout/orgChart1"/>
    <dgm:cxn modelId="{7B62D517-9F39-DA46-AD8C-A690DF04A009}" type="presOf" srcId="{431427FD-7F2F-A040-8034-3C342AB01AE6}" destId="{F9A6BD91-01F8-7646-B2DF-07FBFDE793BE}" srcOrd="0" destOrd="0" presId="urn:microsoft.com/office/officeart/2005/8/layout/orgChart1"/>
    <dgm:cxn modelId="{9B9B7631-E94A-9D43-89A8-3B86B52A9B52}" srcId="{F6092B4B-CA0C-204D-A2B9-3A85EE386451}" destId="{0F99124B-DD65-474D-B3AA-C00170413C21}" srcOrd="0" destOrd="0" parTransId="{3A4BBA8B-39F1-4A40-AEF4-C7224B3667CE}" sibTransId="{CCCE6891-F8D8-394A-A6E9-DCB254E8DEDB}"/>
    <dgm:cxn modelId="{DC683336-A262-FF46-984E-19E5FAC5636E}" type="presOf" srcId="{0F99124B-DD65-474D-B3AA-C00170413C21}" destId="{FF56FC77-5D54-914C-8BA0-F7AD49C4176A}" srcOrd="0" destOrd="0" presId="urn:microsoft.com/office/officeart/2005/8/layout/orgChart1"/>
    <dgm:cxn modelId="{305F4D39-B5A8-684C-B0F7-B24B83361821}" type="presOf" srcId="{F6092B4B-CA0C-204D-A2B9-3A85EE386451}" destId="{AEB9707E-DA98-9E41-B065-0A5D426887E6}" srcOrd="1" destOrd="0" presId="urn:microsoft.com/office/officeart/2005/8/layout/orgChart1"/>
    <dgm:cxn modelId="{830DC254-2A91-9F41-B4E3-2EA197DBAF9D}" srcId="{0F99124B-DD65-474D-B3AA-C00170413C21}" destId="{29ADD1EF-2053-3F4A-B83E-53E8CB2515CC}" srcOrd="0" destOrd="0" parTransId="{052095B6-45C2-EC4F-8737-CB54E0DAEFBA}" sibTransId="{414FC6A5-438D-5C44-A9E5-E62D409A79BF}"/>
    <dgm:cxn modelId="{3388D063-A757-BB49-BAA4-0F64262399FA}" type="presOf" srcId="{29ADD1EF-2053-3F4A-B83E-53E8CB2515CC}" destId="{7E5A0892-101C-AB44-970E-216A6ACA59E8}" srcOrd="0" destOrd="0" presId="urn:microsoft.com/office/officeart/2005/8/layout/orgChart1"/>
    <dgm:cxn modelId="{4AB1E676-96C8-9246-A369-50D293243180}" srcId="{0F99124B-DD65-474D-B3AA-C00170413C21}" destId="{74847424-69F0-5845-8FB0-733E31B74958}" srcOrd="1" destOrd="0" parTransId="{BA250533-933A-C64D-89E3-214BEF3611A6}" sibTransId="{3BB05B82-EE1D-A546-82AF-95A50647F9BB}"/>
    <dgm:cxn modelId="{E7F58D7E-F91D-4945-BCD7-69835BCF7804}" srcId="{F6092B4B-CA0C-204D-A2B9-3A85EE386451}" destId="{431427FD-7F2F-A040-8034-3C342AB01AE6}" srcOrd="1" destOrd="0" parTransId="{662E643D-5F28-B24F-967C-ED4CA8667915}" sibTransId="{9786B278-55CA-5544-9480-F272AF2AAE94}"/>
    <dgm:cxn modelId="{16816D8A-CC44-794B-93C1-A293BAAAA04A}" type="presOf" srcId="{F041DB0A-651F-1344-A6EE-81F21E9D7754}" destId="{8110315E-4D55-6F48-8DAB-F926CA57791E}" srcOrd="0" destOrd="0" presId="urn:microsoft.com/office/officeart/2005/8/layout/orgChart1"/>
    <dgm:cxn modelId="{F26199B6-3BDA-E446-BC95-0FD2190F46AE}" type="presOf" srcId="{BA250533-933A-C64D-89E3-214BEF3611A6}" destId="{2D33C0DE-49B0-4F41-A5FD-4158102AC97C}" srcOrd="0" destOrd="0" presId="urn:microsoft.com/office/officeart/2005/8/layout/orgChart1"/>
    <dgm:cxn modelId="{5C3945BB-FCB0-ED4C-B857-7AD2B893B19B}" type="presOf" srcId="{0F99124B-DD65-474D-B3AA-C00170413C21}" destId="{A0458422-ED6B-564A-869F-3A9BF5B0C0F4}" srcOrd="1" destOrd="0" presId="urn:microsoft.com/office/officeart/2005/8/layout/orgChart1"/>
    <dgm:cxn modelId="{971A15BC-EA23-E34F-901B-9E04DA93B457}" type="presOf" srcId="{29ADD1EF-2053-3F4A-B83E-53E8CB2515CC}" destId="{E03B38AF-9480-214C-B259-4756E3BD955C}" srcOrd="1" destOrd="0" presId="urn:microsoft.com/office/officeart/2005/8/layout/orgChart1"/>
    <dgm:cxn modelId="{2ACB6ECE-1E88-D343-90FF-A932EF0171D0}" type="presOf" srcId="{74847424-69F0-5845-8FB0-733E31B74958}" destId="{C42AEF8F-F0DA-5746-86E2-1AB627C8760F}" srcOrd="0" destOrd="0" presId="urn:microsoft.com/office/officeart/2005/8/layout/orgChart1"/>
    <dgm:cxn modelId="{E444EDD4-0E6B-5F4B-A67C-7009CDBE6614}" type="presOf" srcId="{052095B6-45C2-EC4F-8737-CB54E0DAEFBA}" destId="{295E56BD-6685-4741-81A9-23EBC6F6FE8E}" srcOrd="0" destOrd="0" presId="urn:microsoft.com/office/officeart/2005/8/layout/orgChart1"/>
    <dgm:cxn modelId="{2C2ED2DD-A665-B443-BB3D-CDA260557DAE}" type="presOf" srcId="{F6092B4B-CA0C-204D-A2B9-3A85EE386451}" destId="{A0C4C6CE-0DAD-2E47-A1B9-59AE3818DDC0}" srcOrd="0" destOrd="0" presId="urn:microsoft.com/office/officeart/2005/8/layout/orgChart1"/>
    <dgm:cxn modelId="{D14967E2-9238-7B4C-A080-207144B1F3C6}" srcId="{F041DB0A-651F-1344-A6EE-81F21E9D7754}" destId="{F6092B4B-CA0C-204D-A2B9-3A85EE386451}" srcOrd="0" destOrd="0" parTransId="{3B461FC3-92F9-AC40-8351-FF0B123393B6}" sibTransId="{99AB6913-FBFC-8946-95F3-2CADD87AD220}"/>
    <dgm:cxn modelId="{EF2C8DEB-50EE-D046-9CF2-8830C75DB699}" type="presOf" srcId="{3A4BBA8B-39F1-4A40-AEF4-C7224B3667CE}" destId="{CCF53A62-7983-1142-BF53-0FFE1884B256}" srcOrd="0" destOrd="0" presId="urn:microsoft.com/office/officeart/2005/8/layout/orgChart1"/>
    <dgm:cxn modelId="{E6E0AFF8-71B2-6C4B-8861-9EAD0B3140AE}" type="presOf" srcId="{431427FD-7F2F-A040-8034-3C342AB01AE6}" destId="{F783D162-764C-5342-B63D-051C059806A3}" srcOrd="1" destOrd="0" presId="urn:microsoft.com/office/officeart/2005/8/layout/orgChart1"/>
    <dgm:cxn modelId="{3E9AD2FA-36FA-A94A-ADF7-EEF33F9FF845}" type="presOf" srcId="{662E643D-5F28-B24F-967C-ED4CA8667915}" destId="{078AB32E-2B8E-484B-8B75-1D83F87C0411}" srcOrd="0" destOrd="0" presId="urn:microsoft.com/office/officeart/2005/8/layout/orgChart1"/>
    <dgm:cxn modelId="{984D1F1C-6F8E-1945-8BAF-66D664395F76}" type="presParOf" srcId="{8110315E-4D55-6F48-8DAB-F926CA57791E}" destId="{D43B7A35-5350-0B48-A4E4-64A09F9D6DFA}" srcOrd="0" destOrd="0" presId="urn:microsoft.com/office/officeart/2005/8/layout/orgChart1"/>
    <dgm:cxn modelId="{3E8BC032-FDD7-5D48-ADCD-989F22B93B6C}" type="presParOf" srcId="{D43B7A35-5350-0B48-A4E4-64A09F9D6DFA}" destId="{FF74A282-627B-0047-A87D-7BC7886A2169}" srcOrd="0" destOrd="0" presId="urn:microsoft.com/office/officeart/2005/8/layout/orgChart1"/>
    <dgm:cxn modelId="{B365428D-B98B-BD4C-A018-C6254930C0F7}" type="presParOf" srcId="{FF74A282-627B-0047-A87D-7BC7886A2169}" destId="{A0C4C6CE-0DAD-2E47-A1B9-59AE3818DDC0}" srcOrd="0" destOrd="0" presId="urn:microsoft.com/office/officeart/2005/8/layout/orgChart1"/>
    <dgm:cxn modelId="{8AD1D162-8F35-D74B-9545-6FF54F5E8447}" type="presParOf" srcId="{FF74A282-627B-0047-A87D-7BC7886A2169}" destId="{AEB9707E-DA98-9E41-B065-0A5D426887E6}" srcOrd="1" destOrd="0" presId="urn:microsoft.com/office/officeart/2005/8/layout/orgChart1"/>
    <dgm:cxn modelId="{4960F3B9-2818-6E48-98F3-6AE67EBD52ED}" type="presParOf" srcId="{D43B7A35-5350-0B48-A4E4-64A09F9D6DFA}" destId="{E1C248A7-7C8A-844A-B543-08A8294FC7AD}" srcOrd="1" destOrd="0" presId="urn:microsoft.com/office/officeart/2005/8/layout/orgChart1"/>
    <dgm:cxn modelId="{E2972CF5-45CF-8648-909C-516B9F941BDF}" type="presParOf" srcId="{E1C248A7-7C8A-844A-B543-08A8294FC7AD}" destId="{CCF53A62-7983-1142-BF53-0FFE1884B256}" srcOrd="0" destOrd="0" presId="urn:microsoft.com/office/officeart/2005/8/layout/orgChart1"/>
    <dgm:cxn modelId="{7E978053-6DC8-FA4F-82D0-0DBE35969E09}" type="presParOf" srcId="{E1C248A7-7C8A-844A-B543-08A8294FC7AD}" destId="{889B5E73-A882-CF46-9158-07E6D4D6FB9A}" srcOrd="1" destOrd="0" presId="urn:microsoft.com/office/officeart/2005/8/layout/orgChart1"/>
    <dgm:cxn modelId="{8470DCCF-8F16-064D-9CBC-077E47DB0671}" type="presParOf" srcId="{889B5E73-A882-CF46-9158-07E6D4D6FB9A}" destId="{DD05C3EF-940C-174C-AAB0-F05A65BC85D2}" srcOrd="0" destOrd="0" presId="urn:microsoft.com/office/officeart/2005/8/layout/orgChart1"/>
    <dgm:cxn modelId="{9469915E-4A21-AB4E-9131-18DED9315EE4}" type="presParOf" srcId="{DD05C3EF-940C-174C-AAB0-F05A65BC85D2}" destId="{FF56FC77-5D54-914C-8BA0-F7AD49C4176A}" srcOrd="0" destOrd="0" presId="urn:microsoft.com/office/officeart/2005/8/layout/orgChart1"/>
    <dgm:cxn modelId="{8C8C68DC-8B73-FB42-A897-561655FF0E64}" type="presParOf" srcId="{DD05C3EF-940C-174C-AAB0-F05A65BC85D2}" destId="{A0458422-ED6B-564A-869F-3A9BF5B0C0F4}" srcOrd="1" destOrd="0" presId="urn:microsoft.com/office/officeart/2005/8/layout/orgChart1"/>
    <dgm:cxn modelId="{A36D7019-92D6-D044-AE4C-92941DF1BB5B}" type="presParOf" srcId="{889B5E73-A882-CF46-9158-07E6D4D6FB9A}" destId="{9A034324-5D58-CD46-B9A0-0A04DF806D6C}" srcOrd="1" destOrd="0" presId="urn:microsoft.com/office/officeart/2005/8/layout/orgChart1"/>
    <dgm:cxn modelId="{F814AB54-FF04-D646-BC5E-7FE2BC5BE59B}" type="presParOf" srcId="{9A034324-5D58-CD46-B9A0-0A04DF806D6C}" destId="{295E56BD-6685-4741-81A9-23EBC6F6FE8E}" srcOrd="0" destOrd="0" presId="urn:microsoft.com/office/officeart/2005/8/layout/orgChart1"/>
    <dgm:cxn modelId="{8FED7942-E421-2C47-A433-994D91AB52B7}" type="presParOf" srcId="{9A034324-5D58-CD46-B9A0-0A04DF806D6C}" destId="{7C53FBB7-F7DE-6E44-97F2-90BCD0525D73}" srcOrd="1" destOrd="0" presId="urn:microsoft.com/office/officeart/2005/8/layout/orgChart1"/>
    <dgm:cxn modelId="{4F6A5FB5-498B-FE45-9F8D-397870D6B16E}" type="presParOf" srcId="{7C53FBB7-F7DE-6E44-97F2-90BCD0525D73}" destId="{47B5BB99-0435-2242-ADB2-32D83D0F6A8C}" srcOrd="0" destOrd="0" presId="urn:microsoft.com/office/officeart/2005/8/layout/orgChart1"/>
    <dgm:cxn modelId="{B0A3FF84-43AC-B54A-9E9E-623420900B9D}" type="presParOf" srcId="{47B5BB99-0435-2242-ADB2-32D83D0F6A8C}" destId="{7E5A0892-101C-AB44-970E-216A6ACA59E8}" srcOrd="0" destOrd="0" presId="urn:microsoft.com/office/officeart/2005/8/layout/orgChart1"/>
    <dgm:cxn modelId="{667938B5-DB2C-C54D-AF74-2FD7F792ADCF}" type="presParOf" srcId="{47B5BB99-0435-2242-ADB2-32D83D0F6A8C}" destId="{E03B38AF-9480-214C-B259-4756E3BD955C}" srcOrd="1" destOrd="0" presId="urn:microsoft.com/office/officeart/2005/8/layout/orgChart1"/>
    <dgm:cxn modelId="{ED05F69F-EBB1-6041-B836-721FAD7CE3D1}" type="presParOf" srcId="{7C53FBB7-F7DE-6E44-97F2-90BCD0525D73}" destId="{A6E19BB3-6E85-664D-A54D-45F8A5536793}" srcOrd="1" destOrd="0" presId="urn:microsoft.com/office/officeart/2005/8/layout/orgChart1"/>
    <dgm:cxn modelId="{E402E384-8B73-2E4E-B417-3AB534366852}" type="presParOf" srcId="{7C53FBB7-F7DE-6E44-97F2-90BCD0525D73}" destId="{9BD519AA-10FB-ED4B-ACB4-61450F2E37BD}" srcOrd="2" destOrd="0" presId="urn:microsoft.com/office/officeart/2005/8/layout/orgChart1"/>
    <dgm:cxn modelId="{E4360B20-FFAB-4E42-9C19-F114B340FFC7}" type="presParOf" srcId="{9A034324-5D58-CD46-B9A0-0A04DF806D6C}" destId="{2D33C0DE-49B0-4F41-A5FD-4158102AC97C}" srcOrd="2" destOrd="0" presId="urn:microsoft.com/office/officeart/2005/8/layout/orgChart1"/>
    <dgm:cxn modelId="{14324883-A359-524D-90D4-849B52F71EBB}" type="presParOf" srcId="{9A034324-5D58-CD46-B9A0-0A04DF806D6C}" destId="{FCBF7DF9-DBFF-8E4A-B24E-9A142AE70437}" srcOrd="3" destOrd="0" presId="urn:microsoft.com/office/officeart/2005/8/layout/orgChart1"/>
    <dgm:cxn modelId="{8D6D4E28-02F9-BA4A-842A-33D1615AA6B7}" type="presParOf" srcId="{FCBF7DF9-DBFF-8E4A-B24E-9A142AE70437}" destId="{A29E0FF7-450F-F644-8E7C-1219204FB834}" srcOrd="0" destOrd="0" presId="urn:microsoft.com/office/officeart/2005/8/layout/orgChart1"/>
    <dgm:cxn modelId="{B8A3B038-DC5B-F249-BC64-38598E1D5815}" type="presParOf" srcId="{A29E0FF7-450F-F644-8E7C-1219204FB834}" destId="{C42AEF8F-F0DA-5746-86E2-1AB627C8760F}" srcOrd="0" destOrd="0" presId="urn:microsoft.com/office/officeart/2005/8/layout/orgChart1"/>
    <dgm:cxn modelId="{7F578D65-942A-BB40-ADE8-90B01A248CFC}" type="presParOf" srcId="{A29E0FF7-450F-F644-8E7C-1219204FB834}" destId="{6307AD67-07FE-2546-81B2-4FCCBEFCFE3A}" srcOrd="1" destOrd="0" presId="urn:microsoft.com/office/officeart/2005/8/layout/orgChart1"/>
    <dgm:cxn modelId="{9CDB38FA-A35E-9945-ACCD-213E55FBC03D}" type="presParOf" srcId="{FCBF7DF9-DBFF-8E4A-B24E-9A142AE70437}" destId="{52E95669-1A63-6549-9F27-1FC44C573181}" srcOrd="1" destOrd="0" presId="urn:microsoft.com/office/officeart/2005/8/layout/orgChart1"/>
    <dgm:cxn modelId="{1CA01CA0-8706-EB40-AFDB-1C821984CC41}" type="presParOf" srcId="{FCBF7DF9-DBFF-8E4A-B24E-9A142AE70437}" destId="{E23875C7-A8F3-CB4A-BFA8-9CF948871907}" srcOrd="2" destOrd="0" presId="urn:microsoft.com/office/officeart/2005/8/layout/orgChart1"/>
    <dgm:cxn modelId="{25AE7015-7F3E-2047-9637-018DA448F490}" type="presParOf" srcId="{889B5E73-A882-CF46-9158-07E6D4D6FB9A}" destId="{9DBD164F-4B27-2643-9090-10969D40E52D}" srcOrd="2" destOrd="0" presId="urn:microsoft.com/office/officeart/2005/8/layout/orgChart1"/>
    <dgm:cxn modelId="{1399BE37-273A-8644-B67D-040CF442C26E}" type="presParOf" srcId="{E1C248A7-7C8A-844A-B543-08A8294FC7AD}" destId="{078AB32E-2B8E-484B-8B75-1D83F87C0411}" srcOrd="2" destOrd="0" presId="urn:microsoft.com/office/officeart/2005/8/layout/orgChart1"/>
    <dgm:cxn modelId="{1E961FF8-3180-8047-BB98-7C750251856B}" type="presParOf" srcId="{E1C248A7-7C8A-844A-B543-08A8294FC7AD}" destId="{70853ABD-7FAD-F546-A4FD-8513D6E510E3}" srcOrd="3" destOrd="0" presId="urn:microsoft.com/office/officeart/2005/8/layout/orgChart1"/>
    <dgm:cxn modelId="{4CF4759C-5EC8-8648-8947-FB7F2DD499AD}" type="presParOf" srcId="{70853ABD-7FAD-F546-A4FD-8513D6E510E3}" destId="{581AF7D5-2C24-9043-BA05-D830D461260A}" srcOrd="0" destOrd="0" presId="urn:microsoft.com/office/officeart/2005/8/layout/orgChart1"/>
    <dgm:cxn modelId="{6C5812E6-8965-0443-AA8A-804889693FBF}" type="presParOf" srcId="{581AF7D5-2C24-9043-BA05-D830D461260A}" destId="{F9A6BD91-01F8-7646-B2DF-07FBFDE793BE}" srcOrd="0" destOrd="0" presId="urn:microsoft.com/office/officeart/2005/8/layout/orgChart1"/>
    <dgm:cxn modelId="{2CD76FEE-5F76-BE4E-B510-021C1AB0EF6F}" type="presParOf" srcId="{581AF7D5-2C24-9043-BA05-D830D461260A}" destId="{F783D162-764C-5342-B63D-051C059806A3}" srcOrd="1" destOrd="0" presId="urn:microsoft.com/office/officeart/2005/8/layout/orgChart1"/>
    <dgm:cxn modelId="{03BEAF58-768C-A348-9D1A-0B48821B4E29}" type="presParOf" srcId="{70853ABD-7FAD-F546-A4FD-8513D6E510E3}" destId="{A8B6F73B-FE6E-614C-8656-D6FED6777246}" srcOrd="1" destOrd="0" presId="urn:microsoft.com/office/officeart/2005/8/layout/orgChart1"/>
    <dgm:cxn modelId="{D53DA6DF-CA8A-CA4B-B188-98F860D1137D}" type="presParOf" srcId="{70853ABD-7FAD-F546-A4FD-8513D6E510E3}" destId="{9BBB910A-49EB-F748-B9D4-8CD2C4F5A915}" srcOrd="2" destOrd="0" presId="urn:microsoft.com/office/officeart/2005/8/layout/orgChart1"/>
    <dgm:cxn modelId="{4E677572-0216-5947-8700-E506CEFD0C03}" type="presParOf" srcId="{D43B7A35-5350-0B48-A4E4-64A09F9D6DFA}" destId="{EF854A36-DDCC-C14E-9C88-76BA966FEB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AB32E-2B8E-484B-8B75-1D83F87C0411}">
      <dsp:nvSpPr>
        <dsp:cNvPr id="0" name=""/>
        <dsp:cNvSpPr/>
      </dsp:nvSpPr>
      <dsp:spPr>
        <a:xfrm>
          <a:off x="4515179" y="1138861"/>
          <a:ext cx="1373844" cy="476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35"/>
              </a:lnTo>
              <a:lnTo>
                <a:pt x="1373844" y="238435"/>
              </a:lnTo>
              <a:lnTo>
                <a:pt x="1373844" y="476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3C0DE-49B0-4F41-A5FD-4158102AC97C}">
      <dsp:nvSpPr>
        <dsp:cNvPr id="0" name=""/>
        <dsp:cNvSpPr/>
      </dsp:nvSpPr>
      <dsp:spPr>
        <a:xfrm>
          <a:off x="2233007" y="2751142"/>
          <a:ext cx="108023" cy="789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023" y="7896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E56BD-6685-4741-81A9-23EBC6F6FE8E}">
      <dsp:nvSpPr>
        <dsp:cNvPr id="0" name=""/>
        <dsp:cNvSpPr/>
      </dsp:nvSpPr>
      <dsp:spPr>
        <a:xfrm>
          <a:off x="2233007" y="2751142"/>
          <a:ext cx="340622" cy="1044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576"/>
              </a:lnTo>
              <a:lnTo>
                <a:pt x="340622" y="104457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53A62-7983-1142-BF53-0FFE1884B256}">
      <dsp:nvSpPr>
        <dsp:cNvPr id="0" name=""/>
        <dsp:cNvSpPr/>
      </dsp:nvSpPr>
      <dsp:spPr>
        <a:xfrm>
          <a:off x="3141334" y="1138861"/>
          <a:ext cx="1373844" cy="476871"/>
        </a:xfrm>
        <a:custGeom>
          <a:avLst/>
          <a:gdLst/>
          <a:ahLst/>
          <a:cxnLst/>
          <a:rect l="0" t="0" r="0" b="0"/>
          <a:pathLst>
            <a:path>
              <a:moveTo>
                <a:pt x="1373844" y="0"/>
              </a:moveTo>
              <a:lnTo>
                <a:pt x="1373844" y="238435"/>
              </a:lnTo>
              <a:lnTo>
                <a:pt x="0" y="238435"/>
              </a:lnTo>
              <a:lnTo>
                <a:pt x="0" y="476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4C6CE-0DAD-2E47-A1B9-59AE3818DDC0}">
      <dsp:nvSpPr>
        <dsp:cNvPr id="0" name=""/>
        <dsp:cNvSpPr/>
      </dsp:nvSpPr>
      <dsp:spPr>
        <a:xfrm>
          <a:off x="2543008" y="3452"/>
          <a:ext cx="3944342" cy="1135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Helvetica" pitchFamily="2" charset="0"/>
            </a:rPr>
            <a:t>Injertos aceptados MPN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Helvetica" pitchFamily="2" charset="0"/>
            </a:rPr>
            <a:t>N: 26 (100%)</a:t>
          </a:r>
        </a:p>
      </dsp:txBody>
      <dsp:txXfrm>
        <a:off x="2543008" y="3452"/>
        <a:ext cx="3944342" cy="1135408"/>
      </dsp:txXfrm>
    </dsp:sp>
    <dsp:sp modelId="{FF56FC77-5D54-914C-8BA0-F7AD49C4176A}">
      <dsp:nvSpPr>
        <dsp:cNvPr id="0" name=""/>
        <dsp:cNvSpPr/>
      </dsp:nvSpPr>
      <dsp:spPr>
        <a:xfrm>
          <a:off x="2005925" y="1615733"/>
          <a:ext cx="2270817" cy="1135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Helvetica" pitchFamily="2" charset="0"/>
            </a:rPr>
            <a:t>Válidos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Helvetica" pitchFamily="2" charset="0"/>
            </a:rPr>
            <a:t> N: 20 (77</a:t>
          </a:r>
          <a:r>
            <a:rPr lang="es-ES" sz="2000" b="1" kern="1200" dirty="0">
              <a:latin typeface="Helvetica" pitchFamily="2" charset="0"/>
            </a:rPr>
            <a:t>%</a:t>
          </a:r>
          <a:r>
            <a:rPr lang="es-ES" sz="2000" b="0" kern="1200" dirty="0">
              <a:latin typeface="Helvetica" pitchFamily="2" charset="0"/>
            </a:rPr>
            <a:t>)</a:t>
          </a:r>
        </a:p>
      </dsp:txBody>
      <dsp:txXfrm>
        <a:off x="2005925" y="1615733"/>
        <a:ext cx="2270817" cy="1135408"/>
      </dsp:txXfrm>
    </dsp:sp>
    <dsp:sp modelId="{7E5A0892-101C-AB44-970E-216A6ACA59E8}">
      <dsp:nvSpPr>
        <dsp:cNvPr id="0" name=""/>
        <dsp:cNvSpPr/>
      </dsp:nvSpPr>
      <dsp:spPr>
        <a:xfrm>
          <a:off x="2573630" y="3228013"/>
          <a:ext cx="2270817" cy="11354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Helvetica" pitchFamily="2" charset="0"/>
            </a:rPr>
            <a:t>No Trasplantados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Helvetica" pitchFamily="2" charset="0"/>
            </a:rPr>
            <a:t>N: 2 (8</a:t>
          </a:r>
          <a:r>
            <a:rPr lang="es-ES" sz="2000" b="1" kern="1200" dirty="0">
              <a:latin typeface="Helvetica" pitchFamily="2" charset="0"/>
            </a:rPr>
            <a:t>%</a:t>
          </a:r>
          <a:r>
            <a:rPr lang="es-ES" sz="2000" b="0" kern="1200" dirty="0">
              <a:latin typeface="Helvetica" pitchFamily="2" charset="0"/>
            </a:rPr>
            <a:t>)</a:t>
          </a:r>
        </a:p>
      </dsp:txBody>
      <dsp:txXfrm>
        <a:off x="2573630" y="3228013"/>
        <a:ext cx="2270817" cy="1135408"/>
      </dsp:txXfrm>
    </dsp:sp>
    <dsp:sp modelId="{C42AEF8F-F0DA-5746-86E2-1AB627C8760F}">
      <dsp:nvSpPr>
        <dsp:cNvPr id="0" name=""/>
        <dsp:cNvSpPr/>
      </dsp:nvSpPr>
      <dsp:spPr>
        <a:xfrm>
          <a:off x="0" y="2989577"/>
          <a:ext cx="2341031" cy="1102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Helvetica" pitchFamily="2" charset="0"/>
            </a:rPr>
            <a:t>Trasplantados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Helvetica" pitchFamily="2" charset="0"/>
            </a:rPr>
            <a:t>N: 18 (69</a:t>
          </a:r>
          <a:r>
            <a:rPr lang="es-ES" sz="2000" b="1" kern="1200" dirty="0">
              <a:latin typeface="Helvetica" pitchFamily="2" charset="0"/>
            </a:rPr>
            <a:t>%</a:t>
          </a:r>
          <a:r>
            <a:rPr lang="es-ES" sz="2000" b="0" kern="1200" dirty="0">
              <a:latin typeface="Helvetica" pitchFamily="2" charset="0"/>
            </a:rPr>
            <a:t>)</a:t>
          </a:r>
        </a:p>
      </dsp:txBody>
      <dsp:txXfrm>
        <a:off x="0" y="2989577"/>
        <a:ext cx="2341031" cy="1102357"/>
      </dsp:txXfrm>
    </dsp:sp>
    <dsp:sp modelId="{F9A6BD91-01F8-7646-B2DF-07FBFDE793BE}">
      <dsp:nvSpPr>
        <dsp:cNvPr id="0" name=""/>
        <dsp:cNvSpPr/>
      </dsp:nvSpPr>
      <dsp:spPr>
        <a:xfrm>
          <a:off x="4753615" y="1615733"/>
          <a:ext cx="2270817" cy="1135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Helvetica" pitchFamily="2" charset="0"/>
            </a:rPr>
            <a:t>Descartados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Helvetica" pitchFamily="2" charset="0"/>
            </a:rPr>
            <a:t>N: 6 (</a:t>
          </a:r>
          <a:r>
            <a:rPr lang="es-ES" sz="2000" b="1" kern="1200" dirty="0">
              <a:latin typeface="Helvetica" pitchFamily="2" charset="0"/>
            </a:rPr>
            <a:t>23%</a:t>
          </a:r>
          <a:r>
            <a:rPr lang="es-ES" sz="2000" b="0" kern="1200" dirty="0">
              <a:latin typeface="Helvetica" pitchFamily="2" charset="0"/>
            </a:rPr>
            <a:t>)</a:t>
          </a:r>
        </a:p>
      </dsp:txBody>
      <dsp:txXfrm>
        <a:off x="4753615" y="1615733"/>
        <a:ext cx="2270817" cy="1135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72EA0-149D-E84E-9A8B-9E7D27E5B887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7A0E4-77D9-8449-B117-983E0979F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91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Buenas tardes.</a:t>
            </a: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Gracias por la oportunidad de estar aquí.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esta ocasión presentaré nuestra experiencia inicial en el análisis de biomarcadores durante perfusión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normotérmica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injertos hepáticos de alto riesgo.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objetivo de explorar si los perfiles oxidativos e inflamatorios del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perfusato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pueden aportar información complementaria a los criterios clásicos de viabilidad.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00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literatura reciente, distintos grupos han descrito que la viabilidad hepática durante la perfusión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normotérmica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depende de tres mecanismos interrelacionados:</a:t>
            </a:r>
            <a:br>
              <a:rPr lang="es-ES" dirty="0"/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Primero, la capacidad de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limitar el daño oxidativo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 restaurar la función mitocondrial —como muestran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Ohman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otros autores.</a:t>
            </a:r>
            <a:br>
              <a:rPr lang="es-ES" dirty="0"/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Segundo, la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preservación de la actividad antioxidante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permite mantener el equilibrio redox.</a:t>
            </a:r>
            <a:br>
              <a:rPr lang="es-ES" dirty="0"/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tercero, la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resolución de la respuesta inflamatoria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observada en los trabajos de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Hautz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Boteon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Watson, donde durante la perfusión se reduce la activación de neutrófilos y se promueve un perfil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tolerogénico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s-ES" dirty="0"/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Nuestros hallazgos —menor TBARS e IL-6/IL-1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los injertos viables— se alinean con este modelo de equilibrio entre estrés oxidativo, defensa antioxidante e inflamación controlada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5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concluir, nuestros injertos viables mostraron un patrón consistente: menor daño oxidativo y menor inflamación en el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perfusato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enzimas antioxidantes se mantuvieron activas, lo que sugiere que la viabilidad no depende solo de parámetros hemodinámicos o del aclaramiento de lactato, sino de la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 metabólica y redox del hígado para adaptarse al estrés de la perfusión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 resultados se alinean con lo que otros autores han descrito —que los órganos que logran controlar la inflamación y el estrés oxidativo son los que finalmente funcionan tras el implante.</a:t>
            </a: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 nuestra serie es pequeña, creemos que el análisis del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perfusato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puede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 la evaluación funcional clásica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 abrir nuevas oportunidades para personalizar la decisión de trasplante o incluso intervenir sobre el órgano durante la NMP.</a:t>
            </a: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resumen: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hígado viable no solo aclara lactato; se autorregula y se repara.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429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implicaciones de nuestro estudio son: primero, que los biomarcadores de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perfusato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pueden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los criterios clásicos y ayudar a decidir mejor la viabilidad del injerto. Segundo, que podríamos avanzar hacia la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rehabilitación de injertos de alto riesgo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que hoy descartamos. Y tercero, abrir la puerta a terapias ex situ que modulen el estrés oxidativo y la inflamación durante la NMP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4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perfusión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normotérmica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transformado la forma en que evaluamos los injertos hepáticos de alto riesgo, ofreciéndonos una plataforma única para valorar su función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antes del trasplante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condiciones fisiológicas.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Tradicionalmente usamos parámetros como la aclaración del lactato, pH, producción de bilis y el aspecto macroscópico del órgano.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97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 embargo, recientes estudios muestran que existen procesos celulares, inmunitarios y de estrés oxidativo que también determinan si el injerto será viable o no. 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ejemplo,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Hautz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(2023) demostró que durante la perfusión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normotérmica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disminuye la proporción de neutrófilos proinflamatorios y aumenta la de macrófagos reguladores. 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 nos permite pensar en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 indicadores de viabilidad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reflejen de forma más completa el estado real del injerto durante la perfusión.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77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noviembre de 2021 y enero de 2024, perfundimos 26 hígados de alto riesgo: por esteatosis, tiempo de isquemia fría prolongado o mala perfusión inicial.</a:t>
            </a:r>
            <a:br>
              <a:rPr lang="es-ES" dirty="0"/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Aplicamos los criterios de viabilidad habituales basados en el aclaramiento de lactato, metabolismo de glucosa, pH, producción de bilis y aspecto macroscópico. </a:t>
            </a: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esos 26, pudimos disponer de muestras seriadas de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perfusato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10 en los que analizamos estrés oxidativo, inflamación y defensa antioxidante.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09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los 26 injertos, 20 cumplieron criterios de viabilidad. Dieciocho se trasplantaron y dos no llegaron a implantarse por causas no relacionadas con la perfusión.</a:t>
            </a:r>
            <a:br>
              <a:rPr lang="es-ES" dirty="0"/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Siendo la principal causa de descarte la ausencia de aclaración de lactato.</a:t>
            </a:r>
            <a:br>
              <a:rPr lang="es-ES" dirty="0"/>
            </a:br>
            <a:endParaRPr lang="es-ES" dirty="0"/>
          </a:p>
          <a:p>
            <a:r>
              <a:rPr lang="es-ES" dirty="0"/>
              <a:t>De todos estos, se consiguió recolectar muestras de 10 injertos, 7 injertos trasplantados y 3 no trasplantados.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2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supervivencia del injerto y del paciente fue del 100% a 18 meses.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65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Ahora, dentro del análisis de biomarcadores.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Analizamos varios marcadores de daño oxidativo, incluyendo TBARS, AOPP y succinato . </a:t>
            </a:r>
            <a:r>
              <a:rPr lang="es-E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productos proteicos de oxidación avanzada</a:t>
            </a: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los injertos trasplantados observamos una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reducción más marcada de TBARS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que indica menor peroxidación lipídica durante la perfusión.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el contrario, los no trasplantados presentaron niveles más altos de AOPP, indicativos de oxidación proteica persistente y menor capacidad antioxidante.</a:t>
            </a:r>
          </a:p>
          <a:p>
            <a:br>
              <a:rPr lang="es-ES" dirty="0"/>
            </a:br>
            <a:r>
              <a:rPr lang="es-ES" dirty="0"/>
              <a:t>***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patrón encaja con los modelos experimentales que asocian la viabilidad con una respuesta redox adaptativa y controlada.”</a:t>
            </a:r>
            <a:br>
              <a:rPr lang="es-ES" dirty="0"/>
            </a:br>
            <a:endParaRPr lang="es-ES" dirty="0"/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valores de </a:t>
            </a:r>
            <a:r>
              <a:rPr lang="es-E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succcinato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marcador de disfunción mitocondrial, no mostraron diferencias significativas entre grupos, probablemente por el pequeño tamaño muestral.</a:t>
            </a:r>
            <a:br>
              <a:rPr lang="es-ES" dirty="0"/>
            </a:br>
            <a:endParaRPr lang="es-ES" dirty="0"/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patrón sugiere que los hígados viables consiguen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controlar mejor el estrés oxidativo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durante la perfusión, algo coherente con lo descrito en la literatura experimental, donde la capacidad antioxidante se asocia a mejor recuperación metabólica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95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cuanto a las defensas antioxidantes, medimos la actividad de glutatión peroxidasa, glutatión reductasa y superóxido dismutasa.</a:t>
            </a:r>
            <a:br>
              <a:rPr lang="es-ES" dirty="0"/>
            </a:br>
            <a:endParaRPr lang="es-ES" dirty="0"/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 no encontramos diferencias significativas entre los grupos, observamos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patrones individuales interesantes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como el injerto que desarrolló estenosis biliar precoz, que mostró una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menor actividad antioxidante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global.</a:t>
            </a:r>
          </a:p>
          <a:p>
            <a:br>
              <a:rPr lang="es-ES" dirty="0"/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 hallazgos coinciden con modelos experimentales que describen que la pérdida de capacidad antioxidante predispone a daño celular y disfunción post-trasplante.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728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análisis de citocinas observamos que los injertos trasplantados presentaron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 más bajos de IL-6 e IL-1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comparación con los no viables.</a:t>
            </a:r>
            <a:br>
              <a:rPr lang="es-ES" dirty="0"/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hallazgo sugiere una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 inflamatoria más moderada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compatible con un entorno tisular menos dañado y más propicio para la regeneración.</a:t>
            </a:r>
          </a:p>
          <a:p>
            <a:br>
              <a:rPr lang="es-ES" dirty="0"/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interesante ver que estos resultados se alinean con los estudios de transcriptómica de </a:t>
            </a:r>
            <a:r>
              <a:rPr lang="es-E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Hautz</a:t>
            </a:r>
            <a:r>
              <a:rPr lang="es-E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(2023), donde tras la NMP se observó una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disminución de neutrófilos proinflamatorios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 un aumento de macrófagos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tolerogénicos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s-ES" dirty="0"/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conjunto, nuestros datos refuerzan que la 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resolución de la inflamación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durante la perfusión es un marcador clave de viabilidad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7A0E4-77D9-8449-B117-983E0979F54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13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587715" y="2239811"/>
            <a:ext cx="8518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ANÁLISIS DEL PERFUSATO EN INJERTOS DE RIESGO SOMETIDOS A PERFUSIÓN EX-SITU</a:t>
            </a:r>
            <a:endParaRPr lang="es-ES" sz="2800" b="1" i="1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587714" y="3614151"/>
            <a:ext cx="470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Gabriela Chullo Llerena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587714" y="4056207"/>
            <a:ext cx="308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Hospital </a:t>
            </a:r>
            <a:r>
              <a:rPr lang="es-ES" sz="2000" dirty="0" err="1"/>
              <a:t>Clinic</a:t>
            </a:r>
            <a:r>
              <a:rPr lang="es-ES" sz="2000" dirty="0"/>
              <a:t> de Barcelona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2209C-9C69-D193-5BA5-21A39C334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2608D3E6-2573-8814-ECFD-25A1619A82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AC81AD4-0B74-9AEA-62C7-9AB2DF579F7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05337ACE-35A8-0D27-E6AB-542EFCF4DDEC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E679BB1D-8B96-08AA-7F63-8317C8901F2E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16505E82-7565-6FEE-BBCB-C527C4EF2D1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62DAEDCD-2A00-40F6-FD48-3EE8A2A1C45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77B5D2C3-F6F4-B0FA-D1E6-F441C031E7F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53BD5E0-28CB-A6B7-D557-139A8E33FD6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27B36A7-F4B4-F840-310D-2FCE770A3C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2C5000E-4E13-7B29-0EC9-105BEF565C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9F9696A-3001-4BDC-5EC0-68AC31712EF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B39D207A-A45F-4345-4226-69F3F4149BD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98838C8-11AC-91AF-EB4E-7E1E41541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4382E91-0C56-CD7F-CB10-5D229287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latin typeface="Helvetica" pitchFamily="2" charset="0"/>
              </a:rPr>
              <a:t>Marcadores antioxidantes</a:t>
            </a:r>
          </a:p>
        </p:txBody>
      </p:sp>
      <p:pic>
        <p:nvPicPr>
          <p:cNvPr id="10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2765545-9473-C211-4C99-EE8A40DDD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10" y="2637751"/>
            <a:ext cx="2988902" cy="231937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C4631-1399-32BD-B7F2-E08D0AC69254}"/>
              </a:ext>
            </a:extLst>
          </p:cNvPr>
          <p:cNvSpPr txBox="1"/>
          <p:nvPr/>
        </p:nvSpPr>
        <p:spPr>
          <a:xfrm>
            <a:off x="4320872" y="5037037"/>
            <a:ext cx="251002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300" b="1" dirty="0" err="1">
                <a:solidFill>
                  <a:srgbClr val="000000"/>
                </a:solidFill>
              </a:rPr>
              <a:t>Glutation</a:t>
            </a:r>
            <a:r>
              <a:rPr lang="es-ES" sz="2300" b="1" i="0" u="none" strike="noStrike" dirty="0">
                <a:solidFill>
                  <a:srgbClr val="000000"/>
                </a:solidFill>
                <a:effectLst/>
              </a:rPr>
              <a:t> Reductasa</a:t>
            </a:r>
            <a:endParaRPr lang="es-ES" sz="2300" b="1" dirty="0"/>
          </a:p>
        </p:txBody>
      </p:sp>
      <p:pic>
        <p:nvPicPr>
          <p:cNvPr id="20" name="Imagen 1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8F37E421-6EE9-F8A3-A246-347B7AD4E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741" y="2601799"/>
            <a:ext cx="2835681" cy="2373645"/>
          </a:xfrm>
          <a:prstGeom prst="rect">
            <a:avLst/>
          </a:prstGeom>
        </p:spPr>
      </p:pic>
      <p:pic>
        <p:nvPicPr>
          <p:cNvPr id="23" name="Marcador de contenido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8BF4F754-3BA3-2EB4-418D-465DD8106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474353" y="2637751"/>
            <a:ext cx="3119813" cy="2282395"/>
          </a:xfr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95F36A92-A7E6-31DC-69C4-7D125B3BFDD5}"/>
              </a:ext>
            </a:extLst>
          </p:cNvPr>
          <p:cNvSpPr txBox="1"/>
          <p:nvPr/>
        </p:nvSpPr>
        <p:spPr>
          <a:xfrm>
            <a:off x="9738097" y="2601183"/>
            <a:ext cx="21034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En general sin diferencias globales significativas.</a:t>
            </a:r>
          </a:p>
          <a:p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Tendencia a menor actividad antioxidante en el injerto con complicaciones biliares.</a:t>
            </a:r>
          </a:p>
          <a:p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400" dirty="0">
                <a:latin typeface="Symbol" pitchFamily="2" charset="2"/>
                <a:ea typeface="Times New Roman" panose="02020603050405020304" pitchFamily="18" charset="0"/>
              </a:rPr>
              <a:t>- 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Refleja la capacidad del injerto para mantener equilibrio redox.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A3F8406-9907-06F6-528B-FE6D46A9B7DF}"/>
              </a:ext>
            </a:extLst>
          </p:cNvPr>
          <p:cNvSpPr txBox="1"/>
          <p:nvPr/>
        </p:nvSpPr>
        <p:spPr>
          <a:xfrm>
            <a:off x="1005060" y="5052766"/>
            <a:ext cx="2510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u="none" strike="noStrike" dirty="0" err="1">
                <a:solidFill>
                  <a:srgbClr val="000000"/>
                </a:solidFill>
                <a:effectLst/>
              </a:rPr>
              <a:t>Glutation</a:t>
            </a:r>
            <a:r>
              <a:rPr lang="es-ES" sz="2400" b="1" i="0" u="none" strike="noStrike" dirty="0">
                <a:solidFill>
                  <a:srgbClr val="000000"/>
                </a:solidFill>
                <a:effectLst/>
              </a:rPr>
              <a:t> Peroxidasa </a:t>
            </a:r>
            <a:endParaRPr lang="es-ES" sz="24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2EDCF3C-0C15-5C4E-258A-6186174D1D72}"/>
              </a:ext>
            </a:extLst>
          </p:cNvPr>
          <p:cNvSpPr txBox="1"/>
          <p:nvPr/>
        </p:nvSpPr>
        <p:spPr>
          <a:xfrm>
            <a:off x="7329606" y="5062184"/>
            <a:ext cx="18358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u="none" strike="noStrike" dirty="0" err="1">
                <a:solidFill>
                  <a:srgbClr val="000000"/>
                </a:solidFill>
                <a:effectLst/>
              </a:rPr>
              <a:t>Superoxido</a:t>
            </a:r>
            <a:r>
              <a:rPr lang="es-ES" sz="2400" b="1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s-ES" sz="2400" b="1" i="0" u="none" strike="noStrike" dirty="0">
                <a:solidFill>
                  <a:srgbClr val="000000"/>
                </a:solidFill>
                <a:effectLst/>
              </a:rPr>
              <a:t>dismutasa</a:t>
            </a:r>
            <a:endParaRPr lang="es-ES" sz="2400" dirty="0"/>
          </a:p>
        </p:txBody>
      </p:sp>
      <p:pic>
        <p:nvPicPr>
          <p:cNvPr id="30" name="Imagen 29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E12B5DE4-564E-71E4-9FD8-62AD64D0F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92" y="1403438"/>
            <a:ext cx="2450952" cy="98618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9A9166C5-0EBF-DC2F-359E-111EBC106E64}"/>
              </a:ext>
            </a:extLst>
          </p:cNvPr>
          <p:cNvSpPr txBox="1"/>
          <p:nvPr/>
        </p:nvSpPr>
        <p:spPr>
          <a:xfrm>
            <a:off x="9121257" y="151848"/>
            <a:ext cx="309121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9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s-ES" sz="1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nálisis de biomarcadores</a:t>
            </a:r>
            <a:endParaRPr lang="es-ES" sz="1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4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31D7B-0F96-0B9C-09FE-67187699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EA681F5F-B29F-FF42-41AE-E17892EF460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FD80EA0-523C-27C7-E51C-E37FE78829F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7CE21EAC-CCC3-6C84-31EC-F53C9962FD2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EFF58925-9D1E-21FC-AEB0-A7E4EC0DC42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44646936-A28A-CB53-BFD5-22F58B6A67F7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3DD44C0C-4CD8-C93D-7292-0B735A4EC1E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A4165DD-FD6D-6A37-AA9F-2E7809824D6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D9087B1-D1A5-4B92-3FE3-88CCB1F19FB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CCDF7A16-19A3-BB7B-03C4-0501E5249D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41B7B8A-E92E-FEFD-7664-04E73F9334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1A3BFE3-E91D-A63D-3742-740B34B8DF06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F84F63FF-FD8E-AC96-417F-A633CCCD697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1D7FC55-CC65-CBF0-057A-17F70350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B70CBF8-EE55-AB7B-C8E0-5FCE8E4D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latin typeface="Helvetica" pitchFamily="2" charset="0"/>
              </a:rPr>
              <a:t>Marcadores inflamatorios</a:t>
            </a:r>
          </a:p>
        </p:txBody>
      </p:sp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38D4F51-0C16-6A66-75A8-34BEC2B95E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1662"/>
          <a:stretch/>
        </p:blipFill>
        <p:spPr>
          <a:xfrm>
            <a:off x="1283782" y="1752314"/>
            <a:ext cx="2722460" cy="19350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91CC179-B6A7-C71F-AD68-E2BEF6F8A232}"/>
              </a:ext>
            </a:extLst>
          </p:cNvPr>
          <p:cNvSpPr txBox="1"/>
          <p:nvPr/>
        </p:nvSpPr>
        <p:spPr>
          <a:xfrm>
            <a:off x="599743" y="1535348"/>
            <a:ext cx="5164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/>
              <a:t>IL6</a:t>
            </a:r>
          </a:p>
        </p:txBody>
      </p:sp>
      <p:pic>
        <p:nvPicPr>
          <p:cNvPr id="10" name="Marcador de contenido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9ECE186-BC1C-84AF-871C-4A99BDBEE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rcRect r="21787"/>
          <a:stretch>
            <a:fillRect/>
          </a:stretch>
        </p:blipFill>
        <p:spPr>
          <a:xfrm>
            <a:off x="5143639" y="1752314"/>
            <a:ext cx="3103351" cy="2000971"/>
          </a:xfr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385038-3130-5DF9-D1A8-26F40B5D795F}"/>
              </a:ext>
            </a:extLst>
          </p:cNvPr>
          <p:cNvSpPr txBox="1"/>
          <p:nvPr/>
        </p:nvSpPr>
        <p:spPr>
          <a:xfrm>
            <a:off x="4309962" y="1526408"/>
            <a:ext cx="1544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IL1-</a:t>
            </a:r>
            <a:r>
              <a:rPr lang="el-GR" sz="2200" b="1" dirty="0"/>
              <a:t>β</a:t>
            </a:r>
            <a:endParaRPr lang="es-ES" sz="2200" b="1" dirty="0"/>
          </a:p>
        </p:txBody>
      </p:sp>
      <p:pic>
        <p:nvPicPr>
          <p:cNvPr id="20" name="Marcador de contenido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3E37A60-4E29-6C57-4DB8-1424AF3CC79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4432"/>
          <a:stretch>
            <a:fillRect/>
          </a:stretch>
        </p:blipFill>
        <p:spPr>
          <a:xfrm>
            <a:off x="5135491" y="3887094"/>
            <a:ext cx="3103352" cy="227277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D18D113-CBB4-C8B8-3052-60313B03D345}"/>
              </a:ext>
            </a:extLst>
          </p:cNvPr>
          <p:cNvSpPr txBox="1"/>
          <p:nvPr/>
        </p:nvSpPr>
        <p:spPr>
          <a:xfrm>
            <a:off x="4348694" y="3827391"/>
            <a:ext cx="8931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/>
              <a:t>TFN-</a:t>
            </a:r>
            <a:r>
              <a:rPr lang="el-GR" sz="2200" b="1" dirty="0"/>
              <a:t>α</a:t>
            </a:r>
            <a:endParaRPr lang="es-ES" sz="2200" b="1" dirty="0"/>
          </a:p>
        </p:txBody>
      </p:sp>
      <p:pic>
        <p:nvPicPr>
          <p:cNvPr id="22" name="Marcador de contenido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64A5D62-72D1-8CA8-B79A-9236121273F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4492"/>
          <a:stretch>
            <a:fillRect/>
          </a:stretch>
        </p:blipFill>
        <p:spPr>
          <a:xfrm>
            <a:off x="1283782" y="3997307"/>
            <a:ext cx="2743525" cy="203283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FE50ED4-C489-439A-10F4-55902E95A20A}"/>
              </a:ext>
            </a:extLst>
          </p:cNvPr>
          <p:cNvSpPr txBox="1"/>
          <p:nvPr/>
        </p:nvSpPr>
        <p:spPr>
          <a:xfrm>
            <a:off x="493143" y="3810752"/>
            <a:ext cx="793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/>
              <a:t>IFN-</a:t>
            </a:r>
            <a:r>
              <a:rPr lang="el-GR" sz="2200" b="1" dirty="0"/>
              <a:t>γ</a:t>
            </a:r>
            <a:endParaRPr lang="es-ES" sz="2200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2AA5DD1-3FF8-20B9-D8C3-83442308649E}"/>
              </a:ext>
            </a:extLst>
          </p:cNvPr>
          <p:cNvSpPr txBox="1"/>
          <p:nvPr/>
        </p:nvSpPr>
        <p:spPr>
          <a:xfrm>
            <a:off x="8631340" y="2660171"/>
            <a:ext cx="272246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latin typeface="Symbol" pitchFamily="2" charset="2"/>
                <a:ea typeface="Times New Roman" panose="02020603050405020304" pitchFamily="18" charset="0"/>
              </a:rPr>
              <a:t>· </a:t>
            </a:r>
            <a:r>
              <a:rPr lang="es-E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IL-6 e IL-1β significativamente más bajas en trasplantados.</a:t>
            </a:r>
          </a:p>
          <a:p>
            <a:endParaRPr lang="es-E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500" dirty="0">
                <a:effectLst/>
                <a:latin typeface="Symbol" pitchFamily="2" charset="2"/>
                <a:ea typeface="Times New Roman" panose="02020603050405020304" pitchFamily="18" charset="0"/>
              </a:rPr>
              <a:t>·</a:t>
            </a:r>
            <a:r>
              <a:rPr lang="es-E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Perfil inflamatorio menos activo → </a:t>
            </a:r>
            <a:r>
              <a:rPr lang="es-ES" sz="1500" dirty="0"/>
              <a:t>entorno tisular menos dañado </a:t>
            </a:r>
            <a:r>
              <a:rPr lang="es-ES" sz="1500" dirty="0">
                <a:sym typeface="Wingdings" pitchFamily="2" charset="2"/>
              </a:rPr>
              <a:t> </a:t>
            </a:r>
            <a:r>
              <a:rPr lang="es-ES" sz="1500" dirty="0"/>
              <a:t>regeneración.</a:t>
            </a:r>
            <a:br>
              <a:rPr lang="es-ES" sz="1500" dirty="0"/>
            </a:br>
            <a:endParaRPr lang="es-ES" sz="1500" dirty="0"/>
          </a:p>
          <a:p>
            <a:r>
              <a:rPr lang="es-ES" sz="1500" dirty="0">
                <a:latin typeface="Symbol" pitchFamily="2" charset="2"/>
                <a:ea typeface="Times New Roman" panose="02020603050405020304" pitchFamily="18" charset="0"/>
              </a:rPr>
              <a:t>·</a:t>
            </a:r>
            <a:r>
              <a:rPr lang="es-E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Concordancia </a:t>
            </a:r>
            <a:r>
              <a:rPr lang="es-E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el perfil inmunológicos descritos </a:t>
            </a:r>
            <a:r>
              <a:rPr lang="es-ES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previamentes</a:t>
            </a:r>
            <a:r>
              <a:rPr lang="es-E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E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(N y M</a:t>
            </a:r>
            <a:r>
              <a:rPr lang="es-E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285750" indent="-285750">
              <a:buFont typeface="Symbol" pitchFamily="2" charset="2"/>
              <a:buChar char="·"/>
            </a:pPr>
            <a:endParaRPr lang="es-E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" name="Imagen 25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5E314C8A-221A-98B4-EF57-F3E1136771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7" y="1292549"/>
            <a:ext cx="2450952" cy="98618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C72747A-A7BB-0107-707B-2139C4C0648B}"/>
              </a:ext>
            </a:extLst>
          </p:cNvPr>
          <p:cNvSpPr txBox="1"/>
          <p:nvPr/>
        </p:nvSpPr>
        <p:spPr>
          <a:xfrm>
            <a:off x="9121257" y="151848"/>
            <a:ext cx="309121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9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s-ES" sz="1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nálisis de biomarcadores</a:t>
            </a:r>
            <a:endParaRPr lang="es-ES" sz="1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E41A5-FBF6-1EC7-056C-90DD46E6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568451F1-218C-9168-774D-F754467250C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3D37113-517D-2343-CE80-AD128F5513D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C0FBC852-296C-4CEC-4221-BBD1A88A8CD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88A42B38-098C-2E04-0888-E489F6044B51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344D4DC5-F1AD-91DD-BCD8-AB795BE64154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8A898808-89FF-4AFB-615F-0A549B41BF6C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DB881D77-CBD5-528F-F2EC-887FEAF4606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4F941EF0-5D84-7560-B929-A1C6135A4DA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E587B79-4AA4-8AAB-3F6E-6463185872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22D4EBD-4FB5-AD9E-0330-E951FE5254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8C6B349-AE65-273E-1EAC-404F93A631C4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5FE5861C-A8DD-819C-A448-9105611DF84C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A60568A-A680-071C-66A6-2563DA29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5EF023-A6C7-149B-7E4A-0D12E0C33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17520"/>
              </p:ext>
            </p:extLst>
          </p:nvPr>
        </p:nvGraphicFramePr>
        <p:xfrm>
          <a:off x="838201" y="1921694"/>
          <a:ext cx="10738104" cy="3916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79368">
                  <a:extLst>
                    <a:ext uri="{9D8B030D-6E8A-4147-A177-3AD203B41FA5}">
                      <a16:colId xmlns:a16="http://schemas.microsoft.com/office/drawing/2014/main" val="1455241842"/>
                    </a:ext>
                  </a:extLst>
                </a:gridCol>
                <a:gridCol w="3579368">
                  <a:extLst>
                    <a:ext uri="{9D8B030D-6E8A-4147-A177-3AD203B41FA5}">
                      <a16:colId xmlns:a16="http://schemas.microsoft.com/office/drawing/2014/main" val="2761886021"/>
                    </a:ext>
                  </a:extLst>
                </a:gridCol>
                <a:gridCol w="3579368">
                  <a:extLst>
                    <a:ext uri="{9D8B030D-6E8A-4147-A177-3AD203B41FA5}">
                      <a16:colId xmlns:a16="http://schemas.microsoft.com/office/drawing/2014/main" val="3812395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Estrés oxidativo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Defensa antioxidante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Modulación inflamatoria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6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sz="1500"/>
                      </a:pPr>
                      <a:r>
                        <a:rPr lang="es-ES" sz="2000" dirty="0"/>
                        <a:t>• Estudios (</a:t>
                      </a:r>
                      <a:r>
                        <a:rPr lang="es-ES" sz="2000" dirty="0" err="1"/>
                        <a:t>Ohman</a:t>
                      </a:r>
                      <a:r>
                        <a:rPr lang="es-ES" sz="2000" dirty="0"/>
                        <a:t> 2021, </a:t>
                      </a:r>
                      <a:r>
                        <a:rPr lang="es-ES" sz="2000" dirty="0" err="1"/>
                        <a:t>Nasralla</a:t>
                      </a:r>
                      <a:r>
                        <a:rPr lang="es-ES" sz="2000" dirty="0"/>
                        <a:t> 2018, </a:t>
                      </a:r>
                      <a:r>
                        <a:rPr lang="es-ES" sz="2000" dirty="0" err="1"/>
                        <a:t>Ceresa</a:t>
                      </a:r>
                      <a:r>
                        <a:rPr lang="es-ES" sz="2000" dirty="0"/>
                        <a:t> 2020) describen que la reducción del daño oxidativo y la restauración mitocondrial se asocian a viabilidad.</a:t>
                      </a:r>
                      <a:br>
                        <a:rPr lang="es-ES" sz="2000" dirty="0"/>
                      </a:br>
                      <a:br>
                        <a:rPr lang="es-ES" sz="2000" dirty="0"/>
                      </a:br>
                      <a:r>
                        <a:rPr lang="es-ES" sz="2000" dirty="0"/>
                        <a:t>• Nuestros datos: ↓ TBARS y succinato estable → menor daño oxidativo.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500"/>
                      </a:pPr>
                      <a:r>
                        <a:rPr lang="es-ES" sz="2000" dirty="0"/>
                        <a:t>• Actividad mantenida de </a:t>
                      </a:r>
                      <a:r>
                        <a:rPr lang="es-ES" sz="2000" dirty="0" err="1"/>
                        <a:t>GPx</a:t>
                      </a:r>
                      <a:r>
                        <a:rPr lang="es-ES" sz="2000" dirty="0"/>
                        <a:t>, GR y SOD favorece la homeostasis redox durante la NMP (</a:t>
                      </a:r>
                      <a:r>
                        <a:rPr lang="es-ES" sz="2000" dirty="0" err="1"/>
                        <a:t>Vairetti</a:t>
                      </a:r>
                      <a:r>
                        <a:rPr lang="es-ES" sz="2000" dirty="0"/>
                        <a:t> 2020, Schlegel 2019).</a:t>
                      </a:r>
                      <a:br>
                        <a:rPr lang="es-ES" sz="2000" dirty="0"/>
                      </a:br>
                      <a:br>
                        <a:rPr lang="es-ES" sz="2000" dirty="0"/>
                      </a:br>
                      <a:r>
                        <a:rPr lang="es-ES" sz="2000" dirty="0"/>
                        <a:t>• Nuestros datos: Actividad antioxidante preservada en injertos viables.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500"/>
                      </a:pPr>
                      <a:r>
                        <a:rPr lang="es-ES" sz="2000" dirty="0"/>
                        <a:t>• Estudios (</a:t>
                      </a:r>
                      <a:r>
                        <a:rPr lang="es-ES" sz="2000" dirty="0" err="1"/>
                        <a:t>Hautz</a:t>
                      </a:r>
                      <a:r>
                        <a:rPr lang="es-ES" sz="2000" dirty="0"/>
                        <a:t> 2023, </a:t>
                      </a:r>
                      <a:r>
                        <a:rPr lang="es-ES" sz="2000" dirty="0" err="1"/>
                        <a:t>Boteon</a:t>
                      </a:r>
                      <a:r>
                        <a:rPr lang="es-ES" sz="2000" dirty="0"/>
                        <a:t> 2020, Watson 2019) muestran una transición hacia un perfil inmunológico más </a:t>
                      </a:r>
                      <a:r>
                        <a:rPr lang="es-ES" sz="2000" dirty="0" err="1"/>
                        <a:t>tolerogénico</a:t>
                      </a:r>
                      <a:r>
                        <a:rPr lang="es-ES" sz="2000" dirty="0"/>
                        <a:t> durante la NMP.</a:t>
                      </a:r>
                      <a:br>
                        <a:rPr lang="es-ES" sz="2000" dirty="0"/>
                      </a:br>
                      <a:br>
                        <a:rPr lang="es-ES" sz="2000" dirty="0"/>
                      </a:br>
                      <a:r>
                        <a:rPr lang="es-ES" sz="2000" dirty="0"/>
                        <a:t>• Nuestros datos: ↓ IL-6 e ↓ IL-1</a:t>
                      </a:r>
                      <a:r>
                        <a:rPr lang="el-GR" sz="2000" dirty="0"/>
                        <a:t>β → </a:t>
                      </a:r>
                      <a:r>
                        <a:rPr lang="es-ES" sz="2000" dirty="0"/>
                        <a:t>inflamación moderada.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41897"/>
                  </a:ext>
                </a:extLst>
              </a:tr>
            </a:tbl>
          </a:graphicData>
        </a:graphic>
      </p:graphicFrame>
      <p:sp>
        <p:nvSpPr>
          <p:cNvPr id="10" name="Título 2">
            <a:extLst>
              <a:ext uri="{FF2B5EF4-FFF2-40B4-BE49-F238E27FC236}">
                <a16:creationId xmlns:a16="http://schemas.microsoft.com/office/drawing/2014/main" id="{B67EE938-B73F-20EB-54AE-3590E9CD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dirty="0"/>
              <a:t>Discusión: mecanismos de viabilidad hepática durante la NMP</a:t>
            </a:r>
          </a:p>
        </p:txBody>
      </p:sp>
    </p:spTree>
    <p:extLst>
      <p:ext uri="{BB962C8B-B14F-4D97-AF65-F5344CB8AC3E}">
        <p14:creationId xmlns:p14="http://schemas.microsoft.com/office/powerpoint/2010/main" val="93173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3FDD2-B295-9005-F9D9-F6C01BD4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596C2-FD2D-B482-20DA-277BF6E3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2500" dirty="0"/>
              <a:t>Los injertos viables mostraron menor daño oxidativo (↓ TBARS) y respuesta inflamatoria más moderada (↓ IL-6, ↓ IL-1β) en comparación con los descartados.</a:t>
            </a:r>
          </a:p>
          <a:p>
            <a:r>
              <a:rPr lang="es-ES" sz="2500" dirty="0"/>
              <a:t>Los marcadores antioxidantes (</a:t>
            </a:r>
            <a:r>
              <a:rPr lang="es-ES" sz="2500" dirty="0" err="1"/>
              <a:t>GPx</a:t>
            </a:r>
            <a:r>
              <a:rPr lang="es-ES" sz="2500" dirty="0"/>
              <a:t>, GR, SOD) se mantuvieron estables, reflejando un equilibrio redox preservado en injertos viables.</a:t>
            </a:r>
          </a:p>
          <a:p>
            <a:r>
              <a:rPr lang="es-ES" sz="2500" dirty="0"/>
              <a:t>El análisis del </a:t>
            </a:r>
            <a:r>
              <a:rPr lang="es-ES" sz="2500" dirty="0" err="1"/>
              <a:t>perfusato</a:t>
            </a:r>
            <a:r>
              <a:rPr lang="es-ES" sz="2500" dirty="0"/>
              <a:t> ofrece una ventana metabólica y molecular complementaria a los criterios clásicos de viabilidad (lactato, pH, bilis, aspecto).</a:t>
            </a:r>
          </a:p>
          <a:p>
            <a:r>
              <a:rPr lang="es-ES" sz="2500" dirty="0"/>
              <a:t>Los resultados muestran que la capacidad de controlar el estrés oxidativo e inflamatorio durante la NMP parece clave para la funcionalidad del injerto.</a:t>
            </a:r>
          </a:p>
          <a:p>
            <a:r>
              <a:rPr lang="es-ES" sz="2500" dirty="0"/>
              <a:t>Aunque el número de casos es limitado, estos datos apoyan el potencial clínico del </a:t>
            </a:r>
            <a:r>
              <a:rPr lang="es-ES" sz="2500" dirty="0" err="1"/>
              <a:t>perfusato</a:t>
            </a:r>
            <a:r>
              <a:rPr lang="es-ES" sz="2500" dirty="0"/>
              <a:t> como herramienta de evaluación y eventual intervención terapéutica ex situ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833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B1D5E-3876-3ED7-84E5-61ECE65A0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903BA3A-F722-272C-CEDF-4A206D53351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2A89826-101B-C19E-4539-595FE199935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7ABCC840-3B27-CC31-9B36-04610CD73C1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6A6BDED2-8BFB-5EF8-589D-E20703490AB1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119D0DC-524C-C3A6-2BA6-815B7487180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A7CDAD8F-679F-D024-485A-C093E07088A5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56E90B62-44A7-67F4-C851-CCE12881464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2C4E3F26-1F92-15AE-54F2-DC13C60DF4D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87D4B078-1FEE-FD9D-8A66-12DB977D8B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BFCB276-0145-82A2-E2CC-91186E0BC9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6608768-504E-FF02-2E1A-48827F675B9C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F804EE89-2E87-5956-798B-872066B3AB47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7A74A2B-29EC-57CE-88FB-2F25E784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365BE984-084A-BD48-1509-B3C97695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Implicaciones clínicas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E8DDBA-5A6E-5EAF-52F3-AB5EC1087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Listado de implicaciones:</a:t>
            </a:r>
          </a:p>
          <a:p>
            <a:endParaRPr lang="es-ES" dirty="0"/>
          </a:p>
          <a:p>
            <a:pPr lvl="1"/>
            <a:r>
              <a:rPr lang="es-ES" dirty="0"/>
              <a:t>Ampliar criterios de viabilidad con marcadores de </a:t>
            </a:r>
            <a:r>
              <a:rPr lang="es-ES" dirty="0" err="1"/>
              <a:t>perfusato</a:t>
            </a:r>
            <a:endParaRPr lang="es-ES" dirty="0"/>
          </a:p>
          <a:p>
            <a:pPr lvl="1"/>
            <a:r>
              <a:rPr lang="es-ES" dirty="0"/>
              <a:t>Potencial para “rehabilitar” injertos de alto riesgo</a:t>
            </a:r>
          </a:p>
          <a:p>
            <a:pPr lvl="1"/>
            <a:r>
              <a:rPr lang="es-ES" dirty="0"/>
              <a:t>Futuro: terapias ex situ dirigidas al estrés oxidativo/inflamación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517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1C54F-0364-7212-AB6F-351A92BAA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8367B7C-A3B3-46D1-CF23-C4E6A5BAFD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BECB306-B14F-56C4-DF46-FB8AD14A51F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73E682D1-7521-2A56-1115-81395617FF8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186E8FC-A540-8789-13B5-8E3B680DA91C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E372A37E-3A56-41F7-2485-BBD69FD32CD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717AA344-5670-2A21-5E90-C9C816AE16A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C703DCB-EB98-F90A-C6F7-0B5CD3593F7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0358D291-84BA-E375-C8E6-AE2472CC1BD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60853B5-81F0-4918-0761-6AEBA36CD3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EAFF015-F647-C05C-073B-9D62AAD467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28C7938-DB3C-CAB4-7969-1E66063A5A8B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112C6293-6CDB-D0DB-7D19-C1DB9EE88C90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497DCB4A-1069-1A70-F662-929562F91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6C30BB9-038F-A2B3-F849-F93A7745A868}"/>
              </a:ext>
            </a:extLst>
          </p:cNvPr>
          <p:cNvSpPr txBox="1"/>
          <p:nvPr/>
        </p:nvSpPr>
        <p:spPr>
          <a:xfrm>
            <a:off x="8918016" y="4935733"/>
            <a:ext cx="2822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i="1" dirty="0">
                <a:latin typeface="Abadi MT Condensed Light" panose="020B0306030101010103" pitchFamily="34" charset="77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2611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49A1E-DB34-2080-B712-20AB659F5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DB99BCD-4D3C-67EE-2F74-B10417BD85D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5804E2E-121E-02E3-77DE-4FBD802151B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37C77D9-6C0C-3F7C-49B1-13C625C5224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E7AF3297-5AED-1EBE-F907-1013805EE7A4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02B65B2B-E392-3A8E-6786-AD52E6BE5C8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59062400-E300-8659-D3EB-A51CB9DA344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0C49656-998E-10B9-C1BB-D8920EE4213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F93B34D-ED60-8DFB-D539-09C5BCB7D5F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77AD6C37-1160-6494-8777-72BAAAD254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F643276-A139-E044-B6F6-8AD9552C14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7F4509E-D3C5-511F-7AD7-C49911A09406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2B310502-7F7C-1CFB-BFBB-18DEE7788FB5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BACBAFE-4886-BE72-92C4-97DC513C8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F1DB332-D3F0-40C2-EDB9-AADF6C2B27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23" t="32449" r="30144" b="23571"/>
          <a:stretch/>
        </p:blipFill>
        <p:spPr>
          <a:xfrm>
            <a:off x="6889405" y="960113"/>
            <a:ext cx="4418902" cy="3049115"/>
          </a:xfrm>
          <a:prstGeom prst="rect">
            <a:avLst/>
          </a:prstGeom>
        </p:spPr>
      </p:pic>
      <p:pic>
        <p:nvPicPr>
          <p:cNvPr id="3" name="Content Placeholder 6" descr="metra.jpg">
            <a:extLst>
              <a:ext uri="{FF2B5EF4-FFF2-40B4-BE49-F238E27FC236}">
                <a16:creationId xmlns:a16="http://schemas.microsoft.com/office/drawing/2014/main" id="{3FC1FA3D-647D-1118-D305-8863B5E6C6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439" y="4009228"/>
            <a:ext cx="3098834" cy="2375102"/>
          </a:xfrm>
          <a:prstGeom prst="rect">
            <a:avLst/>
          </a:prstGeom>
        </p:spPr>
      </p:pic>
      <p:sp>
        <p:nvSpPr>
          <p:cNvPr id="24" name="Título 27">
            <a:extLst>
              <a:ext uri="{FF2B5EF4-FFF2-40B4-BE49-F238E27FC236}">
                <a16:creationId xmlns:a16="http://schemas.microsoft.com/office/drawing/2014/main" id="{8EFC5408-9B61-8BBC-FE3D-F6D6512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/>
              <a:t>Introducción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734196A-9E21-2BFD-FA77-285D7C801933}"/>
              </a:ext>
            </a:extLst>
          </p:cNvPr>
          <p:cNvSpPr txBox="1"/>
          <p:nvPr/>
        </p:nvSpPr>
        <p:spPr>
          <a:xfrm>
            <a:off x="847717" y="1808388"/>
            <a:ext cx="46758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NMP ha transformado la forma en que evaluamos los injertos hepáticos.</a:t>
            </a:r>
          </a:p>
          <a:p>
            <a:endParaRPr lang="es-ES" dirty="0"/>
          </a:p>
          <a:p>
            <a:r>
              <a:rPr lang="es-E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Plataforma para valorar su función </a:t>
            </a:r>
            <a:r>
              <a:rPr lang="es-ES" sz="18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antes del trasplante</a:t>
            </a:r>
            <a:r>
              <a:rPr lang="es-E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condiciones fisiológicas.</a:t>
            </a:r>
          </a:p>
          <a:p>
            <a:endParaRPr lang="es-E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AEA0E3E-0BDE-5BFE-EAE3-848B780C8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91627"/>
              </p:ext>
            </p:extLst>
          </p:nvPr>
        </p:nvGraphicFramePr>
        <p:xfrm>
          <a:off x="977252" y="3572283"/>
          <a:ext cx="4070236" cy="2101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0236">
                  <a:extLst>
                    <a:ext uri="{9D8B030D-6E8A-4147-A177-3AD203B41FA5}">
                      <a16:colId xmlns:a16="http://schemas.microsoft.com/office/drawing/2014/main" val="1841476376"/>
                    </a:ext>
                  </a:extLst>
                </a:gridCol>
              </a:tblGrid>
              <a:tr h="376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uFillTx/>
                          <a:sym typeface="Cochin"/>
                        </a:rPr>
                        <a:t>Criterios de Viabilidad</a:t>
                      </a:r>
                      <a:endParaRPr lang="es-ES" sz="1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75445"/>
                  </a:ext>
                </a:extLst>
              </a:tr>
              <a:tr h="1724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/>
                        <a:t>Lavado de lactato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/>
                        <a:t>Metabolismo de la glucosa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 err="1"/>
                        <a:t>Ph</a:t>
                      </a:r>
                      <a:r>
                        <a:rPr lang="es-ES" sz="1800" dirty="0"/>
                        <a:t> &gt; 7.3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/>
                        <a:t>Producción de bilis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/>
                        <a:t>Aspecto </a:t>
                      </a:r>
                      <a:r>
                        <a:rPr lang="es-ES" sz="1800" dirty="0" err="1"/>
                        <a:t>homogeneo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16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43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AD313-93BB-E432-A71C-193CB562E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79AC5BC0-7ECD-2146-8F8A-954F9926D0C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DC0BD5F0-4819-0671-5E77-8205E3D44E3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BB17835C-2CBA-5828-1445-8014F1118A4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4A6C6F4-AA5B-7170-A74F-922C25BEFE38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6B4B0B24-896F-107F-F151-9B32266935C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9C75FE4B-74A1-E6D8-4A13-0B6DB1CA7447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46F8A11-58CE-C1C1-6F15-EC1C43DD19D5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37E46D-9656-5AEF-CC3F-133E623405E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C971234-7054-1E66-E993-E44E8A6419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E005FBB-AF1D-808A-295C-98DFF49F4E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6AE1E1C-E851-664A-9F57-FE0ED3821AEC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42BF9983-9E77-FE37-03E3-A826F039EA5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B760995C-73E3-2ED0-2950-24D5FAD26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4" name="Imagen 23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8769A30F-EB57-F1BF-A79D-10E4369A1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38" y="1387851"/>
            <a:ext cx="7838011" cy="408229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BED2238-9EAE-576D-E7D5-ED31D8FC7AFB}"/>
              </a:ext>
            </a:extLst>
          </p:cNvPr>
          <p:cNvSpPr txBox="1"/>
          <p:nvPr/>
        </p:nvSpPr>
        <p:spPr>
          <a:xfrm>
            <a:off x="7731689" y="5891925"/>
            <a:ext cx="4252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Hautz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et al., </a:t>
            </a:r>
            <a:r>
              <a:rPr lang="es-ES" b="0" i="1" u="none" strike="noStrike" dirty="0" err="1">
                <a:solidFill>
                  <a:srgbClr val="000000"/>
                </a:solidFill>
                <a:effectLst/>
              </a:rPr>
              <a:t>Nature</a:t>
            </a:r>
            <a:r>
              <a:rPr lang="es-ES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ES" b="0" i="1" u="none" strike="noStrike" dirty="0" err="1">
                <a:solidFill>
                  <a:srgbClr val="000000"/>
                </a:solidFill>
                <a:effectLst/>
              </a:rPr>
              <a:t>Communications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2023</a:t>
            </a:r>
            <a:endParaRPr lang="es-ES" dirty="0"/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7F493F4B-A6E7-F080-AFCD-7C4C3F12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900" b="1" dirty="0"/>
              <a:t>Cambios en la composición celular durante la NMP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3E61343-A8BB-3073-3303-1E71702ABA60}"/>
              </a:ext>
            </a:extLst>
          </p:cNvPr>
          <p:cNvSpPr txBox="1"/>
          <p:nvPr/>
        </p:nvSpPr>
        <p:spPr>
          <a:xfrm>
            <a:off x="838200" y="5292168"/>
            <a:ext cx="509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*P</a:t>
            </a:r>
            <a:r>
              <a:rPr lang="es-E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rocesos celulares, inmunitarios y de estrés oxidativo – determinan viabilidad </a:t>
            </a:r>
            <a:endParaRPr lang="es-E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411973D-2AD9-29C8-DC28-BCEF627AC7E4}"/>
              </a:ext>
            </a:extLst>
          </p:cNvPr>
          <p:cNvSpPr txBox="1"/>
          <p:nvPr/>
        </p:nvSpPr>
        <p:spPr>
          <a:xfrm>
            <a:off x="9928409" y="3634342"/>
            <a:ext cx="20085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N</a:t>
            </a:r>
            <a:r>
              <a:rPr lang="es-ES" sz="16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uevos indicadores de viabilidad</a:t>
            </a:r>
            <a:r>
              <a:rPr lang="es-E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reflejen de forma más completa el estado real del injerto durante la perfusión.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3219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3072C-FB1B-010F-4E5B-04AADDD16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FB8175D0-0591-8AC9-1926-C67DC64042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70649FA-BA22-7674-D002-447AD3AC28D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C30F98B0-FBB9-7C9D-87AA-4621C87D204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852F7D7E-85D7-4E83-D4B9-442AF91CFB9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FFA0341A-25DF-B389-B446-54DA925C33C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22BF3DD3-2408-15CA-4E03-CB14176182D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C1512B2A-2CB0-462E-8228-FC21973C55F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3009CFF-2105-BF48-795A-1803FE1C0D4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6008FA38-4890-242A-7E17-EE6CFD10FF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85676B2-E9F5-04D3-9697-CDF00B0602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EC7DCBF-B83D-4CF4-072E-89315499E8BA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5644754B-C632-DEEB-FED4-05FBC6C9C1B4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E7CFE0A0-E773-E55A-0C9C-7D95AB5DA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B9F5758-2A87-552A-C5D2-DBB9B239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99860-6C57-3D5B-11EA-BAEF40BED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Nuestro objetivo principal fue analizar, de forma exploratoria, marcadores de estrés oxidativo (como TBARS, succinato), inflamación (IL-1</a:t>
            </a:r>
            <a:r>
              <a:rPr lang="el-GR" dirty="0"/>
              <a:t>β, </a:t>
            </a:r>
            <a:r>
              <a:rPr lang="es-ES" dirty="0"/>
              <a:t>IL-6, TNF-</a:t>
            </a:r>
            <a:r>
              <a:rPr lang="el-GR" dirty="0"/>
              <a:t>α, </a:t>
            </a:r>
            <a:r>
              <a:rPr lang="es-ES" dirty="0"/>
              <a:t>IFN-</a:t>
            </a:r>
            <a:r>
              <a:rPr lang="el-GR" dirty="0"/>
              <a:t>γ) </a:t>
            </a:r>
            <a:r>
              <a:rPr lang="es-ES" dirty="0"/>
              <a:t>y defensa antioxidante (</a:t>
            </a:r>
            <a:r>
              <a:rPr lang="es-ES" dirty="0" err="1"/>
              <a:t>GPx</a:t>
            </a:r>
            <a:r>
              <a:rPr lang="es-ES" dirty="0"/>
              <a:t>, GR, SOD) en el </a:t>
            </a:r>
            <a:r>
              <a:rPr lang="es-ES" dirty="0" err="1"/>
              <a:t>perfusato</a:t>
            </a:r>
            <a:r>
              <a:rPr lang="es-ES" dirty="0"/>
              <a:t> de hígados de alto riesgo sometidos a NMP y correlacionarlos con la viabilidad y los resultados clínicos.</a:t>
            </a:r>
          </a:p>
        </p:txBody>
      </p:sp>
    </p:spTree>
    <p:extLst>
      <p:ext uri="{BB962C8B-B14F-4D97-AF65-F5344CB8AC3E}">
        <p14:creationId xmlns:p14="http://schemas.microsoft.com/office/powerpoint/2010/main" val="362285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DBF8A-AE26-A109-6004-889E0C748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18C81DFE-657D-29C8-8578-F8F52DFD46F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117F09-E9E6-9AAB-5436-A5502BD5F7F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137C0FB5-870F-D668-124F-0FF6EC6E5A4A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CC4FCF04-B27B-B58E-EB68-71D0DF443A7B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0F98E9EE-2972-1792-1968-DC48F1B502D7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93CB1CC4-3759-2996-2AA0-59956D15704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CA250DA8-C499-B9C8-D8CC-30F8EDEB0A45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12C9C66F-E48D-C7D9-0C3A-0DB75DCBEB5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B74EEA60-4BE2-6AD7-962B-C80023F011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A7598B3-3FA7-26B3-8793-D2F6A66B92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C700E1-EFA6-7CDB-BB48-65E62C820AD9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722B1049-1062-AAF9-227F-2D3AA3140764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95F1EAB-430A-F987-6181-2C95F1814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10" name="Título 9">
            <a:extLst>
              <a:ext uri="{FF2B5EF4-FFF2-40B4-BE49-F238E27FC236}">
                <a16:creationId xmlns:a16="http://schemas.microsoft.com/office/drawing/2014/main" id="{9D6F41B1-529E-B7FD-067E-2417FD61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 y métodos</a:t>
            </a:r>
          </a:p>
        </p:txBody>
      </p:sp>
      <p:sp>
        <p:nvSpPr>
          <p:cNvPr id="20" name="Marcador de contenido 19">
            <a:extLst>
              <a:ext uri="{FF2B5EF4-FFF2-40B4-BE49-F238E27FC236}">
                <a16:creationId xmlns:a16="http://schemas.microsoft.com/office/drawing/2014/main" id="{5AEBB5A4-F304-EE01-7552-FB58DA68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48" y="147334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900" dirty="0"/>
              <a:t>Noviembre de 2021 - Enero de 2024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900" dirty="0"/>
              <a:t>26 hígados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900" dirty="0"/>
              <a:t>10 injertos/muestras seriadas de </a:t>
            </a:r>
            <a:r>
              <a:rPr lang="es-ES" sz="1900" dirty="0" err="1"/>
              <a:t>perfusato</a:t>
            </a:r>
            <a:r>
              <a:rPr lang="es-ES" sz="1900" dirty="0"/>
              <a:t> T0-T4-TF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900" dirty="0"/>
              <a:t>Muestras seriadas de </a:t>
            </a:r>
            <a:r>
              <a:rPr lang="es-ES" sz="1900" dirty="0" err="1"/>
              <a:t>perfusato</a:t>
            </a:r>
            <a:r>
              <a:rPr lang="es-ES" sz="1900" dirty="0"/>
              <a:t> para la determinación de marcadores de estrés oxidativo (AOPP, TBARS, TIOLS, succinato, NO), inflamación (IL-1?, IL-6, TNF-?, IFN-?) y defensa antioxidante (</a:t>
            </a:r>
            <a:r>
              <a:rPr lang="es-ES" sz="1900" dirty="0" err="1"/>
              <a:t>GPx</a:t>
            </a:r>
            <a:r>
              <a:rPr lang="es-ES" sz="1900" dirty="0"/>
              <a:t>, GR, SOD) </a:t>
            </a: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6D5966E2-4480-4B15-F5A8-C34A10381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76803"/>
              </p:ext>
            </p:extLst>
          </p:nvPr>
        </p:nvGraphicFramePr>
        <p:xfrm>
          <a:off x="5588784" y="3920150"/>
          <a:ext cx="3540484" cy="2045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0484">
                  <a:extLst>
                    <a:ext uri="{9D8B030D-6E8A-4147-A177-3AD203B41FA5}">
                      <a16:colId xmlns:a16="http://schemas.microsoft.com/office/drawing/2014/main" val="1841476376"/>
                    </a:ext>
                  </a:extLst>
                </a:gridCol>
              </a:tblGrid>
              <a:tr h="3668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uFillTx/>
                          <a:sym typeface="Cochin"/>
                        </a:rPr>
                        <a:t>Criterios de Viabilidad</a:t>
                      </a:r>
                      <a:endParaRPr lang="es-ES" sz="1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75445"/>
                  </a:ext>
                </a:extLst>
              </a:tr>
              <a:tr h="1678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/>
                        <a:t>Lavado de lactato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/>
                        <a:t>Metabolismo de la glucosa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 err="1"/>
                        <a:t>Ph</a:t>
                      </a:r>
                      <a:r>
                        <a:rPr lang="es-ES" sz="1800" dirty="0"/>
                        <a:t> &gt; 7.3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/>
                        <a:t>Producción de bilis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/>
                        <a:t>Aspecto </a:t>
                      </a:r>
                      <a:r>
                        <a:rPr lang="es-ES" sz="1800" dirty="0" err="1"/>
                        <a:t>homogeneo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168589"/>
                  </a:ext>
                </a:extLst>
              </a:tr>
            </a:tbl>
          </a:graphicData>
        </a:graphic>
      </p:graphicFrame>
      <p:pic>
        <p:nvPicPr>
          <p:cNvPr id="24" name="Imagen 2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15C65069-1A2F-D9F0-FD60-444B99ABF8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5635"/>
          <a:stretch>
            <a:fillRect/>
          </a:stretch>
        </p:blipFill>
        <p:spPr>
          <a:xfrm>
            <a:off x="927042" y="3887991"/>
            <a:ext cx="4433849" cy="204551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F0770E2-CEFE-3367-D8D1-D1FC8F18F4F0}"/>
              </a:ext>
            </a:extLst>
          </p:cNvPr>
          <p:cNvSpPr txBox="1"/>
          <p:nvPr/>
        </p:nvSpPr>
        <p:spPr>
          <a:xfrm>
            <a:off x="10055904" y="4083558"/>
            <a:ext cx="155448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515151"/>
                </a:solidFill>
                <a:latin typeface="Helvetica" pitchFamily="2" charset="0"/>
                <a:sym typeface="Cochin"/>
              </a:rPr>
              <a:t> 4 - 6 horas</a:t>
            </a:r>
            <a:endParaRPr lang="es-ES" sz="2000" b="1" dirty="0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BE25D024-FC87-6DBE-CE81-E942F32B3FD1}"/>
              </a:ext>
            </a:extLst>
          </p:cNvPr>
          <p:cNvSpPr/>
          <p:nvPr/>
        </p:nvSpPr>
        <p:spPr>
          <a:xfrm>
            <a:off x="10008867" y="4086396"/>
            <a:ext cx="1686074" cy="397272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s-ES" sz="2000">
              <a:solidFill>
                <a:srgbClr val="FFFFFF"/>
              </a:solidFill>
              <a:sym typeface="Cochin"/>
            </a:endParaRPr>
          </a:p>
        </p:txBody>
      </p:sp>
      <p:pic>
        <p:nvPicPr>
          <p:cNvPr id="28" name="Content Placeholder 6" descr="metra.jpg">
            <a:extLst>
              <a:ext uri="{FF2B5EF4-FFF2-40B4-BE49-F238E27FC236}">
                <a16:creationId xmlns:a16="http://schemas.microsoft.com/office/drawing/2014/main" id="{D0276710-84F6-328C-B479-7A225C145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662" y="4691439"/>
            <a:ext cx="2158160" cy="16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747DB-3CDC-395D-AF06-555FF099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DAEAB05-6A78-EE6A-9FE4-194C1307300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3FF26C0-D4FB-ABF3-AEBD-4FE7501BADD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E2FE7A55-8D22-6910-43CE-A0DFF964D3F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2C8F748F-11B0-1E6E-7DD6-ADB24F822324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A6218BA-E3C6-8D16-C964-84A475F01DB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60843017-5953-FFCA-D64A-0E5C6D3AEC1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0EF163B4-D2F2-7B1A-C839-66EACC1939B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EA8F9EDE-DD49-41F6-C2FC-98F33798F82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4C7F5D49-9349-A550-A170-FA3A14B7D3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ACF60D3-5C3E-82CF-62E8-1FBF3145B8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FFE5E86-570F-96EC-B35F-5E569B777ED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81198772-D911-BD26-B82E-ED8D21D4A4A5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EFCE926-D088-6654-29BA-B834901C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64D6374-B06E-F3D4-4532-42407609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clínicos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6C2886F-05CA-07CE-55BD-BE39CD0DFAD2}"/>
              </a:ext>
            </a:extLst>
          </p:cNvPr>
          <p:cNvSpPr txBox="1"/>
          <p:nvPr/>
        </p:nvSpPr>
        <p:spPr>
          <a:xfrm>
            <a:off x="7763411" y="2851919"/>
            <a:ext cx="3782349" cy="11541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solidFill>
                  <a:schemeClr val="bg1"/>
                </a:solidFill>
              </a:rPr>
              <a:t>N:10</a:t>
            </a:r>
          </a:p>
          <a:p>
            <a:r>
              <a:rPr lang="es-ES" sz="2100" dirty="0">
                <a:solidFill>
                  <a:schemeClr val="bg1"/>
                </a:solidFill>
              </a:rPr>
              <a:t>*7 injertos </a:t>
            </a:r>
            <a:r>
              <a:rPr lang="es-ES" sz="2100" dirty="0" err="1">
                <a:solidFill>
                  <a:schemeClr val="bg1"/>
                </a:solidFill>
              </a:rPr>
              <a:t>transplantados</a:t>
            </a:r>
            <a:r>
              <a:rPr lang="es-ES" sz="2100" dirty="0">
                <a:solidFill>
                  <a:schemeClr val="bg1"/>
                </a:solidFill>
              </a:rPr>
              <a:t> y </a:t>
            </a:r>
          </a:p>
          <a:p>
            <a:r>
              <a:rPr lang="es-ES" sz="2100" dirty="0">
                <a:solidFill>
                  <a:schemeClr val="bg1"/>
                </a:solidFill>
              </a:rPr>
              <a:t>*3 injertos no-</a:t>
            </a:r>
            <a:r>
              <a:rPr lang="es-ES" sz="2100" dirty="0" err="1">
                <a:solidFill>
                  <a:schemeClr val="bg1"/>
                </a:solidFill>
              </a:rPr>
              <a:t>transplantados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3440B40-E81F-F10C-590C-73B9257389C2}"/>
              </a:ext>
            </a:extLst>
          </p:cNvPr>
          <p:cNvSpPr txBox="1"/>
          <p:nvPr/>
        </p:nvSpPr>
        <p:spPr>
          <a:xfrm>
            <a:off x="5277849" y="5540964"/>
            <a:ext cx="40065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1600" dirty="0"/>
              <a:t>Progresión neoplásica </a:t>
            </a:r>
          </a:p>
          <a:p>
            <a:pPr marL="342900" indent="-342900">
              <a:buAutoNum type="arabicPeriod"/>
            </a:pPr>
            <a:r>
              <a:rPr lang="es-ES" sz="1600" dirty="0"/>
              <a:t>Muerte intraoperatoria del receptor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DE393FC8-03C9-6A56-24B4-770DE5A11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965802"/>
              </p:ext>
            </p:extLst>
          </p:nvPr>
        </p:nvGraphicFramePr>
        <p:xfrm>
          <a:off x="397833" y="1526043"/>
          <a:ext cx="9030359" cy="594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117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99312-1B2C-029A-E618-436027CBE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089D40EE-6914-FA53-975E-0E307E9146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AFD9B00-BDE1-A8E0-56C8-EDFB05F7F47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8D607F2F-DE84-B7E3-2768-A7A9BE3B184F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E379DD06-8A54-9754-A3E0-6BBA30ADD990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C6BB82AE-4897-99FF-7B9B-2181B6DFFD3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926DDB4A-3904-4DF4-E10E-03B9F813D14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C9339BD8-05A3-D333-2566-BD53CD8A0A4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DF7A719-CFCD-2B92-CEA0-97783DC4882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5EFB92FD-3AF5-72A5-4A8E-7B214A9165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38F1BE4-846B-F7B3-0F6E-36363CE49A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BFCB79D-1122-D5B6-6363-BA358F2DCAAE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40A5941C-F961-DF26-9517-911E236A6052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2080ADF-5F64-FF21-AF3E-14D17EC8C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8F4A0E73-3EF7-964F-CF3D-3196E1E2D9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969661"/>
              </p:ext>
            </p:extLst>
          </p:nvPr>
        </p:nvGraphicFramePr>
        <p:xfrm>
          <a:off x="838200" y="1717983"/>
          <a:ext cx="10280903" cy="41553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6327">
                  <a:extLst>
                    <a:ext uri="{9D8B030D-6E8A-4147-A177-3AD203B41FA5}">
                      <a16:colId xmlns:a16="http://schemas.microsoft.com/office/drawing/2014/main" val="2961636949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99568308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1432099503"/>
                    </a:ext>
                  </a:extLst>
                </a:gridCol>
                <a:gridCol w="2249643">
                  <a:extLst>
                    <a:ext uri="{9D8B030D-6E8A-4147-A177-3AD203B41FA5}">
                      <a16:colId xmlns:a16="http://schemas.microsoft.com/office/drawing/2014/main" val="2621058492"/>
                    </a:ext>
                  </a:extLst>
                </a:gridCol>
                <a:gridCol w="1261653">
                  <a:extLst>
                    <a:ext uri="{9D8B030D-6E8A-4147-A177-3AD203B41FA5}">
                      <a16:colId xmlns:a16="http://schemas.microsoft.com/office/drawing/2014/main" val="3238264882"/>
                    </a:ext>
                  </a:extLst>
                </a:gridCol>
              </a:tblGrid>
              <a:tr h="59264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Trasplantados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No Trasplantados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P</a:t>
                      </a:r>
                      <a:endParaRPr lang="es-ES" sz="2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370432"/>
                  </a:ext>
                </a:extLst>
              </a:tr>
              <a:tr h="592641">
                <a:tc>
                  <a:txBody>
                    <a:bodyPr/>
                    <a:lstStyle/>
                    <a:p>
                      <a:r>
                        <a:rPr lang="es-ES" b="1" i="1" dirty="0"/>
                        <a:t>Causa NMP</a:t>
                      </a:r>
                    </a:p>
                    <a:p>
                      <a:r>
                        <a:rPr lang="es-ES" b="1" i="1" dirty="0"/>
                        <a:t>  Esteatosis</a:t>
                      </a:r>
                    </a:p>
                    <a:p>
                      <a:r>
                        <a:rPr lang="es-ES" b="1" i="1" dirty="0"/>
                        <a:t>  Mala perfusión</a:t>
                      </a:r>
                    </a:p>
                    <a:p>
                      <a:r>
                        <a:rPr lang="es-ES" b="1" i="1" dirty="0"/>
                        <a:t>  Tiempos isquemia prolongados</a:t>
                      </a:r>
                    </a:p>
                    <a:p>
                      <a:r>
                        <a:rPr lang="es-ES" b="1" i="1" dirty="0"/>
                        <a:t>  DANC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3 (30%)</a:t>
                      </a:r>
                    </a:p>
                    <a:p>
                      <a:pPr algn="ctr"/>
                      <a:r>
                        <a:rPr lang="es-ES" dirty="0"/>
                        <a:t>2 (20%)</a:t>
                      </a:r>
                    </a:p>
                    <a:p>
                      <a:pPr algn="ctr"/>
                      <a:r>
                        <a:rPr lang="es-ES" dirty="0"/>
                        <a:t>1 (10%)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1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2 (28,6%)</a:t>
                      </a:r>
                    </a:p>
                    <a:p>
                      <a:pPr algn="ctr"/>
                      <a:r>
                        <a:rPr lang="es-ES" dirty="0"/>
                        <a:t>1 (14,3%)</a:t>
                      </a:r>
                    </a:p>
                    <a:p>
                      <a:pPr algn="ctr"/>
                      <a:r>
                        <a:rPr lang="es-ES" dirty="0"/>
                        <a:t>3 (42,9%)</a:t>
                      </a:r>
                    </a:p>
                    <a:p>
                      <a:pPr algn="ctr"/>
                      <a:r>
                        <a:rPr lang="es-ES" dirty="0"/>
                        <a:t>1 (14,3%)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1 (33.3%)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1 (33.3%)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1 (33.3%)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0,349</a:t>
                      </a:r>
                      <a:endParaRPr lang="es-E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79296"/>
                  </a:ext>
                </a:extLst>
              </a:tr>
              <a:tr h="592641">
                <a:tc>
                  <a:txBody>
                    <a:bodyPr/>
                    <a:lstStyle/>
                    <a:p>
                      <a:r>
                        <a:rPr lang="es-ES" b="1" i="1" dirty="0"/>
                        <a:t>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291 (228-325)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292 (210-465)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285 (270-300)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0,342</a:t>
                      </a:r>
                      <a:endParaRPr lang="es-E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559536"/>
                  </a:ext>
                </a:extLst>
              </a:tr>
              <a:tr h="592641">
                <a:tc>
                  <a:txBody>
                    <a:bodyPr/>
                    <a:lstStyle/>
                    <a:p>
                      <a:r>
                        <a:rPr lang="es-ES" b="1" i="1" dirty="0"/>
                        <a:t>T-NMP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319 (291-465)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325 (292-480)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 (242-317)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0,350</a:t>
                      </a:r>
                      <a:endParaRPr lang="es-E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07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 i="1" dirty="0"/>
                        <a:t>Causa Descarte</a:t>
                      </a:r>
                    </a:p>
                    <a:p>
                      <a:r>
                        <a:rPr lang="es-ES" b="1" i="1" dirty="0"/>
                        <a:t>   No descenso lactato</a:t>
                      </a:r>
                    </a:p>
                    <a:p>
                      <a:r>
                        <a:rPr lang="es-ES" b="1" i="1" dirty="0"/>
                        <a:t>   No metabolismo glucosa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2 (66,7%)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1 (33.3%)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462124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87CAA9FD-A3C7-8260-6496-92956D35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Características</a:t>
            </a:r>
            <a:r>
              <a:rPr lang="es-ES" b="1" dirty="0">
                <a:latin typeface="Helvetica" pitchFamily="2" charset="0"/>
              </a:rPr>
              <a:t> </a:t>
            </a:r>
            <a:r>
              <a:rPr lang="es-ES" dirty="0"/>
              <a:t>Injerto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01552E2-8C50-BB05-E185-45127EF891EF}"/>
              </a:ext>
            </a:extLst>
          </p:cNvPr>
          <p:cNvCxnSpPr/>
          <p:nvPr/>
        </p:nvCxnSpPr>
        <p:spPr>
          <a:xfrm>
            <a:off x="207590" y="4588329"/>
            <a:ext cx="412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C8771B0-22F3-A7CA-A81B-4B1549695DFB}"/>
              </a:ext>
            </a:extLst>
          </p:cNvPr>
          <p:cNvCxnSpPr/>
          <p:nvPr/>
        </p:nvCxnSpPr>
        <p:spPr>
          <a:xfrm>
            <a:off x="207590" y="5214257"/>
            <a:ext cx="412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1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814B6-7694-BEBD-633D-C6340DE2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6D137EDC-6E34-46F3-FAC3-92B4717BCE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039493D-0BCE-1677-CFAE-5359464E54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5830BBF-FC02-162E-817F-92A893921DD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2B87AAC-5C31-8632-B7A9-0CF28455E28C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68D82E88-1833-3A0B-4486-14E77D33285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4C95A43B-94D7-D4E7-F9D3-BA1DDFB30E17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2E0BCF76-423B-9D92-DCDB-96A62D15580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B6BCD37-EE96-99FF-0D2B-21409D86FF4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B1F809BC-FEA5-E456-EEB9-921CD31D3C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5E4CDD9-D657-464B-1234-7B14CF74FE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72A853B-A217-0109-AB38-E2399A48AAAE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98D2FFA4-FF94-7537-0DF6-0CA581B3D9F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A8C826F-4797-1F2A-E949-9A6E3315C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4E10A192-3AD9-4DF8-E80D-F3F9D59AC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76301"/>
              </p:ext>
            </p:extLst>
          </p:nvPr>
        </p:nvGraphicFramePr>
        <p:xfrm>
          <a:off x="1643430" y="1690688"/>
          <a:ext cx="6571883" cy="41245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4058">
                  <a:extLst>
                    <a:ext uri="{9D8B030D-6E8A-4147-A177-3AD203B41FA5}">
                      <a16:colId xmlns:a16="http://schemas.microsoft.com/office/drawing/2014/main" val="2961636949"/>
                    </a:ext>
                  </a:extLst>
                </a:gridCol>
                <a:gridCol w="3957825">
                  <a:extLst>
                    <a:ext uri="{9D8B030D-6E8A-4147-A177-3AD203B41FA5}">
                      <a16:colId xmlns:a16="http://schemas.microsoft.com/office/drawing/2014/main" val="99568308"/>
                    </a:ext>
                  </a:extLst>
                </a:gridCol>
              </a:tblGrid>
              <a:tr h="592641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500" dirty="0"/>
                        <a:t>N: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370432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s-ES" b="1" i="1" dirty="0"/>
                        <a:t>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559536"/>
                  </a:ext>
                </a:extLst>
              </a:tr>
              <a:tr h="371938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s-ES" b="1" i="1" dirty="0"/>
                        <a:t>NFP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07213"/>
                  </a:ext>
                </a:extLst>
              </a:tr>
              <a:tr h="58452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s-ES" b="1" i="1" dirty="0"/>
                        <a:t>Estenosis biliares</a:t>
                      </a:r>
                    </a:p>
                    <a:p>
                      <a:pPr>
                        <a:lnSpc>
                          <a:spcPts val="2160"/>
                        </a:lnSpc>
                      </a:pPr>
                      <a:r>
                        <a:rPr lang="es-ES" b="1" i="1" dirty="0" err="1"/>
                        <a:t>Colangiopatia</a:t>
                      </a:r>
                      <a:r>
                        <a:rPr lang="es-ES" b="1" i="1" dirty="0"/>
                        <a:t> isquémica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s-ES" dirty="0"/>
                        <a:t>3 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462124"/>
                  </a:ext>
                </a:extLst>
              </a:tr>
              <a:tr h="39528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s-ES" b="1" i="1" dirty="0"/>
                        <a:t>Complicaciones vasculares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345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s-ES" b="1" i="1" dirty="0"/>
                        <a:t>Retrasplante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5753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s-ES" b="1" i="1" dirty="0"/>
                        <a:t>Mortalidad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460499"/>
                  </a:ext>
                </a:extLst>
              </a:tr>
              <a:tr h="58452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s-ES" b="1" i="1" dirty="0"/>
                        <a:t>Seguimiento (meses)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s-ES" dirty="0"/>
                        <a:t>30 (28-31)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86372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C4ACD046-6FC1-FF0B-5654-DA951761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latin typeface="Helvetica" pitchFamily="2" charset="0"/>
              </a:rPr>
              <a:t>Complicaciones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300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140AD-5260-615A-5F02-848E5A9E8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00A8C72-3365-68AC-D1E6-C4A81EE7698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114D283-B5E4-C668-895D-95A87A8871B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9B6865FC-F1D0-100B-AD62-BE16275F5057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E233C7A-33D9-11AA-2542-87C7B5B2872E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E3BF959E-CFD1-7EA8-E2E5-417DB618113C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D49F87A-B6C0-165B-454B-4DCF99011A25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AB033B90-C0D1-DFAA-7DB6-453DF847A56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FA4B91C4-CC57-7E83-FA95-ACFBF63876B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2BD6C5FF-4A3E-C78F-CCD0-153019824F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12563A5-6563-3083-1ECF-7EB2271E71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408D883-FC8B-BCB5-E1ED-F1A010109FC9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C73BAB19-2C30-47B8-941B-227645FA8E57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27F79ED-A8D8-FE40-52C2-E8DB86EB9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B911777-96AA-E1D1-24E5-7850EAB7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latin typeface="Helvetica" pitchFamily="2" charset="0"/>
              </a:rPr>
              <a:t>Marcadores de estrés oxidativo</a:t>
            </a:r>
          </a:p>
        </p:txBody>
      </p:sp>
      <p:pic>
        <p:nvPicPr>
          <p:cNvPr id="3" name="Marcador de contenido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959D2DC-1C46-C77E-0608-FBA8BA404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rcRect r="21283"/>
          <a:stretch>
            <a:fillRect/>
          </a:stretch>
        </p:blipFill>
        <p:spPr>
          <a:xfrm>
            <a:off x="289274" y="2701221"/>
            <a:ext cx="3113905" cy="2154856"/>
          </a:xfrm>
        </p:spPr>
      </p:pic>
      <p:pic>
        <p:nvPicPr>
          <p:cNvPr id="4" name="Marcador de contenido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12C7FBA-40D5-DF28-51F6-21B9E06A82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" r="20616" b="-2804"/>
          <a:stretch/>
        </p:blipFill>
        <p:spPr>
          <a:xfrm>
            <a:off x="3403179" y="2644080"/>
            <a:ext cx="2958954" cy="2176456"/>
          </a:xfrm>
          <a:prstGeom prst="rect">
            <a:avLst/>
          </a:prstGeom>
        </p:spPr>
      </p:pic>
      <p:pic>
        <p:nvPicPr>
          <p:cNvPr id="10" name="Marcador de contenido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32F96BD-2072-0576-7B16-A6C0AAD8576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1381"/>
          <a:stretch>
            <a:fillRect/>
          </a:stretch>
        </p:blipFill>
        <p:spPr>
          <a:xfrm>
            <a:off x="6362133" y="2584650"/>
            <a:ext cx="2958954" cy="2115974"/>
          </a:xfrm>
          <a:prstGeom prst="rect">
            <a:avLst/>
          </a:prstGeom>
        </p:spPr>
      </p:pic>
      <p:pic>
        <p:nvPicPr>
          <p:cNvPr id="20" name="Imagen 19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29F685BE-0CCF-47E9-0E7A-28C10F0019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47" y="1598468"/>
            <a:ext cx="2450952" cy="98618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2ED2CEB-46B5-32AB-9124-314A47F7DBB4}"/>
              </a:ext>
            </a:extLst>
          </p:cNvPr>
          <p:cNvSpPr txBox="1"/>
          <p:nvPr/>
        </p:nvSpPr>
        <p:spPr>
          <a:xfrm>
            <a:off x="367615" y="4839920"/>
            <a:ext cx="107413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b="1" i="0" u="none" strike="noStrike" dirty="0">
                <a:solidFill>
                  <a:srgbClr val="000000"/>
                </a:solidFill>
                <a:effectLst/>
              </a:rPr>
              <a:t>        TBARS                               AOPP                                 Succinato</a:t>
            </a:r>
            <a:endParaRPr lang="es-ES" sz="2600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57CCF8A-ACCA-EBAA-1DD2-B5E05978B3B6}"/>
              </a:ext>
            </a:extLst>
          </p:cNvPr>
          <p:cNvSpPr txBox="1"/>
          <p:nvPr/>
        </p:nvSpPr>
        <p:spPr>
          <a:xfrm>
            <a:off x="9476038" y="2169699"/>
            <a:ext cx="2626242" cy="3925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Symbol" pitchFamily="2" charset="2"/>
              <a:buChar char="·"/>
            </a:pPr>
            <a:r>
              <a:rPr lang="es-ES" sz="1600" dirty="0">
                <a:effectLst/>
                <a:ea typeface="Times New Roman" panose="02020603050405020304" pitchFamily="18" charset="0"/>
              </a:rPr>
              <a:t>TBARS ↓ en injertos viables (menor peroxidación lipídica).</a:t>
            </a:r>
          </a:p>
          <a:p>
            <a:pPr marL="285750" indent="-285750">
              <a:buFont typeface="Symbol" pitchFamily="2" charset="2"/>
              <a:buChar char="·"/>
            </a:pPr>
            <a:endParaRPr lang="es-ES" sz="16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Symbol" pitchFamily="2" charset="2"/>
              <a:buChar char="·"/>
            </a:pPr>
            <a:r>
              <a:rPr lang="es-ES" sz="1600" dirty="0"/>
              <a:t>AOPP ↑ → oxidación proteica irreversible. Desbalance producción de ROS y capacidad antioxidante.</a:t>
            </a:r>
          </a:p>
          <a:p>
            <a:pPr marL="285750" indent="-285750">
              <a:buFont typeface="Symbol" pitchFamily="2" charset="2"/>
              <a:buChar char="·"/>
            </a:pPr>
            <a:endParaRPr lang="es-ES" sz="1600" dirty="0"/>
          </a:p>
          <a:p>
            <a:pPr marL="285750" indent="-285750">
              <a:buFont typeface="Symbol" pitchFamily="2" charset="2"/>
              <a:buChar char="·"/>
            </a:pPr>
            <a:r>
              <a:rPr lang="es-ES" sz="1600" dirty="0" err="1">
                <a:effectLst/>
                <a:ea typeface="Times New Roman" panose="02020603050405020304" pitchFamily="18" charset="0"/>
              </a:rPr>
              <a:t>Succcinato</a:t>
            </a:r>
            <a:r>
              <a:rPr lang="es-ES" sz="1600" dirty="0">
                <a:effectLst/>
                <a:ea typeface="Times New Roman" panose="02020603050405020304" pitchFamily="18" charset="0"/>
              </a:rPr>
              <a:t> sin diferencias globales entre grupos.</a:t>
            </a:r>
          </a:p>
          <a:p>
            <a:endParaRPr lang="es-ES" sz="1600" dirty="0">
              <a:effectLst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s-ES" sz="1600" dirty="0">
                <a:effectLst/>
                <a:ea typeface="Times New Roman" panose="02020603050405020304" pitchFamily="18" charset="0"/>
              </a:rPr>
              <a:t>·.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EB61536-71D4-CC0D-70DF-F6AC3C8008F1}"/>
              </a:ext>
            </a:extLst>
          </p:cNvPr>
          <p:cNvSpPr txBox="1"/>
          <p:nvPr/>
        </p:nvSpPr>
        <p:spPr>
          <a:xfrm>
            <a:off x="9121257" y="151848"/>
            <a:ext cx="309121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9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s-ES" sz="1900" b="0" i="0" u="none" strike="noStrik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nálisis de biomarcadores</a:t>
            </a:r>
            <a:endParaRPr lang="es-ES" sz="1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60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8ABB87-5709-49A6-A60B-FC6078F32951}"/>
</file>

<file path=customXml/itemProps2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2004</Words>
  <Application>Microsoft Macintosh PowerPoint</Application>
  <PresentationFormat>Panorámica</PresentationFormat>
  <Paragraphs>228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-webkit-standard</vt:lpstr>
      <vt:lpstr>Abadi MT Condensed Light</vt:lpstr>
      <vt:lpstr>Aptos</vt:lpstr>
      <vt:lpstr>Arial</vt:lpstr>
      <vt:lpstr>Calibri</vt:lpstr>
      <vt:lpstr>Calibri Light</vt:lpstr>
      <vt:lpstr>Cochin</vt:lpstr>
      <vt:lpstr>Helvetica</vt:lpstr>
      <vt:lpstr>Symbol</vt:lpstr>
      <vt:lpstr>Times New Roman</vt:lpstr>
      <vt:lpstr>Wingdings</vt:lpstr>
      <vt:lpstr>Tema de l'Office</vt:lpstr>
      <vt:lpstr>Presentación de PowerPoint</vt:lpstr>
      <vt:lpstr>Introducción</vt:lpstr>
      <vt:lpstr>Cambios en la composición celular durante la NMP</vt:lpstr>
      <vt:lpstr>Objetivo</vt:lpstr>
      <vt:lpstr>Material y métodos</vt:lpstr>
      <vt:lpstr>Resultados clínicos</vt:lpstr>
      <vt:lpstr>Características Injerto</vt:lpstr>
      <vt:lpstr>Complicaciones</vt:lpstr>
      <vt:lpstr>Marcadores de estrés oxidativo</vt:lpstr>
      <vt:lpstr>Marcadores antioxidantes</vt:lpstr>
      <vt:lpstr>Marcadores inflamatorios</vt:lpstr>
      <vt:lpstr>Discusión: mecanismos de viabilidad hepática durante la NMP</vt:lpstr>
      <vt:lpstr>Conclusiones</vt:lpstr>
      <vt:lpstr>Implicaciones clínicas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GABRIELA CHULLO LLERENA</cp:lastModifiedBy>
  <cp:revision>11</cp:revision>
  <dcterms:created xsi:type="dcterms:W3CDTF">2022-01-31T13:34:55Z</dcterms:created>
  <dcterms:modified xsi:type="dcterms:W3CDTF">2025-10-23T11:53:08Z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