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8" r:id="rId18"/>
    <p:sldId id="285" r:id="rId19"/>
    <p:sldId id="282" r:id="rId20"/>
    <p:sldId id="283" r:id="rId21"/>
    <p:sldId id="284" r:id="rId22"/>
    <p:sldId id="286" r:id="rId23"/>
    <p:sldId id="289" r:id="rId24"/>
    <p:sldId id="290" r:id="rId25"/>
    <p:sldId id="292" r:id="rId26"/>
    <p:sldId id="291" r:id="rId27"/>
    <p:sldId id="303" r:id="rId28"/>
    <p:sldId id="304" r:id="rId29"/>
    <p:sldId id="305" r:id="rId30"/>
    <p:sldId id="299" r:id="rId31"/>
    <p:sldId id="287" r:id="rId32"/>
    <p:sldId id="293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597" autoAdjust="0"/>
  </p:normalViewPr>
  <p:slideViewPr>
    <p:cSldViewPr snapToGrid="0">
      <p:cViewPr varScale="1">
        <p:scale>
          <a:sx n="72" d="100"/>
          <a:sy n="72" d="100"/>
        </p:scale>
        <p:origin x="100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E9F46-DA11-49F8-B3FB-B6FE0B04DB54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1D446-F1A1-42EC-B2C8-18A160CB64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31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Buenas tardes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950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F69F-8B49-660C-E002-D6CDE2F31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F7EAAD2-18D6-BCEF-85D6-37EC323A5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5D88771-0E6A-BA99-F5E8-AECD65FF0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dirty="0"/>
              <a:t>LA perfusión se realizó solo por porta, usando 3 litros de </a:t>
            </a:r>
            <a:r>
              <a:rPr lang="es-ES" dirty="0" err="1"/>
              <a:t>perfusato</a:t>
            </a:r>
            <a:r>
              <a:rPr lang="es-ES" dirty="0"/>
              <a:t>, a una presión entre 3 y 5 </a:t>
            </a:r>
            <a:r>
              <a:rPr lang="es-ES" dirty="0" err="1"/>
              <a:t>mmHg</a:t>
            </a:r>
            <a:r>
              <a:rPr lang="es-ES" dirty="0"/>
              <a:t>, con un flujo portal entre 150 y 300 ml/min, y una temperatura entre 4 y 10 grados.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dirty="0"/>
            </a:b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463B84-979A-FA72-13A8-E2F84D770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1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432E6-882E-48FE-CE9F-E847526D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2299303-69C6-1D11-B266-1F3612F3A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37B909-D7CD-1D67-0E8E-8B88CBF21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dirty="0"/>
              <a:t> El oxígeno se mantuvo a 1-2 L/min, a una presión parcial de unos 500 </a:t>
            </a:r>
            <a:r>
              <a:rPr lang="es-ES" dirty="0" err="1"/>
              <a:t>mmHg</a:t>
            </a:r>
            <a:r>
              <a:rPr lang="es-ES" dirty="0"/>
              <a:t>.  Aquí vemos un ejemplo de  </a:t>
            </a:r>
            <a:r>
              <a:rPr lang="es-ES" dirty="0" err="1"/>
              <a:t>split</a:t>
            </a:r>
            <a:r>
              <a:rPr lang="es-ES" dirty="0"/>
              <a:t> en la cirugía de banco mientras se perfunde el injerto.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dirty="0"/>
            </a:b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1A4569-6278-1110-F378-84F3DEA4A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970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432E6-882E-48FE-CE9F-E847526D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2299303-69C6-1D11-B266-1F3612F3A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37B909-D7CD-1D67-0E8E-8B88CBF21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Revisamos variables relacionadas con el donante, con el receptor, con la perfusión, complicaciones vasculares, biliares y otras, como fallo o disfunción primaria del injerto, así como supervivencia  del paciente y del injerto.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1A4569-6278-1110-F378-84F3DEA4A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145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901A2-728B-94B1-E6A4-BE3AA1B5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0753C9-4BA9-6BA5-C897-59ED5CA83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6117A0-8AD6-5F59-0D1B-D5402A2B5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Se incluyeron un total de 67 pacientes.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6C6E05-C888-98B6-C954-2F0BFA55F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509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CA078-F079-7448-9E4A-EB38D56D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59D1CAE-D532-9D0F-8BC7-62EEA6822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6850A4D-8315-1237-A995-ABFC3E4F0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Con respecto al donante, la edad media fue de 23 años y el índice de masa corporal de 22, es decir, muy buenos donantes. La principal causa de muerte fue el TCE, y es importante remarcar que un 9% fueron donantes en asistolia, experiencia hasta ahora no publicada en niños. Con respecto al aspecto </a:t>
            </a:r>
            <a:r>
              <a:rPr lang="es-ES" dirty="0" err="1"/>
              <a:t>macroscopico</a:t>
            </a:r>
            <a:r>
              <a:rPr lang="es-ES" dirty="0"/>
              <a:t> descrito por el cirujano,  en un 90% era bueno, aunque en  un 35% se describía algo </a:t>
            </a:r>
            <a:r>
              <a:rPr lang="es-ES" dirty="0" err="1"/>
              <a:t>esteatósico</a:t>
            </a:r>
            <a:r>
              <a:rPr lang="es-E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89FA83-7486-F90B-2DFA-A5E258B2F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604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7316C-BB2A-6A7E-3E53-C70E460F3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9684B42-6FDD-7AB7-02CB-C7EF3A1AB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512D278-A570-EA57-0D04-3989DFA8C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cuanto al receptor, la media de edad fue de 6 años, el peso de 22 años.  La principal indicación de trasplante fue la atresia biliar, y la mediana de tiempo  en lista fue de 2,3 meses.  Un 15 % eran retrasplantes.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188C65-1501-81EA-70E3-DB58CF7C3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429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E66C0-FCC5-796D-680B-078FB83FD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1CB617E-D165-1270-387E-041EF198E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18774F-006E-B048-1F9A-8AF61300C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dirty="0" err="1"/>
              <a:t>Aqui</a:t>
            </a:r>
            <a:r>
              <a:rPr lang="es-ES" b="0" dirty="0"/>
              <a:t> podemos ver los datos  de la perfusión en cuanto a presión flujo portal… lo más importante es señalar que el tiempo total de preservación fue de 490 minutos y que gracias al </a:t>
            </a:r>
            <a:r>
              <a:rPr lang="es-ES" b="0" dirty="0" err="1"/>
              <a:t>HOPe</a:t>
            </a:r>
            <a:r>
              <a:rPr lang="es-ES" b="0" dirty="0"/>
              <a:t> que usó una media de 144 minutos se pudo reducir el tiempo de isquemia en un 30% </a:t>
            </a:r>
            <a:r>
              <a:rPr lang="es-ES" b="1" dirty="0"/>
              <a:t> 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A320BF-2CE9-B270-1047-F958A4414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211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AF10F-BF36-05F3-A58D-FB755D7B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871608-3328-3182-BAE6-ABBEA94F5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0CE017-863D-ED21-B9D3-7BBABA667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cuanto a datos del trasplante, el HOPE se usó con distintos tipos de injerto, siendo el grupo más numeroso el del SPLTI en un 48% de los casos, seguido de los injertos reducidos y finalmente los enteros. En tres </a:t>
            </a:r>
            <a:r>
              <a:rPr lang="es-ES" dirty="0" err="1"/>
              <a:t>splits</a:t>
            </a:r>
            <a:r>
              <a:rPr lang="es-ES" dirty="0"/>
              <a:t> se realizó una reducción asociada a </a:t>
            </a:r>
            <a:r>
              <a:rPr lang="es-ES" dirty="0" err="1"/>
              <a:t>monosgmento</a:t>
            </a:r>
            <a:r>
              <a:rPr lang="es-ES" dirty="0"/>
              <a:t>, 2 trasplantes fueron </a:t>
            </a:r>
            <a:r>
              <a:rPr lang="es-ES" dirty="0" err="1"/>
              <a:t>cardiohepáticos</a:t>
            </a:r>
            <a:r>
              <a:rPr lang="es-ES" dirty="0"/>
              <a:t> y 1 hepatorrenal. En el caso de los </a:t>
            </a:r>
            <a:r>
              <a:rPr lang="es-ES" dirty="0" err="1"/>
              <a:t>cardiohepático</a:t>
            </a:r>
            <a:r>
              <a:rPr lang="es-ES" dirty="0"/>
              <a:t>, la perfusión ex situ hizo posible mantener al hígado sin isquemia durante el implante cardíaco.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El peso medio del injerto fue de 548 gr con un ratio peso  injerto receptor de 2.9 . La mediana de duración del trasplante fue de 480 minutos, pudiéndose cerrar la pared abdominal de forma primaria en un 80%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5BA1FE-1F5C-2D27-0D16-14613FFB5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861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96AAA-886C-CF7B-1817-0F1ADBF0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C349B8-0F70-CCD6-25BD-E88DD8D52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3AA841A-BF53-E0C5-6C75-5D8DE0A07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cuanto  los resultados a corto plazo, hubo un 1 caso de fallo primario del injerto, y una disfunción primaria posteriormente resuelta en  casi un 20%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. </a:t>
            </a:r>
          </a:p>
          <a:p>
            <a:endParaRPr lang="es-GB" dirty="0"/>
          </a:p>
          <a:p>
            <a:endParaRPr lang="es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3587D8-568A-EC3D-BE63-1D738B9E9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991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1A26C-C45E-9527-3369-5F7571BE8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8AB39D-2025-205D-AFC2-66486BDF9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8B6780E-2ABF-C3D7-5B23-B9CC19056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14 pacientes presentaron complicaciones vasculares, 5 estenosis portales y 4 arteriales, 1 trombosis portal y 3 arteriales y un aneurisma hepático en 1 caso.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3D388A-A63E-8B21-FBC0-16B576B83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00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los últimos años la perfusión ex situ  se ha implementado  mejorando la optimización, recuperación y evaluación de los injertos hepáticos antes de su implante. </a:t>
            </a:r>
          </a:p>
          <a:p>
            <a:r>
              <a:rPr lang="es-ES" dirty="0"/>
              <a:t>En adultos, tanto  la perfusión normo como hipotérmica han demostrado buenos resultados  postoperatorios, incluso en términos de supervivencia del injerto debido a una mejor preservación del mismo  …en más de  10 ensayos clínicos </a:t>
            </a:r>
            <a:r>
              <a:rPr lang="es-ES" dirty="0" err="1"/>
              <a:t>randomizados</a:t>
            </a:r>
            <a:r>
              <a:rPr lang="es-ES" dirty="0"/>
              <a:t> y en un gran numero de series de casos.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369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C5CA-0984-F00D-2E93-2B4CB998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1FD9A9-7612-5E90-C27D-4D1D46067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5BD95C2-D79C-0E46-C865-E5BC50F90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Once pacientes presentaron  complicaciones biliares, 5 fugas, 4 estenosis de la </a:t>
            </a:r>
            <a:r>
              <a:rPr lang="es-ES" dirty="0" err="1"/>
              <a:t>anstomosis</a:t>
            </a:r>
            <a:r>
              <a:rPr lang="es-ES" dirty="0"/>
              <a:t>, y 2 estenosis no anastomóticas.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56E1EA-8F95-4FC5-80AA-E2B34C9AD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397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32B37-097C-611A-BE1E-2CC8B4FF7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2DBCF5-5D3D-3680-78DE-180C30A76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C2D876-2B93-4852-D01D-46EEB616C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dirty="0"/>
              <a:t>Un 6% de los pacientes presentaron algún episodio de rechazo agudo y un paciente desarrolló rechazo crónico.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CAF962-561C-3512-D76A-71B5E95D1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077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EB0F5-C3D5-F892-069A-1922673C8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0FF9D0-0ACC-29CC-2A14-A1238785F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EA2B36-3605-F362-59A5-09FC209DA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dirty="0"/>
              <a:t>Finalmente, entre otras complicaciones, un 18% se clasificaron como graves, grado 3b, de acuerdo con la clasificación de </a:t>
            </a:r>
            <a:r>
              <a:rPr lang="es-ES" b="0" dirty="0" err="1"/>
              <a:t>Clavien</a:t>
            </a:r>
            <a:r>
              <a:rPr lang="es-ES" b="0" dirty="0"/>
              <a:t> </a:t>
            </a:r>
            <a:r>
              <a:rPr lang="es-ES" b="0" dirty="0" err="1"/>
              <a:t>Dindo</a:t>
            </a:r>
            <a:r>
              <a:rPr lang="es-ES" b="0" dirty="0"/>
              <a:t>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3D892D-16DD-0349-1B49-51F5D5690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680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B46CE-BA36-8828-04A0-A042A5842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41FB58-81B5-D7C7-45B1-1CEA4FABA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4F338C-E922-9D64-E184-F46B3E075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El pico medio de transaminasas fue de 1400 y 600, aunque volvieron a niveles normales en la primera semana postoperatoria. Del mismo modo, los niveles de bilirrubina y el INR se normalizaron también en las primeras 48 horas.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DD4E29-272C-399D-6898-823A8B75C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239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63B27-DA8D-B524-242D-6FE70E655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266314-DC7E-1039-3B18-F7FD72139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6B77C6-59BC-478E-F391-984B83953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 La estancia media en UCI fue de una semana, la estancia media de hospitalización fue de un mes, tras un seguimiento medio de 26 días . La supervivencia global fue del 91%.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437644-B844-C9B2-4FDE-C432B9A01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186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4DA7E-AE30-74B6-FF5C-3C406C592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9893D21-05CF-9232-760E-8FAE66B82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E8D2670-4961-E104-1D8A-92EF4C1E6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/>
              <a:t> </a:t>
            </a:r>
            <a:r>
              <a:rPr lang="en-US" b="0" dirty="0"/>
              <a:t>La </a:t>
            </a:r>
            <a:r>
              <a:rPr lang="en-US" b="0" dirty="0" err="1"/>
              <a:t>limitación</a:t>
            </a:r>
            <a:r>
              <a:rPr lang="en-US" b="0" dirty="0"/>
              <a:t> de </a:t>
            </a:r>
            <a:r>
              <a:rPr lang="en-US" b="0" dirty="0" err="1"/>
              <a:t>este</a:t>
            </a:r>
            <a:r>
              <a:rPr lang="en-US" b="0" dirty="0"/>
              <a:t> </a:t>
            </a:r>
            <a:r>
              <a:rPr lang="en-US" b="0" dirty="0" err="1"/>
              <a:t>estudio</a:t>
            </a:r>
            <a:r>
              <a:rPr lang="en-US" b="0" dirty="0"/>
              <a:t> es la </a:t>
            </a:r>
            <a:r>
              <a:rPr lang="en-US" b="0" dirty="0" err="1"/>
              <a:t>alta</a:t>
            </a:r>
            <a:r>
              <a:rPr lang="en-US" b="0" dirty="0"/>
              <a:t> </a:t>
            </a:r>
            <a:r>
              <a:rPr lang="en-US" b="0" dirty="0" err="1"/>
              <a:t>heterogeneidad</a:t>
            </a:r>
            <a:r>
              <a:rPr lang="en-US" b="0" dirty="0"/>
              <a:t> de </a:t>
            </a:r>
            <a:r>
              <a:rPr lang="en-US" b="0" dirty="0" err="1"/>
              <a:t>los</a:t>
            </a:r>
            <a:r>
              <a:rPr lang="en-US" b="0" dirty="0"/>
              <a:t> receptors y de </a:t>
            </a:r>
            <a:r>
              <a:rPr lang="en-US" b="0" dirty="0" err="1"/>
              <a:t>los</a:t>
            </a:r>
            <a:r>
              <a:rPr lang="en-US" b="0" dirty="0"/>
              <a:t> </a:t>
            </a:r>
            <a:r>
              <a:rPr lang="en-US" b="0" dirty="0" err="1"/>
              <a:t>tipos</a:t>
            </a:r>
            <a:r>
              <a:rPr lang="en-US" b="0" dirty="0"/>
              <a:t> de </a:t>
            </a:r>
            <a:r>
              <a:rPr lang="en-US" b="0" dirty="0" err="1"/>
              <a:t>injertos</a:t>
            </a:r>
            <a:r>
              <a:rPr lang="en-US" b="0" dirty="0"/>
              <a:t>. </a:t>
            </a:r>
            <a:r>
              <a:rPr lang="en-US" b="0" dirty="0" err="1"/>
              <a:t>Seguimos</a:t>
            </a:r>
            <a:r>
              <a:rPr lang="en-US" b="0" dirty="0"/>
              <a:t> </a:t>
            </a:r>
            <a:r>
              <a:rPr lang="en-US" b="0" dirty="0" err="1"/>
              <a:t>trabajndo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crear</a:t>
            </a:r>
            <a:r>
              <a:rPr lang="en-US" b="0" dirty="0"/>
              <a:t> </a:t>
            </a:r>
            <a:r>
              <a:rPr lang="en-US" b="0" dirty="0" err="1"/>
              <a:t>subgrupos</a:t>
            </a:r>
            <a:r>
              <a:rPr lang="en-US" b="0" dirty="0"/>
              <a:t> para comparer con y sin HOPE.  </a:t>
            </a:r>
            <a:r>
              <a:rPr lang="es-ES" b="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065BC4-F716-F7D4-D666-6C3054B5C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365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2EA61-353B-37C3-EECA-B4585004B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3F03D4C-A86E-3723-6D3B-CF7C006DF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267437-7FE9-DD11-B472-49573CB8C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Uno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subgrupos</a:t>
            </a:r>
            <a:r>
              <a:rPr lang="en-US" dirty="0"/>
              <a:t> </a:t>
            </a:r>
            <a:r>
              <a:rPr lang="en-US" dirty="0" err="1"/>
              <a:t>podría</a:t>
            </a:r>
            <a:r>
              <a:rPr lang="en-US" dirty="0"/>
              <a:t> ser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donantes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asistolia</a:t>
            </a:r>
            <a:r>
              <a:rPr lang="en-US" dirty="0"/>
              <a:t> </a:t>
            </a:r>
            <a:r>
              <a:rPr lang="en-US" dirty="0" err="1"/>
              <a:t>pediátricos</a:t>
            </a:r>
            <a:r>
              <a:rPr lang="en-US" dirty="0"/>
              <a:t> hasta la </a:t>
            </a:r>
            <a:r>
              <a:rPr lang="en-US" dirty="0" err="1"/>
              <a:t>fecha</a:t>
            </a:r>
            <a:r>
              <a:rPr lang="en-US" dirty="0"/>
              <a:t> sin </a:t>
            </a:r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publicados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con HOPE.  Nuestra </a:t>
            </a:r>
            <a:r>
              <a:rPr lang="en-US" dirty="0" err="1"/>
              <a:t>pequeña</a:t>
            </a:r>
            <a:r>
              <a:rPr lang="en-US" dirty="0"/>
              <a:t> </a:t>
            </a:r>
            <a:r>
              <a:rPr lang="en-US" dirty="0" err="1"/>
              <a:t>serie</a:t>
            </a:r>
            <a:r>
              <a:rPr lang="en-US" dirty="0"/>
              <a:t> de La </a:t>
            </a:r>
            <a:r>
              <a:rPr lang="en-US" dirty="0" err="1"/>
              <a:t>paz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muestra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HOPE </a:t>
            </a:r>
            <a:r>
              <a:rPr lang="en-US" dirty="0" err="1"/>
              <a:t>pudimos</a:t>
            </a:r>
            <a:r>
              <a:rPr lang="en-US" dirty="0"/>
              <a:t> reducer un 24%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de </a:t>
            </a:r>
            <a:r>
              <a:rPr lang="en-US" dirty="0" err="1"/>
              <a:t>isquemia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ADAC1B-EA98-E70C-F958-AADB18143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936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DD226-3A8C-929E-0E93-DC075FE75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13DB313-F3BD-A9AE-E813-141A11C15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2E5A19-E50B-C5E2-2C25-DF4FAD890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dirty="0"/>
              <a:t>Observamos un pico más alto de transaminasas en el grupo HOPE , fue por algún paciente en </a:t>
            </a:r>
            <a:r>
              <a:rPr lang="es-ES" b="0" dirty="0" err="1"/>
              <a:t>ekl</a:t>
            </a:r>
            <a:r>
              <a:rPr lang="es-ES" b="0" dirty="0"/>
              <a:t> que se </a:t>
            </a:r>
            <a:r>
              <a:rPr lang="es-ES" b="0" dirty="0" err="1"/>
              <a:t>dipararon</a:t>
            </a:r>
            <a:r>
              <a:rPr lang="es-ES" b="0" dirty="0"/>
              <a:t> </a:t>
            </a:r>
            <a:r>
              <a:rPr lang="es-ES" b="0" dirty="0" err="1"/>
              <a:t>alternaod</a:t>
            </a:r>
            <a:r>
              <a:rPr lang="es-ES" b="0" dirty="0"/>
              <a:t> la media, pero la </a:t>
            </a:r>
            <a:r>
              <a:rPr lang="es-ES" b="0" dirty="0" err="1"/>
              <a:t>noramlización</a:t>
            </a:r>
            <a:r>
              <a:rPr lang="es-ES" b="0" dirty="0"/>
              <a:t> de los niveles fue similar con o sin HOPE.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AA3301-D5FB-7535-8DB8-6FE267544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422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899E2-BFC8-22F1-E9BC-0C521941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D856E2-D863-4A0C-4E39-F168E7821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8210F4B-B101-5FBA-0B43-B7BA8D8EE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Lo mismo ocurrió con la bilirrubina y el INR que no mostraron diferencias en los grupos con o sin HOPE pero  se normalizaron en la primera semana.  </a:t>
            </a: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C466C1-18B4-9C11-5C49-EBF94C2DB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8224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70D7E-91CC-A04D-BF11-1E531DC85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0169578-8F0C-6A27-9A13-2913255FB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AB6A89-8C37-9595-4368-99689B49A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Vimos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disfunción</a:t>
            </a:r>
            <a:r>
              <a:rPr lang="en-US" dirty="0"/>
              <a:t> </a:t>
            </a:r>
            <a:r>
              <a:rPr lang="en-US" dirty="0" err="1"/>
              <a:t>primaria</a:t>
            </a:r>
            <a:r>
              <a:rPr lang="en-US" dirty="0"/>
              <a:t> del </a:t>
            </a:r>
            <a:r>
              <a:rPr lang="en-US" dirty="0" err="1"/>
              <a:t>injerto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aquellos</a:t>
            </a:r>
            <a:r>
              <a:rPr lang="en-US" dirty="0"/>
              <a:t> sin HOPE, 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hicieron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complicaciones</a:t>
            </a:r>
            <a:r>
              <a:rPr lang="en-US" dirty="0"/>
              <a:t> </a:t>
            </a:r>
            <a:r>
              <a:rPr lang="en-US" dirty="0" err="1"/>
              <a:t>biliares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con HOPE. </a:t>
            </a:r>
            <a:r>
              <a:rPr lang="en-US" dirty="0" err="1"/>
              <a:t>Tuvimos</a:t>
            </a:r>
            <a:r>
              <a:rPr lang="en-US" dirty="0"/>
              <a:t>  dos </a:t>
            </a:r>
            <a:r>
              <a:rPr lang="en-US" dirty="0" err="1"/>
              <a:t>fallecimientos</a:t>
            </a:r>
            <a:r>
              <a:rPr lang="en-US" dirty="0"/>
              <a:t> y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pérdida</a:t>
            </a:r>
            <a:r>
              <a:rPr lang="en-US" dirty="0"/>
              <a:t> del </a:t>
            </a:r>
            <a:r>
              <a:rPr lang="en-US" dirty="0" err="1"/>
              <a:t>injerto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sin HOPE, algo </a:t>
            </a:r>
            <a:r>
              <a:rPr lang="en-US" dirty="0" err="1"/>
              <a:t>que</a:t>
            </a:r>
            <a:r>
              <a:rPr lang="en-US" dirty="0"/>
              <a:t> no </a:t>
            </a:r>
            <a:r>
              <a:rPr lang="en-US" dirty="0" err="1"/>
              <a:t>ocurrió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con HOPE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08D014-6996-84D6-3CA5-BD2C02921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77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F1A4E-AEA3-515F-3F9B-37AB4D00F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02AE56-0603-7A77-2E2D-8643D3F6A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301416-3F2B-2A79-3E2F-51266D2D5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Sin embargo, pese a  los buenos resultados descritos en los adultos, en niños hay muy poca experiencia, más con la hipotermia y muy escasa con la normotermia. En  los últimos congresos de este año (ILTS, IPTA…) ya se han comenzado a describir algunos casos.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DCA983-D0D9-BA98-2827-C822CE59E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022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2A5E-7970-1931-A293-432620537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35710C-9589-A24A-C69E-745F78824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7971BC-D30E-050D-A573-CC4A5902D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Obviamente son muy pocos casos, con muchas variables y hay que ser cautos a la hora de establecer conclusiones.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s-E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8B89F8-E4A3-BF7D-345C-9372C9D8B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937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4FBF4-FD17-C323-229F-AA6AAB63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1579BF3-7B78-BD40-D099-05C03380B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F885C7D-4B81-2CFF-A650-C23D6DF83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Por tanto concluimos diciendo que </a:t>
            </a:r>
            <a:r>
              <a:rPr lang="es-ES" sz="1200" b="0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HOPE es seguro en el trasplante hepático pediátrico, estamos obteniendo buenos resultados   en injertos con tiempos de isquemia prolongada, cirugías de banco largas o donantes  en asistolia. Son necesarios más estudios para definir mejor las indicaciones y evaluar el impacto a largo plazo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0B718D-99CA-4D0E-0515-E0BB0228E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802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Gracias!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10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3C938-C397-9405-8AC0-3E4F6A19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BADDCB6-591E-678C-10D5-4A0F04389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B91A713-435C-F518-3747-FFFA5D088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Mientras que con la perfusión oxigenada en hipotermia o HOPE ya hay más de  20-25 casos descritos en la literatura.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86C58-F0BD-CD19-4F5A-BF63D464C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2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A71E-1256-D040-77F0-E934A28CD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E3EFB71-E423-0703-09C2-40FA95AB6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60AE68A-1F5A-BB78-D6B6-34FB4A40E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…Donde en la serie más larga, con 15 cases, concluye que los resultados del SPLIT usando HOPE se acercan a los del </a:t>
            </a:r>
            <a:r>
              <a:rPr lang="es-ES" dirty="0" err="1"/>
              <a:t>gold</a:t>
            </a:r>
            <a:r>
              <a:rPr lang="es-ES" dirty="0"/>
              <a:t> standard que sería el donante vivo, al disminuir el tiempo de isquemia.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6547AB-C4CD-060A-47D9-5B4AC9D55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96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99974-D017-218F-15C0-41EFF625B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1A94BFA-94D6-0ABE-ACAA-C247AAFF5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E281F2-A04F-16C9-2064-0A2031123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razón como todos sabéis es que durante la isquemia fría estática, la falta de oxigeno lleva a una  disfunción mitocondrial acumulándose productos dañinos que se liberan durante la reperfusión, provocando problemas en el injerto y en el receptor. El </a:t>
            </a:r>
            <a:r>
              <a:rPr lang="es-ES" dirty="0" err="1"/>
              <a:t>perfusato</a:t>
            </a:r>
            <a:r>
              <a:rPr lang="es-ES" dirty="0"/>
              <a:t> oxigenado y frio restablece la energía tisular antes de la reperfusión, reduce el tiempo de isquemia y atenúa los efectos del daño por isquemia reperfusión y por tanto las complicaciones asociadas.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6A31AF-09D2-B99B-E389-BECFFD8A9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78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53D3-FA19-184E-C5D8-5D10819F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653BCA0-3854-4A8C-6378-A3BB053DE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7F78F5-4386-AA49-EA2D-D58C8F80E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Por eso, injertos subóptimos o   complejos, como aquello procedentes de donantes en asistolia, o con tiempos de isquemia prolongados por distancias largas, o receptores con hepatectomías complejas o  </a:t>
            </a:r>
            <a:r>
              <a:rPr lang="es-ES" dirty="0" err="1"/>
              <a:t>corirugias</a:t>
            </a:r>
            <a:r>
              <a:rPr lang="es-ES" dirty="0"/>
              <a:t> de banco largas,  con </a:t>
            </a:r>
            <a:r>
              <a:rPr lang="es-ES" dirty="0" err="1"/>
              <a:t>reconstrucciobes</a:t>
            </a:r>
            <a:r>
              <a:rPr lang="es-ES" dirty="0"/>
              <a:t> vasculares o biliares complejas son los candidatos ideales para utilizar este tipo de perfusión ex situ.   Ya que su tiempo de isquemia va a ser mayor, así como el daño de isquemia reperfusión, y va haber un mayor riesgo de complicaciones. Con el uso del HOPE y restaurando la función mitocondrial, reducimos la </a:t>
            </a:r>
            <a:r>
              <a:rPr lang="es-ES" dirty="0" err="1"/>
              <a:t>inlfamación</a:t>
            </a:r>
            <a:r>
              <a:rPr lang="es-ES" dirty="0"/>
              <a:t> y las complicaciones. 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917E07-2319-AE0F-1EB5-5CDA381DF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00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614BA-0A3E-6FB2-589C-178018C8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FF2DD1E-6F63-DDF7-3312-CCD7BDBAA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00FB76-F1A1-40E4-9483-A9FBBB8B2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Para evaluar su utilidad, hemos comenzado un estudio multicéntrico descriptivo en 5 centros europeos donde se realiza trasplante pediátrico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9F615E-39E9-3BEB-0CBF-8C8BADBCF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199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791EE-B134-0841-670D-AA41FDF88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456A526-22EE-1778-FF09-D8D049B9A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4E6F5F9-8046-42A5-056C-EA851A3EC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Incluyendo pacientes por debajo de 18 años  donde se usó el HOPE en el trasplante entre 2020 y 2025.  Las principales indicaciones fueron injertos procedentes de donantes en asistolia, reducción o </a:t>
            </a:r>
            <a:r>
              <a:rPr lang="es-ES" dirty="0" err="1"/>
              <a:t>hiperreducción</a:t>
            </a:r>
            <a:r>
              <a:rPr lang="es-ES" dirty="0"/>
              <a:t> y por tanto cirugías de banco largas, y tiempos de isquemia superiores a 7 horas.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dirty="0"/>
            </a:b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C5499B-1C58-552D-BAAF-6C61015A4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1D446-F1A1-42EC-B2C8-18A160CB649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19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E5A2A-8498-1E36-3738-758EC3C09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0C3A22-EF32-D043-58F5-C39A9E9EF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C30B8A-D931-9270-416A-8B138B10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2FF74C-22A9-082C-4D2C-69EE8DB1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795E6B-D5DF-F637-9277-90511C58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09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7240E-D901-A6B8-6180-786B12C5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992DE3-EC36-DC7A-6D78-B46AB1827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075F5C-9BC0-B799-B7EB-1D7D4B63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85AF97-A465-EE19-0BCA-467EC8A2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D32391-ED12-3F99-15F0-4CB5A78B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52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DE1A6F-0B95-ACAE-AEF5-64E273EED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8A692E-AE5E-5568-B765-30662D055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AEAEA5-70F4-A57D-2ED6-A7797CB7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E723B1-8BA6-EBCA-3338-7791E0CB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5AE685-711C-E483-7190-ABFE870AC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03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8272B-7FCE-D9E1-58A7-62C6FE87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86700B-DBB0-FBAA-0B8A-0F95E0B3C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2319EA-D254-1AEB-5A2D-9E04D8CB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22C80-1B60-5A5D-FD40-15BE0E44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E2239-68B9-685E-8969-B7F4AD5A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09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F6CD7-9EA6-EC6D-4258-C3FDF786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8BA7DD-82B0-9A09-1288-7EC7B0754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791322-AB0E-AB16-241E-450855E9E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AC7983-9A3A-03BD-996B-B1CFE8B5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2027DE-C258-E58F-580E-6EE52B34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00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DD2C-DF99-790C-0A13-1E2F190C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452B00-F239-0AF3-FFDC-5CF1DE1D3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762C9E-AFCE-25F3-549A-02B903B5C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BAB7D5-9A62-2A3E-3DDB-C6A88EA2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EBEDC0-0E39-E1DB-7377-52682542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8AA230-CBF2-22F0-6C7F-00CEC328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12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4226E-1C7A-EE0C-9D98-1EDDBA50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484984-734A-D946-13DF-105413D3C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1D05F0-7873-735B-53CE-FFE74B5C1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E659B4-136D-037D-B174-40CB0343B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6D0EC7-C329-B7EB-F905-14738931E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038EED0-078D-BBDF-D50B-E42FFC36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7CF0F1-928C-098E-BB1A-853295C5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9A26D6-FD4C-5FAB-9640-81163B74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86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CE216-F991-FB04-A07E-2E5662F2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B77FD4F-0DF7-CD54-FB4C-53A38562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DBB9C5-D667-ECBA-5C44-4269DEA6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EB3466-BB4E-3CDB-768D-A0A14FFD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75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14BB07-42E1-0517-68ED-D213F67E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81AAA-F957-6885-D8AC-7F0169CB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692E38-5F26-82ED-9594-2C65128E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80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434C6-43CC-F573-ADC4-5C7E0E34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5F20E1-A8BA-9484-5980-5964030B2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0F097F-37E1-6B06-1C11-CA3E8F1F2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3CDE5-035F-B1B5-60CC-5CB2D52C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EBE99E-B681-0CAB-B903-758B2F49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EB69E5-4557-B68F-F2E7-FD16FC5A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00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A2055-3E8C-3EC8-5B8D-66FC81A4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CD13AC-316B-E8F5-C846-F371D2AC8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11DDDA-9F7D-2D74-86EE-D0B295F6B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6A23D4-ED0A-7A5D-6678-5EF9E68F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C1CA6C-B279-5D7E-7587-4670755D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DF5C8D-2DDC-EC68-BC72-54C9CB43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69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7CFF39-28C4-8C04-86D3-6B3CD73E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06CE3B-40D9-CF3E-8431-E620E0159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BFB2DF-FD5C-8EEE-8B10-9D56AD284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01FE4-D5E6-4E28-852F-F50A9E48015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2841D3-4E7E-304B-6B55-812AFD0B3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0E0420-31EF-6F35-9927-E78C0790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4ABFF5-A773-40F7-BF6B-6A3DE63EED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5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6.jpg"/><Relationship Id="rId4" Type="http://schemas.openxmlformats.org/officeDocument/2006/relationships/image" Target="../media/image7.pn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F60CE68-76C3-395B-1349-4117CD92E0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157" y="6192396"/>
            <a:ext cx="2928396" cy="4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36AEE0-8B47-3A01-42AE-CAC43EC11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8" t="9963" r="65718" b="2536"/>
          <a:stretch/>
        </p:blipFill>
        <p:spPr>
          <a:xfrm>
            <a:off x="5457382" y="6042757"/>
            <a:ext cx="1277234" cy="806820"/>
          </a:xfrm>
          <a:prstGeom prst="rect">
            <a:avLst/>
          </a:prstGeom>
        </p:spPr>
      </p:pic>
      <p:cxnSp>
        <p:nvCxnSpPr>
          <p:cNvPr id="6" name="Google Shape;90;p1">
            <a:extLst>
              <a:ext uri="{FF2B5EF4-FFF2-40B4-BE49-F238E27FC236}">
                <a16:creationId xmlns:a16="http://schemas.microsoft.com/office/drawing/2014/main" id="{1F9366A3-7BCE-29E1-8BE1-614CF87EBAF8}"/>
              </a:ext>
            </a:extLst>
          </p:cNvPr>
          <p:cNvCxnSpPr/>
          <p:nvPr/>
        </p:nvCxnSpPr>
        <p:spPr>
          <a:xfrm>
            <a:off x="0" y="5941157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B352469E-30AC-DFD6-CFC9-CC784C6E6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1" t="25576" b="12817"/>
          <a:stretch/>
        </p:blipFill>
        <p:spPr>
          <a:xfrm>
            <a:off x="8405445" y="6192396"/>
            <a:ext cx="3253785" cy="6571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F2ACFE-A214-27D6-C125-1B87C9AF4C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8256"/>
          <a:stretch>
            <a:fillRect/>
          </a:stretch>
        </p:blipFill>
        <p:spPr>
          <a:xfrm>
            <a:off x="2664293" y="0"/>
            <a:ext cx="6863411" cy="3018684"/>
          </a:xfrm>
          <a:prstGeom prst="rect">
            <a:avLst/>
          </a:prstGeom>
        </p:spPr>
      </p:pic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AD4E1EE3-1F3E-B300-8CCB-979A1598A41E}"/>
              </a:ext>
            </a:extLst>
          </p:cNvPr>
          <p:cNvSpPr txBox="1"/>
          <p:nvPr/>
        </p:nvSpPr>
        <p:spPr>
          <a:xfrm>
            <a:off x="1393369" y="2076122"/>
            <a:ext cx="940525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4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4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4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4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4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pediátrico: Estudio multicéntrico</a:t>
            </a:r>
            <a:endParaRPr sz="1400" dirty="0">
              <a:solidFill>
                <a:srgbClr val="00206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20F79B-6819-D24B-5851-7C4AB4166BD8}"/>
              </a:ext>
            </a:extLst>
          </p:cNvPr>
          <p:cNvSpPr txBox="1"/>
          <p:nvPr/>
        </p:nvSpPr>
        <p:spPr>
          <a:xfrm>
            <a:off x="946205" y="4575579"/>
            <a:ext cx="10010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u="sng" dirty="0"/>
              <a:t>Ane Miren Andrés Moreno</a:t>
            </a:r>
            <a:r>
              <a:rPr lang="es-ES" sz="1400" b="1" i="1" u="sng" baseline="30000" dirty="0"/>
              <a:t>1</a:t>
            </a:r>
            <a:r>
              <a:rPr lang="es-ES" sz="1400" i="1" dirty="0"/>
              <a:t>, Maria Velayos</a:t>
            </a:r>
            <a:r>
              <a:rPr lang="es-ES" sz="1400" i="1" baseline="30000" dirty="0"/>
              <a:t>1</a:t>
            </a:r>
            <a:r>
              <a:rPr lang="es-ES" sz="1400" i="1" dirty="0"/>
              <a:t>, Javier Serradilla</a:t>
            </a:r>
            <a:r>
              <a:rPr lang="es-ES" sz="1400" i="1" baseline="30000" dirty="0"/>
              <a:t>1</a:t>
            </a:r>
            <a:r>
              <a:rPr lang="es-ES" sz="1400" i="1" dirty="0"/>
              <a:t>, Alba Sánchez Galán</a:t>
            </a:r>
            <a:r>
              <a:rPr lang="es-ES" sz="1400" i="1" baseline="30000" dirty="0"/>
              <a:t>1</a:t>
            </a:r>
            <a:r>
              <a:rPr lang="es-ES" sz="1400" i="1" dirty="0"/>
              <a:t>, Jose Luis Encinas</a:t>
            </a:r>
            <a:r>
              <a:rPr lang="es-ES" sz="1400" i="1" baseline="30000" dirty="0"/>
              <a:t>1</a:t>
            </a:r>
            <a:r>
              <a:rPr lang="es-ES" sz="1400" i="1" dirty="0"/>
              <a:t>, Luis Alonso Seas</a:t>
            </a:r>
            <a:r>
              <a:rPr lang="es-ES" sz="1400" i="1" baseline="30000" dirty="0"/>
              <a:t>1</a:t>
            </a:r>
            <a:r>
              <a:rPr lang="es-ES" sz="1400" i="1" dirty="0"/>
              <a:t>, Pilar Guillermo García</a:t>
            </a:r>
            <a:r>
              <a:rPr lang="es-ES" sz="1400" i="1" baseline="30000" dirty="0"/>
              <a:t>2</a:t>
            </a:r>
            <a:r>
              <a:rPr lang="es-ES" sz="1400" i="1" dirty="0"/>
              <a:t>, Iñigo Velasco</a:t>
            </a:r>
            <a:r>
              <a:rPr lang="es-ES" sz="1400" i="1" baseline="30000" dirty="0"/>
              <a:t>2</a:t>
            </a:r>
            <a:r>
              <a:rPr lang="es-ES" sz="1400" i="1" dirty="0"/>
              <a:t>,  Maria Dolores Lledin</a:t>
            </a:r>
            <a:r>
              <a:rPr lang="es-ES" sz="1400" i="1" baseline="30000" dirty="0"/>
              <a:t>3</a:t>
            </a:r>
            <a:r>
              <a:rPr lang="es-ES" sz="1400" i="1" dirty="0"/>
              <a:t>, Maria Alós</a:t>
            </a:r>
            <a:r>
              <a:rPr lang="es-ES" sz="1400" i="1" baseline="30000" dirty="0"/>
              <a:t>3</a:t>
            </a:r>
            <a:r>
              <a:rPr lang="es-ES" sz="1400" i="1" dirty="0"/>
              <a:t>, Esteban Frauca</a:t>
            </a:r>
            <a:r>
              <a:rPr lang="es-ES" sz="1400" i="1" baseline="30000" dirty="0"/>
              <a:t>3</a:t>
            </a:r>
            <a:r>
              <a:rPr lang="es-ES" sz="1400" i="1" dirty="0"/>
              <a:t>, Francisco Hernández Oliveros</a:t>
            </a:r>
            <a:r>
              <a:rPr lang="es-ES" sz="1400" i="1" baseline="30000" dirty="0"/>
              <a:t>1</a:t>
            </a:r>
            <a:r>
              <a:rPr lang="es-ES" sz="1400" i="1" dirty="0"/>
              <a:t>.</a:t>
            </a:r>
          </a:p>
          <a:p>
            <a:pPr algn="ctr"/>
            <a:endParaRPr lang="es-ES" sz="1400" i="1" dirty="0"/>
          </a:p>
          <a:p>
            <a:pPr algn="ctr"/>
            <a:r>
              <a:rPr lang="es-ES" sz="1400" i="1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</a:t>
            </a:r>
            <a:r>
              <a:rPr lang="es-E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Cirugía Pediátrica; </a:t>
            </a:r>
            <a:r>
              <a:rPr lang="es-ES" sz="1400" i="1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s-E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Cirugía Cardíaca infantil (Perfusión); </a:t>
            </a:r>
            <a:r>
              <a:rPr lang="es-ES" sz="1400" i="1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</a:t>
            </a:r>
            <a:r>
              <a:rPr lang="es-E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Hepatología Infantil. Hospital La Paz. Instituto de investigación Hospital La Paz (IDIPAZ); </a:t>
            </a:r>
            <a:r>
              <a:rPr lang="es-ES" sz="14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TransplantChild</a:t>
            </a:r>
            <a:r>
              <a:rPr lang="es-E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2" name="Google Shape;1036;p53">
            <a:extLst>
              <a:ext uri="{FF2B5EF4-FFF2-40B4-BE49-F238E27FC236}">
                <a16:creationId xmlns:a16="http://schemas.microsoft.com/office/drawing/2014/main" id="{B7462E30-FB08-BCF3-4196-CF85E07C3CA0}"/>
              </a:ext>
            </a:extLst>
          </p:cNvPr>
          <p:cNvPicPr preferRelativeResize="0"/>
          <p:nvPr/>
        </p:nvPicPr>
        <p:blipFill rotWithShape="1">
          <a:blip r:embed="rId6">
            <a:alphaModFix amt="29000"/>
          </a:blip>
          <a:srcRect/>
          <a:stretch/>
        </p:blipFill>
        <p:spPr>
          <a:xfrm>
            <a:off x="0" y="0"/>
            <a:ext cx="1215447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335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E54BA-5C6E-B1CD-4DC7-6294173B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4D9795F6-5530-FF2A-3DDB-3F6DD90BC872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A884EFC1-BE90-0467-E220-C60E94B99A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4F6C39E8-972B-5091-E585-53B6C4113A17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137BDF-4BA0-774E-7974-E18AF95D36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8304D2-F1C9-C3FA-7EFE-30A228B378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698A0CFC-4340-5148-079A-486CF806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4166BBD8-95C1-9F8F-A551-A7DA4D01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036214A5-C043-99DA-0513-E35F66248BD5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y Métodos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5" name="Google Shape;293;p15">
            <a:extLst>
              <a:ext uri="{FF2B5EF4-FFF2-40B4-BE49-F238E27FC236}">
                <a16:creationId xmlns:a16="http://schemas.microsoft.com/office/drawing/2014/main" id="{A377BE68-64E5-75C9-B1A0-809A467367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097" t="5303"/>
          <a:stretch/>
        </p:blipFill>
        <p:spPr>
          <a:xfrm>
            <a:off x="412377" y="2754709"/>
            <a:ext cx="2478996" cy="31623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6" name="Google Shape;294;p15">
            <a:extLst>
              <a:ext uri="{FF2B5EF4-FFF2-40B4-BE49-F238E27FC236}">
                <a16:creationId xmlns:a16="http://schemas.microsoft.com/office/drawing/2014/main" id="{77E0F46E-0732-65F1-37AF-901DF3F90FD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053" r="20685"/>
          <a:stretch/>
        </p:blipFill>
        <p:spPr>
          <a:xfrm rot="5400000">
            <a:off x="3133679" y="4189036"/>
            <a:ext cx="1608391" cy="18234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7" name="Google Shape;310;p16">
            <a:extLst>
              <a:ext uri="{FF2B5EF4-FFF2-40B4-BE49-F238E27FC236}">
                <a16:creationId xmlns:a16="http://schemas.microsoft.com/office/drawing/2014/main" id="{54C24284-C489-4D5B-0C92-41534507AB71}"/>
              </a:ext>
            </a:extLst>
          </p:cNvPr>
          <p:cNvSpPr txBox="1"/>
          <p:nvPr/>
        </p:nvSpPr>
        <p:spPr>
          <a:xfrm>
            <a:off x="4984377" y="2927813"/>
            <a:ext cx="7460059" cy="28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– HOPE, 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perfusato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L 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Presión portal continua: 3-5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mmHg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Flujo portal continuo: 150-300 ml/min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s-ES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ª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4-10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ºC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s-ES" sz="2000" b="1" i="0" u="none" strike="noStrike" cap="none" baseline="-25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1-2 L/min 100%        PaO</a:t>
            </a:r>
            <a:r>
              <a:rPr lang="es-ES" sz="2000" b="1" i="0" u="none" strike="noStrike" cap="none" baseline="-25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450-500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mmHg</a:t>
            </a:r>
            <a:endParaRPr sz="20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800" b="1" i="0" u="none" strike="noStrike" cap="none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94002C6-6515-3215-8B96-0C9F9807C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69" y="2754708"/>
            <a:ext cx="1806936" cy="1359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Google Shape;232;p12">
            <a:extLst>
              <a:ext uri="{FF2B5EF4-FFF2-40B4-BE49-F238E27FC236}">
                <a16:creationId xmlns:a16="http://schemas.microsoft.com/office/drawing/2014/main" id="{11CF7058-89A0-8296-FB55-24FDED365779}"/>
              </a:ext>
            </a:extLst>
          </p:cNvPr>
          <p:cNvSpPr txBox="1"/>
          <p:nvPr/>
        </p:nvSpPr>
        <p:spPr>
          <a:xfrm>
            <a:off x="2071604" y="1127603"/>
            <a:ext cx="8317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2800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Estudio</a:t>
            </a: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multicéntrico descriptivo</a:t>
            </a:r>
            <a:endParaRPr lang="es-ES" sz="2800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233;p12">
            <a:extLst>
              <a:ext uri="{FF2B5EF4-FFF2-40B4-BE49-F238E27FC236}">
                <a16:creationId xmlns:a16="http://schemas.microsoft.com/office/drawing/2014/main" id="{90F2445B-8563-E7F3-E40D-006AD4A6C2C7}"/>
              </a:ext>
            </a:extLst>
          </p:cNvPr>
          <p:cNvSpPr/>
          <p:nvPr/>
        </p:nvSpPr>
        <p:spPr>
          <a:xfrm>
            <a:off x="1596323" y="1066694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52;p13">
            <a:extLst>
              <a:ext uri="{FF2B5EF4-FFF2-40B4-BE49-F238E27FC236}">
                <a16:creationId xmlns:a16="http://schemas.microsoft.com/office/drawing/2014/main" id="{DAED0AB4-BC75-F3BE-C8F7-51F6D226F133}"/>
              </a:ext>
            </a:extLst>
          </p:cNvPr>
          <p:cNvSpPr/>
          <p:nvPr/>
        </p:nvSpPr>
        <p:spPr>
          <a:xfrm>
            <a:off x="1596323" y="1876233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53;p13">
            <a:extLst>
              <a:ext uri="{FF2B5EF4-FFF2-40B4-BE49-F238E27FC236}">
                <a16:creationId xmlns:a16="http://schemas.microsoft.com/office/drawing/2014/main" id="{B71BA297-EFD7-DEC7-D6D3-D915F5B9E9E2}"/>
              </a:ext>
            </a:extLst>
          </p:cNvPr>
          <p:cNvSpPr txBox="1"/>
          <p:nvPr/>
        </p:nvSpPr>
        <p:spPr>
          <a:xfrm>
            <a:off x="2071604" y="1957242"/>
            <a:ext cx="83174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Trasplante hepático pediátrico + HOPE :  2020-2025 </a:t>
            </a:r>
            <a:endParaRPr sz="2800" b="1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7609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1FC1E-0AEC-88FB-F6E9-085170FB8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3652F774-4161-BFFB-CC99-53CBEBAED58F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61EAD8B0-7478-A936-FECA-6F998ADD57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3E50DE2C-E2C8-55F0-AE69-17E0E11F4D30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436026-F392-788B-677E-EF3294054F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1CE9FD-4792-200B-1068-1F86CE79F4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65BCC403-A9E6-1153-4D01-D12CE055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E79EA49F-2BF6-75C8-435B-A006C335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9308F5C-A926-B3C0-DFEE-F9708B94BC6A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y Métodos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1" name="1B0ED5E">
            <a:hlinkClick r:id="" action="ppaction://media"/>
            <a:extLst>
              <a:ext uri="{FF2B5EF4-FFF2-40B4-BE49-F238E27FC236}">
                <a16:creationId xmlns:a16="http://schemas.microsoft.com/office/drawing/2014/main" id="{A59DADD7-F1A0-4F70-6046-20B213EB8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/>
          <a:stretch/>
        </p:blipFill>
        <p:spPr>
          <a:xfrm>
            <a:off x="2071604" y="2825171"/>
            <a:ext cx="2825203" cy="302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Google Shape;232;p12">
            <a:extLst>
              <a:ext uri="{FF2B5EF4-FFF2-40B4-BE49-F238E27FC236}">
                <a16:creationId xmlns:a16="http://schemas.microsoft.com/office/drawing/2014/main" id="{33CF5580-64A2-0E64-E685-BC40E4F0EE28}"/>
              </a:ext>
            </a:extLst>
          </p:cNvPr>
          <p:cNvSpPr txBox="1"/>
          <p:nvPr/>
        </p:nvSpPr>
        <p:spPr>
          <a:xfrm>
            <a:off x="2071604" y="1127603"/>
            <a:ext cx="8317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2800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Estudio</a:t>
            </a: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multicéntrico descriptivo</a:t>
            </a:r>
            <a:endParaRPr lang="es-ES" sz="2800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33;p12">
            <a:extLst>
              <a:ext uri="{FF2B5EF4-FFF2-40B4-BE49-F238E27FC236}">
                <a16:creationId xmlns:a16="http://schemas.microsoft.com/office/drawing/2014/main" id="{0452B0C4-48CA-3EF2-23B4-3F361E981AFF}"/>
              </a:ext>
            </a:extLst>
          </p:cNvPr>
          <p:cNvSpPr/>
          <p:nvPr/>
        </p:nvSpPr>
        <p:spPr>
          <a:xfrm>
            <a:off x="1596323" y="1066694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52;p13">
            <a:extLst>
              <a:ext uri="{FF2B5EF4-FFF2-40B4-BE49-F238E27FC236}">
                <a16:creationId xmlns:a16="http://schemas.microsoft.com/office/drawing/2014/main" id="{C3467470-E78A-89D2-3CB9-7F72255BF06A}"/>
              </a:ext>
            </a:extLst>
          </p:cNvPr>
          <p:cNvSpPr/>
          <p:nvPr/>
        </p:nvSpPr>
        <p:spPr>
          <a:xfrm>
            <a:off x="1596323" y="1876233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53;p13">
            <a:extLst>
              <a:ext uri="{FF2B5EF4-FFF2-40B4-BE49-F238E27FC236}">
                <a16:creationId xmlns:a16="http://schemas.microsoft.com/office/drawing/2014/main" id="{33811D77-223C-AB4C-AB6A-D27ABD39BD91}"/>
              </a:ext>
            </a:extLst>
          </p:cNvPr>
          <p:cNvSpPr txBox="1"/>
          <p:nvPr/>
        </p:nvSpPr>
        <p:spPr>
          <a:xfrm>
            <a:off x="2071604" y="1957242"/>
            <a:ext cx="83174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Trasplante hepático pediátrico + HOPE :  2020-2025 </a:t>
            </a:r>
            <a:endParaRPr sz="2800" b="1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310;p16">
            <a:extLst>
              <a:ext uri="{FF2B5EF4-FFF2-40B4-BE49-F238E27FC236}">
                <a16:creationId xmlns:a16="http://schemas.microsoft.com/office/drawing/2014/main" id="{2E7962EF-7307-CDA1-A6BB-EF6D2635A89F}"/>
              </a:ext>
            </a:extLst>
          </p:cNvPr>
          <p:cNvSpPr txBox="1"/>
          <p:nvPr/>
        </p:nvSpPr>
        <p:spPr>
          <a:xfrm>
            <a:off x="4984377" y="2927813"/>
            <a:ext cx="7460059" cy="28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– HOPE, 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perfusato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L 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Presión portal continua: 3-5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mmHg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Flujo portal continuo: 150-300 ml/min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s-ES" sz="2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ª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4-10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ºC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endParaRPr dirty="0"/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s-ES" sz="2000" b="1" i="0" u="none" strike="noStrike" cap="none" baseline="-25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1-2 L/min 100%        PaO</a:t>
            </a:r>
            <a:r>
              <a:rPr lang="es-ES" sz="2000" b="1" i="0" u="none" strike="noStrike" cap="none" baseline="-25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s-ES" sz="20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450-500 </a:t>
            </a:r>
            <a:r>
              <a:rPr lang="es-ES" sz="20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mmHg</a:t>
            </a:r>
            <a:endParaRPr sz="20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2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800" b="1" i="0" u="none" strike="noStrike" cap="none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51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1FC1E-0AEC-88FB-F6E9-085170FB8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3652F774-4161-BFFB-CC99-53CBEBAED58F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61EAD8B0-7478-A936-FECA-6F998ADD57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3E50DE2C-E2C8-55F0-AE69-17E0E11F4D30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436026-F392-788B-677E-EF3294054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1CE9FD-4792-200B-1068-1F86CE79F4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65BCC403-A9E6-1153-4D01-D12CE055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E79EA49F-2BF6-75C8-435B-A006C335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9308F5C-A926-B3C0-DFEE-F9708B94BC6A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y Métodos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6" name="Google Shape;326;p17">
            <a:extLst>
              <a:ext uri="{FF2B5EF4-FFF2-40B4-BE49-F238E27FC236}">
                <a16:creationId xmlns:a16="http://schemas.microsoft.com/office/drawing/2014/main" id="{D9945AD4-FA62-35F1-5805-10E74AA66F89}"/>
              </a:ext>
            </a:extLst>
          </p:cNvPr>
          <p:cNvSpPr txBox="1"/>
          <p:nvPr/>
        </p:nvSpPr>
        <p:spPr>
          <a:xfrm>
            <a:off x="2071605" y="2909064"/>
            <a:ext cx="9267987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Variables:</a:t>
            </a:r>
            <a:r>
              <a:rPr lang="es-ES" sz="1050" b="1" dirty="0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s-ES" sz="18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Donante y receptor</a:t>
            </a:r>
            <a:endParaRPr sz="1800" b="1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2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Datos de la perfusión (HOPE)  </a:t>
            </a:r>
            <a:endParaRPr sz="1800" b="1" i="0" u="none" strike="noStrike" cap="none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2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Complicaciones: vasculares, biliares, otras</a:t>
            </a:r>
            <a:endParaRPr dirty="0"/>
          </a:p>
          <a:p>
            <a:pPr marL="914400" marR="0" lvl="2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s-ES" sz="1800" b="1" i="0" u="none" strike="noStrike" cap="none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Fallo primario del injerto (PGF), Disfunción primaria del injerto (PGD)</a:t>
            </a:r>
            <a:endParaRPr dirty="0"/>
          </a:p>
          <a:p>
            <a:pPr marL="914400" marR="0" lvl="2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Supervivencia y seguimiento</a:t>
            </a:r>
          </a:p>
        </p:txBody>
      </p:sp>
      <p:sp>
        <p:nvSpPr>
          <p:cNvPr id="11" name="Google Shape;232;p12">
            <a:extLst>
              <a:ext uri="{FF2B5EF4-FFF2-40B4-BE49-F238E27FC236}">
                <a16:creationId xmlns:a16="http://schemas.microsoft.com/office/drawing/2014/main" id="{1297F687-9B18-00B3-F7DD-BBB983AAA992}"/>
              </a:ext>
            </a:extLst>
          </p:cNvPr>
          <p:cNvSpPr txBox="1"/>
          <p:nvPr/>
        </p:nvSpPr>
        <p:spPr>
          <a:xfrm>
            <a:off x="2071604" y="1127603"/>
            <a:ext cx="8317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2800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Estudio</a:t>
            </a: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multicéntrico descriptivo</a:t>
            </a:r>
            <a:endParaRPr lang="es-ES" sz="2800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233;p12">
            <a:extLst>
              <a:ext uri="{FF2B5EF4-FFF2-40B4-BE49-F238E27FC236}">
                <a16:creationId xmlns:a16="http://schemas.microsoft.com/office/drawing/2014/main" id="{D17AE0AA-C4C3-40B1-1EA3-FFDB6B4F097A}"/>
              </a:ext>
            </a:extLst>
          </p:cNvPr>
          <p:cNvSpPr/>
          <p:nvPr/>
        </p:nvSpPr>
        <p:spPr>
          <a:xfrm>
            <a:off x="1596323" y="1066694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52;p13">
            <a:extLst>
              <a:ext uri="{FF2B5EF4-FFF2-40B4-BE49-F238E27FC236}">
                <a16:creationId xmlns:a16="http://schemas.microsoft.com/office/drawing/2014/main" id="{786D872A-E655-A458-5AED-8ED138F5FC9C}"/>
              </a:ext>
            </a:extLst>
          </p:cNvPr>
          <p:cNvSpPr/>
          <p:nvPr/>
        </p:nvSpPr>
        <p:spPr>
          <a:xfrm>
            <a:off x="1596323" y="1876233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53;p13">
            <a:extLst>
              <a:ext uri="{FF2B5EF4-FFF2-40B4-BE49-F238E27FC236}">
                <a16:creationId xmlns:a16="http://schemas.microsoft.com/office/drawing/2014/main" id="{6453816F-79EE-3C74-5604-D533D55FAD8F}"/>
              </a:ext>
            </a:extLst>
          </p:cNvPr>
          <p:cNvSpPr txBox="1"/>
          <p:nvPr/>
        </p:nvSpPr>
        <p:spPr>
          <a:xfrm>
            <a:off x="2071604" y="1957242"/>
            <a:ext cx="83174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Trasplante hepático pediátrico + HOPE :  2020-2025 </a:t>
            </a:r>
            <a:endParaRPr sz="2800" b="1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20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9E35-EFE0-8FF6-5243-76A883BFF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C1E313E9-AB47-4A58-31BA-39CE73BFD7A2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A9BA246C-83D8-C582-C897-96BB0ACFE8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4B482B1A-FB55-6495-5955-CD7E445061E2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F61989-061A-AE6F-8919-53E9F5D87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19DD0C-793B-7126-BFC9-0FC4DE508C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45FA0CC2-2AA7-BAF8-2D3A-F594F0DA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860CCBD4-EDFE-48EB-7E02-57B10DACD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B966179-06CB-DEA8-6FFB-ED25F653F72E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1" name="Google Shape;347;p19">
            <a:extLst>
              <a:ext uri="{FF2B5EF4-FFF2-40B4-BE49-F238E27FC236}">
                <a16:creationId xmlns:a16="http://schemas.microsoft.com/office/drawing/2014/main" id="{51824715-17AE-1E2C-8DA2-236FE06746D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49638" b="8796"/>
          <a:stretch/>
        </p:blipFill>
        <p:spPr>
          <a:xfrm>
            <a:off x="8584767" y="2637189"/>
            <a:ext cx="2422319" cy="19537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" name="Google Shape;349;p19">
            <a:extLst>
              <a:ext uri="{FF2B5EF4-FFF2-40B4-BE49-F238E27FC236}">
                <a16:creationId xmlns:a16="http://schemas.microsoft.com/office/drawing/2014/main" id="{5C6B8E37-01DB-CEC6-92F2-5E743F509B5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4914" y="2637189"/>
            <a:ext cx="2422319" cy="195076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7" name="Google Shape;350;p19">
            <a:extLst>
              <a:ext uri="{FF2B5EF4-FFF2-40B4-BE49-F238E27FC236}">
                <a16:creationId xmlns:a16="http://schemas.microsoft.com/office/drawing/2014/main" id="{AC6C2962-33DA-6602-2B68-4E7207DA9E75}"/>
              </a:ext>
            </a:extLst>
          </p:cNvPr>
          <p:cNvSpPr txBox="1"/>
          <p:nvPr/>
        </p:nvSpPr>
        <p:spPr>
          <a:xfrm>
            <a:off x="3783430" y="1275174"/>
            <a:ext cx="42643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 </a:t>
            </a:r>
            <a:r>
              <a:rPr lang="es-ES" sz="44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pacientes</a:t>
            </a:r>
            <a:endParaRPr sz="6000" b="1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351;p19">
            <a:extLst>
              <a:ext uri="{FF2B5EF4-FFF2-40B4-BE49-F238E27FC236}">
                <a16:creationId xmlns:a16="http://schemas.microsoft.com/office/drawing/2014/main" id="{771CCB5E-0861-9FFD-CFC5-E92A3942B0F3}"/>
              </a:ext>
            </a:extLst>
          </p:cNvPr>
          <p:cNvSpPr/>
          <p:nvPr/>
        </p:nvSpPr>
        <p:spPr>
          <a:xfrm>
            <a:off x="4015534" y="3404216"/>
            <a:ext cx="365760" cy="2813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6262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52;p19">
            <a:extLst>
              <a:ext uri="{FF2B5EF4-FFF2-40B4-BE49-F238E27FC236}">
                <a16:creationId xmlns:a16="http://schemas.microsoft.com/office/drawing/2014/main" id="{71AE5482-DC2E-BEFD-0330-D06EE5AFC2D4}"/>
              </a:ext>
            </a:extLst>
          </p:cNvPr>
          <p:cNvSpPr/>
          <p:nvPr/>
        </p:nvSpPr>
        <p:spPr>
          <a:xfrm>
            <a:off x="7730398" y="3404216"/>
            <a:ext cx="365760" cy="2813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6262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42362B1-4F65-BF26-2419-1C3517366C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169" t="33084" r="18594" b="17001"/>
          <a:stretch/>
        </p:blipFill>
        <p:spPr>
          <a:xfrm rot="5400000">
            <a:off x="5057418" y="2403586"/>
            <a:ext cx="1946422" cy="2422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68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001CB-862F-DE9A-C139-F95DF571C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13318AF9-2EF2-2940-B765-3A852E26A89C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3969A614-E76D-B95E-81FD-2DF0EF3213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3D5AA97C-439C-01D0-0F1D-C51E5DA4A3E1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C5F268-3F38-1F69-FFCF-7D5B39A41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F5BBC-E3D0-55A5-22F2-570DA8BD89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48BE9669-BADE-D82D-0070-AE535065E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6AC38D9D-BB2F-4BF4-5242-526CF570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47954C0-361F-9D6C-D83B-77A321240406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B4DE238D-2F84-B667-4BC1-48B4993B35C3}"/>
              </a:ext>
            </a:extLst>
          </p:cNvPr>
          <p:cNvSpPr txBox="1"/>
          <p:nvPr/>
        </p:nvSpPr>
        <p:spPr>
          <a:xfrm>
            <a:off x="262322" y="929849"/>
            <a:ext cx="324891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sp>
        <p:nvSpPr>
          <p:cNvPr id="10" name="Google Shape;365;p20">
            <a:extLst>
              <a:ext uri="{FF2B5EF4-FFF2-40B4-BE49-F238E27FC236}">
                <a16:creationId xmlns:a16="http://schemas.microsoft.com/office/drawing/2014/main" id="{4ADFCB5A-3E61-481D-7B7F-61E52A6FF058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Donante</a:t>
            </a:r>
            <a:endParaRPr sz="3200" b="1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3" name="Google Shape;364;p20">
            <a:extLst>
              <a:ext uri="{FF2B5EF4-FFF2-40B4-BE49-F238E27FC236}">
                <a16:creationId xmlns:a16="http://schemas.microsoft.com/office/drawing/2014/main" id="{72E1BCBE-B983-AB04-E48D-788DAA9BC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009796"/>
              </p:ext>
            </p:extLst>
          </p:nvPr>
        </p:nvGraphicFramePr>
        <p:xfrm>
          <a:off x="2634106" y="1512402"/>
          <a:ext cx="6439575" cy="40081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6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3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Edad (años)</a:t>
                      </a:r>
                      <a:r>
                        <a:rPr lang="es-ES" sz="1600" b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media </a:t>
                      </a:r>
                      <a:r>
                        <a:rPr lang="es-ES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600" b="0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22.8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13.7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IMC (kg/m</a:t>
                      </a:r>
                      <a:r>
                        <a:rPr lang="es-ES" sz="1600" b="1" baseline="30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22.3 ± 5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Causa de muerte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Traumatismo craneoencefálico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Encefalopatía isquémica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Accidente cerebrovascular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Parada cardíaca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Otras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 (61)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(15)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 (11.9)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Horas en UCI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mediana (rango)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 (48-96)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Tipo de donante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ME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DAC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 (91)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(9)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Transaminasas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mediana (rango)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GOT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GPT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71.5 (46-216)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 (22-66)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4" name="Grupo 13">
            <a:extLst>
              <a:ext uri="{FF2B5EF4-FFF2-40B4-BE49-F238E27FC236}">
                <a16:creationId xmlns:a16="http://schemas.microsoft.com/office/drawing/2014/main" id="{56A88EAF-FA7F-2DB6-1DA3-BB016A387179}"/>
              </a:ext>
            </a:extLst>
          </p:cNvPr>
          <p:cNvGrpSpPr/>
          <p:nvPr/>
        </p:nvGrpSpPr>
        <p:grpSpPr>
          <a:xfrm>
            <a:off x="9349196" y="2591884"/>
            <a:ext cx="2459180" cy="1674055"/>
            <a:chOff x="9389264" y="2591884"/>
            <a:chExt cx="2146654" cy="1674055"/>
          </a:xfrm>
        </p:grpSpPr>
        <p:sp>
          <p:nvSpPr>
            <p:cNvPr id="16" name="Google Shape;378;p21">
              <a:extLst>
                <a:ext uri="{FF2B5EF4-FFF2-40B4-BE49-F238E27FC236}">
                  <a16:creationId xmlns:a16="http://schemas.microsoft.com/office/drawing/2014/main" id="{64F8569B-D1F3-7F1E-E41A-42BC896AA796}"/>
                </a:ext>
              </a:extLst>
            </p:cNvPr>
            <p:cNvSpPr/>
            <p:nvPr/>
          </p:nvSpPr>
          <p:spPr>
            <a:xfrm>
              <a:off x="9389264" y="2591884"/>
              <a:ext cx="2096086" cy="1674055"/>
            </a:xfrm>
            <a:prstGeom prst="rect">
              <a:avLst/>
            </a:prstGeom>
            <a:noFill/>
            <a:ln w="1905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79;p21">
              <a:extLst>
                <a:ext uri="{FF2B5EF4-FFF2-40B4-BE49-F238E27FC236}">
                  <a16:creationId xmlns:a16="http://schemas.microsoft.com/office/drawing/2014/main" id="{04AE4BE7-2C5F-55CE-1EC5-68C548B004B7}"/>
                </a:ext>
              </a:extLst>
            </p:cNvPr>
            <p:cNvSpPr txBox="1"/>
            <p:nvPr/>
          </p:nvSpPr>
          <p:spPr>
            <a:xfrm>
              <a:off x="9439832" y="2713330"/>
              <a:ext cx="2096086" cy="1431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Aspecto </a:t>
              </a:r>
              <a:r>
                <a:rPr lang="es-ES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</a:t>
              </a:r>
              <a:r>
                <a:rPr lang="es-ES" sz="1800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acroscópico: 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s-ES" b="1" dirty="0">
                  <a:solidFill>
                    <a:srgbClr val="323F4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90.2</a:t>
              </a:r>
              <a:r>
                <a:rPr lang="es-ES" sz="1800" b="1" dirty="0">
                  <a:solidFill>
                    <a:srgbClr val="323F4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% </a:t>
              </a:r>
              <a:r>
                <a:rPr lang="es-ES" b="1" dirty="0">
                  <a:solidFill>
                    <a:srgbClr val="323F4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bueno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s-ES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Rigidez del injerto</a:t>
              </a:r>
              <a:r>
                <a:rPr lang="es-ES" sz="1800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s-ES" sz="1800" b="1" dirty="0">
                  <a:solidFill>
                    <a:srgbClr val="323F4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35.8% </a:t>
              </a:r>
              <a:r>
                <a:rPr lang="es-ES" sz="1800" b="1" dirty="0" err="1">
                  <a:solidFill>
                    <a:srgbClr val="323F4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esteatósico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017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57EC-8C0D-0AAA-9547-147E8FBC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0EBDB98F-2120-F57B-8201-CBE5D294F771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45CB6A9F-6EE1-8DCC-894C-D296DCC6C4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2382C77F-B59D-4314-2883-37103B152137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06B66A-DE70-3124-EA07-B54CF15DB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FD1DBA-A0E2-4846-3913-92A90F332D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B5EA77A0-2A7D-E171-FCCB-976BB388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1CA6F064-CB92-3CB8-1B9C-48C0F99C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B3BF654B-3330-1037-02F7-C7F068CF5DF4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" name="Google Shape;363;p20">
            <a:extLst>
              <a:ext uri="{FF2B5EF4-FFF2-40B4-BE49-F238E27FC236}">
                <a16:creationId xmlns:a16="http://schemas.microsoft.com/office/drawing/2014/main" id="{7993F330-2291-09F3-4D2E-0DE540358D53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7" name="Google Shape;392;p22">
            <a:extLst>
              <a:ext uri="{FF2B5EF4-FFF2-40B4-BE49-F238E27FC236}">
                <a16:creationId xmlns:a16="http://schemas.microsoft.com/office/drawing/2014/main" id="{772D79AC-529F-D166-9038-1A7FE5AA3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0682262"/>
              </p:ext>
            </p:extLst>
          </p:nvPr>
        </p:nvGraphicFramePr>
        <p:xfrm>
          <a:off x="2307102" y="1853182"/>
          <a:ext cx="8310974" cy="336570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2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54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Edad (años)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6.5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5.7</a:t>
                      </a:r>
                      <a:endParaRPr sz="15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4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Peso (kg</a:t>
                      </a:r>
                      <a:r>
                        <a:rPr lang="es-ES" sz="1500" b="1" baseline="30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22.6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18.2</a:t>
                      </a:r>
                      <a:endParaRPr sz="15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5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Patología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Atresia biliar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r>
                        <a:rPr lang="es-ES" sz="1500" b="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Metabolopatía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Tumor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Hepatitis aguda /fulminante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Otras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(44.8)</a:t>
                      </a:r>
                      <a:endParaRPr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(10.4)</a:t>
                      </a:r>
                      <a:endParaRPr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(3)</a:t>
                      </a:r>
                      <a:endParaRPr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(9)</a:t>
                      </a:r>
                      <a:endParaRPr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 (32.8)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en lista de espera (meses)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mediana (rango)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2.3 (0.9-4.5)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Retrasplante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(15)</a:t>
                      </a:r>
                      <a:endParaRPr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7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Google Shape;365;p20">
            <a:extLst>
              <a:ext uri="{FF2B5EF4-FFF2-40B4-BE49-F238E27FC236}">
                <a16:creationId xmlns:a16="http://schemas.microsoft.com/office/drawing/2014/main" id="{56B23EC0-C329-8613-C5AA-22893A7E2CC7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Receptor</a:t>
            </a:r>
          </a:p>
        </p:txBody>
      </p:sp>
    </p:spTree>
    <p:extLst>
      <p:ext uri="{BB962C8B-B14F-4D97-AF65-F5344CB8AC3E}">
        <p14:creationId xmlns:p14="http://schemas.microsoft.com/office/powerpoint/2010/main" val="133514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8580-4046-761B-8603-BCEE3A65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BDD2984F-6C54-BB8C-EBFA-55B7B48CEEB6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58A49F9C-71E6-E64F-A81C-CED677835D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CD16E504-5A5B-70D9-1573-3D1132563A56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768110-E9EF-DBAB-3DC2-464EE269A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2DFBFD-64F4-6AC4-550D-ABD8DB57FE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3A59DCF8-B0E7-A7D7-2F50-89A3C0BB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75093B0F-43FF-5EB6-F9D9-ECBF44F9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C26ABFD9-F8A1-D86D-D70D-4ADE031A3254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4671ADED-6A95-834C-DFA6-88614C655BA6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3" name="Google Shape;405;p23">
            <a:extLst>
              <a:ext uri="{FF2B5EF4-FFF2-40B4-BE49-F238E27FC236}">
                <a16:creationId xmlns:a16="http://schemas.microsoft.com/office/drawing/2014/main" id="{7FCEFAF2-AC8A-A210-808F-305BEBDFF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101752"/>
              </p:ext>
            </p:extLst>
          </p:nvPr>
        </p:nvGraphicFramePr>
        <p:xfrm>
          <a:off x="1641001" y="1780202"/>
          <a:ext cx="8628400" cy="29021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383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Flushing</a:t>
                      </a: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 (86.5)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Presión portal (</a:t>
                      </a:r>
                      <a:r>
                        <a:rPr lang="es-ES" sz="15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mmHg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1.3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Flujo portal (ml/min);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245.8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181.5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Temperatura </a:t>
                      </a:r>
                      <a:r>
                        <a:rPr lang="es-ES" sz="15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ºC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5.3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1.5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lang="es-ES" sz="1500" b="1" baseline="-25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100% L/min;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4.5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4.7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de preservación total  (Isquemia fría +HOPE)(min);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mean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SD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0432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Tiempo de HOPE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5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de isquemia fría (SCS: </a:t>
                      </a:r>
                      <a:r>
                        <a:rPr lang="es-ES" sz="1500" b="1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static</a:t>
                      </a:r>
                      <a:r>
                        <a:rPr lang="es-ES" sz="15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500" b="1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cold</a:t>
                      </a:r>
                      <a:r>
                        <a:rPr lang="es-ES" sz="15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500" b="1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storage</a:t>
                      </a:r>
                      <a:r>
                        <a:rPr lang="es-ES" sz="15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490 </a:t>
                      </a: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1074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0432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144.9 ± 71.5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350.6 ± 101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7" name="Grupo 16">
            <a:extLst>
              <a:ext uri="{FF2B5EF4-FFF2-40B4-BE49-F238E27FC236}">
                <a16:creationId xmlns:a16="http://schemas.microsoft.com/office/drawing/2014/main" id="{8D3DC4F8-80F9-6944-C5AD-4D4C7B9BC65C}"/>
              </a:ext>
            </a:extLst>
          </p:cNvPr>
          <p:cNvGrpSpPr/>
          <p:nvPr/>
        </p:nvGrpSpPr>
        <p:grpSpPr>
          <a:xfrm>
            <a:off x="6495391" y="4765538"/>
            <a:ext cx="7125375" cy="1012741"/>
            <a:chOff x="6332373" y="4499761"/>
            <a:chExt cx="2346754" cy="1271831"/>
          </a:xfrm>
        </p:grpSpPr>
        <p:sp>
          <p:nvSpPr>
            <p:cNvPr id="14" name="Google Shape;420;p24">
              <a:extLst>
                <a:ext uri="{FF2B5EF4-FFF2-40B4-BE49-F238E27FC236}">
                  <a16:creationId xmlns:a16="http://schemas.microsoft.com/office/drawing/2014/main" id="{6DD68648-5BCA-78A4-0C56-D9BCDEE037C1}"/>
                </a:ext>
              </a:extLst>
            </p:cNvPr>
            <p:cNvSpPr txBox="1"/>
            <p:nvPr/>
          </p:nvSpPr>
          <p:spPr>
            <a:xfrm>
              <a:off x="6769838" y="4499761"/>
              <a:ext cx="1909289" cy="107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6600"/>
                <a:buFont typeface="Times New Roman"/>
                <a:buNone/>
              </a:pPr>
              <a:r>
                <a:rPr lang="es-ES" sz="2800" b="1" dirty="0">
                  <a:solidFill>
                    <a:schemeClr val="accent5">
                      <a:lumMod val="50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30% tiempo de isquemia</a:t>
              </a:r>
              <a:endParaRPr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Google Shape;421;p24">
              <a:extLst>
                <a:ext uri="{FF2B5EF4-FFF2-40B4-BE49-F238E27FC236}">
                  <a16:creationId xmlns:a16="http://schemas.microsoft.com/office/drawing/2014/main" id="{23843C6B-ACB5-54D9-C611-7968A2BF5BAE}"/>
                </a:ext>
              </a:extLst>
            </p:cNvPr>
            <p:cNvSpPr/>
            <p:nvPr/>
          </p:nvSpPr>
          <p:spPr>
            <a:xfrm>
              <a:off x="6332373" y="5008582"/>
              <a:ext cx="412806" cy="76301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23F4F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Google Shape;419;p24">
            <a:extLst>
              <a:ext uri="{FF2B5EF4-FFF2-40B4-BE49-F238E27FC236}">
                <a16:creationId xmlns:a16="http://schemas.microsoft.com/office/drawing/2014/main" id="{85F0493E-A02E-4731-1CBB-BC28B3A829F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48497" y="106077"/>
            <a:ext cx="2380806" cy="18252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B1F8540-98C7-881C-6B4C-C95722825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77" y="3738153"/>
            <a:ext cx="11452350" cy="1199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Google Shape;365;p20">
            <a:extLst>
              <a:ext uri="{FF2B5EF4-FFF2-40B4-BE49-F238E27FC236}">
                <a16:creationId xmlns:a16="http://schemas.microsoft.com/office/drawing/2014/main" id="{21BB2315-E82C-3273-6A57-AB3AFB23465B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Preservación</a:t>
            </a:r>
          </a:p>
        </p:txBody>
      </p:sp>
    </p:spTree>
    <p:extLst>
      <p:ext uri="{BB962C8B-B14F-4D97-AF65-F5344CB8AC3E}">
        <p14:creationId xmlns:p14="http://schemas.microsoft.com/office/powerpoint/2010/main" val="368021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6C72-132C-58C1-D93F-5A58D42D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6666A023-2C71-084F-57BA-A001D8CCBC28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682A01DC-3449-6895-E625-4FEA575990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A220597E-E08B-EAFF-9A20-ABF799D9D4CD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B2274B-31A8-3DE4-1F5E-994576E65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AF910F-D4D2-71B8-7CB1-0EAF8F85F1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016F0B9A-4665-7DD4-4D9D-B8BB5722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B2EA0269-6395-C4D4-3E2D-6E13372D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8DB77ED-687D-DC08-A7D9-4600B357769F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" name="Google Shape;363;p20">
            <a:extLst>
              <a:ext uri="{FF2B5EF4-FFF2-40B4-BE49-F238E27FC236}">
                <a16:creationId xmlns:a16="http://schemas.microsoft.com/office/drawing/2014/main" id="{E54AA301-5CCA-C3DE-1A1D-D4690C8E6CFE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5" name="Google Shape;436;p25">
            <a:extLst>
              <a:ext uri="{FF2B5EF4-FFF2-40B4-BE49-F238E27FC236}">
                <a16:creationId xmlns:a16="http://schemas.microsoft.com/office/drawing/2014/main" id="{4FB86579-5B20-CEF6-BC29-A2FDC1BC0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397770"/>
              </p:ext>
            </p:extLst>
          </p:nvPr>
        </p:nvGraphicFramePr>
        <p:xfrm>
          <a:off x="1802894" y="2000708"/>
          <a:ext cx="8586225" cy="24979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58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Tipo de injerto;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Entero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Reducido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SPLIT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(20.9)</a:t>
                      </a:r>
                      <a:endParaRPr lang="es-ES"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 (31.3)</a:t>
                      </a:r>
                      <a:endParaRPr lang="es-ES" sz="15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 (47.8)</a:t>
                      </a:r>
                      <a:endParaRPr lang="es-ES"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Peso injerto (gramos);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548.9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414.2</a:t>
                      </a:r>
                      <a:endParaRPr sz="15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GRWR (%);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2.9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12</a:t>
                      </a:r>
                      <a:endParaRPr sz="15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trasplante (min)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5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</a:t>
                      </a:r>
                      <a:r>
                        <a:rPr lang="es-E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DE</a:t>
                      </a:r>
                      <a:endParaRPr sz="15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479.6 </a:t>
                      </a: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 126</a:t>
                      </a:r>
                      <a:endParaRPr sz="15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s-ES" sz="15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Cierre primario de pared abdominal; </a:t>
                      </a: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 (79.1)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2" name="Grupo 31">
            <a:extLst>
              <a:ext uri="{FF2B5EF4-FFF2-40B4-BE49-F238E27FC236}">
                <a16:creationId xmlns:a16="http://schemas.microsoft.com/office/drawing/2014/main" id="{1B1EEA61-48EA-7490-74AE-34A3867DDFD1}"/>
              </a:ext>
            </a:extLst>
          </p:cNvPr>
          <p:cNvGrpSpPr/>
          <p:nvPr/>
        </p:nvGrpSpPr>
        <p:grpSpPr>
          <a:xfrm>
            <a:off x="96754" y="3106249"/>
            <a:ext cx="11921075" cy="2784767"/>
            <a:chOff x="86895" y="3435382"/>
            <a:chExt cx="11921075" cy="2784767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8CA2E44E-D053-90F8-A236-B6CD76980609}"/>
                </a:ext>
              </a:extLst>
            </p:cNvPr>
            <p:cNvSpPr/>
            <p:nvPr/>
          </p:nvSpPr>
          <p:spPr>
            <a:xfrm>
              <a:off x="86895" y="3435382"/>
              <a:ext cx="11921075" cy="2784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Google Shape;450;p26">
              <a:extLst>
                <a:ext uri="{FF2B5EF4-FFF2-40B4-BE49-F238E27FC236}">
                  <a16:creationId xmlns:a16="http://schemas.microsoft.com/office/drawing/2014/main" id="{B3E3BE73-2A23-876B-FA10-8244441591A4}"/>
                </a:ext>
              </a:extLst>
            </p:cNvPr>
            <p:cNvSpPr txBox="1"/>
            <p:nvPr/>
          </p:nvSpPr>
          <p:spPr>
            <a:xfrm>
              <a:off x="4664499" y="3435382"/>
              <a:ext cx="2927558" cy="461624"/>
            </a:xfrm>
            <a:prstGeom prst="rect">
              <a:avLst/>
            </a:prstGeom>
            <a:noFill/>
            <a:ln w="2857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 Corazón + Hígado</a:t>
              </a:r>
              <a:endParaRPr sz="1600" dirty="0"/>
            </a:p>
          </p:txBody>
        </p:sp>
        <p:sp>
          <p:nvSpPr>
            <p:cNvPr id="24" name="Google Shape;451;p26">
              <a:extLst>
                <a:ext uri="{FF2B5EF4-FFF2-40B4-BE49-F238E27FC236}">
                  <a16:creationId xmlns:a16="http://schemas.microsoft.com/office/drawing/2014/main" id="{2B3B60CD-2F28-021C-17E9-2E7B68629239}"/>
                </a:ext>
              </a:extLst>
            </p:cNvPr>
            <p:cNvSpPr txBox="1"/>
            <p:nvPr/>
          </p:nvSpPr>
          <p:spPr>
            <a:xfrm>
              <a:off x="545822" y="3435382"/>
              <a:ext cx="2927559" cy="461624"/>
            </a:xfrm>
            <a:prstGeom prst="rect">
              <a:avLst/>
            </a:prstGeom>
            <a:noFill/>
            <a:ln w="2857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  </a:t>
              </a:r>
              <a:r>
                <a:rPr lang="es-ES" sz="2400" b="1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Monosegmento</a:t>
              </a:r>
              <a:endParaRPr sz="1600" dirty="0"/>
            </a:p>
          </p:txBody>
        </p:sp>
        <p:pic>
          <p:nvPicPr>
            <p:cNvPr id="25" name="Google Shape;522;p30">
              <a:extLst>
                <a:ext uri="{FF2B5EF4-FFF2-40B4-BE49-F238E27FC236}">
                  <a16:creationId xmlns:a16="http://schemas.microsoft.com/office/drawing/2014/main" id="{4ABDC692-FC62-AA7D-6D31-FDDA0C9B6D6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19499"/>
            <a:stretch/>
          </p:blipFill>
          <p:spPr>
            <a:xfrm>
              <a:off x="2186360" y="4107316"/>
              <a:ext cx="1556102" cy="15079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27A9CEE-EF27-24B5-786F-2D0871D10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634" y="4117265"/>
              <a:ext cx="1775920" cy="15079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Donante pequeño">
              <a:extLst>
                <a:ext uri="{FF2B5EF4-FFF2-40B4-BE49-F238E27FC236}">
                  <a16:creationId xmlns:a16="http://schemas.microsoft.com/office/drawing/2014/main" id="{DDD51531-BFE6-158E-4CA2-17B36CD0E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29"/>
            <a:stretch/>
          </p:blipFill>
          <p:spPr bwMode="auto">
            <a:xfrm>
              <a:off x="6226410" y="4117269"/>
              <a:ext cx="1775920" cy="1507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Google Shape;450;p26">
              <a:extLst>
                <a:ext uri="{FF2B5EF4-FFF2-40B4-BE49-F238E27FC236}">
                  <a16:creationId xmlns:a16="http://schemas.microsoft.com/office/drawing/2014/main" id="{6C5819A6-1844-E8D6-F62F-253BB623C471}"/>
                </a:ext>
              </a:extLst>
            </p:cNvPr>
            <p:cNvSpPr txBox="1"/>
            <p:nvPr/>
          </p:nvSpPr>
          <p:spPr>
            <a:xfrm>
              <a:off x="8583447" y="3435382"/>
              <a:ext cx="3116489" cy="461624"/>
            </a:xfrm>
            <a:prstGeom prst="rect">
              <a:avLst/>
            </a:prstGeom>
            <a:noFill/>
            <a:ln w="2857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 Hígado + Riñón</a:t>
              </a:r>
              <a:endParaRPr sz="1600" dirty="0"/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C065B84-38F7-3503-0F29-B3C91269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09703" y="4097386"/>
              <a:ext cx="1698267" cy="1507899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0ABAE714-BE87-CDC9-9956-63F8BF7B1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7643" t="36750" r="12930" b="17017"/>
            <a:stretch/>
          </p:blipFill>
          <p:spPr>
            <a:xfrm>
              <a:off x="262322" y="4097385"/>
              <a:ext cx="1698267" cy="15078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72EBB465-ADC2-E182-8DE1-2920C1988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4515" t="33714" r="23153" b="41709"/>
            <a:stretch/>
          </p:blipFill>
          <p:spPr>
            <a:xfrm>
              <a:off x="8583447" y="4117265"/>
              <a:ext cx="1618864" cy="14880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3" name="Google Shape;365;p20">
            <a:extLst>
              <a:ext uri="{FF2B5EF4-FFF2-40B4-BE49-F238E27FC236}">
                <a16:creationId xmlns:a16="http://schemas.microsoft.com/office/drawing/2014/main" id="{B55EB04D-7963-1431-D456-F590448D7E47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Datos del trasplante</a:t>
            </a:r>
          </a:p>
        </p:txBody>
      </p:sp>
    </p:spTree>
    <p:extLst>
      <p:ext uri="{BB962C8B-B14F-4D97-AF65-F5344CB8AC3E}">
        <p14:creationId xmlns:p14="http://schemas.microsoft.com/office/powerpoint/2010/main" val="36665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51CA4-256A-1B1C-4316-9CAA6A1B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9A267A13-04AB-98E3-D39D-BFEC1D189680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3E903B05-50BC-4E72-AD12-D1032D5B37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E46F3609-A8EF-EAEC-09AC-4F8A736024E3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FF833A-2779-F597-D2B2-06EF881AE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11D2E1-2035-1F65-853E-01A560435A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009A11C5-2261-6489-AC60-490B5C2B0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B9E61D50-6270-B5AB-56BC-31E1DDBD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F13E2B20-9507-65DB-BE87-1158A1F84726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6C2520E7-8CC3-620E-6FC8-07F7D18B3E6A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1" name="Google Shape;464;p27">
            <a:extLst>
              <a:ext uri="{FF2B5EF4-FFF2-40B4-BE49-F238E27FC236}">
                <a16:creationId xmlns:a16="http://schemas.microsoft.com/office/drawing/2014/main" id="{1B0F7806-15AD-F7C1-F06F-1D9671D93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0569185"/>
              </p:ext>
            </p:extLst>
          </p:nvPr>
        </p:nvGraphicFramePr>
        <p:xfrm>
          <a:off x="1570661" y="1568918"/>
          <a:ext cx="9444350" cy="46999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8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Fallo primario del injerto (PGF);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Disfunción primaria del injerto (PGD);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 (19)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vasculares; 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portal /arterial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Trombosis portal/ arterial </a:t>
                      </a:r>
                      <a:endParaRPr lang="es-E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Aneurisma de la arteria hepática</a:t>
                      </a:r>
                      <a:endParaRPr lang="es-E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(21)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 (7.4) / 4 (6)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(15) / 3 (4.5)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biliares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Fuga biliar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anastomótica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no anastomótica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(16.4)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(7.4)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(3)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agudo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crónico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Otras; 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≤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&gt;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IIIb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(30)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(18)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Google Shape;365;p20">
            <a:extLst>
              <a:ext uri="{FF2B5EF4-FFF2-40B4-BE49-F238E27FC236}">
                <a16:creationId xmlns:a16="http://schemas.microsoft.com/office/drawing/2014/main" id="{BD30792B-9B3B-B994-F40C-6FEDF530D3FD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113136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43707-A58E-6471-2E61-469E27B5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7870FD99-ABDF-2B51-F7AE-8B461921C59B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B59CE3FF-AF23-11B7-2335-BDDC3259FE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32EFBEEA-1C62-01B6-5F89-67F35FBCEA88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44E89-819E-820C-4743-C42F04A58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A8D87A-ADEA-85C4-F9A9-1533F601C0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1AF640FE-91FE-FDF1-8879-5CE4C8A0B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3217150F-2B76-2917-CF0F-53E959A6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8C242E67-7EE3-F899-BD1D-BB9F87AA9416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3" name="Google Shape;363;p20">
            <a:extLst>
              <a:ext uri="{FF2B5EF4-FFF2-40B4-BE49-F238E27FC236}">
                <a16:creationId xmlns:a16="http://schemas.microsoft.com/office/drawing/2014/main" id="{3E310F4F-6003-42C6-C986-B2E417BA03A2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5" name="Google Shape;464;p27">
            <a:extLst>
              <a:ext uri="{FF2B5EF4-FFF2-40B4-BE49-F238E27FC236}">
                <a16:creationId xmlns:a16="http://schemas.microsoft.com/office/drawing/2014/main" id="{C1FA7388-EF64-3D97-7F7B-CC3A92990C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546910"/>
              </p:ext>
            </p:extLst>
          </p:nvPr>
        </p:nvGraphicFramePr>
        <p:xfrm>
          <a:off x="1570661" y="1561096"/>
          <a:ext cx="9444350" cy="47077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Fallo primario del injerto (PGF);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Disfunción primaria del injerto (PGD);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 (19)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vasculares; 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portal /arterial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Trombosis portal/ arterial 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Aneurisma de la arteria hepática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(21)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 (7.4) / 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(15) / 3 (4.5)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biliares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Fuga biliar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anastomótica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no anastomótica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(16.4)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(7.4)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(3)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agudo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crónico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Otras; 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≤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&gt;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IIIb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(30)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(18)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Google Shape;365;p20">
            <a:extLst>
              <a:ext uri="{FF2B5EF4-FFF2-40B4-BE49-F238E27FC236}">
                <a16:creationId xmlns:a16="http://schemas.microsoft.com/office/drawing/2014/main" id="{EFC353E4-8437-BB4D-97B2-BBDE1BB3A129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2476106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7;p5">
            <a:extLst>
              <a:ext uri="{FF2B5EF4-FFF2-40B4-BE49-F238E27FC236}">
                <a16:creationId xmlns:a16="http://schemas.microsoft.com/office/drawing/2014/main" id="{E2B6E78D-D675-A878-2924-908CECB1E6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032" y="2151977"/>
            <a:ext cx="4498909" cy="29025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4" name="Google Shape;138;p5">
            <a:extLst>
              <a:ext uri="{FF2B5EF4-FFF2-40B4-BE49-F238E27FC236}">
                <a16:creationId xmlns:a16="http://schemas.microsoft.com/office/drawing/2014/main" id="{8911E254-EB86-B604-1278-DCB4B0A559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134" r="-1119" b="30607"/>
          <a:stretch/>
        </p:blipFill>
        <p:spPr>
          <a:xfrm>
            <a:off x="6708973" y="2073316"/>
            <a:ext cx="4361761" cy="300775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5" name="Google Shape;140;p5">
            <a:extLst>
              <a:ext uri="{FF2B5EF4-FFF2-40B4-BE49-F238E27FC236}">
                <a16:creationId xmlns:a16="http://schemas.microsoft.com/office/drawing/2014/main" id="{670B8E3E-6988-D765-F48C-6393A0A77D1D}"/>
              </a:ext>
            </a:extLst>
          </p:cNvPr>
          <p:cNvSpPr txBox="1"/>
          <p:nvPr/>
        </p:nvSpPr>
        <p:spPr>
          <a:xfrm>
            <a:off x="1418366" y="5081070"/>
            <a:ext cx="3872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Normotermia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41;p5">
            <a:extLst>
              <a:ext uri="{FF2B5EF4-FFF2-40B4-BE49-F238E27FC236}">
                <a16:creationId xmlns:a16="http://schemas.microsoft.com/office/drawing/2014/main" id="{776967A6-7B47-F147-A230-26CCF6DAC38F}"/>
              </a:ext>
            </a:extLst>
          </p:cNvPr>
          <p:cNvSpPr txBox="1"/>
          <p:nvPr/>
        </p:nvSpPr>
        <p:spPr>
          <a:xfrm>
            <a:off x="6839469" y="5081070"/>
            <a:ext cx="410076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Hipotermia oxigenada (HOPE)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A819DB1F-BDE0-765D-E989-8F8C84CAC660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ED1AF893-D4A8-B48D-8AA6-4053819B10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E6F4C62D-12B2-8CEB-9943-62DF4F39C201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104BD3-FF22-00A9-3DA0-32A53FDE17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9526C9-FF8D-21A8-A3C9-ECFF56B371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C900290C-9AD8-0A23-792D-A5EF584B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95FB14E2-EB9B-295A-B502-D4E74DE5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15;p3">
            <a:extLst>
              <a:ext uri="{FF2B5EF4-FFF2-40B4-BE49-F238E27FC236}">
                <a16:creationId xmlns:a16="http://schemas.microsoft.com/office/drawing/2014/main" id="{E026A3F5-E7DE-CD12-427B-80565A45B9F8}"/>
              </a:ext>
            </a:extLst>
          </p:cNvPr>
          <p:cNvSpPr txBox="1"/>
          <p:nvPr/>
        </p:nvSpPr>
        <p:spPr>
          <a:xfrm>
            <a:off x="564777" y="1864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Perfusión</a:t>
            </a:r>
            <a:r>
              <a:rPr lang="es-ES" sz="4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 situ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2" name="Google Shape;127;p4">
            <a:extLst>
              <a:ext uri="{FF2B5EF4-FFF2-40B4-BE49-F238E27FC236}">
                <a16:creationId xmlns:a16="http://schemas.microsoft.com/office/drawing/2014/main" id="{6345CDBF-7062-3762-F928-C5D74A86D90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18947" y="540689"/>
            <a:ext cx="2154106" cy="192433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97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B52B-26FB-BE7E-0FF3-7C16EEC54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07ADB018-6BFB-760F-8FC6-E9519FBB6371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792A532C-115B-9A42-D432-0A5500269F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AFE6D4F4-6146-E65F-E762-0067ED264302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88BD18-3964-F56F-4A32-BADAA506B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F6616E-36FB-07D5-4EBE-2EDDD1678E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150C7AA0-42EB-A8E9-F005-09D9358E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B918CBFD-2217-E4E4-7082-A30EFD85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9C2321A-C85F-19B2-78C7-3A4FB586EC87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85793E1D-C003-E38B-ABB9-0939E5F7954A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1" name="Google Shape;464;p27">
            <a:extLst>
              <a:ext uri="{FF2B5EF4-FFF2-40B4-BE49-F238E27FC236}">
                <a16:creationId xmlns:a16="http://schemas.microsoft.com/office/drawing/2014/main" id="{7BDE1143-8662-FAA9-3296-27239AF19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692121"/>
              </p:ext>
            </p:extLst>
          </p:nvPr>
        </p:nvGraphicFramePr>
        <p:xfrm>
          <a:off x="1570661" y="1561096"/>
          <a:ext cx="9444350" cy="47077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Fallo primario del injerto (PGF);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Disfunción primaria del injerto (PGD);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 (19)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vasculares; 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portal /arterial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Trombosis portal/ arterial 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Aneurisma de la arteria hepática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(21)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 (7.4) / 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(15) / 3 (4.5)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biliares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Fuga biliar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anastomótica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no anastomótica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(16.4)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(7.4)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(3)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agudo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crónico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Otras; 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≤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&gt;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IIIb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(30)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(18)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Google Shape;365;p20">
            <a:extLst>
              <a:ext uri="{FF2B5EF4-FFF2-40B4-BE49-F238E27FC236}">
                <a16:creationId xmlns:a16="http://schemas.microsoft.com/office/drawing/2014/main" id="{E84730EA-73DE-9C38-0511-313ADAC79382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2461895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0236-2DDE-3957-49D7-B813EEDD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33704019-3A17-6CC8-FBA7-DDEC3223CB88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9B0DC4FD-3499-D879-04A6-ABDA7EAC9F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3F4EEB14-12EF-E505-B31F-F176C04FC263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942BB1-3FBB-29DA-B3A4-B9A313E4C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5F48BA-2F5F-FD26-F9BC-328EC4F997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6ED4A173-3B8C-C041-110E-2BBF7F45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17D217A2-E76F-8068-96E3-181A81B7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5D2E40A2-00A7-12D8-846C-4CEB7C0F1580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4DD92B7A-251B-3CFB-D8F1-ACF9378B44EB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1" name="Google Shape;464;p27">
            <a:extLst>
              <a:ext uri="{FF2B5EF4-FFF2-40B4-BE49-F238E27FC236}">
                <a16:creationId xmlns:a16="http://schemas.microsoft.com/office/drawing/2014/main" id="{89453F4C-B2B9-1BE4-71F4-B0E986B06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974590"/>
              </p:ext>
            </p:extLst>
          </p:nvPr>
        </p:nvGraphicFramePr>
        <p:xfrm>
          <a:off x="1570661" y="1561096"/>
          <a:ext cx="9444350" cy="47077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Fallo primario del injerto (PGF);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Disfunción primaria del injerto (PGD);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 (19)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vasculares; 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portal /arterial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Trombosis portal/ arterial 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Aneurisma de la arteria hepática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(21)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 (7.4) / 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(15) / 3 (4.5)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biliares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Fuga biliar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anastomótica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no anastomótica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(16.4)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(7.4)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(3)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agudo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crónico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Otras; 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≤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IIIa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&gt; </a:t>
                      </a:r>
                      <a:r>
                        <a:rPr lang="es-ES" sz="1600" b="0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IIIb</a:t>
                      </a:r>
                      <a:endParaRPr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(30)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(18)</a:t>
                      </a:r>
                      <a:endParaRPr sz="15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Google Shape;365;p20">
            <a:extLst>
              <a:ext uri="{FF2B5EF4-FFF2-40B4-BE49-F238E27FC236}">
                <a16:creationId xmlns:a16="http://schemas.microsoft.com/office/drawing/2014/main" id="{817FB1AC-45DB-7AF0-6F03-0CD156D3D98D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63451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11A9-9571-9D02-0AEB-CE988FF22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B14595CC-5A3C-F4D1-40F5-3F9D321CDCC9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91EB2470-42ED-60B5-6307-85077A736E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416416F4-3392-4C8B-1787-803CD62354E3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556D77-F4F0-B2DA-1A49-4BDF618E4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45CFF5-D389-DBC0-0EA7-0FCB0D4C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54BB09D7-5E4D-7DE4-4D0D-9BAB3E80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56DB54D2-9D3D-CD1B-35E7-2A25308F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6900CC46-630C-03B3-CBEA-1E68F31B09A1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FBDB4C4D-44C9-A02E-F585-B0570F3AF1A7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sp>
        <p:nvSpPr>
          <p:cNvPr id="13" name="Google Shape;363;p20">
            <a:extLst>
              <a:ext uri="{FF2B5EF4-FFF2-40B4-BE49-F238E27FC236}">
                <a16:creationId xmlns:a16="http://schemas.microsoft.com/office/drawing/2014/main" id="{331EFAFC-0ED8-3186-A9F1-7D4887578E86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15" name="Google Shape;464;p27">
            <a:extLst>
              <a:ext uri="{FF2B5EF4-FFF2-40B4-BE49-F238E27FC236}">
                <a16:creationId xmlns:a16="http://schemas.microsoft.com/office/drawing/2014/main" id="{FD9DEE0E-4B5D-C8C3-BD23-AA6E295D11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605621"/>
              </p:ext>
            </p:extLst>
          </p:nvPr>
        </p:nvGraphicFramePr>
        <p:xfrm>
          <a:off x="1570661" y="1561096"/>
          <a:ext cx="9444350" cy="47077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Fallo primario del injerto (PGF);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Disfunción primaria del injerto (PGD);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 (19)</a:t>
                      </a:r>
                      <a:endParaRPr sz="15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vasculares; 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portal /arterial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Trombosis portal/ arterial 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Aneurisma de la arteria hepática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(21)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 (7.4) / 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(15) / 3 (4.5)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biliares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Fuga biliar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anastomótica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Estenosis biliar no anastomótica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(16.4)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(7.4)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(3)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agudo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crónico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(6)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(1.5)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Otras; 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≤ </a:t>
                      </a:r>
                      <a:r>
                        <a:rPr lang="es-ES" sz="16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IIIa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es-ES" sz="1600" b="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Clavien-Dindo</a:t>
                      </a:r>
                      <a:r>
                        <a:rPr lang="es-ES" sz="1600" b="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&gt; </a:t>
                      </a:r>
                      <a:r>
                        <a:rPr lang="es-ES" sz="1600" b="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IIIb</a:t>
                      </a:r>
                      <a:endParaRPr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(30)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(18)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Google Shape;365;p20">
            <a:extLst>
              <a:ext uri="{FF2B5EF4-FFF2-40B4-BE49-F238E27FC236}">
                <a16:creationId xmlns:a16="http://schemas.microsoft.com/office/drawing/2014/main" id="{ED6471F1-74A5-460B-1787-E22C71CD8B01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401512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A396D-FF06-F6E8-B8CD-06E16B207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2ADFC8A9-6CA7-7AD5-93CD-F3F96C77C761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9F258173-9CB1-0A1A-8070-C5F1C62055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169AAEF6-7B73-4B6D-2776-9CF21987002E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F865FA-B1F6-DED4-81F1-7B6852AA8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9A22BF-F80A-6D72-36F7-3C46AC896A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E37FC10B-004C-5A82-423C-DD56B77AA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E47A46A1-6475-BD7E-CBD2-90E28287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457F0358-9AE0-EA05-0508-BDFA5FF1773D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45CA43E-3ED6-9B33-E1D5-7513E3E92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1914" y="2871302"/>
            <a:ext cx="4909125" cy="2927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Google Shape;363;p20">
            <a:extLst>
              <a:ext uri="{FF2B5EF4-FFF2-40B4-BE49-F238E27FC236}">
                <a16:creationId xmlns:a16="http://schemas.microsoft.com/office/drawing/2014/main" id="{B7A10E6E-2C75-7267-4F04-C3DFC5075156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graphicFrame>
        <p:nvGraphicFramePr>
          <p:cNvPr id="21" name="Google Shape;477;p28">
            <a:extLst>
              <a:ext uri="{FF2B5EF4-FFF2-40B4-BE49-F238E27FC236}">
                <a16:creationId xmlns:a16="http://schemas.microsoft.com/office/drawing/2014/main" id="{E6EAC4C6-C3A6-19F5-D70C-68D9A05A5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792250"/>
              </p:ext>
            </p:extLst>
          </p:nvPr>
        </p:nvGraphicFramePr>
        <p:xfrm>
          <a:off x="1570661" y="1561096"/>
          <a:ext cx="9444350" cy="12136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Pico de transaminasas (UI/L); 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mediana (rango)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GOT (AST)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GPT (ALT)</a:t>
                      </a: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1457 (202-2199)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686 (359-1426)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F49E4829-E0CF-566C-9CD5-604E9489E8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243"/>
          <a:stretch/>
        </p:blipFill>
        <p:spPr>
          <a:xfrm>
            <a:off x="1015713" y="2871302"/>
            <a:ext cx="4848169" cy="2862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Google Shape;365;p20">
            <a:extLst>
              <a:ext uri="{FF2B5EF4-FFF2-40B4-BE49-F238E27FC236}">
                <a16:creationId xmlns:a16="http://schemas.microsoft.com/office/drawing/2014/main" id="{FD3419A5-7D37-8CA4-9FAA-07EF5F86C8A8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33639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1A36-0466-43E8-468E-01B3A3AF9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C383ADEE-35CD-D8FF-5BCD-7E79C71CC376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99B517E9-BAB8-B74A-D573-4B131284A7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1787E8C0-0873-EFBA-39C2-4B020BBAF393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7ED341-F204-D57A-53E9-C09579E3D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395EDD-8DF4-67FA-8785-E4D6425028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2F8A7C00-D8A7-D13E-61E8-288AE64E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10990FAD-2C72-FA1C-5EA2-E4C06C5F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96F6162C-AF0F-B085-BBA5-333C7EBDA06C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Google Shape;363;p20">
            <a:extLst>
              <a:ext uri="{FF2B5EF4-FFF2-40B4-BE49-F238E27FC236}">
                <a16:creationId xmlns:a16="http://schemas.microsoft.com/office/drawing/2014/main" id="{8C8BC94C-F2B8-C1E0-B12F-A7C13ACBE873}"/>
              </a:ext>
            </a:extLst>
          </p:cNvPr>
          <p:cNvSpPr txBox="1"/>
          <p:nvPr/>
        </p:nvSpPr>
        <p:spPr>
          <a:xfrm>
            <a:off x="-753144" y="929849"/>
            <a:ext cx="4264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= 67</a:t>
            </a:r>
            <a:endParaRPr dirty="0"/>
          </a:p>
        </p:txBody>
      </p:sp>
      <p:sp>
        <p:nvSpPr>
          <p:cNvPr id="11" name="Google Shape;508;p29">
            <a:extLst>
              <a:ext uri="{FF2B5EF4-FFF2-40B4-BE49-F238E27FC236}">
                <a16:creationId xmlns:a16="http://schemas.microsoft.com/office/drawing/2014/main" id="{0AD79771-0316-764E-1D3F-EAF0613B56C2}"/>
              </a:ext>
            </a:extLst>
          </p:cNvPr>
          <p:cNvSpPr/>
          <p:nvPr/>
        </p:nvSpPr>
        <p:spPr>
          <a:xfrm>
            <a:off x="1451982" y="2004123"/>
            <a:ext cx="9267987" cy="292646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09;p29">
            <a:extLst>
              <a:ext uri="{FF2B5EF4-FFF2-40B4-BE49-F238E27FC236}">
                <a16:creationId xmlns:a16="http://schemas.microsoft.com/office/drawing/2014/main" id="{84173C98-1A1B-381B-513E-27A444609216}"/>
              </a:ext>
            </a:extLst>
          </p:cNvPr>
          <p:cNvSpPr txBox="1"/>
          <p:nvPr/>
        </p:nvSpPr>
        <p:spPr>
          <a:xfrm>
            <a:off x="1918447" y="2312894"/>
            <a:ext cx="831924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Tiempo en UCI (días)				</a:t>
            </a:r>
            <a:r>
              <a:rPr lang="es-ES" sz="2000" b="1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7.5 (5-16)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Estancia hospitalaria (días)			</a:t>
            </a:r>
            <a:r>
              <a:rPr lang="es-ES" sz="2000" b="1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(21-42)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Seguimiento  (meses)				</a:t>
            </a:r>
            <a:r>
              <a:rPr lang="es-ES" sz="2000" b="1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 (16-39)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0432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Supervivencia  (%)				61 ( 91)</a:t>
            </a:r>
            <a:endParaRPr lang="es-ES" sz="2000" dirty="0">
              <a:solidFill>
                <a:srgbClr val="0432FF"/>
              </a:solidFill>
            </a:endParaRPr>
          </a:p>
        </p:txBody>
      </p:sp>
      <p:sp>
        <p:nvSpPr>
          <p:cNvPr id="15" name="Google Shape;365;p20">
            <a:extLst>
              <a:ext uri="{FF2B5EF4-FFF2-40B4-BE49-F238E27FC236}">
                <a16:creationId xmlns:a16="http://schemas.microsoft.com/office/drawing/2014/main" id="{F5BFD9DA-AC21-6EFB-00F3-CEA06F8B1ABE}"/>
              </a:ext>
            </a:extLst>
          </p:cNvPr>
          <p:cNvSpPr txBox="1"/>
          <p:nvPr/>
        </p:nvSpPr>
        <p:spPr>
          <a:xfrm>
            <a:off x="3721703" y="630305"/>
            <a:ext cx="4264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3636563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6C23-16A0-72BE-182C-5B28F68B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5510E207-029F-B744-F632-C542EDE2B8AC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F92B0529-991F-67CC-DDED-8184693DF7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CD93D599-3793-4534-EEAA-1B515E5C9ADC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7DA4F1-8C25-D6FF-92B0-B32E9F864B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16E49A-85FF-4E6E-50CC-F940C96D52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2C5CD1B4-1CE5-E32B-FF7F-E6334CFF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F22086A3-CD79-CAD3-91B1-C31D386C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DE513F35-5920-998F-738C-085DCB65AC1A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7" name="Google Shape;520;p30">
            <a:extLst>
              <a:ext uri="{FF2B5EF4-FFF2-40B4-BE49-F238E27FC236}">
                <a16:creationId xmlns:a16="http://schemas.microsoft.com/office/drawing/2014/main" id="{6EA590B0-9676-0547-19F5-DECD737D48A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779" t="17611" b="1"/>
          <a:stretch/>
        </p:blipFill>
        <p:spPr>
          <a:xfrm>
            <a:off x="806823" y="1162720"/>
            <a:ext cx="2894320" cy="226628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" name="Google Shape;521;p30">
            <a:extLst>
              <a:ext uri="{FF2B5EF4-FFF2-40B4-BE49-F238E27FC236}">
                <a16:creationId xmlns:a16="http://schemas.microsoft.com/office/drawing/2014/main" id="{C2A6BB4B-BF1E-F64C-71F5-A2F5582B43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17006"/>
          <a:stretch/>
        </p:blipFill>
        <p:spPr>
          <a:xfrm rot="5400000">
            <a:off x="5026295" y="777431"/>
            <a:ext cx="2264279" cy="30342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" name="Google Shape;522;p30">
            <a:extLst>
              <a:ext uri="{FF2B5EF4-FFF2-40B4-BE49-F238E27FC236}">
                <a16:creationId xmlns:a16="http://schemas.microsoft.com/office/drawing/2014/main" id="{7A374EA2-FCC4-0902-7B0D-42A5919224A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19499"/>
          <a:stretch/>
        </p:blipFill>
        <p:spPr>
          <a:xfrm>
            <a:off x="4641310" y="3735780"/>
            <a:ext cx="3034249" cy="22024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3" name="Google Shape;523;p30">
            <a:extLst>
              <a:ext uri="{FF2B5EF4-FFF2-40B4-BE49-F238E27FC236}">
                <a16:creationId xmlns:a16="http://schemas.microsoft.com/office/drawing/2014/main" id="{E6C46A35-A850-C005-B70D-52C71CF802E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8997102" y="777432"/>
            <a:ext cx="2264278" cy="30342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4" name="Google Shape;524;p30">
            <a:extLst>
              <a:ext uri="{FF2B5EF4-FFF2-40B4-BE49-F238E27FC236}">
                <a16:creationId xmlns:a16="http://schemas.microsoft.com/office/drawing/2014/main" id="{4D598F74-3D93-C68E-8EAA-E69B13F19A2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12118" y="3752387"/>
            <a:ext cx="3034248" cy="22024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" name="Google Shape;525;p30">
            <a:extLst>
              <a:ext uri="{FF2B5EF4-FFF2-40B4-BE49-F238E27FC236}">
                <a16:creationId xmlns:a16="http://schemas.microsoft.com/office/drawing/2014/main" id="{59054313-E026-F56A-D08C-D08D5B91283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8071" y="3735780"/>
            <a:ext cx="2894318" cy="22024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EEDC76E-C3ED-8C86-CE1B-253A7B89ADD0}"/>
              </a:ext>
            </a:extLst>
          </p:cNvPr>
          <p:cNvSpPr txBox="1"/>
          <p:nvPr/>
        </p:nvSpPr>
        <p:spPr>
          <a:xfrm>
            <a:off x="4703460" y="495704"/>
            <a:ext cx="434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</a:t>
            </a:r>
            <a:r>
              <a:rPr lang="es-E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geneidad</a:t>
            </a:r>
            <a:endParaRPr lang="es-GB" sz="2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20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D0C41-9E2C-7B4E-B735-E3674100F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25556E46-9C04-F361-0FCA-662EB08F43F5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5053122D-43BD-97A1-31EF-E970D9DC4F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13D011B1-3F86-DA36-D780-5DF4C813D466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A32075-B1D0-617A-E4D9-2AF715166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A99717-2D57-D44E-E6C7-BA3D24411C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A5EF314E-CBED-F9EE-622F-43DCC619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B66FFBCE-2112-5D4D-AA4E-B1DD05E0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7AD8C6B5-8D85-2495-A94B-8D3EFF988B5D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7" name="Google Shape;102;p2">
            <a:extLst>
              <a:ext uri="{FF2B5EF4-FFF2-40B4-BE49-F238E27FC236}">
                <a16:creationId xmlns:a16="http://schemas.microsoft.com/office/drawing/2014/main" id="{C10703EC-0B4E-2C3D-A425-007032CE66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762" y="1229850"/>
            <a:ext cx="2445042" cy="40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117AC16-A0C2-247D-36C7-00DBE2E8C814}"/>
              </a:ext>
            </a:extLst>
          </p:cNvPr>
          <p:cNvSpPr txBox="1"/>
          <p:nvPr/>
        </p:nvSpPr>
        <p:spPr>
          <a:xfrm>
            <a:off x="4095599" y="1088488"/>
            <a:ext cx="686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GB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GB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NoHOPE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endParaRPr lang="es-GB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4AB983-F9B8-C573-2335-0089ABF7D7AA}"/>
              </a:ext>
            </a:extLst>
          </p:cNvPr>
          <p:cNvSpPr txBox="1"/>
          <p:nvPr/>
        </p:nvSpPr>
        <p:spPr>
          <a:xfrm>
            <a:off x="5211051" y="1422085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  <a:endParaRPr lang="es-GB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1769BC-DED9-9206-A7CA-18FF3F066E1D}"/>
              </a:ext>
            </a:extLst>
          </p:cNvPr>
          <p:cNvSpPr txBox="1"/>
          <p:nvPr/>
        </p:nvSpPr>
        <p:spPr>
          <a:xfrm>
            <a:off x="8894273" y="1410013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  <a:endParaRPr lang="es-GB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32EB7E0-3BB2-F22A-B8FB-2F8AC815C752}"/>
              </a:ext>
            </a:extLst>
          </p:cNvPr>
          <p:cNvGrpSpPr/>
          <p:nvPr/>
        </p:nvGrpSpPr>
        <p:grpSpPr>
          <a:xfrm>
            <a:off x="6787060" y="3020642"/>
            <a:ext cx="4522634" cy="656443"/>
            <a:chOff x="4525744" y="4543128"/>
            <a:chExt cx="4522634" cy="656443"/>
          </a:xfrm>
        </p:grpSpPr>
        <p:sp>
          <p:nvSpPr>
            <p:cNvPr id="14" name="Google Shape;420;p24">
              <a:extLst>
                <a:ext uri="{FF2B5EF4-FFF2-40B4-BE49-F238E27FC236}">
                  <a16:creationId xmlns:a16="http://schemas.microsoft.com/office/drawing/2014/main" id="{4808A293-35A4-09C6-F581-51BF2E1562DA}"/>
                </a:ext>
              </a:extLst>
            </p:cNvPr>
            <p:cNvSpPr txBox="1"/>
            <p:nvPr/>
          </p:nvSpPr>
          <p:spPr>
            <a:xfrm>
              <a:off x="5112632" y="4543128"/>
              <a:ext cx="3935746" cy="656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6600"/>
                <a:buFont typeface="Times New Roman"/>
                <a:buNone/>
              </a:pPr>
              <a:r>
                <a:rPr lang="es-ES" sz="28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24% tiempo de isquemia</a:t>
              </a:r>
              <a:endParaRPr sz="800" dirty="0"/>
            </a:p>
          </p:txBody>
        </p:sp>
        <p:sp>
          <p:nvSpPr>
            <p:cNvPr id="15" name="Google Shape;421;p24">
              <a:extLst>
                <a:ext uri="{FF2B5EF4-FFF2-40B4-BE49-F238E27FC236}">
                  <a16:creationId xmlns:a16="http://schemas.microsoft.com/office/drawing/2014/main" id="{67EE8D4C-9433-8B80-C962-FE0FCC9CEC69}"/>
                </a:ext>
              </a:extLst>
            </p:cNvPr>
            <p:cNvSpPr/>
            <p:nvPr/>
          </p:nvSpPr>
          <p:spPr>
            <a:xfrm>
              <a:off x="4525744" y="4796864"/>
              <a:ext cx="464965" cy="4027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23F4F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7" name="Google Shape;464;p27">
            <a:extLst>
              <a:ext uri="{FF2B5EF4-FFF2-40B4-BE49-F238E27FC236}">
                <a16:creationId xmlns:a16="http://schemas.microsoft.com/office/drawing/2014/main" id="{7CD4C0A9-A7AA-9BE1-B283-B7A1FC65C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205642"/>
              </p:ext>
            </p:extLst>
          </p:nvPr>
        </p:nvGraphicFramePr>
        <p:xfrm>
          <a:off x="412377" y="1999219"/>
          <a:ext cx="10725413" cy="1021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08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3952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4017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isquemia fría (min)</a:t>
                      </a: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280.5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(218.2-376.5)</a:t>
                      </a:r>
                      <a:endParaRPr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(313-370)</a:t>
                      </a:r>
                      <a:endParaRPr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isquemia caliente (min)</a:t>
                      </a:r>
                      <a:endParaRPr kumimoji="0" lang="es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(9-12)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s-E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(19-26)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28250EBE-393B-2F9F-497C-9450B5CBF917}"/>
              </a:ext>
            </a:extLst>
          </p:cNvPr>
          <p:cNvSpPr txBox="1"/>
          <p:nvPr/>
        </p:nvSpPr>
        <p:spPr>
          <a:xfrm>
            <a:off x="4703460" y="495704"/>
            <a:ext cx="434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Hetero</a:t>
            </a:r>
            <a:r>
              <a:rPr lang="es-E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geneidad</a:t>
            </a:r>
            <a:endParaRPr lang="es-GB" sz="2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5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CEA3E-B762-DF22-FA9F-AD807931B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8A4622E-FF2A-6C3B-2BB8-A1D1C5DB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6137B28E-61C6-CC33-D066-D52303FCC281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7" name="Google Shape;102;p2">
            <a:extLst>
              <a:ext uri="{FF2B5EF4-FFF2-40B4-BE49-F238E27FC236}">
                <a16:creationId xmlns:a16="http://schemas.microsoft.com/office/drawing/2014/main" id="{21328C78-E93C-7A81-C6A0-2CFE91AE2D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5762" y="1229850"/>
            <a:ext cx="2445042" cy="40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2C1A0DD-6D32-F3E6-3874-3F2092AD073D}"/>
              </a:ext>
            </a:extLst>
          </p:cNvPr>
          <p:cNvSpPr txBox="1"/>
          <p:nvPr/>
        </p:nvSpPr>
        <p:spPr>
          <a:xfrm>
            <a:off x="4095599" y="1088488"/>
            <a:ext cx="686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GB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GB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NoHOPE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endParaRPr lang="es-GB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C10D6C-92F1-A056-ED31-70586C831499}"/>
              </a:ext>
            </a:extLst>
          </p:cNvPr>
          <p:cNvSpPr txBox="1"/>
          <p:nvPr/>
        </p:nvSpPr>
        <p:spPr>
          <a:xfrm>
            <a:off x="5211051" y="1422085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  <a:endParaRPr lang="es-GB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8238A4-FE05-25AE-C54D-485FED55F466}"/>
              </a:ext>
            </a:extLst>
          </p:cNvPr>
          <p:cNvSpPr txBox="1"/>
          <p:nvPr/>
        </p:nvSpPr>
        <p:spPr>
          <a:xfrm>
            <a:off x="8894273" y="1410013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  <a:endParaRPr lang="es-GB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Google Shape;464;p27">
            <a:extLst>
              <a:ext uri="{FF2B5EF4-FFF2-40B4-BE49-F238E27FC236}">
                <a16:creationId xmlns:a16="http://schemas.microsoft.com/office/drawing/2014/main" id="{F46DCD1F-217F-05F8-56B8-6442C24CF907}"/>
              </a:ext>
            </a:extLst>
          </p:cNvPr>
          <p:cNvGraphicFramePr/>
          <p:nvPr/>
        </p:nvGraphicFramePr>
        <p:xfrm>
          <a:off x="412377" y="1999219"/>
          <a:ext cx="10725413" cy="1021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08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3952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4017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isquemia fría (min)</a:t>
                      </a: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280.5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(218.2-376.5)</a:t>
                      </a:r>
                      <a:endParaRPr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(313-370)</a:t>
                      </a:r>
                      <a:endParaRPr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isquemia caliente (min)</a:t>
                      </a:r>
                      <a:endParaRPr kumimoji="0" lang="es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(9-12)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s-E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(19-26)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D83DC059-ACF0-AE6D-CA06-7219A442D1E6}"/>
              </a:ext>
            </a:extLst>
          </p:cNvPr>
          <p:cNvSpPr txBox="1"/>
          <p:nvPr/>
        </p:nvSpPr>
        <p:spPr>
          <a:xfrm>
            <a:off x="4703460" y="495704"/>
            <a:ext cx="434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Hetero</a:t>
            </a:r>
            <a:r>
              <a:rPr lang="es-E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geneidad</a:t>
            </a:r>
            <a:endParaRPr lang="es-GB" sz="2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Google Shape;464;p27">
            <a:extLst>
              <a:ext uri="{FF2B5EF4-FFF2-40B4-BE49-F238E27FC236}">
                <a16:creationId xmlns:a16="http://schemas.microsoft.com/office/drawing/2014/main" id="{DE126DB9-4FF3-554C-94F8-652E6D298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048542"/>
              </p:ext>
            </p:extLst>
          </p:nvPr>
        </p:nvGraphicFramePr>
        <p:xfrm>
          <a:off x="462268" y="3043124"/>
          <a:ext cx="10725413" cy="9144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6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1849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Pico de transaminasas (UI/L); </a:t>
                      </a:r>
                      <a:r>
                        <a:rPr lang="es-ES" sz="18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mediana (rango)</a:t>
                      </a:r>
                      <a:endParaRPr lang="es-ES"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AST</a:t>
                      </a:r>
                      <a:endParaRPr lang="es-ES"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ALT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2273</a:t>
                      </a:r>
                      <a:r>
                        <a:rPr lang="es-ES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(950-6093)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1870</a:t>
                      </a:r>
                      <a:r>
                        <a:rPr lang="es-ES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(443-3652)</a:t>
                      </a:r>
                      <a:endParaRPr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1471 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(654-1965)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(432-975)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Imagen 19">
            <a:extLst>
              <a:ext uri="{FF2B5EF4-FFF2-40B4-BE49-F238E27FC236}">
                <a16:creationId xmlns:a16="http://schemas.microsoft.com/office/drawing/2014/main" id="{C9DA50AE-3167-EE30-9545-E555560F5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578" y="4057294"/>
            <a:ext cx="3719018" cy="2562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435D0F5-EC88-DC65-1C53-5AFF6EF85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537" y="4069719"/>
            <a:ext cx="3852520" cy="2537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7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4B36-385D-F389-5FF2-D45B78964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1E8604-CCF7-0637-86EA-C94B87E9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1BF189F0-CB92-8F0D-AE05-4468016369E0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7" name="Google Shape;102;p2">
            <a:extLst>
              <a:ext uri="{FF2B5EF4-FFF2-40B4-BE49-F238E27FC236}">
                <a16:creationId xmlns:a16="http://schemas.microsoft.com/office/drawing/2014/main" id="{6AF52C78-B08D-744D-606A-CB4E2462B0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5762" y="1229850"/>
            <a:ext cx="2445042" cy="40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F0B33A-E14B-4785-D406-A141C40F058A}"/>
              </a:ext>
            </a:extLst>
          </p:cNvPr>
          <p:cNvSpPr txBox="1"/>
          <p:nvPr/>
        </p:nvSpPr>
        <p:spPr>
          <a:xfrm>
            <a:off x="4095599" y="1088488"/>
            <a:ext cx="686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GB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GB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NoHOPE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endParaRPr lang="es-GB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3FFC73-E84C-D4F5-400B-92D4E7FA184D}"/>
              </a:ext>
            </a:extLst>
          </p:cNvPr>
          <p:cNvSpPr txBox="1"/>
          <p:nvPr/>
        </p:nvSpPr>
        <p:spPr>
          <a:xfrm>
            <a:off x="5211051" y="1422085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  <a:endParaRPr lang="es-GB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1DE58C4-D0BD-2CFC-CC5B-AEA7C0FD0544}"/>
              </a:ext>
            </a:extLst>
          </p:cNvPr>
          <p:cNvSpPr txBox="1"/>
          <p:nvPr/>
        </p:nvSpPr>
        <p:spPr>
          <a:xfrm>
            <a:off x="8894273" y="1410013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  <a:endParaRPr lang="es-GB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Google Shape;464;p27">
            <a:extLst>
              <a:ext uri="{FF2B5EF4-FFF2-40B4-BE49-F238E27FC236}">
                <a16:creationId xmlns:a16="http://schemas.microsoft.com/office/drawing/2014/main" id="{B5B4E283-7C66-F36A-4560-9FC878869725}"/>
              </a:ext>
            </a:extLst>
          </p:cNvPr>
          <p:cNvGraphicFramePr/>
          <p:nvPr/>
        </p:nvGraphicFramePr>
        <p:xfrm>
          <a:off x="412377" y="1999219"/>
          <a:ext cx="10725413" cy="1021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08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3952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4017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isquemia fría (min)</a:t>
                      </a: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280.5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(218.2-376.5)</a:t>
                      </a:r>
                      <a:endParaRPr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(313-370)</a:t>
                      </a:r>
                      <a:endParaRPr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Tiempo total de isquemia caliente (min)</a:t>
                      </a:r>
                      <a:endParaRPr kumimoji="0" lang="es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(9-12)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s-E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(19-26)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1D7F7313-3EEB-0E33-9356-B1B193AFB19D}"/>
              </a:ext>
            </a:extLst>
          </p:cNvPr>
          <p:cNvSpPr txBox="1"/>
          <p:nvPr/>
        </p:nvSpPr>
        <p:spPr>
          <a:xfrm>
            <a:off x="4703460" y="495704"/>
            <a:ext cx="434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Hetero</a:t>
            </a:r>
            <a:r>
              <a:rPr lang="es-E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geneidad</a:t>
            </a:r>
            <a:endParaRPr lang="es-GB" sz="2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Google Shape;464;p27">
            <a:extLst>
              <a:ext uri="{FF2B5EF4-FFF2-40B4-BE49-F238E27FC236}">
                <a16:creationId xmlns:a16="http://schemas.microsoft.com/office/drawing/2014/main" id="{8F071FC2-AC0B-34EA-337F-8C83D4DFF30A}"/>
              </a:ext>
            </a:extLst>
          </p:cNvPr>
          <p:cNvGraphicFramePr/>
          <p:nvPr/>
        </p:nvGraphicFramePr>
        <p:xfrm>
          <a:off x="462268" y="3043124"/>
          <a:ext cx="10725413" cy="9144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6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1849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Pico de transaminasas (UI/L); </a:t>
                      </a:r>
                      <a:r>
                        <a:rPr lang="es-ES" sz="18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mediana (rango)</a:t>
                      </a:r>
                      <a:endParaRPr lang="es-ES"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AST</a:t>
                      </a:r>
                      <a:endParaRPr lang="es-ES"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ALT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2273</a:t>
                      </a:r>
                      <a:r>
                        <a:rPr lang="es-ES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(950-6093)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1870</a:t>
                      </a:r>
                      <a:r>
                        <a:rPr lang="es-ES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(443-3652)</a:t>
                      </a:r>
                      <a:endParaRPr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1471 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(654-1965)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(432-975)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54409EF2-F7DE-2A5D-8D51-852409672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554" y="4148151"/>
            <a:ext cx="3946029" cy="2336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60C965-0C0C-B34B-52A1-9C048EB35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060" y="4148151"/>
            <a:ext cx="3946029" cy="2330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411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7D617-68A4-2E2D-9EE9-1013217C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1F51AA6-CAFA-2722-2BC2-1893D85194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2E17D038-5183-24DC-2F1E-053CEF8F8254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Futuro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7" name="Google Shape;102;p2">
            <a:extLst>
              <a:ext uri="{FF2B5EF4-FFF2-40B4-BE49-F238E27FC236}">
                <a16:creationId xmlns:a16="http://schemas.microsoft.com/office/drawing/2014/main" id="{72480D09-E3A8-3B7E-DF1A-506E8DAA73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5762" y="1229850"/>
            <a:ext cx="2445042" cy="40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49E5512-32A6-C625-B328-6605E0DB5533}"/>
              </a:ext>
            </a:extLst>
          </p:cNvPr>
          <p:cNvSpPr txBox="1"/>
          <p:nvPr/>
        </p:nvSpPr>
        <p:spPr>
          <a:xfrm>
            <a:off x="4095599" y="1088488"/>
            <a:ext cx="686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GB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GB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NoHOPE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DAC</a:t>
            </a:r>
            <a:endParaRPr lang="es-GB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BD46FD9-2D8D-9A17-403A-DB88383E8FAB}"/>
              </a:ext>
            </a:extLst>
          </p:cNvPr>
          <p:cNvSpPr txBox="1"/>
          <p:nvPr/>
        </p:nvSpPr>
        <p:spPr>
          <a:xfrm>
            <a:off x="5211051" y="1422085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  <a:endParaRPr lang="es-GB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434F51-33E8-4934-2CB5-68D980FFFACF}"/>
              </a:ext>
            </a:extLst>
          </p:cNvPr>
          <p:cNvSpPr txBox="1"/>
          <p:nvPr/>
        </p:nvSpPr>
        <p:spPr>
          <a:xfrm>
            <a:off x="8894273" y="1410013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  <a:endParaRPr lang="es-GB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1AF9A6-2F1F-50E6-9E58-AB6200DBD1C3}"/>
              </a:ext>
            </a:extLst>
          </p:cNvPr>
          <p:cNvSpPr txBox="1"/>
          <p:nvPr/>
        </p:nvSpPr>
        <p:spPr>
          <a:xfrm>
            <a:off x="4703460" y="495704"/>
            <a:ext cx="434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Hetero</a:t>
            </a:r>
            <a:r>
              <a:rPr lang="es-E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geneidad</a:t>
            </a:r>
            <a:endParaRPr lang="es-GB" sz="2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Google Shape;464;p27">
            <a:extLst>
              <a:ext uri="{FF2B5EF4-FFF2-40B4-BE49-F238E27FC236}">
                <a16:creationId xmlns:a16="http://schemas.microsoft.com/office/drawing/2014/main" id="{45E11B05-4185-93D4-EA72-2C14F1308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8125075"/>
              </p:ext>
            </p:extLst>
          </p:nvPr>
        </p:nvGraphicFramePr>
        <p:xfrm>
          <a:off x="412377" y="1914760"/>
          <a:ext cx="10725413" cy="37415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111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3952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4017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Fallo primario del injerto (PGF);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 </a:t>
                      </a:r>
                      <a:endParaRPr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1(14,2)</a:t>
                      </a:r>
                      <a:endParaRPr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Disfunción primaria del injerto(PGD);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vasculares; </a:t>
                      </a:r>
                      <a:r>
                        <a:rPr lang="es-ES" sz="1600" b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 (25) estenosis portal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(14,2) trombosis arterial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Complicaciones biliares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(50) 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Fuga biliar </a:t>
                      </a:r>
                      <a:endParaRPr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6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agudo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Rechazo crónico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(28,6)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Pérdida del injerto; 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Exitus; </a:t>
                      </a:r>
                      <a:r>
                        <a:rPr lang="es-ES" sz="1600" b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(42,8)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(28,6)</a:t>
                      </a:r>
                      <a:endParaRPr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171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70984-050C-5E2C-1A89-008038790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6F0A2B69-B9D9-DEFC-0D22-498B253D8D4E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A04BD2F9-7BA0-DABA-E14A-6808DABA15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D300B18D-C3DA-1B99-4C12-782CA1E70602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932ADC-3618-7D18-D68D-BC47DB857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8A97B8-884E-D573-F627-D63C5DBC4A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ADF5158E-9347-72CF-8314-51A32A54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B086F098-CCE3-2A5B-324E-F32DE891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152;p6">
            <a:extLst>
              <a:ext uri="{FF2B5EF4-FFF2-40B4-BE49-F238E27FC236}">
                <a16:creationId xmlns:a16="http://schemas.microsoft.com/office/drawing/2014/main" id="{C90BA6BE-AF6F-5C6F-CD4F-7B22886AA7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2134" r="-1119" b="30607"/>
          <a:stretch/>
        </p:blipFill>
        <p:spPr>
          <a:xfrm>
            <a:off x="6708973" y="2073316"/>
            <a:ext cx="4361761" cy="300775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53;p6">
            <a:extLst>
              <a:ext uri="{FF2B5EF4-FFF2-40B4-BE49-F238E27FC236}">
                <a16:creationId xmlns:a16="http://schemas.microsoft.com/office/drawing/2014/main" id="{2CEFABF2-34C8-B023-9A63-1C487DCB3505}"/>
              </a:ext>
            </a:extLst>
          </p:cNvPr>
          <p:cNvSpPr txBox="1"/>
          <p:nvPr/>
        </p:nvSpPr>
        <p:spPr>
          <a:xfrm>
            <a:off x="6839469" y="5081070"/>
            <a:ext cx="410076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Hipotermia oxigenada (HOPE)</a:t>
            </a:r>
            <a:endParaRPr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Google Shape;154;p6">
            <a:extLst>
              <a:ext uri="{FF2B5EF4-FFF2-40B4-BE49-F238E27FC236}">
                <a16:creationId xmlns:a16="http://schemas.microsoft.com/office/drawing/2014/main" id="{1BB3C930-0B03-AEF1-8647-BD7F6EEB7CB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0456" y="2073316"/>
            <a:ext cx="3515082" cy="300775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2" name="Google Shape;115;p3">
            <a:extLst>
              <a:ext uri="{FF2B5EF4-FFF2-40B4-BE49-F238E27FC236}">
                <a16:creationId xmlns:a16="http://schemas.microsoft.com/office/drawing/2014/main" id="{D7FC6C88-E7E2-6E4F-65AC-4BC2A5312AB7}"/>
              </a:ext>
            </a:extLst>
          </p:cNvPr>
          <p:cNvSpPr txBox="1"/>
          <p:nvPr/>
        </p:nvSpPr>
        <p:spPr>
          <a:xfrm>
            <a:off x="564777" y="1864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Perfusión</a:t>
            </a:r>
            <a:r>
              <a:rPr lang="es-ES" sz="4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 situ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06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D10B2-BFDE-3AE0-EA24-AA978F24F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5C02BF06-B627-D99E-C8AD-6148F896EE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72040185-A217-3BEC-C108-8621139350F7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D12903-E995-2746-FDCB-283294EDE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BEAFA5-BEEE-1919-8421-EDF0279820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FAD97324-E789-3D9E-7771-EEB67183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C4D174E2-1273-4E2D-A7CB-FB6E638A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908038D0-01D3-B6FE-3E41-3CEE45D679BD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Futuro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85DDE08B-2DF7-35DA-8F1E-5B5B88044AE3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516E27F-5CA2-4103-D96C-FA927A7E8549}"/>
              </a:ext>
            </a:extLst>
          </p:cNvPr>
          <p:cNvSpPr txBox="1"/>
          <p:nvPr/>
        </p:nvSpPr>
        <p:spPr>
          <a:xfrm>
            <a:off x="4095599" y="953735"/>
            <a:ext cx="686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DCD-HOPE 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GB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s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GB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DCD-NoHOPE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38D3EE-D2E4-1258-9863-59079A8D8DC9}"/>
              </a:ext>
            </a:extLst>
          </p:cNvPr>
          <p:cNvSpPr txBox="1"/>
          <p:nvPr/>
        </p:nvSpPr>
        <p:spPr>
          <a:xfrm>
            <a:off x="5211051" y="1287332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  <a:endParaRPr lang="es-GB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C9F50A-E93A-86FF-725D-130FC892AD45}"/>
              </a:ext>
            </a:extLst>
          </p:cNvPr>
          <p:cNvSpPr txBox="1"/>
          <p:nvPr/>
        </p:nvSpPr>
        <p:spPr>
          <a:xfrm>
            <a:off x="8894273" y="1275260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  <a:endParaRPr lang="es-GB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oogle Shape;464;p27">
            <a:extLst>
              <a:ext uri="{FF2B5EF4-FFF2-40B4-BE49-F238E27FC236}">
                <a16:creationId xmlns:a16="http://schemas.microsoft.com/office/drawing/2014/main" id="{AB78F5BA-C6DE-2760-DB25-80DF6BE98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05324"/>
              </p:ext>
            </p:extLst>
          </p:nvPr>
        </p:nvGraphicFramePr>
        <p:xfrm>
          <a:off x="412377" y="1914760"/>
          <a:ext cx="10725413" cy="37415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13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8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3952">
                  <a:extLst>
                    <a:ext uri="{9D8B030D-6E8A-4147-A177-3AD203B41FA5}">
                      <a16:colId xmlns:a16="http://schemas.microsoft.com/office/drawing/2014/main" val="3412485041"/>
                    </a:ext>
                  </a:extLst>
                </a:gridCol>
              </a:tblGrid>
              <a:tr h="4017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Primary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graft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failure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(PGF); 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 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1(14,2)</a:t>
                      </a:r>
                      <a:endParaRPr sz="16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2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Primary graft dysfuntion(PGD); </a:t>
                      </a:r>
                      <a:r>
                        <a:rPr lang="es-ES" sz="1600" b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Vascular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complications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 (25) PV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stenosis</a:t>
                      </a:r>
                      <a:endParaRPr sz="16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(14,2) HA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thrombosis</a:t>
                      </a:r>
                      <a:endParaRPr lang="es-ES" sz="16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Biliary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complications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(50) </a:t>
                      </a:r>
                      <a:r>
                        <a:rPr lang="es-ES" sz="1600" b="0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Biliary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b="0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leackage</a:t>
                      </a:r>
                      <a:endParaRPr b="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6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Acute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rejection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  <a:endParaRPr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Chronic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rejection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n (%)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(28,6)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6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Lost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graft</a:t>
                      </a: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; 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SV; </a:t>
                      </a: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 (%)</a:t>
                      </a:r>
                      <a:endParaRPr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(42,8)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(28,6)</a:t>
                      </a:r>
                      <a:endParaRPr sz="16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Google Shape;102;p2">
            <a:extLst>
              <a:ext uri="{FF2B5EF4-FFF2-40B4-BE49-F238E27FC236}">
                <a16:creationId xmlns:a16="http://schemas.microsoft.com/office/drawing/2014/main" id="{029F74FB-3815-16E7-8D7E-68F7609AA4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762" y="1095097"/>
            <a:ext cx="2445042" cy="40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504B075-1F95-8767-3CF7-112A0551B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036" y="2114695"/>
            <a:ext cx="3687536" cy="315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B3CB2BC-B573-B28A-1DA7-BD7CC70FB50B}"/>
              </a:ext>
            </a:extLst>
          </p:cNvPr>
          <p:cNvSpPr txBox="1"/>
          <p:nvPr/>
        </p:nvSpPr>
        <p:spPr>
          <a:xfrm>
            <a:off x="7132491" y="3184785"/>
            <a:ext cx="242388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GB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=11</a:t>
            </a:r>
          </a:p>
        </p:txBody>
      </p:sp>
    </p:spTree>
    <p:extLst>
      <p:ext uri="{BB962C8B-B14F-4D97-AF65-F5344CB8AC3E}">
        <p14:creationId xmlns:p14="http://schemas.microsoft.com/office/powerpoint/2010/main" val="229056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0FCD7-EB4D-5826-DB2C-259FEF25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3B10C1FE-6BE5-FE88-78A0-43913DB6334B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8E2AD610-BEC7-F95B-18A1-8E10DDA185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E80FD555-9ED6-DD95-7432-0831DB999441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530F15-F895-1B8A-05F9-F218A62C8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E32C72-DC00-2123-908F-DB67C14C91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D28CC598-7C2B-B1A5-AE6A-2130A6A6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766D943D-C15D-6569-7BCD-8CB5D819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F51C2676-488D-3D77-3DCC-F9DFC3B84878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Conclusiones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" name="Google Shape;1023;p52">
            <a:extLst>
              <a:ext uri="{FF2B5EF4-FFF2-40B4-BE49-F238E27FC236}">
                <a16:creationId xmlns:a16="http://schemas.microsoft.com/office/drawing/2014/main" id="{7BBEE40E-DB34-E6B2-AA7A-9197A3CBEFE4}"/>
              </a:ext>
            </a:extLst>
          </p:cNvPr>
          <p:cNvSpPr/>
          <p:nvPr/>
        </p:nvSpPr>
        <p:spPr>
          <a:xfrm>
            <a:off x="1121042" y="1464439"/>
            <a:ext cx="9913751" cy="109407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24;p52">
            <a:extLst>
              <a:ext uri="{FF2B5EF4-FFF2-40B4-BE49-F238E27FC236}">
                <a16:creationId xmlns:a16="http://schemas.microsoft.com/office/drawing/2014/main" id="{055C6788-4B4C-1D6B-AF7C-E2F5A33D1433}"/>
              </a:ext>
            </a:extLst>
          </p:cNvPr>
          <p:cNvSpPr/>
          <p:nvPr/>
        </p:nvSpPr>
        <p:spPr>
          <a:xfrm>
            <a:off x="1121043" y="2938753"/>
            <a:ext cx="9913750" cy="109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025;p52">
            <a:extLst>
              <a:ext uri="{FF2B5EF4-FFF2-40B4-BE49-F238E27FC236}">
                <a16:creationId xmlns:a16="http://schemas.microsoft.com/office/drawing/2014/main" id="{BA7A6DC0-E629-118B-2510-198DD574A919}"/>
              </a:ext>
            </a:extLst>
          </p:cNvPr>
          <p:cNvSpPr/>
          <p:nvPr/>
        </p:nvSpPr>
        <p:spPr>
          <a:xfrm>
            <a:off x="1121042" y="4420643"/>
            <a:ext cx="9913750" cy="109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26;p52">
            <a:extLst>
              <a:ext uri="{FF2B5EF4-FFF2-40B4-BE49-F238E27FC236}">
                <a16:creationId xmlns:a16="http://schemas.microsoft.com/office/drawing/2014/main" id="{2FA85193-5068-BAD6-7C3D-FC8A3F987931}"/>
              </a:ext>
            </a:extLst>
          </p:cNvPr>
          <p:cNvSpPr txBox="1"/>
          <p:nvPr/>
        </p:nvSpPr>
        <p:spPr>
          <a:xfrm>
            <a:off x="1337912" y="1746988"/>
            <a:ext cx="90511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HOPE</a:t>
            </a:r>
            <a:r>
              <a:rPr lang="es-ES" sz="2800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28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seguro en el trasplante hepático pediátrico. </a:t>
            </a:r>
            <a:endParaRPr sz="2800" b="1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027;p52">
            <a:extLst>
              <a:ext uri="{FF2B5EF4-FFF2-40B4-BE49-F238E27FC236}">
                <a16:creationId xmlns:a16="http://schemas.microsoft.com/office/drawing/2014/main" id="{3194247C-0324-C1D9-ADF5-B3BD12EF7DEC}"/>
              </a:ext>
            </a:extLst>
          </p:cNvPr>
          <p:cNvSpPr txBox="1"/>
          <p:nvPr/>
        </p:nvSpPr>
        <p:spPr>
          <a:xfrm>
            <a:off x="1337912" y="2951966"/>
            <a:ext cx="941637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Buenos resultados   en injertos con </a:t>
            </a:r>
            <a:r>
              <a:rPr lang="es-ES" sz="28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tiempos de isquemia prolongada, cirugías de banco largas o donantes  en asistolia.</a:t>
            </a:r>
            <a:endParaRPr sz="2800" b="1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1028;p52">
            <a:extLst>
              <a:ext uri="{FF2B5EF4-FFF2-40B4-BE49-F238E27FC236}">
                <a16:creationId xmlns:a16="http://schemas.microsoft.com/office/drawing/2014/main" id="{DBD61EB2-1489-BC34-790D-EDD783A78500}"/>
              </a:ext>
            </a:extLst>
          </p:cNvPr>
          <p:cNvSpPr txBox="1"/>
          <p:nvPr/>
        </p:nvSpPr>
        <p:spPr>
          <a:xfrm>
            <a:off x="1337912" y="4476758"/>
            <a:ext cx="95963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 necesarios más estudios para definir mejor las indicaciones y evaluar el impacto a largo plazo</a:t>
            </a:r>
            <a:r>
              <a:rPr lang="es-ES" sz="2800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b="1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6875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D585DEE-4FD1-A6E3-BEDB-1A3F683C0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</a:blip>
          <a:srcRect l="3247" t="9963" r="66320" b="2536"/>
          <a:stretch/>
        </p:blipFill>
        <p:spPr>
          <a:xfrm>
            <a:off x="1305829" y="977282"/>
            <a:ext cx="9542820" cy="614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1036;p53">
            <a:extLst>
              <a:ext uri="{FF2B5EF4-FFF2-40B4-BE49-F238E27FC236}">
                <a16:creationId xmlns:a16="http://schemas.microsoft.com/office/drawing/2014/main" id="{EA0752A2-3524-35C5-072A-F2BF30F423A7}"/>
              </a:ext>
            </a:extLst>
          </p:cNvPr>
          <p:cNvPicPr preferRelativeResize="0"/>
          <p:nvPr/>
        </p:nvPicPr>
        <p:blipFill rotWithShape="1">
          <a:blip r:embed="rId4">
            <a:alphaModFix amt="29000"/>
          </a:blip>
          <a:srcRect/>
          <a:stretch/>
        </p:blipFill>
        <p:spPr>
          <a:xfrm>
            <a:off x="0" y="0"/>
            <a:ext cx="1215447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5EE6D0-2C93-0C73-E68D-5978AC9CA07F}"/>
              </a:ext>
            </a:extLst>
          </p:cNvPr>
          <p:cNvSpPr txBox="1"/>
          <p:nvPr/>
        </p:nvSpPr>
        <p:spPr>
          <a:xfrm>
            <a:off x="2982068" y="2777579"/>
            <a:ext cx="619034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5400"/>
              <a:buFont typeface="Times New Roman"/>
              <a:buNone/>
            </a:pPr>
            <a:r>
              <a:rPr lang="es-ES" sz="7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¡Gracias!</a:t>
            </a:r>
            <a:endParaRPr lang="es-ES" sz="7200" dirty="0">
              <a:solidFill>
                <a:srgbClr val="002060"/>
              </a:solidFill>
            </a:endParaRPr>
          </a:p>
        </p:txBody>
      </p:sp>
      <p:sp>
        <p:nvSpPr>
          <p:cNvPr id="7" name="Google Shape;1038;p53">
            <a:extLst>
              <a:ext uri="{FF2B5EF4-FFF2-40B4-BE49-F238E27FC236}">
                <a16:creationId xmlns:a16="http://schemas.microsoft.com/office/drawing/2014/main" id="{EAF98FAC-5926-84DB-D3D4-3B7C33285B44}"/>
              </a:ext>
            </a:extLst>
          </p:cNvPr>
          <p:cNvSpPr txBox="1"/>
          <p:nvPr/>
        </p:nvSpPr>
        <p:spPr>
          <a:xfrm>
            <a:off x="3103600" y="3687497"/>
            <a:ext cx="61063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ane.andres@salud.</a:t>
            </a:r>
            <a:r>
              <a:rPr lang="es-ES" b="1" i="1" dirty="0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madrid.org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B8B317-3513-93A6-8382-E889CF4A3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12" y="318247"/>
            <a:ext cx="3149867" cy="1039456"/>
          </a:xfrm>
          <a:prstGeom prst="rect">
            <a:avLst/>
          </a:prstGeom>
        </p:spPr>
      </p:pic>
      <p:pic>
        <p:nvPicPr>
          <p:cNvPr id="5" name="Google Shape;91;p1">
            <a:extLst>
              <a:ext uri="{FF2B5EF4-FFF2-40B4-BE49-F238E27FC236}">
                <a16:creationId xmlns:a16="http://schemas.microsoft.com/office/drawing/2014/main" id="{C3532EBB-22CA-E8CF-08C1-14B29B230B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0123" y="500158"/>
            <a:ext cx="2928396" cy="47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2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9"/>
    </mc:Choice>
    <mc:Fallback xmlns="">
      <p:transition spd="slow" advTm="1598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8A80-0B2A-D109-FA56-3F2E2C53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642B0E7F-BE2F-87D8-78A4-1C008401ED99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12A1A516-2010-94C6-D69A-11C2345C12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FC889F30-C382-0E3F-780C-0E800B942267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123093-DA65-1423-3600-894274FAA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D43727-A0FA-3112-F115-0FF01C1716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CDAF2FAA-71C0-1510-2188-7471E621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15188177-F6C2-A37C-EEFD-9B618600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65;p7">
            <a:extLst>
              <a:ext uri="{FF2B5EF4-FFF2-40B4-BE49-F238E27FC236}">
                <a16:creationId xmlns:a16="http://schemas.microsoft.com/office/drawing/2014/main" id="{9BE0303F-579A-6077-BB4B-61D67133009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708" y="1532444"/>
            <a:ext cx="3674693" cy="11678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3" name="Google Shape;166;p7">
            <a:extLst>
              <a:ext uri="{FF2B5EF4-FFF2-40B4-BE49-F238E27FC236}">
                <a16:creationId xmlns:a16="http://schemas.microsoft.com/office/drawing/2014/main" id="{1529330D-CB86-EDB8-B872-C7CC5960147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9217" y="4307977"/>
            <a:ext cx="3674693" cy="124115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4" name="Google Shape;167;p7">
            <a:extLst>
              <a:ext uri="{FF2B5EF4-FFF2-40B4-BE49-F238E27FC236}">
                <a16:creationId xmlns:a16="http://schemas.microsoft.com/office/drawing/2014/main" id="{F75C8B15-9DE6-6BEE-056F-87E26798D39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639"/>
          <a:stretch/>
        </p:blipFill>
        <p:spPr>
          <a:xfrm>
            <a:off x="7848599" y="1526668"/>
            <a:ext cx="3674693" cy="121717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" name="Google Shape;168;p7">
            <a:extLst>
              <a:ext uri="{FF2B5EF4-FFF2-40B4-BE49-F238E27FC236}">
                <a16:creationId xmlns:a16="http://schemas.microsoft.com/office/drawing/2014/main" id="{9F1C349A-BCD7-49D0-3AC9-418C0B0E2B0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49049" y="2908104"/>
            <a:ext cx="3684861" cy="121717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6" name="Google Shape;169;p7">
            <a:extLst>
              <a:ext uri="{FF2B5EF4-FFF2-40B4-BE49-F238E27FC236}">
                <a16:creationId xmlns:a16="http://schemas.microsoft.com/office/drawing/2014/main" id="{3069145E-B4ED-3550-D03D-138CD9688E3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260" y="4276384"/>
            <a:ext cx="3674693" cy="12320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" name="Google Shape;170;p7">
            <a:extLst>
              <a:ext uri="{FF2B5EF4-FFF2-40B4-BE49-F238E27FC236}">
                <a16:creationId xmlns:a16="http://schemas.microsoft.com/office/drawing/2014/main" id="{7B8AF228-AAF7-6ACE-8491-A19B66FD467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8260" y="2869012"/>
            <a:ext cx="3674692" cy="12386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" name="Google Shape;171;p7">
            <a:extLst>
              <a:ext uri="{FF2B5EF4-FFF2-40B4-BE49-F238E27FC236}">
                <a16:creationId xmlns:a16="http://schemas.microsoft.com/office/drawing/2014/main" id="{6044F1CB-E399-01CE-82CA-9161E9E5EE1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5400000">
            <a:off x="4640117" y="1714517"/>
            <a:ext cx="2911764" cy="254761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0" name="Google Shape;172;p7">
            <a:extLst>
              <a:ext uri="{FF2B5EF4-FFF2-40B4-BE49-F238E27FC236}">
                <a16:creationId xmlns:a16="http://schemas.microsoft.com/office/drawing/2014/main" id="{F9A5C976-6411-202C-56F3-281278DDF575}"/>
              </a:ext>
            </a:extLst>
          </p:cNvPr>
          <p:cNvSpPr txBox="1"/>
          <p:nvPr/>
        </p:nvSpPr>
        <p:spPr>
          <a:xfrm>
            <a:off x="4285965" y="4533776"/>
            <a:ext cx="387224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0432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20-25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0432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THP + HOPE</a:t>
            </a:r>
            <a:endParaRPr sz="3200" b="1" dirty="0">
              <a:solidFill>
                <a:srgbClr val="0432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15;p3">
            <a:extLst>
              <a:ext uri="{FF2B5EF4-FFF2-40B4-BE49-F238E27FC236}">
                <a16:creationId xmlns:a16="http://schemas.microsoft.com/office/drawing/2014/main" id="{FC85975A-F08C-E66C-2713-058971DC1643}"/>
              </a:ext>
            </a:extLst>
          </p:cNvPr>
          <p:cNvSpPr txBox="1"/>
          <p:nvPr/>
        </p:nvSpPr>
        <p:spPr>
          <a:xfrm>
            <a:off x="564777" y="1864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Perfusión</a:t>
            </a:r>
            <a:r>
              <a:rPr lang="es-ES" sz="4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 situ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8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36639-85E4-C426-99EB-CA57027B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902FCD41-5047-9CF1-2237-BA6B728127D7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0BB7B173-17FE-BC46-0FC9-534C3673CA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B7C51684-F347-D8C2-20E8-2E440F594E7F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58B630-61E5-78A3-AE1B-3635BFFCD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6EB6D8-A4AA-92E9-8332-B144BD5E78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16AACE62-E3DA-388B-203F-55C58456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D1BE4DBB-E2A4-042D-F9CB-D94FCDAB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183;p8">
            <a:extLst>
              <a:ext uri="{FF2B5EF4-FFF2-40B4-BE49-F238E27FC236}">
                <a16:creationId xmlns:a16="http://schemas.microsoft.com/office/drawing/2014/main" id="{6B644F49-68BF-58AF-9702-1ED7F3E742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97303" y="1738994"/>
            <a:ext cx="5540193" cy="21492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" name="Google Shape;184;p8">
            <a:extLst>
              <a:ext uri="{FF2B5EF4-FFF2-40B4-BE49-F238E27FC236}">
                <a16:creationId xmlns:a16="http://schemas.microsoft.com/office/drawing/2014/main" id="{397C7EB4-D777-0A5F-BCA5-2A1CC5AF0A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09800" y="4417910"/>
            <a:ext cx="7772400" cy="9447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5;p3">
            <a:extLst>
              <a:ext uri="{FF2B5EF4-FFF2-40B4-BE49-F238E27FC236}">
                <a16:creationId xmlns:a16="http://schemas.microsoft.com/office/drawing/2014/main" id="{2769AEE5-AEEA-5691-C74B-B919FA38D709}"/>
              </a:ext>
            </a:extLst>
          </p:cNvPr>
          <p:cNvSpPr txBox="1"/>
          <p:nvPr/>
        </p:nvSpPr>
        <p:spPr>
          <a:xfrm>
            <a:off x="564777" y="1864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Perfusión</a:t>
            </a:r>
            <a:r>
              <a:rPr lang="es-ES" sz="4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 situ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3" name="Google Shape;185;p8">
            <a:extLst>
              <a:ext uri="{FF2B5EF4-FFF2-40B4-BE49-F238E27FC236}">
                <a16:creationId xmlns:a16="http://schemas.microsoft.com/office/drawing/2014/main" id="{63E81BF9-F3B6-FFFA-C833-F3FFD9EA94EB}"/>
              </a:ext>
            </a:extLst>
          </p:cNvPr>
          <p:cNvCxnSpPr/>
          <p:nvPr/>
        </p:nvCxnSpPr>
        <p:spPr>
          <a:xfrm>
            <a:off x="6096000" y="4945265"/>
            <a:ext cx="3657600" cy="0"/>
          </a:xfrm>
          <a:prstGeom prst="straightConnector1">
            <a:avLst/>
          </a:prstGeom>
          <a:noFill/>
          <a:ln w="28575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86;p8">
            <a:extLst>
              <a:ext uri="{FF2B5EF4-FFF2-40B4-BE49-F238E27FC236}">
                <a16:creationId xmlns:a16="http://schemas.microsoft.com/office/drawing/2014/main" id="{474F5F3C-3646-D614-8F1B-64208356C969}"/>
              </a:ext>
            </a:extLst>
          </p:cNvPr>
          <p:cNvCxnSpPr/>
          <p:nvPr/>
        </p:nvCxnSpPr>
        <p:spPr>
          <a:xfrm>
            <a:off x="2209800" y="5202382"/>
            <a:ext cx="6830291" cy="0"/>
          </a:xfrm>
          <a:prstGeom prst="straightConnector1">
            <a:avLst/>
          </a:prstGeom>
          <a:noFill/>
          <a:ln w="34925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44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912B3-4443-DD81-63E3-E212EC57F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665EB0F8-B79C-5B1D-00EC-145A73EE03F6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3947C703-7AFE-9F14-E73F-793113CF7F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4BBE726B-5B11-8A26-C6E2-948211A2AB7C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6F1FEF-CB99-91DF-1918-B36695FD0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4A3D7F-5B7B-1A72-CC36-55F5C12326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072591E2-E155-C57B-6401-9BA1C8D0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5E16838E-8593-0442-38A9-3B978804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E859ADC-81F4-3137-B416-419BDF9E180F}"/>
              </a:ext>
            </a:extLst>
          </p:cNvPr>
          <p:cNvSpPr txBox="1"/>
          <p:nvPr/>
        </p:nvSpPr>
        <p:spPr>
          <a:xfrm>
            <a:off x="6850743" y="872879"/>
            <a:ext cx="396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s-E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cuál es el mecanismo</a:t>
            </a:r>
            <a:r>
              <a:rPr lang="es-GB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68EBF89-1708-CB10-1CCA-2FD1FE077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39895"/>
            <a:ext cx="7229929" cy="3643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B4F70D2-A813-A23B-1059-00330FBDE010}"/>
              </a:ext>
            </a:extLst>
          </p:cNvPr>
          <p:cNvSpPr/>
          <p:nvPr/>
        </p:nvSpPr>
        <p:spPr>
          <a:xfrm>
            <a:off x="4628701" y="1539895"/>
            <a:ext cx="4775198" cy="1455212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125BA87-DD7D-9A11-AEED-29569E42A805}"/>
              </a:ext>
            </a:extLst>
          </p:cNvPr>
          <p:cNvSpPr/>
          <p:nvPr/>
        </p:nvSpPr>
        <p:spPr>
          <a:xfrm>
            <a:off x="4628701" y="2653380"/>
            <a:ext cx="668513" cy="341727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CB51366-4FDD-CA48-8950-42AEFB66E5F8}"/>
              </a:ext>
            </a:extLst>
          </p:cNvPr>
          <p:cNvSpPr/>
          <p:nvPr/>
        </p:nvSpPr>
        <p:spPr>
          <a:xfrm>
            <a:off x="4339771" y="4049729"/>
            <a:ext cx="4862286" cy="1109028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/>
          </a:p>
        </p:txBody>
      </p:sp>
      <p:sp>
        <p:nvSpPr>
          <p:cNvPr id="7" name="Google Shape;115;p3">
            <a:extLst>
              <a:ext uri="{FF2B5EF4-FFF2-40B4-BE49-F238E27FC236}">
                <a16:creationId xmlns:a16="http://schemas.microsoft.com/office/drawing/2014/main" id="{F7368F8A-F687-1491-58CE-98D95068E208}"/>
              </a:ext>
            </a:extLst>
          </p:cNvPr>
          <p:cNvSpPr txBox="1"/>
          <p:nvPr/>
        </p:nvSpPr>
        <p:spPr>
          <a:xfrm>
            <a:off x="564777" y="1864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Perfusión</a:t>
            </a:r>
            <a:r>
              <a:rPr lang="es-ES" sz="4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 situ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A0CE02A-BD70-32E2-8095-E185B75DB2F2}"/>
              </a:ext>
            </a:extLst>
          </p:cNvPr>
          <p:cNvSpPr/>
          <p:nvPr/>
        </p:nvSpPr>
        <p:spPr>
          <a:xfrm>
            <a:off x="9708777" y="2722574"/>
            <a:ext cx="2309052" cy="706426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E83CE27-DF1F-4182-9896-AB44E39CE5A7}"/>
              </a:ext>
            </a:extLst>
          </p:cNvPr>
          <p:cNvSpPr txBox="1"/>
          <p:nvPr/>
        </p:nvSpPr>
        <p:spPr>
          <a:xfrm>
            <a:off x="9742074" y="2776738"/>
            <a:ext cx="244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4">
                    <a:lumMod val="50000"/>
                  </a:schemeClr>
                </a:solidFill>
              </a:rPr>
              <a:t>Menos complicaciones</a:t>
            </a:r>
          </a:p>
          <a:p>
            <a:r>
              <a:rPr lang="es-ES" sz="1600" b="1" dirty="0">
                <a:solidFill>
                  <a:schemeClr val="accent4">
                    <a:lumMod val="50000"/>
                  </a:schemeClr>
                </a:solidFill>
              </a:rPr>
              <a:t>Mayor supervivencia</a:t>
            </a:r>
          </a:p>
        </p:txBody>
      </p:sp>
    </p:spTree>
    <p:extLst>
      <p:ext uri="{BB962C8B-B14F-4D97-AF65-F5344CB8AC3E}">
        <p14:creationId xmlns:p14="http://schemas.microsoft.com/office/powerpoint/2010/main" val="37981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0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03FA4-0608-26C9-C456-E7C1D71B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C9DCEFFF-9EDD-BF14-7062-C74F4B4AC17C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3581D258-11EA-1411-0B94-D8B4F4D603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D19B03FF-BE90-C8FB-6BF2-B8F0F555AE68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EAEA79-F479-7D61-941C-7FD4A7517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57ABCA-3A5B-145E-5D94-889BC8261D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DF84BD73-E62C-2A3F-F2EF-A369A4BF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E63C2417-AD0A-1519-3181-760D15807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197;p9">
            <a:extLst>
              <a:ext uri="{FF2B5EF4-FFF2-40B4-BE49-F238E27FC236}">
                <a16:creationId xmlns:a16="http://schemas.microsoft.com/office/drawing/2014/main" id="{BEDA5837-CEE0-6DD6-BD5F-C10B57DC6B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9800" y="1378109"/>
            <a:ext cx="7772400" cy="37806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98;p9">
            <a:extLst>
              <a:ext uri="{FF2B5EF4-FFF2-40B4-BE49-F238E27FC236}">
                <a16:creationId xmlns:a16="http://schemas.microsoft.com/office/drawing/2014/main" id="{A41A5C62-AC6A-9AAF-7E9C-AA007DE592DB}"/>
              </a:ext>
            </a:extLst>
          </p:cNvPr>
          <p:cNvSpPr txBox="1"/>
          <p:nvPr/>
        </p:nvSpPr>
        <p:spPr>
          <a:xfrm>
            <a:off x="2209800" y="5364108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1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Parente A, Kasahara M, De Meijer VE, Hashimoto K, Schlegel A. Efficiency of machine perfusion in pediatric liver transplantation. Liver Transpl. 2024 Nov 1;30(11):1188-1199. doi: 10.1097/LVT.0000000000000381. </a:t>
            </a:r>
            <a:endParaRPr sz="1200" i="1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210;p10">
            <a:extLst>
              <a:ext uri="{FF2B5EF4-FFF2-40B4-BE49-F238E27FC236}">
                <a16:creationId xmlns:a16="http://schemas.microsoft.com/office/drawing/2014/main" id="{74AF553B-5AEE-22C0-64D2-1B66903F02A9}"/>
              </a:ext>
            </a:extLst>
          </p:cNvPr>
          <p:cNvSpPr/>
          <p:nvPr/>
        </p:nvSpPr>
        <p:spPr>
          <a:xfrm>
            <a:off x="2434381" y="1394307"/>
            <a:ext cx="3823854" cy="1703288"/>
          </a:xfrm>
          <a:prstGeom prst="rect">
            <a:avLst/>
          </a:prstGeom>
          <a:noFill/>
          <a:ln w="63500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ruz 18">
            <a:extLst>
              <a:ext uri="{FF2B5EF4-FFF2-40B4-BE49-F238E27FC236}">
                <a16:creationId xmlns:a16="http://schemas.microsoft.com/office/drawing/2014/main" id="{1AD4D214-921A-B047-44A5-87C4D7122069}"/>
              </a:ext>
            </a:extLst>
          </p:cNvPr>
          <p:cNvSpPr/>
          <p:nvPr/>
        </p:nvSpPr>
        <p:spPr>
          <a:xfrm rot="18997781">
            <a:off x="7257289" y="1353976"/>
            <a:ext cx="881150" cy="888640"/>
          </a:xfrm>
          <a:prstGeom prst="plus">
            <a:avLst>
              <a:gd name="adj" fmla="val 43868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 dirty="0"/>
          </a:p>
        </p:txBody>
      </p:sp>
      <p:sp>
        <p:nvSpPr>
          <p:cNvPr id="20" name="Flecha en U 8">
            <a:extLst>
              <a:ext uri="{FF2B5EF4-FFF2-40B4-BE49-F238E27FC236}">
                <a16:creationId xmlns:a16="http://schemas.microsoft.com/office/drawing/2014/main" id="{8036036D-7FF2-15C4-BBC7-67EDA1FB7C21}"/>
              </a:ext>
            </a:extLst>
          </p:cNvPr>
          <p:cNvSpPr/>
          <p:nvPr/>
        </p:nvSpPr>
        <p:spPr>
          <a:xfrm rot="5400000">
            <a:off x="8116991" y="3091687"/>
            <a:ext cx="3281268" cy="694499"/>
          </a:xfrm>
          <a:prstGeom prst="uturnArrow">
            <a:avLst>
              <a:gd name="adj1" fmla="val 14063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12" name="Google Shape;115;p3">
            <a:extLst>
              <a:ext uri="{FF2B5EF4-FFF2-40B4-BE49-F238E27FC236}">
                <a16:creationId xmlns:a16="http://schemas.microsoft.com/office/drawing/2014/main" id="{57024622-DBC7-97AC-81BC-5C373A1350A0}"/>
              </a:ext>
            </a:extLst>
          </p:cNvPr>
          <p:cNvSpPr txBox="1"/>
          <p:nvPr/>
        </p:nvSpPr>
        <p:spPr>
          <a:xfrm>
            <a:off x="564777" y="1864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Perfusión</a:t>
            </a:r>
            <a:r>
              <a:rPr lang="es-ES" sz="4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 situ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E0E84-1B2C-DC68-DB22-741281E2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05A2B50D-8592-029A-F58F-A1F2ADA9D2B5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D7E5E15C-8618-1CA4-8B9A-0D7913D02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888D98CC-00D8-413B-999C-CDEDAAFF8BE7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049ADD-99E5-AEDD-C9F2-05E297899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56A78A-9B96-33FB-E634-D065973E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DDED67D2-F5B3-206E-203F-6423AF23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7F8C64B9-269B-EB71-7A40-33223965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E09E8F15-0302-371F-8E8E-36D6C395222A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y Métodos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3" name="Google Shape;232;p12">
            <a:extLst>
              <a:ext uri="{FF2B5EF4-FFF2-40B4-BE49-F238E27FC236}">
                <a16:creationId xmlns:a16="http://schemas.microsoft.com/office/drawing/2014/main" id="{30982654-5EAA-3CA0-9D43-C48DE3686D65}"/>
              </a:ext>
            </a:extLst>
          </p:cNvPr>
          <p:cNvSpPr txBox="1"/>
          <p:nvPr/>
        </p:nvSpPr>
        <p:spPr>
          <a:xfrm>
            <a:off x="2071604" y="1127603"/>
            <a:ext cx="8317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Estudio</a:t>
            </a: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multicéntrico descriptivo</a:t>
            </a:r>
            <a:endParaRPr sz="2800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33;p12">
            <a:extLst>
              <a:ext uri="{FF2B5EF4-FFF2-40B4-BE49-F238E27FC236}">
                <a16:creationId xmlns:a16="http://schemas.microsoft.com/office/drawing/2014/main" id="{01D5B05B-D6FD-BE5F-6551-44CD45991E52}"/>
              </a:ext>
            </a:extLst>
          </p:cNvPr>
          <p:cNvSpPr/>
          <p:nvPr/>
        </p:nvSpPr>
        <p:spPr>
          <a:xfrm>
            <a:off x="1596323" y="1066694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234;p12">
            <a:extLst>
              <a:ext uri="{FF2B5EF4-FFF2-40B4-BE49-F238E27FC236}">
                <a16:creationId xmlns:a16="http://schemas.microsoft.com/office/drawing/2014/main" id="{1DF4E5F2-6A60-3E7C-BAC9-E36BD7EB0A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0684" y="2178676"/>
            <a:ext cx="4008211" cy="33887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6" name="Google Shape;235;p12">
            <a:extLst>
              <a:ext uri="{FF2B5EF4-FFF2-40B4-BE49-F238E27FC236}">
                <a16:creationId xmlns:a16="http://schemas.microsoft.com/office/drawing/2014/main" id="{41997970-6125-D788-627E-5C592D56DFE8}"/>
              </a:ext>
            </a:extLst>
          </p:cNvPr>
          <p:cNvSpPr/>
          <p:nvPr/>
        </p:nvSpPr>
        <p:spPr>
          <a:xfrm>
            <a:off x="4156333" y="4576197"/>
            <a:ext cx="217714" cy="2096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36;p12">
            <a:extLst>
              <a:ext uri="{FF2B5EF4-FFF2-40B4-BE49-F238E27FC236}">
                <a16:creationId xmlns:a16="http://schemas.microsoft.com/office/drawing/2014/main" id="{511E9B8B-B969-0AA4-55E6-143059093E2C}"/>
              </a:ext>
            </a:extLst>
          </p:cNvPr>
          <p:cNvSpPr/>
          <p:nvPr/>
        </p:nvSpPr>
        <p:spPr>
          <a:xfrm>
            <a:off x="4569990" y="4480380"/>
            <a:ext cx="217714" cy="2096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37;p12">
            <a:extLst>
              <a:ext uri="{FF2B5EF4-FFF2-40B4-BE49-F238E27FC236}">
                <a16:creationId xmlns:a16="http://schemas.microsoft.com/office/drawing/2014/main" id="{21E3EDC7-A7EB-30FF-79D2-32F7FC037832}"/>
              </a:ext>
            </a:extLst>
          </p:cNvPr>
          <p:cNvSpPr/>
          <p:nvPr/>
        </p:nvSpPr>
        <p:spPr>
          <a:xfrm>
            <a:off x="4988345" y="3754974"/>
            <a:ext cx="217714" cy="2096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38;p12">
            <a:extLst>
              <a:ext uri="{FF2B5EF4-FFF2-40B4-BE49-F238E27FC236}">
                <a16:creationId xmlns:a16="http://schemas.microsoft.com/office/drawing/2014/main" id="{5677BA53-947C-E8B5-EDAA-42D9C55226EA}"/>
              </a:ext>
            </a:extLst>
          </p:cNvPr>
          <p:cNvSpPr/>
          <p:nvPr/>
        </p:nvSpPr>
        <p:spPr>
          <a:xfrm>
            <a:off x="4789844" y="3231375"/>
            <a:ext cx="217714" cy="2096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9;p12">
            <a:extLst>
              <a:ext uri="{FF2B5EF4-FFF2-40B4-BE49-F238E27FC236}">
                <a16:creationId xmlns:a16="http://schemas.microsoft.com/office/drawing/2014/main" id="{4778672D-5729-9680-0039-3693D6FE9517}"/>
              </a:ext>
            </a:extLst>
          </p:cNvPr>
          <p:cNvSpPr/>
          <p:nvPr/>
        </p:nvSpPr>
        <p:spPr>
          <a:xfrm>
            <a:off x="5081408" y="4137596"/>
            <a:ext cx="217714" cy="2096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01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22CF-C241-6ECA-88CB-B48E7152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01;p2">
            <a:extLst>
              <a:ext uri="{FF2B5EF4-FFF2-40B4-BE49-F238E27FC236}">
                <a16:creationId xmlns:a16="http://schemas.microsoft.com/office/drawing/2014/main" id="{3C407785-4015-4DBC-282E-9E5B118DA938}"/>
              </a:ext>
            </a:extLst>
          </p:cNvPr>
          <p:cNvCxnSpPr/>
          <p:nvPr/>
        </p:nvCxnSpPr>
        <p:spPr>
          <a:xfrm>
            <a:off x="0" y="611031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102;p2">
            <a:extLst>
              <a:ext uri="{FF2B5EF4-FFF2-40B4-BE49-F238E27FC236}">
                <a16:creationId xmlns:a16="http://schemas.microsoft.com/office/drawing/2014/main" id="{539A57EE-D1DC-818A-353E-7F50D4A809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440" y="6373083"/>
            <a:ext cx="1848091" cy="27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40E22E68-EE16-037D-02D4-DF10F8223DAE}"/>
              </a:ext>
            </a:extLst>
          </p:cNvPr>
          <p:cNvSpPr txBox="1"/>
          <p:nvPr/>
        </p:nvSpPr>
        <p:spPr>
          <a:xfrm>
            <a:off x="7286171" y="6156784"/>
            <a:ext cx="4731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Hypothermic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Oxygenated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400" i="1" dirty="0" err="1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Perfusion</a:t>
            </a:r>
            <a:r>
              <a:rPr lang="es-ES" sz="1400" i="1" dirty="0">
                <a:solidFill>
                  <a:srgbClr val="ACB8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(HOPE) en el trasplante hepático pediátrico. Estudio multicéntrico</a:t>
            </a:r>
            <a:endParaRPr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EED3E2-0495-9DA1-3843-AD9396E64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61"/>
          <a:stretch/>
        </p:blipFill>
        <p:spPr>
          <a:xfrm>
            <a:off x="262322" y="6210072"/>
            <a:ext cx="2292496" cy="647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B44665-76F9-B5C4-6BA4-94786F6B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68" t="6383" r="12886" b="65711"/>
          <a:stretch>
            <a:fillRect/>
          </a:stretch>
        </p:blipFill>
        <p:spPr>
          <a:xfrm>
            <a:off x="10754289" y="156540"/>
            <a:ext cx="1175657" cy="590972"/>
          </a:xfrm>
          <a:prstGeom prst="rect">
            <a:avLst/>
          </a:prstGeom>
        </p:spPr>
      </p:pic>
      <p:pic>
        <p:nvPicPr>
          <p:cNvPr id="8" name="Picture 2" descr="Resultado de imagen de idipaz">
            <a:extLst>
              <a:ext uri="{FF2B5EF4-FFF2-40B4-BE49-F238E27FC236}">
                <a16:creationId xmlns:a16="http://schemas.microsoft.com/office/drawing/2014/main" id="{66F16D21-4411-9485-CD99-FEB62B47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70" y="6258459"/>
            <a:ext cx="1348701" cy="46797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8" descr="C:\Users\Dolores\Desktop\idipaz.jpg">
            <a:extLst>
              <a:ext uri="{FF2B5EF4-FFF2-40B4-BE49-F238E27FC236}">
                <a16:creationId xmlns:a16="http://schemas.microsoft.com/office/drawing/2014/main" id="{51FDE291-61EA-D691-D19C-A41F30498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3" y="6364616"/>
            <a:ext cx="918822" cy="4596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21;p11">
            <a:extLst>
              <a:ext uri="{FF2B5EF4-FFF2-40B4-BE49-F238E27FC236}">
                <a16:creationId xmlns:a16="http://schemas.microsoft.com/office/drawing/2014/main" id="{9803F642-958F-D268-4EA6-0C66B1B6347F}"/>
              </a:ext>
            </a:extLst>
          </p:cNvPr>
          <p:cNvSpPr txBox="1"/>
          <p:nvPr/>
        </p:nvSpPr>
        <p:spPr>
          <a:xfrm>
            <a:off x="412377" y="34039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300"/>
              </a:buClr>
              <a:buSzPts val="4800"/>
              <a:buFont typeface="Times New Roman"/>
              <a:buNone/>
            </a:pPr>
            <a:r>
              <a:rPr lang="es-E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y Métodos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3" name="Google Shape;232;p12">
            <a:extLst>
              <a:ext uri="{FF2B5EF4-FFF2-40B4-BE49-F238E27FC236}">
                <a16:creationId xmlns:a16="http://schemas.microsoft.com/office/drawing/2014/main" id="{7B0C12D0-5F53-F899-DAA3-BF01CCCDE479}"/>
              </a:ext>
            </a:extLst>
          </p:cNvPr>
          <p:cNvSpPr txBox="1"/>
          <p:nvPr/>
        </p:nvSpPr>
        <p:spPr>
          <a:xfrm>
            <a:off x="2071604" y="1127603"/>
            <a:ext cx="8317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2800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Estudio</a:t>
            </a: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multicéntrico descriptivo</a:t>
            </a:r>
            <a:endParaRPr lang="es-ES" sz="2800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33;p12">
            <a:extLst>
              <a:ext uri="{FF2B5EF4-FFF2-40B4-BE49-F238E27FC236}">
                <a16:creationId xmlns:a16="http://schemas.microsoft.com/office/drawing/2014/main" id="{E3A00FC7-0E06-52A6-BC80-EFBA2D0EA959}"/>
              </a:ext>
            </a:extLst>
          </p:cNvPr>
          <p:cNvSpPr/>
          <p:nvPr/>
        </p:nvSpPr>
        <p:spPr>
          <a:xfrm>
            <a:off x="1596323" y="1066694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2;p13">
            <a:extLst>
              <a:ext uri="{FF2B5EF4-FFF2-40B4-BE49-F238E27FC236}">
                <a16:creationId xmlns:a16="http://schemas.microsoft.com/office/drawing/2014/main" id="{B6992591-0A71-081D-4EEE-16A73BEE37B4}"/>
              </a:ext>
            </a:extLst>
          </p:cNvPr>
          <p:cNvSpPr/>
          <p:nvPr/>
        </p:nvSpPr>
        <p:spPr>
          <a:xfrm>
            <a:off x="1596323" y="1876233"/>
            <a:ext cx="9267987" cy="6851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53;p13">
            <a:extLst>
              <a:ext uri="{FF2B5EF4-FFF2-40B4-BE49-F238E27FC236}">
                <a16:creationId xmlns:a16="http://schemas.microsoft.com/office/drawing/2014/main" id="{BE877DDC-4C00-1B79-15EB-82A417D300A7}"/>
              </a:ext>
            </a:extLst>
          </p:cNvPr>
          <p:cNvSpPr txBox="1"/>
          <p:nvPr/>
        </p:nvSpPr>
        <p:spPr>
          <a:xfrm>
            <a:off x="2071604" y="1957242"/>
            <a:ext cx="83174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Trasplante hepático pediátrico + HOPE :  2020-2025 </a:t>
            </a:r>
            <a:endParaRPr sz="2800" b="1" dirty="0">
              <a:solidFill>
                <a:srgbClr val="222A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Google Shape;268;p14">
            <a:extLst>
              <a:ext uri="{FF2B5EF4-FFF2-40B4-BE49-F238E27FC236}">
                <a16:creationId xmlns:a16="http://schemas.microsoft.com/office/drawing/2014/main" id="{01D162F8-1F21-D9DA-FA42-0DA860775F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485" t="5286" r="4171" b="13288"/>
          <a:stretch/>
        </p:blipFill>
        <p:spPr>
          <a:xfrm rot="5400000">
            <a:off x="3067724" y="3369443"/>
            <a:ext cx="1904814" cy="166505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" name="Google Shape;269;p14">
            <a:extLst>
              <a:ext uri="{FF2B5EF4-FFF2-40B4-BE49-F238E27FC236}">
                <a16:creationId xmlns:a16="http://schemas.microsoft.com/office/drawing/2014/main" id="{C215E343-0D07-1852-63BF-627927164B9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6364" t="2861"/>
          <a:stretch/>
        </p:blipFill>
        <p:spPr>
          <a:xfrm rot="5400000">
            <a:off x="437072" y="3112442"/>
            <a:ext cx="1904812" cy="218310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" name="Google Shape;270;p14">
            <a:extLst>
              <a:ext uri="{FF2B5EF4-FFF2-40B4-BE49-F238E27FC236}">
                <a16:creationId xmlns:a16="http://schemas.microsoft.com/office/drawing/2014/main" id="{300631C8-8FEC-9339-1349-50E88C1BB55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0213" t="33361" r="32843" b="24125"/>
          <a:stretch/>
        </p:blipFill>
        <p:spPr>
          <a:xfrm rot="5400000">
            <a:off x="4990565" y="3228287"/>
            <a:ext cx="1904815" cy="19514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" name="Google Shape;271;p14">
            <a:extLst>
              <a:ext uri="{FF2B5EF4-FFF2-40B4-BE49-F238E27FC236}">
                <a16:creationId xmlns:a16="http://schemas.microsoft.com/office/drawing/2014/main" id="{63ED5126-D62E-246E-A9EA-DA994EA3863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4414" r="3388"/>
          <a:stretch/>
        </p:blipFill>
        <p:spPr>
          <a:xfrm>
            <a:off x="9304624" y="3228575"/>
            <a:ext cx="2101647" cy="19003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4" name="Google Shape;272;p14">
            <a:extLst>
              <a:ext uri="{FF2B5EF4-FFF2-40B4-BE49-F238E27FC236}">
                <a16:creationId xmlns:a16="http://schemas.microsoft.com/office/drawing/2014/main" id="{898D8372-922B-E781-785C-86238A0F879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4466"/>
          <a:stretch/>
        </p:blipFill>
        <p:spPr>
          <a:xfrm>
            <a:off x="7025327" y="3249562"/>
            <a:ext cx="1609948" cy="190481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5" name="Google Shape;273;p14">
            <a:extLst>
              <a:ext uri="{FF2B5EF4-FFF2-40B4-BE49-F238E27FC236}">
                <a16:creationId xmlns:a16="http://schemas.microsoft.com/office/drawing/2014/main" id="{46DDE82B-A7EB-96E1-82C4-8EFA0B339E53}"/>
              </a:ext>
            </a:extLst>
          </p:cNvPr>
          <p:cNvSpPr txBox="1"/>
          <p:nvPr/>
        </p:nvSpPr>
        <p:spPr>
          <a:xfrm>
            <a:off x="5263727" y="3198066"/>
            <a:ext cx="5499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S3</a:t>
            </a:r>
            <a:endParaRPr/>
          </a:p>
        </p:txBody>
      </p:sp>
      <p:sp>
        <p:nvSpPr>
          <p:cNvPr id="26" name="Google Shape;274;p14">
            <a:extLst>
              <a:ext uri="{FF2B5EF4-FFF2-40B4-BE49-F238E27FC236}">
                <a16:creationId xmlns:a16="http://schemas.microsoft.com/office/drawing/2014/main" id="{C742AF77-6D5C-A91A-655D-1424AEACD2AD}"/>
              </a:ext>
            </a:extLst>
          </p:cNvPr>
          <p:cNvSpPr txBox="1"/>
          <p:nvPr/>
        </p:nvSpPr>
        <p:spPr>
          <a:xfrm>
            <a:off x="6550433" y="4780194"/>
            <a:ext cx="5499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S2</a:t>
            </a:r>
            <a:endParaRPr dirty="0"/>
          </a:p>
        </p:txBody>
      </p:sp>
      <p:sp>
        <p:nvSpPr>
          <p:cNvPr id="27" name="Google Shape;275;p14">
            <a:extLst>
              <a:ext uri="{FF2B5EF4-FFF2-40B4-BE49-F238E27FC236}">
                <a16:creationId xmlns:a16="http://schemas.microsoft.com/office/drawing/2014/main" id="{4749F7C3-7BCC-2126-718E-4D8E41DEC619}"/>
              </a:ext>
            </a:extLst>
          </p:cNvPr>
          <p:cNvSpPr txBox="1"/>
          <p:nvPr/>
        </p:nvSpPr>
        <p:spPr>
          <a:xfrm>
            <a:off x="1003248" y="5320698"/>
            <a:ext cx="11742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DAC</a:t>
            </a:r>
            <a:endParaRPr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276;p14">
            <a:extLst>
              <a:ext uri="{FF2B5EF4-FFF2-40B4-BE49-F238E27FC236}">
                <a16:creationId xmlns:a16="http://schemas.microsoft.com/office/drawing/2014/main" id="{6BEE227D-B008-D5F7-36A6-F1324FBC7E87}"/>
              </a:ext>
            </a:extLst>
          </p:cNvPr>
          <p:cNvSpPr txBox="1"/>
          <p:nvPr/>
        </p:nvSpPr>
        <p:spPr>
          <a:xfrm>
            <a:off x="4028783" y="5352672"/>
            <a:ext cx="4403066" cy="47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SPLIT ex situ  o reducción</a:t>
            </a:r>
            <a:endParaRPr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77;p14">
            <a:extLst>
              <a:ext uri="{FF2B5EF4-FFF2-40B4-BE49-F238E27FC236}">
                <a16:creationId xmlns:a16="http://schemas.microsoft.com/office/drawing/2014/main" id="{E4E541AF-3DBD-8F82-FDCA-A3902D686A55}"/>
              </a:ext>
            </a:extLst>
          </p:cNvPr>
          <p:cNvSpPr txBox="1"/>
          <p:nvPr/>
        </p:nvSpPr>
        <p:spPr>
          <a:xfrm>
            <a:off x="9321096" y="5419013"/>
            <a:ext cx="22661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Isquemia &gt; 7 h</a:t>
            </a:r>
            <a:endParaRPr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54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55F11A-E805-46B0-8672-3620736CF93C}"/>
</file>

<file path=customXml/itemProps2.xml><?xml version="1.0" encoding="utf-8"?>
<ds:datastoreItem xmlns:ds="http://schemas.openxmlformats.org/officeDocument/2006/customXml" ds:itemID="{59349B7B-691B-444E-83AD-B595FC9B0AA8}"/>
</file>

<file path=customXml/itemProps3.xml><?xml version="1.0" encoding="utf-8"?>
<ds:datastoreItem xmlns:ds="http://schemas.openxmlformats.org/officeDocument/2006/customXml" ds:itemID="{A068FE86-E204-407B-B1AF-26FF875EE0E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3868</Words>
  <Application>Microsoft Office PowerPoint</Application>
  <PresentationFormat>Panorámica</PresentationFormat>
  <Paragraphs>707</Paragraphs>
  <Slides>32</Slides>
  <Notes>32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ane miren andrés moreno</dc:creator>
  <cp:lastModifiedBy>ane miren andrés moreno</cp:lastModifiedBy>
  <cp:revision>14</cp:revision>
  <dcterms:created xsi:type="dcterms:W3CDTF">2025-10-22T04:31:20Z</dcterms:created>
  <dcterms:modified xsi:type="dcterms:W3CDTF">2025-10-23T11:13:34Z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</Properties>
</file>