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64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77" r:id="rId18"/>
    <p:sldId id="278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D"/>
    <a:srgbClr val="009FE0"/>
    <a:srgbClr val="939292"/>
    <a:srgbClr val="B5A8AF"/>
    <a:srgbClr val="01A2E2"/>
    <a:srgbClr val="8E7A85"/>
    <a:srgbClr val="00A2E2"/>
    <a:srgbClr val="B3A6AD"/>
    <a:srgbClr val="00833D"/>
    <a:srgbClr val="00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4865" autoAdjust="0"/>
  </p:normalViewPr>
  <p:slideViewPr>
    <p:cSldViewPr snapToGrid="0" showGuides="1">
      <p:cViewPr varScale="1">
        <p:scale>
          <a:sx n="56" d="100"/>
          <a:sy n="56" d="100"/>
        </p:scale>
        <p:origin x="1036" y="56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ACC2A-A374-4E6C-B690-F6F329CC492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20146D-B54C-4D46-AA42-49EB8721AC5D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Seguimiento &gt; 6 meses</a:t>
          </a:r>
        </a:p>
      </dgm:t>
    </dgm:pt>
    <dgm:pt modelId="{563AE956-EBAA-44E0-A1E6-C7FBD0A83178}" type="parTrans" cxnId="{082C2C73-76A5-4214-B47A-24FD0825B29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65735-9E78-4D7C-8823-4472647E9B3D}" type="sibTrans" cxnId="{082C2C73-76A5-4214-B47A-24FD0825B29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3418F-A0BD-43A7-BEF7-CEEADBDEE92A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HOPE vs SCS</a:t>
          </a:r>
        </a:p>
      </dgm:t>
    </dgm:pt>
    <dgm:pt modelId="{573C7A11-0DEA-4BA8-B35B-B4659135D90E}" type="parTrans" cxnId="{0289061B-18DC-4445-A1C5-99F7A2D5876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846F-5D55-4576-AFDA-A7DEF20BFDEB}" type="sibTrans" cxnId="{0289061B-18DC-4445-A1C5-99F7A2D5876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94FC2-494E-4BCC-8B51-0999DEABB1A4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Resultados a corto y largo plazo</a:t>
          </a:r>
        </a:p>
      </dgm:t>
    </dgm:pt>
    <dgm:pt modelId="{613AC63B-0113-46A7-843D-A32E7C23A910}" type="parTrans" cxnId="{71301C9A-F75F-4D0B-9932-772C4C6E3AC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80608-FB7C-4A7A-AE01-09166D244F61}" type="sibTrans" cxnId="{71301C9A-F75F-4D0B-9932-772C4C6E3AC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683BD-CDA8-42D7-B050-497709CF3476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Enero de 2022 - Diciembre de 2024</a:t>
          </a:r>
        </a:p>
      </dgm:t>
    </dgm:pt>
    <dgm:pt modelId="{2D453A1D-5A27-42CC-8F6F-7ACEEA8A0631}" type="parTrans" cxnId="{05FE0042-B926-4AD2-81DA-C4D28881EBD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17A3D-8588-4D8D-96EB-A66AD7606450}" type="sibTrans" cxnId="{05FE0042-B926-4AD2-81DA-C4D28881EBD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16E1E-EC24-4126-8631-D59F04E1EECF}" type="pres">
      <dgm:prSet presAssocID="{210ACC2A-A374-4E6C-B690-F6F329CC492E}" presName="Name0" presStyleCnt="0">
        <dgm:presLayoutVars>
          <dgm:chMax val="4"/>
          <dgm:resizeHandles val="exact"/>
        </dgm:presLayoutVars>
      </dgm:prSet>
      <dgm:spPr/>
    </dgm:pt>
    <dgm:pt modelId="{F7B4E7B0-4ABD-4005-9A2C-893694EEDC97}" type="pres">
      <dgm:prSet presAssocID="{210ACC2A-A374-4E6C-B690-F6F329CC492E}" presName="ellipse" presStyleLbl="trBgShp" presStyleIdx="0" presStyleCnt="1"/>
      <dgm:spPr/>
    </dgm:pt>
    <dgm:pt modelId="{7A93B636-7566-426B-9E2B-23DDCD33451F}" type="pres">
      <dgm:prSet presAssocID="{210ACC2A-A374-4E6C-B690-F6F329CC492E}" presName="arrow1" presStyleLbl="fgShp" presStyleIdx="0" presStyleCnt="1"/>
      <dgm:spPr/>
    </dgm:pt>
    <dgm:pt modelId="{660220B4-57C9-4F2D-BEAB-1C1E70D374F1}" type="pres">
      <dgm:prSet presAssocID="{210ACC2A-A374-4E6C-B690-F6F329CC492E}" presName="rectangle" presStyleLbl="revTx" presStyleIdx="0" presStyleCnt="1" custScaleX="116124">
        <dgm:presLayoutVars>
          <dgm:bulletEnabled val="1"/>
        </dgm:presLayoutVars>
      </dgm:prSet>
      <dgm:spPr/>
    </dgm:pt>
    <dgm:pt modelId="{F841013D-1077-4FA9-BEA0-E6FF7D78AE10}" type="pres">
      <dgm:prSet presAssocID="{EAD3418F-A0BD-43A7-BEF7-CEEADBDEE92A}" presName="item1" presStyleLbl="node1" presStyleIdx="0" presStyleCnt="3">
        <dgm:presLayoutVars>
          <dgm:bulletEnabled val="1"/>
        </dgm:presLayoutVars>
      </dgm:prSet>
      <dgm:spPr/>
    </dgm:pt>
    <dgm:pt modelId="{925732E4-846D-49FD-8FB7-21CD170E8E60}" type="pres">
      <dgm:prSet presAssocID="{FBC94FC2-494E-4BCC-8B51-0999DEABB1A4}" presName="item2" presStyleLbl="node1" presStyleIdx="1" presStyleCnt="3">
        <dgm:presLayoutVars>
          <dgm:bulletEnabled val="1"/>
        </dgm:presLayoutVars>
      </dgm:prSet>
      <dgm:spPr/>
    </dgm:pt>
    <dgm:pt modelId="{C8CA8487-357F-4083-9A41-DAC66C7DA991}" type="pres">
      <dgm:prSet presAssocID="{F09683BD-CDA8-42D7-B050-497709CF3476}" presName="item3" presStyleLbl="node1" presStyleIdx="2" presStyleCnt="3">
        <dgm:presLayoutVars>
          <dgm:bulletEnabled val="1"/>
        </dgm:presLayoutVars>
      </dgm:prSet>
      <dgm:spPr/>
    </dgm:pt>
    <dgm:pt modelId="{43BE369C-1521-4BD2-A5B4-8120D20C2CEA}" type="pres">
      <dgm:prSet presAssocID="{210ACC2A-A374-4E6C-B690-F6F329CC492E}" presName="funnel" presStyleLbl="trAlignAcc1" presStyleIdx="0" presStyleCnt="1"/>
      <dgm:spPr/>
    </dgm:pt>
  </dgm:ptLst>
  <dgm:cxnLst>
    <dgm:cxn modelId="{29202116-AC51-43E3-BA4C-7F3F9FADC016}" type="presOf" srcId="{FBC94FC2-494E-4BCC-8B51-0999DEABB1A4}" destId="{F841013D-1077-4FA9-BEA0-E6FF7D78AE10}" srcOrd="0" destOrd="0" presId="urn:microsoft.com/office/officeart/2005/8/layout/funnel1"/>
    <dgm:cxn modelId="{0289061B-18DC-4445-A1C5-99F7A2D58768}" srcId="{210ACC2A-A374-4E6C-B690-F6F329CC492E}" destId="{EAD3418F-A0BD-43A7-BEF7-CEEADBDEE92A}" srcOrd="1" destOrd="0" parTransId="{573C7A11-0DEA-4BA8-B35B-B4659135D90E}" sibTransId="{3CFF846F-5D55-4576-AFDA-A7DEF20BFDEB}"/>
    <dgm:cxn modelId="{CAC8611C-27C4-468E-8732-86E3E4274CB4}" type="presOf" srcId="{F09683BD-CDA8-42D7-B050-497709CF3476}" destId="{660220B4-57C9-4F2D-BEAB-1C1E70D374F1}" srcOrd="0" destOrd="0" presId="urn:microsoft.com/office/officeart/2005/8/layout/funnel1"/>
    <dgm:cxn modelId="{05FE0042-B926-4AD2-81DA-C4D28881EBDC}" srcId="{210ACC2A-A374-4E6C-B690-F6F329CC492E}" destId="{F09683BD-CDA8-42D7-B050-497709CF3476}" srcOrd="3" destOrd="0" parTransId="{2D453A1D-5A27-42CC-8F6F-7ACEEA8A0631}" sibTransId="{23C17A3D-8588-4D8D-96EB-A66AD7606450}"/>
    <dgm:cxn modelId="{30D76944-6674-4F9F-93AE-B8AA36A6D38E}" type="presOf" srcId="{EAD3418F-A0BD-43A7-BEF7-CEEADBDEE92A}" destId="{925732E4-846D-49FD-8FB7-21CD170E8E60}" srcOrd="0" destOrd="0" presId="urn:microsoft.com/office/officeart/2005/8/layout/funnel1"/>
    <dgm:cxn modelId="{082C2C73-76A5-4214-B47A-24FD0825B294}" srcId="{210ACC2A-A374-4E6C-B690-F6F329CC492E}" destId="{9020146D-B54C-4D46-AA42-49EB8721AC5D}" srcOrd="0" destOrd="0" parTransId="{563AE956-EBAA-44E0-A1E6-C7FBD0A83178}" sibTransId="{50B65735-9E78-4D7C-8823-4472647E9B3D}"/>
    <dgm:cxn modelId="{A9449B76-B7D8-4487-95DB-C7E4E13ECDE0}" type="presOf" srcId="{210ACC2A-A374-4E6C-B690-F6F329CC492E}" destId="{99216E1E-EC24-4126-8631-D59F04E1EECF}" srcOrd="0" destOrd="0" presId="urn:microsoft.com/office/officeart/2005/8/layout/funnel1"/>
    <dgm:cxn modelId="{71301C9A-F75F-4D0B-9932-772C4C6E3ACF}" srcId="{210ACC2A-A374-4E6C-B690-F6F329CC492E}" destId="{FBC94FC2-494E-4BCC-8B51-0999DEABB1A4}" srcOrd="2" destOrd="0" parTransId="{613AC63B-0113-46A7-843D-A32E7C23A910}" sibTransId="{06080608-FB7C-4A7A-AE01-09166D244F61}"/>
    <dgm:cxn modelId="{936056E9-5DE8-4B05-9099-BA3DC6F5F6E3}" type="presOf" srcId="{9020146D-B54C-4D46-AA42-49EB8721AC5D}" destId="{C8CA8487-357F-4083-9A41-DAC66C7DA991}" srcOrd="0" destOrd="0" presId="urn:microsoft.com/office/officeart/2005/8/layout/funnel1"/>
    <dgm:cxn modelId="{9469F5E0-8D82-4025-982E-F64871E6DCDF}" type="presParOf" srcId="{99216E1E-EC24-4126-8631-D59F04E1EECF}" destId="{F7B4E7B0-4ABD-4005-9A2C-893694EEDC97}" srcOrd="0" destOrd="0" presId="urn:microsoft.com/office/officeart/2005/8/layout/funnel1"/>
    <dgm:cxn modelId="{84BBCF3E-A8E8-4163-9DB6-8EA459376A18}" type="presParOf" srcId="{99216E1E-EC24-4126-8631-D59F04E1EECF}" destId="{7A93B636-7566-426B-9E2B-23DDCD33451F}" srcOrd="1" destOrd="0" presId="urn:microsoft.com/office/officeart/2005/8/layout/funnel1"/>
    <dgm:cxn modelId="{9ADC5460-93E3-4D17-9B80-D267593E0586}" type="presParOf" srcId="{99216E1E-EC24-4126-8631-D59F04E1EECF}" destId="{660220B4-57C9-4F2D-BEAB-1C1E70D374F1}" srcOrd="2" destOrd="0" presId="urn:microsoft.com/office/officeart/2005/8/layout/funnel1"/>
    <dgm:cxn modelId="{E1C49211-570D-467E-9AD3-E553251F16FF}" type="presParOf" srcId="{99216E1E-EC24-4126-8631-D59F04E1EECF}" destId="{F841013D-1077-4FA9-BEA0-E6FF7D78AE10}" srcOrd="3" destOrd="0" presId="urn:microsoft.com/office/officeart/2005/8/layout/funnel1"/>
    <dgm:cxn modelId="{7673BF9B-CF43-4DB1-A87B-5277E6E3FD44}" type="presParOf" srcId="{99216E1E-EC24-4126-8631-D59F04E1EECF}" destId="{925732E4-846D-49FD-8FB7-21CD170E8E60}" srcOrd="4" destOrd="0" presId="urn:microsoft.com/office/officeart/2005/8/layout/funnel1"/>
    <dgm:cxn modelId="{1B1566CF-55F6-49C8-B402-BB75901F6B2F}" type="presParOf" srcId="{99216E1E-EC24-4126-8631-D59F04E1EECF}" destId="{C8CA8487-357F-4083-9A41-DAC66C7DA991}" srcOrd="5" destOrd="0" presId="urn:microsoft.com/office/officeart/2005/8/layout/funnel1"/>
    <dgm:cxn modelId="{65DBF743-7878-4AA5-9BF0-BBAFA4707016}" type="presParOf" srcId="{99216E1E-EC24-4126-8631-D59F04E1EECF}" destId="{43BE369C-1521-4BD2-A5B4-8120D20C2CE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22DB5-4C84-4ADA-A47F-44CE391ECF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79AC4B9-9158-41C7-B96E-303303EDC52D}">
      <dgm:prSet phldrT="[Texto]" custT="1"/>
      <dgm:spPr/>
      <dgm:t>
        <a:bodyPr/>
        <a:lstStyle/>
        <a:p>
          <a:r>
            <a:rPr lang="es-ES" sz="4000" dirty="0">
              <a:latin typeface="Arial" panose="020B0604020202020204" pitchFamily="34" charset="0"/>
              <a:cs typeface="Arial" panose="020B0604020202020204" pitchFamily="34" charset="0"/>
            </a:rPr>
            <a:t>TH HURH n=92</a:t>
          </a:r>
        </a:p>
      </dgm:t>
    </dgm:pt>
    <dgm:pt modelId="{BE9C3A15-267C-4C43-AE24-F88D873B16C0}" type="parTrans" cxnId="{32418DED-5104-49D6-AFBC-88663B63D55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6694A-EDAD-4C55-A188-CB8021CD0695}" type="sibTrans" cxnId="{32418DED-5104-49D6-AFBC-88663B63D55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8BBD2-D0D1-4DA8-A24D-DF29B886D780}" type="asst">
      <dgm:prSet phldrT="[Texto]" custT="1"/>
      <dgm:spPr/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Enero 2022 – Diciembre 2024</a:t>
          </a:r>
        </a:p>
      </dgm:t>
    </dgm:pt>
    <dgm:pt modelId="{E444F4FB-7148-43CD-9C93-1495B88CBEE1}" type="parTrans" cxnId="{B89BA21A-F461-46AB-90BC-F28E9E92CF2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EF139-A607-4142-968D-CF7F9505A2CD}" type="sibTrans" cxnId="{B89BA21A-F461-46AB-90BC-F28E9E92CF2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5E6BA-FD1B-4148-9783-FEBB61ECDBB2}">
      <dgm:prSet phldrT="[Texto]" custT="1"/>
      <dgm:spPr/>
      <dgm:t>
        <a:bodyPr/>
        <a:lstStyle/>
        <a:p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SCS n=61</a:t>
          </a:r>
        </a:p>
      </dgm:t>
    </dgm:pt>
    <dgm:pt modelId="{7C29AE87-C790-47B8-B3AB-730F8F0CFE52}" type="parTrans" cxnId="{E2F72AA6-0966-4193-A2A3-586BA5449D4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F8E61-130A-4DA0-82F1-7AA8C737D81E}" type="sibTrans" cxnId="{E2F72AA6-0966-4193-A2A3-586BA5449D4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5F4D2-E956-436F-9637-C930F4515D1F}">
      <dgm:prSet phldrT="[Texto]" custT="1"/>
      <dgm:spPr/>
      <dgm:t>
        <a:bodyPr/>
        <a:lstStyle/>
        <a:p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HOPE n=31</a:t>
          </a:r>
        </a:p>
      </dgm:t>
    </dgm:pt>
    <dgm:pt modelId="{050CF354-0DDC-414C-AB20-5D902EC13BC9}" type="parTrans" cxnId="{93CDCD73-F50D-4691-831E-83170CC5D30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B2322-4926-4181-8556-AE122EDDDC01}" type="sibTrans" cxnId="{93CDCD73-F50D-4691-831E-83170CC5D30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A7CE3-5E5F-44E0-A775-D70376590BE7}" type="asst">
      <dgm:prSet phldrT="[Texto]" custT="1"/>
      <dgm:spPr/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Seguimiento &gt;6 meses</a:t>
          </a:r>
        </a:p>
      </dgm:t>
    </dgm:pt>
    <dgm:pt modelId="{1C065ED8-C39F-4142-A3F5-5325473B164E}" type="parTrans" cxnId="{136B127F-138E-4B53-8856-4BB9F4775B13}">
      <dgm:prSet/>
      <dgm:spPr/>
      <dgm:t>
        <a:bodyPr/>
        <a:lstStyle/>
        <a:p>
          <a:endParaRPr lang="es-ES"/>
        </a:p>
      </dgm:t>
    </dgm:pt>
    <dgm:pt modelId="{A62B2344-4C54-414C-9502-AC214E8D3839}" type="sibTrans" cxnId="{136B127F-138E-4B53-8856-4BB9F4775B13}">
      <dgm:prSet/>
      <dgm:spPr/>
      <dgm:t>
        <a:bodyPr/>
        <a:lstStyle/>
        <a:p>
          <a:endParaRPr lang="es-ES"/>
        </a:p>
      </dgm:t>
    </dgm:pt>
    <dgm:pt modelId="{DF71ADC8-BDA7-4EA2-83CF-75182EFD9ED9}" type="pres">
      <dgm:prSet presAssocID="{CB922DB5-4C84-4ADA-A47F-44CE391ECF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9A7E6A-17DB-4F3D-A8B5-086141EB3875}" type="pres">
      <dgm:prSet presAssocID="{179AC4B9-9158-41C7-B96E-303303EDC52D}" presName="hierRoot1" presStyleCnt="0">
        <dgm:presLayoutVars>
          <dgm:hierBranch val="init"/>
        </dgm:presLayoutVars>
      </dgm:prSet>
      <dgm:spPr/>
    </dgm:pt>
    <dgm:pt modelId="{6E883FBA-9D0D-439B-8ED6-BEF0DF5380D6}" type="pres">
      <dgm:prSet presAssocID="{179AC4B9-9158-41C7-B96E-303303EDC52D}" presName="rootComposite1" presStyleCnt="0"/>
      <dgm:spPr/>
    </dgm:pt>
    <dgm:pt modelId="{FBB22D07-75F4-4084-9F6F-79B2575E38E5}" type="pres">
      <dgm:prSet presAssocID="{179AC4B9-9158-41C7-B96E-303303EDC52D}" presName="rootText1" presStyleLbl="node0" presStyleIdx="0" presStyleCnt="1">
        <dgm:presLayoutVars>
          <dgm:chPref val="3"/>
        </dgm:presLayoutVars>
      </dgm:prSet>
      <dgm:spPr/>
    </dgm:pt>
    <dgm:pt modelId="{568E4485-B0C4-421A-B6FC-BE2C3CE4B7F8}" type="pres">
      <dgm:prSet presAssocID="{179AC4B9-9158-41C7-B96E-303303EDC52D}" presName="rootConnector1" presStyleLbl="node1" presStyleIdx="0" presStyleCnt="0"/>
      <dgm:spPr/>
    </dgm:pt>
    <dgm:pt modelId="{02F02D5B-5A38-4B29-8738-1777041D6E05}" type="pres">
      <dgm:prSet presAssocID="{179AC4B9-9158-41C7-B96E-303303EDC52D}" presName="hierChild2" presStyleCnt="0"/>
      <dgm:spPr/>
    </dgm:pt>
    <dgm:pt modelId="{72E311BF-4583-44D9-85A6-6F926470806C}" type="pres">
      <dgm:prSet presAssocID="{7C29AE87-C790-47B8-B3AB-730F8F0CFE52}" presName="Name37" presStyleLbl="parChTrans1D2" presStyleIdx="0" presStyleCnt="4"/>
      <dgm:spPr/>
    </dgm:pt>
    <dgm:pt modelId="{40998FEC-E39F-4C30-95D8-829A0956D3AD}" type="pres">
      <dgm:prSet presAssocID="{7525E6BA-FD1B-4148-9783-FEBB61ECDBB2}" presName="hierRoot2" presStyleCnt="0">
        <dgm:presLayoutVars>
          <dgm:hierBranch val="init"/>
        </dgm:presLayoutVars>
      </dgm:prSet>
      <dgm:spPr/>
    </dgm:pt>
    <dgm:pt modelId="{8BEB8681-E095-4D3E-A064-56263459A94F}" type="pres">
      <dgm:prSet presAssocID="{7525E6BA-FD1B-4148-9783-FEBB61ECDBB2}" presName="rootComposite" presStyleCnt="0"/>
      <dgm:spPr/>
    </dgm:pt>
    <dgm:pt modelId="{72738D5D-DDE8-4E5E-9D04-7A4D76037A04}" type="pres">
      <dgm:prSet presAssocID="{7525E6BA-FD1B-4148-9783-FEBB61ECDBB2}" presName="rootText" presStyleLbl="node2" presStyleIdx="0" presStyleCnt="2">
        <dgm:presLayoutVars>
          <dgm:chPref val="3"/>
        </dgm:presLayoutVars>
      </dgm:prSet>
      <dgm:spPr/>
    </dgm:pt>
    <dgm:pt modelId="{B8916907-EC6D-42A7-AECC-3B9FFF1C474D}" type="pres">
      <dgm:prSet presAssocID="{7525E6BA-FD1B-4148-9783-FEBB61ECDBB2}" presName="rootConnector" presStyleLbl="node2" presStyleIdx="0" presStyleCnt="2"/>
      <dgm:spPr/>
    </dgm:pt>
    <dgm:pt modelId="{99DCB4EA-2019-4C02-B637-0D36AD66F0C1}" type="pres">
      <dgm:prSet presAssocID="{7525E6BA-FD1B-4148-9783-FEBB61ECDBB2}" presName="hierChild4" presStyleCnt="0"/>
      <dgm:spPr/>
    </dgm:pt>
    <dgm:pt modelId="{388024A7-476B-49CA-A6B0-579A5216034F}" type="pres">
      <dgm:prSet presAssocID="{7525E6BA-FD1B-4148-9783-FEBB61ECDBB2}" presName="hierChild5" presStyleCnt="0"/>
      <dgm:spPr/>
    </dgm:pt>
    <dgm:pt modelId="{BB2BF4B3-22DB-4B1D-A481-8EFD92F897E3}" type="pres">
      <dgm:prSet presAssocID="{050CF354-0DDC-414C-AB20-5D902EC13BC9}" presName="Name37" presStyleLbl="parChTrans1D2" presStyleIdx="1" presStyleCnt="4"/>
      <dgm:spPr/>
    </dgm:pt>
    <dgm:pt modelId="{4453BDE4-1365-41CB-A6F8-1D6950B2F70E}" type="pres">
      <dgm:prSet presAssocID="{0D55F4D2-E956-436F-9637-C930F4515D1F}" presName="hierRoot2" presStyleCnt="0">
        <dgm:presLayoutVars>
          <dgm:hierBranch val="init"/>
        </dgm:presLayoutVars>
      </dgm:prSet>
      <dgm:spPr/>
    </dgm:pt>
    <dgm:pt modelId="{B2E901E2-055E-4F96-B1D0-D3DAF682CDF4}" type="pres">
      <dgm:prSet presAssocID="{0D55F4D2-E956-436F-9637-C930F4515D1F}" presName="rootComposite" presStyleCnt="0"/>
      <dgm:spPr/>
    </dgm:pt>
    <dgm:pt modelId="{A6E527DD-6A34-4962-82DC-7282F0BE0C11}" type="pres">
      <dgm:prSet presAssocID="{0D55F4D2-E956-436F-9637-C930F4515D1F}" presName="rootText" presStyleLbl="node2" presStyleIdx="1" presStyleCnt="2">
        <dgm:presLayoutVars>
          <dgm:chPref val="3"/>
        </dgm:presLayoutVars>
      </dgm:prSet>
      <dgm:spPr/>
    </dgm:pt>
    <dgm:pt modelId="{461E0F22-347B-4892-801A-9A1EB407E4DE}" type="pres">
      <dgm:prSet presAssocID="{0D55F4D2-E956-436F-9637-C930F4515D1F}" presName="rootConnector" presStyleLbl="node2" presStyleIdx="1" presStyleCnt="2"/>
      <dgm:spPr/>
    </dgm:pt>
    <dgm:pt modelId="{F2659DF9-F77A-46E4-84A6-581249F6C6B0}" type="pres">
      <dgm:prSet presAssocID="{0D55F4D2-E956-436F-9637-C930F4515D1F}" presName="hierChild4" presStyleCnt="0"/>
      <dgm:spPr/>
    </dgm:pt>
    <dgm:pt modelId="{5B31287B-42C1-4B5C-9560-9A24500A86E3}" type="pres">
      <dgm:prSet presAssocID="{0D55F4D2-E956-436F-9637-C930F4515D1F}" presName="hierChild5" presStyleCnt="0"/>
      <dgm:spPr/>
    </dgm:pt>
    <dgm:pt modelId="{D2E61E10-DBF9-4F03-ADC7-7B949CD4C316}" type="pres">
      <dgm:prSet presAssocID="{179AC4B9-9158-41C7-B96E-303303EDC52D}" presName="hierChild3" presStyleCnt="0"/>
      <dgm:spPr/>
    </dgm:pt>
    <dgm:pt modelId="{57ECD852-275E-4F05-BF71-E3A27B65FC9C}" type="pres">
      <dgm:prSet presAssocID="{E444F4FB-7148-43CD-9C93-1495B88CBEE1}" presName="Name111" presStyleLbl="parChTrans1D2" presStyleIdx="2" presStyleCnt="4"/>
      <dgm:spPr/>
    </dgm:pt>
    <dgm:pt modelId="{86112937-D51A-4BBC-9D22-917AA38CD0CA}" type="pres">
      <dgm:prSet presAssocID="{6A38BBD2-D0D1-4DA8-A24D-DF29B886D780}" presName="hierRoot3" presStyleCnt="0">
        <dgm:presLayoutVars>
          <dgm:hierBranch val="init"/>
        </dgm:presLayoutVars>
      </dgm:prSet>
      <dgm:spPr/>
    </dgm:pt>
    <dgm:pt modelId="{65A3FC46-D241-4083-801D-BAD6F51CCCF8}" type="pres">
      <dgm:prSet presAssocID="{6A38BBD2-D0D1-4DA8-A24D-DF29B886D780}" presName="rootComposite3" presStyleCnt="0"/>
      <dgm:spPr/>
    </dgm:pt>
    <dgm:pt modelId="{799A371C-55F8-46FB-AA58-B28B2A48D871}" type="pres">
      <dgm:prSet presAssocID="{6A38BBD2-D0D1-4DA8-A24D-DF29B886D780}" presName="rootText3" presStyleLbl="asst1" presStyleIdx="0" presStyleCnt="2" custScaleX="74919" custScaleY="64170">
        <dgm:presLayoutVars>
          <dgm:chPref val="3"/>
        </dgm:presLayoutVars>
      </dgm:prSet>
      <dgm:spPr/>
    </dgm:pt>
    <dgm:pt modelId="{7895F487-B93D-40D4-91DA-1650D283DC19}" type="pres">
      <dgm:prSet presAssocID="{6A38BBD2-D0D1-4DA8-A24D-DF29B886D780}" presName="rootConnector3" presStyleLbl="asst1" presStyleIdx="0" presStyleCnt="2"/>
      <dgm:spPr/>
    </dgm:pt>
    <dgm:pt modelId="{9676B1D1-1D8D-4273-AEF2-2B14DD804B2B}" type="pres">
      <dgm:prSet presAssocID="{6A38BBD2-D0D1-4DA8-A24D-DF29B886D780}" presName="hierChild6" presStyleCnt="0"/>
      <dgm:spPr/>
    </dgm:pt>
    <dgm:pt modelId="{B46874D5-86B3-42CB-BF6F-8176613CC2AD}" type="pres">
      <dgm:prSet presAssocID="{6A38BBD2-D0D1-4DA8-A24D-DF29B886D780}" presName="hierChild7" presStyleCnt="0"/>
      <dgm:spPr/>
    </dgm:pt>
    <dgm:pt modelId="{FD096BB5-9A0F-4E17-BC83-DD8A8A68C442}" type="pres">
      <dgm:prSet presAssocID="{1C065ED8-C39F-4142-A3F5-5325473B164E}" presName="Name111" presStyleLbl="parChTrans1D2" presStyleIdx="3" presStyleCnt="4"/>
      <dgm:spPr/>
    </dgm:pt>
    <dgm:pt modelId="{61079449-E2D3-4AE2-AB3E-7AACB0D7D9E0}" type="pres">
      <dgm:prSet presAssocID="{385A7CE3-5E5F-44E0-A775-D70376590BE7}" presName="hierRoot3" presStyleCnt="0">
        <dgm:presLayoutVars>
          <dgm:hierBranch val="init"/>
        </dgm:presLayoutVars>
      </dgm:prSet>
      <dgm:spPr/>
    </dgm:pt>
    <dgm:pt modelId="{C1AF13E4-F41E-40B5-9557-FD90514A080B}" type="pres">
      <dgm:prSet presAssocID="{385A7CE3-5E5F-44E0-A775-D70376590BE7}" presName="rootComposite3" presStyleCnt="0"/>
      <dgm:spPr/>
    </dgm:pt>
    <dgm:pt modelId="{E1C6716F-B1D8-4414-8F2C-6254C74C085B}" type="pres">
      <dgm:prSet presAssocID="{385A7CE3-5E5F-44E0-A775-D70376590BE7}" presName="rootText3" presStyleLbl="asst1" presStyleIdx="1" presStyleCnt="2" custScaleX="74435" custScaleY="67778">
        <dgm:presLayoutVars>
          <dgm:chPref val="3"/>
        </dgm:presLayoutVars>
      </dgm:prSet>
      <dgm:spPr/>
    </dgm:pt>
    <dgm:pt modelId="{730A603D-CC06-4A3E-942B-AF1C2F388DA5}" type="pres">
      <dgm:prSet presAssocID="{385A7CE3-5E5F-44E0-A775-D70376590BE7}" presName="rootConnector3" presStyleLbl="asst1" presStyleIdx="1" presStyleCnt="2"/>
      <dgm:spPr/>
    </dgm:pt>
    <dgm:pt modelId="{196F0A9D-0DA4-4CA2-8C0F-532F14E48028}" type="pres">
      <dgm:prSet presAssocID="{385A7CE3-5E5F-44E0-A775-D70376590BE7}" presName="hierChild6" presStyleCnt="0"/>
      <dgm:spPr/>
    </dgm:pt>
    <dgm:pt modelId="{779E4186-35FF-44A7-88ED-0C2D3A333BEC}" type="pres">
      <dgm:prSet presAssocID="{385A7CE3-5E5F-44E0-A775-D70376590BE7}" presName="hierChild7" presStyleCnt="0"/>
      <dgm:spPr/>
    </dgm:pt>
  </dgm:ptLst>
  <dgm:cxnLst>
    <dgm:cxn modelId="{B89BA21A-F461-46AB-90BC-F28E9E92CF2A}" srcId="{179AC4B9-9158-41C7-B96E-303303EDC52D}" destId="{6A38BBD2-D0D1-4DA8-A24D-DF29B886D780}" srcOrd="0" destOrd="0" parTransId="{E444F4FB-7148-43CD-9C93-1495B88CBEE1}" sibTransId="{D66EF139-A607-4142-968D-CF7F9505A2CD}"/>
    <dgm:cxn modelId="{F8AF4337-95A2-4BD0-9FB5-5090C9EAEF46}" type="presOf" srcId="{CB922DB5-4C84-4ADA-A47F-44CE391ECF25}" destId="{DF71ADC8-BDA7-4EA2-83CF-75182EFD9ED9}" srcOrd="0" destOrd="0" presId="urn:microsoft.com/office/officeart/2005/8/layout/orgChart1"/>
    <dgm:cxn modelId="{5F30BD3C-8495-4ADF-95A6-611D488052AD}" type="presOf" srcId="{7525E6BA-FD1B-4148-9783-FEBB61ECDBB2}" destId="{72738D5D-DDE8-4E5E-9D04-7A4D76037A04}" srcOrd="0" destOrd="0" presId="urn:microsoft.com/office/officeart/2005/8/layout/orgChart1"/>
    <dgm:cxn modelId="{4E01FA5E-4A50-4897-8264-121E4BEA13B5}" type="presOf" srcId="{7C29AE87-C790-47B8-B3AB-730F8F0CFE52}" destId="{72E311BF-4583-44D9-85A6-6F926470806C}" srcOrd="0" destOrd="0" presId="urn:microsoft.com/office/officeart/2005/8/layout/orgChart1"/>
    <dgm:cxn modelId="{D5694961-CBC6-4DA4-A276-8597011C2213}" type="presOf" srcId="{E444F4FB-7148-43CD-9C93-1495B88CBEE1}" destId="{57ECD852-275E-4F05-BF71-E3A27B65FC9C}" srcOrd="0" destOrd="0" presId="urn:microsoft.com/office/officeart/2005/8/layout/orgChart1"/>
    <dgm:cxn modelId="{2436B56D-4BBC-4C4D-9048-FD1BD03C36D7}" type="presOf" srcId="{0D55F4D2-E956-436F-9637-C930F4515D1F}" destId="{461E0F22-347B-4892-801A-9A1EB407E4DE}" srcOrd="1" destOrd="0" presId="urn:microsoft.com/office/officeart/2005/8/layout/orgChart1"/>
    <dgm:cxn modelId="{93CDCD73-F50D-4691-831E-83170CC5D305}" srcId="{179AC4B9-9158-41C7-B96E-303303EDC52D}" destId="{0D55F4D2-E956-436F-9637-C930F4515D1F}" srcOrd="3" destOrd="0" parTransId="{050CF354-0DDC-414C-AB20-5D902EC13BC9}" sibTransId="{C1AB2322-4926-4181-8556-AE122EDDDC01}"/>
    <dgm:cxn modelId="{136B127F-138E-4B53-8856-4BB9F4775B13}" srcId="{179AC4B9-9158-41C7-B96E-303303EDC52D}" destId="{385A7CE3-5E5F-44E0-A775-D70376590BE7}" srcOrd="1" destOrd="0" parTransId="{1C065ED8-C39F-4142-A3F5-5325473B164E}" sibTransId="{A62B2344-4C54-414C-9502-AC214E8D3839}"/>
    <dgm:cxn modelId="{7737E58B-4B7A-4D19-8734-588B9166DDD0}" type="presOf" srcId="{385A7CE3-5E5F-44E0-A775-D70376590BE7}" destId="{E1C6716F-B1D8-4414-8F2C-6254C74C085B}" srcOrd="0" destOrd="0" presId="urn:microsoft.com/office/officeart/2005/8/layout/orgChart1"/>
    <dgm:cxn modelId="{B62C178C-8A04-4565-A2D1-124530A4FA67}" type="presOf" srcId="{050CF354-0DDC-414C-AB20-5D902EC13BC9}" destId="{BB2BF4B3-22DB-4B1D-A481-8EFD92F897E3}" srcOrd="0" destOrd="0" presId="urn:microsoft.com/office/officeart/2005/8/layout/orgChart1"/>
    <dgm:cxn modelId="{D373408F-B90D-472B-991B-21F6D9FFA527}" type="presOf" srcId="{1C065ED8-C39F-4142-A3F5-5325473B164E}" destId="{FD096BB5-9A0F-4E17-BC83-DD8A8A68C442}" srcOrd="0" destOrd="0" presId="urn:microsoft.com/office/officeart/2005/8/layout/orgChart1"/>
    <dgm:cxn modelId="{C92F8A99-DA59-4D9A-9706-8A7D1C562532}" type="presOf" srcId="{179AC4B9-9158-41C7-B96E-303303EDC52D}" destId="{568E4485-B0C4-421A-B6FC-BE2C3CE4B7F8}" srcOrd="1" destOrd="0" presId="urn:microsoft.com/office/officeart/2005/8/layout/orgChart1"/>
    <dgm:cxn modelId="{B016E69C-000A-443F-B66D-50557C786126}" type="presOf" srcId="{7525E6BA-FD1B-4148-9783-FEBB61ECDBB2}" destId="{B8916907-EC6D-42A7-AECC-3B9FFF1C474D}" srcOrd="1" destOrd="0" presId="urn:microsoft.com/office/officeart/2005/8/layout/orgChart1"/>
    <dgm:cxn modelId="{E2F72AA6-0966-4193-A2A3-586BA5449D43}" srcId="{179AC4B9-9158-41C7-B96E-303303EDC52D}" destId="{7525E6BA-FD1B-4148-9783-FEBB61ECDBB2}" srcOrd="2" destOrd="0" parTransId="{7C29AE87-C790-47B8-B3AB-730F8F0CFE52}" sibTransId="{5D8F8E61-130A-4DA0-82F1-7AA8C737D81E}"/>
    <dgm:cxn modelId="{A045B0B5-8FC1-466C-B8F8-2E36045A9E59}" type="presOf" srcId="{179AC4B9-9158-41C7-B96E-303303EDC52D}" destId="{FBB22D07-75F4-4084-9F6F-79B2575E38E5}" srcOrd="0" destOrd="0" presId="urn:microsoft.com/office/officeart/2005/8/layout/orgChart1"/>
    <dgm:cxn modelId="{5324C2BE-722D-4AE7-8C4B-73F7BBA13D21}" type="presOf" srcId="{6A38BBD2-D0D1-4DA8-A24D-DF29B886D780}" destId="{7895F487-B93D-40D4-91DA-1650D283DC19}" srcOrd="1" destOrd="0" presId="urn:microsoft.com/office/officeart/2005/8/layout/orgChart1"/>
    <dgm:cxn modelId="{D869DDD4-E800-4167-AA69-F50BC6B01155}" type="presOf" srcId="{0D55F4D2-E956-436F-9637-C930F4515D1F}" destId="{A6E527DD-6A34-4962-82DC-7282F0BE0C11}" srcOrd="0" destOrd="0" presId="urn:microsoft.com/office/officeart/2005/8/layout/orgChart1"/>
    <dgm:cxn modelId="{7FD318D7-8642-45EA-839A-C602BB9E7B9B}" type="presOf" srcId="{385A7CE3-5E5F-44E0-A775-D70376590BE7}" destId="{730A603D-CC06-4A3E-942B-AF1C2F388DA5}" srcOrd="1" destOrd="0" presId="urn:microsoft.com/office/officeart/2005/8/layout/orgChart1"/>
    <dgm:cxn modelId="{35BE12ED-EA65-46DB-9AC6-78B0F5A33421}" type="presOf" srcId="{6A38BBD2-D0D1-4DA8-A24D-DF29B886D780}" destId="{799A371C-55F8-46FB-AA58-B28B2A48D871}" srcOrd="0" destOrd="0" presId="urn:microsoft.com/office/officeart/2005/8/layout/orgChart1"/>
    <dgm:cxn modelId="{32418DED-5104-49D6-AFBC-88663B63D556}" srcId="{CB922DB5-4C84-4ADA-A47F-44CE391ECF25}" destId="{179AC4B9-9158-41C7-B96E-303303EDC52D}" srcOrd="0" destOrd="0" parTransId="{BE9C3A15-267C-4C43-AE24-F88D873B16C0}" sibTransId="{0386694A-EDAD-4C55-A188-CB8021CD0695}"/>
    <dgm:cxn modelId="{ED3E1A36-A56E-4B32-A64D-B9C36145D876}" type="presParOf" srcId="{DF71ADC8-BDA7-4EA2-83CF-75182EFD9ED9}" destId="{B19A7E6A-17DB-4F3D-A8B5-086141EB3875}" srcOrd="0" destOrd="0" presId="urn:microsoft.com/office/officeart/2005/8/layout/orgChart1"/>
    <dgm:cxn modelId="{C58A163E-EC0A-4AFB-98D6-4AF8187B660A}" type="presParOf" srcId="{B19A7E6A-17DB-4F3D-A8B5-086141EB3875}" destId="{6E883FBA-9D0D-439B-8ED6-BEF0DF5380D6}" srcOrd="0" destOrd="0" presId="urn:microsoft.com/office/officeart/2005/8/layout/orgChart1"/>
    <dgm:cxn modelId="{4082DA53-5413-440E-A0E6-788F6991BF87}" type="presParOf" srcId="{6E883FBA-9D0D-439B-8ED6-BEF0DF5380D6}" destId="{FBB22D07-75F4-4084-9F6F-79B2575E38E5}" srcOrd="0" destOrd="0" presId="urn:microsoft.com/office/officeart/2005/8/layout/orgChart1"/>
    <dgm:cxn modelId="{2657B312-3990-40BC-AFEF-856075C8A059}" type="presParOf" srcId="{6E883FBA-9D0D-439B-8ED6-BEF0DF5380D6}" destId="{568E4485-B0C4-421A-B6FC-BE2C3CE4B7F8}" srcOrd="1" destOrd="0" presId="urn:microsoft.com/office/officeart/2005/8/layout/orgChart1"/>
    <dgm:cxn modelId="{C831E223-0CFE-4B34-ADF1-1D2BC9ACB36E}" type="presParOf" srcId="{B19A7E6A-17DB-4F3D-A8B5-086141EB3875}" destId="{02F02D5B-5A38-4B29-8738-1777041D6E05}" srcOrd="1" destOrd="0" presId="urn:microsoft.com/office/officeart/2005/8/layout/orgChart1"/>
    <dgm:cxn modelId="{FA500B63-EDA3-4E1E-A0CA-E0F399331EA0}" type="presParOf" srcId="{02F02D5B-5A38-4B29-8738-1777041D6E05}" destId="{72E311BF-4583-44D9-85A6-6F926470806C}" srcOrd="0" destOrd="0" presId="urn:microsoft.com/office/officeart/2005/8/layout/orgChart1"/>
    <dgm:cxn modelId="{7DA0F0F9-FDA1-43B0-B63F-973D3CFAC0BE}" type="presParOf" srcId="{02F02D5B-5A38-4B29-8738-1777041D6E05}" destId="{40998FEC-E39F-4C30-95D8-829A0956D3AD}" srcOrd="1" destOrd="0" presId="urn:microsoft.com/office/officeart/2005/8/layout/orgChart1"/>
    <dgm:cxn modelId="{9D1D5E6D-0349-4CB1-9836-9C29A6964D64}" type="presParOf" srcId="{40998FEC-E39F-4C30-95D8-829A0956D3AD}" destId="{8BEB8681-E095-4D3E-A064-56263459A94F}" srcOrd="0" destOrd="0" presId="urn:microsoft.com/office/officeart/2005/8/layout/orgChart1"/>
    <dgm:cxn modelId="{5644A987-1331-423E-8836-776A589FED65}" type="presParOf" srcId="{8BEB8681-E095-4D3E-A064-56263459A94F}" destId="{72738D5D-DDE8-4E5E-9D04-7A4D76037A04}" srcOrd="0" destOrd="0" presId="urn:microsoft.com/office/officeart/2005/8/layout/orgChart1"/>
    <dgm:cxn modelId="{1A19611A-35D0-4F6D-BEDC-5F4FFE7EBA5F}" type="presParOf" srcId="{8BEB8681-E095-4D3E-A064-56263459A94F}" destId="{B8916907-EC6D-42A7-AECC-3B9FFF1C474D}" srcOrd="1" destOrd="0" presId="urn:microsoft.com/office/officeart/2005/8/layout/orgChart1"/>
    <dgm:cxn modelId="{2CE6E204-1E2D-4E1A-B61B-28FAB0C6D86E}" type="presParOf" srcId="{40998FEC-E39F-4C30-95D8-829A0956D3AD}" destId="{99DCB4EA-2019-4C02-B637-0D36AD66F0C1}" srcOrd="1" destOrd="0" presId="urn:microsoft.com/office/officeart/2005/8/layout/orgChart1"/>
    <dgm:cxn modelId="{EC8B3C43-D3A4-41D3-9D1F-3467BBAAB6F4}" type="presParOf" srcId="{40998FEC-E39F-4C30-95D8-829A0956D3AD}" destId="{388024A7-476B-49CA-A6B0-579A5216034F}" srcOrd="2" destOrd="0" presId="urn:microsoft.com/office/officeart/2005/8/layout/orgChart1"/>
    <dgm:cxn modelId="{A7C6153F-F8F6-4D23-B473-0EF2DEEDCBC7}" type="presParOf" srcId="{02F02D5B-5A38-4B29-8738-1777041D6E05}" destId="{BB2BF4B3-22DB-4B1D-A481-8EFD92F897E3}" srcOrd="2" destOrd="0" presId="urn:microsoft.com/office/officeart/2005/8/layout/orgChart1"/>
    <dgm:cxn modelId="{B63FC375-FB3F-4923-B754-8A1D8348927F}" type="presParOf" srcId="{02F02D5B-5A38-4B29-8738-1777041D6E05}" destId="{4453BDE4-1365-41CB-A6F8-1D6950B2F70E}" srcOrd="3" destOrd="0" presId="urn:microsoft.com/office/officeart/2005/8/layout/orgChart1"/>
    <dgm:cxn modelId="{726D1517-9A3B-449B-837C-7A1C60493EAC}" type="presParOf" srcId="{4453BDE4-1365-41CB-A6F8-1D6950B2F70E}" destId="{B2E901E2-055E-4F96-B1D0-D3DAF682CDF4}" srcOrd="0" destOrd="0" presId="urn:microsoft.com/office/officeart/2005/8/layout/orgChart1"/>
    <dgm:cxn modelId="{D7CAD231-F468-458A-9C54-74DB183E3C95}" type="presParOf" srcId="{B2E901E2-055E-4F96-B1D0-D3DAF682CDF4}" destId="{A6E527DD-6A34-4962-82DC-7282F0BE0C11}" srcOrd="0" destOrd="0" presId="urn:microsoft.com/office/officeart/2005/8/layout/orgChart1"/>
    <dgm:cxn modelId="{28E4A3EA-F546-41B6-9F14-F55B692A4BA9}" type="presParOf" srcId="{B2E901E2-055E-4F96-B1D0-D3DAF682CDF4}" destId="{461E0F22-347B-4892-801A-9A1EB407E4DE}" srcOrd="1" destOrd="0" presId="urn:microsoft.com/office/officeart/2005/8/layout/orgChart1"/>
    <dgm:cxn modelId="{4A2A4115-1B0D-4B32-B5D9-8663A224B111}" type="presParOf" srcId="{4453BDE4-1365-41CB-A6F8-1D6950B2F70E}" destId="{F2659DF9-F77A-46E4-84A6-581249F6C6B0}" srcOrd="1" destOrd="0" presId="urn:microsoft.com/office/officeart/2005/8/layout/orgChart1"/>
    <dgm:cxn modelId="{E06910A6-2723-4F6E-8BA7-D121CB841FB8}" type="presParOf" srcId="{4453BDE4-1365-41CB-A6F8-1D6950B2F70E}" destId="{5B31287B-42C1-4B5C-9560-9A24500A86E3}" srcOrd="2" destOrd="0" presId="urn:microsoft.com/office/officeart/2005/8/layout/orgChart1"/>
    <dgm:cxn modelId="{C400DE4B-D529-4E2B-9DEE-210C21D33018}" type="presParOf" srcId="{B19A7E6A-17DB-4F3D-A8B5-086141EB3875}" destId="{D2E61E10-DBF9-4F03-ADC7-7B949CD4C316}" srcOrd="2" destOrd="0" presId="urn:microsoft.com/office/officeart/2005/8/layout/orgChart1"/>
    <dgm:cxn modelId="{EE2A5C24-3477-4D11-BF00-82DF9F4CC678}" type="presParOf" srcId="{D2E61E10-DBF9-4F03-ADC7-7B949CD4C316}" destId="{57ECD852-275E-4F05-BF71-E3A27B65FC9C}" srcOrd="0" destOrd="0" presId="urn:microsoft.com/office/officeart/2005/8/layout/orgChart1"/>
    <dgm:cxn modelId="{4950298F-5163-4F64-9A91-4E5ABDBEB39E}" type="presParOf" srcId="{D2E61E10-DBF9-4F03-ADC7-7B949CD4C316}" destId="{86112937-D51A-4BBC-9D22-917AA38CD0CA}" srcOrd="1" destOrd="0" presId="urn:microsoft.com/office/officeart/2005/8/layout/orgChart1"/>
    <dgm:cxn modelId="{255292BC-60B3-4FCF-A130-6D8BEB5438D4}" type="presParOf" srcId="{86112937-D51A-4BBC-9D22-917AA38CD0CA}" destId="{65A3FC46-D241-4083-801D-BAD6F51CCCF8}" srcOrd="0" destOrd="0" presId="urn:microsoft.com/office/officeart/2005/8/layout/orgChart1"/>
    <dgm:cxn modelId="{4FE510FE-A11B-4D36-88F9-69E9F2E95CB6}" type="presParOf" srcId="{65A3FC46-D241-4083-801D-BAD6F51CCCF8}" destId="{799A371C-55F8-46FB-AA58-B28B2A48D871}" srcOrd="0" destOrd="0" presId="urn:microsoft.com/office/officeart/2005/8/layout/orgChart1"/>
    <dgm:cxn modelId="{5E9D5D2F-B223-4246-A7FD-83A1983EB41F}" type="presParOf" srcId="{65A3FC46-D241-4083-801D-BAD6F51CCCF8}" destId="{7895F487-B93D-40D4-91DA-1650D283DC19}" srcOrd="1" destOrd="0" presId="urn:microsoft.com/office/officeart/2005/8/layout/orgChart1"/>
    <dgm:cxn modelId="{7A207C13-B58D-40AA-A0A9-25B813ADF6E8}" type="presParOf" srcId="{86112937-D51A-4BBC-9D22-917AA38CD0CA}" destId="{9676B1D1-1D8D-4273-AEF2-2B14DD804B2B}" srcOrd="1" destOrd="0" presId="urn:microsoft.com/office/officeart/2005/8/layout/orgChart1"/>
    <dgm:cxn modelId="{6DFFF783-1E73-4051-8BCC-FB6CBC172824}" type="presParOf" srcId="{86112937-D51A-4BBC-9D22-917AA38CD0CA}" destId="{B46874D5-86B3-42CB-BF6F-8176613CC2AD}" srcOrd="2" destOrd="0" presId="urn:microsoft.com/office/officeart/2005/8/layout/orgChart1"/>
    <dgm:cxn modelId="{AF0CD3EB-E305-4FE4-B9D9-C04FEB62CD7A}" type="presParOf" srcId="{D2E61E10-DBF9-4F03-ADC7-7B949CD4C316}" destId="{FD096BB5-9A0F-4E17-BC83-DD8A8A68C442}" srcOrd="2" destOrd="0" presId="urn:microsoft.com/office/officeart/2005/8/layout/orgChart1"/>
    <dgm:cxn modelId="{8FB0C3B9-17B2-403C-ABEC-0B9FD788C5C1}" type="presParOf" srcId="{D2E61E10-DBF9-4F03-ADC7-7B949CD4C316}" destId="{61079449-E2D3-4AE2-AB3E-7AACB0D7D9E0}" srcOrd="3" destOrd="0" presId="urn:microsoft.com/office/officeart/2005/8/layout/orgChart1"/>
    <dgm:cxn modelId="{AA8FD111-553D-4F83-A73C-AB17BF7D8E51}" type="presParOf" srcId="{61079449-E2D3-4AE2-AB3E-7AACB0D7D9E0}" destId="{C1AF13E4-F41E-40B5-9557-FD90514A080B}" srcOrd="0" destOrd="0" presId="urn:microsoft.com/office/officeart/2005/8/layout/orgChart1"/>
    <dgm:cxn modelId="{276136C0-5123-413F-985C-9BD4EDD77474}" type="presParOf" srcId="{C1AF13E4-F41E-40B5-9557-FD90514A080B}" destId="{E1C6716F-B1D8-4414-8F2C-6254C74C085B}" srcOrd="0" destOrd="0" presId="urn:microsoft.com/office/officeart/2005/8/layout/orgChart1"/>
    <dgm:cxn modelId="{A4586F36-0EA6-47B2-9144-96A704F07901}" type="presParOf" srcId="{C1AF13E4-F41E-40B5-9557-FD90514A080B}" destId="{730A603D-CC06-4A3E-942B-AF1C2F388DA5}" srcOrd="1" destOrd="0" presId="urn:microsoft.com/office/officeart/2005/8/layout/orgChart1"/>
    <dgm:cxn modelId="{A6E4C60B-0D8A-4BBC-868F-38CAE52A1BC7}" type="presParOf" srcId="{61079449-E2D3-4AE2-AB3E-7AACB0D7D9E0}" destId="{196F0A9D-0DA4-4CA2-8C0F-532F14E48028}" srcOrd="1" destOrd="0" presId="urn:microsoft.com/office/officeart/2005/8/layout/orgChart1"/>
    <dgm:cxn modelId="{2E342C1C-B60A-46BB-A4DA-9B45AFD0D542}" type="presParOf" srcId="{61079449-E2D3-4AE2-AB3E-7AACB0D7D9E0}" destId="{779E4186-35FF-44A7-88ED-0C2D3A333B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4E7B0-4ABD-4005-9A2C-893694EEDC97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3B636-7566-426B-9E2B-23DDCD33451F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220B4-57C9-4F2D-BEAB-1C1E70D374F1}">
      <dsp:nvSpPr>
        <dsp:cNvPr id="0" name=""/>
        <dsp:cNvSpPr/>
      </dsp:nvSpPr>
      <dsp:spPr>
        <a:xfrm>
          <a:off x="1704360" y="4368800"/>
          <a:ext cx="4719279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Arial" panose="020B0604020202020204" pitchFamily="34" charset="0"/>
              <a:cs typeface="Arial" panose="020B0604020202020204" pitchFamily="34" charset="0"/>
            </a:rPr>
            <a:t>Enero de 2022 - Diciembre de 2024</a:t>
          </a:r>
        </a:p>
      </dsp:txBody>
      <dsp:txXfrm>
        <a:off x="1704360" y="4368800"/>
        <a:ext cx="4719279" cy="1016000"/>
      </dsp:txXfrm>
    </dsp:sp>
    <dsp:sp modelId="{F841013D-1077-4FA9-BEA0-E6FF7D78AE10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Resultados a corto y largo plazo</a:t>
          </a:r>
        </a:p>
      </dsp:txBody>
      <dsp:txXfrm>
        <a:off x="3684358" y="2077723"/>
        <a:ext cx="1077630" cy="1077630"/>
      </dsp:txXfrm>
    </dsp:sp>
    <dsp:sp modelId="{925732E4-846D-49FD-8FB7-21CD170E8E60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HOPE vs SCS</a:t>
          </a:r>
        </a:p>
      </dsp:txBody>
      <dsp:txXfrm>
        <a:off x="2593851" y="934385"/>
        <a:ext cx="1077630" cy="1077630"/>
      </dsp:txXfrm>
    </dsp:sp>
    <dsp:sp modelId="{C8CA8487-357F-4083-9A41-DAC66C7DA991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Seguimiento &gt; 6 meses</a:t>
          </a:r>
        </a:p>
      </dsp:txBody>
      <dsp:txXfrm>
        <a:off x="4151718" y="565915"/>
        <a:ext cx="1077630" cy="1077630"/>
      </dsp:txXfrm>
    </dsp:sp>
    <dsp:sp modelId="{43BE369C-1521-4BD2-A5B4-8120D20C2CEA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96BB5-9A0F-4E17-BC83-DD8A8A68C442}">
      <dsp:nvSpPr>
        <dsp:cNvPr id="0" name=""/>
        <dsp:cNvSpPr/>
      </dsp:nvSpPr>
      <dsp:spPr>
        <a:xfrm>
          <a:off x="3328138" y="1268429"/>
          <a:ext cx="590235" cy="116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148"/>
              </a:lnTo>
              <a:lnTo>
                <a:pt x="590235" y="1166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CD852-275E-4F05-BF71-E3A27B65FC9C}">
      <dsp:nvSpPr>
        <dsp:cNvPr id="0" name=""/>
        <dsp:cNvSpPr/>
      </dsp:nvSpPr>
      <dsp:spPr>
        <a:xfrm>
          <a:off x="3061952" y="1268429"/>
          <a:ext cx="266186" cy="1166148"/>
        </a:xfrm>
        <a:custGeom>
          <a:avLst/>
          <a:gdLst/>
          <a:ahLst/>
          <a:cxnLst/>
          <a:rect l="0" t="0" r="0" b="0"/>
          <a:pathLst>
            <a:path>
              <a:moveTo>
                <a:pt x="266186" y="0"/>
              </a:moveTo>
              <a:lnTo>
                <a:pt x="266186" y="1166148"/>
              </a:lnTo>
              <a:lnTo>
                <a:pt x="0" y="1166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BF4B3-22DB-4B1D-A481-8EFD92F897E3}">
      <dsp:nvSpPr>
        <dsp:cNvPr id="0" name=""/>
        <dsp:cNvSpPr/>
      </dsp:nvSpPr>
      <dsp:spPr>
        <a:xfrm>
          <a:off x="3328138" y="1268429"/>
          <a:ext cx="1533738" cy="2332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110"/>
              </a:lnTo>
              <a:lnTo>
                <a:pt x="1533738" y="2066110"/>
              </a:lnTo>
              <a:lnTo>
                <a:pt x="1533738" y="2332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311BF-4583-44D9-85A6-6F926470806C}">
      <dsp:nvSpPr>
        <dsp:cNvPr id="0" name=""/>
        <dsp:cNvSpPr/>
      </dsp:nvSpPr>
      <dsp:spPr>
        <a:xfrm>
          <a:off x="1794399" y="1268429"/>
          <a:ext cx="1533738" cy="2332297"/>
        </a:xfrm>
        <a:custGeom>
          <a:avLst/>
          <a:gdLst/>
          <a:ahLst/>
          <a:cxnLst/>
          <a:rect l="0" t="0" r="0" b="0"/>
          <a:pathLst>
            <a:path>
              <a:moveTo>
                <a:pt x="1533738" y="0"/>
              </a:moveTo>
              <a:lnTo>
                <a:pt x="1533738" y="2066110"/>
              </a:lnTo>
              <a:lnTo>
                <a:pt x="0" y="2066110"/>
              </a:lnTo>
              <a:lnTo>
                <a:pt x="0" y="2332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2D07-75F4-4084-9F6F-79B2575E38E5}">
      <dsp:nvSpPr>
        <dsp:cNvPr id="0" name=""/>
        <dsp:cNvSpPr/>
      </dsp:nvSpPr>
      <dsp:spPr>
        <a:xfrm>
          <a:off x="2060585" y="876"/>
          <a:ext cx="2535105" cy="1267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latin typeface="Arial" panose="020B0604020202020204" pitchFamily="34" charset="0"/>
              <a:cs typeface="Arial" panose="020B0604020202020204" pitchFamily="34" charset="0"/>
            </a:rPr>
            <a:t>TH HURH n=92</a:t>
          </a:r>
        </a:p>
      </dsp:txBody>
      <dsp:txXfrm>
        <a:off x="2060585" y="876"/>
        <a:ext cx="2535105" cy="1267552"/>
      </dsp:txXfrm>
    </dsp:sp>
    <dsp:sp modelId="{72738D5D-DDE8-4E5E-9D04-7A4D76037A04}">
      <dsp:nvSpPr>
        <dsp:cNvPr id="0" name=""/>
        <dsp:cNvSpPr/>
      </dsp:nvSpPr>
      <dsp:spPr>
        <a:xfrm>
          <a:off x="526846" y="3600726"/>
          <a:ext cx="2535105" cy="1267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SCS n=61</a:t>
          </a:r>
        </a:p>
      </dsp:txBody>
      <dsp:txXfrm>
        <a:off x="526846" y="3600726"/>
        <a:ext cx="2535105" cy="1267552"/>
      </dsp:txXfrm>
    </dsp:sp>
    <dsp:sp modelId="{A6E527DD-6A34-4962-82DC-7282F0BE0C11}">
      <dsp:nvSpPr>
        <dsp:cNvPr id="0" name=""/>
        <dsp:cNvSpPr/>
      </dsp:nvSpPr>
      <dsp:spPr>
        <a:xfrm>
          <a:off x="3594324" y="3600726"/>
          <a:ext cx="2535105" cy="1267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HOPE n=31</a:t>
          </a:r>
        </a:p>
      </dsp:txBody>
      <dsp:txXfrm>
        <a:off x="3594324" y="3600726"/>
        <a:ext cx="2535105" cy="1267552"/>
      </dsp:txXfrm>
    </dsp:sp>
    <dsp:sp modelId="{799A371C-55F8-46FB-AA58-B28B2A48D871}">
      <dsp:nvSpPr>
        <dsp:cNvPr id="0" name=""/>
        <dsp:cNvSpPr/>
      </dsp:nvSpPr>
      <dsp:spPr>
        <a:xfrm>
          <a:off x="1162676" y="2027883"/>
          <a:ext cx="1899275" cy="813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Enero 2022 – Diciembre 2024</a:t>
          </a:r>
        </a:p>
      </dsp:txBody>
      <dsp:txXfrm>
        <a:off x="1162676" y="2027883"/>
        <a:ext cx="1899275" cy="813388"/>
      </dsp:txXfrm>
    </dsp:sp>
    <dsp:sp modelId="{E1C6716F-B1D8-4414-8F2C-6254C74C085B}">
      <dsp:nvSpPr>
        <dsp:cNvPr id="0" name=""/>
        <dsp:cNvSpPr/>
      </dsp:nvSpPr>
      <dsp:spPr>
        <a:xfrm>
          <a:off x="3918374" y="2005017"/>
          <a:ext cx="1887005" cy="8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Seguimiento &gt;6 meses</a:t>
          </a:r>
        </a:p>
      </dsp:txBody>
      <dsp:txXfrm>
        <a:off x="3918374" y="2005017"/>
        <a:ext cx="1887005" cy="859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A36C-1003-4173-BA89-C29FFF20BD28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76B2-7304-4062-BB0C-4A22A9474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80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ECD: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esteatosis moderada-severa del injerto, donantes de edad avanzada o 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en asistolia.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81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ambos grupos, no se alcanzó la mediana de supervivencia al final del seguimiento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tasas de supervivencia global a 12 y 24 meses para los pacientes del grupo SCS fueron del 98% y 93%, respectivamente y en el grupo de HOPE 92% Y 84%.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03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tasas de supervivencia del injerto a 12 y 24 meses para los pacientes del grupo SCS fueron del 96% y 96%, respectivamente y en el grupo de HOPE 91% Y 72%.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Hubo recidiva de la enfermedad que motivó el TH en 2 (3,3%) casos de SCS y 4 (12,9%) de HOPE (p=0,17). Los dos casos del SCS se debieron a recurrencia tumoral por HC y los cuatro casos del HOPE a una etiología autoinmune.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84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DPI y complicaciones biliares similar a estudios con DCD porque tenemos más tasa de DCD (</a:t>
            </a:r>
            <a:r>
              <a:rPr lang="es-ES" dirty="0" err="1"/>
              <a:t>Panatoya</a:t>
            </a:r>
            <a:r>
              <a:rPr lang="es-ES" dirty="0"/>
              <a:t> tiene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DCD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allografts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-&gt;HMP-O2=5 y SCS =10, el nuestro 18 DCD-&gt;14 HOPE y 4 SCS)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 similar a estudios sin DCD.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Fallo del injerto similar a estudios con ambos donantes. 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Nuestro estudio consigue resultados en el TH similares, e incluso mejores, que estudios sin donantes de riesgo, con menos tamaño muestral y mayor tiempo de seguimiento.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Dutkowski</a:t>
            </a:r>
            <a:r>
              <a:rPr lang="es-ES" sz="12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 (2015): </a:t>
            </a:r>
            <a:r>
              <a:rPr lang="es-ES" sz="1200" kern="12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matched</a:t>
            </a:r>
            <a:r>
              <a:rPr lang="es-ES" sz="12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perfusión dual HOPE. </a:t>
            </a:r>
          </a:p>
          <a:p>
            <a:r>
              <a:rPr lang="es-ES" sz="12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Patrono et al (2022):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weighting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(IPTW), </a:t>
            </a:r>
            <a:r>
              <a:rPr lang="es-ES" sz="12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dual HOPE.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Panayotova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et al. (2024): dual HOPE, ECA. </a:t>
            </a:r>
          </a:p>
          <a:p>
            <a:endParaRPr lang="es-ES" sz="1200" kern="12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389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49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100" dirty="0"/>
              <a:t>Los criterios de aplicación del HOPE están basados en el estudio de Patrono et al. 2022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32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hace el banco con HOPE.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 se detuvo al final de la hepatectomía del receptor, cuando el injerto se desconectó del dispositivo y se transfirió a la mesa del receptor para su implantación.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9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1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Donante marginal: &gt;65 años, estancia en UCI&gt;7d, IMC &gt; 30 kg/m2, esteatosis hepática&gt;40%,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&gt;165 mmol/l, Transas&gt;x3, BT&gt;2mg/dl)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28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10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54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SPR: síndrome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postreperfusión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definido como una disminución de más del 30% del valor de la presión arterial media durante al menos 1 minuto y que ocurre dentro de los 5 minutos posteriores a la revascularización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ICC: índice integral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L-GRAFT: riesgo de fallo injerto a los 3 m</a:t>
            </a: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Olthoff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transas &gt;2000 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días, INR &gt; 1,7 o BT &gt;10 en 7DPO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53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todos los casos las complicaciones biliares fueron anastomóticas.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grupo SCS hubo: 5 pacientes con trombosis de la arteria hepática, 2 con estenosis de la arteria hepática, 1 con aneurisma de la arteria hepática, 1 que desarrolló una trombosis de las venas suprahepáticas y 3 trombosis del eje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portoesplenomesentérico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el grupo HOPE hubo una persistencia de hipertensión portal con posterior colestasis en un paciente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retrasplantado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colangiopatía isquémica y una estenosis de la vena porta sin significación clínica o analítica.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Fallecieron 3 (4,9%) pacientes del grupo SCS y 3 (9,7%) del grupo HOPE. Todos los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éxitus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grupo SCS se debieron a un estadio avanzado de la enfermedad tumoral y dentro del HOPE hubo 2 muertes por neoplasia y 1 fallo multiorgánico por un brote de hepatitis aguda autoinmune.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776B2-7304-4062-BB0C-4A22A947438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3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2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277861" y="2054616"/>
            <a:ext cx="8518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Primera experiencia en el HURH con perfusión mecánica oxigenada hipotérmica (HOPE) en alta tasa de donaciones tras muerte circulatoria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277860" y="3815880"/>
            <a:ext cx="8734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Andrea</a:t>
            </a:r>
            <a:r>
              <a:rPr lang="es-ES" u="sng" dirty="0"/>
              <a:t>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González De Godos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Martín Bailón Cuadrado, Francisco Javier Tejero Pintor, Paloma Lourdes Rodríguez Vielba, Fernando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Labarga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Rodríguez, José Carlos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Sarmentero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Prieto, Pilar Pinto Fuentes, Enrique Asensio Diaz, David Pacheco Sánchez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277860" y="5033128"/>
            <a:ext cx="899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Cirugía general y del aparato digestivo, Hospital Universitario Río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Hortega</a:t>
            </a:r>
            <a:r>
              <a:rPr lang="es-ES" i="1">
                <a:latin typeface="Arial" panose="020B0604020202020204" pitchFamily="34" charset="0"/>
                <a:cs typeface="Arial" panose="020B0604020202020204" pitchFamily="34" charset="0"/>
              </a:rPr>
              <a:t>, Valladolid.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5ABADE98-D2E1-42F2-BB5C-8FFFC55C8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60" y="5922018"/>
            <a:ext cx="1376351" cy="8602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EC14478-7F39-4F1B-A149-D68885C387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65" y="5855350"/>
            <a:ext cx="1670878" cy="9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 (largo plazo)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7AA984A-59E8-4A9D-86E6-2D0C3359C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136400"/>
              </p:ext>
            </p:extLst>
          </p:nvPr>
        </p:nvGraphicFramePr>
        <p:xfrm>
          <a:off x="651245" y="1928394"/>
          <a:ext cx="10889510" cy="373774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44847">
                  <a:extLst>
                    <a:ext uri="{9D8B030D-6E8A-4147-A177-3AD203B41FA5}">
                      <a16:colId xmlns:a16="http://schemas.microsoft.com/office/drawing/2014/main" val="3681305423"/>
                    </a:ext>
                  </a:extLst>
                </a:gridCol>
                <a:gridCol w="2686941">
                  <a:extLst>
                    <a:ext uri="{9D8B030D-6E8A-4147-A177-3AD203B41FA5}">
                      <a16:colId xmlns:a16="http://schemas.microsoft.com/office/drawing/2014/main" val="2325891385"/>
                    </a:ext>
                  </a:extLst>
                </a:gridCol>
                <a:gridCol w="2530548">
                  <a:extLst>
                    <a:ext uri="{9D8B030D-6E8A-4147-A177-3AD203B41FA5}">
                      <a16:colId xmlns:a16="http://schemas.microsoft.com/office/drawing/2014/main" val="3918042872"/>
                    </a:ext>
                  </a:extLst>
                </a:gridCol>
                <a:gridCol w="1227174">
                  <a:extLst>
                    <a:ext uri="{9D8B030D-6E8A-4147-A177-3AD203B41FA5}">
                      <a16:colId xmlns:a16="http://schemas.microsoft.com/office/drawing/2014/main" val="1267692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SCS (n=61)</a:t>
                      </a:r>
                      <a:endParaRPr lang="es-E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(n=31)</a:t>
                      </a:r>
                      <a:endParaRPr lang="es-E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valor</a:t>
                      </a:r>
                      <a:endParaRPr lang="es-E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12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 12 meses, </a:t>
                      </a:r>
                      <a:r>
                        <a:rPr lang="es-ES" sz="2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 (DS)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37.38 (16.64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43.51 (25.33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221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 24 meses, </a:t>
                      </a:r>
                      <a:r>
                        <a:rPr lang="es-ES" sz="2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 (DS)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41.00 (19.62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50.68 (15.37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222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Complicaciones biliares, n (%)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(27.9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(32.3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28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Complicaciones vasculares, n (%)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(19.7)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(6.5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080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Supervivencia global (meses), </a:t>
                      </a:r>
                      <a:r>
                        <a:rPr lang="es-ES" sz="2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 95%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38.37 (36.59-40.15)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27.26 (24.35-30.17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618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Supervivencia del injerto (meses), </a:t>
                      </a:r>
                      <a:r>
                        <a:rPr lang="es-ES" sz="2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 95%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38.78 (37.13-40.44)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25.60 (21.72-29.48)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577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Éxitus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s-E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(4.9</a:t>
                      </a: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(9.7)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876068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B77AFEB5-8A2B-4901-B504-072472A8ADF4}"/>
              </a:ext>
            </a:extLst>
          </p:cNvPr>
          <p:cNvSpPr/>
          <p:nvPr/>
        </p:nvSpPr>
        <p:spPr>
          <a:xfrm>
            <a:off x="10329447" y="4523400"/>
            <a:ext cx="808075" cy="497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B7938364-C4FD-42E1-940F-7D7265593483}"/>
              </a:ext>
            </a:extLst>
          </p:cNvPr>
          <p:cNvSpPr/>
          <p:nvPr/>
        </p:nvSpPr>
        <p:spPr>
          <a:xfrm>
            <a:off x="207590" y="4712153"/>
            <a:ext cx="4412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7920473-BEE8-4155-ADD9-24F8E7B614F2}"/>
              </a:ext>
            </a:extLst>
          </p:cNvPr>
          <p:cNvSpPr txBox="1"/>
          <p:nvPr/>
        </p:nvSpPr>
        <p:spPr>
          <a:xfrm>
            <a:off x="2966445" y="594927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*log-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0267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 (Supervivencia global)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A14467C-4A5D-4471-B8BB-9A80C05E204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17" y="1382241"/>
            <a:ext cx="6387269" cy="50089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CAED4B-7657-4EB8-8AC8-4897971E2BBD}"/>
              </a:ext>
            </a:extLst>
          </p:cNvPr>
          <p:cNvSpPr txBox="1"/>
          <p:nvPr/>
        </p:nvSpPr>
        <p:spPr>
          <a:xfrm>
            <a:off x="9165475" y="1737028"/>
            <a:ext cx="24224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log-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test; p = 0.13</a:t>
            </a:r>
          </a:p>
        </p:txBody>
      </p:sp>
    </p:spTree>
    <p:extLst>
      <p:ext uri="{BB962C8B-B14F-4D97-AF65-F5344CB8AC3E}">
        <p14:creationId xmlns:p14="http://schemas.microsoft.com/office/powerpoint/2010/main" val="380928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 (Supervivencia del injerto)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B25771D-647A-43AA-8E67-9D5A23F3474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r="3608"/>
          <a:stretch/>
        </p:blipFill>
        <p:spPr>
          <a:xfrm>
            <a:off x="2634017" y="1497344"/>
            <a:ext cx="6531457" cy="49617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969AD71-8B84-4BDF-8CA2-6AC7ABF384D1}"/>
              </a:ext>
            </a:extLst>
          </p:cNvPr>
          <p:cNvSpPr txBox="1"/>
          <p:nvPr/>
        </p:nvSpPr>
        <p:spPr>
          <a:xfrm>
            <a:off x="9359785" y="1906893"/>
            <a:ext cx="24224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log-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test; p = 0.03</a:t>
            </a:r>
          </a:p>
        </p:txBody>
      </p:sp>
    </p:spTree>
    <p:extLst>
      <p:ext uri="{BB962C8B-B14F-4D97-AF65-F5344CB8AC3E}">
        <p14:creationId xmlns:p14="http://schemas.microsoft.com/office/powerpoint/2010/main" val="397030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Comparación de resultados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B7C7EC-5A48-4127-8CF2-0B68D7EA1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32066"/>
              </p:ext>
            </p:extLst>
          </p:nvPr>
        </p:nvGraphicFramePr>
        <p:xfrm>
          <a:off x="563879" y="1463040"/>
          <a:ext cx="10134459" cy="537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51">
                  <a:extLst>
                    <a:ext uri="{9D8B030D-6E8A-4147-A177-3AD203B41FA5}">
                      <a16:colId xmlns:a16="http://schemas.microsoft.com/office/drawing/2014/main" val="703987264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1878738109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240539517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4124462973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2068403928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1880879318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2426706460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3083075647"/>
                    </a:ext>
                  </a:extLst>
                </a:gridCol>
                <a:gridCol w="1126051">
                  <a:extLst>
                    <a:ext uri="{9D8B030D-6E8A-4147-A177-3AD203B41FA5}">
                      <a16:colId xmlns:a16="http://schemas.microsoft.com/office/drawing/2014/main" val="1262903081"/>
                    </a:ext>
                  </a:extLst>
                </a:gridCol>
              </a:tblGrid>
              <a:tr h="851979"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donante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muestral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DPI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</a:t>
                      </a:r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Biliares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Fallo de injerto 12m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737432"/>
                  </a:ext>
                </a:extLst>
              </a:tr>
              <a:tr h="1107573"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González De Godos et al.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+ DBD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SCS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22.5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24.6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27.9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  <a:p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m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m</a:t>
                      </a:r>
                    </a:p>
                    <a:p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613370"/>
                  </a:ext>
                </a:extLst>
              </a:tr>
              <a:tr h="1107573">
                <a:tc>
                  <a:txBody>
                    <a:bodyPr/>
                    <a:lstStyle/>
                    <a:p>
                      <a:r>
                        <a:rPr lang="es-ES" sz="17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Dutkowski</a:t>
                      </a:r>
                      <a:r>
                        <a:rPr lang="es-ES" sz="17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 (2015)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084853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Patrono et al. (2022)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Retrospectivo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DBD-ECD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SCS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  <a:p>
                      <a:r>
                        <a:rPr lang="es-ES" sz="1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723</a:t>
                      </a:r>
                    </a:p>
                    <a:p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  <a:p>
                      <a:endParaRPr lang="es-E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m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7090413"/>
                  </a:ext>
                </a:extLst>
              </a:tr>
              <a:tr h="1107573">
                <a:tc>
                  <a:txBody>
                    <a:bodyPr/>
                    <a:lstStyle/>
                    <a:p>
                      <a:r>
                        <a:rPr lang="es-E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Panayotova</a:t>
                      </a:r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(2024)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+ DBD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  <a:p>
                      <a:r>
                        <a:rPr lang="es-E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77875"/>
                  </a:ext>
                </a:extLst>
              </a:tr>
            </a:tbl>
          </a:graphicData>
        </a:graphic>
      </p:graphicFrame>
      <p:sp>
        <p:nvSpPr>
          <p:cNvPr id="22" name="Elipse 21">
            <a:extLst>
              <a:ext uri="{FF2B5EF4-FFF2-40B4-BE49-F238E27FC236}">
                <a16:creationId xmlns:a16="http://schemas.microsoft.com/office/drawing/2014/main" id="{A1965962-3D0C-4E3E-8EDE-204294D0377B}"/>
              </a:ext>
            </a:extLst>
          </p:cNvPr>
          <p:cNvSpPr/>
          <p:nvPr/>
        </p:nvSpPr>
        <p:spPr>
          <a:xfrm>
            <a:off x="6096000" y="2091560"/>
            <a:ext cx="808075" cy="2263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54E672E-8BD1-477C-967F-D125E1F9F7F2}"/>
              </a:ext>
            </a:extLst>
          </p:cNvPr>
          <p:cNvSpPr/>
          <p:nvPr/>
        </p:nvSpPr>
        <p:spPr>
          <a:xfrm>
            <a:off x="7180354" y="2064263"/>
            <a:ext cx="980666" cy="22632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1D87790-59BA-40FE-98B8-8BE3C459C2B8}"/>
              </a:ext>
            </a:extLst>
          </p:cNvPr>
          <p:cNvSpPr/>
          <p:nvPr/>
        </p:nvSpPr>
        <p:spPr>
          <a:xfrm>
            <a:off x="8357400" y="5543904"/>
            <a:ext cx="808075" cy="1032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8C658E8-8D3D-4116-B13E-6CB2FD24E9CB}"/>
              </a:ext>
            </a:extLst>
          </p:cNvPr>
          <p:cNvSpPr/>
          <p:nvPr/>
        </p:nvSpPr>
        <p:spPr>
          <a:xfrm>
            <a:off x="9521372" y="2145819"/>
            <a:ext cx="808075" cy="1032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8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24C036-0E4D-4B54-A718-429C6777F5CE}"/>
              </a:ext>
            </a:extLst>
          </p:cNvPr>
          <p:cNvSpPr txBox="1"/>
          <p:nvPr/>
        </p:nvSpPr>
        <p:spPr>
          <a:xfrm>
            <a:off x="552450" y="1690688"/>
            <a:ext cx="11087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Primera experiencia </a:t>
            </a:r>
            <a:r>
              <a:rPr lang="es-ES" sz="2200">
                <a:latin typeface="Arial" panose="020B0604020202020204" pitchFamily="34" charset="0"/>
                <a:cs typeface="Arial" panose="020B0604020202020204" pitchFamily="34" charset="0"/>
              </a:rPr>
              <a:t>en el HURH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con HOPE en alta tasa de donaciones tras muerte circulatoria → ¿posible reducción en la LEQ?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Resultados equiparables en cuanto a SG, complicaciones y DPI en comparación con el SCS, a pesar de ↑ tasa de DCD, tiempo de isquemia fría y puntuación del ET-DRI.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Reducción de la lesión por isquemia-reperfusión en los injertos tratados con HOPE, dado que hay ↓ tasa de complicaciones vasculares y DPI, aunque sin ser estadísticamente significativo.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Se necesita mayor tamaño muestral y emparejamiento por puntuación de propensión para aumentar la fortaleza del estudio.</a:t>
            </a:r>
          </a:p>
        </p:txBody>
      </p:sp>
    </p:spTree>
    <p:extLst>
      <p:ext uri="{BB962C8B-B14F-4D97-AF65-F5344CB8AC3E}">
        <p14:creationId xmlns:p14="http://schemas.microsoft.com/office/powerpoint/2010/main" val="101933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626015" y="3307099"/>
            <a:ext cx="8518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¡Muchas gracias por su atención!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5ABADE98-D2E1-42F2-BB5C-8FFFC55C8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60" y="5922018"/>
            <a:ext cx="1376351" cy="8602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EC14478-7F39-4F1B-A149-D68885C387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65" y="5855350"/>
            <a:ext cx="1670878" cy="9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Introducción y objetivos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F3E03-6401-4FE5-8A47-1A9B87A1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6185" cy="4351338"/>
          </a:xfrm>
        </p:spPr>
        <p:txBody>
          <a:bodyPr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Discordancia entre la oferta y demanda de órganos → donantes marginales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↑ tasa de complicaciones y menor supervivencia del órgano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→ HOPE.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 descr="Objetivo">
            <a:extLst>
              <a:ext uri="{FF2B5EF4-FFF2-40B4-BE49-F238E27FC236}">
                <a16:creationId xmlns:a16="http://schemas.microsoft.com/office/drawing/2014/main" id="{E6B62D39-8D8B-4508-9167-83EBFF9A4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9618" y="4597064"/>
            <a:ext cx="914400" cy="9144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D1D9C41-ECAD-4108-BAB9-6DE4B1092502}"/>
              </a:ext>
            </a:extLst>
          </p:cNvPr>
          <p:cNvSpPr/>
          <p:nvPr/>
        </p:nvSpPr>
        <p:spPr>
          <a:xfrm>
            <a:off x="2784501" y="4794321"/>
            <a:ext cx="888940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Evaluar el beneficio de la implementación del HOPE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68BC4D-C8AD-42BB-ADD2-AFEF5F35967F}"/>
              </a:ext>
            </a:extLst>
          </p:cNvPr>
          <p:cNvSpPr txBox="1"/>
          <p:nvPr/>
        </p:nvSpPr>
        <p:spPr>
          <a:xfrm>
            <a:off x="0" y="5750004"/>
            <a:ext cx="121920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Beijert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Endothelial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Steatotic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Livers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Subnormothermic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Machine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Perfusion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Transplant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Direct. 2018 May;4(5):e345. </a:t>
            </a:r>
          </a:p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Ghinolfi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D. Dual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aortic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and portal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perfusion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prevents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ischaemic-type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biliary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octogenarian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donors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Transpl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2019 Feb;32(2):193–205. </a:t>
            </a:r>
          </a:p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Hessheimer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AJ. Can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ischemic-type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biliary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donation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circulatory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Transpl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2016 Jul;22(7):1025–33. </a:t>
            </a: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Material y métodos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F3E03-6401-4FE5-8A47-1A9B87A1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6182" cy="4351338"/>
          </a:xfrm>
        </p:spPr>
        <p:txBody>
          <a:bodyPr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Estudio observacional prospectivo en el HURH.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Aprobación ética (PI-GR-24-403-H)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HOPE en:</a:t>
            </a:r>
          </a:p>
          <a:p>
            <a:pPr lvl="1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Edad del donante ≥80 años</a:t>
            </a:r>
          </a:p>
          <a:p>
            <a:pPr lvl="1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IMC donante ≥30 kg/m2</a:t>
            </a:r>
          </a:p>
          <a:p>
            <a:pPr lvl="1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Problemas logísticos que ↑ tiempo de isquemia</a:t>
            </a:r>
          </a:p>
          <a:p>
            <a:pPr lvl="1"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0041333-2F9A-469D-9B92-1FB2227D3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04639"/>
              </p:ext>
            </p:extLst>
          </p:nvPr>
        </p:nvGraphicFramePr>
        <p:xfrm>
          <a:off x="4417778" y="8749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0569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621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Técnica y logística de HOPE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6F88E8C0-A197-42DF-A6B1-E0A84790E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1" t="3738" r="7460"/>
          <a:stretch/>
        </p:blipFill>
        <p:spPr>
          <a:xfrm>
            <a:off x="4114799" y="1509823"/>
            <a:ext cx="3179135" cy="491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DDBAC3D-125C-4E7E-B1BF-57EB9230F6F5}"/>
              </a:ext>
            </a:extLst>
          </p:cNvPr>
          <p:cNvSpPr/>
          <p:nvPr/>
        </p:nvSpPr>
        <p:spPr>
          <a:xfrm>
            <a:off x="4635795" y="3965537"/>
            <a:ext cx="1116419" cy="1325563"/>
          </a:xfrm>
          <a:prstGeom prst="ellipse">
            <a:avLst/>
          </a:prstGeom>
          <a:noFill/>
          <a:ln w="57150">
            <a:solidFill>
              <a:srgbClr val="FDF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9BA8BED-030A-4E40-8B60-DE8E5743A3D1}"/>
              </a:ext>
            </a:extLst>
          </p:cNvPr>
          <p:cNvCxnSpPr>
            <a:endCxn id="11" idx="2"/>
          </p:cNvCxnSpPr>
          <p:nvPr/>
        </p:nvCxnSpPr>
        <p:spPr>
          <a:xfrm>
            <a:off x="2945219" y="4593265"/>
            <a:ext cx="1690576" cy="35054"/>
          </a:xfrm>
          <a:prstGeom prst="straightConnector1">
            <a:avLst/>
          </a:prstGeom>
          <a:ln>
            <a:solidFill>
              <a:srgbClr val="FDFE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46E1988-D1B0-4E9B-BEB5-CEC8A96930C0}"/>
              </a:ext>
            </a:extLst>
          </p:cNvPr>
          <p:cNvSpPr txBox="1"/>
          <p:nvPr/>
        </p:nvSpPr>
        <p:spPr>
          <a:xfrm>
            <a:off x="422004" y="438662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Canulación de vena porta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7BD48A50-6B16-44CC-B910-4ED3EF686F2C}"/>
              </a:ext>
            </a:extLst>
          </p:cNvPr>
          <p:cNvSpPr/>
          <p:nvPr/>
        </p:nvSpPr>
        <p:spPr>
          <a:xfrm rot="10633228">
            <a:off x="5537790" y="1601953"/>
            <a:ext cx="1116419" cy="1325563"/>
          </a:xfrm>
          <a:prstGeom prst="ellipse">
            <a:avLst/>
          </a:prstGeom>
          <a:noFill/>
          <a:ln w="57150">
            <a:solidFill>
              <a:srgbClr val="FDF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C504AD8-3F26-4C5B-9FF3-83E721573D75}"/>
              </a:ext>
            </a:extLst>
          </p:cNvPr>
          <p:cNvCxnSpPr>
            <a:cxnSpLocks/>
          </p:cNvCxnSpPr>
          <p:nvPr/>
        </p:nvCxnSpPr>
        <p:spPr>
          <a:xfrm flipV="1">
            <a:off x="6674031" y="2244859"/>
            <a:ext cx="1109520" cy="11891"/>
          </a:xfrm>
          <a:prstGeom prst="straightConnector1">
            <a:avLst/>
          </a:prstGeom>
          <a:ln>
            <a:solidFill>
              <a:srgbClr val="FDFE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AD0A85-D229-477C-818E-DE83B1E2C806}"/>
              </a:ext>
            </a:extLst>
          </p:cNvPr>
          <p:cNvSpPr txBox="1"/>
          <p:nvPr/>
        </p:nvSpPr>
        <p:spPr>
          <a:xfrm>
            <a:off x="7853418" y="1933584"/>
            <a:ext cx="398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Presión máxima continua:  3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Flujo: 250ml/min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Temperatura del reservorio: 4-10 °C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F2E76C-1764-4CEC-9257-85F8319343B0}"/>
              </a:ext>
            </a:extLst>
          </p:cNvPr>
          <p:cNvSpPr txBox="1"/>
          <p:nvPr/>
        </p:nvSpPr>
        <p:spPr>
          <a:xfrm>
            <a:off x="680224" y="1851102"/>
            <a:ext cx="2813591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Análisis de gases /30min para verificar P02 objetivo en el líquido perfundido (~600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146C1E9-D215-4A9A-A92F-0472715E3A33}"/>
              </a:ext>
            </a:extLst>
          </p:cNvPr>
          <p:cNvSpPr txBox="1"/>
          <p:nvPr/>
        </p:nvSpPr>
        <p:spPr>
          <a:xfrm>
            <a:off x="7914918" y="3612616"/>
            <a:ext cx="2813591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Análisis /30 min para determinar LDH y lactato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3ADADF7-D4B0-44D0-AA80-669A13BEADDB}"/>
              </a:ext>
            </a:extLst>
          </p:cNvPr>
          <p:cNvSpPr/>
          <p:nvPr/>
        </p:nvSpPr>
        <p:spPr>
          <a:xfrm>
            <a:off x="7914918" y="5038648"/>
            <a:ext cx="2813591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 mínimo HOPE: 90 min</a:t>
            </a:r>
          </a:p>
        </p:txBody>
      </p:sp>
    </p:spTree>
    <p:extLst>
      <p:ext uri="{BB962C8B-B14F-4D97-AF65-F5344CB8AC3E}">
        <p14:creationId xmlns:p14="http://schemas.microsoft.com/office/powerpoint/2010/main" val="15256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14E4085-8C1B-45DA-89C3-15D5DEA00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047215"/>
              </p:ext>
            </p:extLst>
          </p:nvPr>
        </p:nvGraphicFramePr>
        <p:xfrm>
          <a:off x="5167423" y="1307807"/>
          <a:ext cx="6656277" cy="486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F093751F-2811-4201-A2F5-9C0941EBDEDD}"/>
              </a:ext>
            </a:extLst>
          </p:cNvPr>
          <p:cNvSpPr/>
          <p:nvPr/>
        </p:nvSpPr>
        <p:spPr>
          <a:xfrm>
            <a:off x="449226" y="2918262"/>
            <a:ext cx="4830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Tiempo medio de perfusión HOPE: 117,64 ± 37,39 min</a:t>
            </a:r>
          </a:p>
          <a:p>
            <a:pPr algn="just"/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No hubo pérdidas en el seguimiento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2359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 (Donante)</a:t>
            </a:r>
          </a:p>
        </p:txBody>
      </p:sp>
      <p:graphicFrame>
        <p:nvGraphicFramePr>
          <p:cNvPr id="23" name="Marcador de contenido 22">
            <a:extLst>
              <a:ext uri="{FF2B5EF4-FFF2-40B4-BE49-F238E27FC236}">
                <a16:creationId xmlns:a16="http://schemas.microsoft.com/office/drawing/2014/main" id="{6143470C-3DBE-4F88-91E8-E86DFD1D8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799681"/>
              </p:ext>
            </p:extLst>
          </p:nvPr>
        </p:nvGraphicFramePr>
        <p:xfrm>
          <a:off x="977252" y="1388624"/>
          <a:ext cx="10686664" cy="482034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14149">
                  <a:extLst>
                    <a:ext uri="{9D8B030D-6E8A-4147-A177-3AD203B41FA5}">
                      <a16:colId xmlns:a16="http://schemas.microsoft.com/office/drawing/2014/main" val="3343104820"/>
                    </a:ext>
                  </a:extLst>
                </a:gridCol>
                <a:gridCol w="2188258">
                  <a:extLst>
                    <a:ext uri="{9D8B030D-6E8A-4147-A177-3AD203B41FA5}">
                      <a16:colId xmlns:a16="http://schemas.microsoft.com/office/drawing/2014/main" val="2024337339"/>
                    </a:ext>
                  </a:extLst>
                </a:gridCol>
                <a:gridCol w="2509975">
                  <a:extLst>
                    <a:ext uri="{9D8B030D-6E8A-4147-A177-3AD203B41FA5}">
                      <a16:colId xmlns:a16="http://schemas.microsoft.com/office/drawing/2014/main" val="3156122949"/>
                    </a:ext>
                  </a:extLst>
                </a:gridCol>
                <a:gridCol w="874282">
                  <a:extLst>
                    <a:ext uri="{9D8B030D-6E8A-4147-A177-3AD203B41FA5}">
                      <a16:colId xmlns:a16="http://schemas.microsoft.com/office/drawing/2014/main" val="68422829"/>
                    </a:ext>
                  </a:extLst>
                </a:gridCol>
              </a:tblGrid>
              <a:tr h="4684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SCS (n=61)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(n=31)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valor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4027425783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(años), media (DS)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62.20 (14.39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59.23 (14.88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1520769274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Sexo, n (%)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Femenino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(53.3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(46.7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(58.1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(41.9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1481655755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IMC (kg/m2), media (DS)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25.32 (4.09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25.37 (3.67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4097513056"/>
                  </a:ext>
                </a:extLst>
              </a:tr>
              <a:tr h="6273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Localización, n (%)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(21.3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(50.8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(27.9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(12.9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(54.8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(32.3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1746814957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DCD, n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(6.6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(45.2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&lt;0.001*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896447235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Injerto parcial, n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685224821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Donante marginal, n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(66.1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(58.6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2355741356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HTA, n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(46.6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(29)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3111176855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DM, n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(12.1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(19.4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3843959743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DL, n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(27.6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(25.8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2063523063"/>
                  </a:ext>
                </a:extLst>
              </a:tr>
              <a:tr h="30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ET-DRI, media (DS)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 (0.43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 (0.62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&lt;0.001**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19" marR="60719" marT="0" marB="0"/>
                </a:tc>
                <a:extLst>
                  <a:ext uri="{0D108BD9-81ED-4DB2-BD59-A6C34878D82A}">
                    <a16:rowId xmlns:a16="http://schemas.microsoft.com/office/drawing/2014/main" val="2668518160"/>
                  </a:ext>
                </a:extLst>
              </a:tr>
            </a:tbl>
          </a:graphicData>
        </a:graphic>
      </p:graphicFrame>
      <p:sp>
        <p:nvSpPr>
          <p:cNvPr id="24" name="Elipse 23">
            <a:extLst>
              <a:ext uri="{FF2B5EF4-FFF2-40B4-BE49-F238E27FC236}">
                <a16:creationId xmlns:a16="http://schemas.microsoft.com/office/drawing/2014/main" id="{CAF93B2F-65B2-425D-9F04-C1E051886175}"/>
              </a:ext>
            </a:extLst>
          </p:cNvPr>
          <p:cNvSpPr/>
          <p:nvPr/>
        </p:nvSpPr>
        <p:spPr>
          <a:xfrm>
            <a:off x="10632558" y="3852085"/>
            <a:ext cx="1031358" cy="497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0F14605-C15A-4618-B4BB-ABE0DB2E19BA}"/>
              </a:ext>
            </a:extLst>
          </p:cNvPr>
          <p:cNvSpPr/>
          <p:nvPr/>
        </p:nvSpPr>
        <p:spPr>
          <a:xfrm>
            <a:off x="10632558" y="5783691"/>
            <a:ext cx="1031358" cy="497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68F2282-8118-4C3D-9585-4F978CC5777F}"/>
              </a:ext>
            </a:extLst>
          </p:cNvPr>
          <p:cNvSpPr/>
          <p:nvPr/>
        </p:nvSpPr>
        <p:spPr>
          <a:xfrm>
            <a:off x="287079" y="4019107"/>
            <a:ext cx="551121" cy="330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AF04A115-A4D7-4F61-9368-47577C4D9BFA}"/>
              </a:ext>
            </a:extLst>
          </p:cNvPr>
          <p:cNvSpPr/>
          <p:nvPr/>
        </p:nvSpPr>
        <p:spPr>
          <a:xfrm>
            <a:off x="343940" y="5814629"/>
            <a:ext cx="551121" cy="330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02800BF-23AB-4A8E-BAAD-07683DC1A423}"/>
              </a:ext>
            </a:extLst>
          </p:cNvPr>
          <p:cNvSpPr txBox="1"/>
          <p:nvPr/>
        </p:nvSpPr>
        <p:spPr>
          <a:xfrm>
            <a:off x="2572021" y="6170835"/>
            <a:ext cx="2853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* ꭓ2 Test; **T-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 (Receptor)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F76B19C-91DC-4AD3-A634-C304DCF49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394112"/>
              </p:ext>
            </p:extLst>
          </p:nvPr>
        </p:nvGraphicFramePr>
        <p:xfrm>
          <a:off x="838200" y="1241170"/>
          <a:ext cx="10515600" cy="49831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32283">
                  <a:extLst>
                    <a:ext uri="{9D8B030D-6E8A-4147-A177-3AD203B41FA5}">
                      <a16:colId xmlns:a16="http://schemas.microsoft.com/office/drawing/2014/main" val="1534863349"/>
                    </a:ext>
                  </a:extLst>
                </a:gridCol>
                <a:gridCol w="2153230">
                  <a:extLst>
                    <a:ext uri="{9D8B030D-6E8A-4147-A177-3AD203B41FA5}">
                      <a16:colId xmlns:a16="http://schemas.microsoft.com/office/drawing/2014/main" val="395173436"/>
                    </a:ext>
                  </a:extLst>
                </a:gridCol>
                <a:gridCol w="2469799">
                  <a:extLst>
                    <a:ext uri="{9D8B030D-6E8A-4147-A177-3AD203B41FA5}">
                      <a16:colId xmlns:a16="http://schemas.microsoft.com/office/drawing/2014/main" val="2976585430"/>
                    </a:ext>
                  </a:extLst>
                </a:gridCol>
                <a:gridCol w="860288">
                  <a:extLst>
                    <a:ext uri="{9D8B030D-6E8A-4147-A177-3AD203B41FA5}">
                      <a16:colId xmlns:a16="http://schemas.microsoft.com/office/drawing/2014/main" val="42144219"/>
                    </a:ext>
                  </a:extLst>
                </a:gridCol>
              </a:tblGrid>
              <a:tr h="362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SCS (n=61)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(n=31)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valor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1375300622"/>
                  </a:ext>
                </a:extLst>
              </a:tr>
              <a:tr h="239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(años), media (DS)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58.72 (9.37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58.87 (9.65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1978214687"/>
                  </a:ext>
                </a:extLst>
              </a:tr>
              <a:tr h="362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Sexo, n (%)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Femenino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(83.6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(16.4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(74.2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(25.8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2326072329"/>
                  </a:ext>
                </a:extLst>
              </a:tr>
              <a:tr h="239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IMC (Kg/m2), media (DS)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26.20 (4.18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25.79 (3.94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4065938195"/>
                  </a:ext>
                </a:extLst>
              </a:tr>
              <a:tr h="485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Comorbilidades, n (%)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(50.8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(41)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(8.2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(45.2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(45.2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(9.7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7492305"/>
                  </a:ext>
                </a:extLst>
              </a:tr>
              <a:tr h="239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Trombosis portal, n (%)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(18)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(22.6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1012361354"/>
                  </a:ext>
                </a:extLst>
              </a:tr>
              <a:tr h="9772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Indicación de TH, n (%)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Cirrosis descompensada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Fallo hepático agudo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Colangiopatía isquémica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Trombosis venosa crónica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Hiperoxaluria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primaria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(47.5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(3.3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(37.7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(9.8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(1.6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(58.1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(9.7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(22.6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1980185924"/>
                  </a:ext>
                </a:extLst>
              </a:tr>
              <a:tr h="485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de Child-Pugh, n (%)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(28.8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(45.8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(25.4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(14.8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(55.6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(29.6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2861987284"/>
                  </a:ext>
                </a:extLst>
              </a:tr>
              <a:tr h="239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MELD, media (DS)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14.98 (6.09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 (5.29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6" marR="46996" marT="0" marB="0"/>
                </a:tc>
                <a:extLst>
                  <a:ext uri="{0D108BD9-81ED-4DB2-BD59-A6C34878D82A}">
                    <a16:rowId xmlns:a16="http://schemas.microsoft.com/office/drawing/2014/main" val="400313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66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 (TH)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AAAEDE7-8A38-4203-8BEA-6E736F3D7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333455"/>
              </p:ext>
            </p:extLst>
          </p:nvPr>
        </p:nvGraphicFramePr>
        <p:xfrm>
          <a:off x="838200" y="1383714"/>
          <a:ext cx="10943613" cy="44825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39985">
                  <a:extLst>
                    <a:ext uri="{9D8B030D-6E8A-4147-A177-3AD203B41FA5}">
                      <a16:colId xmlns:a16="http://schemas.microsoft.com/office/drawing/2014/main" val="1794008026"/>
                    </a:ext>
                  </a:extLst>
                </a:gridCol>
                <a:gridCol w="2199313">
                  <a:extLst>
                    <a:ext uri="{9D8B030D-6E8A-4147-A177-3AD203B41FA5}">
                      <a16:colId xmlns:a16="http://schemas.microsoft.com/office/drawing/2014/main" val="724218905"/>
                    </a:ext>
                  </a:extLst>
                </a:gridCol>
                <a:gridCol w="2522658">
                  <a:extLst>
                    <a:ext uri="{9D8B030D-6E8A-4147-A177-3AD203B41FA5}">
                      <a16:colId xmlns:a16="http://schemas.microsoft.com/office/drawing/2014/main" val="944670812"/>
                    </a:ext>
                  </a:extLst>
                </a:gridCol>
                <a:gridCol w="1081657">
                  <a:extLst>
                    <a:ext uri="{9D8B030D-6E8A-4147-A177-3AD203B41FA5}">
                      <a16:colId xmlns:a16="http://schemas.microsoft.com/office/drawing/2014/main" val="1041809682"/>
                    </a:ext>
                  </a:extLst>
                </a:gridCol>
              </a:tblGrid>
              <a:tr h="504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SCS (n=61)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(n=31)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valor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3043931533"/>
                  </a:ext>
                </a:extLst>
              </a:tr>
              <a:tr h="504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isquemia fría (min),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338.44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(61.72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378.42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(69.58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&lt;0.001*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3551601236"/>
                  </a:ext>
                </a:extLst>
              </a:tr>
              <a:tr h="504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isquemia caliente (min),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42.89 (15.01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41.35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(7.64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2060503012"/>
                  </a:ext>
                </a:extLst>
              </a:tr>
              <a:tr h="504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isquemia total (min),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381.66 (64.71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416.48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(74.77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2183989290"/>
                  </a:ext>
                </a:extLst>
              </a:tr>
              <a:tr h="504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total de TH (min),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311.18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(61.71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333.87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(58.76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659131316"/>
                  </a:ext>
                </a:extLst>
              </a:tr>
              <a:tr h="333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Transfusión de CH (unidad),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 (2.57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3.10 (3.05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1838861496"/>
                  </a:ext>
                </a:extLst>
              </a:tr>
              <a:tr h="333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Transfusión de plaquetas (unidad),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 (0.48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 (0.30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1957706928"/>
                  </a:ext>
                </a:extLst>
              </a:tr>
              <a:tr h="333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Transfusión de plasma (unidad)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 (1.64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 (1.73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1982970889"/>
                  </a:ext>
                </a:extLst>
              </a:tr>
              <a:tr h="333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de cristaloides (ml),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6730.42 (2653.23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7698.00 (3484.17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983491034"/>
                  </a:ext>
                </a:extLst>
              </a:tr>
              <a:tr h="333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de coloides (ml),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116.98 (162.30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(144.33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2" marR="65372" marT="0" marB="0"/>
                </a:tc>
                <a:extLst>
                  <a:ext uri="{0D108BD9-81ED-4DB2-BD59-A6C34878D82A}">
                    <a16:rowId xmlns:a16="http://schemas.microsoft.com/office/drawing/2014/main" val="2863008212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A435180E-26E1-482C-8378-5C24DAF96FF0}"/>
              </a:ext>
            </a:extLst>
          </p:cNvPr>
          <p:cNvSpPr/>
          <p:nvPr/>
        </p:nvSpPr>
        <p:spPr>
          <a:xfrm>
            <a:off x="10627861" y="1792120"/>
            <a:ext cx="1153952" cy="497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0030037-839E-4FA9-A28E-47EC2DBD38BF}"/>
              </a:ext>
            </a:extLst>
          </p:cNvPr>
          <p:cNvSpPr/>
          <p:nvPr/>
        </p:nvSpPr>
        <p:spPr>
          <a:xfrm>
            <a:off x="10627861" y="2844999"/>
            <a:ext cx="808075" cy="497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A75CF667-D3A1-4A3B-AFF8-09BF784DD822}"/>
              </a:ext>
            </a:extLst>
          </p:cNvPr>
          <p:cNvSpPr/>
          <p:nvPr/>
        </p:nvSpPr>
        <p:spPr>
          <a:xfrm>
            <a:off x="210159" y="1959142"/>
            <a:ext cx="551121" cy="330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1D90A2A2-AF2C-4893-80A1-CC9C03E2BB3E}"/>
              </a:ext>
            </a:extLst>
          </p:cNvPr>
          <p:cNvSpPr/>
          <p:nvPr/>
        </p:nvSpPr>
        <p:spPr>
          <a:xfrm>
            <a:off x="207590" y="2929344"/>
            <a:ext cx="551121" cy="330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74B7E0D-E817-4829-9835-E34417FBA0E3}"/>
              </a:ext>
            </a:extLst>
          </p:cNvPr>
          <p:cNvSpPr txBox="1"/>
          <p:nvPr/>
        </p:nvSpPr>
        <p:spPr>
          <a:xfrm>
            <a:off x="2688925" y="6107369"/>
            <a:ext cx="2853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*T-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CFF4E5-EC4D-4840-8587-7C9991C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Resultados (corto plazo)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6C1FB4E-E0DE-4E04-890C-A6CDA48D9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23058"/>
              </p:ext>
            </p:extLst>
          </p:nvPr>
        </p:nvGraphicFramePr>
        <p:xfrm>
          <a:off x="838200" y="1476183"/>
          <a:ext cx="10644964" cy="44957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11480">
                  <a:extLst>
                    <a:ext uri="{9D8B030D-6E8A-4147-A177-3AD203B41FA5}">
                      <a16:colId xmlns:a16="http://schemas.microsoft.com/office/drawing/2014/main" val="2616762744"/>
                    </a:ext>
                  </a:extLst>
                </a:gridCol>
                <a:gridCol w="2169042">
                  <a:extLst>
                    <a:ext uri="{9D8B030D-6E8A-4147-A177-3AD203B41FA5}">
                      <a16:colId xmlns:a16="http://schemas.microsoft.com/office/drawing/2014/main" val="3493058297"/>
                    </a:ext>
                  </a:extLst>
                </a:gridCol>
                <a:gridCol w="2339163">
                  <a:extLst>
                    <a:ext uri="{9D8B030D-6E8A-4147-A177-3AD203B41FA5}">
                      <a16:colId xmlns:a16="http://schemas.microsoft.com/office/drawing/2014/main" val="2426829712"/>
                    </a:ext>
                  </a:extLst>
                </a:gridCol>
                <a:gridCol w="1125279">
                  <a:extLst>
                    <a:ext uri="{9D8B030D-6E8A-4147-A177-3AD203B41FA5}">
                      <a16:colId xmlns:a16="http://schemas.microsoft.com/office/drawing/2014/main" val="764704690"/>
                    </a:ext>
                  </a:extLst>
                </a:gridCol>
              </a:tblGrid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SCS (n=61)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(n=31)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valor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855138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SPR, n (%)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(11.8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(12.9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267201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Disminución de PAM tras reperfusión (%),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10.38 (11.94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9.78 (12.84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130669"/>
                  </a:ext>
                </a:extLst>
              </a:tr>
              <a:tr h="875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Complicaciones (</a:t>
                      </a:r>
                      <a:r>
                        <a:rPr lang="es-E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Clavien-Dindo</a:t>
                      </a: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n (%)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I-II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&gt;III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(63.5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(36.5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(64.5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(35.5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23675"/>
                  </a:ext>
                </a:extLst>
              </a:tr>
              <a:tr h="562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Disfunción renal (creatinina &gt;2 y/o FG &lt;60 ml/min/1,73 m²), n (%)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(26.2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(54.8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&lt;0.001*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627189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DPI (Definición de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Olthoff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n (%)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(24.6)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(22.6)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536295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GrAFT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 (7.57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6.84 (8.33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914895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 1 mes,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26.78 (17.15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32.14 (13.71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939154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 3 meses,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29.51 (16.32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34.49 (15.16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577180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 6 meses,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32.77 (16.50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38.01 (18.20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831276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 9 meses,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35.81 (19.34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36.99 (15.39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547427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hospitalización (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media (DS)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 (2.21)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 (1.32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985758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2F8E8CAD-D0A0-46E9-B1F5-A352477A1222}"/>
              </a:ext>
            </a:extLst>
          </p:cNvPr>
          <p:cNvSpPr/>
          <p:nvPr/>
        </p:nvSpPr>
        <p:spPr>
          <a:xfrm>
            <a:off x="10194704" y="3333759"/>
            <a:ext cx="1107560" cy="497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E826113B-D6E7-4C88-8816-CD3BAEB53734}"/>
              </a:ext>
            </a:extLst>
          </p:cNvPr>
          <p:cNvSpPr/>
          <p:nvPr/>
        </p:nvSpPr>
        <p:spPr>
          <a:xfrm>
            <a:off x="207590" y="3558794"/>
            <a:ext cx="551121" cy="330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7E5AD21-8CCD-4B5A-95DB-D494C6419D36}"/>
              </a:ext>
            </a:extLst>
          </p:cNvPr>
          <p:cNvSpPr/>
          <p:nvPr/>
        </p:nvSpPr>
        <p:spPr>
          <a:xfrm>
            <a:off x="2893523" y="6060710"/>
            <a:ext cx="113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 ꭓ2 Test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53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C74D6-8E01-4C8F-A796-A362780A2589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0c5cd9b1-7df6-4125-9594-fc0acfe4947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ba98950-7f45-4f63-93ce-8807729bc46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8CB013-CBED-4765-B936-F8C1821E0919}"/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2578</Words>
  <Application>Microsoft Office PowerPoint</Application>
  <PresentationFormat>Panorámica</PresentationFormat>
  <Paragraphs>455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Tema de l'Office</vt:lpstr>
      <vt:lpstr>Presentación de PowerPoint</vt:lpstr>
      <vt:lpstr>Introducción y objetivos</vt:lpstr>
      <vt:lpstr>Material y métodos</vt:lpstr>
      <vt:lpstr>Técnica y logística de HOPE</vt:lpstr>
      <vt:lpstr>Resultados</vt:lpstr>
      <vt:lpstr>Resultados (Donante)</vt:lpstr>
      <vt:lpstr>Resultados (Receptor)</vt:lpstr>
      <vt:lpstr>Resultados (TH)</vt:lpstr>
      <vt:lpstr>Resultados (corto plazo)</vt:lpstr>
      <vt:lpstr>Resultados (largo plazo)</vt:lpstr>
      <vt:lpstr>Resultados (Supervivencia global)</vt:lpstr>
      <vt:lpstr>Resultados (Supervivencia del injerto)</vt:lpstr>
      <vt:lpstr>Comparación de resultados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Gonzalez de Godos, Andrea</cp:lastModifiedBy>
  <cp:revision>92</cp:revision>
  <dcterms:created xsi:type="dcterms:W3CDTF">2022-01-31T13:34:55Z</dcterms:created>
  <dcterms:modified xsi:type="dcterms:W3CDTF">2025-10-22T22:28:45Z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