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7" r:id="rId5"/>
    <p:sldId id="264" r:id="rId6"/>
    <p:sldId id="272" r:id="rId7"/>
    <p:sldId id="266" r:id="rId8"/>
    <p:sldId id="265" r:id="rId9"/>
    <p:sldId id="282" r:id="rId10"/>
    <p:sldId id="284" r:id="rId11"/>
    <p:sldId id="285" r:id="rId12"/>
    <p:sldId id="286" r:id="rId13"/>
    <p:sldId id="287" r:id="rId14"/>
    <p:sldId id="283" r:id="rId15"/>
    <p:sldId id="288" r:id="rId16"/>
    <p:sldId id="269" r:id="rId17"/>
    <p:sldId id="271"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pos="721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A3E3"/>
    <a:srgbClr val="3A738D"/>
    <a:srgbClr val="FDFEFD"/>
    <a:srgbClr val="939292"/>
    <a:srgbClr val="B5A8AF"/>
    <a:srgbClr val="01A2E2"/>
    <a:srgbClr val="8E7A85"/>
    <a:srgbClr val="00A2E2"/>
    <a:srgbClr val="B3A6AD"/>
    <a:srgbClr val="0083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39267-D8D9-4DBC-B6C6-806C93168AA9}" v="326" dt="2025-09-17T17:49:51.8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4" autoAdjust="0"/>
    <p:restoredTop sz="78299"/>
  </p:normalViewPr>
  <p:slideViewPr>
    <p:cSldViewPr snapToGrid="0" showGuides="1">
      <p:cViewPr varScale="1">
        <p:scale>
          <a:sx n="91" d="100"/>
          <a:sy n="91" d="100"/>
        </p:scale>
        <p:origin x="1288" y="184"/>
      </p:cViewPr>
      <p:guideLst>
        <p:guide orient="horz" pos="96"/>
        <p:guide pos="7219"/>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06CF6-023A-3948-8DC7-D2B3E0FF0A43}" type="datetimeFigureOut">
              <a:t>23/10/25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96B0B-DDDA-4745-AEFC-906740355D21}" type="slidenum">
              <a:t>‹Nº›</a:t>
            </a:fld>
            <a:endParaRPr lang="es-ES"/>
          </a:p>
        </p:txBody>
      </p:sp>
    </p:spTree>
    <p:extLst>
      <p:ext uri="{BB962C8B-B14F-4D97-AF65-F5344CB8AC3E}">
        <p14:creationId xmlns:p14="http://schemas.microsoft.com/office/powerpoint/2010/main" val="98285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Calibri" panose="020F0502020204030204" pitchFamily="34" charset="0"/>
                <a:ea typeface="Calibri" panose="020F0502020204030204" pitchFamily="34" charset="0"/>
              </a:rPr>
              <a:t>Las indicaciones del trasplante hepático han ido aumentando en las últimas décadas. Para paliar la escasez de órganos se ha comenzado a emplear hígados procedentes de donantes con criterios expandidos, como son los donantes en asistolia y los donantes añosos. Sin embargo, se ha demostrado que en este tipo de donantes es fundamental el control del grado de esteatosis hepática para obtener unos resultados óptimos. </a:t>
            </a:r>
          </a:p>
          <a:p>
            <a:endParaRPr lang="es-ES" sz="1800" dirty="0">
              <a:effectLst/>
              <a:latin typeface="Calibri" panose="020F0502020204030204" pitchFamily="34" charset="0"/>
            </a:endParaRPr>
          </a:p>
          <a:p>
            <a:pPr algn="just">
              <a:lnSpc>
                <a:spcPct val="150000"/>
              </a:lnSpc>
            </a:pPr>
            <a:r>
              <a:rPr lang="es-ES" sz="1200" dirty="0">
                <a:effectLst/>
                <a:latin typeface="Calibri" panose="020F0502020204030204" pitchFamily="34" charset="0"/>
                <a:ea typeface="Calibri" panose="020F0502020204030204" pitchFamily="34" charset="0"/>
                <a:cs typeface="Calibri" panose="020F0502020204030204" pitchFamily="34" charset="0"/>
              </a:rPr>
              <a:t>La presencia de una esteatosis hepática &gt;30% en los hígados donantes se ha asociado en diversos estudios con peores resultados, debido a una disminución de la supervivencia tanto del receptor como del injerto y a un aumento de las complicaciones postoperatorias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ES" sz="1200" dirty="0">
                <a:effectLst/>
                <a:latin typeface="Calibri" panose="020F0502020204030204" pitchFamily="34" charset="0"/>
                <a:ea typeface="Calibri" panose="020F0502020204030204" pitchFamily="34" charset="0"/>
                <a:cs typeface="Calibri" panose="020F0502020204030204" pitchFamily="34" charset="0"/>
              </a:rPr>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200" dirty="0">
                <a:effectLst/>
                <a:latin typeface="Calibri" panose="020F0502020204030204" pitchFamily="34" charset="0"/>
                <a:ea typeface="Calibri" panose="020F0502020204030204" pitchFamily="34" charset="0"/>
              </a:rPr>
              <a:t> </a:t>
            </a:r>
            <a:endParaRPr lang="es-ES" dirty="0"/>
          </a:p>
          <a:p>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2</a:t>
            </a:fld>
            <a:endParaRPr lang="es-ES"/>
          </a:p>
        </p:txBody>
      </p:sp>
    </p:spTree>
    <p:extLst>
      <p:ext uri="{BB962C8B-B14F-4D97-AF65-F5344CB8AC3E}">
        <p14:creationId xmlns:p14="http://schemas.microsoft.com/office/powerpoint/2010/main" val="6403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Realizamos una curva ROC y utilizamos el índice de </a:t>
            </a:r>
            <a:r>
              <a:rPr lang="es-ES" sz="1800" dirty="0" err="1">
                <a:effectLst/>
                <a:latin typeface="Calibri" panose="020F0502020204030204" pitchFamily="34" charset="0"/>
                <a:ea typeface="Calibri" panose="020F0502020204030204" pitchFamily="34" charset="0"/>
                <a:cs typeface="Calibri" panose="020F0502020204030204" pitchFamily="34" charset="0"/>
              </a:rPr>
              <a:t>Youden</a:t>
            </a:r>
            <a:r>
              <a:rPr lang="es-ES" sz="1800" dirty="0">
                <a:effectLst/>
                <a:latin typeface="Calibri" panose="020F0502020204030204" pitchFamily="34" charset="0"/>
                <a:ea typeface="Calibri" panose="020F0502020204030204" pitchFamily="34" charset="0"/>
                <a:cs typeface="Calibri" panose="020F0502020204030204" pitchFamily="34" charset="0"/>
              </a:rPr>
              <a:t> para comprobar a partir de qué valor de rSO2 era más probable que los hígados pertenecieran al grupo de esteatosis ausente-leve. Obtuvimos que aquellos hígados con valores de rSO2 &gt;57% medidos sobre el hígado donante se asociaban con un grado de esteatosis menor del 30% con una sensibilidad del 92% y especificidad del 75%.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El área bajo la curva para esta prueba fue de 0.929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11</a:t>
            </a:fld>
            <a:endParaRPr lang="es-ES"/>
          </a:p>
        </p:txBody>
      </p:sp>
    </p:spTree>
    <p:extLst>
      <p:ext uri="{BB962C8B-B14F-4D97-AF65-F5344CB8AC3E}">
        <p14:creationId xmlns:p14="http://schemas.microsoft.com/office/powerpoint/2010/main" val="3984113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12</a:t>
            </a:fld>
            <a:endParaRPr lang="es-ES"/>
          </a:p>
        </p:txBody>
      </p:sp>
    </p:spTree>
    <p:extLst>
      <p:ext uri="{BB962C8B-B14F-4D97-AF65-F5344CB8AC3E}">
        <p14:creationId xmlns:p14="http://schemas.microsoft.com/office/powerpoint/2010/main" val="257559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3006639" rtl="0" eaLnBrk="1" fontAlgn="auto" latinLnBrk="0" hangingPunct="1">
              <a:lnSpc>
                <a:spcPct val="100000"/>
              </a:lnSpc>
              <a:spcBef>
                <a:spcPts val="0"/>
              </a:spcBef>
              <a:spcAft>
                <a:spcPts val="0"/>
              </a:spcAft>
              <a:buClrTx/>
              <a:buSzTx/>
              <a:buFontTx/>
              <a:buNone/>
              <a:tabLst/>
              <a:defRPr/>
            </a:pPr>
            <a:r>
              <a:rPr lang="es-ES" sz="800" dirty="0"/>
              <a:t>Como conclusiones: </a:t>
            </a:r>
          </a:p>
          <a:p>
            <a:pPr marL="0" marR="0" lvl="0" indent="0" algn="just" defTabSz="3006639" rtl="0" eaLnBrk="1" fontAlgn="auto" latinLnBrk="0" hangingPunct="1">
              <a:lnSpc>
                <a:spcPct val="100000"/>
              </a:lnSpc>
              <a:spcBef>
                <a:spcPts val="0"/>
              </a:spcBef>
              <a:spcAft>
                <a:spcPts val="0"/>
              </a:spcAft>
              <a:buClrTx/>
              <a:buSzTx/>
              <a:buFontTx/>
              <a:buNone/>
              <a:tabLst/>
              <a:defRPr/>
            </a:pPr>
            <a:endParaRPr lang="es-ES" sz="800" dirty="0"/>
          </a:p>
          <a:p>
            <a:pPr marL="0" marR="0" lvl="0" indent="0" algn="just" defTabSz="3006639"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cs typeface="Times New Roman" panose="02020603050405020304" pitchFamily="18" charset="0"/>
              </a:rPr>
              <a:t>La medición de la rSO2 hepática tanto a través de la piel como sobre el hígado donante se relaciona con parámetros clave del éxito del trasplante </a:t>
            </a:r>
            <a:r>
              <a:rPr lang="es-ES" sz="1200" dirty="0" err="1">
                <a:effectLst/>
                <a:latin typeface="Calibri" panose="020F0502020204030204" pitchFamily="34" charset="0"/>
                <a:ea typeface="Calibri" panose="020F0502020204030204" pitchFamily="34" charset="0"/>
                <a:cs typeface="Times New Roman" panose="02020603050405020304" pitchFamily="18" charset="0"/>
              </a:rPr>
              <a:t>hapático</a:t>
            </a:r>
            <a:r>
              <a:rPr lang="es-ES" sz="1200" dirty="0">
                <a:effectLst/>
                <a:latin typeface="Calibri" panose="020F0502020204030204" pitchFamily="34" charset="0"/>
                <a:ea typeface="Calibri" panose="020F0502020204030204" pitchFamily="34" charset="0"/>
                <a:cs typeface="Times New Roman" panose="02020603050405020304" pitchFamily="18" charset="0"/>
              </a:rPr>
              <a:t> como son las transaminasas, DRI y la esteatosis hepática. </a:t>
            </a:r>
          </a:p>
          <a:p>
            <a:pPr marL="0" marR="0" lvl="0" indent="0" algn="just" defTabSz="3006639" rtl="0" eaLnBrk="1" fontAlgn="auto" latinLnBrk="0" hangingPunct="1">
              <a:lnSpc>
                <a:spcPct val="100000"/>
              </a:lnSpc>
              <a:spcBef>
                <a:spcPts val="0"/>
              </a:spcBef>
              <a:spcAft>
                <a:spcPts val="0"/>
              </a:spcAft>
              <a:buClrTx/>
              <a:buSzTx/>
              <a:buFontTx/>
              <a:buNone/>
              <a:tabLst/>
              <a:defRPr/>
            </a:pP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3006639" rtl="0" eaLnBrk="1" fontAlgn="auto" latinLnBrk="0" hangingPunct="1">
              <a:lnSpc>
                <a:spcPct val="100000"/>
              </a:lnSpc>
              <a:spcBef>
                <a:spcPts val="0"/>
              </a:spcBef>
              <a:spcAft>
                <a:spcPts val="0"/>
              </a:spcAft>
              <a:buClrTx/>
              <a:buSzTx/>
              <a:buFontTx/>
              <a:buNone/>
              <a:tabLst/>
              <a:defRPr/>
            </a:pPr>
            <a:r>
              <a:rPr lang="es-ES" sz="1200" dirty="0"/>
              <a:t>El sistema INVOS es un dispositivo médico que realiza mediciones no invasivas, en cuestión de segundos y de manera continua, es de pequeño tamaño y fácil de transportar y además, está disponible en muchos hospitales de tercer nivel.</a:t>
            </a:r>
          </a:p>
          <a:p>
            <a:pPr marL="0" marR="0" lvl="0" indent="0" algn="just" defTabSz="3006639" rtl="0" eaLnBrk="1" fontAlgn="auto" latinLnBrk="0" hangingPunct="1">
              <a:lnSpc>
                <a:spcPct val="100000"/>
              </a:lnSpc>
              <a:spcBef>
                <a:spcPts val="0"/>
              </a:spcBef>
              <a:spcAft>
                <a:spcPts val="0"/>
              </a:spcAft>
              <a:buClrTx/>
              <a:buSzTx/>
              <a:buFontTx/>
              <a:buNone/>
              <a:tabLst/>
              <a:defRPr/>
            </a:pPr>
            <a:r>
              <a:rPr lang="es-ES" sz="1200" dirty="0"/>
              <a:t>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ES" sz="1200" dirty="0">
                <a:effectLst/>
                <a:latin typeface="Calibri" panose="020F0502020204030204" pitchFamily="34" charset="0"/>
                <a:ea typeface="Calibri" panose="020F0502020204030204" pitchFamily="34" charset="0"/>
                <a:cs typeface="Calibri" panose="020F0502020204030204" pitchFamily="34" charset="0"/>
              </a:rPr>
              <a:t>El dispositivo INVOS podría servir como una herramienta adicional a la hora de determinar la validez del injerto, acortando el tiempo de toma de decisiones. Estos resultados deben ser validados en estudios con una muestra poblacional mayor, para ello, actualmente estamos poniendo en marcha un estudio multicéntrico.  </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13</a:t>
            </a:fld>
            <a:endParaRPr lang="es-ES"/>
          </a:p>
        </p:txBody>
      </p:sp>
    </p:spTree>
    <p:extLst>
      <p:ext uri="{BB962C8B-B14F-4D97-AF65-F5344CB8AC3E}">
        <p14:creationId xmlns:p14="http://schemas.microsoft.com/office/powerpoint/2010/main" val="344812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effectLst/>
                <a:latin typeface="Calibri" panose="020F0502020204030204" pitchFamily="34" charset="0"/>
                <a:ea typeface="Calibri" panose="020F0502020204030204" pitchFamily="34" charset="0"/>
              </a:rPr>
              <a:t>La razón que explica esta menor rSO2 en los hígados con mayor esteatosis podría ser que tanto la liberación de partículas grasas a la microcirculación como la compresión sinusoidal provocada por el aumento de tamaño de los hepatocitos por las vacuolas de grasa, empeoran el flujo hepático y por ende la saturación regional del mismo</a:t>
            </a:r>
            <a:r>
              <a:rPr lang="es-ES" dirty="0">
                <a:effectLst/>
              </a:rPr>
              <a:t> </a:t>
            </a:r>
          </a:p>
          <a:p>
            <a:endParaRPr lang="es-ES" dirty="0">
              <a:effectLst/>
            </a:endParaRPr>
          </a:p>
          <a:p>
            <a:r>
              <a:rPr lang="es-ES" sz="1200" dirty="0">
                <a:effectLst/>
                <a:latin typeface="Calibri" panose="020F0502020204030204" pitchFamily="34" charset="0"/>
                <a:ea typeface="Calibri" panose="020F0502020204030204" pitchFamily="34" charset="0"/>
              </a:rPr>
              <a:t>La relación entre las transaminasas y la rSO2 hepática pudiera estar explicada por la isquemia y el posterior daño </a:t>
            </a:r>
            <a:r>
              <a:rPr lang="es-ES" sz="1200" dirty="0" err="1">
                <a:effectLst/>
                <a:latin typeface="Calibri" panose="020F0502020204030204" pitchFamily="34" charset="0"/>
                <a:ea typeface="Calibri" panose="020F0502020204030204" pitchFamily="34" charset="0"/>
              </a:rPr>
              <a:t>hepatocitario</a:t>
            </a:r>
            <a:r>
              <a:rPr lang="es-ES" sz="1200" dirty="0">
                <a:effectLst/>
                <a:latin typeface="Calibri" panose="020F0502020204030204" pitchFamily="34" charset="0"/>
                <a:ea typeface="Calibri" panose="020F0502020204030204" pitchFamily="34" charset="0"/>
              </a:rPr>
              <a:t> producido con la consiguiente elevación de las transaminasas, siendo esta isquemia detectada por el sistema NIRS. </a:t>
            </a:r>
          </a:p>
          <a:p>
            <a:endParaRPr lang="es-ES" sz="1200" dirty="0">
              <a:effectLst/>
              <a:latin typeface="Calibri" panose="020F0502020204030204" pitchFamily="34" charset="0"/>
              <a:ea typeface="Calibri" panose="020F0502020204030204" pitchFamily="34" charset="0"/>
            </a:endParaRPr>
          </a:p>
          <a:p>
            <a:r>
              <a:rPr lang="es-ES" sz="1200" dirty="0">
                <a:effectLst/>
                <a:latin typeface="Calibri" panose="020F0502020204030204" pitchFamily="34" charset="0"/>
                <a:ea typeface="Calibri" panose="020F0502020204030204" pitchFamily="34" charset="0"/>
              </a:rPr>
              <a:t>Para la medición sobre la superficie hepática hay que disminuir la contaminación lumínica del quirófano, ya que afecta a la luz </a:t>
            </a:r>
            <a:r>
              <a:rPr lang="es-ES" sz="1200" dirty="0" err="1">
                <a:effectLst/>
                <a:latin typeface="Calibri" panose="020F0502020204030204" pitchFamily="34" charset="0"/>
                <a:ea typeface="Calibri" panose="020F0502020204030204" pitchFamily="34" charset="0"/>
              </a:rPr>
              <a:t>infraroja</a:t>
            </a:r>
            <a:r>
              <a:rPr lang="es-ES" sz="1200" dirty="0">
                <a:effectLst/>
                <a:latin typeface="Calibri" panose="020F0502020204030204" pitchFamily="34" charset="0"/>
                <a:ea typeface="Calibri" panose="020F0502020204030204" pitchFamily="34" charset="0"/>
              </a:rPr>
              <a:t> y emplear un funda estéril de ecografía. </a:t>
            </a:r>
          </a:p>
        </p:txBody>
      </p:sp>
      <p:sp>
        <p:nvSpPr>
          <p:cNvPr id="4" name="Marcador de número de diapositiva 3"/>
          <p:cNvSpPr>
            <a:spLocks noGrp="1"/>
          </p:cNvSpPr>
          <p:nvPr>
            <p:ph type="sldNum" sz="quarter" idx="5"/>
          </p:nvPr>
        </p:nvSpPr>
        <p:spPr/>
        <p:txBody>
          <a:bodyPr/>
          <a:lstStyle/>
          <a:p>
            <a:fld id="{A9496B0B-DDDA-4745-AEFC-906740355D21}" type="slidenum">
              <a:rPr lang="es-ES"/>
              <a:t>14</a:t>
            </a:fld>
            <a:endParaRPr lang="es-ES"/>
          </a:p>
        </p:txBody>
      </p:sp>
    </p:spTree>
    <p:extLst>
      <p:ext uri="{BB962C8B-B14F-4D97-AF65-F5344CB8AC3E}">
        <p14:creationId xmlns:p14="http://schemas.microsoft.com/office/powerpoint/2010/main" val="200315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50000"/>
              </a:lnSpc>
            </a:pPr>
            <a:r>
              <a:rPr lang="es-ES" sz="1200" dirty="0">
                <a:effectLst/>
                <a:latin typeface="Calibri" panose="020F0502020204030204" pitchFamily="34" charset="0"/>
                <a:ea typeface="Calibri" panose="020F0502020204030204" pitchFamily="34" charset="0"/>
                <a:cs typeface="Calibri" panose="020F0502020204030204" pitchFamily="34" charset="0"/>
              </a:rPr>
              <a:t> </a:t>
            </a:r>
            <a:r>
              <a:rPr lang="es-ES" sz="1200" dirty="0">
                <a:effectLst/>
                <a:latin typeface="Calibri" panose="020F0502020204030204" pitchFamily="34" charset="0"/>
                <a:ea typeface="Calibri" panose="020F0502020204030204" pitchFamily="34" charset="0"/>
              </a:rPr>
              <a:t>A la hora de la valoración del hígado donante, se han objetivado discrepancias importantes entre la opinión subjetiva del cirujano en lo referente al grado de esteatosis y los resultados del análisis anatomopatológico de la biopsia hepática, ya que hígados que macroscópicamente presentan buen aspecto a opinión del cirujano han arrojado resultados de una esteatosis elevada en el análisis microscópico. Quedando la biopsia hepática como el método </a:t>
            </a:r>
            <a:r>
              <a:rPr lang="es-ES" sz="1200" dirty="0" err="1">
                <a:effectLst/>
                <a:latin typeface="Calibri" panose="020F0502020204030204" pitchFamily="34" charset="0"/>
                <a:ea typeface="Calibri" panose="020F0502020204030204" pitchFamily="34" charset="0"/>
              </a:rPr>
              <a:t>gold</a:t>
            </a:r>
            <a:r>
              <a:rPr lang="es-ES" sz="1200" dirty="0">
                <a:effectLst/>
                <a:latin typeface="Calibri" panose="020F0502020204030204" pitchFamily="34" charset="0"/>
                <a:ea typeface="Calibri" panose="020F0502020204030204" pitchFamily="34" charset="0"/>
              </a:rPr>
              <a:t> estándar para evaluar el grado de esteatosis. </a:t>
            </a:r>
            <a:endParaRPr lang="es-ES" dirty="0"/>
          </a:p>
          <a:p>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3</a:t>
            </a:fld>
            <a:endParaRPr lang="es-ES"/>
          </a:p>
        </p:txBody>
      </p:sp>
    </p:spTree>
    <p:extLst>
      <p:ext uri="{BB962C8B-B14F-4D97-AF65-F5344CB8AC3E}">
        <p14:creationId xmlns:p14="http://schemas.microsoft.com/office/powerpoint/2010/main" val="298411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Calibri" panose="020F0502020204030204" pitchFamily="34" charset="0"/>
                <a:ea typeface="Calibri" panose="020F0502020204030204" pitchFamily="34" charset="0"/>
              </a:rPr>
              <a:t>En los últimos años, se han comenzado a emplear en medicina los sistema de espectroscopia infrarroja, tales como el dispositivo INVOS</a:t>
            </a:r>
            <a:r>
              <a:rPr lang="es-ES" sz="1800" dirty="0">
                <a:effectLst/>
                <a:latin typeface="Calibri" panose="020F0502020204030204" pitchFamily="34" charset="0"/>
                <a:ea typeface="Calibri" panose="020F0502020204030204" pitchFamily="34" charset="0"/>
                <a:cs typeface="Calibri" panose="020F0502020204030204" pitchFamily="34" charset="0"/>
                <a:sym typeface="Symbol" pitchFamily="2" charset="2"/>
              </a:rPr>
              <a:t> que vemos en imagen, </a:t>
            </a:r>
            <a:r>
              <a:rPr lang="es-ES" sz="1800" dirty="0">
                <a:solidFill>
                  <a:srgbClr val="000000"/>
                </a:solidFill>
                <a:effectLst/>
                <a:latin typeface="Calibri" panose="020F0502020204030204" pitchFamily="34" charset="0"/>
                <a:ea typeface="Calibri" panose="020F0502020204030204" pitchFamily="34" charset="0"/>
              </a:rPr>
              <a:t>el cual </a:t>
            </a:r>
            <a:r>
              <a:rPr lang="es-ES" sz="1800" dirty="0">
                <a:effectLst/>
                <a:latin typeface="Calibri" panose="020F0502020204030204" pitchFamily="34" charset="0"/>
                <a:ea typeface="Calibri" panose="020F0502020204030204" pitchFamily="34" charset="0"/>
              </a:rPr>
              <a:t>permite medir la saturación regional de oxígeno, la rSO2, de un tejido </a:t>
            </a:r>
            <a:r>
              <a:rPr lang="es-ES" sz="1800" dirty="0"/>
              <a:t>gracias a los diferentes grados de absorción de luz </a:t>
            </a:r>
            <a:r>
              <a:rPr lang="es-ES" sz="1800" dirty="0" err="1"/>
              <a:t>infraroja</a:t>
            </a:r>
            <a:r>
              <a:rPr lang="es-ES" sz="1800" dirty="0"/>
              <a:t> por parte de la hemoglobina oxigenada y desoxigenada. </a:t>
            </a:r>
          </a:p>
          <a:p>
            <a:endParaRPr lang="es-ES" sz="1800" dirty="0">
              <a:effectLst/>
              <a:latin typeface="Calibri" panose="020F0502020204030204" pitchFamily="34" charset="0"/>
              <a:ea typeface="Calibri" panose="020F0502020204030204" pitchFamily="34" charset="0"/>
            </a:endParaRPr>
          </a:p>
          <a:p>
            <a:r>
              <a:rPr lang="es-ES" sz="1800" dirty="0">
                <a:effectLst/>
                <a:latin typeface="Calibri" panose="020F0502020204030204" pitchFamily="34" charset="0"/>
                <a:ea typeface="Calibri" panose="020F0502020204030204" pitchFamily="34" charset="0"/>
              </a:rPr>
              <a:t>Inicialmente fue empleado en la medición de la rS02 cerebral durante la cirugía cardiovascular, mejorando los resultados postoperatorios, pero más recientemente se ha utilizado en la monitorización del injerto renal durante el postoperatorio inmediato del trasplante renal. En el ámbito del trasplante hepático, publicaciones recientes demuestran la relación entre valores disminuidos de rSO2 hepática en el postoperatorio inmediato de los receptores y la aparición de complicaciones precoces. </a:t>
            </a:r>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4</a:t>
            </a:fld>
            <a:endParaRPr lang="es-ES"/>
          </a:p>
        </p:txBody>
      </p:sp>
    </p:spTree>
    <p:extLst>
      <p:ext uri="{BB962C8B-B14F-4D97-AF65-F5344CB8AC3E}">
        <p14:creationId xmlns:p14="http://schemas.microsoft.com/office/powerpoint/2010/main" val="33301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ES" sz="1200" dirty="0"/>
              <a:t>El objetivo de nuestro estudio fue determinar la utilidad de la monitorización de la rSO2 hepática mediante el dispositivo de espectroscopia </a:t>
            </a:r>
            <a:r>
              <a:rPr lang="es-ES" sz="1200" dirty="0" err="1"/>
              <a:t>infraroja</a:t>
            </a:r>
            <a:r>
              <a:rPr lang="es-ES" sz="1200" dirty="0"/>
              <a:t> INVOS en los hígados donantes.. La medición de la rSO2 hepática se realizó sobre la piel del hipocondrio derecho del donante antes de comenzar la cirugía y, posteriormente, durante la cirugía sobre la superficie hepática a nivel del segmento 4b empleando una funda estéril de ecografía. Antes de finalizar la cirugía se tomó una biopsia hepática. </a:t>
            </a:r>
            <a:endParaRPr lang="es-ES" dirty="0"/>
          </a:p>
          <a:p>
            <a:pPr algn="just">
              <a:lnSpc>
                <a:spcPct val="150000"/>
              </a:lnSpc>
            </a:pPr>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5</a:t>
            </a:fld>
            <a:endParaRPr lang="es-ES"/>
          </a:p>
        </p:txBody>
      </p:sp>
    </p:spTree>
    <p:extLst>
      <p:ext uri="{BB962C8B-B14F-4D97-AF65-F5344CB8AC3E}">
        <p14:creationId xmlns:p14="http://schemas.microsoft.com/office/powerpoint/2010/main" val="64048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t>SE llevó a cabo un estudio prospectivo de los donantes hepáticos válidos trasplantados en nuestro centro entre 2020 y 2022</a:t>
            </a:r>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6</a:t>
            </a:fld>
            <a:endParaRPr lang="es-ES"/>
          </a:p>
        </p:txBody>
      </p:sp>
    </p:spTree>
    <p:extLst>
      <p:ext uri="{BB962C8B-B14F-4D97-AF65-F5344CB8AC3E}">
        <p14:creationId xmlns:p14="http://schemas.microsoft.com/office/powerpoint/2010/main" val="340867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3006639"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cs typeface="Calibri" panose="020F0502020204030204" pitchFamily="34" charset="0"/>
              </a:rPr>
              <a:t>En el periodo a estudio se realizaron 51 TH de los cuales se excluyeron 22 donantes porque no fue posible realizarles ninguna de las mediciones del estudio, incluyéndose en el análisis final 29 donantes. La rSO2 en la piel del donante se obtuvo en 27 pacientes (93.1%) y sobre el hígado donante en 18 (62.1%).  </a:t>
            </a:r>
          </a:p>
          <a:p>
            <a:pPr marL="0" marR="0" lvl="0" indent="0" algn="l" defTabSz="3006639" rtl="0" eaLnBrk="1" fontAlgn="auto" latinLnBrk="0" hangingPunct="1">
              <a:lnSpc>
                <a:spcPct val="100000"/>
              </a:lnSpc>
              <a:spcBef>
                <a:spcPts val="0"/>
              </a:spcBef>
              <a:spcAft>
                <a:spcPts val="0"/>
              </a:spcAft>
              <a:buClrTx/>
              <a:buSzTx/>
              <a:buFontTx/>
              <a:buNone/>
              <a:tabLst/>
              <a:defRPr/>
            </a:pP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7</a:t>
            </a:fld>
            <a:endParaRPr lang="es-ES"/>
          </a:p>
        </p:txBody>
      </p:sp>
    </p:spTree>
    <p:extLst>
      <p:ext uri="{BB962C8B-B14F-4D97-AF65-F5344CB8AC3E}">
        <p14:creationId xmlns:p14="http://schemas.microsoft.com/office/powerpoint/2010/main" val="30718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Un resultado relevante fue que </a:t>
            </a:r>
            <a:r>
              <a:rPr lang="es-ES" sz="1200" dirty="0">
                <a:effectLst/>
                <a:latin typeface="Calibri" panose="020F0502020204030204" pitchFamily="34" charset="0"/>
                <a:cs typeface="Calibri" panose="020F0502020204030204" pitchFamily="34" charset="0"/>
              </a:rPr>
              <a:t>a</a:t>
            </a:r>
            <a:r>
              <a:rPr lang="es-ES" sz="1200" dirty="0">
                <a:effectLst/>
                <a:latin typeface="Calibri" panose="020F0502020204030204" pitchFamily="34" charset="0"/>
                <a:ea typeface="Calibri" panose="020F0502020204030204" pitchFamily="34" charset="0"/>
                <a:cs typeface="Calibri" panose="020F0502020204030204" pitchFamily="34" charset="0"/>
              </a:rPr>
              <a:t>quellos donantes con valores preoperatorios más bajos de GOT tuvieron valores de rSO2 hepática medidos en la piel mayores, de forma estadísticamente significativa. Esta misma tendencia a obtener valores más altos de rSO2 cuando las transaminasas son menores también se objetivó en el caso de GPT, aunque sin significación estadística. </a:t>
            </a:r>
          </a:p>
          <a:p>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8</a:t>
            </a:fld>
            <a:endParaRPr lang="es-ES"/>
          </a:p>
        </p:txBody>
      </p:sp>
    </p:spTree>
    <p:extLst>
      <p:ext uri="{BB962C8B-B14F-4D97-AF65-F5344CB8AC3E}">
        <p14:creationId xmlns:p14="http://schemas.microsoft.com/office/powerpoint/2010/main" val="15528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cs typeface="Calibri" panose="020F0502020204030204" pitchFamily="34" charset="0"/>
              </a:rPr>
              <a:t>Asimismo, objetivamos que aquellos donantes con un </a:t>
            </a:r>
            <a:r>
              <a:rPr lang="es-ES" sz="1200" dirty="0" err="1">
                <a:effectLst/>
                <a:latin typeface="Calibri" panose="020F0502020204030204" pitchFamily="34" charset="0"/>
                <a:ea typeface="Calibri" panose="020F0502020204030204" pitchFamily="34" charset="0"/>
                <a:cs typeface="Calibri" panose="020F0502020204030204" pitchFamily="34" charset="0"/>
              </a:rPr>
              <a:t>Donor</a:t>
            </a:r>
            <a:r>
              <a:rPr lang="es-ES" sz="1200" dirty="0">
                <a:effectLst/>
                <a:latin typeface="Calibri" panose="020F0502020204030204" pitchFamily="34" charset="0"/>
                <a:ea typeface="Calibri" panose="020F0502020204030204" pitchFamily="34" charset="0"/>
                <a:cs typeface="Calibri" panose="020F0502020204030204" pitchFamily="34" charset="0"/>
              </a:rPr>
              <a:t> </a:t>
            </a:r>
            <a:r>
              <a:rPr lang="es-ES" sz="1200" dirty="0" err="1">
                <a:effectLst/>
                <a:latin typeface="Calibri" panose="020F0502020204030204" pitchFamily="34" charset="0"/>
                <a:ea typeface="Calibri" panose="020F0502020204030204" pitchFamily="34" charset="0"/>
                <a:cs typeface="Calibri" panose="020F0502020204030204" pitchFamily="34" charset="0"/>
              </a:rPr>
              <a:t>Risk</a:t>
            </a:r>
            <a:r>
              <a:rPr lang="es-ES" sz="1200" dirty="0">
                <a:effectLst/>
                <a:latin typeface="Calibri" panose="020F0502020204030204" pitchFamily="34" charset="0"/>
                <a:ea typeface="Calibri" panose="020F0502020204030204" pitchFamily="34" charset="0"/>
                <a:cs typeface="Calibri" panose="020F0502020204030204" pitchFamily="34" charset="0"/>
              </a:rPr>
              <a:t> </a:t>
            </a:r>
            <a:r>
              <a:rPr lang="es-ES" sz="1200" dirty="0" err="1">
                <a:effectLst/>
                <a:latin typeface="Calibri" panose="020F0502020204030204" pitchFamily="34" charset="0"/>
                <a:ea typeface="Calibri" panose="020F0502020204030204" pitchFamily="34" charset="0"/>
                <a:cs typeface="Calibri" panose="020F0502020204030204" pitchFamily="34" charset="0"/>
              </a:rPr>
              <a:t>Index</a:t>
            </a:r>
            <a:r>
              <a:rPr lang="es-ES" sz="1200" dirty="0">
                <a:effectLst/>
                <a:latin typeface="Calibri" panose="020F0502020204030204" pitchFamily="34" charset="0"/>
                <a:ea typeface="Calibri" panose="020F0502020204030204" pitchFamily="34" charset="0"/>
                <a:cs typeface="Calibri" panose="020F0502020204030204" pitchFamily="34" charset="0"/>
              </a:rPr>
              <a:t> (DRI) mayor obtuvieron niveles menores de rSO2 hepática medidos sobre la piel, aunque sin obtener un resultado estadísticamente significativo (p=0.07)</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cs typeface="Calibri" panose="020F0502020204030204" pitchFamily="34" charset="0"/>
              </a:rPr>
              <a:t>Por lo que el dispositivo</a:t>
            </a:r>
            <a:r>
              <a:rPr lang="es-ES" sz="800" dirty="0"/>
              <a:t> INVOS puede ofrecer una idea del riesgo asociado a un donante determinado, al relacionarse con una escala validada internacionalmente.</a:t>
            </a: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9</a:t>
            </a:fld>
            <a:endParaRPr lang="es-ES"/>
          </a:p>
        </p:txBody>
      </p:sp>
    </p:spTree>
    <p:extLst>
      <p:ext uri="{BB962C8B-B14F-4D97-AF65-F5344CB8AC3E}">
        <p14:creationId xmlns:p14="http://schemas.microsoft.com/office/powerpoint/2010/main" val="229788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3006639"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En relación al grado de esteatosis hepática del hígado donante medido en la biopsia tiempo 0, encontramos una relación estadísticamente significativa entre los valores de rSO2 sobre el hígado donante y el grado de esteatosis del mismo (p=0.001). Aquellos pacientes con valores menores de rSO2 se relacionaban con un mayor grado de EH en el análisis anatomopatológico ulterior.</a:t>
            </a:r>
            <a:r>
              <a:rPr lang="es-ES" sz="12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3006639" rtl="0" eaLnBrk="1" fontAlgn="auto" latinLnBrk="0" hangingPunct="1">
              <a:lnSpc>
                <a:spcPct val="100000"/>
              </a:lnSpc>
              <a:spcBef>
                <a:spcPts val="0"/>
              </a:spcBef>
              <a:spcAft>
                <a:spcPts val="0"/>
              </a:spcAft>
              <a:buClrTx/>
              <a:buSzTx/>
              <a:buFontTx/>
              <a:buNone/>
              <a:tabLst/>
              <a:defRPr/>
            </a:pP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endParaRPr lang="es-ES" dirty="0"/>
          </a:p>
        </p:txBody>
      </p:sp>
      <p:sp>
        <p:nvSpPr>
          <p:cNvPr id="4" name="Marcador de número de diapositiva 3"/>
          <p:cNvSpPr>
            <a:spLocks noGrp="1"/>
          </p:cNvSpPr>
          <p:nvPr>
            <p:ph type="sldNum" sz="quarter" idx="5"/>
          </p:nvPr>
        </p:nvSpPr>
        <p:spPr/>
        <p:txBody>
          <a:bodyPr/>
          <a:lstStyle/>
          <a:p>
            <a:fld id="{A9496B0B-DDDA-4745-AEFC-906740355D21}" type="slidenum">
              <a:t>10</a:t>
            </a:fld>
            <a:endParaRPr lang="es-ES"/>
          </a:p>
        </p:txBody>
      </p:sp>
    </p:spTree>
    <p:extLst>
      <p:ext uri="{BB962C8B-B14F-4D97-AF65-F5344CB8AC3E}">
        <p14:creationId xmlns:p14="http://schemas.microsoft.com/office/powerpoint/2010/main" val="96551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7BC1976-552D-404B-90A5-E758656BE954}"/>
              </a:ext>
            </a:extLst>
          </p:cNvPr>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endParaRPr lang="es-ES"/>
          </a:p>
        </p:txBody>
      </p:sp>
      <p:sp>
        <p:nvSpPr>
          <p:cNvPr id="3" name="Subtítol 2">
            <a:extLst>
              <a:ext uri="{FF2B5EF4-FFF2-40B4-BE49-F238E27FC236}">
                <a16:creationId xmlns:a16="http://schemas.microsoft.com/office/drawing/2014/main" id="{8510FC2B-7420-4C65-B6CB-3585F9A05B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endParaRPr lang="es-ES"/>
          </a:p>
        </p:txBody>
      </p:sp>
      <p:sp>
        <p:nvSpPr>
          <p:cNvPr id="4" name="Contenidor de data 3">
            <a:extLst>
              <a:ext uri="{FF2B5EF4-FFF2-40B4-BE49-F238E27FC236}">
                <a16:creationId xmlns:a16="http://schemas.microsoft.com/office/drawing/2014/main" id="{D4590F58-2EFA-41A9-B187-496A0BD3EB1D}"/>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220EC747-C88C-4CC2-BABA-8FB6C18E85EB}"/>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72DBEF32-FEC4-4FF1-BE1B-742DB85CAF43}"/>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207709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43472A5-B62D-468C-B223-BA49DE80DE99}"/>
              </a:ext>
            </a:extLst>
          </p:cNvPr>
          <p:cNvSpPr>
            <a:spLocks noGrp="1"/>
          </p:cNvSpPr>
          <p:nvPr>
            <p:ph type="title"/>
          </p:nvPr>
        </p:nvSpPr>
        <p:spPr/>
        <p:txBody>
          <a:bodyPr/>
          <a:lstStyle/>
          <a:p>
            <a:r>
              <a:rPr lang="ca-ES"/>
              <a:t>Feu clic aquí per editar l'estil</a:t>
            </a:r>
            <a:endParaRPr lang="es-ES"/>
          </a:p>
        </p:txBody>
      </p:sp>
      <p:sp>
        <p:nvSpPr>
          <p:cNvPr id="3" name="Contenidor de text vertical 2">
            <a:extLst>
              <a:ext uri="{FF2B5EF4-FFF2-40B4-BE49-F238E27FC236}">
                <a16:creationId xmlns:a16="http://schemas.microsoft.com/office/drawing/2014/main" id="{D5F50C75-E440-464A-9A96-B2577BC4D908}"/>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C7FD6380-7672-4BBA-9F49-3A0C3064BA64}"/>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67BAFFA8-E3B6-4827-B730-1FFF0EB94B58}"/>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4321A892-AFD5-48BB-A2BD-EFFDA4349028}"/>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367884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6B0FDB24-FF4B-4507-B94B-B6B41F9DB1FA}"/>
              </a:ext>
            </a:extLst>
          </p:cNvPr>
          <p:cNvSpPr>
            <a:spLocks noGrp="1"/>
          </p:cNvSpPr>
          <p:nvPr>
            <p:ph type="title" orient="vert"/>
          </p:nvPr>
        </p:nvSpPr>
        <p:spPr>
          <a:xfrm>
            <a:off x="8724900" y="365125"/>
            <a:ext cx="2628900" cy="5811838"/>
          </a:xfrm>
        </p:spPr>
        <p:txBody>
          <a:bodyPr vert="eaVert"/>
          <a:lstStyle/>
          <a:p>
            <a:r>
              <a:rPr lang="ca-ES"/>
              <a:t>Feu clic aquí per editar l'estil</a:t>
            </a:r>
            <a:endParaRPr lang="es-ES"/>
          </a:p>
        </p:txBody>
      </p:sp>
      <p:sp>
        <p:nvSpPr>
          <p:cNvPr id="3" name="Contenidor de text vertical 2">
            <a:extLst>
              <a:ext uri="{FF2B5EF4-FFF2-40B4-BE49-F238E27FC236}">
                <a16:creationId xmlns:a16="http://schemas.microsoft.com/office/drawing/2014/main" id="{7AEF3D80-7362-4211-A3CB-72793B7DA091}"/>
              </a:ext>
            </a:extLst>
          </p:cNvPr>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B5F000D3-B29B-43EF-B763-0CB762952478}"/>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4FBC1221-B80C-4906-A258-6FB861663EC3}"/>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0ACF66C5-ED98-45A8-86F6-030487671292}"/>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328190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50D2C973-B21D-4094-B0C2-52EFE5DD7995}"/>
              </a:ext>
            </a:extLst>
          </p:cNvPr>
          <p:cNvSpPr>
            <a:spLocks noGrp="1"/>
          </p:cNvSpPr>
          <p:nvPr>
            <p:ph type="title"/>
          </p:nvPr>
        </p:nvSpPr>
        <p:spPr/>
        <p:txBody>
          <a:body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244D6D44-544D-47E2-9BEE-7BF0F1DE0EA0}"/>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E83084C2-6CFA-4DD2-8814-2C519EB1AAB0}"/>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E53766F8-44A5-43EA-81A4-38050A999487}"/>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9E34AADA-DAE9-43A0-8F25-8830DB77ED5E}"/>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243355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B261105-C4A3-41E4-89A3-0887E6A3646A}"/>
              </a:ext>
            </a:extLst>
          </p:cNvPr>
          <p:cNvSpPr>
            <a:spLocks noGrp="1"/>
          </p:cNvSpPr>
          <p:nvPr>
            <p:ph type="title"/>
          </p:nvPr>
        </p:nvSpPr>
        <p:spPr>
          <a:xfrm>
            <a:off x="831850" y="1709738"/>
            <a:ext cx="10515600" cy="2852737"/>
          </a:xfrm>
        </p:spPr>
        <p:txBody>
          <a:bodyPr anchor="b"/>
          <a:lstStyle>
            <a:lvl1pPr>
              <a:defRPr sz="6000"/>
            </a:lvl1pPr>
          </a:lstStyle>
          <a:p>
            <a:r>
              <a:rPr lang="ca-ES"/>
              <a:t>Feu clic aquí per editar l'estil</a:t>
            </a:r>
            <a:endParaRPr lang="es-ES"/>
          </a:p>
        </p:txBody>
      </p:sp>
      <p:sp>
        <p:nvSpPr>
          <p:cNvPr id="3" name="Contenidor de text 2">
            <a:extLst>
              <a:ext uri="{FF2B5EF4-FFF2-40B4-BE49-F238E27FC236}">
                <a16:creationId xmlns:a16="http://schemas.microsoft.com/office/drawing/2014/main" id="{9CAEB563-36D2-458A-84F2-391578D20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8B754992-AE4E-4014-9CF6-447E85B71823}"/>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8AAE71EA-526D-48B0-9492-F0CB86E60A80}"/>
              </a:ext>
            </a:extLst>
          </p:cNvPr>
          <p:cNvSpPr>
            <a:spLocks noGrp="1"/>
          </p:cNvSpPr>
          <p:nvPr>
            <p:ph type="ftr" sz="quarter" idx="11"/>
          </p:nvPr>
        </p:nvSpPr>
        <p:spPr/>
        <p:txBody>
          <a:bodyPr/>
          <a:lstStyle/>
          <a:p>
            <a:endParaRPr lang="es-ES"/>
          </a:p>
        </p:txBody>
      </p:sp>
      <p:sp>
        <p:nvSpPr>
          <p:cNvPr id="6" name="Contenidor de número de diapositiva 5">
            <a:extLst>
              <a:ext uri="{FF2B5EF4-FFF2-40B4-BE49-F238E27FC236}">
                <a16:creationId xmlns:a16="http://schemas.microsoft.com/office/drawing/2014/main" id="{37169CBD-DC79-40A2-831F-3271E625A2C8}"/>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137566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7A16D8D-EC92-463E-A920-B5FB919556E4}"/>
              </a:ext>
            </a:extLst>
          </p:cNvPr>
          <p:cNvSpPr>
            <a:spLocks noGrp="1"/>
          </p:cNvSpPr>
          <p:nvPr>
            <p:ph type="title"/>
          </p:nvPr>
        </p:nvSpPr>
        <p:spPr/>
        <p:txBody>
          <a:body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AFD0A89D-9772-4ED7-94DC-C72E9559DDA8}"/>
              </a:ext>
            </a:extLst>
          </p:cNvPr>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contingut 3">
            <a:extLst>
              <a:ext uri="{FF2B5EF4-FFF2-40B4-BE49-F238E27FC236}">
                <a16:creationId xmlns:a16="http://schemas.microsoft.com/office/drawing/2014/main" id="{5A9EEC94-3222-417E-8B11-50CF221229D4}"/>
              </a:ext>
            </a:extLst>
          </p:cNvPr>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data 4">
            <a:extLst>
              <a:ext uri="{FF2B5EF4-FFF2-40B4-BE49-F238E27FC236}">
                <a16:creationId xmlns:a16="http://schemas.microsoft.com/office/drawing/2014/main" id="{C6BD9B9A-4378-4A7D-B6F0-94925DBED2E2}"/>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6" name="Contenidor de peu de pàgina 5">
            <a:extLst>
              <a:ext uri="{FF2B5EF4-FFF2-40B4-BE49-F238E27FC236}">
                <a16:creationId xmlns:a16="http://schemas.microsoft.com/office/drawing/2014/main" id="{8073DAB6-A25B-495F-94A7-10C23B925A61}"/>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5742DA29-7D6E-4B87-9257-58251AB7C2C6}"/>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328330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B7290C2-5103-4699-9DB8-E6B10DEFA168}"/>
              </a:ext>
            </a:extLst>
          </p:cNvPr>
          <p:cNvSpPr>
            <a:spLocks noGrp="1"/>
          </p:cNvSpPr>
          <p:nvPr>
            <p:ph type="title"/>
          </p:nvPr>
        </p:nvSpPr>
        <p:spPr>
          <a:xfrm>
            <a:off x="839788" y="365125"/>
            <a:ext cx="10515600" cy="1325563"/>
          </a:xfrm>
        </p:spPr>
        <p:txBody>
          <a:bodyPr/>
          <a:lstStyle/>
          <a:p>
            <a:r>
              <a:rPr lang="ca-ES"/>
              <a:t>Feu clic aquí per editar l'estil</a:t>
            </a:r>
            <a:endParaRPr lang="es-ES"/>
          </a:p>
        </p:txBody>
      </p:sp>
      <p:sp>
        <p:nvSpPr>
          <p:cNvPr id="3" name="Contenidor de text 2">
            <a:extLst>
              <a:ext uri="{FF2B5EF4-FFF2-40B4-BE49-F238E27FC236}">
                <a16:creationId xmlns:a16="http://schemas.microsoft.com/office/drawing/2014/main" id="{144D9107-74C3-40D9-8013-827B37799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4C1DFCE3-ECAE-4BA9-A424-DB6848BAB5CC}"/>
              </a:ext>
            </a:extLst>
          </p:cNvPr>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text 4">
            <a:extLst>
              <a:ext uri="{FF2B5EF4-FFF2-40B4-BE49-F238E27FC236}">
                <a16:creationId xmlns:a16="http://schemas.microsoft.com/office/drawing/2014/main" id="{18616FF1-DF4A-48F0-AE7A-29751463F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0652DB53-BC74-4273-B471-E9A59FF6145B}"/>
              </a:ext>
            </a:extLst>
          </p:cNvPr>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7" name="Contenidor de data 6">
            <a:extLst>
              <a:ext uri="{FF2B5EF4-FFF2-40B4-BE49-F238E27FC236}">
                <a16:creationId xmlns:a16="http://schemas.microsoft.com/office/drawing/2014/main" id="{98E6A4B9-EA90-45F4-927F-15E904810DBC}"/>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8" name="Contenidor de peu de pàgina 7">
            <a:extLst>
              <a:ext uri="{FF2B5EF4-FFF2-40B4-BE49-F238E27FC236}">
                <a16:creationId xmlns:a16="http://schemas.microsoft.com/office/drawing/2014/main" id="{ADD79A2E-FBC3-4A79-85CB-7E035FD8FFB3}"/>
              </a:ext>
            </a:extLst>
          </p:cNvPr>
          <p:cNvSpPr>
            <a:spLocks noGrp="1"/>
          </p:cNvSpPr>
          <p:nvPr>
            <p:ph type="ftr" sz="quarter" idx="11"/>
          </p:nvPr>
        </p:nvSpPr>
        <p:spPr/>
        <p:txBody>
          <a:bodyPr/>
          <a:lstStyle/>
          <a:p>
            <a:endParaRPr lang="es-ES"/>
          </a:p>
        </p:txBody>
      </p:sp>
      <p:sp>
        <p:nvSpPr>
          <p:cNvPr id="9" name="Contenidor de número de diapositiva 8">
            <a:extLst>
              <a:ext uri="{FF2B5EF4-FFF2-40B4-BE49-F238E27FC236}">
                <a16:creationId xmlns:a16="http://schemas.microsoft.com/office/drawing/2014/main" id="{DCBE3823-4226-465E-921D-6C434E08CC57}"/>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405667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E0881551-52EF-4EE2-9F49-065A33C78DC3}"/>
              </a:ext>
            </a:extLst>
          </p:cNvPr>
          <p:cNvSpPr>
            <a:spLocks noGrp="1"/>
          </p:cNvSpPr>
          <p:nvPr>
            <p:ph type="title"/>
          </p:nvPr>
        </p:nvSpPr>
        <p:spPr/>
        <p:txBody>
          <a:bodyPr/>
          <a:lstStyle/>
          <a:p>
            <a:r>
              <a:rPr lang="ca-ES"/>
              <a:t>Feu clic aquí per editar l'estil</a:t>
            </a:r>
            <a:endParaRPr lang="es-ES"/>
          </a:p>
        </p:txBody>
      </p:sp>
      <p:sp>
        <p:nvSpPr>
          <p:cNvPr id="3" name="Contenidor de data 2">
            <a:extLst>
              <a:ext uri="{FF2B5EF4-FFF2-40B4-BE49-F238E27FC236}">
                <a16:creationId xmlns:a16="http://schemas.microsoft.com/office/drawing/2014/main" id="{E99DEF33-9356-4062-A66A-79A19E9F0929}"/>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4" name="Contenidor de peu de pàgina 3">
            <a:extLst>
              <a:ext uri="{FF2B5EF4-FFF2-40B4-BE49-F238E27FC236}">
                <a16:creationId xmlns:a16="http://schemas.microsoft.com/office/drawing/2014/main" id="{ED3F0D8D-E5CD-4448-A0AB-0657D61206B6}"/>
              </a:ext>
            </a:extLst>
          </p:cNvPr>
          <p:cNvSpPr>
            <a:spLocks noGrp="1"/>
          </p:cNvSpPr>
          <p:nvPr>
            <p:ph type="ftr" sz="quarter" idx="11"/>
          </p:nvPr>
        </p:nvSpPr>
        <p:spPr/>
        <p:txBody>
          <a:bodyPr/>
          <a:lstStyle/>
          <a:p>
            <a:endParaRPr lang="es-ES"/>
          </a:p>
        </p:txBody>
      </p:sp>
      <p:sp>
        <p:nvSpPr>
          <p:cNvPr id="5" name="Contenidor de número de diapositiva 4">
            <a:extLst>
              <a:ext uri="{FF2B5EF4-FFF2-40B4-BE49-F238E27FC236}">
                <a16:creationId xmlns:a16="http://schemas.microsoft.com/office/drawing/2014/main" id="{57DFE9E5-5740-4CBC-8605-6E8DCBBCA5A4}"/>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36960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AD300EC6-671D-49B6-BD62-222D683DFA1B}"/>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3" name="Contenidor de peu de pàgina 2">
            <a:extLst>
              <a:ext uri="{FF2B5EF4-FFF2-40B4-BE49-F238E27FC236}">
                <a16:creationId xmlns:a16="http://schemas.microsoft.com/office/drawing/2014/main" id="{E738C492-DB8C-4AA1-8B9B-8DE12BF4AD3A}"/>
              </a:ext>
            </a:extLst>
          </p:cNvPr>
          <p:cNvSpPr>
            <a:spLocks noGrp="1"/>
          </p:cNvSpPr>
          <p:nvPr>
            <p:ph type="ftr" sz="quarter" idx="11"/>
          </p:nvPr>
        </p:nvSpPr>
        <p:spPr/>
        <p:txBody>
          <a:bodyPr/>
          <a:lstStyle/>
          <a:p>
            <a:endParaRPr lang="es-ES"/>
          </a:p>
        </p:txBody>
      </p:sp>
      <p:sp>
        <p:nvSpPr>
          <p:cNvPr id="4" name="Contenidor de número de diapositiva 3">
            <a:extLst>
              <a:ext uri="{FF2B5EF4-FFF2-40B4-BE49-F238E27FC236}">
                <a16:creationId xmlns:a16="http://schemas.microsoft.com/office/drawing/2014/main" id="{A2EA3598-70F3-4BFF-B672-6E5711ED048C}"/>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64795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9E686524-96B2-4928-939A-6DE1613BD927}"/>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s-ES"/>
          </a:p>
        </p:txBody>
      </p:sp>
      <p:sp>
        <p:nvSpPr>
          <p:cNvPr id="3" name="Contenidor de contingut 2">
            <a:extLst>
              <a:ext uri="{FF2B5EF4-FFF2-40B4-BE49-F238E27FC236}">
                <a16:creationId xmlns:a16="http://schemas.microsoft.com/office/drawing/2014/main" id="{D3EEC8C5-8257-440C-A6D1-9F8805D82E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text 3">
            <a:extLst>
              <a:ext uri="{FF2B5EF4-FFF2-40B4-BE49-F238E27FC236}">
                <a16:creationId xmlns:a16="http://schemas.microsoft.com/office/drawing/2014/main" id="{81C42115-A23F-408C-AC09-1E5554DD4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3A7E07ED-0144-4C34-9DA2-5345705A01FD}"/>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6" name="Contenidor de peu de pàgina 5">
            <a:extLst>
              <a:ext uri="{FF2B5EF4-FFF2-40B4-BE49-F238E27FC236}">
                <a16:creationId xmlns:a16="http://schemas.microsoft.com/office/drawing/2014/main" id="{3819EEE0-EA4B-4F79-A70C-172EE5B2F1D3}"/>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9DC2D7E1-9BEB-400F-81AA-85F5F9031B13}"/>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285164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8D45E6C-1241-4B7D-877A-FCD67914E568}"/>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s-ES"/>
          </a:p>
        </p:txBody>
      </p:sp>
      <p:sp>
        <p:nvSpPr>
          <p:cNvPr id="3" name="Contenidor d'imatge 2">
            <a:extLst>
              <a:ext uri="{FF2B5EF4-FFF2-40B4-BE49-F238E27FC236}">
                <a16:creationId xmlns:a16="http://schemas.microsoft.com/office/drawing/2014/main" id="{73F9A1FB-B449-4B8F-BEC2-4992F7D3C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Contenidor de text 3">
            <a:extLst>
              <a:ext uri="{FF2B5EF4-FFF2-40B4-BE49-F238E27FC236}">
                <a16:creationId xmlns:a16="http://schemas.microsoft.com/office/drawing/2014/main" id="{F9F0F620-9796-45F0-A985-3EDBE6E63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BED0D63F-DDB6-4232-B462-9E7B8700758F}"/>
              </a:ext>
            </a:extLst>
          </p:cNvPr>
          <p:cNvSpPr>
            <a:spLocks noGrp="1"/>
          </p:cNvSpPr>
          <p:nvPr>
            <p:ph type="dt" sz="half" idx="10"/>
          </p:nvPr>
        </p:nvSpPr>
        <p:spPr/>
        <p:txBody>
          <a:bodyPr/>
          <a:lstStyle/>
          <a:p>
            <a:fld id="{9CCB4C61-E5E7-4A49-AD15-56B60ABDBED9}" type="datetimeFigureOut">
              <a:rPr lang="es-ES" smtClean="0"/>
              <a:t>23/10/25</a:t>
            </a:fld>
            <a:endParaRPr lang="es-ES"/>
          </a:p>
        </p:txBody>
      </p:sp>
      <p:sp>
        <p:nvSpPr>
          <p:cNvPr id="6" name="Contenidor de peu de pàgina 5">
            <a:extLst>
              <a:ext uri="{FF2B5EF4-FFF2-40B4-BE49-F238E27FC236}">
                <a16:creationId xmlns:a16="http://schemas.microsoft.com/office/drawing/2014/main" id="{3847206A-3042-4F19-ADBA-D623CC91267C}"/>
              </a:ext>
            </a:extLst>
          </p:cNvPr>
          <p:cNvSpPr>
            <a:spLocks noGrp="1"/>
          </p:cNvSpPr>
          <p:nvPr>
            <p:ph type="ftr" sz="quarter" idx="11"/>
          </p:nvPr>
        </p:nvSpPr>
        <p:spPr/>
        <p:txBody>
          <a:bodyPr/>
          <a:lstStyle/>
          <a:p>
            <a:endParaRPr lang="es-ES"/>
          </a:p>
        </p:txBody>
      </p:sp>
      <p:sp>
        <p:nvSpPr>
          <p:cNvPr id="7" name="Contenidor de número de diapositiva 6">
            <a:extLst>
              <a:ext uri="{FF2B5EF4-FFF2-40B4-BE49-F238E27FC236}">
                <a16:creationId xmlns:a16="http://schemas.microsoft.com/office/drawing/2014/main" id="{43A927B8-4A4B-4136-85B9-DF2078A48B3E}"/>
              </a:ext>
            </a:extLst>
          </p:cNvPr>
          <p:cNvSpPr>
            <a:spLocks noGrp="1"/>
          </p:cNvSpPr>
          <p:nvPr>
            <p:ph type="sldNum" sz="quarter" idx="12"/>
          </p:nvPr>
        </p:nvSpPr>
        <p:spPr/>
        <p:txBody>
          <a:bodyPr/>
          <a:lstStyle/>
          <a:p>
            <a:fld id="{2E27EC0A-8B5F-471C-859B-A23995269196}" type="slidenum">
              <a:rPr lang="es-ES" smtClean="0"/>
              <a:t>‹Nº›</a:t>
            </a:fld>
            <a:endParaRPr lang="es-ES"/>
          </a:p>
        </p:txBody>
      </p:sp>
    </p:spTree>
    <p:extLst>
      <p:ext uri="{BB962C8B-B14F-4D97-AF65-F5344CB8AC3E}">
        <p14:creationId xmlns:p14="http://schemas.microsoft.com/office/powerpoint/2010/main" val="387578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21725F37-6E02-40DA-9EBF-1217BD875C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endParaRPr lang="es-ES"/>
          </a:p>
        </p:txBody>
      </p:sp>
      <p:sp>
        <p:nvSpPr>
          <p:cNvPr id="3" name="Contenidor de text 2">
            <a:extLst>
              <a:ext uri="{FF2B5EF4-FFF2-40B4-BE49-F238E27FC236}">
                <a16:creationId xmlns:a16="http://schemas.microsoft.com/office/drawing/2014/main" id="{A5789F9F-B596-40B5-9AFE-4DB48D52E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F6C2EF27-A811-4C47-8E13-357917506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B4C61-E5E7-4A49-AD15-56B60ABDBED9}" type="datetimeFigureOut">
              <a:rPr lang="es-ES" smtClean="0"/>
              <a:t>23/10/25</a:t>
            </a:fld>
            <a:endParaRPr lang="es-ES"/>
          </a:p>
        </p:txBody>
      </p:sp>
      <p:sp>
        <p:nvSpPr>
          <p:cNvPr id="5" name="Contenidor de peu de pàgina 4">
            <a:extLst>
              <a:ext uri="{FF2B5EF4-FFF2-40B4-BE49-F238E27FC236}">
                <a16:creationId xmlns:a16="http://schemas.microsoft.com/office/drawing/2014/main" id="{FCFB238A-684E-4047-806D-6A803B1885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Contenidor de número de diapositiva 5">
            <a:extLst>
              <a:ext uri="{FF2B5EF4-FFF2-40B4-BE49-F238E27FC236}">
                <a16:creationId xmlns:a16="http://schemas.microsoft.com/office/drawing/2014/main" id="{7DC266EC-0905-4BAA-A6BE-2770984EE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7EC0A-8B5F-471C-859B-A23995269196}" type="slidenum">
              <a:rPr lang="es-ES" smtClean="0"/>
              <a:t>‹Nº›</a:t>
            </a:fld>
            <a:endParaRPr lang="es-ES"/>
          </a:p>
        </p:txBody>
      </p:sp>
    </p:spTree>
    <p:extLst>
      <p:ext uri="{BB962C8B-B14F-4D97-AF65-F5344CB8AC3E}">
        <p14:creationId xmlns:p14="http://schemas.microsoft.com/office/powerpoint/2010/main" val="56824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QuadreDeText 7">
            <a:extLst>
              <a:ext uri="{FF2B5EF4-FFF2-40B4-BE49-F238E27FC236}">
                <a16:creationId xmlns:a16="http://schemas.microsoft.com/office/drawing/2014/main" id="{549B873C-3515-4A86-835D-7D739B3B6DA6}"/>
              </a:ext>
            </a:extLst>
          </p:cNvPr>
          <p:cNvSpPr txBox="1"/>
          <p:nvPr/>
        </p:nvSpPr>
        <p:spPr>
          <a:xfrm>
            <a:off x="2520263" y="2123416"/>
            <a:ext cx="8518086" cy="1384995"/>
          </a:xfrm>
          <a:prstGeom prst="rect">
            <a:avLst/>
          </a:prstGeom>
          <a:noFill/>
        </p:spPr>
        <p:txBody>
          <a:bodyPr wrap="square" rtlCol="0">
            <a:spAutoFit/>
          </a:bodyPr>
          <a:lstStyle/>
          <a:p>
            <a:pPr algn="ctr"/>
            <a:r>
              <a:rPr lang="es-ES" sz="2800" b="1">
                <a:effectLst/>
                <a:latin typeface="Calibri" panose="020F0502020204030204" pitchFamily="34" charset="0"/>
              </a:rPr>
              <a:t>UTILIDAD DE LA SATURACIÓN REGIONAL HEPÁTICA PARA PREDECIR LA CALIDAD DEL HÍGADO EN DONANTES ADULTOS</a:t>
            </a:r>
            <a:endParaRPr lang="es-ES" sz="2800" b="1" i="1" dirty="0"/>
          </a:p>
        </p:txBody>
      </p:sp>
      <p:sp>
        <p:nvSpPr>
          <p:cNvPr id="9" name="QuadreDeText 8">
            <a:extLst>
              <a:ext uri="{FF2B5EF4-FFF2-40B4-BE49-F238E27FC236}">
                <a16:creationId xmlns:a16="http://schemas.microsoft.com/office/drawing/2014/main" id="{FBBD72F3-89DC-4AF5-9DBA-1D5B051362E5}"/>
              </a:ext>
            </a:extLst>
          </p:cNvPr>
          <p:cNvSpPr txBox="1"/>
          <p:nvPr/>
        </p:nvSpPr>
        <p:spPr>
          <a:xfrm>
            <a:off x="2465845" y="3849108"/>
            <a:ext cx="8437638" cy="923330"/>
          </a:xfrm>
          <a:prstGeom prst="rect">
            <a:avLst/>
          </a:prstGeom>
          <a:noFill/>
        </p:spPr>
        <p:txBody>
          <a:bodyPr wrap="square" rtlCol="0">
            <a:spAutoFit/>
          </a:bodyPr>
          <a:lstStyle/>
          <a:p>
            <a:pPr algn="ctr"/>
            <a:r>
              <a:rPr lang="es-ES" b="0" i="1">
                <a:solidFill>
                  <a:srgbClr val="242424"/>
                </a:solidFill>
                <a:effectLst/>
              </a:rPr>
              <a:t>Julen Ramón Rodríguez, Noelia De Armas Conde, Diego López Guerra, Isabel Jaén Torrejimeno, Adela Rojas Holguín, Cristina Rosel Jódar, Angélica Borraez Jiménez, Gerardo Blanco Fernández</a:t>
            </a:r>
          </a:p>
        </p:txBody>
      </p:sp>
      <p:sp>
        <p:nvSpPr>
          <p:cNvPr id="10" name="QuadreDeText 9">
            <a:extLst>
              <a:ext uri="{FF2B5EF4-FFF2-40B4-BE49-F238E27FC236}">
                <a16:creationId xmlns:a16="http://schemas.microsoft.com/office/drawing/2014/main" id="{436BE692-1C7E-44F3-BFF5-EF53613BC7EF}"/>
              </a:ext>
            </a:extLst>
          </p:cNvPr>
          <p:cNvSpPr txBox="1"/>
          <p:nvPr/>
        </p:nvSpPr>
        <p:spPr>
          <a:xfrm>
            <a:off x="2587439" y="4925964"/>
            <a:ext cx="8343045" cy="369332"/>
          </a:xfrm>
          <a:prstGeom prst="rect">
            <a:avLst/>
          </a:prstGeom>
          <a:noFill/>
        </p:spPr>
        <p:txBody>
          <a:bodyPr wrap="square" rtlCol="0">
            <a:spAutoFit/>
          </a:bodyPr>
          <a:lstStyle/>
          <a:p>
            <a:pPr algn="ctr"/>
            <a:r>
              <a:rPr lang="es-ES"/>
              <a:t>Hospital Universitario de Badajoz, Badajoz, España. </a:t>
            </a:r>
          </a:p>
        </p:txBody>
      </p:sp>
      <p:grpSp>
        <p:nvGrpSpPr>
          <p:cNvPr id="34" name="Grupo 33">
            <a:extLst>
              <a:ext uri="{FF2B5EF4-FFF2-40B4-BE49-F238E27FC236}">
                <a16:creationId xmlns:a16="http://schemas.microsoft.com/office/drawing/2014/main" id="{CB7C7E09-141D-6A7D-4638-6AB32664BB10}"/>
              </a:ext>
            </a:extLst>
          </p:cNvPr>
          <p:cNvGrpSpPr>
            <a:grpSpLocks noGrp="1" noUngrp="1" noRot="1" noMove="1" noResize="1"/>
          </p:cNvGrpSpPr>
          <p:nvPr/>
        </p:nvGrpSpPr>
        <p:grpSpPr>
          <a:xfrm>
            <a:off x="-581152" y="6332744"/>
            <a:ext cx="6093994" cy="400110"/>
            <a:chOff x="-321843" y="6376403"/>
            <a:chExt cx="6093994" cy="400110"/>
          </a:xfrm>
        </p:grpSpPr>
        <p:sp>
          <p:nvSpPr>
            <p:cNvPr id="12" name="QuadreDeText 11">
              <a:extLst>
                <a:ext uri="{FF2B5EF4-FFF2-40B4-BE49-F238E27FC236}">
                  <a16:creationId xmlns:a16="http://schemas.microsoft.com/office/drawing/2014/main" id="{4C9C88B0-3664-4D51-B1AE-97894215801F}"/>
                </a:ext>
              </a:extLst>
            </p:cNvPr>
            <p:cNvSpPr txBox="1">
              <a:spLocks noGrp="1" noRot="1" noMove="1" noResize="1" noEditPoints="1" noAdjustHandles="1" noChangeArrowheads="1" noChangeShapeType="1"/>
            </p:cNvSpPr>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Imagen 29" descr="Forma&#10;&#10;Descripción generada automáticamente con confianza media">
              <a:extLst>
                <a:ext uri="{FF2B5EF4-FFF2-40B4-BE49-F238E27FC236}">
                  <a16:creationId xmlns:a16="http://schemas.microsoft.com/office/drawing/2014/main" id="{F9BF114A-F667-F53C-2897-AFE620279E23}"/>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pSp>
        <p:nvGrpSpPr>
          <p:cNvPr id="23" name="Grupo 22">
            <a:extLst>
              <a:ext uri="{FF2B5EF4-FFF2-40B4-BE49-F238E27FC236}">
                <a16:creationId xmlns:a16="http://schemas.microsoft.com/office/drawing/2014/main" id="{4573649A-4D06-50A9-A148-06B158CBA7C0}"/>
              </a:ext>
            </a:extLst>
          </p:cNvPr>
          <p:cNvGrpSpPr>
            <a:grpSpLocks noGrp="1" noUngrp="1" noRot="1" noMove="1" noResize="1"/>
          </p:cNvGrpSpPr>
          <p:nvPr/>
        </p:nvGrpSpPr>
        <p:grpSpPr>
          <a:xfrm>
            <a:off x="1774208" y="89715"/>
            <a:ext cx="9635320" cy="5561635"/>
            <a:chOff x="1774208" y="89715"/>
            <a:chExt cx="9635320" cy="5561635"/>
          </a:xfrm>
        </p:grpSpPr>
        <p:grpSp>
          <p:nvGrpSpPr>
            <p:cNvPr id="35" name="Grupo 34">
              <a:extLst>
                <a:ext uri="{FF2B5EF4-FFF2-40B4-BE49-F238E27FC236}">
                  <a16:creationId xmlns:a16="http://schemas.microsoft.com/office/drawing/2014/main" id="{DD7E468C-33FA-6B5A-6F3D-0CE90971984D}"/>
                </a:ext>
              </a:extLst>
            </p:cNvPr>
            <p:cNvGrpSpPr>
              <a:grpSpLocks noGrp="1" noUngrp="1" noRot="1" noMove="1" noResize="1"/>
            </p:cNvGrpSpPr>
            <p:nvPr/>
          </p:nvGrpSpPr>
          <p:grpSpPr>
            <a:xfrm>
              <a:off x="1892299" y="1603015"/>
              <a:ext cx="9517229" cy="4048335"/>
              <a:chOff x="1850917" y="2093157"/>
              <a:chExt cx="9903230" cy="4048335"/>
            </a:xfrm>
          </p:grpSpPr>
          <p:sp>
            <p:nvSpPr>
              <p:cNvPr id="6" name="Rectangle 5">
                <a:extLst>
                  <a:ext uri="{FF2B5EF4-FFF2-40B4-BE49-F238E27FC236}">
                    <a16:creationId xmlns:a16="http://schemas.microsoft.com/office/drawing/2014/main" id="{D29E4D2F-480A-464B-8B69-EA25A631CE5D}"/>
                  </a:ext>
                </a:extLst>
              </p:cNvPr>
              <p:cNvSpPr>
                <a:spLocks noGrp="1" noRot="1" noMove="1" noResize="1" noEditPoints="1" noAdjustHandles="1" noChangeArrowheads="1" noChangeShapeType="1"/>
              </p:cNvSpPr>
              <p:nvPr/>
            </p:nvSpPr>
            <p:spPr>
              <a:xfrm>
                <a:off x="1850917" y="2093157"/>
                <a:ext cx="9678369" cy="3816364"/>
              </a:xfrm>
              <a:prstGeom prst="rect">
                <a:avLst/>
              </a:prstGeom>
              <a:noFill/>
              <a:ln w="76200">
                <a:solidFill>
                  <a:srgbClr val="B5A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a:extLst>
                  <a:ext uri="{FF2B5EF4-FFF2-40B4-BE49-F238E27FC236}">
                    <a16:creationId xmlns:a16="http://schemas.microsoft.com/office/drawing/2014/main" id="{6534C781-F462-4AAE-BB6D-C4898DD7DD27}"/>
                  </a:ext>
                </a:extLst>
              </p:cNvPr>
              <p:cNvSpPr>
                <a:spLocks noGrp="1" noRot="1" noMove="1" noResize="1" noEditPoints="1" noAdjustHandles="1" noChangeArrowheads="1" noChangeShapeType="1"/>
              </p:cNvSpPr>
              <p:nvPr/>
            </p:nvSpPr>
            <p:spPr>
              <a:xfrm>
                <a:off x="2075778" y="2325128"/>
                <a:ext cx="9678369" cy="3816364"/>
              </a:xfrm>
              <a:prstGeom prst="rect">
                <a:avLst/>
              </a:prstGeom>
              <a:noFill/>
              <a:ln w="76200">
                <a:solidFill>
                  <a:srgbClr val="00A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 name="Imagen 1" descr="Logotipo&#10;&#10;El contenido generado por IA puede ser incorrecto.">
              <a:extLst>
                <a:ext uri="{FF2B5EF4-FFF2-40B4-BE49-F238E27FC236}">
                  <a16:creationId xmlns:a16="http://schemas.microsoft.com/office/drawing/2014/main" id="{B2404EEB-D204-8471-5B22-F54D864C102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53548"/>
            <a:stretch>
              <a:fillRect/>
            </a:stretch>
          </p:blipFill>
          <p:spPr bwMode="auto">
            <a:xfrm>
              <a:off x="1774208" y="89715"/>
              <a:ext cx="1434153" cy="1228725"/>
            </a:xfrm>
            <a:prstGeom prst="rect">
              <a:avLst/>
            </a:prstGeom>
            <a:noFill/>
          </p:spPr>
        </p:pic>
      </p:grpSp>
      <p:grpSp>
        <p:nvGrpSpPr>
          <p:cNvPr id="15" name="Grupo 14">
            <a:extLst>
              <a:ext uri="{FF2B5EF4-FFF2-40B4-BE49-F238E27FC236}">
                <a16:creationId xmlns:a16="http://schemas.microsoft.com/office/drawing/2014/main" id="{98F7769B-9EE6-74F7-E885-CDB2A3C83B36}"/>
              </a:ext>
            </a:extLst>
          </p:cNvPr>
          <p:cNvGrpSpPr>
            <a:grpSpLocks noGrp="1" noUngrp="1" noRot="1" noMove="1" noResize="1"/>
          </p:cNvGrpSpPr>
          <p:nvPr/>
        </p:nvGrpSpPr>
        <p:grpSpPr>
          <a:xfrm>
            <a:off x="6536904" y="6161630"/>
            <a:ext cx="5111986" cy="592595"/>
            <a:chOff x="6948854" y="6151306"/>
            <a:chExt cx="5111986" cy="592595"/>
          </a:xfrm>
        </p:grpSpPr>
        <p:pic>
          <p:nvPicPr>
            <p:cNvPr id="4" name="Imagen 3" descr="Logotipo&#10;&#10;El contenido generado por IA puede ser incorrecto.">
              <a:extLst>
                <a:ext uri="{FF2B5EF4-FFF2-40B4-BE49-F238E27FC236}">
                  <a16:creationId xmlns:a16="http://schemas.microsoft.com/office/drawing/2014/main" id="{C57ED18D-EDD2-BAE8-05D2-71451C68A3A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948854" y="6151306"/>
              <a:ext cx="1376351" cy="557401"/>
            </a:xfrm>
            <a:prstGeom prst="rect">
              <a:avLst/>
            </a:prstGeom>
          </p:spPr>
        </p:pic>
        <p:pic>
          <p:nvPicPr>
            <p:cNvPr id="11" name="Imagen 10" descr="Imagen que contiene Texto&#10;&#10;El contenido generado por IA puede ser incorrecto.">
              <a:extLst>
                <a:ext uri="{FF2B5EF4-FFF2-40B4-BE49-F238E27FC236}">
                  <a16:creationId xmlns:a16="http://schemas.microsoft.com/office/drawing/2014/main" id="{F6219342-D9F2-1843-82D6-E60FD434A11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561140" y="6201231"/>
              <a:ext cx="2005260" cy="484846"/>
            </a:xfrm>
            <a:prstGeom prst="rect">
              <a:avLst/>
            </a:prstGeom>
          </p:spPr>
        </p:pic>
        <p:pic>
          <p:nvPicPr>
            <p:cNvPr id="14" name="Imagen 13" descr="Logotipo, nombre de la empresa&#10;&#10;El contenido generado por IA puede ser incorrecto.">
              <a:extLst>
                <a:ext uri="{FF2B5EF4-FFF2-40B4-BE49-F238E27FC236}">
                  <a16:creationId xmlns:a16="http://schemas.microsoft.com/office/drawing/2014/main" id="{B10C55A9-4136-2523-55D8-8B6078EFA265}"/>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b="17323"/>
            <a:stretch>
              <a:fillRect/>
            </a:stretch>
          </p:blipFill>
          <p:spPr>
            <a:xfrm>
              <a:off x="10684489" y="6201231"/>
              <a:ext cx="1376351" cy="542670"/>
            </a:xfrm>
            <a:prstGeom prst="rect">
              <a:avLst/>
            </a:prstGeom>
          </p:spPr>
        </p:pic>
      </p:grpSp>
      <p:grpSp>
        <p:nvGrpSpPr>
          <p:cNvPr id="3" name="Grupo 2">
            <a:extLst>
              <a:ext uri="{FF2B5EF4-FFF2-40B4-BE49-F238E27FC236}">
                <a16:creationId xmlns:a16="http://schemas.microsoft.com/office/drawing/2014/main" id="{81C98ECB-557C-302A-7FDB-D3539DDD1EA4}"/>
              </a:ext>
            </a:extLst>
          </p:cNvPr>
          <p:cNvGrpSpPr>
            <a:grpSpLocks noGrp="1" noUngrp="1" noRot="1" noMove="1" noResize="1"/>
          </p:cNvGrpSpPr>
          <p:nvPr/>
        </p:nvGrpSpPr>
        <p:grpSpPr>
          <a:xfrm>
            <a:off x="86926" y="115481"/>
            <a:ext cx="11424607" cy="1161793"/>
            <a:chOff x="86926" y="115481"/>
            <a:chExt cx="11424607" cy="1161793"/>
          </a:xfrm>
        </p:grpSpPr>
        <p:pic>
          <p:nvPicPr>
            <p:cNvPr id="21" name="Imagen 20" descr="Forma&#10;&#10;El contenido generado por IA puede ser incorrecto.">
              <a:extLst>
                <a:ext uri="{FF2B5EF4-FFF2-40B4-BE49-F238E27FC236}">
                  <a16:creationId xmlns:a16="http://schemas.microsoft.com/office/drawing/2014/main" id="{B1827BE4-C0A2-2282-D627-4A61F55DE57A}"/>
                </a:ext>
              </a:extLst>
            </p:cNvPr>
            <p:cNvPicPr>
              <a:picLocks noGrp="1" noRot="1" noChangeAspect="1" noMove="1" noResize="1" noEditPoints="1" noAdjustHandles="1" noChangeArrowheads="1" noChangeShapeType="1" noCrop="1"/>
            </p:cNvPicPr>
            <p:nvPr/>
          </p:nvPicPr>
          <p:blipFill>
            <a:blip r:embed="rId7">
              <a:alphaModFix/>
              <a:extLst>
                <a:ext uri="{28A0092B-C50C-407E-A947-70E740481C1C}">
                  <a14:useLocalDpi xmlns:a14="http://schemas.microsoft.com/office/drawing/2010/main" val="0"/>
                </a:ext>
              </a:extLst>
            </a:blip>
            <a:srcRect r="63624"/>
            <a:stretch>
              <a:fillRect/>
            </a:stretch>
          </p:blipFill>
          <p:spPr>
            <a:xfrm>
              <a:off x="86926" y="115481"/>
              <a:ext cx="1633591" cy="1116236"/>
            </a:xfrm>
            <a:prstGeom prst="rect">
              <a:avLst/>
            </a:prstGeom>
          </p:spPr>
        </p:pic>
        <p:pic>
          <p:nvPicPr>
            <p:cNvPr id="27" name="Imagen 26">
              <a:extLst>
                <a:ext uri="{FF2B5EF4-FFF2-40B4-BE49-F238E27FC236}">
                  <a16:creationId xmlns:a16="http://schemas.microsoft.com/office/drawing/2014/main" id="{5683CDF3-5B64-B4E5-D0E7-4A0D07D07EBA}"/>
                </a:ext>
              </a:extLst>
            </p:cNvPr>
            <p:cNvPicPr>
              <a:picLocks noGrp="1" noRot="1" noChangeAspect="1" noMove="1" noResize="1" noEditPoints="1" noAdjustHandles="1" noChangeArrowheads="1" noChangeShapeType="1" noCrop="1"/>
            </p:cNvPicPr>
            <p:nvPr/>
          </p:nvPicPr>
          <p:blipFill>
            <a:blip r:embed="rId8"/>
            <a:stretch>
              <a:fillRect/>
            </a:stretch>
          </p:blipFill>
          <p:spPr>
            <a:xfrm>
              <a:off x="1856096" y="115481"/>
              <a:ext cx="2217969" cy="1161793"/>
            </a:xfrm>
            <a:prstGeom prst="rect">
              <a:avLst/>
            </a:prstGeom>
          </p:spPr>
        </p:pic>
        <p:pic>
          <p:nvPicPr>
            <p:cNvPr id="32" name="Imagen 31">
              <a:extLst>
                <a:ext uri="{FF2B5EF4-FFF2-40B4-BE49-F238E27FC236}">
                  <a16:creationId xmlns:a16="http://schemas.microsoft.com/office/drawing/2014/main" id="{0B12695F-AD37-6349-27F9-41383D6BD57E}"/>
                </a:ext>
              </a:extLst>
            </p:cNvPr>
            <p:cNvPicPr>
              <a:picLocks noGrp="1" noRot="1" noChangeAspect="1" noMove="1" noResize="1" noEditPoints="1" noAdjustHandles="1" noChangeArrowheads="1" noChangeShapeType="1" noCrop="1"/>
            </p:cNvPicPr>
            <p:nvPr/>
          </p:nvPicPr>
          <p:blipFill>
            <a:blip r:embed="rId9"/>
            <a:stretch>
              <a:fillRect/>
            </a:stretch>
          </p:blipFill>
          <p:spPr>
            <a:xfrm>
              <a:off x="4127756" y="426292"/>
              <a:ext cx="1167575" cy="823142"/>
            </a:xfrm>
            <a:prstGeom prst="rect">
              <a:avLst/>
            </a:prstGeom>
          </p:spPr>
        </p:pic>
        <p:pic>
          <p:nvPicPr>
            <p:cNvPr id="37" name="Imagen 36" descr="Imagen que contiene Texto&#10;&#10;El contenido generado por IA puede ser incorrecto.">
              <a:extLst>
                <a:ext uri="{FF2B5EF4-FFF2-40B4-BE49-F238E27FC236}">
                  <a16:creationId xmlns:a16="http://schemas.microsoft.com/office/drawing/2014/main" id="{EEFA737A-7438-D830-E475-F98A4A5F7A5A}"/>
                </a:ext>
              </a:extLst>
            </p:cNvPr>
            <p:cNvPicPr>
              <a:picLocks noGrp="1" noRot="1" noChangeAspect="1" noMove="1" noResize="1" noEditPoints="1" noAdjustHandles="1" noChangeArrowheads="1" noChangeShapeType="1" noCrop="1"/>
            </p:cNvPicPr>
            <p:nvPr/>
          </p:nvPicPr>
          <p:blipFill>
            <a:blip r:embed="rId10">
              <a:alphaModFix/>
              <a:extLst>
                <a:ext uri="{28A0092B-C50C-407E-A947-70E740481C1C}">
                  <a14:useLocalDpi xmlns:a14="http://schemas.microsoft.com/office/drawing/2010/main" val="0"/>
                </a:ext>
              </a:extLst>
            </a:blip>
            <a:stretch>
              <a:fillRect/>
            </a:stretch>
          </p:blipFill>
          <p:spPr>
            <a:xfrm>
              <a:off x="9733495" y="752527"/>
              <a:ext cx="1778038" cy="466085"/>
            </a:xfrm>
            <a:prstGeom prst="rect">
              <a:avLst/>
            </a:prstGeom>
          </p:spPr>
        </p:pic>
      </p:grpSp>
      <p:pic>
        <p:nvPicPr>
          <p:cNvPr id="5" name="Picture 2" descr="20231202 El Hospital Universitario de Badajoz funciona con ...">
            <a:extLst>
              <a:ext uri="{FF2B5EF4-FFF2-40B4-BE49-F238E27FC236}">
                <a16:creationId xmlns:a16="http://schemas.microsoft.com/office/drawing/2014/main" id="{B35A116B-D556-798E-080F-CCA627755938}"/>
              </a:ext>
            </a:extLst>
          </p:cNvPr>
          <p:cNvPicPr>
            <a:picLocks noChangeAspect="1" noChangeArrowheads="1"/>
          </p:cNvPicPr>
          <p:nvPr/>
        </p:nvPicPr>
        <p:blipFill>
          <a:blip r:embed="rId11">
            <a:alphaModFix/>
            <a:extLst>
              <a:ext uri="{28A0092B-C50C-407E-A947-70E740481C1C}">
                <a14:useLocalDpi xmlns:a14="http://schemas.microsoft.com/office/drawing/2010/main" val="0"/>
              </a:ext>
            </a:extLst>
          </a:blip>
          <a:srcRect/>
          <a:stretch>
            <a:fillRect/>
          </a:stretch>
        </p:blipFill>
        <p:spPr bwMode="auto">
          <a:xfrm>
            <a:off x="9971768" y="4640034"/>
            <a:ext cx="1093740" cy="72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4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pic>
        <p:nvPicPr>
          <p:cNvPr id="4" name="Imagen 3" descr="Gráfico, Gráfico de dispersión&#10;&#10;Descripción generada automáticamente">
            <a:extLst>
              <a:ext uri="{FF2B5EF4-FFF2-40B4-BE49-F238E27FC236}">
                <a16:creationId xmlns:a16="http://schemas.microsoft.com/office/drawing/2014/main" id="{D672AA69-14DC-91DA-9640-F5E87BF0FC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003" y="862753"/>
            <a:ext cx="9973994" cy="5084399"/>
          </a:xfrm>
          <a:prstGeom prst="rect">
            <a:avLst/>
          </a:prstGeom>
        </p:spPr>
      </p:pic>
    </p:spTree>
    <p:extLst>
      <p:ext uri="{BB962C8B-B14F-4D97-AF65-F5344CB8AC3E}">
        <p14:creationId xmlns:p14="http://schemas.microsoft.com/office/powerpoint/2010/main" val="381596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pic>
        <p:nvPicPr>
          <p:cNvPr id="2" name="Imagen 1">
            <a:extLst>
              <a:ext uri="{FF2B5EF4-FFF2-40B4-BE49-F238E27FC236}">
                <a16:creationId xmlns:a16="http://schemas.microsoft.com/office/drawing/2014/main" id="{39397D6D-2A85-10F3-BB08-FB36C3D441F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4018" y="603701"/>
            <a:ext cx="6001103" cy="4801277"/>
          </a:xfrm>
          <a:prstGeom prst="rect">
            <a:avLst/>
          </a:prstGeom>
          <a:noFill/>
          <a:ln>
            <a:noFill/>
          </a:ln>
        </p:spPr>
      </p:pic>
      <p:sp>
        <p:nvSpPr>
          <p:cNvPr id="3" name="CuadroTexto 2">
            <a:extLst>
              <a:ext uri="{FF2B5EF4-FFF2-40B4-BE49-F238E27FC236}">
                <a16:creationId xmlns:a16="http://schemas.microsoft.com/office/drawing/2014/main" id="{837CEC07-3A33-B9BE-F48A-D1202C56B929}"/>
              </a:ext>
            </a:extLst>
          </p:cNvPr>
          <p:cNvSpPr txBox="1"/>
          <p:nvPr/>
        </p:nvSpPr>
        <p:spPr>
          <a:xfrm>
            <a:off x="9557982" y="2642128"/>
            <a:ext cx="2198293" cy="1339029"/>
          </a:xfrm>
          <a:prstGeom prst="rect">
            <a:avLst/>
          </a:prstGeom>
          <a:noFill/>
          <a:ln>
            <a:solidFill>
              <a:srgbClr val="3CA3E3"/>
            </a:solidFill>
          </a:ln>
        </p:spPr>
        <p:txBody>
          <a:bodyPr wrap="square" rtlCol="0">
            <a:spAutoFit/>
          </a:bodyPr>
          <a:lstStyle/>
          <a:p>
            <a:pPr algn="ctr"/>
            <a:r>
              <a:rPr lang="es-ES" sz="2000" dirty="0"/>
              <a:t>rSO2 &gt;57%</a:t>
            </a:r>
          </a:p>
          <a:p>
            <a:pPr algn="ctr"/>
            <a:endParaRPr lang="es-ES" sz="2000" dirty="0"/>
          </a:p>
          <a:p>
            <a:pPr algn="ctr"/>
            <a:endParaRPr lang="es-ES" sz="2000" dirty="0"/>
          </a:p>
          <a:p>
            <a:pPr algn="ctr"/>
            <a:r>
              <a:rPr lang="es-ES" sz="2000" dirty="0"/>
              <a:t>    &lt;30% Esteatosis </a:t>
            </a:r>
          </a:p>
        </p:txBody>
      </p:sp>
      <p:sp>
        <p:nvSpPr>
          <p:cNvPr id="4" name="CuadroTexto 3">
            <a:extLst>
              <a:ext uri="{FF2B5EF4-FFF2-40B4-BE49-F238E27FC236}">
                <a16:creationId xmlns:a16="http://schemas.microsoft.com/office/drawing/2014/main" id="{A05DE000-7AB1-D6CD-840C-38F1074145E5}"/>
              </a:ext>
            </a:extLst>
          </p:cNvPr>
          <p:cNvSpPr txBox="1"/>
          <p:nvPr/>
        </p:nvSpPr>
        <p:spPr>
          <a:xfrm>
            <a:off x="10100604" y="4284527"/>
            <a:ext cx="1261884" cy="307777"/>
          </a:xfrm>
          <a:prstGeom prst="rect">
            <a:avLst/>
          </a:prstGeom>
          <a:noFill/>
        </p:spPr>
        <p:txBody>
          <a:bodyPr wrap="square" rtlCol="0">
            <a:spAutoFit/>
          </a:bodyPr>
          <a:lstStyle/>
          <a:p>
            <a:r>
              <a:rPr lang="es-ES" sz="1400" dirty="0"/>
              <a:t>S:92% E:75%</a:t>
            </a:r>
          </a:p>
        </p:txBody>
      </p:sp>
      <p:sp>
        <p:nvSpPr>
          <p:cNvPr id="10" name="Flecha a la derecha con muesca 9">
            <a:extLst>
              <a:ext uri="{FF2B5EF4-FFF2-40B4-BE49-F238E27FC236}">
                <a16:creationId xmlns:a16="http://schemas.microsoft.com/office/drawing/2014/main" id="{341A9458-B558-1CD3-8184-6D92A7A3F801}"/>
              </a:ext>
            </a:extLst>
          </p:cNvPr>
          <p:cNvSpPr/>
          <p:nvPr/>
        </p:nvSpPr>
        <p:spPr>
          <a:xfrm rot="5400000">
            <a:off x="10336209" y="3114914"/>
            <a:ext cx="550347" cy="470183"/>
          </a:xfrm>
          <a:prstGeom prst="notchedRightArrow">
            <a:avLst/>
          </a:prstGeom>
          <a:gradFill flip="none" rotWithShape="1">
            <a:gsLst>
              <a:gs pos="0">
                <a:srgbClr val="3CA3E3">
                  <a:tint val="66000"/>
                  <a:satMod val="160000"/>
                </a:srgbClr>
              </a:gs>
              <a:gs pos="50000">
                <a:srgbClr val="3CA3E3">
                  <a:tint val="44500"/>
                  <a:satMod val="160000"/>
                </a:srgbClr>
              </a:gs>
              <a:gs pos="100000">
                <a:srgbClr val="3CA3E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600"/>
          </a:p>
        </p:txBody>
      </p:sp>
    </p:spTree>
    <p:extLst>
      <p:ext uri="{BB962C8B-B14F-4D97-AF65-F5344CB8AC3E}">
        <p14:creationId xmlns:p14="http://schemas.microsoft.com/office/powerpoint/2010/main" val="294234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11" name="CuadroTexto 10">
            <a:extLst>
              <a:ext uri="{FF2B5EF4-FFF2-40B4-BE49-F238E27FC236}">
                <a16:creationId xmlns:a16="http://schemas.microsoft.com/office/drawing/2014/main" id="{AE2EC5E8-2DFB-8214-01F1-F4DE2F4C1043}"/>
              </a:ext>
            </a:extLst>
          </p:cNvPr>
          <p:cNvSpPr txBox="1"/>
          <p:nvPr/>
        </p:nvSpPr>
        <p:spPr>
          <a:xfrm>
            <a:off x="719066" y="350483"/>
            <a:ext cx="397954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3200" dirty="0">
                <a:ln w="0"/>
                <a:solidFill>
                  <a:schemeClr val="accent1"/>
                </a:solidFill>
                <a:effectLst>
                  <a:outerShdw blurRad="38100" dist="25400" dir="5400000" algn="ctr" rotWithShape="0">
                    <a:srgbClr val="6E747A">
                      <a:alpha val="43000"/>
                    </a:srgbClr>
                  </a:outerShdw>
                </a:effectLst>
              </a:rPr>
              <a:t>LIMITACIONES</a:t>
            </a:r>
          </a:p>
        </p:txBody>
      </p:sp>
      <p:sp>
        <p:nvSpPr>
          <p:cNvPr id="20" name="CuadroTexto 19">
            <a:extLst>
              <a:ext uri="{FF2B5EF4-FFF2-40B4-BE49-F238E27FC236}">
                <a16:creationId xmlns:a16="http://schemas.microsoft.com/office/drawing/2014/main" id="{3AEF9B6C-D017-9085-8E14-5EFD35E37DB3}"/>
              </a:ext>
            </a:extLst>
          </p:cNvPr>
          <p:cNvSpPr txBox="1"/>
          <p:nvPr/>
        </p:nvSpPr>
        <p:spPr>
          <a:xfrm>
            <a:off x="367615" y="1913203"/>
            <a:ext cx="10337899" cy="2677656"/>
          </a:xfrm>
          <a:prstGeom prst="rect">
            <a:avLst/>
          </a:prstGeom>
          <a:noFill/>
        </p:spPr>
        <p:txBody>
          <a:bodyPr wrap="square" rtlCol="0">
            <a:spAutoFit/>
          </a:bodyPr>
          <a:lstStyle/>
          <a:p>
            <a:pPr marL="457200" indent="-457200">
              <a:buFont typeface="+mj-lt"/>
              <a:buAutoNum type="arabicPeriod"/>
            </a:pPr>
            <a:r>
              <a:rPr lang="es-ES" sz="2800" dirty="0"/>
              <a:t>Tamaño muestral reducido y diseño </a:t>
            </a:r>
            <a:r>
              <a:rPr lang="es-ES" sz="2800" dirty="0" err="1"/>
              <a:t>unicéntrico</a:t>
            </a:r>
            <a:endParaRPr lang="es-ES" sz="2800" dirty="0"/>
          </a:p>
          <a:p>
            <a:pPr marL="457200" indent="-457200">
              <a:buFont typeface="+mj-lt"/>
              <a:buAutoNum type="arabicPeriod"/>
            </a:pPr>
            <a:r>
              <a:rPr lang="es-ES" sz="2800" dirty="0"/>
              <a:t>Estudio observacional</a:t>
            </a:r>
          </a:p>
          <a:p>
            <a:pPr marL="457200" indent="-457200">
              <a:buFont typeface="+mj-lt"/>
              <a:buAutoNum type="arabicPeriod"/>
            </a:pPr>
            <a:r>
              <a:rPr lang="es-ES" sz="2800" dirty="0"/>
              <a:t>Medición rSO2 influida por factores hemodinámicos</a:t>
            </a:r>
          </a:p>
          <a:p>
            <a:pPr marL="457200" indent="-457200">
              <a:buFont typeface="+mj-lt"/>
              <a:buAutoNum type="arabicPeriod"/>
            </a:pPr>
            <a:r>
              <a:rPr lang="es-ES" sz="2800" dirty="0"/>
              <a:t>Correlación histológica parcial</a:t>
            </a:r>
          </a:p>
          <a:p>
            <a:pPr marL="457200" indent="-457200">
              <a:buFont typeface="+mj-lt"/>
              <a:buAutoNum type="arabicPeriod"/>
            </a:pPr>
            <a:r>
              <a:rPr lang="es-ES" sz="2800" dirty="0"/>
              <a:t>Sin seguimiento postrasplante</a:t>
            </a:r>
          </a:p>
          <a:p>
            <a:pPr marL="457200" indent="-457200">
              <a:buFont typeface="+mj-lt"/>
              <a:buAutoNum type="arabicPeriod"/>
            </a:pPr>
            <a:r>
              <a:rPr lang="es-ES" sz="2800" dirty="0"/>
              <a:t>Técnica: NIRS mide solo oxigenación superficial</a:t>
            </a:r>
          </a:p>
        </p:txBody>
      </p:sp>
    </p:spTree>
    <p:extLst>
      <p:ext uri="{BB962C8B-B14F-4D97-AF65-F5344CB8AC3E}">
        <p14:creationId xmlns:p14="http://schemas.microsoft.com/office/powerpoint/2010/main" val="56743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6" name="CuadroTexto 25">
            <a:extLst>
              <a:ext uri="{FF2B5EF4-FFF2-40B4-BE49-F238E27FC236}">
                <a16:creationId xmlns:a16="http://schemas.microsoft.com/office/drawing/2014/main" id="{248BF782-0BDF-89FE-A7F8-EEBCFB04C18C}"/>
              </a:ext>
            </a:extLst>
          </p:cNvPr>
          <p:cNvSpPr txBox="1"/>
          <p:nvPr/>
        </p:nvSpPr>
        <p:spPr>
          <a:xfrm>
            <a:off x="977252" y="1491979"/>
            <a:ext cx="10648877" cy="523220"/>
          </a:xfrm>
          <a:prstGeom prst="rect">
            <a:avLst/>
          </a:prstGeom>
          <a:noFill/>
        </p:spPr>
        <p:txBody>
          <a:bodyPr wrap="none" rtlCol="0">
            <a:spAutoFit/>
          </a:bodyPr>
          <a:lstStyle/>
          <a:p>
            <a:r>
              <a:rPr lang="es-ES" sz="2800" dirty="0"/>
              <a:t>rS02 hepática donante                Esteatosis hepática, transaminasas y DRI</a:t>
            </a:r>
          </a:p>
        </p:txBody>
      </p:sp>
      <p:sp>
        <p:nvSpPr>
          <p:cNvPr id="27" name="CuadroTexto 26">
            <a:extLst>
              <a:ext uri="{FF2B5EF4-FFF2-40B4-BE49-F238E27FC236}">
                <a16:creationId xmlns:a16="http://schemas.microsoft.com/office/drawing/2014/main" id="{62AE6C37-BEBF-846E-CC1D-13BBF79B77C5}"/>
              </a:ext>
            </a:extLst>
          </p:cNvPr>
          <p:cNvSpPr txBox="1"/>
          <p:nvPr/>
        </p:nvSpPr>
        <p:spPr>
          <a:xfrm>
            <a:off x="977252" y="2678397"/>
            <a:ext cx="7331944" cy="523220"/>
          </a:xfrm>
          <a:prstGeom prst="rect">
            <a:avLst/>
          </a:prstGeom>
          <a:noFill/>
        </p:spPr>
        <p:txBody>
          <a:bodyPr wrap="none" rtlCol="0">
            <a:spAutoFit/>
          </a:bodyPr>
          <a:lstStyle/>
          <a:p>
            <a:r>
              <a:rPr lang="es-ES" sz="2800" dirty="0"/>
              <a:t>No invasivo, rápida, continua, fácil de transportar</a:t>
            </a:r>
          </a:p>
        </p:txBody>
      </p:sp>
      <p:sp>
        <p:nvSpPr>
          <p:cNvPr id="28" name="CuadroTexto 27">
            <a:extLst>
              <a:ext uri="{FF2B5EF4-FFF2-40B4-BE49-F238E27FC236}">
                <a16:creationId xmlns:a16="http://schemas.microsoft.com/office/drawing/2014/main" id="{D2559345-7325-0DEB-BE21-15CFECE9C344}"/>
              </a:ext>
            </a:extLst>
          </p:cNvPr>
          <p:cNvSpPr txBox="1"/>
          <p:nvPr/>
        </p:nvSpPr>
        <p:spPr>
          <a:xfrm>
            <a:off x="977252" y="3913272"/>
            <a:ext cx="4254947" cy="523220"/>
          </a:xfrm>
          <a:prstGeom prst="rect">
            <a:avLst/>
          </a:prstGeom>
          <a:noFill/>
        </p:spPr>
        <p:txBody>
          <a:bodyPr wrap="none" rtlCol="0">
            <a:spAutoFit/>
          </a:bodyPr>
          <a:lstStyle/>
          <a:p>
            <a:r>
              <a:rPr lang="es-ES" sz="2800"/>
              <a:t>Validez del hígado y tiempo </a:t>
            </a:r>
          </a:p>
        </p:txBody>
      </p:sp>
      <p:sp>
        <p:nvSpPr>
          <p:cNvPr id="29" name="Menos 28">
            <a:extLst>
              <a:ext uri="{FF2B5EF4-FFF2-40B4-BE49-F238E27FC236}">
                <a16:creationId xmlns:a16="http://schemas.microsoft.com/office/drawing/2014/main" id="{B80A03E7-CE3E-7860-C716-D96BA00DFE72}"/>
              </a:ext>
            </a:extLst>
          </p:cNvPr>
          <p:cNvSpPr/>
          <p:nvPr/>
        </p:nvSpPr>
        <p:spPr>
          <a:xfrm>
            <a:off x="182615" y="1483439"/>
            <a:ext cx="628433" cy="561703"/>
          </a:xfrm>
          <a:prstGeom prst="mathMinus">
            <a:avLst/>
          </a:prstGeom>
          <a:solidFill>
            <a:srgbClr val="3CA3E3"/>
          </a:solidFill>
          <a:ln>
            <a:solidFill>
              <a:srgbClr val="3CA3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Menos 29">
            <a:extLst>
              <a:ext uri="{FF2B5EF4-FFF2-40B4-BE49-F238E27FC236}">
                <a16:creationId xmlns:a16="http://schemas.microsoft.com/office/drawing/2014/main" id="{7ADC0524-C462-77A7-5A2E-E331E2D4AFCA}"/>
              </a:ext>
            </a:extLst>
          </p:cNvPr>
          <p:cNvSpPr/>
          <p:nvPr/>
        </p:nvSpPr>
        <p:spPr>
          <a:xfrm>
            <a:off x="207589" y="3914195"/>
            <a:ext cx="628433" cy="561703"/>
          </a:xfrm>
          <a:prstGeom prst="mathMinus">
            <a:avLst/>
          </a:prstGeom>
          <a:solidFill>
            <a:srgbClr val="3CA3E3"/>
          </a:solidFill>
          <a:ln>
            <a:solidFill>
              <a:srgbClr val="3CA3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Menos 30">
            <a:extLst>
              <a:ext uri="{FF2B5EF4-FFF2-40B4-BE49-F238E27FC236}">
                <a16:creationId xmlns:a16="http://schemas.microsoft.com/office/drawing/2014/main" id="{BB6ABEE4-73AE-49FD-4EA9-DE8BDD0E8C06}"/>
              </a:ext>
            </a:extLst>
          </p:cNvPr>
          <p:cNvSpPr/>
          <p:nvPr/>
        </p:nvSpPr>
        <p:spPr>
          <a:xfrm>
            <a:off x="182616" y="2678397"/>
            <a:ext cx="628433" cy="561703"/>
          </a:xfrm>
          <a:prstGeom prst="mathMinus">
            <a:avLst/>
          </a:prstGeom>
          <a:solidFill>
            <a:srgbClr val="3CA3E3"/>
          </a:solidFill>
          <a:ln>
            <a:solidFill>
              <a:srgbClr val="3CA3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Flecha abajo 31">
            <a:extLst>
              <a:ext uri="{FF2B5EF4-FFF2-40B4-BE49-F238E27FC236}">
                <a16:creationId xmlns:a16="http://schemas.microsoft.com/office/drawing/2014/main" id="{BEC40F6D-DC13-ADFC-6D27-93D4DC757B44}"/>
              </a:ext>
            </a:extLst>
          </p:cNvPr>
          <p:cNvSpPr/>
          <p:nvPr/>
        </p:nvSpPr>
        <p:spPr>
          <a:xfrm rot="16200000">
            <a:off x="4744082" y="1329177"/>
            <a:ext cx="470398" cy="959977"/>
          </a:xfrm>
          <a:prstGeom prst="downArrow">
            <a:avLst/>
          </a:prstGeom>
          <a:gradFill flip="none" rotWithShape="1">
            <a:gsLst>
              <a:gs pos="0">
                <a:srgbClr val="3CA3E3">
                  <a:tint val="66000"/>
                  <a:satMod val="160000"/>
                </a:srgbClr>
              </a:gs>
              <a:gs pos="50000">
                <a:srgbClr val="3CA3E3">
                  <a:tint val="44500"/>
                  <a:satMod val="160000"/>
                </a:srgbClr>
              </a:gs>
              <a:gs pos="100000">
                <a:srgbClr val="3CA3E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spc="5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33" name="Imagen 32">
            <a:extLst>
              <a:ext uri="{FF2B5EF4-FFF2-40B4-BE49-F238E27FC236}">
                <a16:creationId xmlns:a16="http://schemas.microsoft.com/office/drawing/2014/main" id="{3F7AA05F-E6D2-E59E-C6E7-D600FA868476}"/>
              </a:ext>
            </a:extLst>
          </p:cNvPr>
          <p:cNvPicPr>
            <a:picLocks noChangeAspect="1"/>
          </p:cNvPicPr>
          <p:nvPr/>
        </p:nvPicPr>
        <p:blipFill rotWithShape="1">
          <a:blip r:embed="rId5"/>
          <a:srcRect l="497" t="14866" r="6168" b="31341"/>
          <a:stretch/>
        </p:blipFill>
        <p:spPr>
          <a:xfrm>
            <a:off x="8544436" y="4195046"/>
            <a:ext cx="3439974" cy="1982646"/>
          </a:xfrm>
          <a:prstGeom prst="rect">
            <a:avLst/>
          </a:prstGeom>
          <a:effectLst>
            <a:softEdge rad="127000"/>
          </a:effectLst>
        </p:spPr>
      </p:pic>
      <p:sp>
        <p:nvSpPr>
          <p:cNvPr id="2" name="CuadroTexto 1">
            <a:extLst>
              <a:ext uri="{FF2B5EF4-FFF2-40B4-BE49-F238E27FC236}">
                <a16:creationId xmlns:a16="http://schemas.microsoft.com/office/drawing/2014/main" id="{3E4DA0B7-D234-0E9D-07B9-0B8464B42891}"/>
              </a:ext>
            </a:extLst>
          </p:cNvPr>
          <p:cNvSpPr txBox="1"/>
          <p:nvPr/>
        </p:nvSpPr>
        <p:spPr>
          <a:xfrm>
            <a:off x="719067" y="350483"/>
            <a:ext cx="309327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3200" dirty="0">
                <a:ln w="0"/>
                <a:solidFill>
                  <a:schemeClr val="accent1"/>
                </a:solidFill>
                <a:effectLst>
                  <a:outerShdw blurRad="38100" dist="25400" dir="5400000" algn="ctr" rotWithShape="0">
                    <a:srgbClr val="6E747A">
                      <a:alpha val="43000"/>
                    </a:srgbClr>
                  </a:outerShdw>
                </a:effectLst>
              </a:rPr>
              <a:t>CONCLUSIONES</a:t>
            </a:r>
          </a:p>
        </p:txBody>
      </p:sp>
    </p:spTree>
    <p:extLst>
      <p:ext uri="{BB962C8B-B14F-4D97-AF65-F5344CB8AC3E}">
        <p14:creationId xmlns:p14="http://schemas.microsoft.com/office/powerpoint/2010/main" val="281651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adreDeText 7">
            <a:extLst>
              <a:ext uri="{FF2B5EF4-FFF2-40B4-BE49-F238E27FC236}">
                <a16:creationId xmlns:a16="http://schemas.microsoft.com/office/drawing/2014/main" id="{549B873C-3515-4A86-835D-7D739B3B6DA6}"/>
              </a:ext>
            </a:extLst>
          </p:cNvPr>
          <p:cNvSpPr txBox="1"/>
          <p:nvPr/>
        </p:nvSpPr>
        <p:spPr>
          <a:xfrm>
            <a:off x="2520263" y="2123416"/>
            <a:ext cx="8518086" cy="1384995"/>
          </a:xfrm>
          <a:prstGeom prst="rect">
            <a:avLst/>
          </a:prstGeom>
          <a:noFill/>
        </p:spPr>
        <p:txBody>
          <a:bodyPr wrap="square" rtlCol="0">
            <a:spAutoFit/>
          </a:bodyPr>
          <a:lstStyle/>
          <a:p>
            <a:pPr algn="ctr"/>
            <a:r>
              <a:rPr lang="es-ES" sz="2800" b="1">
                <a:effectLst/>
                <a:latin typeface="Calibri" panose="020F0502020204030204" pitchFamily="34" charset="0"/>
              </a:rPr>
              <a:t>UTILIDAD DE LA SATURACIÓN REGIONAL HEPÁTICA PARA PREDECIR LA CALIDAD DEL HÍGADO EN DONANTES ADULTOS</a:t>
            </a:r>
            <a:endParaRPr lang="es-ES" sz="2800" b="1" i="1" dirty="0"/>
          </a:p>
        </p:txBody>
      </p:sp>
      <p:sp>
        <p:nvSpPr>
          <p:cNvPr id="9" name="QuadreDeText 8">
            <a:extLst>
              <a:ext uri="{FF2B5EF4-FFF2-40B4-BE49-F238E27FC236}">
                <a16:creationId xmlns:a16="http://schemas.microsoft.com/office/drawing/2014/main" id="{FBBD72F3-89DC-4AF5-9DBA-1D5B051362E5}"/>
              </a:ext>
            </a:extLst>
          </p:cNvPr>
          <p:cNvSpPr txBox="1"/>
          <p:nvPr/>
        </p:nvSpPr>
        <p:spPr>
          <a:xfrm>
            <a:off x="2465845" y="3849108"/>
            <a:ext cx="8437638" cy="923330"/>
          </a:xfrm>
          <a:prstGeom prst="rect">
            <a:avLst/>
          </a:prstGeom>
          <a:noFill/>
        </p:spPr>
        <p:txBody>
          <a:bodyPr wrap="square" rtlCol="0">
            <a:spAutoFit/>
          </a:bodyPr>
          <a:lstStyle/>
          <a:p>
            <a:pPr algn="ctr"/>
            <a:r>
              <a:rPr lang="es-ES" b="0" i="1">
                <a:solidFill>
                  <a:srgbClr val="242424"/>
                </a:solidFill>
                <a:effectLst/>
              </a:rPr>
              <a:t>Julen Ramón Rodríguez, Noelia De Armas Conde, Diego López Guerra, Isabel Jaén Torrejimeno, Adela Rojas Holguín, Cristina Rosel Jódar, Angélica Borraez Jiménez, Gerardo Blanco Fernández</a:t>
            </a:r>
          </a:p>
        </p:txBody>
      </p:sp>
      <p:sp>
        <p:nvSpPr>
          <p:cNvPr id="10" name="QuadreDeText 9">
            <a:extLst>
              <a:ext uri="{FF2B5EF4-FFF2-40B4-BE49-F238E27FC236}">
                <a16:creationId xmlns:a16="http://schemas.microsoft.com/office/drawing/2014/main" id="{436BE692-1C7E-44F3-BFF5-EF53613BC7EF}"/>
              </a:ext>
            </a:extLst>
          </p:cNvPr>
          <p:cNvSpPr txBox="1"/>
          <p:nvPr/>
        </p:nvSpPr>
        <p:spPr>
          <a:xfrm>
            <a:off x="2587439" y="4925964"/>
            <a:ext cx="8343045" cy="369332"/>
          </a:xfrm>
          <a:prstGeom prst="rect">
            <a:avLst/>
          </a:prstGeom>
          <a:noFill/>
        </p:spPr>
        <p:txBody>
          <a:bodyPr wrap="square" rtlCol="0">
            <a:spAutoFit/>
          </a:bodyPr>
          <a:lstStyle/>
          <a:p>
            <a:pPr algn="ctr"/>
            <a:r>
              <a:rPr lang="es-ES"/>
              <a:t>Hospital Universitario de Badajoz, Badajoz, España. </a:t>
            </a:r>
          </a:p>
        </p:txBody>
      </p:sp>
      <p:grpSp>
        <p:nvGrpSpPr>
          <p:cNvPr id="34" name="Grupo 33">
            <a:extLst>
              <a:ext uri="{FF2B5EF4-FFF2-40B4-BE49-F238E27FC236}">
                <a16:creationId xmlns:a16="http://schemas.microsoft.com/office/drawing/2014/main" id="{CB7C7E09-141D-6A7D-4638-6AB32664BB10}"/>
              </a:ext>
            </a:extLst>
          </p:cNvPr>
          <p:cNvGrpSpPr>
            <a:grpSpLocks noGrp="1" noUngrp="1" noRot="1" noMove="1" noResize="1"/>
          </p:cNvGrpSpPr>
          <p:nvPr/>
        </p:nvGrpSpPr>
        <p:grpSpPr>
          <a:xfrm>
            <a:off x="-581152" y="6332744"/>
            <a:ext cx="6093994" cy="400110"/>
            <a:chOff x="-321843" y="6376403"/>
            <a:chExt cx="6093994" cy="400110"/>
          </a:xfrm>
        </p:grpSpPr>
        <p:sp>
          <p:nvSpPr>
            <p:cNvPr id="12" name="QuadreDeText 11">
              <a:extLst>
                <a:ext uri="{FF2B5EF4-FFF2-40B4-BE49-F238E27FC236}">
                  <a16:creationId xmlns:a16="http://schemas.microsoft.com/office/drawing/2014/main" id="{4C9C88B0-3664-4D51-B1AE-97894215801F}"/>
                </a:ext>
              </a:extLst>
            </p:cNvPr>
            <p:cNvSpPr txBox="1">
              <a:spLocks noGrp="1" noRot="1" noMove="1" noResize="1" noEditPoints="1" noAdjustHandles="1" noChangeArrowheads="1" noChangeShapeType="1"/>
            </p:cNvSpPr>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Imagen 29" descr="Forma&#10;&#10;Descripción generada automáticamente con confianza media">
              <a:extLst>
                <a:ext uri="{FF2B5EF4-FFF2-40B4-BE49-F238E27FC236}">
                  <a16:creationId xmlns:a16="http://schemas.microsoft.com/office/drawing/2014/main" id="{F9BF114A-F667-F53C-2897-AFE620279E23}"/>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grpSp>
        <p:nvGrpSpPr>
          <p:cNvPr id="23" name="Grupo 22">
            <a:extLst>
              <a:ext uri="{FF2B5EF4-FFF2-40B4-BE49-F238E27FC236}">
                <a16:creationId xmlns:a16="http://schemas.microsoft.com/office/drawing/2014/main" id="{4573649A-4D06-50A9-A148-06B158CBA7C0}"/>
              </a:ext>
            </a:extLst>
          </p:cNvPr>
          <p:cNvGrpSpPr>
            <a:grpSpLocks noGrp="1" noUngrp="1" noRot="1" noMove="1" noResize="1"/>
          </p:cNvGrpSpPr>
          <p:nvPr/>
        </p:nvGrpSpPr>
        <p:grpSpPr>
          <a:xfrm>
            <a:off x="1774208" y="89715"/>
            <a:ext cx="9635320" cy="5561635"/>
            <a:chOff x="1774208" y="89715"/>
            <a:chExt cx="9635320" cy="5561635"/>
          </a:xfrm>
        </p:grpSpPr>
        <p:grpSp>
          <p:nvGrpSpPr>
            <p:cNvPr id="35" name="Grupo 34">
              <a:extLst>
                <a:ext uri="{FF2B5EF4-FFF2-40B4-BE49-F238E27FC236}">
                  <a16:creationId xmlns:a16="http://schemas.microsoft.com/office/drawing/2014/main" id="{DD7E468C-33FA-6B5A-6F3D-0CE90971984D}"/>
                </a:ext>
              </a:extLst>
            </p:cNvPr>
            <p:cNvGrpSpPr>
              <a:grpSpLocks noGrp="1" noUngrp="1" noRot="1" noMove="1" noResize="1"/>
            </p:cNvGrpSpPr>
            <p:nvPr/>
          </p:nvGrpSpPr>
          <p:grpSpPr>
            <a:xfrm>
              <a:off x="1892299" y="1603015"/>
              <a:ext cx="9517229" cy="4048335"/>
              <a:chOff x="1850917" y="2093157"/>
              <a:chExt cx="9903230" cy="4048335"/>
            </a:xfrm>
          </p:grpSpPr>
          <p:sp>
            <p:nvSpPr>
              <p:cNvPr id="6" name="Rectangle 5">
                <a:extLst>
                  <a:ext uri="{FF2B5EF4-FFF2-40B4-BE49-F238E27FC236}">
                    <a16:creationId xmlns:a16="http://schemas.microsoft.com/office/drawing/2014/main" id="{D29E4D2F-480A-464B-8B69-EA25A631CE5D}"/>
                  </a:ext>
                </a:extLst>
              </p:cNvPr>
              <p:cNvSpPr>
                <a:spLocks noGrp="1" noRot="1" noMove="1" noResize="1" noEditPoints="1" noAdjustHandles="1" noChangeArrowheads="1" noChangeShapeType="1"/>
              </p:cNvSpPr>
              <p:nvPr/>
            </p:nvSpPr>
            <p:spPr>
              <a:xfrm>
                <a:off x="1850917" y="2093157"/>
                <a:ext cx="9678369" cy="3816364"/>
              </a:xfrm>
              <a:prstGeom prst="rect">
                <a:avLst/>
              </a:prstGeom>
              <a:noFill/>
              <a:ln w="76200">
                <a:solidFill>
                  <a:srgbClr val="B5A8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angle 6">
                <a:extLst>
                  <a:ext uri="{FF2B5EF4-FFF2-40B4-BE49-F238E27FC236}">
                    <a16:creationId xmlns:a16="http://schemas.microsoft.com/office/drawing/2014/main" id="{6534C781-F462-4AAE-BB6D-C4898DD7DD27}"/>
                  </a:ext>
                </a:extLst>
              </p:cNvPr>
              <p:cNvSpPr>
                <a:spLocks noGrp="1" noRot="1" noMove="1" noResize="1" noEditPoints="1" noAdjustHandles="1" noChangeArrowheads="1" noChangeShapeType="1"/>
              </p:cNvSpPr>
              <p:nvPr/>
            </p:nvSpPr>
            <p:spPr>
              <a:xfrm>
                <a:off x="2075778" y="2325128"/>
                <a:ext cx="9678369" cy="3816364"/>
              </a:xfrm>
              <a:prstGeom prst="rect">
                <a:avLst/>
              </a:prstGeom>
              <a:noFill/>
              <a:ln w="76200">
                <a:solidFill>
                  <a:srgbClr val="00A2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 name="Imagen 1" descr="Logotipo&#10;&#10;El contenido generado por IA puede ser incorrecto.">
              <a:extLst>
                <a:ext uri="{FF2B5EF4-FFF2-40B4-BE49-F238E27FC236}">
                  <a16:creationId xmlns:a16="http://schemas.microsoft.com/office/drawing/2014/main" id="{B2404EEB-D204-8471-5B22-F54D864C102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53548"/>
            <a:stretch>
              <a:fillRect/>
            </a:stretch>
          </p:blipFill>
          <p:spPr bwMode="auto">
            <a:xfrm>
              <a:off x="1774208" y="89715"/>
              <a:ext cx="1434153" cy="1228725"/>
            </a:xfrm>
            <a:prstGeom prst="rect">
              <a:avLst/>
            </a:prstGeom>
            <a:noFill/>
          </p:spPr>
        </p:pic>
      </p:grpSp>
      <p:grpSp>
        <p:nvGrpSpPr>
          <p:cNvPr id="15" name="Grupo 14">
            <a:extLst>
              <a:ext uri="{FF2B5EF4-FFF2-40B4-BE49-F238E27FC236}">
                <a16:creationId xmlns:a16="http://schemas.microsoft.com/office/drawing/2014/main" id="{98F7769B-9EE6-74F7-E885-CDB2A3C83B36}"/>
              </a:ext>
            </a:extLst>
          </p:cNvPr>
          <p:cNvGrpSpPr>
            <a:grpSpLocks noGrp="1" noUngrp="1" noRot="1" noMove="1" noResize="1"/>
          </p:cNvGrpSpPr>
          <p:nvPr/>
        </p:nvGrpSpPr>
        <p:grpSpPr>
          <a:xfrm>
            <a:off x="6536904" y="6161630"/>
            <a:ext cx="5111986" cy="592595"/>
            <a:chOff x="6948854" y="6151306"/>
            <a:chExt cx="5111986" cy="592595"/>
          </a:xfrm>
        </p:grpSpPr>
        <p:pic>
          <p:nvPicPr>
            <p:cNvPr id="4" name="Imagen 3" descr="Logotipo&#10;&#10;El contenido generado por IA puede ser incorrecto.">
              <a:extLst>
                <a:ext uri="{FF2B5EF4-FFF2-40B4-BE49-F238E27FC236}">
                  <a16:creationId xmlns:a16="http://schemas.microsoft.com/office/drawing/2014/main" id="{C57ED18D-EDD2-BAE8-05D2-71451C68A3A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6948854" y="6151306"/>
              <a:ext cx="1376351" cy="557401"/>
            </a:xfrm>
            <a:prstGeom prst="rect">
              <a:avLst/>
            </a:prstGeom>
          </p:spPr>
        </p:pic>
        <p:pic>
          <p:nvPicPr>
            <p:cNvPr id="11" name="Imagen 10" descr="Imagen que contiene Texto&#10;&#10;El contenido generado por IA puede ser incorrecto.">
              <a:extLst>
                <a:ext uri="{FF2B5EF4-FFF2-40B4-BE49-F238E27FC236}">
                  <a16:creationId xmlns:a16="http://schemas.microsoft.com/office/drawing/2014/main" id="{F6219342-D9F2-1843-82D6-E60FD434A11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8561140" y="6201231"/>
              <a:ext cx="2005260" cy="484846"/>
            </a:xfrm>
            <a:prstGeom prst="rect">
              <a:avLst/>
            </a:prstGeom>
          </p:spPr>
        </p:pic>
        <p:pic>
          <p:nvPicPr>
            <p:cNvPr id="14" name="Imagen 13" descr="Logotipo, nombre de la empresa&#10;&#10;El contenido generado por IA puede ser incorrecto.">
              <a:extLst>
                <a:ext uri="{FF2B5EF4-FFF2-40B4-BE49-F238E27FC236}">
                  <a16:creationId xmlns:a16="http://schemas.microsoft.com/office/drawing/2014/main" id="{B10C55A9-4136-2523-55D8-8B6078EFA265}"/>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b="17323"/>
            <a:stretch>
              <a:fillRect/>
            </a:stretch>
          </p:blipFill>
          <p:spPr>
            <a:xfrm>
              <a:off x="10684489" y="6201231"/>
              <a:ext cx="1376351" cy="542670"/>
            </a:xfrm>
            <a:prstGeom prst="rect">
              <a:avLst/>
            </a:prstGeom>
          </p:spPr>
        </p:pic>
      </p:grpSp>
      <p:grpSp>
        <p:nvGrpSpPr>
          <p:cNvPr id="3" name="Grupo 2">
            <a:extLst>
              <a:ext uri="{FF2B5EF4-FFF2-40B4-BE49-F238E27FC236}">
                <a16:creationId xmlns:a16="http://schemas.microsoft.com/office/drawing/2014/main" id="{81C98ECB-557C-302A-7FDB-D3539DDD1EA4}"/>
              </a:ext>
            </a:extLst>
          </p:cNvPr>
          <p:cNvGrpSpPr>
            <a:grpSpLocks noGrp="1" noUngrp="1" noRot="1" noMove="1" noResize="1"/>
          </p:cNvGrpSpPr>
          <p:nvPr/>
        </p:nvGrpSpPr>
        <p:grpSpPr>
          <a:xfrm>
            <a:off x="86926" y="115481"/>
            <a:ext cx="11424607" cy="1161793"/>
            <a:chOff x="86926" y="115481"/>
            <a:chExt cx="11424607" cy="1161793"/>
          </a:xfrm>
        </p:grpSpPr>
        <p:pic>
          <p:nvPicPr>
            <p:cNvPr id="21" name="Imagen 20" descr="Forma&#10;&#10;El contenido generado por IA puede ser incorrecto.">
              <a:extLst>
                <a:ext uri="{FF2B5EF4-FFF2-40B4-BE49-F238E27FC236}">
                  <a16:creationId xmlns:a16="http://schemas.microsoft.com/office/drawing/2014/main" id="{B1827BE4-C0A2-2282-D627-4A61F55DE57A}"/>
                </a:ext>
              </a:extLst>
            </p:cNvPr>
            <p:cNvPicPr>
              <a:picLocks noGrp="1" noRot="1" noChangeAspect="1" noMove="1" noResize="1" noEditPoints="1" noAdjustHandles="1" noChangeArrowheads="1" noChangeShapeType="1" noCrop="1"/>
            </p:cNvPicPr>
            <p:nvPr/>
          </p:nvPicPr>
          <p:blipFill>
            <a:blip r:embed="rId8">
              <a:alphaModFix/>
              <a:extLst>
                <a:ext uri="{28A0092B-C50C-407E-A947-70E740481C1C}">
                  <a14:useLocalDpi xmlns:a14="http://schemas.microsoft.com/office/drawing/2010/main" val="0"/>
                </a:ext>
              </a:extLst>
            </a:blip>
            <a:srcRect r="63624"/>
            <a:stretch>
              <a:fillRect/>
            </a:stretch>
          </p:blipFill>
          <p:spPr>
            <a:xfrm>
              <a:off x="86926" y="115481"/>
              <a:ext cx="1633591" cy="1116236"/>
            </a:xfrm>
            <a:prstGeom prst="rect">
              <a:avLst/>
            </a:prstGeom>
          </p:spPr>
        </p:pic>
        <p:pic>
          <p:nvPicPr>
            <p:cNvPr id="27" name="Imagen 26">
              <a:extLst>
                <a:ext uri="{FF2B5EF4-FFF2-40B4-BE49-F238E27FC236}">
                  <a16:creationId xmlns:a16="http://schemas.microsoft.com/office/drawing/2014/main" id="{5683CDF3-5B64-B4E5-D0E7-4A0D07D07EBA}"/>
                </a:ext>
              </a:extLst>
            </p:cNvPr>
            <p:cNvPicPr>
              <a:picLocks noGrp="1" noRot="1" noChangeAspect="1" noMove="1" noResize="1" noEditPoints="1" noAdjustHandles="1" noChangeArrowheads="1" noChangeShapeType="1" noCrop="1"/>
            </p:cNvPicPr>
            <p:nvPr/>
          </p:nvPicPr>
          <p:blipFill>
            <a:blip r:embed="rId9"/>
            <a:stretch>
              <a:fillRect/>
            </a:stretch>
          </p:blipFill>
          <p:spPr>
            <a:xfrm>
              <a:off x="1856096" y="115481"/>
              <a:ext cx="2217969" cy="1161793"/>
            </a:xfrm>
            <a:prstGeom prst="rect">
              <a:avLst/>
            </a:prstGeom>
          </p:spPr>
        </p:pic>
        <p:pic>
          <p:nvPicPr>
            <p:cNvPr id="32" name="Imagen 31">
              <a:extLst>
                <a:ext uri="{FF2B5EF4-FFF2-40B4-BE49-F238E27FC236}">
                  <a16:creationId xmlns:a16="http://schemas.microsoft.com/office/drawing/2014/main" id="{0B12695F-AD37-6349-27F9-41383D6BD57E}"/>
                </a:ext>
              </a:extLst>
            </p:cNvPr>
            <p:cNvPicPr>
              <a:picLocks noGrp="1" noRot="1" noChangeAspect="1" noMove="1" noResize="1" noEditPoints="1" noAdjustHandles="1" noChangeArrowheads="1" noChangeShapeType="1" noCrop="1"/>
            </p:cNvPicPr>
            <p:nvPr/>
          </p:nvPicPr>
          <p:blipFill>
            <a:blip r:embed="rId10"/>
            <a:stretch>
              <a:fillRect/>
            </a:stretch>
          </p:blipFill>
          <p:spPr>
            <a:xfrm>
              <a:off x="4127756" y="426292"/>
              <a:ext cx="1167575" cy="823142"/>
            </a:xfrm>
            <a:prstGeom prst="rect">
              <a:avLst/>
            </a:prstGeom>
          </p:spPr>
        </p:pic>
        <p:pic>
          <p:nvPicPr>
            <p:cNvPr id="37" name="Imagen 36" descr="Imagen que contiene Texto&#10;&#10;El contenido generado por IA puede ser incorrecto.">
              <a:extLst>
                <a:ext uri="{FF2B5EF4-FFF2-40B4-BE49-F238E27FC236}">
                  <a16:creationId xmlns:a16="http://schemas.microsoft.com/office/drawing/2014/main" id="{EEFA737A-7438-D830-E475-F98A4A5F7A5A}"/>
                </a:ext>
              </a:extLst>
            </p:cNvPr>
            <p:cNvPicPr>
              <a:picLocks noGrp="1" noRot="1" noChangeAspect="1" noMove="1" noResize="1" noEditPoints="1" noAdjustHandles="1" noChangeArrowheads="1" noChangeShapeType="1" noCrop="1"/>
            </p:cNvPicPr>
            <p:nvPr/>
          </p:nvPicPr>
          <p:blipFill>
            <a:blip r:embed="rId11">
              <a:alphaModFix/>
              <a:extLst>
                <a:ext uri="{28A0092B-C50C-407E-A947-70E740481C1C}">
                  <a14:useLocalDpi xmlns:a14="http://schemas.microsoft.com/office/drawing/2010/main" val="0"/>
                </a:ext>
              </a:extLst>
            </a:blip>
            <a:stretch>
              <a:fillRect/>
            </a:stretch>
          </p:blipFill>
          <p:spPr>
            <a:xfrm>
              <a:off x="9733495" y="752527"/>
              <a:ext cx="1778038" cy="466085"/>
            </a:xfrm>
            <a:prstGeom prst="rect">
              <a:avLst/>
            </a:prstGeom>
          </p:spPr>
        </p:pic>
      </p:grpSp>
      <p:pic>
        <p:nvPicPr>
          <p:cNvPr id="5" name="Picture 2" descr="20231202 El Hospital Universitario de Badajoz funciona con ...">
            <a:extLst>
              <a:ext uri="{FF2B5EF4-FFF2-40B4-BE49-F238E27FC236}">
                <a16:creationId xmlns:a16="http://schemas.microsoft.com/office/drawing/2014/main" id="{B35A116B-D556-798E-080F-CCA627755938}"/>
              </a:ext>
            </a:extLst>
          </p:cNvPr>
          <p:cNvPicPr>
            <a:picLocks noChangeAspect="1" noChangeArrowheads="1"/>
          </p:cNvPicPr>
          <p:nvPr/>
        </p:nvPicPr>
        <p:blipFill>
          <a:blip r:embed="rId12">
            <a:alphaModFix/>
            <a:extLst>
              <a:ext uri="{28A0092B-C50C-407E-A947-70E740481C1C}">
                <a14:useLocalDpi xmlns:a14="http://schemas.microsoft.com/office/drawing/2010/main" val="0"/>
              </a:ext>
            </a:extLst>
          </a:blip>
          <a:srcRect/>
          <a:stretch>
            <a:fillRect/>
          </a:stretch>
        </p:blipFill>
        <p:spPr bwMode="auto">
          <a:xfrm>
            <a:off x="9971768" y="4640034"/>
            <a:ext cx="1093740" cy="72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0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t="-37000" b="-37000"/>
          </a:stretch>
        </a:blip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4"/>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5"/>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pic>
        <p:nvPicPr>
          <p:cNvPr id="2" name="Imagen 1">
            <a:extLst>
              <a:ext uri="{FF2B5EF4-FFF2-40B4-BE49-F238E27FC236}">
                <a16:creationId xmlns:a16="http://schemas.microsoft.com/office/drawing/2014/main" id="{55D86D19-0F7D-EFC8-7CC5-894B85594C0B}"/>
              </a:ext>
            </a:extLst>
          </p:cNvPr>
          <p:cNvPicPr/>
          <p:nvPr/>
        </p:nvPicPr>
        <p:blipFill>
          <a:blip r:embed="rId7">
            <a:extLst>
              <a:ext uri="{28A0092B-C50C-407E-A947-70E740481C1C}">
                <a14:useLocalDpi xmlns:a14="http://schemas.microsoft.com/office/drawing/2010/main" val="0"/>
              </a:ext>
            </a:extLst>
          </a:blip>
          <a:stretch>
            <a:fillRect/>
          </a:stretch>
        </p:blipFill>
        <p:spPr>
          <a:xfrm>
            <a:off x="207590" y="1364684"/>
            <a:ext cx="6736134" cy="3390428"/>
          </a:xfrm>
          <a:prstGeom prst="rect">
            <a:avLst/>
          </a:prstGeom>
        </p:spPr>
      </p:pic>
      <p:sp>
        <p:nvSpPr>
          <p:cNvPr id="3" name="CuadroTexto 2">
            <a:extLst>
              <a:ext uri="{FF2B5EF4-FFF2-40B4-BE49-F238E27FC236}">
                <a16:creationId xmlns:a16="http://schemas.microsoft.com/office/drawing/2014/main" id="{B9563DA5-57BD-07D8-E6F5-B14A0109843F}"/>
              </a:ext>
            </a:extLst>
          </p:cNvPr>
          <p:cNvSpPr txBox="1"/>
          <p:nvPr/>
        </p:nvSpPr>
        <p:spPr>
          <a:xfrm>
            <a:off x="2622754" y="5844457"/>
            <a:ext cx="6542721" cy="830997"/>
          </a:xfrm>
          <a:prstGeom prst="rect">
            <a:avLst/>
          </a:prstGeom>
          <a:noFill/>
        </p:spPr>
        <p:txBody>
          <a:bodyPr wrap="square" rtlCol="0">
            <a:spAutoFit/>
          </a:bodyPr>
          <a:lstStyle/>
          <a:p>
            <a:pPr marL="406400" indent="-406400">
              <a:lnSpc>
                <a:spcPct val="150000"/>
              </a:lnSpc>
            </a:pPr>
            <a:r>
              <a:rPr lang="en-US" sz="1200">
                <a:effectLst/>
                <a:latin typeface="Calibri" panose="020F0502020204030204" pitchFamily="34" charset="0"/>
                <a:ea typeface="Calibri" panose="020F0502020204030204" pitchFamily="34" charset="0"/>
                <a:cs typeface="Calibri" panose="020F0502020204030204" pitchFamily="34" charset="0"/>
              </a:rPr>
              <a:t>Best Pract Res Clin Gastroenterol. 2017;31(2):211–7.	</a:t>
            </a:r>
            <a:r>
              <a:rPr lang="es-ES_tradnl" sz="1200">
                <a:effectLst/>
                <a:latin typeface="Calibri" panose="020F0502020204030204" pitchFamily="34" charset="0"/>
                <a:ea typeface="Calibri" panose="020F0502020204030204" pitchFamily="34" charset="0"/>
                <a:cs typeface="Calibri" panose="020F0502020204030204" pitchFamily="34" charset="0"/>
              </a:rPr>
              <a:t>Transpl Int. 2015;28(3):319–29. </a:t>
            </a:r>
          </a:p>
          <a:p>
            <a:pPr marL="406400" indent="-406400">
              <a:lnSpc>
                <a:spcPct val="150000"/>
              </a:lnSpc>
            </a:pPr>
            <a:r>
              <a:rPr lang="en-US" sz="1200">
                <a:effectLst/>
                <a:latin typeface="Calibri" panose="020F0502020204030204" pitchFamily="34" charset="0"/>
                <a:ea typeface="Calibri" panose="020F0502020204030204" pitchFamily="34" charset="0"/>
                <a:cs typeface="Calibri" panose="020F0502020204030204" pitchFamily="34" charset="0"/>
              </a:rPr>
              <a:t>Am J Transplant. 2020;20(9):2449–56. </a:t>
            </a:r>
            <a:r>
              <a:rPr lang="en-US" sz="1200">
                <a:effectLst/>
                <a:latin typeface="Calibri" panose="020F0502020204030204" pitchFamily="34" charset="0"/>
                <a:ea typeface="Calibri" panose="020F0502020204030204" pitchFamily="34" charset="0"/>
              </a:rPr>
              <a:t>		Liver Transplant. 2008;14(12):1694–707.</a:t>
            </a:r>
            <a:r>
              <a:rPr lang="es-ES" sz="1200">
                <a:effectLst/>
              </a:rPr>
              <a:t> </a:t>
            </a: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p>
            <a:endParaRPr lang="es-ES" sz="1200"/>
          </a:p>
        </p:txBody>
      </p:sp>
      <p:sp>
        <p:nvSpPr>
          <p:cNvPr id="4" name="CuadroTexto 3">
            <a:extLst>
              <a:ext uri="{FF2B5EF4-FFF2-40B4-BE49-F238E27FC236}">
                <a16:creationId xmlns:a16="http://schemas.microsoft.com/office/drawing/2014/main" id="{6D3F6FDB-A98D-ACAA-E6D6-A7BC7E276D95}"/>
              </a:ext>
            </a:extLst>
          </p:cNvPr>
          <p:cNvSpPr txBox="1"/>
          <p:nvPr/>
        </p:nvSpPr>
        <p:spPr>
          <a:xfrm>
            <a:off x="8181278" y="1051954"/>
            <a:ext cx="1790219" cy="707886"/>
          </a:xfrm>
          <a:prstGeom prst="rect">
            <a:avLst/>
          </a:prstGeom>
          <a:noFill/>
        </p:spPr>
        <p:txBody>
          <a:bodyPr wrap="square" rtlCol="0">
            <a:spAutoFit/>
          </a:bodyPr>
          <a:lstStyle/>
          <a:p>
            <a:r>
              <a:rPr lang="es-ES" sz="2000"/>
              <a:t>DISCORDANCIA</a:t>
            </a:r>
          </a:p>
          <a:p>
            <a:r>
              <a:rPr lang="es-ES" sz="2000"/>
              <a:t>                               </a:t>
            </a:r>
          </a:p>
        </p:txBody>
      </p:sp>
      <p:cxnSp>
        <p:nvCxnSpPr>
          <p:cNvPr id="10" name="Conector recto de flecha 9">
            <a:extLst>
              <a:ext uri="{FF2B5EF4-FFF2-40B4-BE49-F238E27FC236}">
                <a16:creationId xmlns:a16="http://schemas.microsoft.com/office/drawing/2014/main" id="{EF683BAE-C5BE-5C94-E24D-CAC3AAAE88AF}"/>
              </a:ext>
            </a:extLst>
          </p:cNvPr>
          <p:cNvCxnSpPr>
            <a:cxnSpLocks/>
          </p:cNvCxnSpPr>
          <p:nvPr/>
        </p:nvCxnSpPr>
        <p:spPr>
          <a:xfrm>
            <a:off x="9971497" y="998130"/>
            <a:ext cx="0" cy="225973"/>
          </a:xfrm>
          <a:prstGeom prst="straightConnector1">
            <a:avLst/>
          </a:prstGeom>
          <a:ln w="28575">
            <a:solidFill>
              <a:srgbClr val="3CA3E3"/>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E888E656-C30F-E805-9A6F-735820163D1A}"/>
              </a:ext>
            </a:extLst>
          </p:cNvPr>
          <p:cNvCxnSpPr>
            <a:cxnSpLocks/>
          </p:cNvCxnSpPr>
          <p:nvPr/>
        </p:nvCxnSpPr>
        <p:spPr>
          <a:xfrm flipV="1">
            <a:off x="9971497" y="1303992"/>
            <a:ext cx="0" cy="203810"/>
          </a:xfrm>
          <a:prstGeom prst="straightConnector1">
            <a:avLst/>
          </a:prstGeom>
          <a:ln w="28575">
            <a:solidFill>
              <a:srgbClr val="3CA3E3"/>
            </a:solidFill>
            <a:tailEnd type="triangle"/>
          </a:ln>
        </p:spPr>
        <p:style>
          <a:lnRef idx="1">
            <a:schemeClr val="accent1"/>
          </a:lnRef>
          <a:fillRef idx="0">
            <a:schemeClr val="accent1"/>
          </a:fillRef>
          <a:effectRef idx="0">
            <a:schemeClr val="accent1"/>
          </a:effectRef>
          <a:fontRef idx="minor">
            <a:schemeClr val="tx1"/>
          </a:fontRef>
        </p:style>
      </p:cxnSp>
      <p:sp>
        <p:nvSpPr>
          <p:cNvPr id="20" name="Flecha abajo 19">
            <a:extLst>
              <a:ext uri="{FF2B5EF4-FFF2-40B4-BE49-F238E27FC236}">
                <a16:creationId xmlns:a16="http://schemas.microsoft.com/office/drawing/2014/main" id="{4C3C542A-87FB-C62A-51DA-3AF6EB9EC0BD}"/>
              </a:ext>
            </a:extLst>
          </p:cNvPr>
          <p:cNvSpPr/>
          <p:nvPr/>
        </p:nvSpPr>
        <p:spPr>
          <a:xfrm>
            <a:off x="9524788" y="1821115"/>
            <a:ext cx="712382" cy="1382232"/>
          </a:xfrm>
          <a:prstGeom prst="downArrow">
            <a:avLst/>
          </a:prstGeom>
          <a:gradFill flip="none" rotWithShape="1">
            <a:gsLst>
              <a:gs pos="0">
                <a:srgbClr val="3CA3E3">
                  <a:tint val="66000"/>
                  <a:satMod val="160000"/>
                </a:srgbClr>
              </a:gs>
              <a:gs pos="50000">
                <a:srgbClr val="3CA3E3">
                  <a:tint val="44500"/>
                  <a:satMod val="160000"/>
                </a:srgbClr>
              </a:gs>
              <a:gs pos="100000">
                <a:srgbClr val="3CA3E3">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1" name="CuadroTexto 20">
            <a:extLst>
              <a:ext uri="{FF2B5EF4-FFF2-40B4-BE49-F238E27FC236}">
                <a16:creationId xmlns:a16="http://schemas.microsoft.com/office/drawing/2014/main" id="{6DF34C32-752A-957D-C36A-6E190934F1AE}"/>
              </a:ext>
            </a:extLst>
          </p:cNvPr>
          <p:cNvSpPr txBox="1"/>
          <p:nvPr/>
        </p:nvSpPr>
        <p:spPr>
          <a:xfrm>
            <a:off x="8109306" y="3261325"/>
            <a:ext cx="3618042" cy="369332"/>
          </a:xfrm>
          <a:prstGeom prst="rect">
            <a:avLst/>
          </a:prstGeom>
          <a:noFill/>
        </p:spPr>
        <p:txBody>
          <a:bodyPr wrap="none" rtlCol="0">
            <a:spAutoFit/>
          </a:bodyPr>
          <a:lstStyle/>
          <a:p>
            <a:r>
              <a:rPr lang="es-ES" b="1" u="sng"/>
              <a:t>DONANTES CRITERIOS EXPANDIDOS</a:t>
            </a:r>
          </a:p>
        </p:txBody>
      </p:sp>
      <p:sp>
        <p:nvSpPr>
          <p:cNvPr id="22" name="CuadroTexto 21">
            <a:extLst>
              <a:ext uri="{FF2B5EF4-FFF2-40B4-BE49-F238E27FC236}">
                <a16:creationId xmlns:a16="http://schemas.microsoft.com/office/drawing/2014/main" id="{4B9C7633-3D00-6F1A-0797-5AF3BFDF157B}"/>
              </a:ext>
            </a:extLst>
          </p:cNvPr>
          <p:cNvSpPr txBox="1"/>
          <p:nvPr/>
        </p:nvSpPr>
        <p:spPr>
          <a:xfrm>
            <a:off x="10015428" y="926048"/>
            <a:ext cx="1239442" cy="369332"/>
          </a:xfrm>
          <a:prstGeom prst="rect">
            <a:avLst/>
          </a:prstGeom>
          <a:noFill/>
        </p:spPr>
        <p:txBody>
          <a:bodyPr wrap="none" rtlCol="0">
            <a:spAutoFit/>
          </a:bodyPr>
          <a:lstStyle/>
          <a:p>
            <a:r>
              <a:rPr lang="es-ES"/>
              <a:t>DONANTES</a:t>
            </a:r>
          </a:p>
        </p:txBody>
      </p:sp>
      <p:sp>
        <p:nvSpPr>
          <p:cNvPr id="23" name="CuadroTexto 22">
            <a:extLst>
              <a:ext uri="{FF2B5EF4-FFF2-40B4-BE49-F238E27FC236}">
                <a16:creationId xmlns:a16="http://schemas.microsoft.com/office/drawing/2014/main" id="{68CF4BFE-FFED-32C4-C7AF-B80F324E2F22}"/>
              </a:ext>
            </a:extLst>
          </p:cNvPr>
          <p:cNvSpPr txBox="1"/>
          <p:nvPr/>
        </p:nvSpPr>
        <p:spPr>
          <a:xfrm>
            <a:off x="10015429" y="1269529"/>
            <a:ext cx="1374094" cy="369332"/>
          </a:xfrm>
          <a:prstGeom prst="rect">
            <a:avLst/>
          </a:prstGeom>
          <a:noFill/>
        </p:spPr>
        <p:txBody>
          <a:bodyPr wrap="none" rtlCol="0">
            <a:spAutoFit/>
          </a:bodyPr>
          <a:lstStyle/>
          <a:p>
            <a:r>
              <a:rPr lang="es-ES"/>
              <a:t>RECEPTORES</a:t>
            </a:r>
          </a:p>
        </p:txBody>
      </p:sp>
      <p:cxnSp>
        <p:nvCxnSpPr>
          <p:cNvPr id="24" name="Conector recto 23">
            <a:extLst>
              <a:ext uri="{FF2B5EF4-FFF2-40B4-BE49-F238E27FC236}">
                <a16:creationId xmlns:a16="http://schemas.microsoft.com/office/drawing/2014/main" id="{EF31A33D-F2A6-CB94-A528-9FCF632D6C04}"/>
              </a:ext>
            </a:extLst>
          </p:cNvPr>
          <p:cNvCxnSpPr>
            <a:cxnSpLocks/>
          </p:cNvCxnSpPr>
          <p:nvPr/>
        </p:nvCxnSpPr>
        <p:spPr>
          <a:xfrm flipV="1">
            <a:off x="9958519" y="1256206"/>
            <a:ext cx="1319746" cy="7140"/>
          </a:xfrm>
          <a:prstGeom prst="line">
            <a:avLst/>
          </a:prstGeom>
          <a:ln w="12700">
            <a:solidFill>
              <a:srgbClr val="3CA3E3"/>
            </a:solidFill>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89321581-CFEC-AB3E-8ABB-B61016B95A1C}"/>
              </a:ext>
            </a:extLst>
          </p:cNvPr>
          <p:cNvPicPr>
            <a:picLocks noChangeAspect="1"/>
          </p:cNvPicPr>
          <p:nvPr/>
        </p:nvPicPr>
        <p:blipFill>
          <a:blip r:embed="rId8"/>
          <a:stretch>
            <a:fillRect/>
          </a:stretch>
        </p:blipFill>
        <p:spPr>
          <a:xfrm>
            <a:off x="8491880" y="3727386"/>
            <a:ext cx="3420040" cy="2508473"/>
          </a:xfrm>
          <a:prstGeom prst="rect">
            <a:avLst/>
          </a:prstGeom>
        </p:spPr>
      </p:pic>
      <p:sp>
        <p:nvSpPr>
          <p:cNvPr id="26" name="CuadroTexto 25">
            <a:extLst>
              <a:ext uri="{FF2B5EF4-FFF2-40B4-BE49-F238E27FC236}">
                <a16:creationId xmlns:a16="http://schemas.microsoft.com/office/drawing/2014/main" id="{E8C65591-9A59-D641-2132-31A14037C6F9}"/>
              </a:ext>
            </a:extLst>
          </p:cNvPr>
          <p:cNvSpPr txBox="1"/>
          <p:nvPr/>
        </p:nvSpPr>
        <p:spPr>
          <a:xfrm>
            <a:off x="719066" y="350483"/>
            <a:ext cx="333242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3200" dirty="0">
                <a:ln w="0"/>
                <a:solidFill>
                  <a:schemeClr val="accent1"/>
                </a:solidFill>
                <a:effectLst>
                  <a:outerShdw blurRad="38100" dist="25400" dir="5400000" algn="ctr" rotWithShape="0">
                    <a:srgbClr val="6E747A">
                      <a:alpha val="43000"/>
                    </a:srgbClr>
                  </a:outerShdw>
                </a:effectLst>
              </a:rPr>
              <a:t>INTRODUCCIÓN</a:t>
            </a:r>
          </a:p>
        </p:txBody>
      </p:sp>
    </p:spTree>
    <p:extLst>
      <p:ext uri="{BB962C8B-B14F-4D97-AF65-F5344CB8AC3E}">
        <p14:creationId xmlns:p14="http://schemas.microsoft.com/office/powerpoint/2010/main" val="2061159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t="-37000" b="-37000"/>
          </a:stretch>
        </a:blip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4"/>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5"/>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pic>
        <p:nvPicPr>
          <p:cNvPr id="27" name="Imagen 26" descr="Diagrama&#10;&#10;Descripción generada automáticamente">
            <a:extLst>
              <a:ext uri="{FF2B5EF4-FFF2-40B4-BE49-F238E27FC236}">
                <a16:creationId xmlns:a16="http://schemas.microsoft.com/office/drawing/2014/main" id="{372B322E-11F9-2B01-268B-CE2F654665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7984" y="1187168"/>
            <a:ext cx="6093994" cy="4483664"/>
          </a:xfrm>
          <a:prstGeom prst="rect">
            <a:avLst/>
          </a:prstGeom>
        </p:spPr>
      </p:pic>
      <p:pic>
        <p:nvPicPr>
          <p:cNvPr id="29" name="Imagen 28">
            <a:extLst>
              <a:ext uri="{FF2B5EF4-FFF2-40B4-BE49-F238E27FC236}">
                <a16:creationId xmlns:a16="http://schemas.microsoft.com/office/drawing/2014/main" id="{9ED88959-252D-D6D0-725E-9650725005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58593" y="2823804"/>
            <a:ext cx="2166856" cy="1210392"/>
          </a:xfrm>
          <a:prstGeom prst="rect">
            <a:avLst/>
          </a:prstGeom>
        </p:spPr>
      </p:pic>
      <p:pic>
        <p:nvPicPr>
          <p:cNvPr id="3" name="Imagen 2" descr="Imagen que contiene cuarto de hospital, persona, escena, cuarto&#10;&#10;Descripción generada automáticamente">
            <a:extLst>
              <a:ext uri="{FF2B5EF4-FFF2-40B4-BE49-F238E27FC236}">
                <a16:creationId xmlns:a16="http://schemas.microsoft.com/office/drawing/2014/main" id="{4C437EFA-244D-7A1C-56A3-7A88A78B8D71}"/>
              </a:ext>
            </a:extLst>
          </p:cNvPr>
          <p:cNvPicPr>
            <a:picLocks noChangeAspect="1"/>
          </p:cNvPicPr>
          <p:nvPr/>
        </p:nvPicPr>
        <p:blipFill rotWithShape="1">
          <a:blip r:embed="rId9">
            <a:extLst>
              <a:ext uri="{28A0092B-C50C-407E-A947-70E740481C1C}">
                <a14:useLocalDpi xmlns:a14="http://schemas.microsoft.com/office/drawing/2010/main" val="0"/>
              </a:ext>
            </a:extLst>
          </a:blip>
          <a:srcRect t="24668"/>
          <a:stretch/>
        </p:blipFill>
        <p:spPr>
          <a:xfrm>
            <a:off x="466551" y="2823803"/>
            <a:ext cx="2367301" cy="1335513"/>
          </a:xfrm>
          <a:prstGeom prst="rect">
            <a:avLst/>
          </a:prstGeom>
        </p:spPr>
      </p:pic>
    </p:spTree>
    <p:extLst>
      <p:ext uri="{BB962C8B-B14F-4D97-AF65-F5344CB8AC3E}">
        <p14:creationId xmlns:p14="http://schemas.microsoft.com/office/powerpoint/2010/main" val="3038567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pic>
        <p:nvPicPr>
          <p:cNvPr id="2" name="Imagen 1">
            <a:extLst>
              <a:ext uri="{FF2B5EF4-FFF2-40B4-BE49-F238E27FC236}">
                <a16:creationId xmlns:a16="http://schemas.microsoft.com/office/drawing/2014/main" id="{C7C1FAD2-E31C-2D6E-B603-DB0EC54478E5}"/>
              </a:ext>
            </a:extLst>
          </p:cNvPr>
          <p:cNvPicPr>
            <a:picLocks noChangeAspect="1"/>
          </p:cNvPicPr>
          <p:nvPr/>
        </p:nvPicPr>
        <p:blipFill rotWithShape="1">
          <a:blip r:embed="rId6"/>
          <a:srcRect l="497" t="14866" r="6168" b="31341"/>
          <a:stretch/>
        </p:blipFill>
        <p:spPr>
          <a:xfrm>
            <a:off x="1420804" y="921234"/>
            <a:ext cx="6879949" cy="3965292"/>
          </a:xfrm>
          <a:prstGeom prst="rect">
            <a:avLst/>
          </a:prstGeom>
          <a:effectLst>
            <a:softEdge rad="127000"/>
          </a:effectLst>
        </p:spPr>
      </p:pic>
      <p:sp>
        <p:nvSpPr>
          <p:cNvPr id="3" name="CuadroTexto 2">
            <a:extLst>
              <a:ext uri="{FF2B5EF4-FFF2-40B4-BE49-F238E27FC236}">
                <a16:creationId xmlns:a16="http://schemas.microsoft.com/office/drawing/2014/main" id="{2E284B42-952C-C8BA-3D03-B2FF873F9D63}"/>
              </a:ext>
            </a:extLst>
          </p:cNvPr>
          <p:cNvSpPr txBox="1"/>
          <p:nvPr/>
        </p:nvSpPr>
        <p:spPr>
          <a:xfrm>
            <a:off x="2770163" y="5639458"/>
            <a:ext cx="3514728" cy="617670"/>
          </a:xfrm>
          <a:prstGeom prst="rect">
            <a:avLst/>
          </a:prstGeom>
          <a:noFill/>
        </p:spPr>
        <p:txBody>
          <a:bodyPr wrap="square" rtlCol="0">
            <a:spAutoFit/>
          </a:bodyPr>
          <a:lstStyle/>
          <a:p>
            <a:pPr marL="406400" indent="-406400">
              <a:lnSpc>
                <a:spcPct val="150000"/>
              </a:lnSpc>
            </a:pPr>
            <a:r>
              <a:rPr lang="en-US" sz="1200">
                <a:effectLst/>
                <a:latin typeface="Calibri" panose="020F0502020204030204" pitchFamily="34" charset="0"/>
                <a:ea typeface="Calibri" panose="020F0502020204030204" pitchFamily="34" charset="0"/>
                <a:cs typeface="Calibri" panose="020F0502020204030204" pitchFamily="34" charset="0"/>
              </a:rPr>
              <a:t>Transplant Proc. 2019;51(2):353–8.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p>
            <a:pPr marL="406400" indent="-406400">
              <a:lnSpc>
                <a:spcPct val="150000"/>
              </a:lnSpc>
            </a:pPr>
            <a:r>
              <a:rPr lang="en-US" sz="1200">
                <a:effectLst/>
                <a:latin typeface="Calibri" panose="020F0502020204030204" pitchFamily="34" charset="0"/>
                <a:ea typeface="Calibri" panose="020F0502020204030204" pitchFamily="34" charset="0"/>
                <a:cs typeface="Calibri" panose="020F0502020204030204" pitchFamily="34" charset="0"/>
              </a:rPr>
              <a:t>PLoS One. 2022;17 </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65003EEE-DCFB-585F-B68B-BCACB7B8F9E3}"/>
              </a:ext>
            </a:extLst>
          </p:cNvPr>
          <p:cNvPicPr>
            <a:picLocks noChangeAspect="1"/>
          </p:cNvPicPr>
          <p:nvPr/>
        </p:nvPicPr>
        <p:blipFill rotWithShape="1">
          <a:blip r:embed="rId7">
            <a:alphaModFix amt="90000"/>
          </a:blip>
          <a:srcRect l="5394" t="5433" r="4065" b="9490"/>
          <a:stretch/>
        </p:blipFill>
        <p:spPr>
          <a:xfrm>
            <a:off x="9222542" y="517460"/>
            <a:ext cx="2213807" cy="2385528"/>
          </a:xfrm>
          <a:prstGeom prst="rect">
            <a:avLst/>
          </a:prstGeom>
          <a:effectLst>
            <a:softEdge rad="139700"/>
          </a:effectLst>
        </p:spPr>
      </p:pic>
      <p:pic>
        <p:nvPicPr>
          <p:cNvPr id="10" name="Imagen 9">
            <a:extLst>
              <a:ext uri="{FF2B5EF4-FFF2-40B4-BE49-F238E27FC236}">
                <a16:creationId xmlns:a16="http://schemas.microsoft.com/office/drawing/2014/main" id="{C6AE6E9D-111C-F7B8-FDF6-6530F05E7A94}"/>
              </a:ext>
            </a:extLst>
          </p:cNvPr>
          <p:cNvPicPr>
            <a:picLocks noChangeAspect="1"/>
          </p:cNvPicPr>
          <p:nvPr/>
        </p:nvPicPr>
        <p:blipFill>
          <a:blip r:embed="rId8"/>
          <a:stretch>
            <a:fillRect/>
          </a:stretch>
        </p:blipFill>
        <p:spPr>
          <a:xfrm>
            <a:off x="9492439" y="3429000"/>
            <a:ext cx="1674015" cy="2409934"/>
          </a:xfrm>
          <a:prstGeom prst="rect">
            <a:avLst/>
          </a:prstGeom>
          <a:effectLst>
            <a:softEdge rad="50800"/>
          </a:effectLst>
        </p:spPr>
      </p:pic>
    </p:spTree>
    <p:extLst>
      <p:ext uri="{BB962C8B-B14F-4D97-AF65-F5344CB8AC3E}">
        <p14:creationId xmlns:p14="http://schemas.microsoft.com/office/powerpoint/2010/main" val="330242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10" name="CuadroTexto 9">
            <a:extLst>
              <a:ext uri="{FF2B5EF4-FFF2-40B4-BE49-F238E27FC236}">
                <a16:creationId xmlns:a16="http://schemas.microsoft.com/office/drawing/2014/main" id="{84AC9596-CF4E-E100-BE96-7969E3837E13}"/>
              </a:ext>
            </a:extLst>
          </p:cNvPr>
          <p:cNvSpPr txBox="1"/>
          <p:nvPr/>
        </p:nvSpPr>
        <p:spPr>
          <a:xfrm>
            <a:off x="367615" y="3066757"/>
            <a:ext cx="3093037" cy="646331"/>
          </a:xfrm>
          <a:prstGeom prst="rect">
            <a:avLst/>
          </a:prstGeom>
          <a:noFill/>
          <a:ln>
            <a:solidFill>
              <a:srgbClr val="3CA3E3"/>
            </a:solidFill>
          </a:ln>
        </p:spPr>
        <p:txBody>
          <a:bodyPr wrap="square" rtlCol="0">
            <a:spAutoFit/>
          </a:bodyPr>
          <a:lstStyle/>
          <a:p>
            <a:pPr algn="ctr"/>
            <a:r>
              <a:rPr lang="es-ES" sz="3600" dirty="0"/>
              <a:t>DONANTE</a:t>
            </a:r>
          </a:p>
        </p:txBody>
      </p:sp>
      <p:cxnSp>
        <p:nvCxnSpPr>
          <p:cNvPr id="11" name="Conector recto 10">
            <a:extLst>
              <a:ext uri="{FF2B5EF4-FFF2-40B4-BE49-F238E27FC236}">
                <a16:creationId xmlns:a16="http://schemas.microsoft.com/office/drawing/2014/main" id="{D4FDD17D-36EF-C91D-C550-AE91BCAD30AF}"/>
              </a:ext>
            </a:extLst>
          </p:cNvPr>
          <p:cNvCxnSpPr>
            <a:cxnSpLocks/>
            <a:stCxn id="10" idx="3"/>
          </p:cNvCxnSpPr>
          <p:nvPr/>
        </p:nvCxnSpPr>
        <p:spPr>
          <a:xfrm>
            <a:off x="3460652" y="3389923"/>
            <a:ext cx="4521298" cy="1553983"/>
          </a:xfrm>
          <a:prstGeom prst="line">
            <a:avLst/>
          </a:prstGeom>
          <a:ln w="57150">
            <a:solidFill>
              <a:srgbClr val="3CA3E3"/>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64BD8F2-5FEE-6347-9132-CFE826DCE983}"/>
              </a:ext>
            </a:extLst>
          </p:cNvPr>
          <p:cNvCxnSpPr>
            <a:cxnSpLocks/>
            <a:endCxn id="10" idx="3"/>
          </p:cNvCxnSpPr>
          <p:nvPr/>
        </p:nvCxnSpPr>
        <p:spPr>
          <a:xfrm flipH="1">
            <a:off x="3460652" y="1794841"/>
            <a:ext cx="4083148" cy="1595082"/>
          </a:xfrm>
          <a:prstGeom prst="line">
            <a:avLst/>
          </a:prstGeom>
          <a:ln w="57150">
            <a:solidFill>
              <a:srgbClr val="3CA3E3"/>
            </a:solidFill>
          </a:ln>
        </p:spPr>
        <p:style>
          <a:lnRef idx="1">
            <a:schemeClr val="accent1"/>
          </a:lnRef>
          <a:fillRef idx="0">
            <a:schemeClr val="accent1"/>
          </a:fillRef>
          <a:effectRef idx="0">
            <a:schemeClr val="accent1"/>
          </a:effectRef>
          <a:fontRef idx="minor">
            <a:schemeClr val="tx1"/>
          </a:fontRef>
        </p:style>
      </p:cxnSp>
      <p:pic>
        <p:nvPicPr>
          <p:cNvPr id="21" name="Imagen 20">
            <a:extLst>
              <a:ext uri="{FF2B5EF4-FFF2-40B4-BE49-F238E27FC236}">
                <a16:creationId xmlns:a16="http://schemas.microsoft.com/office/drawing/2014/main" id="{51C11EBD-7684-2A16-1991-04F082F58008}"/>
              </a:ext>
            </a:extLst>
          </p:cNvPr>
          <p:cNvPicPr>
            <a:picLocks noChangeAspect="1"/>
          </p:cNvPicPr>
          <p:nvPr/>
        </p:nvPicPr>
        <p:blipFill rotWithShape="1">
          <a:blip r:embed="rId6"/>
          <a:srcRect l="15959" t="18375" r="3411" b="6533"/>
          <a:stretch/>
        </p:blipFill>
        <p:spPr>
          <a:xfrm>
            <a:off x="8113494" y="3713190"/>
            <a:ext cx="3534970" cy="2469166"/>
          </a:xfrm>
          <a:prstGeom prst="rect">
            <a:avLst/>
          </a:prstGeom>
        </p:spPr>
      </p:pic>
      <p:pic>
        <p:nvPicPr>
          <p:cNvPr id="22" name="Imagen 21">
            <a:extLst>
              <a:ext uri="{FF2B5EF4-FFF2-40B4-BE49-F238E27FC236}">
                <a16:creationId xmlns:a16="http://schemas.microsoft.com/office/drawing/2014/main" id="{0971C0EB-5E56-ED23-C68D-5BCC9B85B7EB}"/>
              </a:ext>
            </a:extLst>
          </p:cNvPr>
          <p:cNvPicPr>
            <a:picLocks noChangeAspect="1"/>
          </p:cNvPicPr>
          <p:nvPr/>
        </p:nvPicPr>
        <p:blipFill>
          <a:blip r:embed="rId7"/>
          <a:stretch>
            <a:fillRect/>
          </a:stretch>
        </p:blipFill>
        <p:spPr>
          <a:xfrm>
            <a:off x="8202915" y="469253"/>
            <a:ext cx="2246653" cy="2246653"/>
          </a:xfrm>
          <a:prstGeom prst="rect">
            <a:avLst/>
          </a:prstGeom>
        </p:spPr>
      </p:pic>
      <p:pic>
        <p:nvPicPr>
          <p:cNvPr id="23" name="Imagen 22">
            <a:extLst>
              <a:ext uri="{FF2B5EF4-FFF2-40B4-BE49-F238E27FC236}">
                <a16:creationId xmlns:a16="http://schemas.microsoft.com/office/drawing/2014/main" id="{C146F522-2882-5672-9883-6BA63F8DF045}"/>
              </a:ext>
            </a:extLst>
          </p:cNvPr>
          <p:cNvPicPr>
            <a:picLocks noChangeAspect="1"/>
          </p:cNvPicPr>
          <p:nvPr/>
        </p:nvPicPr>
        <p:blipFill>
          <a:blip r:embed="rId8"/>
          <a:stretch>
            <a:fillRect/>
          </a:stretch>
        </p:blipFill>
        <p:spPr>
          <a:xfrm rot="7668967">
            <a:off x="8054726" y="839066"/>
            <a:ext cx="1310353" cy="1310353"/>
          </a:xfrm>
          <a:prstGeom prst="rect">
            <a:avLst/>
          </a:prstGeom>
        </p:spPr>
      </p:pic>
      <p:sp>
        <p:nvSpPr>
          <p:cNvPr id="2" name="CuadroTexto 1">
            <a:extLst>
              <a:ext uri="{FF2B5EF4-FFF2-40B4-BE49-F238E27FC236}">
                <a16:creationId xmlns:a16="http://schemas.microsoft.com/office/drawing/2014/main" id="{43CC4EAE-D428-64DA-DE58-2213C89D24BE}"/>
              </a:ext>
            </a:extLst>
          </p:cNvPr>
          <p:cNvSpPr txBox="1"/>
          <p:nvPr/>
        </p:nvSpPr>
        <p:spPr>
          <a:xfrm>
            <a:off x="719066" y="350483"/>
            <a:ext cx="479546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3200" dirty="0">
                <a:ln w="0"/>
                <a:solidFill>
                  <a:schemeClr val="accent1"/>
                </a:solidFill>
                <a:effectLst>
                  <a:outerShdw blurRad="38100" dist="25400" dir="5400000" algn="ctr" rotWithShape="0">
                    <a:srgbClr val="6E747A">
                      <a:alpha val="43000"/>
                    </a:srgbClr>
                  </a:outerShdw>
                </a:effectLst>
              </a:rPr>
              <a:t>OBJETIVO DEL ESTUDIO</a:t>
            </a:r>
          </a:p>
        </p:txBody>
      </p:sp>
      <p:sp>
        <p:nvSpPr>
          <p:cNvPr id="24" name="Anillo 23">
            <a:extLst>
              <a:ext uri="{FF2B5EF4-FFF2-40B4-BE49-F238E27FC236}">
                <a16:creationId xmlns:a16="http://schemas.microsoft.com/office/drawing/2014/main" id="{A173AA37-2301-F8D6-6184-647C92485CE1}"/>
              </a:ext>
            </a:extLst>
          </p:cNvPr>
          <p:cNvSpPr/>
          <p:nvPr/>
        </p:nvSpPr>
        <p:spPr>
          <a:xfrm>
            <a:off x="983622" y="1391004"/>
            <a:ext cx="1206534" cy="957979"/>
          </a:xfrm>
          <a:prstGeom prst="donut">
            <a:avLst>
              <a:gd name="adj" fmla="val 3878"/>
            </a:avLst>
          </a:prstGeom>
          <a:solidFill>
            <a:srgbClr val="3A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3A738D"/>
              </a:solidFill>
            </a:endParaRPr>
          </a:p>
        </p:txBody>
      </p:sp>
      <p:sp>
        <p:nvSpPr>
          <p:cNvPr id="25" name="CuadroTexto 24">
            <a:extLst>
              <a:ext uri="{FF2B5EF4-FFF2-40B4-BE49-F238E27FC236}">
                <a16:creationId xmlns:a16="http://schemas.microsoft.com/office/drawing/2014/main" id="{021BF18D-F40E-622B-6870-FF7E16976128}"/>
              </a:ext>
            </a:extLst>
          </p:cNvPr>
          <p:cNvSpPr txBox="1"/>
          <p:nvPr/>
        </p:nvSpPr>
        <p:spPr>
          <a:xfrm>
            <a:off x="1153185" y="1552662"/>
            <a:ext cx="939681" cy="584775"/>
          </a:xfrm>
          <a:prstGeom prst="rect">
            <a:avLst/>
          </a:prstGeom>
          <a:noFill/>
        </p:spPr>
        <p:txBody>
          <a:bodyPr wrap="none" rtlCol="0">
            <a:spAutoFit/>
          </a:bodyPr>
          <a:lstStyle/>
          <a:p>
            <a:r>
              <a:rPr lang="es-ES" sz="3200" dirty="0">
                <a:solidFill>
                  <a:srgbClr val="3A738D"/>
                </a:solidFill>
              </a:rPr>
              <a:t>rSO</a:t>
            </a:r>
            <a:r>
              <a:rPr lang="es-ES" sz="3200" baseline="-25000" dirty="0">
                <a:solidFill>
                  <a:srgbClr val="3A738D"/>
                </a:solidFill>
              </a:rPr>
              <a:t>2</a:t>
            </a:r>
            <a:endParaRPr lang="es-ES" sz="3200" dirty="0">
              <a:solidFill>
                <a:srgbClr val="3A738D"/>
              </a:solidFill>
            </a:endParaRPr>
          </a:p>
        </p:txBody>
      </p:sp>
    </p:spTree>
    <p:extLst>
      <p:ext uri="{BB962C8B-B14F-4D97-AF65-F5344CB8AC3E}">
        <p14:creationId xmlns:p14="http://schemas.microsoft.com/office/powerpoint/2010/main" val="189484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4" name="CuadroTexto 3">
            <a:extLst>
              <a:ext uri="{FF2B5EF4-FFF2-40B4-BE49-F238E27FC236}">
                <a16:creationId xmlns:a16="http://schemas.microsoft.com/office/drawing/2014/main" id="{75F2CD0C-0F4C-A506-5DA9-9DFD01AA9727}"/>
              </a:ext>
            </a:extLst>
          </p:cNvPr>
          <p:cNvSpPr txBox="1"/>
          <p:nvPr/>
        </p:nvSpPr>
        <p:spPr>
          <a:xfrm>
            <a:off x="2103849" y="1262336"/>
            <a:ext cx="8236550" cy="646331"/>
          </a:xfrm>
          <a:prstGeom prst="rect">
            <a:avLst/>
          </a:prstGeom>
          <a:noFill/>
        </p:spPr>
        <p:txBody>
          <a:bodyPr wrap="none" rtlCol="0">
            <a:spAutoFit/>
          </a:bodyPr>
          <a:lstStyle/>
          <a:p>
            <a:r>
              <a:rPr lang="es-ES" dirty="0"/>
              <a:t>ESTUDIO OBSERVACIONAL LONGUITUDINAL PROSPECTIVO (Agosto 2020 – Junio 2022)</a:t>
            </a:r>
          </a:p>
          <a:p>
            <a:endParaRPr lang="es-ES" dirty="0"/>
          </a:p>
        </p:txBody>
      </p:sp>
      <p:pic>
        <p:nvPicPr>
          <p:cNvPr id="20" name="Imagen 19" descr="Interfaz de usuario gráfica, Texto, Aplicación, Chat o mensaje de texto&#10;&#10;Descripción generada automáticamente">
            <a:extLst>
              <a:ext uri="{FF2B5EF4-FFF2-40B4-BE49-F238E27FC236}">
                <a16:creationId xmlns:a16="http://schemas.microsoft.com/office/drawing/2014/main" id="{3D4FCF45-5D82-AA28-4B94-35E90221C3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5924" y="1935963"/>
            <a:ext cx="7772400" cy="3880718"/>
          </a:xfrm>
          <a:prstGeom prst="rect">
            <a:avLst/>
          </a:prstGeom>
        </p:spPr>
      </p:pic>
      <p:sp>
        <p:nvSpPr>
          <p:cNvPr id="21" name="CuadroTexto 20">
            <a:extLst>
              <a:ext uri="{FF2B5EF4-FFF2-40B4-BE49-F238E27FC236}">
                <a16:creationId xmlns:a16="http://schemas.microsoft.com/office/drawing/2014/main" id="{31B7C0C8-D366-1CFA-9AA4-D154D3575B63}"/>
              </a:ext>
            </a:extLst>
          </p:cNvPr>
          <p:cNvSpPr txBox="1"/>
          <p:nvPr/>
        </p:nvSpPr>
        <p:spPr>
          <a:xfrm>
            <a:off x="719066" y="350483"/>
            <a:ext cx="397954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3200" dirty="0">
                <a:ln w="0"/>
                <a:solidFill>
                  <a:schemeClr val="accent1"/>
                </a:solidFill>
                <a:effectLst>
                  <a:outerShdw blurRad="38100" dist="25400" dir="5400000" algn="ctr" rotWithShape="0">
                    <a:srgbClr val="6E747A">
                      <a:alpha val="43000"/>
                    </a:srgbClr>
                  </a:outerShdw>
                </a:effectLst>
              </a:rPr>
              <a:t>MATERIAL Y MÉTODO</a:t>
            </a:r>
          </a:p>
        </p:txBody>
      </p:sp>
    </p:spTree>
    <p:extLst>
      <p:ext uri="{BB962C8B-B14F-4D97-AF65-F5344CB8AC3E}">
        <p14:creationId xmlns:p14="http://schemas.microsoft.com/office/powerpoint/2010/main" val="255601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sp>
        <p:nvSpPr>
          <p:cNvPr id="2" name="CuadroTexto 1">
            <a:extLst>
              <a:ext uri="{FF2B5EF4-FFF2-40B4-BE49-F238E27FC236}">
                <a16:creationId xmlns:a16="http://schemas.microsoft.com/office/drawing/2014/main" id="{1426E1D4-C5F9-EA3B-E30E-4AA92384A639}"/>
              </a:ext>
            </a:extLst>
          </p:cNvPr>
          <p:cNvSpPr txBox="1"/>
          <p:nvPr/>
        </p:nvSpPr>
        <p:spPr>
          <a:xfrm>
            <a:off x="719067" y="350483"/>
            <a:ext cx="268531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3200" dirty="0">
                <a:ln w="0"/>
                <a:solidFill>
                  <a:schemeClr val="accent1"/>
                </a:solidFill>
                <a:effectLst>
                  <a:outerShdw blurRad="38100" dist="25400" dir="5400000" algn="ctr" rotWithShape="0">
                    <a:srgbClr val="6E747A">
                      <a:alpha val="43000"/>
                    </a:srgbClr>
                  </a:outerShdw>
                </a:effectLst>
              </a:rPr>
              <a:t>RESULTADOS</a:t>
            </a:r>
          </a:p>
        </p:txBody>
      </p:sp>
      <p:pic>
        <p:nvPicPr>
          <p:cNvPr id="3" name="Imagen 2">
            <a:extLst>
              <a:ext uri="{FF2B5EF4-FFF2-40B4-BE49-F238E27FC236}">
                <a16:creationId xmlns:a16="http://schemas.microsoft.com/office/drawing/2014/main" id="{FAEA466D-8520-D1CD-AF4A-A1D5D6C6DB84}"/>
              </a:ext>
            </a:extLst>
          </p:cNvPr>
          <p:cNvPicPr>
            <a:picLocks noChangeAspect="1"/>
          </p:cNvPicPr>
          <p:nvPr/>
        </p:nvPicPr>
        <p:blipFill rotWithShape="1">
          <a:blip r:embed="rId6"/>
          <a:srcRect l="6713" t="4801" r="1887" b="2625"/>
          <a:stretch/>
        </p:blipFill>
        <p:spPr>
          <a:xfrm>
            <a:off x="2489830" y="1308833"/>
            <a:ext cx="8248148" cy="4249648"/>
          </a:xfrm>
          <a:prstGeom prst="rect">
            <a:avLst/>
          </a:prstGeom>
        </p:spPr>
      </p:pic>
    </p:spTree>
    <p:extLst>
      <p:ext uri="{BB962C8B-B14F-4D97-AF65-F5344CB8AC3E}">
        <p14:creationId xmlns:p14="http://schemas.microsoft.com/office/powerpoint/2010/main" val="2702948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pic>
        <p:nvPicPr>
          <p:cNvPr id="3" name="Imagen 2" descr="Gráfico, Gráfico de dispersión&#10;&#10;Descripción generada automáticamente">
            <a:extLst>
              <a:ext uri="{FF2B5EF4-FFF2-40B4-BE49-F238E27FC236}">
                <a16:creationId xmlns:a16="http://schemas.microsoft.com/office/drawing/2014/main" id="{DCD18D12-3070-94F4-3C9E-6742549B3A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649" y="908494"/>
            <a:ext cx="10536701" cy="5041011"/>
          </a:xfrm>
          <a:prstGeom prst="rect">
            <a:avLst/>
          </a:prstGeom>
        </p:spPr>
      </p:pic>
    </p:spTree>
    <p:extLst>
      <p:ext uri="{BB962C8B-B14F-4D97-AF65-F5344CB8AC3E}">
        <p14:creationId xmlns:p14="http://schemas.microsoft.com/office/powerpoint/2010/main" val="46277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07D3D83-DD71-0E94-24F6-2761D11205FB}"/>
              </a:ext>
            </a:extLst>
          </p:cNvPr>
          <p:cNvGrpSpPr>
            <a:grpSpLocks noGrp="1" noUngrp="1" noRot="1" noMove="1" noResize="1"/>
          </p:cNvGrpSpPr>
          <p:nvPr/>
        </p:nvGrpSpPr>
        <p:grpSpPr>
          <a:xfrm>
            <a:off x="0" y="6106645"/>
            <a:ext cx="12192000" cy="683114"/>
            <a:chOff x="0" y="6106645"/>
            <a:chExt cx="12192000" cy="683114"/>
          </a:xfrm>
        </p:grpSpPr>
        <p:grpSp>
          <p:nvGrpSpPr>
            <p:cNvPr id="14" name="Grupo 13">
              <a:extLst>
                <a:ext uri="{FF2B5EF4-FFF2-40B4-BE49-F238E27FC236}">
                  <a16:creationId xmlns:a16="http://schemas.microsoft.com/office/drawing/2014/main" id="{6233B9EB-F28B-3C98-0109-B8A164C59E94}"/>
                </a:ext>
              </a:extLst>
            </p:cNvPr>
            <p:cNvGrpSpPr>
              <a:grpSpLocks noGrp="1" noUngrp="1" noRot="1" noMove="1" noResize="1"/>
            </p:cNvGrpSpPr>
            <p:nvPr/>
          </p:nvGrpSpPr>
          <p:grpSpPr>
            <a:xfrm>
              <a:off x="0" y="6106645"/>
              <a:ext cx="12192000" cy="683114"/>
              <a:chOff x="0" y="6174885"/>
              <a:chExt cx="12192000" cy="683114"/>
            </a:xfrm>
          </p:grpSpPr>
          <p:grpSp>
            <p:nvGrpSpPr>
              <p:cNvPr id="8" name="Grupo 7">
                <a:extLst>
                  <a:ext uri="{FF2B5EF4-FFF2-40B4-BE49-F238E27FC236}">
                    <a16:creationId xmlns:a16="http://schemas.microsoft.com/office/drawing/2014/main" id="{D1274183-201B-D470-C630-C0E18CA75B68}"/>
                  </a:ext>
                </a:extLst>
              </p:cNvPr>
              <p:cNvGrpSpPr>
                <a:grpSpLocks noGrp="1" noUngrp="1" noRot="1" noMove="1" noResize="1"/>
              </p:cNvGrpSpPr>
              <p:nvPr/>
            </p:nvGrpSpPr>
            <p:grpSpPr>
              <a:xfrm>
                <a:off x="0" y="6174885"/>
                <a:ext cx="12192000" cy="665963"/>
                <a:chOff x="0" y="6174885"/>
                <a:chExt cx="12192000" cy="665963"/>
              </a:xfrm>
            </p:grpSpPr>
            <p:grpSp>
              <p:nvGrpSpPr>
                <p:cNvPr id="12" name="Grupo 11">
                  <a:extLst>
                    <a:ext uri="{FF2B5EF4-FFF2-40B4-BE49-F238E27FC236}">
                      <a16:creationId xmlns:a16="http://schemas.microsoft.com/office/drawing/2014/main" id="{988AA126-BE99-6C4F-775D-F08CDA7CE669}"/>
                    </a:ext>
                  </a:extLst>
                </p:cNvPr>
                <p:cNvGrpSpPr>
                  <a:grpSpLocks noGrp="1" noUngrp="1" noRot="1" noMove="1" noResize="1"/>
                </p:cNvGrpSpPr>
                <p:nvPr/>
              </p:nvGrpSpPr>
              <p:grpSpPr>
                <a:xfrm>
                  <a:off x="0" y="6174885"/>
                  <a:ext cx="12192000" cy="638667"/>
                  <a:chOff x="0" y="6174885"/>
                  <a:chExt cx="12192000" cy="638667"/>
                </a:xfrm>
              </p:grpSpPr>
              <p:cxnSp>
                <p:nvCxnSpPr>
                  <p:cNvPr id="5" name="Conector recto 4">
                    <a:extLst>
                      <a:ext uri="{FF2B5EF4-FFF2-40B4-BE49-F238E27FC236}">
                        <a16:creationId xmlns:a16="http://schemas.microsoft.com/office/drawing/2014/main" id="{73E1E27A-284F-2F98-EC72-EEB575422C4B}"/>
                      </a:ext>
                    </a:extLst>
                  </p:cNvPr>
                  <p:cNvCxnSpPr>
                    <a:cxnSpLocks noGrp="1" noRot="1" noMove="1" noResize="1" noEditPoints="1" noAdjustHandles="1" noChangeArrowheads="1" noChangeShapeType="1"/>
                  </p:cNvCxnSpPr>
                  <p:nvPr/>
                </p:nvCxnSpPr>
                <p:spPr>
                  <a:xfrm>
                    <a:off x="0" y="6575756"/>
                    <a:ext cx="12192000" cy="0"/>
                  </a:xfrm>
                  <a:prstGeom prst="line">
                    <a:avLst/>
                  </a:prstGeom>
                  <a:ln w="76200">
                    <a:solidFill>
                      <a:srgbClr val="00A2E2"/>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E7EA28C8-083A-D7C8-38D4-7C3EDC5BA7CB}"/>
                      </a:ext>
                    </a:extLst>
                  </p:cNvPr>
                  <p:cNvCxnSpPr>
                    <a:cxnSpLocks noGrp="1" noRot="1" noMove="1" noResize="1" noEditPoints="1" noAdjustHandles="1" noChangeArrowheads="1" noChangeShapeType="1"/>
                  </p:cNvCxnSpPr>
                  <p:nvPr/>
                </p:nvCxnSpPr>
                <p:spPr>
                  <a:xfrm>
                    <a:off x="0" y="6716404"/>
                    <a:ext cx="12192000" cy="0"/>
                  </a:xfrm>
                  <a:prstGeom prst="line">
                    <a:avLst/>
                  </a:prstGeom>
                  <a:ln w="76200">
                    <a:solidFill>
                      <a:srgbClr val="8E7A85"/>
                    </a:solidFill>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F6F55DDD-B0C7-7220-181B-6BB1DCECE138}"/>
                      </a:ext>
                    </a:extLst>
                  </p:cNvPr>
                  <p:cNvSpPr>
                    <a:spLocks noGrp="1" noRot="1" noMove="1" noResize="1" noEditPoints="1" noAdjustHandles="1" noChangeArrowheads="1" noChangeShapeType="1"/>
                  </p:cNvSpPr>
                  <p:nvPr/>
                </p:nvSpPr>
                <p:spPr>
                  <a:xfrm>
                    <a:off x="207590" y="6174885"/>
                    <a:ext cx="2426428" cy="63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7" name="Imagen 6">
                  <a:extLst>
                    <a:ext uri="{FF2B5EF4-FFF2-40B4-BE49-F238E27FC236}">
                      <a16:creationId xmlns:a16="http://schemas.microsoft.com/office/drawing/2014/main" id="{74F0F592-9844-FA18-52BB-5BB4E4AAB2A9}"/>
                    </a:ext>
                  </a:extLst>
                </p:cNvPr>
                <p:cNvPicPr>
                  <a:picLocks noGrp="1" noRot="1" noChangeAspect="1" noMove="1" noResize="1" noEditPoints="1" noAdjustHandles="1" noChangeArrowheads="1" noChangeShapeType="1" noCrop="1"/>
                </p:cNvPicPr>
                <p:nvPr/>
              </p:nvPicPr>
              <p:blipFill>
                <a:blip r:embed="rId3"/>
                <a:stretch>
                  <a:fillRect/>
                </a:stretch>
              </p:blipFill>
              <p:spPr>
                <a:xfrm>
                  <a:off x="367615" y="6202181"/>
                  <a:ext cx="1219274" cy="638667"/>
                </a:xfrm>
                <a:prstGeom prst="rect">
                  <a:avLst/>
                </a:prstGeom>
              </p:spPr>
            </p:pic>
          </p:grpSp>
          <p:pic>
            <p:nvPicPr>
              <p:cNvPr id="13" name="Imagen 12">
                <a:extLst>
                  <a:ext uri="{FF2B5EF4-FFF2-40B4-BE49-F238E27FC236}">
                    <a16:creationId xmlns:a16="http://schemas.microsoft.com/office/drawing/2014/main" id="{F89BC2B4-3348-06C2-1B06-5DDC92BBCABF}"/>
                  </a:ext>
                </a:extLst>
              </p:cNvPr>
              <p:cNvPicPr>
                <a:picLocks noGrp="1" noRot="1" noChangeAspect="1" noMove="1" noResize="1" noEditPoints="1" noAdjustHandles="1" noChangeArrowheads="1" noChangeShapeType="1" noCrop="1"/>
              </p:cNvPicPr>
              <p:nvPr/>
            </p:nvPicPr>
            <p:blipFill>
              <a:blip r:embed="rId4"/>
              <a:stretch>
                <a:fillRect/>
              </a:stretch>
            </p:blipFill>
            <p:spPr>
              <a:xfrm>
                <a:off x="1559593" y="6202180"/>
                <a:ext cx="930237" cy="655819"/>
              </a:xfrm>
              <a:prstGeom prst="rect">
                <a:avLst/>
              </a:prstGeom>
            </p:spPr>
          </p:pic>
        </p:grpSp>
        <p:sp>
          <p:nvSpPr>
            <p:cNvPr id="15" name="Rectángulo 14">
              <a:extLst>
                <a:ext uri="{FF2B5EF4-FFF2-40B4-BE49-F238E27FC236}">
                  <a16:creationId xmlns:a16="http://schemas.microsoft.com/office/drawing/2014/main" id="{D2347C3B-5AFA-CB4E-5459-55EE8FDE6824}"/>
                </a:ext>
              </a:extLst>
            </p:cNvPr>
            <p:cNvSpPr>
              <a:spLocks noGrp="1" noRot="1" noMove="1" noResize="1" noEditPoints="1" noAdjustHandles="1" noChangeArrowheads="1" noChangeShapeType="1"/>
            </p:cNvSpPr>
            <p:nvPr/>
          </p:nvSpPr>
          <p:spPr>
            <a:xfrm>
              <a:off x="9880979" y="6133940"/>
              <a:ext cx="2103431" cy="643098"/>
            </a:xfrm>
            <a:prstGeom prst="rect">
              <a:avLst/>
            </a:prstGeom>
            <a:solidFill>
              <a:srgbClr val="FDFE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1AB20A96-2FF3-0F6C-BA52-8626D9FC3AE5}"/>
              </a:ext>
            </a:extLst>
          </p:cNvPr>
          <p:cNvGrpSpPr/>
          <p:nvPr/>
        </p:nvGrpSpPr>
        <p:grpSpPr>
          <a:xfrm>
            <a:off x="9165475" y="6364946"/>
            <a:ext cx="6093994" cy="400110"/>
            <a:chOff x="-321843" y="6376403"/>
            <a:chExt cx="6093994" cy="400110"/>
          </a:xfrm>
        </p:grpSpPr>
        <p:sp>
          <p:nvSpPr>
            <p:cNvPr id="17" name="QuadreDeText 11">
              <a:extLst>
                <a:ext uri="{FF2B5EF4-FFF2-40B4-BE49-F238E27FC236}">
                  <a16:creationId xmlns:a16="http://schemas.microsoft.com/office/drawing/2014/main" id="{A8CEE999-1BAE-7A3D-A5A4-4F1BB83C843A}"/>
                </a:ext>
              </a:extLst>
            </p:cNvPr>
            <p:cNvSpPr txBox="1"/>
            <p:nvPr/>
          </p:nvSpPr>
          <p:spPr>
            <a:xfrm>
              <a:off x="-321843" y="6376403"/>
              <a:ext cx="6093994" cy="400110"/>
            </a:xfrm>
            <a:prstGeom prst="rect">
              <a:avLst/>
            </a:prstGeom>
            <a:noFill/>
          </p:spPr>
          <p:txBody>
            <a:bodyPr wrap="square">
              <a:spAutoFit/>
            </a:bodyPr>
            <a:lstStyle/>
            <a:p>
              <a:r>
                <a:rPr lang="es-ES" sz="2000" dirty="0">
                  <a:solidFill>
                    <a:srgbClr val="00A2E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solidFill>
                    <a:srgbClr val="01A2E2"/>
                  </a:solidFill>
                  <a:effectLst/>
                  <a:latin typeface="Calibri" panose="020F0502020204030204" pitchFamily="34" charset="0"/>
                  <a:ea typeface="Times New Roman" panose="02020603050405020304" pitchFamily="18" charset="0"/>
                  <a:cs typeface="Times New Roman" panose="02020603050405020304" pitchFamily="18" charset="0"/>
                </a:rPr>
                <a:t>@SETHepatico</a:t>
              </a:r>
              <a:endParaRPr lang="es-ES" sz="2000" dirty="0">
                <a:solidFill>
                  <a:srgbClr val="01A2E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descr="Forma&#10;&#10;Descripción generada automáticamente con confianza media">
              <a:extLst>
                <a:ext uri="{FF2B5EF4-FFF2-40B4-BE49-F238E27FC236}">
                  <a16:creationId xmlns:a16="http://schemas.microsoft.com/office/drawing/2014/main" id="{984BF5FC-3048-FCCB-D3CF-F55C8A7424D1}"/>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8523" y="6395787"/>
              <a:ext cx="353606" cy="361341"/>
            </a:xfrm>
            <a:prstGeom prst="rect">
              <a:avLst/>
            </a:prstGeom>
          </p:spPr>
        </p:pic>
      </p:grpSp>
      <p:pic>
        <p:nvPicPr>
          <p:cNvPr id="4" name="Imagen 3" descr="Gráfico, Gráfico de dispersión&#10;&#10;Descripción generada automáticamente">
            <a:extLst>
              <a:ext uri="{FF2B5EF4-FFF2-40B4-BE49-F238E27FC236}">
                <a16:creationId xmlns:a16="http://schemas.microsoft.com/office/drawing/2014/main" id="{C4F0736D-B78C-FA29-5922-797A07889C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1029" y="620462"/>
            <a:ext cx="8489941" cy="5285747"/>
          </a:xfrm>
          <a:prstGeom prst="rect">
            <a:avLst/>
          </a:prstGeom>
        </p:spPr>
      </p:pic>
    </p:spTree>
    <p:extLst>
      <p:ext uri="{BB962C8B-B14F-4D97-AF65-F5344CB8AC3E}">
        <p14:creationId xmlns:p14="http://schemas.microsoft.com/office/powerpoint/2010/main" val="1137031125"/>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E020579F7B4964FACCC3D9671C8AF13" ma:contentTypeVersion="14" ma:contentTypeDescription="Crear nuevo documento." ma:contentTypeScope="" ma:versionID="a36bc7379729fb197f81f6c1046e658d">
  <xsd:schema xmlns:xsd="http://www.w3.org/2001/XMLSchema" xmlns:xs="http://www.w3.org/2001/XMLSchema" xmlns:p="http://schemas.microsoft.com/office/2006/metadata/properties" xmlns:ns2="2ba98950-7f45-4f63-93ce-8807729bc465" xmlns:ns3="0c5cd9b1-7df6-4125-9594-fc0acfe49476" targetNamespace="http://schemas.microsoft.com/office/2006/metadata/properties" ma:root="true" ma:fieldsID="8c391ca4074de249015c27fdc0d86995" ns2:_="" ns3:_="">
    <xsd:import namespace="2ba98950-7f45-4f63-93ce-8807729bc465"/>
    <xsd:import namespace="0c5cd9b1-7df6-4125-9594-fc0acfe4947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98950-7f45-4f63-93ce-8807729bc4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cc06aaf1-dea5-4937-a89f-1c0b07b63c8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5cd9b1-7df6-4125-9594-fc0acfe4947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36cc2f8-7afc-48ea-9592-642bd44d942f}" ma:internalName="TaxCatchAll" ma:showField="CatchAllData" ma:web="0c5cd9b1-7df6-4125-9594-fc0acfe494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5cd9b1-7df6-4125-9594-fc0acfe49476" xsi:nil="true"/>
    <lcf76f155ced4ddcb4097134ff3c332f xmlns="2ba98950-7f45-4f63-93ce-8807729bc4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CA17E5-5702-4B96-A281-3D4E8D77E9BB}"/>
</file>

<file path=customXml/itemProps2.xml><?xml version="1.0" encoding="utf-8"?>
<ds:datastoreItem xmlns:ds="http://schemas.openxmlformats.org/officeDocument/2006/customXml" ds:itemID="{BE8AAE77-4BE6-4504-B263-33AECFAD9B0D}">
  <ds:schemaRefs>
    <ds:schemaRef ds:uri="http://schemas.microsoft.com/sharepoint/v3/contenttype/forms"/>
  </ds:schemaRefs>
</ds:datastoreItem>
</file>

<file path=customXml/itemProps3.xml><?xml version="1.0" encoding="utf-8"?>
<ds:datastoreItem xmlns:ds="http://schemas.openxmlformats.org/officeDocument/2006/customXml" ds:itemID="{CF4C74D6-8E01-4C8F-A796-A362780A2589}">
  <ds:schemaRefs>
    <ds:schemaRef ds:uri="http://schemas.microsoft.com/office/2006/metadata/properties"/>
    <ds:schemaRef ds:uri="http://schemas.microsoft.com/office/infopath/2007/PartnerControls"/>
    <ds:schemaRef ds:uri="0c5cd9b1-7df6-4125-9594-fc0acfe49476"/>
    <ds:schemaRef ds:uri="2ba98950-7f45-4f63-93ce-8807729bc465"/>
  </ds:schemaRefs>
</ds:datastoreItem>
</file>

<file path=docProps/app.xml><?xml version="1.0" encoding="utf-8"?>
<Properties xmlns="http://schemas.openxmlformats.org/officeDocument/2006/extended-properties" xmlns:vt="http://schemas.openxmlformats.org/officeDocument/2006/docPropsVTypes">
  <TotalTime>1397</TotalTime>
  <Words>1332</Words>
  <Application>Microsoft Macintosh PowerPoint</Application>
  <PresentationFormat>Panorámica</PresentationFormat>
  <Paragraphs>95</Paragraphs>
  <Slides>14</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de l'Office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NATALIA GRUP CONGRES</dc:creator>
  <cp:lastModifiedBy>Adela Rojas Holguín</cp:lastModifiedBy>
  <cp:revision>29</cp:revision>
  <dcterms:created xsi:type="dcterms:W3CDTF">2022-01-31T13:34:55Z</dcterms:created>
  <dcterms:modified xsi:type="dcterms:W3CDTF">2025-10-23T11:09:39Z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0x010100DE020579F7B4964FACCC3D9671C8AF13</vt:lpwstr>
  </property>
  <property fmtid="{D5CDD505-2E9C-101B-9397-08002B2CF9AE}" pid="3" name="MediaServiceImageTags">
    <vt:lpwstr/>
  </property>
</Properties>
</file>