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267" r:id="rId6"/>
    <p:sldId id="266" r:id="rId7"/>
    <p:sldId id="264" r:id="rId8"/>
    <p:sldId id="265" r:id="rId9"/>
    <p:sldId id="292" r:id="rId10"/>
    <p:sldId id="268" r:id="rId11"/>
    <p:sldId id="278" r:id="rId12"/>
    <p:sldId id="279" r:id="rId13"/>
    <p:sldId id="269" r:id="rId14"/>
    <p:sldId id="274" r:id="rId15"/>
    <p:sldId id="275" r:id="rId16"/>
    <p:sldId id="282" r:id="rId17"/>
    <p:sldId id="281" r:id="rId18"/>
    <p:sldId id="276" r:id="rId19"/>
    <p:sldId id="283" r:id="rId20"/>
    <p:sldId id="273" r:id="rId21"/>
    <p:sldId id="294" r:id="rId22"/>
    <p:sldId id="295" r:id="rId23"/>
    <p:sldId id="288" r:id="rId24"/>
    <p:sldId id="271" r:id="rId25"/>
    <p:sldId id="296"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D39A"/>
    <a:srgbClr val="98A5CF"/>
    <a:srgbClr val="E3DFBC"/>
    <a:srgbClr val="FDFEFD"/>
    <a:srgbClr val="00FF00"/>
    <a:srgbClr val="FF5050"/>
    <a:srgbClr val="939292"/>
    <a:srgbClr val="F46E38"/>
    <a:srgbClr val="01A2E2"/>
    <a:srgbClr val="B5A8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7" autoAdjust="0"/>
    <p:restoredTop sz="68930" autoAdjust="0"/>
  </p:normalViewPr>
  <p:slideViewPr>
    <p:cSldViewPr snapToGrid="0" showGuides="1">
      <p:cViewPr varScale="1">
        <p:scale>
          <a:sx n="39" d="100"/>
          <a:sy n="39" d="100"/>
        </p:scale>
        <p:origin x="30" y="234"/>
      </p:cViewPr>
      <p:guideLst>
        <p:guide orient="horz" pos="96"/>
        <p:guide pos="721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Tipo de Injerto</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D31-46F7-BD0A-3DF6C0FCBE9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D31-46F7-BD0A-3DF6C0FCBE92}"/>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0D31-46F7-BD0A-3DF6C0FCBE92}"/>
              </c:ext>
            </c:extLst>
          </c:dPt>
          <c:dLbls>
            <c:dLbl>
              <c:idx val="0"/>
              <c:tx>
                <c:rich>
                  <a:bodyPr/>
                  <a:lstStyle/>
                  <a:p>
                    <a:fld id="{D85474FA-78C3-EB46-8D2E-54E96DA7295E}" type="VALUE">
                      <a:rPr lang="en-US" smtClean="0"/>
                      <a:pPr/>
                      <a:t>[VALOR]</a:t>
                    </a:fld>
                    <a:r>
                      <a:rPr lang="en-US" baseline="0"/>
                      <a:t>%</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D31-46F7-BD0A-3DF6C0FCBE92}"/>
                </c:ext>
              </c:extLst>
            </c:dLbl>
            <c:dLbl>
              <c:idx val="1"/>
              <c:tx>
                <c:rich>
                  <a:bodyPr/>
                  <a:lstStyle/>
                  <a:p>
                    <a:fld id="{B7351B18-7E80-DC4A-895C-525C6F2FF011}" type="VALUE">
                      <a:rPr lang="en-US" smtClean="0"/>
                      <a:pPr/>
                      <a:t>[VALOR]</a:t>
                    </a:fld>
                    <a:r>
                      <a:rPr lang="en-US" baseline="0"/>
                      <a:t>%</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D31-46F7-BD0A-3DF6C0FCBE92}"/>
                </c:ext>
              </c:extLst>
            </c:dLbl>
            <c:dLbl>
              <c:idx val="2"/>
              <c:tx>
                <c:rich>
                  <a:bodyPr/>
                  <a:lstStyle/>
                  <a:p>
                    <a:fld id="{B761DA83-8095-B14B-9F0E-C73FF108D8AD}" type="VALUE">
                      <a:rPr lang="en-US" smtClean="0"/>
                      <a:pPr/>
                      <a:t>[VALOR]</a:t>
                    </a:fld>
                    <a:r>
                      <a:rPr lang="en-US" baseline="0"/>
                      <a:t>%</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D31-46F7-BD0A-3DF6C0FCBE9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Hoja1!$A$2:$A$4</c:f>
              <c:strCache>
                <c:ptCount val="3"/>
                <c:pt idx="0">
                  <c:v>RHL</c:v>
                </c:pt>
                <c:pt idx="1">
                  <c:v>RHL+ SIV</c:v>
                </c:pt>
                <c:pt idx="2">
                  <c:v>LHL</c:v>
                </c:pt>
              </c:strCache>
            </c:strRef>
          </c:cat>
          <c:val>
            <c:numRef>
              <c:f>Hoja1!$B$2:$B$4</c:f>
              <c:numCache>
                <c:formatCode>General</c:formatCode>
                <c:ptCount val="3"/>
                <c:pt idx="0">
                  <c:v>36.1</c:v>
                </c:pt>
                <c:pt idx="1">
                  <c:v>57.4</c:v>
                </c:pt>
                <c:pt idx="2">
                  <c:v>6.6</c:v>
                </c:pt>
              </c:numCache>
            </c:numRef>
          </c:val>
          <c:extLst>
            <c:ext xmlns:c16="http://schemas.microsoft.com/office/drawing/2014/chart" uri="{C3380CC4-5D6E-409C-BE32-E72D297353CC}">
              <c16:uniqueId val="{00000000-0D31-46F7-BD0A-3DF6C0FCBE92}"/>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Entry>
      <c:legendEntry>
        <c:idx val="2"/>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Tipo de bipartición</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267-44DD-8A7E-39A0A189BB7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B94-4E86-A65C-EB938318DAE5}"/>
              </c:ext>
            </c:extLst>
          </c:dPt>
          <c:dLbls>
            <c:dLbl>
              <c:idx val="0"/>
              <c:layout>
                <c:manualLayout>
                  <c:x val="-8.407098665022858E-2"/>
                  <c:y val="0.13034218845321943"/>
                </c:manualLayout>
              </c:layout>
              <c:tx>
                <c:rich>
                  <a:bodyPr/>
                  <a:lstStyle/>
                  <a:p>
                    <a:fld id="{DC33C9C0-E80A-1E4C-8FF9-4EC5E4EA1662}" type="VALUE">
                      <a:rPr lang="en-US" smtClean="0"/>
                      <a:pPr/>
                      <a:t>[VALOR]</a:t>
                    </a:fld>
                    <a:r>
                      <a:rPr lang="en-US" baseline="0"/>
                      <a:t>%</a:t>
                    </a: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67-44DD-8A7E-39A0A189BB75}"/>
                </c:ext>
              </c:extLst>
            </c:dLbl>
            <c:dLbl>
              <c:idx val="1"/>
              <c:tx>
                <c:rich>
                  <a:bodyPr/>
                  <a:lstStyle/>
                  <a:p>
                    <a:fld id="{8B5AB7D5-55BA-9240-AE5F-552EDD1E219F}" type="VALUE">
                      <a:rPr lang="en-US" smtClean="0"/>
                      <a:pPr/>
                      <a:t>[VALOR]</a:t>
                    </a:fld>
                    <a:r>
                      <a:rPr lang="en-US" baseline="0"/>
                      <a:t>%</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B94-4E86-A65C-EB938318DAE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Hoja1!$A$2:$A$3</c:f>
              <c:strCache>
                <c:ptCount val="2"/>
                <c:pt idx="0">
                  <c:v>In-situ</c:v>
                </c:pt>
                <c:pt idx="1">
                  <c:v>Ex-situ</c:v>
                </c:pt>
              </c:strCache>
            </c:strRef>
          </c:cat>
          <c:val>
            <c:numRef>
              <c:f>Hoja1!$B$2:$B$3</c:f>
              <c:numCache>
                <c:formatCode>General</c:formatCode>
                <c:ptCount val="2"/>
                <c:pt idx="0">
                  <c:v>9.8000000000000007</c:v>
                </c:pt>
                <c:pt idx="1">
                  <c:v>90.2</c:v>
                </c:pt>
              </c:numCache>
            </c:numRef>
          </c:val>
          <c:extLst>
            <c:ext xmlns:c16="http://schemas.microsoft.com/office/drawing/2014/chart" uri="{C3380CC4-5D6E-409C-BE32-E72D297353CC}">
              <c16:uniqueId val="{00000000-7267-44DD-8A7E-39A0A189BB75}"/>
            </c:ext>
          </c:extLst>
        </c:ser>
        <c:dLbls>
          <c:dLblPos val="ctr"/>
          <c:showLegendKey val="0"/>
          <c:showVal val="1"/>
          <c:showCatName val="0"/>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Infección</c:v>
                </c:pt>
              </c:strCache>
            </c:strRef>
          </c:tx>
          <c:spPr>
            <a:solidFill>
              <a:srgbClr val="92D050"/>
            </a:solidFill>
            <a:ln>
              <a:noFill/>
            </a:ln>
            <a:effectLst/>
          </c:spPr>
          <c:invertIfNegative val="0"/>
          <c:cat>
            <c:strRef>
              <c:f>Hoja1!$A$2</c:f>
              <c:strCache>
                <c:ptCount val="1"/>
                <c:pt idx="0">
                  <c:v>Causas de fallecimiento</c:v>
                </c:pt>
              </c:strCache>
            </c:strRef>
          </c:cat>
          <c:val>
            <c:numRef>
              <c:f>Hoja1!$B$2</c:f>
              <c:numCache>
                <c:formatCode>General</c:formatCode>
                <c:ptCount val="1"/>
                <c:pt idx="0">
                  <c:v>9.8000000000000007</c:v>
                </c:pt>
              </c:numCache>
            </c:numRef>
          </c:val>
          <c:extLst>
            <c:ext xmlns:c16="http://schemas.microsoft.com/office/drawing/2014/chart" uri="{C3380CC4-5D6E-409C-BE32-E72D297353CC}">
              <c16:uniqueId val="{00000000-1EE3-4712-8E16-39CD3B39457B}"/>
            </c:ext>
          </c:extLst>
        </c:ser>
        <c:ser>
          <c:idx val="1"/>
          <c:order val="1"/>
          <c:tx>
            <c:strRef>
              <c:f>Hoja1!$C$1</c:f>
              <c:strCache>
                <c:ptCount val="1"/>
                <c:pt idx="0">
                  <c:v>Cardiovascular</c:v>
                </c:pt>
              </c:strCache>
            </c:strRef>
          </c:tx>
          <c:spPr>
            <a:solidFill>
              <a:srgbClr val="FF0000"/>
            </a:solidFill>
            <a:ln>
              <a:noFill/>
            </a:ln>
            <a:effectLst/>
          </c:spPr>
          <c:invertIfNegative val="0"/>
          <c:cat>
            <c:strRef>
              <c:f>Hoja1!$A$2</c:f>
              <c:strCache>
                <c:ptCount val="1"/>
                <c:pt idx="0">
                  <c:v>Causas de fallecimiento</c:v>
                </c:pt>
              </c:strCache>
            </c:strRef>
          </c:cat>
          <c:val>
            <c:numRef>
              <c:f>Hoja1!$C$2</c:f>
              <c:numCache>
                <c:formatCode>General</c:formatCode>
                <c:ptCount val="1"/>
                <c:pt idx="0">
                  <c:v>14.8</c:v>
                </c:pt>
              </c:numCache>
            </c:numRef>
          </c:val>
          <c:extLst>
            <c:ext xmlns:c16="http://schemas.microsoft.com/office/drawing/2014/chart" uri="{C3380CC4-5D6E-409C-BE32-E72D297353CC}">
              <c16:uniqueId val="{00000001-1EE3-4712-8E16-39CD3B39457B}"/>
            </c:ext>
          </c:extLst>
        </c:ser>
        <c:ser>
          <c:idx val="2"/>
          <c:order val="2"/>
          <c:tx>
            <c:strRef>
              <c:f>Hoja1!$D$1</c:f>
              <c:strCache>
                <c:ptCount val="1"/>
                <c:pt idx="0">
                  <c:v>Hépatica</c:v>
                </c:pt>
              </c:strCache>
            </c:strRef>
          </c:tx>
          <c:spPr>
            <a:solidFill>
              <a:srgbClr val="00B0F0"/>
            </a:solidFill>
            <a:ln>
              <a:noFill/>
            </a:ln>
            <a:effectLst/>
          </c:spPr>
          <c:invertIfNegative val="0"/>
          <c:cat>
            <c:strRef>
              <c:f>Hoja1!$A$2</c:f>
              <c:strCache>
                <c:ptCount val="1"/>
                <c:pt idx="0">
                  <c:v>Causas de fallecimiento</c:v>
                </c:pt>
              </c:strCache>
            </c:strRef>
          </c:cat>
          <c:val>
            <c:numRef>
              <c:f>Hoja1!$D$2</c:f>
              <c:numCache>
                <c:formatCode>General</c:formatCode>
                <c:ptCount val="1"/>
                <c:pt idx="0">
                  <c:v>4.9000000000000004</c:v>
                </c:pt>
              </c:numCache>
            </c:numRef>
          </c:val>
          <c:extLst>
            <c:ext xmlns:c16="http://schemas.microsoft.com/office/drawing/2014/chart" uri="{C3380CC4-5D6E-409C-BE32-E72D297353CC}">
              <c16:uniqueId val="{00000002-1EE3-4712-8E16-39CD3B39457B}"/>
            </c:ext>
          </c:extLst>
        </c:ser>
        <c:ser>
          <c:idx val="3"/>
          <c:order val="3"/>
          <c:tx>
            <c:strRef>
              <c:f>Hoja1!$E$1</c:f>
              <c:strCache>
                <c:ptCount val="1"/>
                <c:pt idx="0">
                  <c:v>Otras</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4-1EE3-4712-8E16-39CD3B39457B}"/>
              </c:ext>
            </c:extLst>
          </c:dPt>
          <c:cat>
            <c:strRef>
              <c:f>Hoja1!$A$2</c:f>
              <c:strCache>
                <c:ptCount val="1"/>
                <c:pt idx="0">
                  <c:v>Causas de fallecimiento</c:v>
                </c:pt>
              </c:strCache>
            </c:strRef>
          </c:cat>
          <c:val>
            <c:numRef>
              <c:f>Hoja1!$E$2</c:f>
              <c:numCache>
                <c:formatCode>General</c:formatCode>
                <c:ptCount val="1"/>
                <c:pt idx="0">
                  <c:v>9.8000000000000007</c:v>
                </c:pt>
              </c:numCache>
            </c:numRef>
          </c:val>
          <c:extLst>
            <c:ext xmlns:c16="http://schemas.microsoft.com/office/drawing/2014/chart" uri="{C3380CC4-5D6E-409C-BE32-E72D297353CC}">
              <c16:uniqueId val="{00000003-1EE3-4712-8E16-39CD3B39457B}"/>
            </c:ext>
          </c:extLst>
        </c:ser>
        <c:dLbls>
          <c:showLegendKey val="0"/>
          <c:showVal val="0"/>
          <c:showCatName val="0"/>
          <c:showSerName val="0"/>
          <c:showPercent val="0"/>
          <c:showBubbleSize val="0"/>
        </c:dLbls>
        <c:gapWidth val="219"/>
        <c:overlap val="-27"/>
        <c:axId val="1004703951"/>
        <c:axId val="1004706351"/>
      </c:barChart>
      <c:catAx>
        <c:axId val="100470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ES"/>
          </a:p>
        </c:txPr>
        <c:crossAx val="1004706351"/>
        <c:crosses val="autoZero"/>
        <c:auto val="1"/>
        <c:lblAlgn val="ctr"/>
        <c:lblOffset val="100"/>
        <c:noMultiLvlLbl val="0"/>
      </c:catAx>
      <c:valAx>
        <c:axId val="10047063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004703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4E307-E90C-4332-9BD1-A8997AF51BCD}" type="datetimeFigureOut">
              <a:rPr lang="es-ES" smtClean="0"/>
              <a:t>23/10/2025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FB5C0-01BD-480D-ADB6-2E1A8179B94A}" type="slidenum">
              <a:rPr lang="es-ES" smtClean="0"/>
              <a:t>‹Nº›</a:t>
            </a:fld>
            <a:endParaRPr lang="es-ES"/>
          </a:p>
        </p:txBody>
      </p:sp>
    </p:spTree>
    <p:extLst>
      <p:ext uri="{BB962C8B-B14F-4D97-AF65-F5344CB8AC3E}">
        <p14:creationId xmlns:p14="http://schemas.microsoft.com/office/powerpoint/2010/main" val="393002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800" kern="1200" dirty="0">
                <a:solidFill>
                  <a:schemeClr val="tx1"/>
                </a:solidFill>
                <a:effectLst/>
                <a:latin typeface="+mn-lt"/>
                <a:ea typeface="+mn-ea"/>
                <a:cs typeface="+mn-cs"/>
              </a:rPr>
              <a:t>El Split surge como una </a:t>
            </a:r>
            <a:r>
              <a:rPr lang="es-ES" sz="800" kern="1200" dirty="0" err="1">
                <a:solidFill>
                  <a:schemeClr val="tx1"/>
                </a:solidFill>
                <a:effectLst/>
                <a:latin typeface="+mn-lt"/>
                <a:ea typeface="+mn-ea"/>
                <a:cs typeface="+mn-cs"/>
              </a:rPr>
              <a:t>alterantiva</a:t>
            </a:r>
            <a:r>
              <a:rPr lang="es-ES" sz="800" kern="1200" dirty="0">
                <a:solidFill>
                  <a:schemeClr val="tx1"/>
                </a:solidFill>
                <a:effectLst/>
                <a:latin typeface="+mn-lt"/>
                <a:ea typeface="+mn-ea"/>
                <a:cs typeface="+mn-cs"/>
              </a:rPr>
              <a:t> para am </a:t>
            </a:r>
            <a:r>
              <a:rPr lang="es-ES" sz="800" kern="1200" dirty="0" err="1">
                <a:solidFill>
                  <a:schemeClr val="tx1"/>
                </a:solidFill>
                <a:effectLst/>
                <a:latin typeface="+mn-lt"/>
                <a:ea typeface="+mn-ea"/>
                <a:cs typeface="+mn-cs"/>
              </a:rPr>
              <a:t>pliar</a:t>
            </a:r>
            <a:r>
              <a:rPr lang="es-ES" sz="800" kern="1200" dirty="0">
                <a:solidFill>
                  <a:schemeClr val="tx1"/>
                </a:solidFill>
                <a:effectLst/>
                <a:latin typeface="+mn-lt"/>
                <a:ea typeface="+mn-ea"/>
                <a:cs typeface="+mn-cs"/>
              </a:rPr>
              <a:t> el pool de donantes desde que </a:t>
            </a:r>
            <a:r>
              <a:rPr lang="es-ES" sz="800" kern="1200" dirty="0" err="1">
                <a:solidFill>
                  <a:schemeClr val="tx1"/>
                </a:solidFill>
                <a:effectLst/>
                <a:latin typeface="+mn-lt"/>
                <a:ea typeface="+mn-ea"/>
                <a:cs typeface="+mn-cs"/>
              </a:rPr>
              <a:t>pichlmayr</a:t>
            </a:r>
            <a:r>
              <a:rPr lang="es-ES" sz="800" kern="1200" dirty="0">
                <a:solidFill>
                  <a:schemeClr val="tx1"/>
                </a:solidFill>
                <a:effectLst/>
                <a:latin typeface="+mn-lt"/>
                <a:ea typeface="+mn-ea"/>
                <a:cs typeface="+mn-cs"/>
              </a:rPr>
              <a:t> lo describiera por primera vez en 1988, pero aun </a:t>
            </a:r>
            <a:r>
              <a:rPr lang="es-ES" sz="800" kern="1200" dirty="0" err="1">
                <a:solidFill>
                  <a:schemeClr val="tx1"/>
                </a:solidFill>
                <a:effectLst/>
                <a:latin typeface="+mn-lt"/>
                <a:ea typeface="+mn-ea"/>
                <a:cs typeface="+mn-cs"/>
              </a:rPr>
              <a:t>asi</a:t>
            </a:r>
            <a:r>
              <a:rPr lang="es-ES" sz="800" kern="1200" dirty="0">
                <a:solidFill>
                  <a:schemeClr val="tx1"/>
                </a:solidFill>
                <a:effectLst/>
                <a:latin typeface="+mn-lt"/>
                <a:ea typeface="+mn-ea"/>
                <a:cs typeface="+mn-cs"/>
              </a:rPr>
              <a:t> ha sido una opción </a:t>
            </a:r>
            <a:r>
              <a:rPr lang="es-ES" sz="800" kern="1200" dirty="0" err="1">
                <a:solidFill>
                  <a:schemeClr val="tx1"/>
                </a:solidFill>
                <a:effectLst/>
                <a:latin typeface="+mn-lt"/>
                <a:ea typeface="+mn-ea"/>
                <a:cs typeface="+mn-cs"/>
              </a:rPr>
              <a:t>infrautilziada</a:t>
            </a:r>
            <a:r>
              <a:rPr lang="es-ES" sz="800" kern="1200" dirty="0">
                <a:solidFill>
                  <a:schemeClr val="tx1"/>
                </a:solidFill>
                <a:effectLst/>
                <a:latin typeface="+mn-lt"/>
                <a:ea typeface="+mn-ea"/>
                <a:cs typeface="+mn-cs"/>
              </a:rPr>
              <a:t> en todo el mundo a lo largo de los años como podemos ver en datos del ELTR en donde desde 1988 hasta 2016 se habían realizado en Europa un 32% de los TH con </a:t>
            </a:r>
            <a:r>
              <a:rPr lang="es-ES" sz="800" kern="1200" dirty="0" err="1">
                <a:solidFill>
                  <a:schemeClr val="tx1"/>
                </a:solidFill>
                <a:effectLst/>
                <a:latin typeface="+mn-lt"/>
                <a:ea typeface="+mn-ea"/>
                <a:cs typeface="+mn-cs"/>
              </a:rPr>
              <a:t>inejrtos</a:t>
            </a:r>
            <a:r>
              <a:rPr lang="es-ES" sz="800" kern="1200" dirty="0">
                <a:solidFill>
                  <a:schemeClr val="tx1"/>
                </a:solidFill>
                <a:effectLst/>
                <a:latin typeface="+mn-lt"/>
                <a:ea typeface="+mn-ea"/>
                <a:cs typeface="+mn-cs"/>
              </a:rPr>
              <a:t> Split, pero esto solo constituís el 3,8% de los órganos potencialmente divisibles.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800" kern="1200" dirty="0">
                <a:solidFill>
                  <a:schemeClr val="tx1"/>
                </a:solidFill>
                <a:effectLst/>
                <a:latin typeface="+mn-lt"/>
                <a:ea typeface="+mn-ea"/>
                <a:cs typeface="+mn-cs"/>
              </a:rPr>
              <a:t>A lo largo de los últimos años podemos ver como </a:t>
            </a:r>
            <a:r>
              <a:rPr lang="es-ES" sz="800" kern="1200" dirty="0" err="1">
                <a:solidFill>
                  <a:schemeClr val="tx1"/>
                </a:solidFill>
                <a:effectLst/>
                <a:latin typeface="+mn-lt"/>
                <a:ea typeface="+mn-ea"/>
                <a:cs typeface="+mn-cs"/>
              </a:rPr>
              <a:t>aprox</a:t>
            </a:r>
            <a:r>
              <a:rPr lang="es-ES" sz="800" kern="1200" dirty="0">
                <a:solidFill>
                  <a:schemeClr val="tx1"/>
                </a:solidFill>
                <a:effectLst/>
                <a:latin typeface="+mn-lt"/>
                <a:ea typeface="+mn-ea"/>
                <a:cs typeface="+mn-cs"/>
              </a:rPr>
              <a:t> un 20-30% de las nuevas inclusiones realizadas no se trasplantan y no debemos olvidar que </a:t>
            </a:r>
            <a:r>
              <a:rPr lang="es-ES" sz="800" kern="1200" dirty="0" err="1">
                <a:solidFill>
                  <a:schemeClr val="tx1"/>
                </a:solidFill>
                <a:effectLst/>
                <a:latin typeface="+mn-lt"/>
                <a:ea typeface="+mn-ea"/>
                <a:cs typeface="+mn-cs"/>
              </a:rPr>
              <a:t>aprox</a:t>
            </a:r>
            <a:r>
              <a:rPr lang="es-ES" sz="800" kern="1200" dirty="0">
                <a:solidFill>
                  <a:schemeClr val="tx1"/>
                </a:solidFill>
                <a:effectLst/>
                <a:latin typeface="+mn-lt"/>
                <a:ea typeface="+mn-ea"/>
                <a:cs typeface="+mn-cs"/>
              </a:rPr>
              <a:t> un 2% de los receptores fallecen en LE y hasta un 8,5% se excluyen, unos por mejoría pero otros por empeoramiento clínico o progresión de su enfermedad oncológica, por lo que potenciar el pool de donantes con el Split sigue siendo una </a:t>
            </a:r>
            <a:r>
              <a:rPr lang="es-ES" sz="800" kern="1200" dirty="0" err="1">
                <a:solidFill>
                  <a:schemeClr val="tx1"/>
                </a:solidFill>
                <a:effectLst/>
                <a:latin typeface="+mn-lt"/>
                <a:ea typeface="+mn-ea"/>
                <a:cs typeface="+mn-cs"/>
              </a:rPr>
              <a:t>alterantiva</a:t>
            </a:r>
            <a:r>
              <a:rPr lang="es-ES" sz="800" kern="1200" dirty="0">
                <a:solidFill>
                  <a:schemeClr val="tx1"/>
                </a:solidFill>
                <a:effectLst/>
                <a:latin typeface="+mn-lt"/>
                <a:ea typeface="+mn-ea"/>
                <a:cs typeface="+mn-cs"/>
              </a:rPr>
              <a:t> muy a tener en cuenta.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800" kern="1200" dirty="0">
                <a:solidFill>
                  <a:schemeClr val="tx1"/>
                </a:solidFill>
                <a:effectLst/>
                <a:latin typeface="+mn-lt"/>
                <a:ea typeface="+mn-ea"/>
                <a:cs typeface="+mn-cs"/>
              </a:rPr>
              <a:t>consiste en la división del hígado donante en dos injertos para utilizarse en dos receptores, habitualmente un adulto (lóbulo hepático derecho (LHD) o lóbulo hepático derecho ampliado) y un niño (lóbulo hepático izquierdo (LHI) o sector lateral izquierdo (SLI)), siendo la forma mas aceptada de Split hoy en día. El primer TH de tamaño reducido en niños con injerto parcial de hígado se realizo en 1984 por </a:t>
            </a:r>
            <a:r>
              <a:rPr lang="es-ES" sz="800" kern="1200" dirty="0" err="1">
                <a:solidFill>
                  <a:schemeClr val="tx1"/>
                </a:solidFill>
                <a:effectLst/>
                <a:latin typeface="+mn-lt"/>
                <a:ea typeface="+mn-ea"/>
                <a:cs typeface="+mn-cs"/>
              </a:rPr>
              <a:t>Bismuth</a:t>
            </a:r>
            <a:r>
              <a:rPr lang="es-ES" sz="800" kern="1200" dirty="0">
                <a:solidFill>
                  <a:schemeClr val="tx1"/>
                </a:solidFill>
                <a:effectLst/>
                <a:latin typeface="+mn-lt"/>
                <a:ea typeface="+mn-ea"/>
                <a:cs typeface="+mn-cs"/>
              </a:rPr>
              <a:t> y </a:t>
            </a:r>
            <a:r>
              <a:rPr lang="es-ES" sz="800" kern="1200" dirty="0" err="1">
                <a:solidFill>
                  <a:schemeClr val="tx1"/>
                </a:solidFill>
                <a:effectLst/>
                <a:latin typeface="+mn-lt"/>
                <a:ea typeface="+mn-ea"/>
                <a:cs typeface="+mn-cs"/>
              </a:rPr>
              <a:t>Houssin</a:t>
            </a:r>
            <a:r>
              <a:rPr lang="es-ES" sz="800" kern="1200" dirty="0">
                <a:solidFill>
                  <a:schemeClr val="tx1"/>
                </a:solidFill>
                <a:effectLst/>
                <a:latin typeface="+mn-lt"/>
                <a:ea typeface="+mn-ea"/>
                <a:cs typeface="+mn-cs"/>
              </a:rPr>
              <a:t> (6); poco después </a:t>
            </a:r>
            <a:r>
              <a:rPr lang="es-ES" sz="800" kern="1200" dirty="0" err="1">
                <a:solidFill>
                  <a:schemeClr val="tx1"/>
                </a:solidFill>
                <a:effectLst/>
                <a:latin typeface="+mn-lt"/>
                <a:ea typeface="+mn-ea"/>
                <a:cs typeface="+mn-cs"/>
              </a:rPr>
              <a:t>Bismuth</a:t>
            </a:r>
            <a:r>
              <a:rPr lang="es-ES" sz="800" kern="1200" dirty="0">
                <a:solidFill>
                  <a:schemeClr val="tx1"/>
                </a:solidFill>
                <a:effectLst/>
                <a:latin typeface="+mn-lt"/>
                <a:ea typeface="+mn-ea"/>
                <a:cs typeface="+mn-cs"/>
              </a:rPr>
              <a:t> et al describen la posibilidad de dividir un injerto hepático para dos receptores adultos (7). En 1990, </a:t>
            </a:r>
            <a:r>
              <a:rPr lang="es-ES" sz="800" kern="1200" dirty="0" err="1">
                <a:solidFill>
                  <a:schemeClr val="tx1"/>
                </a:solidFill>
                <a:effectLst/>
                <a:latin typeface="+mn-lt"/>
                <a:ea typeface="+mn-ea"/>
                <a:cs typeface="+mn-cs"/>
              </a:rPr>
              <a:t>Strong</a:t>
            </a:r>
            <a:r>
              <a:rPr lang="es-ES" sz="800" kern="1200" dirty="0">
                <a:solidFill>
                  <a:schemeClr val="tx1"/>
                </a:solidFill>
                <a:effectLst/>
                <a:latin typeface="+mn-lt"/>
                <a:ea typeface="+mn-ea"/>
                <a:cs typeface="+mn-cs"/>
              </a:rPr>
              <a:t> et al. publicaron otro hito en el trasplante hepático utilizando un injerto parcial de donante vivo. Este mismo año, </a:t>
            </a:r>
            <a:r>
              <a:rPr lang="es-ES" sz="800" kern="1200" dirty="0" err="1">
                <a:solidFill>
                  <a:schemeClr val="tx1"/>
                </a:solidFill>
                <a:effectLst/>
                <a:latin typeface="+mn-lt"/>
                <a:ea typeface="+mn-ea"/>
                <a:cs typeface="+mn-cs"/>
              </a:rPr>
              <a:t>Chiristoph</a:t>
            </a:r>
            <a:r>
              <a:rPr lang="es-ES" sz="800" kern="1200" dirty="0">
                <a:solidFill>
                  <a:schemeClr val="tx1"/>
                </a:solidFill>
                <a:effectLst/>
                <a:latin typeface="+mn-lt"/>
                <a:ea typeface="+mn-ea"/>
                <a:cs typeface="+mn-cs"/>
              </a:rPr>
              <a:t> </a:t>
            </a:r>
            <a:r>
              <a:rPr lang="es-ES" sz="800" kern="1200" dirty="0" err="1">
                <a:solidFill>
                  <a:schemeClr val="tx1"/>
                </a:solidFill>
                <a:effectLst/>
                <a:latin typeface="+mn-lt"/>
                <a:ea typeface="+mn-ea"/>
                <a:cs typeface="+mn-cs"/>
              </a:rPr>
              <a:t>Broeslsch</a:t>
            </a:r>
            <a:r>
              <a:rPr lang="es-ES" sz="800" kern="1200" dirty="0">
                <a:solidFill>
                  <a:schemeClr val="tx1"/>
                </a:solidFill>
                <a:effectLst/>
                <a:latin typeface="+mn-lt"/>
                <a:ea typeface="+mn-ea"/>
                <a:cs typeface="+mn-cs"/>
              </a:rPr>
              <a:t> publicó un informe sobre el resultado de 30 trasplantes de hígado dividido. En su informe anual de 2018, el </a:t>
            </a:r>
            <a:r>
              <a:rPr lang="es-ES" sz="800" kern="1200" dirty="0" err="1">
                <a:solidFill>
                  <a:schemeClr val="tx1"/>
                </a:solidFill>
                <a:effectLst/>
                <a:latin typeface="+mn-lt"/>
                <a:ea typeface="+mn-ea"/>
                <a:cs typeface="+mn-cs"/>
              </a:rPr>
              <a:t>European</a:t>
            </a:r>
            <a:r>
              <a:rPr lang="es-ES" sz="800" kern="1200" dirty="0">
                <a:solidFill>
                  <a:schemeClr val="tx1"/>
                </a:solidFill>
                <a:effectLst/>
                <a:latin typeface="+mn-lt"/>
                <a:ea typeface="+mn-ea"/>
                <a:cs typeface="+mn-cs"/>
              </a:rPr>
              <a:t> </a:t>
            </a:r>
            <a:r>
              <a:rPr lang="es-ES" sz="800" kern="1200" dirty="0" err="1">
                <a:solidFill>
                  <a:schemeClr val="tx1"/>
                </a:solidFill>
                <a:effectLst/>
                <a:latin typeface="+mn-lt"/>
                <a:ea typeface="+mn-ea"/>
                <a:cs typeface="+mn-cs"/>
              </a:rPr>
              <a:t>Liver</a:t>
            </a:r>
            <a:r>
              <a:rPr lang="es-ES" sz="800" kern="1200" dirty="0">
                <a:solidFill>
                  <a:schemeClr val="tx1"/>
                </a:solidFill>
                <a:effectLst/>
                <a:latin typeface="+mn-lt"/>
                <a:ea typeface="+mn-ea"/>
                <a:cs typeface="+mn-cs"/>
              </a:rPr>
              <a:t> </a:t>
            </a:r>
            <a:r>
              <a:rPr lang="es-ES" sz="800" kern="1200" dirty="0" err="1">
                <a:solidFill>
                  <a:schemeClr val="tx1"/>
                </a:solidFill>
                <a:effectLst/>
                <a:latin typeface="+mn-lt"/>
                <a:ea typeface="+mn-ea"/>
                <a:cs typeface="+mn-cs"/>
              </a:rPr>
              <a:t>Transplant</a:t>
            </a:r>
            <a:r>
              <a:rPr lang="es-ES" sz="800" kern="1200" dirty="0">
                <a:solidFill>
                  <a:schemeClr val="tx1"/>
                </a:solidFill>
                <a:effectLst/>
                <a:latin typeface="+mn-lt"/>
                <a:ea typeface="+mn-ea"/>
                <a:cs typeface="+mn-cs"/>
              </a:rPr>
              <a:t> </a:t>
            </a:r>
            <a:r>
              <a:rPr lang="es-ES" sz="800" kern="1200" dirty="0" err="1">
                <a:solidFill>
                  <a:schemeClr val="tx1"/>
                </a:solidFill>
                <a:effectLst/>
                <a:latin typeface="+mn-lt"/>
                <a:ea typeface="+mn-ea"/>
                <a:cs typeface="+mn-cs"/>
              </a:rPr>
              <a:t>Registry</a:t>
            </a:r>
            <a:r>
              <a:rPr lang="es-ES" sz="800" kern="1200" dirty="0">
                <a:solidFill>
                  <a:schemeClr val="tx1"/>
                </a:solidFill>
                <a:effectLst/>
                <a:latin typeface="+mn-lt"/>
                <a:ea typeface="+mn-ea"/>
                <a:cs typeface="+mn-cs"/>
              </a:rPr>
              <a:t>  mostró que entre 1988 y 2016, el 32% de los procedimientos quirúrgicos del trasplante hepático fueron Split (8).</a:t>
            </a:r>
          </a:p>
          <a:p>
            <a:endParaRPr lang="es-ES" sz="800" dirty="0"/>
          </a:p>
          <a:p>
            <a:endParaRPr lang="es-ES" sz="800" dirty="0"/>
          </a:p>
          <a:p>
            <a:r>
              <a:rPr lang="es-ES" sz="800" dirty="0"/>
              <a:t>Para los pacientes con enfermedades hepáticas en etapa terminal, el trasplante de hígado puede ser la única opción de tratamiento. Sin embargo, el número de candidatos para trasplante hepático en lista de espera ha superado significativamente al número de hígados disponibles provenientes de donantes fallecidos.</a:t>
            </a:r>
            <a:br>
              <a:rPr lang="es-ES" sz="800" dirty="0"/>
            </a:br>
            <a:r>
              <a:rPr lang="es-ES" sz="800" dirty="0"/>
              <a:t>Por ejemplo, en 2018 se añadieron </a:t>
            </a:r>
            <a:r>
              <a:rPr lang="es-ES" sz="800" b="1" dirty="0"/>
              <a:t>11,844 candidatos</a:t>
            </a:r>
            <a:r>
              <a:rPr lang="es-ES" sz="800" dirty="0"/>
              <a:t> a la lista de espera de trasplante hepático, mientras que solo hubo </a:t>
            </a:r>
            <a:r>
              <a:rPr lang="es-ES" sz="800" b="1" dirty="0"/>
              <a:t>7,766 donantes fallecidos</a:t>
            </a:r>
            <a:r>
              <a:rPr lang="es-ES" sz="800" dirty="0"/>
              <a:t>.¹ Primer grafico, te muestra datos de 2024, de cuanto TH se hacen vs cuantos quedan en LE sin trasplantar, divididos por edades.</a:t>
            </a:r>
            <a:br>
              <a:rPr lang="es-ES" sz="800" dirty="0"/>
            </a:br>
            <a:r>
              <a:rPr lang="es-ES" sz="800" dirty="0"/>
              <a:t>Esta brecha significativa entre el número de candidatos en lista de espera y los hígados disponibles afecta especialmente a los niños, debido al número mucho menor de donantes pediátricos fallecidos y a la posible </a:t>
            </a:r>
            <a:r>
              <a:rPr lang="es-ES" sz="800" b="1" dirty="0"/>
              <a:t>incompatibilidad de tamaño</a:t>
            </a:r>
            <a:r>
              <a:rPr lang="es-ES" sz="800" dirty="0"/>
              <a:t> con los hígados de donantes adultos.</a:t>
            </a:r>
          </a:p>
          <a:p>
            <a:r>
              <a:rPr lang="es-ES" sz="800" dirty="0"/>
              <a:t>El </a:t>
            </a:r>
            <a:r>
              <a:rPr lang="es-ES" sz="800" b="1" dirty="0"/>
              <a:t>trasplante hepático dividido (Split </a:t>
            </a:r>
            <a:r>
              <a:rPr lang="es-ES" sz="800" b="1" dirty="0" err="1"/>
              <a:t>Liver</a:t>
            </a:r>
            <a:r>
              <a:rPr lang="es-ES" sz="800" b="1" dirty="0"/>
              <a:t> </a:t>
            </a:r>
            <a:r>
              <a:rPr lang="es-ES" sz="800" b="1" dirty="0" err="1"/>
              <a:t>Transplantation</a:t>
            </a:r>
            <a:r>
              <a:rPr lang="es-ES" sz="800" b="1" dirty="0"/>
              <a:t>, SLT)</a:t>
            </a:r>
            <a:r>
              <a:rPr lang="es-ES" sz="800" dirty="0"/>
              <a:t> permite que un solo hígado de un donante fallecido sea trasplantado a </a:t>
            </a:r>
            <a:r>
              <a:rPr lang="es-ES" sz="800" b="1" dirty="0"/>
              <a:t>dos receptores</a:t>
            </a:r>
            <a:r>
              <a:rPr lang="es-ES" sz="800" dirty="0"/>
              <a:t>, por ejemplo, un niño y un adulto, con el potencial de </a:t>
            </a:r>
            <a:r>
              <a:rPr lang="es-ES" sz="800" b="1" dirty="0"/>
              <a:t>aumentar el número total de trasplantes</a:t>
            </a:r>
            <a:r>
              <a:rPr lang="es-ES" sz="800" dirty="0"/>
              <a:t> (sin necesidad de más donantes fallecidos) y </a:t>
            </a:r>
            <a:r>
              <a:rPr lang="es-ES" sz="800" b="1" dirty="0"/>
              <a:t>reducir la mortalidad en lista de espera</a:t>
            </a:r>
            <a:r>
              <a:rPr lang="es-ES" sz="800" dirty="0"/>
              <a:t>.²</a:t>
            </a:r>
          </a:p>
          <a:p>
            <a:br>
              <a:rPr lang="es-ES" sz="800" dirty="0"/>
            </a:br>
            <a:r>
              <a:rPr lang="es-ES" sz="800" dirty="0"/>
              <a:t>Sin embargo, el número de SLT se ha mantenido </a:t>
            </a:r>
            <a:r>
              <a:rPr lang="es-ES" sz="800" b="1" dirty="0"/>
              <a:t>estable entre 2003 y 2019</a:t>
            </a:r>
            <a:r>
              <a:rPr lang="es-ES" sz="800" dirty="0"/>
              <a:t>, a pesar del aumento en la disponibilidad de hígados de donantes fallecidos y en el número total de trasplantes hepáticos. Solo </a:t>
            </a:r>
            <a:r>
              <a:rPr lang="es-ES" sz="800" b="1" dirty="0"/>
              <a:t>el 3.8%</a:t>
            </a:r>
            <a:r>
              <a:rPr lang="es-ES" sz="800" dirty="0"/>
              <a:t> de los hígados potencialmente </a:t>
            </a:r>
            <a:r>
              <a:rPr lang="es-ES" sz="800" dirty="0" err="1"/>
              <a:t>dividibles</a:t>
            </a:r>
            <a:r>
              <a:rPr lang="es-ES" sz="800" dirty="0"/>
              <a:t> se utilizaron para SLT.³ Esto podría deberse, en parte, a preocupaciones sobre la </a:t>
            </a:r>
            <a:r>
              <a:rPr lang="es-ES" sz="800" b="1" dirty="0"/>
              <a:t>supervivencia postrasplante</a:t>
            </a:r>
            <a:r>
              <a:rPr lang="es-ES" sz="800" dirty="0"/>
              <a:t> de los receptores de SLT en comparación con los de </a:t>
            </a:r>
            <a:r>
              <a:rPr lang="es-ES" sz="800" b="1" dirty="0"/>
              <a:t>trasplante hepático completo (</a:t>
            </a:r>
            <a:r>
              <a:rPr lang="es-ES" sz="800" b="1" dirty="0" err="1"/>
              <a:t>Whole</a:t>
            </a:r>
            <a:r>
              <a:rPr lang="es-ES" sz="800" b="1" dirty="0"/>
              <a:t> </a:t>
            </a:r>
            <a:r>
              <a:rPr lang="es-ES" sz="800" b="1" dirty="0" err="1"/>
              <a:t>Liver</a:t>
            </a:r>
            <a:r>
              <a:rPr lang="es-ES" sz="800" b="1" dirty="0"/>
              <a:t> </a:t>
            </a:r>
            <a:r>
              <a:rPr lang="es-ES" sz="800" b="1" dirty="0" err="1"/>
              <a:t>Transplantation</a:t>
            </a:r>
            <a:r>
              <a:rPr lang="es-ES" sz="800" b="1" dirty="0"/>
              <a:t>, WLT)</a:t>
            </a:r>
            <a:r>
              <a:rPr lang="es-ES" sz="800" dirty="0"/>
              <a:t>.</a:t>
            </a:r>
          </a:p>
          <a:p>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2</a:t>
            </a:fld>
            <a:endParaRPr lang="es-ES"/>
          </a:p>
        </p:txBody>
      </p:sp>
    </p:spTree>
    <p:extLst>
      <p:ext uri="{BB962C8B-B14F-4D97-AF65-F5344CB8AC3E}">
        <p14:creationId xmlns:p14="http://schemas.microsoft.com/office/powerpoint/2010/main" val="425273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edad media de los receptores fue 58 años, siendo un 67,2% mujeres. DE todos ellos, 14 pacientes (23%) tenían un IMC &gt;25 m/kg</a:t>
            </a:r>
            <a:r>
              <a:rPr lang="es-ES" sz="1200" kern="1200" baseline="30000" dirty="0">
                <a:solidFill>
                  <a:schemeClr val="tx1"/>
                </a:solidFill>
                <a:effectLst/>
                <a:latin typeface="+mn-lt"/>
                <a:ea typeface="+mn-ea"/>
                <a:cs typeface="+mn-cs"/>
              </a:rPr>
              <a:t>2</a:t>
            </a:r>
            <a:r>
              <a:rPr lang="es-ES" sz="1200" kern="1200" dirty="0">
                <a:solidFill>
                  <a:schemeClr val="tx1"/>
                </a:solidFill>
                <a:effectLst/>
                <a:latin typeface="+mn-lt"/>
                <a:ea typeface="+mn-ea"/>
                <a:cs typeface="+mn-cs"/>
              </a:rPr>
              <a:t>. Las causas de la hepatopatía fueron: alcohol en 15 casos (24,5%), VHC en 18 casos (45,9%), enfermedad colestásica (CEP o CBP) en 8 casos (13,3%) y otras causas en 10 pacientes (14%) entre las que se identificaron cirrosis autoinmunes, hemocromatosis, poliquistosis y cirrosis criptogénicas. Un 21,3% de los pacientes tenían CHC. El 77% </a:t>
            </a:r>
            <a:r>
              <a:rPr lang="es-ES" sz="1200" kern="1200" dirty="0" err="1">
                <a:solidFill>
                  <a:schemeClr val="tx1"/>
                </a:solidFill>
                <a:effectLst/>
                <a:latin typeface="+mn-lt"/>
                <a:ea typeface="+mn-ea"/>
                <a:cs typeface="+mn-cs"/>
              </a:rPr>
              <a:t>estabn</a:t>
            </a:r>
            <a:r>
              <a:rPr lang="es-ES" sz="1200" kern="1200" dirty="0">
                <a:solidFill>
                  <a:schemeClr val="tx1"/>
                </a:solidFill>
                <a:effectLst/>
                <a:latin typeface="+mn-lt"/>
                <a:ea typeface="+mn-ea"/>
                <a:cs typeface="+mn-cs"/>
              </a:rPr>
              <a:t> dentro de los criterios de Milán en base a los hallazgos anatomopatológicos y el 92% cumplían los criterios Up-</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seven</a:t>
            </a:r>
            <a:r>
              <a:rPr lang="es-ES" sz="1200" kern="1200" dirty="0">
                <a:solidFill>
                  <a:schemeClr val="tx1"/>
                </a:solidFill>
                <a:effectLst/>
                <a:latin typeface="+mn-lt"/>
                <a:ea typeface="+mn-ea"/>
                <a:cs typeface="+mn-cs"/>
              </a:rPr>
              <a:t>. De los pacientes con CHC 8 (61,5%) recibieron alguna TACE (</a:t>
            </a:r>
            <a:r>
              <a:rPr lang="es-ES" sz="1200" kern="1200" dirty="0" err="1">
                <a:solidFill>
                  <a:schemeClr val="tx1"/>
                </a:solidFill>
                <a:effectLst/>
                <a:latin typeface="+mn-lt"/>
                <a:ea typeface="+mn-ea"/>
                <a:cs typeface="+mn-cs"/>
              </a:rPr>
              <a:t>quimioembolización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transarterial</a:t>
            </a:r>
            <a:r>
              <a:rPr lang="es-ES" sz="1200" kern="1200" dirty="0">
                <a:solidFill>
                  <a:schemeClr val="tx1"/>
                </a:solidFill>
                <a:effectLst/>
                <a:latin typeface="+mn-lt"/>
                <a:ea typeface="+mn-ea"/>
                <a:cs typeface="+mn-cs"/>
              </a:rPr>
              <a:t>) previo al TH para tratamiento del CHC. La media del MELD fue 13,7, la mediana del DMELD 347 y la media del DRMELD 21528. Todos los trasplantes se realizaron de forma electiva y no huno ningún procedimiento urgente. Entre los antecedentes personales de los receptores destaca un 19,7% de HTA, un 24,6%de DM, un 8,2% eran portadores de un TIPS en el momento del trasplante, un 18% estaban diagnosticados de trombosis portal y un 11,5% habían sido sometidos a algún procedimiento quirúrgico abdominal mayor previamente</a:t>
            </a:r>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11</a:t>
            </a:fld>
            <a:endParaRPr lang="es-ES"/>
          </a:p>
        </p:txBody>
      </p:sp>
    </p:spTree>
    <p:extLst>
      <p:ext uri="{BB962C8B-B14F-4D97-AF65-F5344CB8AC3E}">
        <p14:creationId xmlns:p14="http://schemas.microsoft.com/office/powerpoint/2010/main" val="184402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1CC0-F5D8-DFA6-37F9-D014941F982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BA0954E-A592-4BFF-D88D-0B23DB2B5AA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DC97B6-DDE3-D9A9-22CB-7CBAD0FBAEFF}"/>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El tipo de injerto empleado fue el lóbulo hepático derecho en 22 pacientes (36%), el lóbulo hepático derecho ampliado al segmento 4 en 35 pacientes (57,5%) y el lóbulo hepático izquierdo en 4 pacientes (6,5%). La bipartición se realizó </a:t>
            </a:r>
            <a:r>
              <a:rPr lang="es-ES" sz="1200" kern="1200" dirty="0" err="1">
                <a:solidFill>
                  <a:schemeClr val="tx1"/>
                </a:solidFill>
                <a:effectLst/>
                <a:latin typeface="+mn-lt"/>
                <a:ea typeface="+mn-ea"/>
                <a:cs typeface="+mn-cs"/>
              </a:rPr>
              <a:t>ex-situ</a:t>
            </a:r>
            <a:r>
              <a:rPr lang="es-ES" sz="1200" kern="1200" dirty="0">
                <a:solidFill>
                  <a:schemeClr val="tx1"/>
                </a:solidFill>
                <a:effectLst/>
                <a:latin typeface="+mn-lt"/>
                <a:ea typeface="+mn-ea"/>
                <a:cs typeface="+mn-cs"/>
              </a:rPr>
              <a:t> en un 90,2% de los casos. </a:t>
            </a:r>
          </a:p>
          <a:p>
            <a:r>
              <a:rPr lang="es-ES" sz="1200" kern="1200" dirty="0">
                <a:solidFill>
                  <a:schemeClr val="tx1"/>
                </a:solidFill>
                <a:effectLst/>
                <a:latin typeface="+mn-lt"/>
                <a:ea typeface="+mn-ea"/>
                <a:cs typeface="+mn-cs"/>
              </a:rPr>
              <a:t>En 58 de los 61 pacientes (95,1%) el injerto incluía la vena cava del donante realizándose la reconstrucción de forma habitual en Piggy-Back clásico y en el resto de los casos solo tenía la vena suprahepática correspondiente, siendo necesario en esta situación la reconstrucción mediante la interposición de un injerto venoso del donante. El tipo de injerto utilizado en los tres casos fue de vena iliaca. </a:t>
            </a:r>
          </a:p>
          <a:p>
            <a:r>
              <a:rPr lang="es-ES" sz="1200" kern="1200" dirty="0">
                <a:solidFill>
                  <a:schemeClr val="tx1"/>
                </a:solidFill>
                <a:effectLst/>
                <a:latin typeface="+mn-lt"/>
                <a:ea typeface="+mn-ea"/>
                <a:cs typeface="+mn-cs"/>
              </a:rPr>
              <a:t>La anastomosis portal se realizó mediante anastomosis termino-terminal entre la porta principal de injerto y receptor como se hace convencionalmente en 56 pacientes (91,8%). En 5 casos (8,2%) el injerto hepático solo tenía la rama portal correspondiente, siendo necesaria la reconstrucción con un injerto venoso del donante en 3 casos (4,9%). El tipo de injerto utilizado en dos pacientes fue de vena iliaca, y en uno de cava. </a:t>
            </a:r>
          </a:p>
          <a:p>
            <a:r>
              <a:rPr lang="es-ES" sz="1200" kern="1200" dirty="0">
                <a:solidFill>
                  <a:schemeClr val="tx1"/>
                </a:solidFill>
                <a:effectLst/>
                <a:latin typeface="+mn-lt"/>
                <a:ea typeface="+mn-ea"/>
                <a:cs typeface="+mn-cs"/>
              </a:rPr>
              <a:t>Con respecto a la anastomosis arterial, en 23 casos (37,7%) el injerto incluía todo el trayecto de la AH hasta su origen en el tronco celiaco, por lo que en estos casos la reconstrucción arterial se realizó utilizando un parche de </a:t>
            </a:r>
            <a:r>
              <a:rPr lang="es-ES" sz="1200" kern="1200" dirty="0" err="1">
                <a:solidFill>
                  <a:schemeClr val="tx1"/>
                </a:solidFill>
                <a:effectLst/>
                <a:latin typeface="+mn-lt"/>
                <a:ea typeface="+mn-ea"/>
                <a:cs typeface="+mn-cs"/>
              </a:rPr>
              <a:t>Carrell</a:t>
            </a:r>
            <a:r>
              <a:rPr lang="es-ES" sz="1200" kern="1200" dirty="0">
                <a:solidFill>
                  <a:schemeClr val="tx1"/>
                </a:solidFill>
                <a:effectLst/>
                <a:latin typeface="+mn-lt"/>
                <a:ea typeface="+mn-ea"/>
                <a:cs typeface="+mn-cs"/>
              </a:rPr>
              <a:t> tanto en el injerto como en el receptor de forma similar a como se hace habitualmente.  En 29 casos (47,5%) el injerto solo traía la AHD en el caso de injertos derechos o derechos ampliados y la AHI en el caso de injertos izquierdos. En estos casos fue necesaria la utilización de un injerto arterial en 17 casos (27,9%):   tronco celiaco 14,8%, arteria iliaca 6,6%, troncos </a:t>
            </a:r>
            <a:r>
              <a:rPr lang="es-ES" sz="1200" kern="1200" dirty="0" err="1">
                <a:solidFill>
                  <a:schemeClr val="tx1"/>
                </a:solidFill>
                <a:effectLst/>
                <a:latin typeface="+mn-lt"/>
                <a:ea typeface="+mn-ea"/>
                <a:cs typeface="+mn-cs"/>
              </a:rPr>
              <a:t>supraaórticos</a:t>
            </a:r>
            <a:r>
              <a:rPr lang="es-ES" sz="1200" kern="1200" dirty="0">
                <a:solidFill>
                  <a:schemeClr val="tx1"/>
                </a:solidFill>
                <a:effectLst/>
                <a:latin typeface="+mn-lt"/>
                <a:ea typeface="+mn-ea"/>
                <a:cs typeface="+mn-cs"/>
              </a:rPr>
              <a:t> 1,9% y arteria mesentérica superior 1,6%. En 9 casos (14,8%) la reconstrucción arterial no pudo determinarse debido a la ausencia de registros específicos en la base de datos.</a:t>
            </a:r>
          </a:p>
          <a:p>
            <a:r>
              <a:rPr lang="es-ES" sz="1200" kern="1200" dirty="0">
                <a:solidFill>
                  <a:schemeClr val="tx1"/>
                </a:solidFill>
                <a:effectLst/>
                <a:latin typeface="+mn-lt"/>
                <a:ea typeface="+mn-ea"/>
                <a:cs typeface="+mn-cs"/>
              </a:rPr>
              <a:t>La reconstrucción de la vía biliar se realizó mediante colédoco-</a:t>
            </a:r>
            <a:r>
              <a:rPr lang="es-ES" sz="1200" kern="1200" dirty="0" err="1">
                <a:solidFill>
                  <a:schemeClr val="tx1"/>
                </a:solidFill>
                <a:effectLst/>
                <a:latin typeface="+mn-lt"/>
                <a:ea typeface="+mn-ea"/>
                <a:cs typeface="+mn-cs"/>
              </a:rPr>
              <a:t>coledocostomía</a:t>
            </a:r>
            <a:r>
              <a:rPr lang="es-ES" sz="1200" kern="1200" dirty="0">
                <a:solidFill>
                  <a:schemeClr val="tx1"/>
                </a:solidFill>
                <a:effectLst/>
                <a:latin typeface="+mn-lt"/>
                <a:ea typeface="+mn-ea"/>
                <a:cs typeface="+mn-cs"/>
              </a:rPr>
              <a:t> en 30 pacientes (49,2%), colédoco-</a:t>
            </a:r>
            <a:r>
              <a:rPr lang="es-ES" sz="1200" kern="1200" dirty="0" err="1">
                <a:solidFill>
                  <a:schemeClr val="tx1"/>
                </a:solidFill>
                <a:effectLst/>
                <a:latin typeface="+mn-lt"/>
                <a:ea typeface="+mn-ea"/>
                <a:cs typeface="+mn-cs"/>
              </a:rPr>
              <a:t>coledocostomía</a:t>
            </a:r>
            <a:r>
              <a:rPr lang="es-ES" sz="1200" kern="1200" dirty="0">
                <a:solidFill>
                  <a:schemeClr val="tx1"/>
                </a:solidFill>
                <a:effectLst/>
                <a:latin typeface="+mn-lt"/>
                <a:ea typeface="+mn-ea"/>
                <a:cs typeface="+mn-cs"/>
              </a:rPr>
              <a:t> con tubo en T de </a:t>
            </a:r>
            <a:r>
              <a:rPr lang="es-ES" sz="1200" kern="1200" dirty="0" err="1">
                <a:solidFill>
                  <a:schemeClr val="tx1"/>
                </a:solidFill>
                <a:effectLst/>
                <a:latin typeface="+mn-lt"/>
                <a:ea typeface="+mn-ea"/>
                <a:cs typeface="+mn-cs"/>
              </a:rPr>
              <a:t>Kehr</a:t>
            </a:r>
            <a:r>
              <a:rPr lang="es-ES" sz="1200" kern="1200" dirty="0">
                <a:solidFill>
                  <a:schemeClr val="tx1"/>
                </a:solidFill>
                <a:effectLst/>
                <a:latin typeface="+mn-lt"/>
                <a:ea typeface="+mn-ea"/>
                <a:cs typeface="+mn-cs"/>
              </a:rPr>
              <a:t> en 21 pacientes (34,4%) y mediante </a:t>
            </a:r>
            <a:r>
              <a:rPr lang="es-ES" sz="1200" kern="1200" dirty="0" err="1">
                <a:solidFill>
                  <a:schemeClr val="tx1"/>
                </a:solidFill>
                <a:effectLst/>
                <a:latin typeface="+mn-lt"/>
                <a:ea typeface="+mn-ea"/>
                <a:cs typeface="+mn-cs"/>
              </a:rPr>
              <a:t>hepaticoyeyunostomía</a:t>
            </a:r>
            <a:r>
              <a:rPr lang="es-ES" sz="1200" kern="1200" dirty="0">
                <a:solidFill>
                  <a:schemeClr val="tx1"/>
                </a:solidFill>
                <a:effectLst/>
                <a:latin typeface="+mn-lt"/>
                <a:ea typeface="+mn-ea"/>
                <a:cs typeface="+mn-cs"/>
              </a:rPr>
              <a:t> en Y de Roux en 1 paciente (1,6%). En 9 casos (14,8%) la reconstrucción biliar no estaba recogida, y por lo tanto es desconocida. </a:t>
            </a:r>
          </a:p>
          <a:p>
            <a:r>
              <a:rPr lang="es-ES" sz="1200" kern="1200" dirty="0">
                <a:solidFill>
                  <a:schemeClr val="tx1"/>
                </a:solidFill>
                <a:effectLst/>
                <a:latin typeface="+mn-lt"/>
                <a:ea typeface="+mn-ea"/>
                <a:cs typeface="+mn-cs"/>
              </a:rPr>
              <a:t>La mediana de los requerimientos transfusionales fue 7 concentrados de hematíes, 10 bolsas de plasma fresco congelado y 1 pool de plaquetas.  </a:t>
            </a:r>
          </a:p>
          <a:p>
            <a:r>
              <a:rPr lang="es-ES" sz="1200" kern="1200" dirty="0">
                <a:solidFill>
                  <a:schemeClr val="tx1"/>
                </a:solidFill>
                <a:effectLst/>
                <a:latin typeface="+mn-lt"/>
                <a:ea typeface="+mn-ea"/>
                <a:cs typeface="+mn-cs"/>
              </a:rPr>
              <a:t>Al alta, 5 pacientes (8,2%) recibieron tratamiento antiagregante y 4 pacientes (6,6%) anticoagulación.</a:t>
            </a:r>
          </a:p>
          <a:p>
            <a:endParaRPr lang="es-ES" dirty="0"/>
          </a:p>
        </p:txBody>
      </p:sp>
      <p:sp>
        <p:nvSpPr>
          <p:cNvPr id="4" name="Marcador de número de diapositiva 3">
            <a:extLst>
              <a:ext uri="{FF2B5EF4-FFF2-40B4-BE49-F238E27FC236}">
                <a16:creationId xmlns:a16="http://schemas.microsoft.com/office/drawing/2014/main" id="{A9B26161-9C8F-222E-6BF7-FDA1F56F627E}"/>
              </a:ext>
            </a:extLst>
          </p:cNvPr>
          <p:cNvSpPr>
            <a:spLocks noGrp="1"/>
          </p:cNvSpPr>
          <p:nvPr>
            <p:ph type="sldNum" sz="quarter" idx="5"/>
          </p:nvPr>
        </p:nvSpPr>
        <p:spPr/>
        <p:txBody>
          <a:bodyPr/>
          <a:lstStyle/>
          <a:p>
            <a:fld id="{D63FB5C0-01BD-480D-ADB6-2E1A8179B94A}" type="slidenum">
              <a:rPr lang="es-ES" smtClean="0"/>
              <a:t>12</a:t>
            </a:fld>
            <a:endParaRPr lang="es-ES"/>
          </a:p>
        </p:txBody>
      </p:sp>
    </p:spTree>
    <p:extLst>
      <p:ext uri="{BB962C8B-B14F-4D97-AF65-F5344CB8AC3E}">
        <p14:creationId xmlns:p14="http://schemas.microsoft.com/office/powerpoint/2010/main" val="415741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3705-13B9-B4EC-F280-3DCC16D483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A62CD24-6EDC-C31E-AFB4-EB9833DBC1A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79B18E4-AECF-A02E-775D-459A88F287BC}"/>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El tipo de injerto empleado fue el lóbulo hepático derecho en 22 pacientes (36%), el lóbulo hepático derecho ampliado al segmento 4 en 35 pacientes (57,5%) y el lóbulo hepático izquierdo en 4 pacientes (6,5%). La bipartición se realizó </a:t>
            </a:r>
            <a:r>
              <a:rPr lang="es-ES" sz="1200" kern="1200" dirty="0" err="1">
                <a:solidFill>
                  <a:schemeClr val="tx1"/>
                </a:solidFill>
                <a:effectLst/>
                <a:latin typeface="+mn-lt"/>
                <a:ea typeface="+mn-ea"/>
                <a:cs typeface="+mn-cs"/>
              </a:rPr>
              <a:t>ex-situ</a:t>
            </a:r>
            <a:r>
              <a:rPr lang="es-ES" sz="1200" kern="1200" dirty="0">
                <a:solidFill>
                  <a:schemeClr val="tx1"/>
                </a:solidFill>
                <a:effectLst/>
                <a:latin typeface="+mn-lt"/>
                <a:ea typeface="+mn-ea"/>
                <a:cs typeface="+mn-cs"/>
              </a:rPr>
              <a:t> en un 90,2% de los casos. </a:t>
            </a:r>
          </a:p>
          <a:p>
            <a:r>
              <a:rPr lang="es-ES" sz="1200" kern="1200" dirty="0">
                <a:solidFill>
                  <a:schemeClr val="tx1"/>
                </a:solidFill>
                <a:effectLst/>
                <a:latin typeface="+mn-lt"/>
                <a:ea typeface="+mn-ea"/>
                <a:cs typeface="+mn-cs"/>
              </a:rPr>
              <a:t>En 58 de los 61 pacientes (95,1%) el injerto incluía la vena cava del donante realizándose la reconstrucción de forma habitual en Piggy-Back clásico y en el resto de los casos solo tenía la vena suprahepática correspondiente, siendo necesario en esta situación la reconstrucción mediante la interposición de un injerto venoso del donante. El tipo de injerto utilizado en los tres casos fue de vena iliaca. </a:t>
            </a:r>
          </a:p>
          <a:p>
            <a:r>
              <a:rPr lang="es-ES" sz="1200" kern="1200" dirty="0">
                <a:solidFill>
                  <a:schemeClr val="tx1"/>
                </a:solidFill>
                <a:effectLst/>
                <a:latin typeface="+mn-lt"/>
                <a:ea typeface="+mn-ea"/>
                <a:cs typeface="+mn-cs"/>
              </a:rPr>
              <a:t>La anastomosis portal se realizó mediante anastomosis termino-terminal entre la porta principal de injerto y receptor como se hace convencionalmente en 56 pacientes (91,8%). En 5 casos (8,2%) el injerto hepático solo tenía la rama portal correspondiente, siendo necesaria la reconstrucción con un injerto venoso del donante en 3 casos (4,9%). El tipo de injerto utilizado en dos pacientes fue de vena iliaca, y en uno de cava. </a:t>
            </a:r>
          </a:p>
          <a:p>
            <a:r>
              <a:rPr lang="es-ES" sz="1200" kern="1200" dirty="0">
                <a:solidFill>
                  <a:schemeClr val="tx1"/>
                </a:solidFill>
                <a:effectLst/>
                <a:latin typeface="+mn-lt"/>
                <a:ea typeface="+mn-ea"/>
                <a:cs typeface="+mn-cs"/>
              </a:rPr>
              <a:t>Con respecto a la anastomosis arterial, en 23 casos (37,7%) el injerto incluía todo el trayecto de la AH hasta su origen en el tronco celiaco, por lo que en estos casos la reconstrucción arterial se realizó utilizando un parche de </a:t>
            </a:r>
            <a:r>
              <a:rPr lang="es-ES" sz="1200" kern="1200" dirty="0" err="1">
                <a:solidFill>
                  <a:schemeClr val="tx1"/>
                </a:solidFill>
                <a:effectLst/>
                <a:latin typeface="+mn-lt"/>
                <a:ea typeface="+mn-ea"/>
                <a:cs typeface="+mn-cs"/>
              </a:rPr>
              <a:t>Carrell</a:t>
            </a:r>
            <a:r>
              <a:rPr lang="es-ES" sz="1200" kern="1200" dirty="0">
                <a:solidFill>
                  <a:schemeClr val="tx1"/>
                </a:solidFill>
                <a:effectLst/>
                <a:latin typeface="+mn-lt"/>
                <a:ea typeface="+mn-ea"/>
                <a:cs typeface="+mn-cs"/>
              </a:rPr>
              <a:t> tanto en el injerto como en el receptor de forma similar a como se hace habitualmente.  En 29 casos (47,5%) el injerto solo traía la AHD en el caso de injertos derechos o derechos ampliados y la AHI en el caso de injertos izquierdos. En estos casos fue necesaria la utilización de un injerto arterial en 17 casos (27,9%):   tronco celiaco 14,8%, arteria iliaca 6,6%, troncos </a:t>
            </a:r>
            <a:r>
              <a:rPr lang="es-ES" sz="1200" kern="1200" dirty="0" err="1">
                <a:solidFill>
                  <a:schemeClr val="tx1"/>
                </a:solidFill>
                <a:effectLst/>
                <a:latin typeface="+mn-lt"/>
                <a:ea typeface="+mn-ea"/>
                <a:cs typeface="+mn-cs"/>
              </a:rPr>
              <a:t>supraaórticos</a:t>
            </a:r>
            <a:r>
              <a:rPr lang="es-ES" sz="1200" kern="1200" dirty="0">
                <a:solidFill>
                  <a:schemeClr val="tx1"/>
                </a:solidFill>
                <a:effectLst/>
                <a:latin typeface="+mn-lt"/>
                <a:ea typeface="+mn-ea"/>
                <a:cs typeface="+mn-cs"/>
              </a:rPr>
              <a:t> 1,9% y arteria mesentérica superior 1,6%. En 9 casos (14,8%) la reconstrucción arterial no pudo determinarse debido a la ausencia de registros específicos en la base de datos.</a:t>
            </a:r>
          </a:p>
          <a:p>
            <a:r>
              <a:rPr lang="es-ES" sz="1200" kern="1200" dirty="0">
                <a:solidFill>
                  <a:schemeClr val="tx1"/>
                </a:solidFill>
                <a:effectLst/>
                <a:latin typeface="+mn-lt"/>
                <a:ea typeface="+mn-ea"/>
                <a:cs typeface="+mn-cs"/>
              </a:rPr>
              <a:t>La reconstrucción de la vía biliar se realizó mediante colédoco-</a:t>
            </a:r>
            <a:r>
              <a:rPr lang="es-ES" sz="1200" kern="1200" dirty="0" err="1">
                <a:solidFill>
                  <a:schemeClr val="tx1"/>
                </a:solidFill>
                <a:effectLst/>
                <a:latin typeface="+mn-lt"/>
                <a:ea typeface="+mn-ea"/>
                <a:cs typeface="+mn-cs"/>
              </a:rPr>
              <a:t>coledocostomía</a:t>
            </a:r>
            <a:r>
              <a:rPr lang="es-ES" sz="1200" kern="1200" dirty="0">
                <a:solidFill>
                  <a:schemeClr val="tx1"/>
                </a:solidFill>
                <a:effectLst/>
                <a:latin typeface="+mn-lt"/>
                <a:ea typeface="+mn-ea"/>
                <a:cs typeface="+mn-cs"/>
              </a:rPr>
              <a:t> en 30 pacientes (49,2%), colédoco-</a:t>
            </a:r>
            <a:r>
              <a:rPr lang="es-ES" sz="1200" kern="1200" dirty="0" err="1">
                <a:solidFill>
                  <a:schemeClr val="tx1"/>
                </a:solidFill>
                <a:effectLst/>
                <a:latin typeface="+mn-lt"/>
                <a:ea typeface="+mn-ea"/>
                <a:cs typeface="+mn-cs"/>
              </a:rPr>
              <a:t>coledocostomía</a:t>
            </a:r>
            <a:r>
              <a:rPr lang="es-ES" sz="1200" kern="1200" dirty="0">
                <a:solidFill>
                  <a:schemeClr val="tx1"/>
                </a:solidFill>
                <a:effectLst/>
                <a:latin typeface="+mn-lt"/>
                <a:ea typeface="+mn-ea"/>
                <a:cs typeface="+mn-cs"/>
              </a:rPr>
              <a:t> con tubo en T de </a:t>
            </a:r>
            <a:r>
              <a:rPr lang="es-ES" sz="1200" kern="1200" dirty="0" err="1">
                <a:solidFill>
                  <a:schemeClr val="tx1"/>
                </a:solidFill>
                <a:effectLst/>
                <a:latin typeface="+mn-lt"/>
                <a:ea typeface="+mn-ea"/>
                <a:cs typeface="+mn-cs"/>
              </a:rPr>
              <a:t>Kehr</a:t>
            </a:r>
            <a:r>
              <a:rPr lang="es-ES" sz="1200" kern="1200" dirty="0">
                <a:solidFill>
                  <a:schemeClr val="tx1"/>
                </a:solidFill>
                <a:effectLst/>
                <a:latin typeface="+mn-lt"/>
                <a:ea typeface="+mn-ea"/>
                <a:cs typeface="+mn-cs"/>
              </a:rPr>
              <a:t> en 21 pacientes (34,4%) y mediante </a:t>
            </a:r>
            <a:r>
              <a:rPr lang="es-ES" sz="1200" kern="1200" dirty="0" err="1">
                <a:solidFill>
                  <a:schemeClr val="tx1"/>
                </a:solidFill>
                <a:effectLst/>
                <a:latin typeface="+mn-lt"/>
                <a:ea typeface="+mn-ea"/>
                <a:cs typeface="+mn-cs"/>
              </a:rPr>
              <a:t>hepaticoyeyunostomía</a:t>
            </a:r>
            <a:r>
              <a:rPr lang="es-ES" sz="1200" kern="1200" dirty="0">
                <a:solidFill>
                  <a:schemeClr val="tx1"/>
                </a:solidFill>
                <a:effectLst/>
                <a:latin typeface="+mn-lt"/>
                <a:ea typeface="+mn-ea"/>
                <a:cs typeface="+mn-cs"/>
              </a:rPr>
              <a:t> en Y de Roux en 1 paciente (1,6%). En 9 casos (14,8%) la reconstrucción biliar no estaba recogida, y por lo tanto es desconocida. </a:t>
            </a:r>
          </a:p>
          <a:p>
            <a:r>
              <a:rPr lang="es-ES" sz="1200" kern="1200" dirty="0">
                <a:solidFill>
                  <a:schemeClr val="tx1"/>
                </a:solidFill>
                <a:effectLst/>
                <a:latin typeface="+mn-lt"/>
                <a:ea typeface="+mn-ea"/>
                <a:cs typeface="+mn-cs"/>
              </a:rPr>
              <a:t>La mediana de los requerimientos transfusionales fue 7 concentrados de hematíes, 10 bolsas de plasma fresco congelado y 1 pool de plaquetas.  </a:t>
            </a:r>
          </a:p>
          <a:p>
            <a:r>
              <a:rPr lang="es-ES" sz="1200" kern="1200" dirty="0">
                <a:solidFill>
                  <a:schemeClr val="tx1"/>
                </a:solidFill>
                <a:effectLst/>
                <a:latin typeface="+mn-lt"/>
                <a:ea typeface="+mn-ea"/>
                <a:cs typeface="+mn-cs"/>
              </a:rPr>
              <a:t>Al alta, 5 pacientes (8,2%) recibieron tratamiento antiagregante y 4 pacientes (6,6%) anticoagulación.</a:t>
            </a:r>
          </a:p>
          <a:p>
            <a:endParaRPr lang="es-ES" dirty="0"/>
          </a:p>
        </p:txBody>
      </p:sp>
      <p:sp>
        <p:nvSpPr>
          <p:cNvPr id="4" name="Marcador de número de diapositiva 3">
            <a:extLst>
              <a:ext uri="{FF2B5EF4-FFF2-40B4-BE49-F238E27FC236}">
                <a16:creationId xmlns:a16="http://schemas.microsoft.com/office/drawing/2014/main" id="{AD338D11-9933-C78C-0D94-B1FD05383BAD}"/>
              </a:ext>
            </a:extLst>
          </p:cNvPr>
          <p:cNvSpPr>
            <a:spLocks noGrp="1"/>
          </p:cNvSpPr>
          <p:nvPr>
            <p:ph type="sldNum" sz="quarter" idx="5"/>
          </p:nvPr>
        </p:nvSpPr>
        <p:spPr/>
        <p:txBody>
          <a:bodyPr/>
          <a:lstStyle/>
          <a:p>
            <a:fld id="{D63FB5C0-01BD-480D-ADB6-2E1A8179B94A}" type="slidenum">
              <a:rPr lang="es-ES" smtClean="0"/>
              <a:t>13</a:t>
            </a:fld>
            <a:endParaRPr lang="es-ES"/>
          </a:p>
        </p:txBody>
      </p:sp>
    </p:spTree>
    <p:extLst>
      <p:ext uri="{BB962C8B-B14F-4D97-AF65-F5344CB8AC3E}">
        <p14:creationId xmlns:p14="http://schemas.microsoft.com/office/powerpoint/2010/main" val="362414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670A1-A9BE-1A0B-CF30-82E5AF83EF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7759A4-D53D-4F23-338D-E3E235BB9F8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8478647-221C-9CF8-5EF2-F4A700BEA9E3}"/>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NO HHUBO NINGUN CASO DE FPI</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Respecto a las complicaciones vasculares analizadas, 2 pacientes (3,3%) tuvieron complicaciones sobre la anastomosis venosa (1 trombosis y 1 </a:t>
            </a:r>
            <a:r>
              <a:rPr lang="es-ES" sz="1200" kern="1200" dirty="0" err="1">
                <a:solidFill>
                  <a:schemeClr val="tx1"/>
                </a:solidFill>
                <a:effectLst/>
                <a:latin typeface="+mn-lt"/>
                <a:ea typeface="+mn-ea"/>
                <a:cs typeface="+mn-cs"/>
              </a:rPr>
              <a:t>kinking</a:t>
            </a:r>
            <a:r>
              <a:rPr lang="es-ES" sz="1200" kern="1200" dirty="0">
                <a:solidFill>
                  <a:schemeClr val="tx1"/>
                </a:solidFill>
                <a:effectLst/>
                <a:latin typeface="+mn-lt"/>
                <a:ea typeface="+mn-ea"/>
                <a:cs typeface="+mn-cs"/>
              </a:rPr>
              <a:t>); amabas con reconstrucción venosa convencional y por ello sin uso de injerto. La trombosis se trató de forma eficaz mediante anticoagulación (ocurrió en un paciente con anastomosis convencional) y el </a:t>
            </a:r>
            <a:r>
              <a:rPr lang="es-ES" sz="1200" kern="1200" dirty="0" err="1">
                <a:solidFill>
                  <a:schemeClr val="tx1"/>
                </a:solidFill>
                <a:effectLst/>
                <a:latin typeface="+mn-lt"/>
                <a:ea typeface="+mn-ea"/>
                <a:cs typeface="+mn-cs"/>
              </a:rPr>
              <a:t>kinking</a:t>
            </a:r>
            <a:r>
              <a:rPr lang="es-ES" sz="1200" kern="1200" dirty="0">
                <a:solidFill>
                  <a:schemeClr val="tx1"/>
                </a:solidFill>
                <a:effectLst/>
                <a:latin typeface="+mn-lt"/>
                <a:ea typeface="+mn-ea"/>
                <a:cs typeface="+mn-cs"/>
              </a:rPr>
              <a:t> que se asoció de forma similar a un </a:t>
            </a:r>
            <a:r>
              <a:rPr lang="es-ES" sz="1200" kern="1200" dirty="0" err="1">
                <a:solidFill>
                  <a:schemeClr val="tx1"/>
                </a:solidFill>
                <a:effectLst/>
                <a:latin typeface="+mn-lt"/>
                <a:ea typeface="+mn-ea"/>
                <a:cs typeface="+mn-cs"/>
              </a:rPr>
              <a:t>kinking</a:t>
            </a:r>
            <a:r>
              <a:rPr lang="es-ES" sz="1200" kern="1200" dirty="0">
                <a:solidFill>
                  <a:schemeClr val="tx1"/>
                </a:solidFill>
                <a:effectLst/>
                <a:latin typeface="+mn-lt"/>
                <a:ea typeface="+mn-ea"/>
                <a:cs typeface="+mn-cs"/>
              </a:rPr>
              <a:t> de la anastomosis portal. Requirió la realización de un retrasplante urgente. </a:t>
            </a:r>
          </a:p>
          <a:p>
            <a:r>
              <a:rPr lang="es-ES" sz="1200" kern="1200" dirty="0">
                <a:solidFill>
                  <a:schemeClr val="tx1"/>
                </a:solidFill>
                <a:effectLst/>
                <a:latin typeface="+mn-lt"/>
                <a:ea typeface="+mn-ea"/>
                <a:cs typeface="+mn-cs"/>
              </a:rPr>
              <a:t> A nivel de la anastomosis portal solo identificamos un caso de </a:t>
            </a:r>
            <a:r>
              <a:rPr lang="es-ES" sz="1200" kern="1200" dirty="0" err="1">
                <a:solidFill>
                  <a:schemeClr val="tx1"/>
                </a:solidFill>
                <a:effectLst/>
                <a:latin typeface="+mn-lt"/>
                <a:ea typeface="+mn-ea"/>
                <a:cs typeface="+mn-cs"/>
              </a:rPr>
              <a:t>kinking</a:t>
            </a:r>
            <a:r>
              <a:rPr lang="es-ES" sz="1200" kern="1200" dirty="0">
                <a:solidFill>
                  <a:schemeClr val="tx1"/>
                </a:solidFill>
                <a:effectLst/>
                <a:latin typeface="+mn-lt"/>
                <a:ea typeface="+mn-ea"/>
                <a:cs typeface="+mn-cs"/>
              </a:rPr>
              <a:t>, descrito previamente que se asoció también a un </a:t>
            </a:r>
            <a:r>
              <a:rPr lang="es-ES" sz="1200" kern="1200" dirty="0" err="1">
                <a:solidFill>
                  <a:schemeClr val="tx1"/>
                </a:solidFill>
                <a:effectLst/>
                <a:latin typeface="+mn-lt"/>
                <a:ea typeface="+mn-ea"/>
                <a:cs typeface="+mn-cs"/>
              </a:rPr>
              <a:t>kinking</a:t>
            </a:r>
            <a:r>
              <a:rPr lang="es-ES" sz="1200" kern="1200" dirty="0">
                <a:solidFill>
                  <a:schemeClr val="tx1"/>
                </a:solidFill>
                <a:effectLst/>
                <a:latin typeface="+mn-lt"/>
                <a:ea typeface="+mn-ea"/>
                <a:cs typeface="+mn-cs"/>
              </a:rPr>
              <a:t> de la anastomosis venosa que requirió la realización de un retrasplante urgente. La reconstrucción a nivel portal se realizó de manera convencional y sin uso de injertos.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tasa de complicaciones arteriales fue del 18% (11 casos), 9 trombosis (14,8%), 1 estenosis (1,6%) y 1 sangrado (1,6%). Todos los pacientes se les trasplanto un injerto de LHD (5) o ampliado (6). Fue </a:t>
            </a:r>
            <a:r>
              <a:rPr lang="es-ES" sz="1200" kern="1200" dirty="0" err="1">
                <a:solidFill>
                  <a:schemeClr val="tx1"/>
                </a:solidFill>
                <a:effectLst/>
                <a:latin typeface="+mn-lt"/>
                <a:ea typeface="+mn-ea"/>
                <a:cs typeface="+mn-cs"/>
              </a:rPr>
              <a:t>exsitu</a:t>
            </a:r>
            <a:r>
              <a:rPr lang="es-ES" sz="1200" kern="1200" dirty="0">
                <a:solidFill>
                  <a:schemeClr val="tx1"/>
                </a:solidFill>
                <a:effectLst/>
                <a:latin typeface="+mn-lt"/>
                <a:ea typeface="+mn-ea"/>
                <a:cs typeface="+mn-cs"/>
              </a:rPr>
              <a:t> 9 e </a:t>
            </a:r>
            <a:r>
              <a:rPr lang="es-ES" sz="1200" kern="1200" dirty="0" err="1">
                <a:solidFill>
                  <a:schemeClr val="tx1"/>
                </a:solidFill>
                <a:effectLst/>
                <a:latin typeface="+mn-lt"/>
                <a:ea typeface="+mn-ea"/>
                <a:cs typeface="+mn-cs"/>
              </a:rPr>
              <a:t>insitu</a:t>
            </a:r>
            <a:r>
              <a:rPr lang="es-ES" sz="1200" kern="1200" dirty="0">
                <a:solidFill>
                  <a:schemeClr val="tx1"/>
                </a:solidFill>
                <a:effectLst/>
                <a:latin typeface="+mn-lt"/>
                <a:ea typeface="+mn-ea"/>
                <a:cs typeface="+mn-cs"/>
              </a:rPr>
              <a:t> 2. La reconstrucción arterial fue con en tronco de al AH en 4 pacientes, con la AHD en otros 6 pacientes y desconocido en un paciente. Requirieron uso de injerto en 4 pacientes, todos dentro del grupo de la AHD, siendo el tipo de injerto utilizado de iliaca, mesentérica, tronco celiaco y subclavia.</a:t>
            </a:r>
          </a:p>
          <a:p>
            <a:r>
              <a:rPr lang="es-ES" sz="1200" kern="1200" dirty="0">
                <a:solidFill>
                  <a:schemeClr val="tx1"/>
                </a:solidFill>
                <a:effectLst/>
                <a:latin typeface="+mn-lt"/>
                <a:ea typeface="+mn-ea"/>
                <a:cs typeface="+mn-cs"/>
              </a:rPr>
              <a:t>El tratamiento de las trombosis fue anticoagulación en 4 pacientes (6,6%), cirugía 1 paciente con revascularización (1,6%) y retrasplante en 4 pacientes (6,6%), de los cuales en 3 fue de manera urgente en los primeros días postoperatorios (al 2º, 3º y 6ºdía), mientras que en dos de ellos se realizó retrasplante a los 77 y 105 días, con ingreso en el hospital hasta entonces. </a:t>
            </a:r>
          </a:p>
          <a:p>
            <a:r>
              <a:rPr lang="es-ES" sz="1200" kern="1200" dirty="0">
                <a:solidFill>
                  <a:schemeClr val="tx1"/>
                </a:solidFill>
                <a:effectLst/>
                <a:latin typeface="+mn-lt"/>
                <a:ea typeface="+mn-ea"/>
                <a:cs typeface="+mn-cs"/>
              </a:rPr>
              <a:t>El paciente que sufrió el sangrado se reintervino a los 3 días observándose dehiscencia de la sutura arterial. Se realizo sutura de nuevo. Buen flujo posterior, pero presentó aun así isquemia hepática que no mejoro y requirió retrasplante al mes.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cuanto a las complicaciones biliares,12 pacientes (19,6%) tuvieron alguna de ellas: 4 estenosis biliares (6,5%) y 8 fístulas biliares (13,1%). El tratamiento realizado en estos casos fue: dilatación percutánea en 1 paciente (1,6%), reintervención en 3 pacientes (4,9%), realización de una </a:t>
            </a:r>
            <a:r>
              <a:rPr lang="es-ES" sz="1200" kern="1200" dirty="0" err="1">
                <a:solidFill>
                  <a:schemeClr val="tx1"/>
                </a:solidFill>
                <a:effectLst/>
                <a:latin typeface="+mn-lt"/>
                <a:ea typeface="+mn-ea"/>
                <a:cs typeface="+mn-cs"/>
              </a:rPr>
              <a:t>hepaticoyeyunostomía</a:t>
            </a:r>
            <a:r>
              <a:rPr lang="es-ES" sz="1200" kern="1200" dirty="0">
                <a:solidFill>
                  <a:schemeClr val="tx1"/>
                </a:solidFill>
                <a:effectLst/>
                <a:latin typeface="+mn-lt"/>
                <a:ea typeface="+mn-ea"/>
                <a:cs typeface="+mn-cs"/>
              </a:rPr>
              <a:t> en Y de Roux en 2 pacientes (3,3%) y seguimiento en 6 pacientes (9,8%). Si agrupamos el tratamiento en función del tipo de complicación: dentro de las fistulas, 5 se manejaron de forma conservadora (8,2%) y 3 requirieron cirugía (6,6%). Dentro del grupo de las estenosis, una se pudo manejar de forma conservadora, dos requirieron hepático </a:t>
            </a:r>
            <a:r>
              <a:rPr lang="es-ES" sz="1200" kern="1200" dirty="0" err="1">
                <a:solidFill>
                  <a:schemeClr val="tx1"/>
                </a:solidFill>
                <a:effectLst/>
                <a:latin typeface="+mn-lt"/>
                <a:ea typeface="+mn-ea"/>
                <a:cs typeface="+mn-cs"/>
              </a:rPr>
              <a:t>yeyunonostomía</a:t>
            </a:r>
            <a:r>
              <a:rPr lang="es-ES" sz="1200" kern="1200" dirty="0">
                <a:solidFill>
                  <a:schemeClr val="tx1"/>
                </a:solidFill>
                <a:effectLst/>
                <a:latin typeface="+mn-lt"/>
                <a:ea typeface="+mn-ea"/>
                <a:cs typeface="+mn-cs"/>
              </a:rPr>
              <a:t> y otra dilatación y endoprótesis temporal. </a:t>
            </a:r>
          </a:p>
          <a:p>
            <a:endParaRPr lang="es-ES" dirty="0"/>
          </a:p>
        </p:txBody>
      </p:sp>
      <p:sp>
        <p:nvSpPr>
          <p:cNvPr id="4" name="Marcador de número de diapositiva 3">
            <a:extLst>
              <a:ext uri="{FF2B5EF4-FFF2-40B4-BE49-F238E27FC236}">
                <a16:creationId xmlns:a16="http://schemas.microsoft.com/office/drawing/2014/main" id="{5D2A59D4-D0A4-17FD-90F3-60D6993FB2A0}"/>
              </a:ext>
            </a:extLst>
          </p:cNvPr>
          <p:cNvSpPr>
            <a:spLocks noGrp="1"/>
          </p:cNvSpPr>
          <p:nvPr>
            <p:ph type="sldNum" sz="quarter" idx="5"/>
          </p:nvPr>
        </p:nvSpPr>
        <p:spPr/>
        <p:txBody>
          <a:bodyPr/>
          <a:lstStyle/>
          <a:p>
            <a:fld id="{D63FB5C0-01BD-480D-ADB6-2E1A8179B94A}" type="slidenum">
              <a:rPr lang="es-ES" smtClean="0"/>
              <a:t>14</a:t>
            </a:fld>
            <a:endParaRPr lang="es-ES"/>
          </a:p>
        </p:txBody>
      </p:sp>
    </p:spTree>
    <p:extLst>
      <p:ext uri="{BB962C8B-B14F-4D97-AF65-F5344CB8AC3E}">
        <p14:creationId xmlns:p14="http://schemas.microsoft.com/office/powerpoint/2010/main" val="359294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3F51-EDE4-F7CD-C6A8-61393CC92F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C1F1ACA-B4A2-9B1D-1262-D268BF47536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7F48D7-38FD-63F9-1390-B1A2CDDD18F8}"/>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En total 9 pacientes (14,7%) fueron reintervenidos. La principal causa de reintervención fue el sangrado 4 pacientes (6,6%), solo uno de ellos derivado de la anastomosis arterial; seguida de la fístula biliar 3 pacientes (4,98%) y la trombosis arterial 2 pacientes (3,3%). La mediana de tiempo desde el trasplante a la reintervención fue de 2 días (24-1). </a:t>
            </a:r>
          </a:p>
          <a:p>
            <a:r>
              <a:rPr lang="es-ES" sz="1200" kern="1200" dirty="0">
                <a:solidFill>
                  <a:schemeClr val="tx1"/>
                </a:solidFill>
                <a:effectLst/>
                <a:latin typeface="+mn-lt"/>
                <a:ea typeface="+mn-ea"/>
                <a:cs typeface="+mn-cs"/>
              </a:rPr>
              <a:t>Siete pacientes (11,5%) fueron </a:t>
            </a:r>
            <a:r>
              <a:rPr lang="es-ES" sz="1200" kern="1200" dirty="0" err="1">
                <a:solidFill>
                  <a:schemeClr val="tx1"/>
                </a:solidFill>
                <a:effectLst/>
                <a:latin typeface="+mn-lt"/>
                <a:ea typeface="+mn-ea"/>
                <a:cs typeface="+mn-cs"/>
              </a:rPr>
              <a:t>retrasplantados</a:t>
            </a:r>
            <a:r>
              <a:rPr lang="es-ES" sz="1200" kern="1200" dirty="0">
                <a:solidFill>
                  <a:schemeClr val="tx1"/>
                </a:solidFill>
                <a:effectLst/>
                <a:latin typeface="+mn-lt"/>
                <a:ea typeface="+mn-ea"/>
                <a:cs typeface="+mn-cs"/>
              </a:rPr>
              <a:t>, 5 por trombosis arterial (8,2%), 1 por isquemia hepática (1,6%) y otro por complicaciones relacionadas con una biopsia hepática que provocó un hematoma masivo hepático con desarrollo de disfunción del injerto secundaria (1,6%). La mediana desde el trasplante hasta el retrasplante fue de 38 días. </a:t>
            </a:r>
          </a:p>
          <a:p>
            <a:r>
              <a:rPr lang="es-ES" sz="1200" kern="1200" dirty="0">
                <a:solidFill>
                  <a:schemeClr val="tx1"/>
                </a:solidFill>
                <a:effectLst/>
                <a:latin typeface="+mn-lt"/>
                <a:ea typeface="+mn-ea"/>
                <a:cs typeface="+mn-cs"/>
              </a:rPr>
              <a:t>La mediana de estancia en UVI fue de 4 días y de 10 días en planta. En base a la clasificación según </a:t>
            </a:r>
            <a:r>
              <a:rPr lang="es-ES" sz="1200" kern="1200" dirty="0" err="1">
                <a:solidFill>
                  <a:schemeClr val="tx1"/>
                </a:solidFill>
                <a:effectLst/>
                <a:latin typeface="+mn-lt"/>
                <a:ea typeface="+mn-ea"/>
                <a:cs typeface="+mn-cs"/>
              </a:rPr>
              <a:t>Clavien-Dindo</a:t>
            </a:r>
            <a:r>
              <a:rPr lang="es-ES" sz="1200" kern="1200" dirty="0">
                <a:solidFill>
                  <a:schemeClr val="tx1"/>
                </a:solidFill>
                <a:effectLst/>
                <a:latin typeface="+mn-lt"/>
                <a:ea typeface="+mn-ea"/>
                <a:cs typeface="+mn-cs"/>
              </a:rPr>
              <a:t>, 19 pacientes tuvieron complicaciones tipo I (31,1%), 11 pacientes tipo II (18%), 6 pacientes tipo III (9,8%) (3), 5 pacientes tipo IV (8,2%) y 5 pacientes tipo V (8,2%). </a:t>
            </a:r>
          </a:p>
          <a:p>
            <a:r>
              <a:rPr lang="es-ES" sz="1200" kern="1200" dirty="0">
                <a:solidFill>
                  <a:schemeClr val="tx1"/>
                </a:solidFill>
                <a:effectLst/>
                <a:latin typeface="+mn-lt"/>
                <a:ea typeface="+mn-ea"/>
                <a:cs typeface="+mn-cs"/>
              </a:rPr>
              <a:t>La terapia inmunosupresora empleada al alta fue </a:t>
            </a:r>
            <a:r>
              <a:rPr lang="es-ES" sz="1200" kern="1200" dirty="0" err="1">
                <a:solidFill>
                  <a:schemeClr val="tx1"/>
                </a:solidFill>
                <a:effectLst/>
                <a:latin typeface="+mn-lt"/>
                <a:ea typeface="+mn-ea"/>
                <a:cs typeface="+mn-cs"/>
              </a:rPr>
              <a:t>tacrolimus</a:t>
            </a:r>
            <a:r>
              <a:rPr lang="es-ES" sz="1200" kern="1200" dirty="0">
                <a:solidFill>
                  <a:schemeClr val="tx1"/>
                </a:solidFill>
                <a:effectLst/>
                <a:latin typeface="+mn-lt"/>
                <a:ea typeface="+mn-ea"/>
                <a:cs typeface="+mn-cs"/>
              </a:rPr>
              <a:t> y corticoides en 28 pacientes (45,9%), </a:t>
            </a:r>
            <a:r>
              <a:rPr lang="es-ES" sz="1200" kern="1200" dirty="0" err="1">
                <a:solidFill>
                  <a:schemeClr val="tx1"/>
                </a:solidFill>
                <a:effectLst/>
                <a:latin typeface="+mn-lt"/>
                <a:ea typeface="+mn-ea"/>
                <a:cs typeface="+mn-cs"/>
              </a:rPr>
              <a:t>tacrolimus</a:t>
            </a:r>
            <a:r>
              <a:rPr lang="es-ES" sz="1200" kern="1200" dirty="0">
                <a:solidFill>
                  <a:schemeClr val="tx1"/>
                </a:solidFill>
                <a:effectLst/>
                <a:latin typeface="+mn-lt"/>
                <a:ea typeface="+mn-ea"/>
                <a:cs typeface="+mn-cs"/>
              </a:rPr>
              <a:t>, micofenolato y corticoides en 23 pacientes (37,7%), ciclosporina, micofenolato y corticoides en 2 pacientes (3,3%) y </a:t>
            </a:r>
            <a:r>
              <a:rPr lang="es-ES" sz="1200" kern="1200" dirty="0" err="1">
                <a:solidFill>
                  <a:schemeClr val="tx1"/>
                </a:solidFill>
                <a:effectLst/>
                <a:latin typeface="+mn-lt"/>
                <a:ea typeface="+mn-ea"/>
                <a:cs typeface="+mn-cs"/>
              </a:rPr>
              <a:t>everolimus</a:t>
            </a:r>
            <a:r>
              <a:rPr lang="es-ES" sz="1200" kern="1200" dirty="0">
                <a:solidFill>
                  <a:schemeClr val="tx1"/>
                </a:solidFill>
                <a:effectLst/>
                <a:latin typeface="+mn-lt"/>
                <a:ea typeface="+mn-ea"/>
                <a:cs typeface="+mn-cs"/>
              </a:rPr>
              <a:t>, micofenolato y corticoides en 2 pacientes (3,3%). </a:t>
            </a:r>
          </a:p>
          <a:p>
            <a:r>
              <a:rPr lang="es-ES" sz="1200" kern="1200" dirty="0">
                <a:solidFill>
                  <a:schemeClr val="tx1"/>
                </a:solidFill>
                <a:effectLst/>
                <a:latin typeface="+mn-lt"/>
                <a:ea typeface="+mn-ea"/>
                <a:cs typeface="+mn-cs"/>
              </a:rPr>
              <a:t>En 22 pacientes (36%) se objetivó recidiva de la enfermedad de base sobre el injerto, 20 pacientes (32,8%) con infección por el VHC y 2 pacientes (3,2%) con enfermedad colestásica. </a:t>
            </a:r>
          </a:p>
          <a:p>
            <a:r>
              <a:rPr lang="es-ES" sz="1200" kern="1200" dirty="0">
                <a:solidFill>
                  <a:schemeClr val="tx1"/>
                </a:solidFill>
                <a:effectLst/>
                <a:latin typeface="+mn-lt"/>
                <a:ea typeface="+mn-ea"/>
                <a:cs typeface="+mn-cs"/>
              </a:rPr>
              <a:t>Después de una mediana de seguimiento de 117 meses (RIQ 195-20), 24 pacientes fallecieron (39,3%), siendo las principales causas enfermedad cardiovascular (14,8%), infecciones (9,8%), disfunción del injerto 9,8% y otras causas (9,8media a 1, 3 y 5 años del paciente fue 81,8%, 76,2% y 73,9% respectivamente. </a:t>
            </a:r>
          </a:p>
          <a:p>
            <a:endParaRPr lang="es-ES" dirty="0"/>
          </a:p>
        </p:txBody>
      </p:sp>
      <p:sp>
        <p:nvSpPr>
          <p:cNvPr id="4" name="Marcador de número de diapositiva 3">
            <a:extLst>
              <a:ext uri="{FF2B5EF4-FFF2-40B4-BE49-F238E27FC236}">
                <a16:creationId xmlns:a16="http://schemas.microsoft.com/office/drawing/2014/main" id="{7DF9671E-C0F0-5511-E169-29C250A7BDF1}"/>
              </a:ext>
            </a:extLst>
          </p:cNvPr>
          <p:cNvSpPr>
            <a:spLocks noGrp="1"/>
          </p:cNvSpPr>
          <p:nvPr>
            <p:ph type="sldNum" sz="quarter" idx="5"/>
          </p:nvPr>
        </p:nvSpPr>
        <p:spPr/>
        <p:txBody>
          <a:bodyPr/>
          <a:lstStyle/>
          <a:p>
            <a:fld id="{D63FB5C0-01BD-480D-ADB6-2E1A8179B94A}" type="slidenum">
              <a:rPr lang="es-ES" smtClean="0"/>
              <a:t>15</a:t>
            </a:fld>
            <a:endParaRPr lang="es-ES"/>
          </a:p>
        </p:txBody>
      </p:sp>
    </p:spTree>
    <p:extLst>
      <p:ext uri="{BB962C8B-B14F-4D97-AF65-F5344CB8AC3E}">
        <p14:creationId xmlns:p14="http://schemas.microsoft.com/office/powerpoint/2010/main" val="286864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540EC-8B4F-8B3D-B9B5-6968BBB133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ADCA9D-6161-03B4-8A7F-60AF0C690E7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92A4E7E-896A-B9E3-4E0F-4F01EA482846}"/>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En total 9 pacientes (14,7%) fueron reintervenidos. La principal causa de reintervención fue el sangrado 4 pacientes (6,6%), solo uno de ellos derivado de la anastomosis arterial; seguida de la fístula biliar 3 pacientes (4,98%) y la trombosis arterial 2 pacientes (3,3%). La mediana de tiempo desde el trasplante a la reintervención fue de 2 días (24-1). </a:t>
            </a:r>
          </a:p>
          <a:p>
            <a:r>
              <a:rPr lang="es-ES" sz="1200" kern="1200" dirty="0">
                <a:solidFill>
                  <a:schemeClr val="tx1"/>
                </a:solidFill>
                <a:effectLst/>
                <a:latin typeface="+mn-lt"/>
                <a:ea typeface="+mn-ea"/>
                <a:cs typeface="+mn-cs"/>
              </a:rPr>
              <a:t>Siete pacientes (11,5%) fueron </a:t>
            </a:r>
            <a:r>
              <a:rPr lang="es-ES" sz="1200" kern="1200" dirty="0" err="1">
                <a:solidFill>
                  <a:schemeClr val="tx1"/>
                </a:solidFill>
                <a:effectLst/>
                <a:latin typeface="+mn-lt"/>
                <a:ea typeface="+mn-ea"/>
                <a:cs typeface="+mn-cs"/>
              </a:rPr>
              <a:t>retrasplantados</a:t>
            </a:r>
            <a:r>
              <a:rPr lang="es-ES" sz="1200" kern="1200" dirty="0">
                <a:solidFill>
                  <a:schemeClr val="tx1"/>
                </a:solidFill>
                <a:effectLst/>
                <a:latin typeface="+mn-lt"/>
                <a:ea typeface="+mn-ea"/>
                <a:cs typeface="+mn-cs"/>
              </a:rPr>
              <a:t>, 5 por trombosis arterial (8,2%), 1 por isquemia hepática (1,6%) y otro por complicaciones relacionadas con una biopsia hepática que provocó un hematoma masivo hepático con desarrollo de disfunción del injerto secundaria (1,6%). La mediana desde el trasplante hasta el retrasplante fue de 38 días. </a:t>
            </a:r>
          </a:p>
          <a:p>
            <a:r>
              <a:rPr lang="es-ES" sz="1200" kern="1200" dirty="0">
                <a:solidFill>
                  <a:schemeClr val="tx1"/>
                </a:solidFill>
                <a:effectLst/>
                <a:latin typeface="+mn-lt"/>
                <a:ea typeface="+mn-ea"/>
                <a:cs typeface="+mn-cs"/>
              </a:rPr>
              <a:t>La mediana de estancia en UVI fue de 4 días y de 10 días en planta. En base a la clasificación según </a:t>
            </a:r>
            <a:r>
              <a:rPr lang="es-ES" sz="1200" kern="1200" dirty="0" err="1">
                <a:solidFill>
                  <a:schemeClr val="tx1"/>
                </a:solidFill>
                <a:effectLst/>
                <a:latin typeface="+mn-lt"/>
                <a:ea typeface="+mn-ea"/>
                <a:cs typeface="+mn-cs"/>
              </a:rPr>
              <a:t>Clavien-Dindo</a:t>
            </a:r>
            <a:r>
              <a:rPr lang="es-ES" sz="1200" kern="1200" dirty="0">
                <a:solidFill>
                  <a:schemeClr val="tx1"/>
                </a:solidFill>
                <a:effectLst/>
                <a:latin typeface="+mn-lt"/>
                <a:ea typeface="+mn-ea"/>
                <a:cs typeface="+mn-cs"/>
              </a:rPr>
              <a:t>, 19 pacientes tuvieron complicaciones tipo I (31,1%), 11 pacientes tipo II (18%), 6 pacientes tipo III (9,8%) (3), 5 pacientes tipo IV (8,2%) y 5 pacientes tipo V (8,2%). </a:t>
            </a:r>
          </a:p>
          <a:p>
            <a:r>
              <a:rPr lang="es-ES" sz="1200" kern="1200" dirty="0">
                <a:solidFill>
                  <a:schemeClr val="tx1"/>
                </a:solidFill>
                <a:effectLst/>
                <a:latin typeface="+mn-lt"/>
                <a:ea typeface="+mn-ea"/>
                <a:cs typeface="+mn-cs"/>
              </a:rPr>
              <a:t>La terapia inmunosupresora empleada al alta fue </a:t>
            </a:r>
            <a:r>
              <a:rPr lang="es-ES" sz="1200" kern="1200" dirty="0" err="1">
                <a:solidFill>
                  <a:schemeClr val="tx1"/>
                </a:solidFill>
                <a:effectLst/>
                <a:latin typeface="+mn-lt"/>
                <a:ea typeface="+mn-ea"/>
                <a:cs typeface="+mn-cs"/>
              </a:rPr>
              <a:t>tacrolimus</a:t>
            </a:r>
            <a:r>
              <a:rPr lang="es-ES" sz="1200" kern="1200" dirty="0">
                <a:solidFill>
                  <a:schemeClr val="tx1"/>
                </a:solidFill>
                <a:effectLst/>
                <a:latin typeface="+mn-lt"/>
                <a:ea typeface="+mn-ea"/>
                <a:cs typeface="+mn-cs"/>
              </a:rPr>
              <a:t> y corticoides en 28 pacientes (45,9%), </a:t>
            </a:r>
            <a:r>
              <a:rPr lang="es-ES" sz="1200" kern="1200" dirty="0" err="1">
                <a:solidFill>
                  <a:schemeClr val="tx1"/>
                </a:solidFill>
                <a:effectLst/>
                <a:latin typeface="+mn-lt"/>
                <a:ea typeface="+mn-ea"/>
                <a:cs typeface="+mn-cs"/>
              </a:rPr>
              <a:t>tacrolimus</a:t>
            </a:r>
            <a:r>
              <a:rPr lang="es-ES" sz="1200" kern="1200" dirty="0">
                <a:solidFill>
                  <a:schemeClr val="tx1"/>
                </a:solidFill>
                <a:effectLst/>
                <a:latin typeface="+mn-lt"/>
                <a:ea typeface="+mn-ea"/>
                <a:cs typeface="+mn-cs"/>
              </a:rPr>
              <a:t>, micofenolato y corticoides en 23 pacientes (37,7%), ciclosporina, micofenolato y corticoides en 2 pacientes (3,3%) y </a:t>
            </a:r>
            <a:r>
              <a:rPr lang="es-ES" sz="1200" kern="1200" dirty="0" err="1">
                <a:solidFill>
                  <a:schemeClr val="tx1"/>
                </a:solidFill>
                <a:effectLst/>
                <a:latin typeface="+mn-lt"/>
                <a:ea typeface="+mn-ea"/>
                <a:cs typeface="+mn-cs"/>
              </a:rPr>
              <a:t>everolimus</a:t>
            </a:r>
            <a:r>
              <a:rPr lang="es-ES" sz="1200" kern="1200" dirty="0">
                <a:solidFill>
                  <a:schemeClr val="tx1"/>
                </a:solidFill>
                <a:effectLst/>
                <a:latin typeface="+mn-lt"/>
                <a:ea typeface="+mn-ea"/>
                <a:cs typeface="+mn-cs"/>
              </a:rPr>
              <a:t>, micofenolato y corticoides en 2 pacientes (3,3%). </a:t>
            </a:r>
          </a:p>
          <a:p>
            <a:r>
              <a:rPr lang="es-ES" sz="1200" kern="1200" dirty="0">
                <a:solidFill>
                  <a:schemeClr val="tx1"/>
                </a:solidFill>
                <a:effectLst/>
                <a:latin typeface="+mn-lt"/>
                <a:ea typeface="+mn-ea"/>
                <a:cs typeface="+mn-cs"/>
              </a:rPr>
              <a:t>En 22 pacientes (36%) se objetivó recidiva de la enfermedad de base sobre el injerto, 20 pacientes (32,8%) con infección por el VHC y 2 pacientes (3,2%) con enfermedad colestásica. </a:t>
            </a:r>
          </a:p>
          <a:p>
            <a:r>
              <a:rPr lang="es-ES" sz="1200" kern="1200" dirty="0">
                <a:solidFill>
                  <a:schemeClr val="tx1"/>
                </a:solidFill>
                <a:effectLst/>
                <a:latin typeface="+mn-lt"/>
                <a:ea typeface="+mn-ea"/>
                <a:cs typeface="+mn-cs"/>
              </a:rPr>
              <a:t>Después de una mediana de seguimiento de 117 meses (RIQ 195-20), 24 pacientes fallecieron (39,3%), siendo las principales causas enfermedad cardiovascular (14,8%), infecciones (9,8%), disfunción del injerto 9,8% y otras causas (9,8media a 1, 3 y 5 años del paciente fue 81,8%, 76,2% y 73,9% respectivamente. </a:t>
            </a:r>
          </a:p>
          <a:p>
            <a:endParaRPr lang="es-ES" dirty="0"/>
          </a:p>
        </p:txBody>
      </p:sp>
      <p:sp>
        <p:nvSpPr>
          <p:cNvPr id="4" name="Marcador de número de diapositiva 3">
            <a:extLst>
              <a:ext uri="{FF2B5EF4-FFF2-40B4-BE49-F238E27FC236}">
                <a16:creationId xmlns:a16="http://schemas.microsoft.com/office/drawing/2014/main" id="{471C4126-53EE-606A-223D-000705E2E0C4}"/>
              </a:ext>
            </a:extLst>
          </p:cNvPr>
          <p:cNvSpPr>
            <a:spLocks noGrp="1"/>
          </p:cNvSpPr>
          <p:nvPr>
            <p:ph type="sldNum" sz="quarter" idx="5"/>
          </p:nvPr>
        </p:nvSpPr>
        <p:spPr/>
        <p:txBody>
          <a:bodyPr/>
          <a:lstStyle/>
          <a:p>
            <a:fld id="{D63FB5C0-01BD-480D-ADB6-2E1A8179B94A}" type="slidenum">
              <a:rPr lang="es-ES" smtClean="0"/>
              <a:t>16</a:t>
            </a:fld>
            <a:endParaRPr lang="es-ES"/>
          </a:p>
        </p:txBody>
      </p:sp>
    </p:spTree>
    <p:extLst>
      <p:ext uri="{BB962C8B-B14F-4D97-AF65-F5344CB8AC3E}">
        <p14:creationId xmlns:p14="http://schemas.microsoft.com/office/powerpoint/2010/main" val="4145995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supervivencia del paciente a 1, 3, 5 y 10 años fue del 83,6%, 78,2%, 78,2% y 73,8%</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Supervivencia del injerto a 1, 3, 5 y 10 años fue del  78,7%, 73,4%, 73,4% y 71,1%</a:t>
            </a:r>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17</a:t>
            </a:fld>
            <a:endParaRPr lang="es-ES"/>
          </a:p>
        </p:txBody>
      </p:sp>
    </p:spTree>
    <p:extLst>
      <p:ext uri="{BB962C8B-B14F-4D97-AF65-F5344CB8AC3E}">
        <p14:creationId xmlns:p14="http://schemas.microsoft.com/office/powerpoint/2010/main" val="222119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B7248-DB76-BC6D-0A08-CD9BEBDB06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E865881-6E2B-21B6-2A4C-9819C2ECFB7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AD6495A-D1B3-E9DA-E639-F77A0712217E}"/>
              </a:ext>
            </a:extLst>
          </p:cNvPr>
          <p:cNvSpPr>
            <a:spLocks noGrp="1"/>
          </p:cNvSpPr>
          <p:nvPr>
            <p:ph type="body" idx="1"/>
          </p:nvPr>
        </p:nvSpPr>
        <p:spPr/>
        <p:txBody>
          <a:bodyPr/>
          <a:lstStyle/>
          <a:p>
            <a:r>
              <a:rPr lang="es-ES" dirty="0"/>
              <a:t>Al analizar por periodos la supervivencia del injerto vemos que fue mayor en los 2 primeros periodos y sobre todo a partir de 2020 durante el primer año, pero las diferencias no fueron tampoco estadísticamente significativas.</a:t>
            </a:r>
          </a:p>
          <a:p>
            <a:endParaRPr lang="es-ES" dirty="0"/>
          </a:p>
        </p:txBody>
      </p:sp>
      <p:sp>
        <p:nvSpPr>
          <p:cNvPr id="4" name="Marcador de número de diapositiva 3">
            <a:extLst>
              <a:ext uri="{FF2B5EF4-FFF2-40B4-BE49-F238E27FC236}">
                <a16:creationId xmlns:a16="http://schemas.microsoft.com/office/drawing/2014/main" id="{EE3AF331-6A43-B8BF-216A-93667097C063}"/>
              </a:ext>
            </a:extLst>
          </p:cNvPr>
          <p:cNvSpPr>
            <a:spLocks noGrp="1"/>
          </p:cNvSpPr>
          <p:nvPr>
            <p:ph type="sldNum" sz="quarter" idx="5"/>
          </p:nvPr>
        </p:nvSpPr>
        <p:spPr/>
        <p:txBody>
          <a:bodyPr/>
          <a:lstStyle/>
          <a:p>
            <a:fld id="{D63FB5C0-01BD-480D-ADB6-2E1A8179B94A}" type="slidenum">
              <a:rPr lang="es-ES" smtClean="0"/>
              <a:t>18</a:t>
            </a:fld>
            <a:endParaRPr lang="es-ES"/>
          </a:p>
        </p:txBody>
      </p:sp>
    </p:spTree>
    <p:extLst>
      <p:ext uri="{BB962C8B-B14F-4D97-AF65-F5344CB8AC3E}">
        <p14:creationId xmlns:p14="http://schemas.microsoft.com/office/powerpoint/2010/main" val="3897278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D829-3F50-5961-69C4-FE9398F4EE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F9F785-505A-E600-6033-18435E1A55B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231936-D0CE-FCDF-8CA1-65AFCA090FAD}"/>
              </a:ext>
            </a:extLst>
          </p:cNvPr>
          <p:cNvSpPr>
            <a:spLocks noGrp="1"/>
          </p:cNvSpPr>
          <p:nvPr>
            <p:ph type="body" idx="1"/>
          </p:nvPr>
        </p:nvSpPr>
        <p:spPr/>
        <p:txBody>
          <a:bodyPr/>
          <a:lstStyle/>
          <a:p>
            <a:r>
              <a:rPr lang="es-ES" dirty="0"/>
              <a:t>Tanto el desarrollo de TAH como de </a:t>
            </a:r>
            <a:r>
              <a:rPr lang="es-ES" dirty="0" err="1"/>
              <a:t>compliaciones</a:t>
            </a:r>
            <a:r>
              <a:rPr lang="es-ES" dirty="0"/>
              <a:t> biliares se asociaron a una peor supervivencia del injerto, aunque </a:t>
            </a:r>
            <a:r>
              <a:rPr lang="es-ES" dirty="0" err="1"/>
              <a:t>als</a:t>
            </a:r>
            <a:r>
              <a:rPr lang="es-ES" dirty="0"/>
              <a:t> diferencias no fueron estadísticamente significativas, probablemente por el escaso tamaño muestra.</a:t>
            </a:r>
          </a:p>
          <a:p>
            <a:endParaRPr lang="es-ES" dirty="0"/>
          </a:p>
        </p:txBody>
      </p:sp>
      <p:sp>
        <p:nvSpPr>
          <p:cNvPr id="4" name="Marcador de número de diapositiva 3">
            <a:extLst>
              <a:ext uri="{FF2B5EF4-FFF2-40B4-BE49-F238E27FC236}">
                <a16:creationId xmlns:a16="http://schemas.microsoft.com/office/drawing/2014/main" id="{DA2AAFEA-83CF-79A8-B87E-EE3AD2E9CA7A}"/>
              </a:ext>
            </a:extLst>
          </p:cNvPr>
          <p:cNvSpPr>
            <a:spLocks noGrp="1"/>
          </p:cNvSpPr>
          <p:nvPr>
            <p:ph type="sldNum" sz="quarter" idx="5"/>
          </p:nvPr>
        </p:nvSpPr>
        <p:spPr/>
        <p:txBody>
          <a:bodyPr/>
          <a:lstStyle/>
          <a:p>
            <a:fld id="{D63FB5C0-01BD-480D-ADB6-2E1A8179B94A}" type="slidenum">
              <a:rPr lang="es-ES" smtClean="0"/>
              <a:t>19</a:t>
            </a:fld>
            <a:endParaRPr lang="es-ES"/>
          </a:p>
        </p:txBody>
      </p:sp>
    </p:spTree>
    <p:extLst>
      <p:ext uri="{BB962C8B-B14F-4D97-AF65-F5344CB8AC3E}">
        <p14:creationId xmlns:p14="http://schemas.microsoft.com/office/powerpoint/2010/main" val="260201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2F9E9-D958-5C87-913C-B3A4639DD6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5021CDB-567F-3AF8-D4F3-168D80CE9BE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5FFF04-6E25-98A5-C8A6-6B8FE3BC3912}"/>
              </a:ext>
            </a:extLst>
          </p:cNvPr>
          <p:cNvSpPr>
            <a:spLocks noGrp="1"/>
          </p:cNvSpPr>
          <p:nvPr>
            <p:ph type="body" idx="1"/>
          </p:nvPr>
        </p:nvSpPr>
        <p:spPr/>
        <p:txBody>
          <a:bodyPr/>
          <a:lstStyle/>
          <a:p>
            <a:r>
              <a:rPr lang="es-ES" dirty="0"/>
              <a:t>Al analizar con mas detalle la variabilidad en las técnicas utilizadas para reconstruir tanto arteria como </a:t>
            </a:r>
            <a:r>
              <a:rPr lang="es-ES" dirty="0" err="1"/>
              <a:t>via</a:t>
            </a:r>
            <a:r>
              <a:rPr lang="es-ES" dirty="0"/>
              <a:t> biliar hemos visto como ha ido cambiando la forma de reconstruir la arteria a lo largo de los años, de manera que inicialmente se hacia de forma convencional, luego hubo una tendencia  a anastomosa directamente la AHD a la AH del receptor sin injerto y en el momento actual lo que mas frecuentemente se realiza es una </a:t>
            </a:r>
            <a:r>
              <a:rPr lang="es-ES" dirty="0" err="1"/>
              <a:t>anstomosis</a:t>
            </a:r>
            <a:r>
              <a:rPr lang="es-ES" dirty="0"/>
              <a:t> con injerto cuando no tenemos toda la arteria con el injerto hepático. Si analizamos la tasa de trombosis en función del tipo de reconstrucción realizada no encontramos diferencias.</a:t>
            </a:r>
          </a:p>
          <a:p>
            <a:r>
              <a:rPr lang="es-ES" dirty="0"/>
              <a:t>Con respecto a la realización de la anastomosis biliar la tendencia es a no utilizar </a:t>
            </a:r>
            <a:r>
              <a:rPr lang="es-ES" dirty="0" err="1"/>
              <a:t>kehr</a:t>
            </a:r>
            <a:r>
              <a:rPr lang="es-ES" dirty="0"/>
              <a:t> y solo utilizar el mismo cuando hay mucha discrepancia de calibre o en </a:t>
            </a:r>
            <a:r>
              <a:rPr lang="es-ES" dirty="0" err="1"/>
              <a:t>vias</a:t>
            </a:r>
            <a:r>
              <a:rPr lang="es-ES" dirty="0"/>
              <a:t> </a:t>
            </a:r>
            <a:r>
              <a:rPr lang="es-ES" dirty="0" err="1"/>
              <a:t>biliare</a:t>
            </a:r>
            <a:r>
              <a:rPr lang="es-ES" dirty="0"/>
              <a:t> </a:t>
            </a:r>
            <a:r>
              <a:rPr lang="es-ES" dirty="0" err="1"/>
              <a:t>smuy</a:t>
            </a:r>
            <a:r>
              <a:rPr lang="es-ES" dirty="0"/>
              <a:t> pequeñas y tampoco encontramos diferencias en el desarrollo de complicaciones </a:t>
            </a:r>
            <a:r>
              <a:rPr lang="es-ES" dirty="0" err="1"/>
              <a:t>ne</a:t>
            </a:r>
            <a:r>
              <a:rPr lang="es-ES" dirty="0"/>
              <a:t> función del tipo de reconstrucción realizada.</a:t>
            </a:r>
          </a:p>
        </p:txBody>
      </p:sp>
      <p:sp>
        <p:nvSpPr>
          <p:cNvPr id="4" name="Marcador de número de diapositiva 3">
            <a:extLst>
              <a:ext uri="{FF2B5EF4-FFF2-40B4-BE49-F238E27FC236}">
                <a16:creationId xmlns:a16="http://schemas.microsoft.com/office/drawing/2014/main" id="{06BCFC82-469F-7F40-94B1-B3910AD65B7B}"/>
              </a:ext>
            </a:extLst>
          </p:cNvPr>
          <p:cNvSpPr>
            <a:spLocks noGrp="1"/>
          </p:cNvSpPr>
          <p:nvPr>
            <p:ph type="sldNum" sz="quarter" idx="5"/>
          </p:nvPr>
        </p:nvSpPr>
        <p:spPr/>
        <p:txBody>
          <a:bodyPr/>
          <a:lstStyle/>
          <a:p>
            <a:fld id="{D63FB5C0-01BD-480D-ADB6-2E1A8179B94A}" type="slidenum">
              <a:rPr lang="es-ES" smtClean="0"/>
              <a:t>20</a:t>
            </a:fld>
            <a:endParaRPr lang="es-ES"/>
          </a:p>
        </p:txBody>
      </p:sp>
    </p:spTree>
    <p:extLst>
      <p:ext uri="{BB962C8B-B14F-4D97-AF65-F5344CB8AC3E}">
        <p14:creationId xmlns:p14="http://schemas.microsoft.com/office/powerpoint/2010/main" val="397178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nuestro país se </a:t>
            </a:r>
            <a:r>
              <a:rPr lang="es-ES" dirty="0" err="1"/>
              <a:t>publcia</a:t>
            </a:r>
            <a:r>
              <a:rPr lang="es-ES" dirty="0"/>
              <a:t> este documento que todos conocéis para potenciar el Split, que surge sobre todo como propuesta para disminuir la mortalidad infantil en LE. </a:t>
            </a:r>
          </a:p>
          <a:p>
            <a:r>
              <a:rPr lang="es-ES" dirty="0"/>
              <a:t>Estos son los criterios de selección de donante y receptor.</a:t>
            </a:r>
          </a:p>
        </p:txBody>
      </p:sp>
      <p:sp>
        <p:nvSpPr>
          <p:cNvPr id="4" name="Marcador de número de diapositiva 3"/>
          <p:cNvSpPr>
            <a:spLocks noGrp="1"/>
          </p:cNvSpPr>
          <p:nvPr>
            <p:ph type="sldNum" sz="quarter" idx="5"/>
          </p:nvPr>
        </p:nvSpPr>
        <p:spPr/>
        <p:txBody>
          <a:bodyPr/>
          <a:lstStyle/>
          <a:p>
            <a:fld id="{D63FB5C0-01BD-480D-ADB6-2E1A8179B94A}" type="slidenum">
              <a:rPr lang="es-ES" smtClean="0"/>
              <a:t>3</a:t>
            </a:fld>
            <a:endParaRPr lang="es-ES"/>
          </a:p>
        </p:txBody>
      </p:sp>
    </p:spTree>
    <p:extLst>
      <p:ext uri="{BB962C8B-B14F-4D97-AF65-F5344CB8AC3E}">
        <p14:creationId xmlns:p14="http://schemas.microsoft.com/office/powerpoint/2010/main" val="150504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Conclusión </a:t>
            </a:r>
          </a:p>
          <a:p>
            <a:r>
              <a:rPr lang="es-ES" sz="1200" kern="1200" dirty="0">
                <a:solidFill>
                  <a:schemeClr val="tx1"/>
                </a:solidFill>
                <a:effectLst/>
                <a:latin typeface="+mn-lt"/>
                <a:ea typeface="+mn-ea"/>
                <a:cs typeface="+mn-cs"/>
              </a:rPr>
              <a:t>La utilización de injertos procedentes de bipartición es una buena alternativa para ampliar el pool de donantes con unos resultados similares a la utilización de otros tipos de injertos. </a:t>
            </a:r>
          </a:p>
          <a:p>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21</a:t>
            </a:fld>
            <a:endParaRPr lang="es-ES"/>
          </a:p>
        </p:txBody>
      </p:sp>
    </p:spTree>
    <p:extLst>
      <p:ext uri="{BB962C8B-B14F-4D97-AF65-F5344CB8AC3E}">
        <p14:creationId xmlns:p14="http://schemas.microsoft.com/office/powerpoint/2010/main" val="405824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Y desde entonces </a:t>
            </a:r>
            <a:r>
              <a:rPr lang="es-ES" dirty="0" err="1"/>
              <a:t>phemos</a:t>
            </a:r>
            <a:r>
              <a:rPr lang="es-ES" dirty="0"/>
              <a:t> podido ver como el numero de trasplantes con injertos Split ha aumentado </a:t>
            </a:r>
            <a:r>
              <a:rPr lang="es-ES" dirty="0" err="1"/>
              <a:t>prorgesivamente</a:t>
            </a:r>
            <a:r>
              <a:rPr lang="es-ES" dirty="0"/>
              <a:t>, triplicando y </a:t>
            </a:r>
            <a:r>
              <a:rPr lang="es-ES" dirty="0" err="1"/>
              <a:t>ahsta</a:t>
            </a:r>
            <a:r>
              <a:rPr lang="es-ES" dirty="0"/>
              <a:t> </a:t>
            </a:r>
            <a:r>
              <a:rPr lang="es-ES" dirty="0" err="1"/>
              <a:t>cuadrupicando</a:t>
            </a:r>
            <a:r>
              <a:rPr lang="es-ES" dirty="0"/>
              <a:t> cifras previas.</a:t>
            </a:r>
          </a:p>
          <a:p>
            <a:endParaRPr lang="es-ES" dirty="0"/>
          </a:p>
          <a:p>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4</a:t>
            </a:fld>
            <a:endParaRPr lang="es-ES"/>
          </a:p>
        </p:txBody>
      </p:sp>
    </p:spTree>
    <p:extLst>
      <p:ext uri="{BB962C8B-B14F-4D97-AF65-F5344CB8AC3E}">
        <p14:creationId xmlns:p14="http://schemas.microsoft.com/office/powerpoint/2010/main" val="134658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resultados del Split se han analizado desde hace muchos años y aunque se han relacionado con mayor tasa de complicaciones </a:t>
            </a:r>
            <a:r>
              <a:rPr lang="es-ES" dirty="0" err="1"/>
              <a:t>bilaires</a:t>
            </a:r>
            <a:r>
              <a:rPr lang="es-ES" dirty="0"/>
              <a:t> y arteriales que el trasplante con </a:t>
            </a:r>
            <a:r>
              <a:rPr lang="es-ES" dirty="0" err="1"/>
              <a:t>inejrtos</a:t>
            </a:r>
            <a:r>
              <a:rPr lang="es-ES" dirty="0"/>
              <a:t> completos, la supervivencia a largo plazo tanto de injerto como de paciente han sido </a:t>
            </a:r>
            <a:r>
              <a:rPr lang="es-ES" dirty="0" err="1"/>
              <a:t>simialres</a:t>
            </a:r>
            <a:r>
              <a:rPr lang="es-ES" dirty="0"/>
              <a:t> siempre.</a:t>
            </a:r>
          </a:p>
        </p:txBody>
      </p:sp>
      <p:sp>
        <p:nvSpPr>
          <p:cNvPr id="4" name="Marcador de número de diapositiva 3"/>
          <p:cNvSpPr>
            <a:spLocks noGrp="1"/>
          </p:cNvSpPr>
          <p:nvPr>
            <p:ph type="sldNum" sz="quarter" idx="5"/>
          </p:nvPr>
        </p:nvSpPr>
        <p:spPr/>
        <p:txBody>
          <a:bodyPr/>
          <a:lstStyle/>
          <a:p>
            <a:fld id="{D63FB5C0-01BD-480D-ADB6-2E1A8179B94A}" type="slidenum">
              <a:rPr lang="es-ES" smtClean="0"/>
              <a:t>5</a:t>
            </a:fld>
            <a:endParaRPr lang="es-ES"/>
          </a:p>
        </p:txBody>
      </p:sp>
    </p:spTree>
    <p:extLst>
      <p:ext uri="{BB962C8B-B14F-4D97-AF65-F5344CB8AC3E}">
        <p14:creationId xmlns:p14="http://schemas.microsoft.com/office/powerpoint/2010/main" val="109477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A8BB-2640-3A62-8C62-BE7B0F9BDF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216EEE-AB09-DFB1-2CE6-A24F53B390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EEF56B3-ACBB-C74C-B642-87241AE6BE2E}"/>
              </a:ext>
            </a:extLst>
          </p:cNvPr>
          <p:cNvSpPr>
            <a:spLocks noGrp="1"/>
          </p:cNvSpPr>
          <p:nvPr>
            <p:ph type="body" idx="1"/>
          </p:nvPr>
        </p:nvSpPr>
        <p:spPr/>
        <p:txBody>
          <a:bodyPr/>
          <a:lstStyle/>
          <a:p>
            <a:r>
              <a:rPr lang="es-ES" dirty="0"/>
              <a:t>Este trabajo muy reciente del grupo de Paul </a:t>
            </a:r>
            <a:r>
              <a:rPr lang="es-ES" dirty="0" err="1"/>
              <a:t>Brousse</a:t>
            </a:r>
            <a:r>
              <a:rPr lang="es-ES" dirty="0"/>
              <a:t> publica sus </a:t>
            </a:r>
            <a:r>
              <a:rPr lang="es-ES" dirty="0" err="1"/>
              <a:t>resultadoscon</a:t>
            </a:r>
            <a:r>
              <a:rPr lang="es-ES" dirty="0"/>
              <a:t> mas de 100 casos realizados en los últimos años comparando el grupo de </a:t>
            </a:r>
            <a:r>
              <a:rPr lang="es-ES" dirty="0" err="1"/>
              <a:t>receptroes</a:t>
            </a:r>
            <a:r>
              <a:rPr lang="es-ES" dirty="0"/>
              <a:t> con un MELD &gt;25 y un MELD inferior. Aquí podemos ver los resultados que tiene  </a:t>
            </a:r>
            <a:r>
              <a:rPr lang="es-ES" dirty="0" err="1"/>
              <a:t>on</a:t>
            </a:r>
            <a:r>
              <a:rPr lang="es-ES" dirty="0"/>
              <a:t> un </a:t>
            </a:r>
            <a:r>
              <a:rPr lang="es-ES" dirty="0" err="1"/>
              <a:t>atasa</a:t>
            </a:r>
            <a:r>
              <a:rPr lang="es-ES" dirty="0"/>
              <a:t> de </a:t>
            </a:r>
            <a:r>
              <a:rPr lang="es-ES" dirty="0" err="1"/>
              <a:t>compliaciones</a:t>
            </a:r>
            <a:r>
              <a:rPr lang="es-ES" dirty="0"/>
              <a:t> arteriales entorno al 20% en ambos grupos, biliares de </a:t>
            </a:r>
            <a:r>
              <a:rPr lang="es-ES" dirty="0" err="1"/>
              <a:t>aprox</a:t>
            </a:r>
            <a:r>
              <a:rPr lang="es-ES" dirty="0"/>
              <a:t> el 30% en ambos grupos y una tasa de retrasplante del 13 y el 19% respectivamente.</a:t>
            </a:r>
          </a:p>
        </p:txBody>
      </p:sp>
      <p:sp>
        <p:nvSpPr>
          <p:cNvPr id="4" name="Marcador de número de diapositiva 3">
            <a:extLst>
              <a:ext uri="{FF2B5EF4-FFF2-40B4-BE49-F238E27FC236}">
                <a16:creationId xmlns:a16="http://schemas.microsoft.com/office/drawing/2014/main" id="{47C35B1C-E38F-AFEE-91C2-BF6F9AD24C93}"/>
              </a:ext>
            </a:extLst>
          </p:cNvPr>
          <p:cNvSpPr>
            <a:spLocks noGrp="1"/>
          </p:cNvSpPr>
          <p:nvPr>
            <p:ph type="sldNum" sz="quarter" idx="5"/>
          </p:nvPr>
        </p:nvSpPr>
        <p:spPr/>
        <p:txBody>
          <a:bodyPr/>
          <a:lstStyle/>
          <a:p>
            <a:fld id="{D63FB5C0-01BD-480D-ADB6-2E1A8179B94A}" type="slidenum">
              <a:rPr lang="es-ES" smtClean="0"/>
              <a:t>6</a:t>
            </a:fld>
            <a:endParaRPr lang="es-ES"/>
          </a:p>
        </p:txBody>
      </p:sp>
    </p:spTree>
    <p:extLst>
      <p:ext uri="{BB962C8B-B14F-4D97-AF65-F5344CB8AC3E}">
        <p14:creationId xmlns:p14="http://schemas.microsoft.com/office/powerpoint/2010/main" val="133372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Nuestra hipótesis de trabajo es que el Split es una técnica segura para ampliar el pool de donantes y evitar la mortalidad en lista de espera, pero es fundamental un adecuado conocimiento de la anatomía y de la técnica quirúrgica para poder hacer la división del injerto correctamente y minimizar así el riesgo de complicaciones. Actualmente, la gran mayoría de hígados con posibilidad de bipartición no se dividen por desconocimiento o falta de consenso.</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r>
              <a:rPr lang="es-ES" sz="1200" b="1" kern="1200" dirty="0">
                <a:solidFill>
                  <a:schemeClr val="tx1"/>
                </a:solidFill>
                <a:effectLst/>
                <a:latin typeface="+mn-lt"/>
                <a:ea typeface="+mn-ea"/>
                <a:cs typeface="+mn-cs"/>
              </a:rPr>
              <a:t>Objetivos</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rPr>
              <a:t>Principal</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Analizar los resultados del TH en nuestro centro con injertos procedentes de bipartición (Split) y compararlos con la literatura.</a:t>
            </a:r>
          </a:p>
          <a:p>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rPr>
              <a:t>Secundarios:</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Analizar las complicaciones asociadas al procedimiento quirúrgico</a:t>
            </a:r>
          </a:p>
          <a:p>
            <a:r>
              <a:rPr lang="es-ES" sz="1200" kern="1200" dirty="0">
                <a:solidFill>
                  <a:schemeClr val="tx1"/>
                </a:solidFill>
                <a:effectLst/>
                <a:latin typeface="+mn-lt"/>
                <a:ea typeface="+mn-ea"/>
                <a:cs typeface="+mn-cs"/>
              </a:rPr>
              <a:t>Analizar la supervivencia del paciente y del injerto </a:t>
            </a:r>
          </a:p>
          <a:p>
            <a:r>
              <a:rPr lang="es-ES" sz="1200" kern="1200" dirty="0">
                <a:solidFill>
                  <a:schemeClr val="tx1"/>
                </a:solidFill>
                <a:effectLst/>
                <a:latin typeface="+mn-lt"/>
                <a:ea typeface="+mn-ea"/>
                <a:cs typeface="+mn-cs"/>
              </a:rPr>
              <a:t>Analizar posibles factores predictores de pérdida del injerto </a:t>
            </a:r>
          </a:p>
          <a:p>
            <a:r>
              <a:rPr lang="es-ES" sz="1200" kern="1200" dirty="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7</a:t>
            </a:fld>
            <a:endParaRPr lang="es-ES"/>
          </a:p>
        </p:txBody>
      </p:sp>
    </p:spTree>
    <p:extLst>
      <p:ext uri="{BB962C8B-B14F-4D97-AF65-F5344CB8AC3E}">
        <p14:creationId xmlns:p14="http://schemas.microsoft.com/office/powerpoint/2010/main" val="4034520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B928C-6D41-BCC4-1B2E-751BCFF02B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4C3446-78C4-A818-A5E6-CCA2B7B4703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419794-BF6C-0246-AB12-41D7BD7D21E5}"/>
              </a:ext>
            </a:extLst>
          </p:cNvPr>
          <p:cNvSpPr>
            <a:spLocks noGrp="1"/>
          </p:cNvSpPr>
          <p:nvPr>
            <p:ph type="body" idx="1"/>
          </p:nvPr>
        </p:nvSpPr>
        <p:spPr/>
        <p:txBody>
          <a:bodyPr/>
          <a:lstStyle/>
          <a:p>
            <a:r>
              <a:rPr lang="es-ES" dirty="0"/>
              <a:t>LA bipartición se realizo in-situ o </a:t>
            </a:r>
            <a:r>
              <a:rPr lang="es-ES" dirty="0" err="1"/>
              <a:t>exsitu</a:t>
            </a:r>
            <a:r>
              <a:rPr lang="es-ES" dirty="0"/>
              <a:t> en función de las condiciones de la extracción, y lo habitual fue realizar la partición convencional dividiendo el </a:t>
            </a:r>
            <a:r>
              <a:rPr lang="es-ES" dirty="0" err="1"/>
              <a:t>inejrto</a:t>
            </a:r>
            <a:r>
              <a:rPr lang="es-ES" dirty="0"/>
              <a:t> en s2-3 y LHD con s4, aunque como </a:t>
            </a:r>
            <a:r>
              <a:rPr lang="es-ES" dirty="0" err="1"/>
              <a:t>venremos</a:t>
            </a:r>
            <a:r>
              <a:rPr lang="es-ES" dirty="0"/>
              <a:t> en algunos casos se hizo una división full </a:t>
            </a:r>
            <a:r>
              <a:rPr lang="es-ES" dirty="0" err="1"/>
              <a:t>right</a:t>
            </a:r>
            <a:r>
              <a:rPr lang="es-ES" dirty="0"/>
              <a:t>-full </a:t>
            </a:r>
            <a:r>
              <a:rPr lang="es-ES" dirty="0" err="1"/>
              <a:t>left</a:t>
            </a:r>
            <a:r>
              <a:rPr lang="es-ES" dirty="0"/>
              <a:t>, sobre todo antes del 2010.</a:t>
            </a:r>
          </a:p>
          <a:p>
            <a:r>
              <a:rPr lang="es-ES" dirty="0"/>
              <a:t>Se registraron </a:t>
            </a:r>
            <a:r>
              <a:rPr lang="es-ES" dirty="0" err="1"/>
              <a:t>multiples</a:t>
            </a:r>
            <a:r>
              <a:rPr lang="es-ES" dirty="0"/>
              <a:t> variables relativas a la técnica </a:t>
            </a:r>
            <a:r>
              <a:rPr lang="es-ES" dirty="0" err="1"/>
              <a:t>quirurgca</a:t>
            </a:r>
            <a:r>
              <a:rPr lang="es-ES" dirty="0"/>
              <a:t> </a:t>
            </a:r>
            <a:r>
              <a:rPr lang="es-ES" dirty="0" err="1"/>
              <a:t>utilziada</a:t>
            </a:r>
            <a:r>
              <a:rPr lang="es-ES" dirty="0"/>
              <a:t> en base tanto a la anatomía del injerto como a la del receptor.</a:t>
            </a:r>
          </a:p>
          <a:p>
            <a:endParaRPr lang="es-ES" dirty="0"/>
          </a:p>
          <a:p>
            <a:endParaRPr lang="es-ES" dirty="0"/>
          </a:p>
          <a:p>
            <a:endParaRPr lang="es-ES" dirty="0"/>
          </a:p>
          <a:p>
            <a:r>
              <a:rPr lang="es-ES" dirty="0"/>
              <a:t>In situ: Disección del pedículo es importante hacerlo en un primer tiempo para identificar variantes anatómicas que pudieran contraindicar la bipartición. Se expondrán los vasos portales y arteriales derechos e izquierdos. Se puede identificar la VHI (opcional). Se realizará transección del parénquima con un disector-aspirador ultrasónico hepático manteniendo vasos intactos. En principio, se realizará a la derecha del ligamento falciforme intentando, siempre que se pueda, conseguir un solo conducto hepático izquierda para el segmento lateral izquierdo. Al finalizar la partición del parénquima se puede dividir el conducto hepático izquierdo y proceder a la perfusión de los órganos. Una vez completa, se puede extraer el hígado entero y finalizar en el banco o dividir los vasos (arteria, porta y vena hepática izquierda) y retirar los dos </a:t>
            </a:r>
            <a:r>
              <a:rPr lang="es-ES" dirty="0" err="1"/>
              <a:t>hemi</a:t>
            </a:r>
            <a:r>
              <a:rPr lang="es-ES" dirty="0"/>
              <a:t>-hígados de forma separada. Se deja a criterio del cirujano. </a:t>
            </a:r>
          </a:p>
          <a:p>
            <a:r>
              <a:rPr lang="es-ES" dirty="0" err="1"/>
              <a:t>Exsitu</a:t>
            </a:r>
            <a:r>
              <a:rPr lang="es-ES" dirty="0"/>
              <a:t>: En el hospital pediátrico se hará la partición en cirugía de banco siguiendo los principios descritos anteriormente. Se integrará al equipo adulto para hacer la partición conjuntamente y se establecerán turnos en las zonas de los hospitales trasplantadores pediátricos. </a:t>
            </a:r>
          </a:p>
          <a:p>
            <a:r>
              <a:rPr lang="es-ES" dirty="0"/>
              <a:t>Venas </a:t>
            </a:r>
            <a:r>
              <a:rPr lang="es-ES" dirty="0" err="1"/>
              <a:t>supra-hepáticas</a:t>
            </a:r>
            <a:r>
              <a:rPr lang="es-ES" dirty="0"/>
              <a:t>. Al injerto infantil le corresponderá la vena hepática izquierda, y al injerto adulto la vena cava y el resto de drenaje venoso (hepática derecha y media). </a:t>
            </a:r>
          </a:p>
          <a:p>
            <a:r>
              <a:rPr lang="es-ES" dirty="0"/>
              <a:t>Vena porta. Al injerto infantil le corresponderá la vena porta izquierda que será seccionada a la derecha del ligamento falciforme intentando preservar la(s) rama que irriga el segmento IV cuando sea posible. Al injerto para el adulto, le corresponderá el tronco portal principal en continuidad con la rama portal derecha.</a:t>
            </a:r>
          </a:p>
        </p:txBody>
      </p:sp>
      <p:sp>
        <p:nvSpPr>
          <p:cNvPr id="4" name="Marcador de número de diapositiva 3">
            <a:extLst>
              <a:ext uri="{FF2B5EF4-FFF2-40B4-BE49-F238E27FC236}">
                <a16:creationId xmlns:a16="http://schemas.microsoft.com/office/drawing/2014/main" id="{80D06425-4216-1E67-304C-A9E2E6C3E8AC}"/>
              </a:ext>
            </a:extLst>
          </p:cNvPr>
          <p:cNvSpPr>
            <a:spLocks noGrp="1"/>
          </p:cNvSpPr>
          <p:nvPr>
            <p:ph type="sldNum" sz="quarter" idx="5"/>
          </p:nvPr>
        </p:nvSpPr>
        <p:spPr/>
        <p:txBody>
          <a:bodyPr/>
          <a:lstStyle/>
          <a:p>
            <a:fld id="{D63FB5C0-01BD-480D-ADB6-2E1A8179B94A}" type="slidenum">
              <a:rPr lang="es-ES" smtClean="0"/>
              <a:t>8</a:t>
            </a:fld>
            <a:endParaRPr lang="es-ES"/>
          </a:p>
        </p:txBody>
      </p:sp>
    </p:spTree>
    <p:extLst>
      <p:ext uri="{BB962C8B-B14F-4D97-AF65-F5344CB8AC3E}">
        <p14:creationId xmlns:p14="http://schemas.microsoft.com/office/powerpoint/2010/main" val="81344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51F69-FCFA-6026-9716-526A445B09F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ECFF56-C62C-C067-7DEF-9FB2B5F31A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17EF04-1C2D-A8A7-3811-76ACF7F4631A}"/>
              </a:ext>
            </a:extLst>
          </p:cNvPr>
          <p:cNvSpPr>
            <a:spLocks noGrp="1"/>
          </p:cNvSpPr>
          <p:nvPr>
            <p:ph type="body" idx="1"/>
          </p:nvPr>
        </p:nvSpPr>
        <p:spPr/>
        <p:txBody>
          <a:bodyPr/>
          <a:lstStyle/>
          <a:p>
            <a:r>
              <a:rPr lang="es-ES" dirty="0"/>
              <a:t>2 puntos cruciales a la hora de dividir los injertos con al división de la arteria hepática. </a:t>
            </a:r>
          </a:p>
          <a:p>
            <a:r>
              <a:rPr lang="es-ES" dirty="0"/>
              <a:t>Ante de 2020 la AH se quedaba completamente hasta el TC con el injerto infantil y </a:t>
            </a:r>
            <a:r>
              <a:rPr lang="es-ES" dirty="0" err="1"/>
              <a:t>desd</a:t>
            </a:r>
            <a:r>
              <a:rPr lang="es-ES" dirty="0"/>
              <a:t> 2020 se lleva a cabo una cooperación entre el equipo infantil y ele </a:t>
            </a:r>
            <a:r>
              <a:rPr lang="es-ES" dirty="0" err="1"/>
              <a:t>quipoa</a:t>
            </a:r>
            <a:r>
              <a:rPr lang="es-ES" dirty="0"/>
              <a:t> </a:t>
            </a:r>
            <a:r>
              <a:rPr lang="es-ES" dirty="0" err="1"/>
              <a:t>dulto</a:t>
            </a:r>
            <a:r>
              <a:rPr lang="es-ES" dirty="0"/>
              <a:t> de manera que habitualmente o se queda </a:t>
            </a:r>
            <a:r>
              <a:rPr lang="es-ES" dirty="0" err="1"/>
              <a:t>tda</a:t>
            </a:r>
            <a:r>
              <a:rPr lang="es-ES" dirty="0"/>
              <a:t> la </a:t>
            </a:r>
            <a:r>
              <a:rPr lang="es-ES" dirty="0" err="1"/>
              <a:t>aH</a:t>
            </a:r>
            <a:r>
              <a:rPr lang="es-ES" dirty="0"/>
              <a:t> con el </a:t>
            </a:r>
            <a:r>
              <a:rPr lang="es-ES" dirty="0" err="1"/>
              <a:t>inejrto</a:t>
            </a:r>
            <a:r>
              <a:rPr lang="es-ES" dirty="0"/>
              <a:t> adulto o se anastomosa la AHC previo a la salida de la </a:t>
            </a:r>
            <a:r>
              <a:rPr lang="es-ES" dirty="0" err="1"/>
              <a:t>aGD</a:t>
            </a:r>
            <a:r>
              <a:rPr lang="es-ES" dirty="0"/>
              <a:t> con la </a:t>
            </a:r>
            <a:r>
              <a:rPr lang="es-ES" dirty="0" err="1"/>
              <a:t>aHD</a:t>
            </a:r>
            <a:r>
              <a:rPr lang="es-ES" dirty="0"/>
              <a:t> para el </a:t>
            </a:r>
            <a:r>
              <a:rPr lang="es-ES" dirty="0" err="1"/>
              <a:t>inejrto</a:t>
            </a:r>
            <a:r>
              <a:rPr lang="es-ES" dirty="0"/>
              <a:t> adulto.</a:t>
            </a:r>
          </a:p>
          <a:p>
            <a:r>
              <a:rPr lang="es-ES" dirty="0"/>
              <a:t>Aunque siempre hay que tener en cuenta la presencia de variantes anatómicas del donante que pueden facilitar o complicar la división y las condiciones del receptor</a:t>
            </a:r>
          </a:p>
          <a:p>
            <a:r>
              <a:rPr lang="es-ES" dirty="0"/>
              <a:t>En cuanto la vía biliar, lo habitual es que la vía biliar principal se quede con el injerto derecho para el adulto, siempre intentado preservar los </a:t>
            </a:r>
            <a:r>
              <a:rPr lang="es-ES" dirty="0" err="1"/>
              <a:t>canliculos</a:t>
            </a:r>
            <a:r>
              <a:rPr lang="es-ES" dirty="0"/>
              <a:t> que van a drenar el segmento 4 y </a:t>
            </a:r>
            <a:r>
              <a:rPr lang="es-ES" dirty="0" err="1"/>
              <a:t>siepre</a:t>
            </a:r>
            <a:r>
              <a:rPr lang="es-ES" dirty="0"/>
              <a:t> intentando garantizar que el injerto infantil solo tiene una boa anastomótica para facilitar la </a:t>
            </a:r>
            <a:r>
              <a:rPr lang="es-ES" dirty="0" err="1"/>
              <a:t>resontruccion</a:t>
            </a:r>
            <a:r>
              <a:rPr lang="es-ES" dirty="0"/>
              <a:t>.</a:t>
            </a:r>
          </a:p>
          <a:p>
            <a:r>
              <a:rPr lang="es-ES" dirty="0"/>
              <a:t>En caso de que al división no sea posible siempre tendrá preferencia el receptor al que s </a:t>
            </a:r>
            <a:r>
              <a:rPr lang="es-ES" dirty="0" err="1"/>
              <a:t>easigno</a:t>
            </a:r>
            <a:r>
              <a:rPr lang="es-ES" dirty="0"/>
              <a:t> el órgano </a:t>
            </a:r>
            <a:r>
              <a:rPr lang="es-ES" dirty="0" err="1"/>
              <a:t>inicialente</a:t>
            </a:r>
            <a:r>
              <a:rPr lang="es-ES" dirty="0"/>
              <a:t> que habitualmente es el </a:t>
            </a:r>
            <a:r>
              <a:rPr lang="es-ES" dirty="0" err="1"/>
              <a:t>pediatrico</a:t>
            </a:r>
            <a:r>
              <a:rPr lang="es-ES" dirty="0"/>
              <a:t>.</a:t>
            </a:r>
          </a:p>
        </p:txBody>
      </p:sp>
      <p:sp>
        <p:nvSpPr>
          <p:cNvPr id="4" name="Marcador de número de diapositiva 3">
            <a:extLst>
              <a:ext uri="{FF2B5EF4-FFF2-40B4-BE49-F238E27FC236}">
                <a16:creationId xmlns:a16="http://schemas.microsoft.com/office/drawing/2014/main" id="{3DE41023-8F25-4F81-19A8-65ADE61A96F3}"/>
              </a:ext>
            </a:extLst>
          </p:cNvPr>
          <p:cNvSpPr>
            <a:spLocks noGrp="1"/>
          </p:cNvSpPr>
          <p:nvPr>
            <p:ph type="sldNum" sz="quarter" idx="5"/>
          </p:nvPr>
        </p:nvSpPr>
        <p:spPr/>
        <p:txBody>
          <a:bodyPr/>
          <a:lstStyle/>
          <a:p>
            <a:fld id="{D63FB5C0-01BD-480D-ADB6-2E1A8179B94A}" type="slidenum">
              <a:rPr lang="es-ES" smtClean="0"/>
              <a:t>9</a:t>
            </a:fld>
            <a:endParaRPr lang="es-ES"/>
          </a:p>
        </p:txBody>
      </p:sp>
    </p:spTree>
    <p:extLst>
      <p:ext uri="{BB962C8B-B14F-4D97-AF65-F5344CB8AC3E}">
        <p14:creationId xmlns:p14="http://schemas.microsoft.com/office/powerpoint/2010/main" val="151888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Durante el periodo de estudio se identificaron 61 pacientes que fueron sometidos a un TH con un injerto Split. La media de edad del donante fue de 29 años y 42 eran hombres (68,9%). La media de IMC de los donantes fue 24, teniendo 22 pacientes (36,1%) un IMC </a:t>
            </a:r>
            <a:r>
              <a:rPr lang="es-ES" sz="1200" u="sng" kern="1200" dirty="0">
                <a:solidFill>
                  <a:schemeClr val="tx1"/>
                </a:solidFill>
                <a:effectLst/>
                <a:latin typeface="+mn-lt"/>
                <a:ea typeface="+mn-ea"/>
                <a:cs typeface="+mn-cs"/>
              </a:rPr>
              <a:t>&gt;</a:t>
            </a:r>
            <a:r>
              <a:rPr lang="es-ES" sz="1200" kern="1200" dirty="0">
                <a:solidFill>
                  <a:schemeClr val="tx1"/>
                </a:solidFill>
                <a:effectLst/>
                <a:latin typeface="+mn-lt"/>
                <a:ea typeface="+mn-ea"/>
                <a:cs typeface="+mn-cs"/>
              </a:rPr>
              <a:t>25 m/kg</a:t>
            </a:r>
            <a:r>
              <a:rPr lang="es-ES" sz="1200" kern="1200" baseline="30000" dirty="0">
                <a:solidFill>
                  <a:schemeClr val="tx1"/>
                </a:solidFill>
                <a:effectLst/>
                <a:latin typeface="+mn-lt"/>
                <a:ea typeface="+mn-ea"/>
                <a:cs typeface="+mn-cs"/>
              </a:rPr>
              <a:t>2</a:t>
            </a:r>
            <a:r>
              <a:rPr lang="es-ES" sz="1200" kern="1200" dirty="0">
                <a:solidFill>
                  <a:schemeClr val="tx1"/>
                </a:solidFill>
                <a:effectLst/>
                <a:latin typeface="+mn-lt"/>
                <a:ea typeface="+mn-ea"/>
                <a:cs typeface="+mn-cs"/>
              </a:rPr>
              <a:t>. La mediana de estancia en UVI de los donantes fue de 30 horas, precisando la administración de fármacos vasoactivos para mantener la estabilidad hemodinámica 41 pacientes (67,2%). La principal causa de éxitos de los donantes fue el TCE (44,3%), seguido del ACVA (34,4%) y la encefalopatía </a:t>
            </a:r>
            <a:r>
              <a:rPr lang="es-ES" sz="1200" kern="1200" dirty="0" err="1">
                <a:solidFill>
                  <a:schemeClr val="tx1"/>
                </a:solidFill>
                <a:effectLst/>
                <a:latin typeface="+mn-lt"/>
                <a:ea typeface="+mn-ea"/>
                <a:cs typeface="+mn-cs"/>
              </a:rPr>
              <a:t>post-anóxica</a:t>
            </a:r>
            <a:r>
              <a:rPr lang="es-ES" sz="1200" kern="1200" dirty="0">
                <a:solidFill>
                  <a:schemeClr val="tx1"/>
                </a:solidFill>
                <a:effectLst/>
                <a:latin typeface="+mn-lt"/>
                <a:ea typeface="+mn-ea"/>
                <a:cs typeface="+mn-cs"/>
              </a:rPr>
              <a:t> (19,7%). Un 4,9% de los donantes tenía HTA y un 1,6% eran diabéticos en el momento de la donación. Solo en 2 casos el injerto presentaba algún grado de esteatosis, </a:t>
            </a:r>
            <a:r>
              <a:rPr lang="es-ES" sz="1200" kern="1200" dirty="0" err="1">
                <a:solidFill>
                  <a:schemeClr val="tx1"/>
                </a:solidFill>
                <a:effectLst/>
                <a:latin typeface="+mn-lt"/>
                <a:ea typeface="+mn-ea"/>
                <a:cs typeface="+mn-cs"/>
              </a:rPr>
              <a:t>microsteatosis</a:t>
            </a:r>
            <a:r>
              <a:rPr lang="es-ES" sz="1200" kern="1200" dirty="0">
                <a:solidFill>
                  <a:schemeClr val="tx1"/>
                </a:solidFill>
                <a:effectLst/>
                <a:latin typeface="+mn-lt"/>
                <a:ea typeface="+mn-ea"/>
                <a:cs typeface="+mn-cs"/>
              </a:rPr>
              <a:t> y </a:t>
            </a:r>
            <a:r>
              <a:rPr lang="es-ES" sz="1200" kern="1200" dirty="0" err="1">
                <a:solidFill>
                  <a:schemeClr val="tx1"/>
                </a:solidFill>
                <a:effectLst/>
                <a:latin typeface="+mn-lt"/>
                <a:ea typeface="+mn-ea"/>
                <a:cs typeface="+mn-cs"/>
              </a:rPr>
              <a:t>macrosteatosis</a:t>
            </a:r>
            <a:r>
              <a:rPr lang="es-ES" sz="1200" kern="1200" dirty="0">
                <a:solidFill>
                  <a:schemeClr val="tx1"/>
                </a:solidFill>
                <a:effectLst/>
                <a:latin typeface="+mn-lt"/>
                <a:ea typeface="+mn-ea"/>
                <a:cs typeface="+mn-cs"/>
              </a:rPr>
              <a:t> leve, respectivamente.  El tiempo de isquemia fría medio fue de 580 minutos y el tiempo de isquemia caliente medio de 53 minutos. Con respectos a los parámetros de laboratorio analizados, encontramos una media de sodio sérico de 148 mEq/L y unas </a:t>
            </a:r>
            <a:r>
              <a:rPr lang="es-ES" sz="1200" kern="1200" dirty="0" err="1">
                <a:solidFill>
                  <a:schemeClr val="tx1"/>
                </a:solidFill>
                <a:effectLst/>
                <a:latin typeface="+mn-lt"/>
                <a:ea typeface="+mn-ea"/>
                <a:cs typeface="+mn-cs"/>
              </a:rPr>
              <a:t>mediandas</a:t>
            </a:r>
            <a:r>
              <a:rPr lang="es-ES" sz="1200" kern="1200" dirty="0">
                <a:solidFill>
                  <a:schemeClr val="tx1"/>
                </a:solidFill>
                <a:effectLst/>
                <a:latin typeface="+mn-lt"/>
                <a:ea typeface="+mn-ea"/>
                <a:cs typeface="+mn-cs"/>
              </a:rPr>
              <a:t> de creatinina mediana, ALT, AST, bilirrubina total e INR de 0,8 mg/</a:t>
            </a:r>
            <a:r>
              <a:rPr lang="es-ES" sz="1200" kern="1200" dirty="0" err="1">
                <a:solidFill>
                  <a:schemeClr val="tx1"/>
                </a:solidFill>
                <a:effectLst/>
                <a:latin typeface="+mn-lt"/>
                <a:ea typeface="+mn-ea"/>
                <a:cs typeface="+mn-cs"/>
              </a:rPr>
              <a:t>dL</a:t>
            </a:r>
            <a:r>
              <a:rPr lang="es-ES" sz="1200" kern="1200" dirty="0">
                <a:solidFill>
                  <a:schemeClr val="tx1"/>
                </a:solidFill>
                <a:effectLst/>
                <a:latin typeface="+mn-lt"/>
                <a:ea typeface="+mn-ea"/>
                <a:cs typeface="+mn-cs"/>
              </a:rPr>
              <a:t>, 32 IU/L, 48 IU/L, 0,47 mg/dl y 1,2, respectivamente.</a:t>
            </a:r>
          </a:p>
          <a:p>
            <a:endParaRPr lang="es-ES" dirty="0"/>
          </a:p>
        </p:txBody>
      </p:sp>
      <p:sp>
        <p:nvSpPr>
          <p:cNvPr id="4" name="Marcador de número de diapositiva 3"/>
          <p:cNvSpPr>
            <a:spLocks noGrp="1"/>
          </p:cNvSpPr>
          <p:nvPr>
            <p:ph type="sldNum" sz="quarter" idx="5"/>
          </p:nvPr>
        </p:nvSpPr>
        <p:spPr/>
        <p:txBody>
          <a:bodyPr/>
          <a:lstStyle/>
          <a:p>
            <a:fld id="{D63FB5C0-01BD-480D-ADB6-2E1A8179B94A}" type="slidenum">
              <a:rPr lang="es-ES" smtClean="0"/>
              <a:t>10</a:t>
            </a:fld>
            <a:endParaRPr lang="es-ES"/>
          </a:p>
        </p:txBody>
      </p:sp>
    </p:spTree>
    <p:extLst>
      <p:ext uri="{BB962C8B-B14F-4D97-AF65-F5344CB8AC3E}">
        <p14:creationId xmlns:p14="http://schemas.microsoft.com/office/powerpoint/2010/main" val="107957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5" name="Contenidor de peu de pàgina 4">
            <a:extLst>
              <a:ext uri="{FF2B5EF4-FFF2-40B4-BE49-F238E27FC236}">
                <a16:creationId xmlns:a16="http://schemas.microsoft.com/office/drawing/2014/main" id="{220EC747-C88C-4CC2-BABA-8FB6C18E85EB}"/>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DBEF32-FEC4-4FF1-BE1B-742DB85CAF4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07709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23/10/2025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23/10/2025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7.png"/><Relationship Id="rId7"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7.png"/><Relationship Id="rId7"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png"/><Relationship Id="rId10" Type="http://schemas.openxmlformats.org/officeDocument/2006/relationships/image" Target="../media/image30.svg"/><Relationship Id="rId4" Type="http://schemas.openxmlformats.org/officeDocument/2006/relationships/image" Target="../media/image8.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549B873C-3515-4A86-835D-7D739B3B6DA6}"/>
              </a:ext>
            </a:extLst>
          </p:cNvPr>
          <p:cNvSpPr txBox="1"/>
          <p:nvPr/>
        </p:nvSpPr>
        <p:spPr>
          <a:xfrm>
            <a:off x="2108396" y="1900006"/>
            <a:ext cx="8997404" cy="1077218"/>
          </a:xfrm>
          <a:prstGeom prst="rect">
            <a:avLst/>
          </a:prstGeom>
          <a:noFill/>
        </p:spPr>
        <p:txBody>
          <a:bodyPr wrap="square" rtlCol="0">
            <a:spAutoFit/>
          </a:bodyPr>
          <a:lstStyle/>
          <a:p>
            <a:pPr algn="ctr"/>
            <a:r>
              <a:rPr lang="es-ES" sz="3200" b="1" dirty="0"/>
              <a:t>Resultados del trasplante hepático con injertos procedentes de bipartición (Split) en adultos</a:t>
            </a:r>
            <a:endParaRPr lang="es-ES" sz="3200" dirty="0"/>
          </a:p>
        </p:txBody>
      </p:sp>
      <p:sp>
        <p:nvSpPr>
          <p:cNvPr id="9" name="QuadreDeText 8">
            <a:extLst>
              <a:ext uri="{FF2B5EF4-FFF2-40B4-BE49-F238E27FC236}">
                <a16:creationId xmlns:a16="http://schemas.microsoft.com/office/drawing/2014/main" id="{FBBD72F3-89DC-4AF5-9DBA-1D5B051362E5}"/>
              </a:ext>
            </a:extLst>
          </p:cNvPr>
          <p:cNvSpPr txBox="1"/>
          <p:nvPr/>
        </p:nvSpPr>
        <p:spPr>
          <a:xfrm>
            <a:off x="2108396" y="3153210"/>
            <a:ext cx="8997404" cy="1015663"/>
          </a:xfrm>
          <a:prstGeom prst="rect">
            <a:avLst/>
          </a:prstGeom>
          <a:noFill/>
        </p:spPr>
        <p:txBody>
          <a:bodyPr wrap="square" rtlCol="0">
            <a:spAutoFit/>
          </a:bodyPr>
          <a:lstStyle/>
          <a:p>
            <a:pPr algn="ctr"/>
            <a:r>
              <a:rPr lang="es-ES" sz="2000" dirty="0"/>
              <a:t>Silvia Fernández Noel; </a:t>
            </a:r>
            <a:r>
              <a:rPr lang="es-ES" sz="2000" b="1" u="sng" dirty="0"/>
              <a:t>Julia Gutiérrez</a:t>
            </a:r>
            <a:r>
              <a:rPr lang="es-ES" sz="2000" dirty="0"/>
              <a:t>; Alberto Marcacuzco Quinto; Anisa Nutu; Jorge Calvo; Alejandro Manrique; Álvaro García Sesma; Iago Justo Alonso; Clara Fernandez Fernández; Carmelo Loinaz Segurola; Oscar Caso Maestro.</a:t>
            </a:r>
          </a:p>
        </p:txBody>
      </p:sp>
      <p:grpSp>
        <p:nvGrpSpPr>
          <p:cNvPr id="34" name="Grupo 33">
            <a:extLst>
              <a:ext uri="{FF2B5EF4-FFF2-40B4-BE49-F238E27FC236}">
                <a16:creationId xmlns:a16="http://schemas.microsoft.com/office/drawing/2014/main" id="{CB7C7E09-141D-6A7D-4638-6AB32664BB10}"/>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4C9C88B0-3664-4D51-B1AE-97894215801F}"/>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F9BF114A-F667-F53C-2897-AFE620279E23}"/>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4573649A-4D06-50A9-A148-06B158CBA7C0}"/>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DD7E468C-33FA-6B5A-6F3D-0CE90971984D}"/>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D29E4D2F-480A-464B-8B69-EA25A631CE5D}"/>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6534C781-F462-4AAE-BB6D-C4898DD7DD27}"/>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B2404EEB-D204-8471-5B22-F54D864C102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98F7769B-9EE6-74F7-E885-CDB2A3C83B36}"/>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C57ED18D-EDD2-BAE8-05D2-71451C68A3A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F6219342-D9F2-1843-82D6-E60FD434A11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B10C55A9-4136-2523-55D8-8B6078EFA26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81C98ECB-557C-302A-7FDB-D3539DDD1EA4}"/>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B1827BE4-C0A2-2282-D627-4A61F55DE57A}"/>
                </a:ext>
              </a:extLst>
            </p:cNvPr>
            <p:cNvPicPr>
              <a:picLocks noGrp="1" noRot="1" noChangeAspect="1" noMove="1" noResize="1" noEditPoints="1" noAdjustHandles="1" noChangeArrowheads="1" noChangeShapeType="1" noCrop="1"/>
            </p:cNvPicPr>
            <p:nvPr/>
          </p:nvPicPr>
          <p:blipFill>
            <a:blip r:embed="rId7">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5683CDF3-5B64-B4E5-D0E7-4A0D07D07EBA}"/>
                </a:ext>
              </a:extLst>
            </p:cNvPr>
            <p:cNvPicPr>
              <a:picLocks noGrp="1" noRot="1" noChangeAspect="1" noMove="1" noResize="1" noEditPoints="1" noAdjustHandles="1" noChangeArrowheads="1" noChangeShapeType="1" noCrop="1"/>
            </p:cNvPicPr>
            <p:nvPr/>
          </p:nvPicPr>
          <p:blipFill>
            <a:blip r:embed="rId8"/>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0B12695F-AD37-6349-27F9-41383D6BD57E}"/>
                </a:ext>
              </a:extLst>
            </p:cNvPr>
            <p:cNvPicPr>
              <a:picLocks noGrp="1" noRot="1" noChangeAspect="1" noMove="1" noResize="1" noEditPoints="1" noAdjustHandles="1" noChangeArrowheads="1" noChangeShapeType="1" noCrop="1"/>
            </p:cNvPicPr>
            <p:nvPr/>
          </p:nvPicPr>
          <p:blipFill>
            <a:blip r:embed="rId9"/>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EEFA737A-7438-D830-E475-F98A4A5F7A5A}"/>
                </a:ext>
              </a:extLst>
            </p:cNvPr>
            <p:cNvPicPr>
              <a:picLocks noGrp="1" noRot="1" noChangeAspect="1" noMove="1" noResize="1" noEditPoints="1" noAdjustHandles="1" noChangeArrowheads="1" noChangeShapeType="1" noCrop="1"/>
            </p:cNvPicPr>
            <p:nvPr/>
          </p:nvPicPr>
          <p:blipFill>
            <a:blip r:embed="rId10">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pic>
        <p:nvPicPr>
          <p:cNvPr id="10" name="Picture 4" descr="Sacyr-amplia- Hospital-12-de-octubre">
            <a:extLst>
              <a:ext uri="{FF2B5EF4-FFF2-40B4-BE49-F238E27FC236}">
                <a16:creationId xmlns:a16="http://schemas.microsoft.com/office/drawing/2014/main" id="{16381DF0-5D0A-2487-F0DE-F3ABD1D718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7555" y="4446599"/>
            <a:ext cx="1385295" cy="778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bout Us |">
            <a:extLst>
              <a:ext uri="{FF2B5EF4-FFF2-40B4-BE49-F238E27FC236}">
                <a16:creationId xmlns:a16="http://schemas.microsoft.com/office/drawing/2014/main" id="{A3A688CE-1B0E-9393-807C-BFDCFB9C49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0841" y="4443947"/>
            <a:ext cx="3681958" cy="77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4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B5374-23ED-8F06-03F8-A40B626F1F53}"/>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7B73F618-0E70-8156-E86F-E1AE2A59A9FE}"/>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8FCDE19-CA84-FCCC-9B93-FACC5979C86C}"/>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ADF6341-F377-0D23-2474-152C57590EA6}"/>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087E205-4214-A937-29B8-887D9CD0917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ED355B1-3FC4-757D-335C-30AC8761064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5BCC60B-9259-E38C-C3B6-0DF9EB3A98F6}"/>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B03DC41C-A6F8-F965-7E30-934AFABF734D}"/>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38C798A-A2AB-0159-46F5-E7C9F99F2E9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BE94D977-E63B-1AB0-E75E-FC0C0349965B}"/>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767D12F-F220-A50B-D827-ACE52A3BF98C}"/>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BD0D252-232B-0D82-C9B7-D9D667B18C24}"/>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9473EAC5-6285-A5FF-B83D-587A6D3B223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E669446-8912-078E-5271-B0D4817A7E49}"/>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3" name="Tabla 2">
            <a:extLst>
              <a:ext uri="{FF2B5EF4-FFF2-40B4-BE49-F238E27FC236}">
                <a16:creationId xmlns:a16="http://schemas.microsoft.com/office/drawing/2014/main" id="{58130DCF-A740-66DA-9B12-30CF2FF2114E}"/>
              </a:ext>
            </a:extLst>
          </p:cNvPr>
          <p:cNvGraphicFramePr>
            <a:graphicFrameLocks noGrp="1"/>
          </p:cNvGraphicFramePr>
          <p:nvPr>
            <p:extLst>
              <p:ext uri="{D42A27DB-BD31-4B8C-83A1-F6EECF244321}">
                <p14:modId xmlns:p14="http://schemas.microsoft.com/office/powerpoint/2010/main" val="2105786081"/>
              </p:ext>
            </p:extLst>
          </p:nvPr>
        </p:nvGraphicFramePr>
        <p:xfrm>
          <a:off x="755146" y="1295400"/>
          <a:ext cx="4321643" cy="4267200"/>
        </p:xfrm>
        <a:graphic>
          <a:graphicData uri="http://schemas.openxmlformats.org/drawingml/2006/table">
            <a:tbl>
              <a:tblPr firstRow="1" firstCol="1" lastRow="1" lastCol="1" bandRow="1" bandCol="1">
                <a:tableStyleId>{5C22544A-7EE6-4342-B048-85BDC9FD1C3A}</a:tableStyleId>
              </a:tblPr>
              <a:tblGrid>
                <a:gridCol w="2415568">
                  <a:extLst>
                    <a:ext uri="{9D8B030D-6E8A-4147-A177-3AD203B41FA5}">
                      <a16:colId xmlns:a16="http://schemas.microsoft.com/office/drawing/2014/main" val="2421958318"/>
                    </a:ext>
                  </a:extLst>
                </a:gridCol>
                <a:gridCol w="1906075">
                  <a:extLst>
                    <a:ext uri="{9D8B030D-6E8A-4147-A177-3AD203B41FA5}">
                      <a16:colId xmlns:a16="http://schemas.microsoft.com/office/drawing/2014/main" val="111587611"/>
                    </a:ext>
                  </a:extLst>
                </a:gridCol>
              </a:tblGrid>
              <a:tr h="0">
                <a:tc>
                  <a:txBody>
                    <a:bodyPr/>
                    <a:lstStyle/>
                    <a:p>
                      <a:pPr algn="ctr">
                        <a:buNone/>
                      </a:pPr>
                      <a:endParaRPr lang="es-ES" sz="2000" dirty="0">
                        <a:solidFill>
                          <a:schemeClr val="tx1"/>
                        </a:solidFill>
                        <a:effectLst/>
                      </a:endParaRPr>
                    </a:p>
                    <a:p>
                      <a:pPr algn="ctr">
                        <a:buNone/>
                      </a:pPr>
                      <a:r>
                        <a:rPr lang="es-ES" sz="2000" dirty="0">
                          <a:solidFill>
                            <a:schemeClr val="tx1"/>
                          </a:solidFill>
                          <a:effectLst/>
                        </a:rPr>
                        <a:t>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2000" dirty="0">
                          <a:solidFill>
                            <a:schemeClr val="tx1"/>
                          </a:solidFill>
                          <a:effectLst/>
                        </a:rPr>
                        <a:t>(n=61)</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9613231"/>
                  </a:ext>
                </a:extLst>
              </a:tr>
              <a:tr h="229891">
                <a:tc>
                  <a:txBody>
                    <a:bodyPr/>
                    <a:lstStyle/>
                    <a:p>
                      <a:pPr>
                        <a:buNone/>
                      </a:pPr>
                      <a:r>
                        <a:rPr lang="es-ES" sz="2000" dirty="0">
                          <a:solidFill>
                            <a:schemeClr val="tx1"/>
                          </a:solidFill>
                          <a:effectLst/>
                        </a:rPr>
                        <a:t>Edad (años)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29,9</a:t>
                      </a:r>
                      <a:r>
                        <a:rPr lang="es-ES" sz="2000" b="0" u="sng" dirty="0">
                          <a:solidFill>
                            <a:schemeClr val="tx1"/>
                          </a:solidFill>
                          <a:effectLst/>
                        </a:rPr>
                        <a:t>+</a:t>
                      </a:r>
                      <a:r>
                        <a:rPr lang="es-ES" sz="2000" b="0" dirty="0">
                          <a:solidFill>
                            <a:schemeClr val="tx1"/>
                          </a:solidFill>
                          <a:effectLst/>
                        </a:rPr>
                        <a:t>14,5</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67292379"/>
                  </a:ext>
                </a:extLst>
              </a:tr>
              <a:tr h="229891">
                <a:tc>
                  <a:txBody>
                    <a:bodyPr/>
                    <a:lstStyle/>
                    <a:p>
                      <a:pPr>
                        <a:buNone/>
                      </a:pPr>
                      <a:r>
                        <a:rPr lang="es-ES" sz="2000" dirty="0">
                          <a:solidFill>
                            <a:schemeClr val="tx1"/>
                          </a:solidFill>
                          <a:effectLst/>
                        </a:rPr>
                        <a:t>Sexo (mujer)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19 (31,1%)</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31043064"/>
                  </a:ext>
                </a:extLst>
              </a:tr>
              <a:tr h="229891">
                <a:tc>
                  <a:txBody>
                    <a:bodyPr/>
                    <a:lstStyle/>
                    <a:p>
                      <a:pPr>
                        <a:buNone/>
                      </a:pPr>
                      <a:r>
                        <a:rPr lang="es-ES" sz="2000" dirty="0">
                          <a:solidFill>
                            <a:schemeClr val="tx1"/>
                          </a:solidFill>
                          <a:effectLst/>
                        </a:rPr>
                        <a:t>BMI (kg/m</a:t>
                      </a:r>
                      <a:r>
                        <a:rPr lang="es-ES" sz="2000" baseline="30000" dirty="0">
                          <a:solidFill>
                            <a:schemeClr val="tx1"/>
                          </a:solidFill>
                          <a:effectLst/>
                        </a:rPr>
                        <a:t>2</a:t>
                      </a:r>
                      <a:r>
                        <a:rPr lang="es-ES" sz="2000" dirty="0">
                          <a:solidFill>
                            <a:schemeClr val="tx1"/>
                          </a:solidFill>
                          <a:effectLst/>
                        </a:rPr>
                        <a:t>)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23,9</a:t>
                      </a:r>
                      <a:r>
                        <a:rPr lang="es-ES" sz="2000" b="0" u="sng" dirty="0">
                          <a:solidFill>
                            <a:schemeClr val="tx1"/>
                          </a:solidFill>
                          <a:effectLst/>
                        </a:rPr>
                        <a:t>+</a:t>
                      </a:r>
                      <a:r>
                        <a:rPr lang="es-ES" sz="2000" b="0" dirty="0">
                          <a:solidFill>
                            <a:schemeClr val="tx1"/>
                          </a:solidFill>
                          <a:effectLst/>
                        </a:rPr>
                        <a:t>2,8</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9724941"/>
                  </a:ext>
                </a:extLst>
              </a:tr>
              <a:tr h="229891">
                <a:tc>
                  <a:txBody>
                    <a:bodyPr/>
                    <a:lstStyle/>
                    <a:p>
                      <a:pPr>
                        <a:buNone/>
                      </a:pPr>
                      <a:r>
                        <a:rPr lang="es-ES" sz="2000" dirty="0">
                          <a:solidFill>
                            <a:schemeClr val="tx1"/>
                          </a:solidFill>
                          <a:effectLst/>
                        </a:rPr>
                        <a:t>Estancia UCI (</a:t>
                      </a:r>
                      <a:r>
                        <a:rPr lang="es-ES" sz="2000" dirty="0" err="1">
                          <a:solidFill>
                            <a:schemeClr val="tx1"/>
                          </a:solidFill>
                          <a:effectLst/>
                        </a:rPr>
                        <a:t>hr</a:t>
                      </a:r>
                      <a:r>
                        <a:rPr lang="es-ES" sz="2000" dirty="0">
                          <a:solidFill>
                            <a:schemeClr val="tx1"/>
                          </a:solidFill>
                          <a:effectLst/>
                        </a:rPr>
                        <a:t>)</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30 (48)</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77862223"/>
                  </a:ext>
                </a:extLst>
              </a:tr>
              <a:tr h="919563">
                <a:tc>
                  <a:txBody>
                    <a:bodyPr/>
                    <a:lstStyle/>
                    <a:p>
                      <a:pPr>
                        <a:buNone/>
                      </a:pPr>
                      <a:r>
                        <a:rPr lang="es-ES" sz="2000" dirty="0">
                          <a:solidFill>
                            <a:schemeClr val="tx1"/>
                          </a:solidFill>
                          <a:effectLst/>
                        </a:rPr>
                        <a:t>Causa de </a:t>
                      </a:r>
                      <a:r>
                        <a:rPr lang="es-ES" sz="2000" dirty="0" err="1">
                          <a:solidFill>
                            <a:schemeClr val="tx1"/>
                          </a:solidFill>
                          <a:effectLst/>
                        </a:rPr>
                        <a:t>éxitus</a:t>
                      </a:r>
                      <a:endParaRPr lang="es-ES" sz="2000" dirty="0">
                        <a:solidFill>
                          <a:schemeClr val="tx1"/>
                        </a:solidFill>
                        <a:effectLst/>
                      </a:endParaRPr>
                    </a:p>
                    <a:p>
                      <a:pPr>
                        <a:buNone/>
                      </a:pPr>
                      <a:r>
                        <a:rPr lang="en-US" sz="2000" dirty="0">
                          <a:solidFill>
                            <a:schemeClr val="tx1"/>
                          </a:solidFill>
                          <a:effectLst/>
                        </a:rPr>
                        <a:t>   Cerebrovascular</a:t>
                      </a:r>
                      <a:endParaRPr lang="es-ES" sz="2000" dirty="0">
                        <a:solidFill>
                          <a:schemeClr val="tx1"/>
                        </a:solidFill>
                        <a:effectLst/>
                      </a:endParaRPr>
                    </a:p>
                    <a:p>
                      <a:pPr>
                        <a:buNone/>
                      </a:pPr>
                      <a:r>
                        <a:rPr lang="en-US" sz="2000" dirty="0">
                          <a:solidFill>
                            <a:schemeClr val="tx1"/>
                          </a:solidFill>
                          <a:effectLst/>
                        </a:rPr>
                        <a:t>   Trauma</a:t>
                      </a:r>
                      <a:endParaRPr lang="es-ES" sz="2000" dirty="0">
                        <a:solidFill>
                          <a:schemeClr val="tx1"/>
                        </a:solidFill>
                        <a:effectLst/>
                      </a:endParaRPr>
                    </a:p>
                    <a:p>
                      <a:pPr>
                        <a:buNone/>
                      </a:pPr>
                      <a:r>
                        <a:rPr lang="en-US" sz="2000" dirty="0">
                          <a:solidFill>
                            <a:schemeClr val="tx1"/>
                          </a:solidFill>
                          <a:effectLst/>
                        </a:rPr>
                        <a:t>   Anoxia</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 </a:t>
                      </a:r>
                    </a:p>
                    <a:p>
                      <a:pPr algn="ctr">
                        <a:buNone/>
                      </a:pPr>
                      <a:r>
                        <a:rPr lang="es-ES" sz="2000" b="0" dirty="0">
                          <a:solidFill>
                            <a:schemeClr val="tx1"/>
                          </a:solidFill>
                          <a:effectLst/>
                        </a:rPr>
                        <a:t>21 (34,4%)</a:t>
                      </a:r>
                    </a:p>
                    <a:p>
                      <a:pPr algn="ctr">
                        <a:buNone/>
                      </a:pPr>
                      <a:r>
                        <a:rPr lang="es-ES" sz="2000" b="0" dirty="0">
                          <a:solidFill>
                            <a:schemeClr val="tx1"/>
                          </a:solidFill>
                          <a:effectLst/>
                        </a:rPr>
                        <a:t>28 (44,3%)</a:t>
                      </a:r>
                    </a:p>
                    <a:p>
                      <a:pPr algn="ctr">
                        <a:buNone/>
                      </a:pPr>
                      <a:r>
                        <a:rPr lang="es-ES" sz="2000" b="0" dirty="0">
                          <a:solidFill>
                            <a:schemeClr val="tx1"/>
                          </a:solidFill>
                          <a:effectLst/>
                        </a:rPr>
                        <a:t>12 (19,7%)</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86413474"/>
                  </a:ext>
                </a:extLst>
              </a:tr>
              <a:tr h="229891">
                <a:tc>
                  <a:txBody>
                    <a:bodyPr/>
                    <a:lstStyle/>
                    <a:p>
                      <a:pPr>
                        <a:buNone/>
                      </a:pPr>
                      <a:r>
                        <a:rPr lang="es-ES" sz="2000" dirty="0">
                          <a:solidFill>
                            <a:schemeClr val="tx1"/>
                          </a:solidFill>
                          <a:effectLst/>
                        </a:rPr>
                        <a:t>Hipertensión</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3 (4,9%)</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94367968"/>
                  </a:ext>
                </a:extLst>
              </a:tr>
              <a:tr h="229891">
                <a:tc>
                  <a:txBody>
                    <a:bodyPr/>
                    <a:lstStyle/>
                    <a:p>
                      <a:pPr>
                        <a:buNone/>
                      </a:pPr>
                      <a:r>
                        <a:rPr lang="es-ES" sz="2000">
                          <a:solidFill>
                            <a:schemeClr val="tx1"/>
                          </a:solidFill>
                          <a:effectLst/>
                        </a:rPr>
                        <a:t>Diabetes</a:t>
                      </a:r>
                      <a:endParaRPr lang="es-ES" sz="200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11371191"/>
                  </a:ext>
                </a:extLst>
              </a:tr>
              <a:tr h="229891">
                <a:tc>
                  <a:txBody>
                    <a:bodyPr/>
                    <a:lstStyle/>
                    <a:p>
                      <a:pPr>
                        <a:buNone/>
                      </a:pPr>
                      <a:r>
                        <a:rPr lang="en-GB" sz="2000" dirty="0">
                          <a:solidFill>
                            <a:schemeClr val="tx1"/>
                          </a:solidFill>
                          <a:effectLst/>
                        </a:rPr>
                        <a:t>Parada </a:t>
                      </a:r>
                      <a:r>
                        <a:rPr lang="en-GB" sz="2000" dirty="0" err="1">
                          <a:solidFill>
                            <a:schemeClr val="tx1"/>
                          </a:solidFill>
                          <a:effectLst/>
                        </a:rPr>
                        <a:t>cardiaca</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GB" sz="2000" b="0" dirty="0">
                          <a:solidFill>
                            <a:schemeClr val="tx1"/>
                          </a:solidFill>
                          <a:effectLst/>
                        </a:rPr>
                        <a:t>17 (27,9%)</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50258278"/>
                  </a:ext>
                </a:extLst>
              </a:tr>
              <a:tr h="229891">
                <a:tc>
                  <a:txBody>
                    <a:bodyPr/>
                    <a:lstStyle/>
                    <a:p>
                      <a:pPr>
                        <a:buNone/>
                      </a:pPr>
                      <a:r>
                        <a:rPr lang="en-US" sz="2000" dirty="0">
                          <a:solidFill>
                            <a:schemeClr val="tx1"/>
                          </a:solidFill>
                          <a:effectLst/>
                        </a:rPr>
                        <a:t>NORA (mcg/Kg/min)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2000" b="0" dirty="0">
                          <a:solidFill>
                            <a:schemeClr val="tx1"/>
                          </a:solidFill>
                          <a:effectLst/>
                        </a:rPr>
                        <a:t>0,2 (0,4)</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82014598"/>
                  </a:ext>
                </a:extLst>
              </a:tr>
            </a:tbl>
          </a:graphicData>
        </a:graphic>
      </p:graphicFrame>
      <p:graphicFrame>
        <p:nvGraphicFramePr>
          <p:cNvPr id="4" name="Tabla 3">
            <a:extLst>
              <a:ext uri="{FF2B5EF4-FFF2-40B4-BE49-F238E27FC236}">
                <a16:creationId xmlns:a16="http://schemas.microsoft.com/office/drawing/2014/main" id="{C790BEFE-4E14-AAC4-FA52-1B92672EDD74}"/>
              </a:ext>
            </a:extLst>
          </p:cNvPr>
          <p:cNvGraphicFramePr>
            <a:graphicFrameLocks noGrp="1"/>
          </p:cNvGraphicFramePr>
          <p:nvPr>
            <p:extLst>
              <p:ext uri="{D42A27DB-BD31-4B8C-83A1-F6EECF244321}">
                <p14:modId xmlns:p14="http://schemas.microsoft.com/office/powerpoint/2010/main" val="3114770060"/>
              </p:ext>
            </p:extLst>
          </p:nvPr>
        </p:nvGraphicFramePr>
        <p:xfrm>
          <a:off x="5658638" y="1468717"/>
          <a:ext cx="5778216" cy="4093883"/>
        </p:xfrm>
        <a:graphic>
          <a:graphicData uri="http://schemas.openxmlformats.org/drawingml/2006/table">
            <a:tbl>
              <a:tblPr firstRow="1" firstCol="1" lastRow="1" lastCol="1" bandRow="1" bandCol="1">
                <a:tableStyleId>{5C22544A-7EE6-4342-B048-85BDC9FD1C3A}</a:tableStyleId>
              </a:tblPr>
              <a:tblGrid>
                <a:gridCol w="3436775">
                  <a:extLst>
                    <a:ext uri="{9D8B030D-6E8A-4147-A177-3AD203B41FA5}">
                      <a16:colId xmlns:a16="http://schemas.microsoft.com/office/drawing/2014/main" val="2421958318"/>
                    </a:ext>
                  </a:extLst>
                </a:gridCol>
                <a:gridCol w="2341441">
                  <a:extLst>
                    <a:ext uri="{9D8B030D-6E8A-4147-A177-3AD203B41FA5}">
                      <a16:colId xmlns:a16="http://schemas.microsoft.com/office/drawing/2014/main" val="111587611"/>
                    </a:ext>
                  </a:extLst>
                </a:gridCol>
              </a:tblGrid>
              <a:tr h="2204399">
                <a:tc>
                  <a:txBody>
                    <a:bodyPr/>
                    <a:lstStyle/>
                    <a:p>
                      <a:pPr>
                        <a:buNone/>
                      </a:pPr>
                      <a:r>
                        <a:rPr lang="en-US" sz="2000" dirty="0">
                          <a:solidFill>
                            <a:schemeClr val="tx1"/>
                          </a:solidFill>
                          <a:effectLst/>
                        </a:rPr>
                        <a:t>Laboratorio</a:t>
                      </a:r>
                    </a:p>
                    <a:p>
                      <a:pPr>
                        <a:buNone/>
                      </a:pPr>
                      <a:r>
                        <a:rPr lang="en-US" sz="2000" dirty="0">
                          <a:solidFill>
                            <a:schemeClr val="tx1"/>
                          </a:solidFill>
                          <a:effectLst/>
                        </a:rPr>
                        <a:t>   </a:t>
                      </a:r>
                      <a:r>
                        <a:rPr lang="en-US" sz="2000" dirty="0" err="1">
                          <a:solidFill>
                            <a:schemeClr val="tx1"/>
                          </a:solidFill>
                          <a:effectLst/>
                        </a:rPr>
                        <a:t>Creatinina</a:t>
                      </a:r>
                      <a:r>
                        <a:rPr lang="en-US" sz="2000" dirty="0">
                          <a:solidFill>
                            <a:schemeClr val="tx1"/>
                          </a:solidFill>
                          <a:effectLst/>
                        </a:rPr>
                        <a:t> (mg/dL)</a:t>
                      </a:r>
                      <a:endParaRPr lang="es-ES" sz="2000" dirty="0">
                        <a:solidFill>
                          <a:schemeClr val="tx1"/>
                        </a:solidFill>
                        <a:effectLst/>
                      </a:endParaRPr>
                    </a:p>
                    <a:p>
                      <a:pPr>
                        <a:buNone/>
                      </a:pPr>
                      <a:r>
                        <a:rPr lang="en-US" sz="2000" dirty="0">
                          <a:solidFill>
                            <a:schemeClr val="tx1"/>
                          </a:solidFill>
                          <a:effectLst/>
                        </a:rPr>
                        <a:t>   Sodio (</a:t>
                      </a:r>
                      <a:r>
                        <a:rPr lang="en-US" sz="2000" dirty="0" err="1">
                          <a:solidFill>
                            <a:schemeClr val="tx1"/>
                          </a:solidFill>
                          <a:effectLst/>
                        </a:rPr>
                        <a:t>mEq</a:t>
                      </a:r>
                      <a:r>
                        <a:rPr lang="en-US" sz="2000" dirty="0">
                          <a:solidFill>
                            <a:schemeClr val="tx1"/>
                          </a:solidFill>
                          <a:effectLst/>
                        </a:rPr>
                        <a:t>/L)</a:t>
                      </a:r>
                      <a:endParaRPr lang="es-ES" sz="2000" dirty="0">
                        <a:solidFill>
                          <a:schemeClr val="tx1"/>
                        </a:solidFill>
                        <a:effectLst/>
                      </a:endParaRPr>
                    </a:p>
                    <a:p>
                      <a:pPr>
                        <a:buNone/>
                      </a:pPr>
                      <a:r>
                        <a:rPr lang="en-US" sz="2000" dirty="0">
                          <a:solidFill>
                            <a:schemeClr val="tx1"/>
                          </a:solidFill>
                          <a:effectLst/>
                        </a:rPr>
                        <a:t>   AST (IU/L)</a:t>
                      </a:r>
                      <a:endParaRPr lang="es-ES" sz="2000" dirty="0">
                        <a:solidFill>
                          <a:schemeClr val="tx1"/>
                        </a:solidFill>
                        <a:effectLst/>
                      </a:endParaRPr>
                    </a:p>
                    <a:p>
                      <a:pPr>
                        <a:buNone/>
                      </a:pPr>
                      <a:r>
                        <a:rPr lang="en-US" sz="2000" dirty="0">
                          <a:solidFill>
                            <a:schemeClr val="tx1"/>
                          </a:solidFill>
                          <a:effectLst/>
                        </a:rPr>
                        <a:t>   ALT (IU/L)</a:t>
                      </a:r>
                      <a:endParaRPr lang="es-ES" sz="2000" dirty="0">
                        <a:solidFill>
                          <a:schemeClr val="tx1"/>
                        </a:solidFill>
                        <a:effectLst/>
                      </a:endParaRPr>
                    </a:p>
                    <a:p>
                      <a:pPr>
                        <a:buNone/>
                      </a:pPr>
                      <a:r>
                        <a:rPr lang="en-US" sz="2000" dirty="0">
                          <a:solidFill>
                            <a:schemeClr val="tx1"/>
                          </a:solidFill>
                          <a:effectLst/>
                        </a:rPr>
                        <a:t>   </a:t>
                      </a:r>
                      <a:r>
                        <a:rPr lang="en-US" sz="2000" dirty="0" err="1">
                          <a:solidFill>
                            <a:schemeClr val="tx1"/>
                          </a:solidFill>
                          <a:effectLst/>
                        </a:rPr>
                        <a:t>Bilirrubina</a:t>
                      </a:r>
                      <a:r>
                        <a:rPr lang="en-US" sz="2000" dirty="0">
                          <a:solidFill>
                            <a:schemeClr val="tx1"/>
                          </a:solidFill>
                          <a:effectLst/>
                        </a:rPr>
                        <a:t> (mg/dl)</a:t>
                      </a:r>
                      <a:endParaRPr lang="es-ES" sz="2000" dirty="0">
                        <a:solidFill>
                          <a:schemeClr val="tx1"/>
                        </a:solidFill>
                        <a:effectLst/>
                      </a:endParaRPr>
                    </a:p>
                    <a:p>
                      <a:pPr>
                        <a:buNone/>
                      </a:pPr>
                      <a:r>
                        <a:rPr lang="en-US" sz="2000" dirty="0">
                          <a:solidFill>
                            <a:schemeClr val="tx1"/>
                          </a:solidFill>
                          <a:effectLst/>
                        </a:rPr>
                        <a:t>   INR</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0,8 (0,24)</a:t>
                      </a:r>
                      <a:endParaRPr lang="es-ES" sz="2000" b="0" dirty="0">
                        <a:solidFill>
                          <a:schemeClr val="tx1"/>
                        </a:solidFill>
                        <a:effectLst/>
                      </a:endParaRPr>
                    </a:p>
                    <a:p>
                      <a:pPr algn="ctr">
                        <a:buNone/>
                      </a:pPr>
                      <a:r>
                        <a:rPr lang="en-US" sz="2000" b="0" dirty="0">
                          <a:solidFill>
                            <a:schemeClr val="tx1"/>
                          </a:solidFill>
                          <a:effectLst/>
                        </a:rPr>
                        <a:t>148</a:t>
                      </a:r>
                      <a:r>
                        <a:rPr lang="en-US" sz="2000" b="0" u="sng" dirty="0">
                          <a:solidFill>
                            <a:schemeClr val="tx1"/>
                          </a:solidFill>
                          <a:effectLst/>
                        </a:rPr>
                        <a:t>+</a:t>
                      </a:r>
                      <a:r>
                        <a:rPr lang="en-US" sz="2000" b="0" dirty="0">
                          <a:solidFill>
                            <a:schemeClr val="tx1"/>
                          </a:solidFill>
                          <a:effectLst/>
                        </a:rPr>
                        <a:t>7,6</a:t>
                      </a:r>
                      <a:endParaRPr lang="es-ES" sz="2000" b="0" dirty="0">
                        <a:solidFill>
                          <a:schemeClr val="tx1"/>
                        </a:solidFill>
                        <a:effectLst/>
                      </a:endParaRPr>
                    </a:p>
                    <a:p>
                      <a:pPr algn="ctr">
                        <a:buNone/>
                      </a:pPr>
                      <a:r>
                        <a:rPr lang="en-US" sz="2000" b="0" dirty="0">
                          <a:solidFill>
                            <a:schemeClr val="tx1"/>
                          </a:solidFill>
                          <a:effectLst/>
                        </a:rPr>
                        <a:t>44 (36)</a:t>
                      </a:r>
                      <a:endParaRPr lang="es-ES" sz="2000" b="0" dirty="0">
                        <a:solidFill>
                          <a:schemeClr val="tx1"/>
                        </a:solidFill>
                        <a:effectLst/>
                      </a:endParaRPr>
                    </a:p>
                    <a:p>
                      <a:pPr algn="ctr">
                        <a:buNone/>
                      </a:pPr>
                      <a:r>
                        <a:rPr lang="es-ES" sz="2000" b="0" dirty="0">
                          <a:solidFill>
                            <a:schemeClr val="tx1"/>
                          </a:solidFill>
                          <a:effectLst/>
                        </a:rPr>
                        <a:t>27 (35), </a:t>
                      </a:r>
                    </a:p>
                    <a:p>
                      <a:pPr algn="ctr">
                        <a:buNone/>
                      </a:pPr>
                      <a:r>
                        <a:rPr lang="es-ES" sz="2000" b="0" dirty="0">
                          <a:solidFill>
                            <a:schemeClr val="tx1"/>
                          </a:solidFill>
                          <a:effectLst/>
                        </a:rPr>
                        <a:t>0,4 (0,5) </a:t>
                      </a:r>
                    </a:p>
                    <a:p>
                      <a:pPr algn="ctr">
                        <a:buNone/>
                      </a:pPr>
                      <a:r>
                        <a:rPr lang="es-ES" sz="2000" b="0" dirty="0">
                          <a:solidFill>
                            <a:schemeClr val="tx1"/>
                          </a:solidFill>
                          <a:effectLst/>
                        </a:rPr>
                        <a:t>1,2 (0,28)</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42049803"/>
                  </a:ext>
                </a:extLst>
              </a:tr>
              <a:tr h="1259656">
                <a:tc>
                  <a:txBody>
                    <a:bodyPr/>
                    <a:lstStyle/>
                    <a:p>
                      <a:pPr>
                        <a:buNone/>
                      </a:pPr>
                      <a:r>
                        <a:rPr lang="en-US" sz="2000" dirty="0" err="1">
                          <a:solidFill>
                            <a:schemeClr val="tx1"/>
                          </a:solidFill>
                          <a:effectLst/>
                        </a:rPr>
                        <a:t>Esteatosis</a:t>
                      </a:r>
                      <a:r>
                        <a:rPr lang="en-US" sz="2000" dirty="0">
                          <a:solidFill>
                            <a:schemeClr val="tx1"/>
                          </a:solidFill>
                          <a:effectLst/>
                        </a:rPr>
                        <a:t> (biopsy findings)</a:t>
                      </a:r>
                      <a:endParaRPr lang="es-ES" sz="2000" dirty="0">
                        <a:solidFill>
                          <a:schemeClr val="tx1"/>
                        </a:solidFill>
                        <a:effectLst/>
                      </a:endParaRPr>
                    </a:p>
                    <a:p>
                      <a:pPr>
                        <a:buNone/>
                      </a:pPr>
                      <a:r>
                        <a:rPr lang="en-US" sz="2000" dirty="0">
                          <a:solidFill>
                            <a:schemeClr val="tx1"/>
                          </a:solidFill>
                          <a:effectLst/>
                        </a:rPr>
                        <a:t>   No</a:t>
                      </a:r>
                      <a:endParaRPr lang="es-ES" sz="2000" dirty="0">
                        <a:solidFill>
                          <a:schemeClr val="tx1"/>
                        </a:solidFill>
                        <a:effectLst/>
                      </a:endParaRPr>
                    </a:p>
                    <a:p>
                      <a:pPr>
                        <a:buNone/>
                      </a:pPr>
                      <a:r>
                        <a:rPr lang="en-US" sz="2000" dirty="0">
                          <a:solidFill>
                            <a:schemeClr val="tx1"/>
                          </a:solidFill>
                          <a:effectLst/>
                        </a:rPr>
                        <a:t>   </a:t>
                      </a:r>
                      <a:r>
                        <a:rPr lang="en-US" sz="2000" dirty="0" err="1">
                          <a:solidFill>
                            <a:schemeClr val="tx1"/>
                          </a:solidFill>
                          <a:effectLst/>
                        </a:rPr>
                        <a:t>Microsteatosis</a:t>
                      </a:r>
                      <a:endParaRPr lang="es-ES" sz="2000" dirty="0">
                        <a:solidFill>
                          <a:schemeClr val="tx1"/>
                        </a:solidFill>
                        <a:effectLst/>
                      </a:endParaRPr>
                    </a:p>
                    <a:p>
                      <a:pPr>
                        <a:buNone/>
                      </a:pPr>
                      <a:r>
                        <a:rPr lang="en-US" sz="2000" dirty="0">
                          <a:solidFill>
                            <a:schemeClr val="tx1"/>
                          </a:solidFill>
                          <a:effectLst/>
                        </a:rPr>
                        <a:t>   </a:t>
                      </a:r>
                      <a:r>
                        <a:rPr lang="en-US" sz="2000" dirty="0" err="1">
                          <a:solidFill>
                            <a:schemeClr val="tx1"/>
                          </a:solidFill>
                          <a:effectLst/>
                        </a:rPr>
                        <a:t>Macrosteatosis</a:t>
                      </a:r>
                      <a:r>
                        <a:rPr lang="en-US" sz="2000" dirty="0">
                          <a:solidFill>
                            <a:schemeClr val="tx1"/>
                          </a:solidFill>
                          <a:effectLst/>
                        </a:rPr>
                        <a:t> </a:t>
                      </a:r>
                      <a:r>
                        <a:rPr lang="en-US" sz="2000" dirty="0" err="1">
                          <a:solidFill>
                            <a:schemeClr val="tx1"/>
                          </a:solidFill>
                          <a:effectLst/>
                        </a:rPr>
                        <a:t>leve</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s-ES" sz="2000" b="0" dirty="0">
                          <a:solidFill>
                            <a:schemeClr val="tx1"/>
                          </a:solidFill>
                          <a:effectLst/>
                        </a:rPr>
                        <a:t>59 (96,7%)</a:t>
                      </a:r>
                    </a:p>
                    <a:p>
                      <a:pPr algn="ctr">
                        <a:buNone/>
                      </a:pPr>
                      <a:r>
                        <a:rPr lang="es-ES" sz="2000" b="0" dirty="0">
                          <a:solidFill>
                            <a:schemeClr val="tx1"/>
                          </a:solidFill>
                          <a:effectLst/>
                        </a:rPr>
                        <a:t>1 (1,6%)</a:t>
                      </a:r>
                    </a:p>
                    <a:p>
                      <a:pPr algn="ctr">
                        <a:buNone/>
                      </a:pPr>
                      <a:r>
                        <a:rPr lang="es-E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2290990"/>
                  </a:ext>
                </a:extLst>
              </a:tr>
              <a:tr h="314914">
                <a:tc>
                  <a:txBody>
                    <a:bodyPr/>
                    <a:lstStyle/>
                    <a:p>
                      <a:pPr>
                        <a:buNone/>
                      </a:pPr>
                      <a:r>
                        <a:rPr lang="en-US" sz="2000" dirty="0">
                          <a:solidFill>
                            <a:schemeClr val="tx1"/>
                          </a:solidFill>
                          <a:effectLst/>
                        </a:rPr>
                        <a:t>Tiempo </a:t>
                      </a:r>
                      <a:r>
                        <a:rPr lang="en-US" sz="2000" dirty="0" err="1">
                          <a:solidFill>
                            <a:schemeClr val="tx1"/>
                          </a:solidFill>
                          <a:effectLst/>
                        </a:rPr>
                        <a:t>isquemia</a:t>
                      </a:r>
                      <a:r>
                        <a:rPr lang="en-US" sz="2000" dirty="0">
                          <a:solidFill>
                            <a:schemeClr val="tx1"/>
                          </a:solidFill>
                          <a:effectLst/>
                        </a:rPr>
                        <a:t> </a:t>
                      </a:r>
                      <a:r>
                        <a:rPr lang="en-US" sz="2000" dirty="0" err="1">
                          <a:solidFill>
                            <a:schemeClr val="tx1"/>
                          </a:solidFill>
                          <a:effectLst/>
                        </a:rPr>
                        <a:t>fria</a:t>
                      </a:r>
                      <a:r>
                        <a:rPr lang="en-US" sz="2000" dirty="0">
                          <a:solidFill>
                            <a:schemeClr val="tx1"/>
                          </a:solidFill>
                          <a:effectLst/>
                        </a:rPr>
                        <a:t> (min)</a:t>
                      </a:r>
                    </a:p>
                  </a:txBody>
                  <a:tcPr marL="55767" marR="557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buNone/>
                      </a:pPr>
                      <a:r>
                        <a:rPr lang="es-ES" sz="2000" b="0" dirty="0">
                          <a:solidFill>
                            <a:schemeClr val="tx1"/>
                          </a:solidFill>
                          <a:effectLst/>
                        </a:rPr>
                        <a:t>580</a:t>
                      </a:r>
                      <a:r>
                        <a:rPr lang="es-ES" sz="2000" b="0" u="sng" dirty="0">
                          <a:solidFill>
                            <a:schemeClr val="tx1"/>
                          </a:solidFill>
                          <a:effectLst/>
                        </a:rPr>
                        <a:t>+</a:t>
                      </a:r>
                      <a:r>
                        <a:rPr lang="es-ES" sz="2000" b="0" dirty="0">
                          <a:solidFill>
                            <a:schemeClr val="tx1"/>
                          </a:solidFill>
                          <a:effectLst/>
                        </a:rPr>
                        <a:t>214</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05441726"/>
                  </a:ext>
                </a:extLst>
              </a:tr>
              <a:tr h="314914">
                <a:tc>
                  <a:txBody>
                    <a:bodyPr/>
                    <a:lstStyle/>
                    <a:p>
                      <a:pPr>
                        <a:buNone/>
                      </a:pPr>
                      <a:r>
                        <a:rPr lang="en-US" sz="2000" dirty="0">
                          <a:solidFill>
                            <a:schemeClr val="tx1"/>
                          </a:solidFill>
                          <a:effectLst/>
                        </a:rPr>
                        <a:t>Tiempo </a:t>
                      </a:r>
                      <a:r>
                        <a:rPr lang="en-US" sz="2000" dirty="0" err="1">
                          <a:solidFill>
                            <a:schemeClr val="tx1"/>
                          </a:solidFill>
                          <a:effectLst/>
                        </a:rPr>
                        <a:t>isquemia</a:t>
                      </a:r>
                      <a:r>
                        <a:rPr lang="en-US" sz="2000" dirty="0">
                          <a:solidFill>
                            <a:schemeClr val="tx1"/>
                          </a:solidFill>
                          <a:effectLst/>
                        </a:rPr>
                        <a:t> caliente (min)</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5767" marR="557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buNone/>
                      </a:pPr>
                      <a:r>
                        <a:rPr lang="es-ES" sz="2000" b="0" dirty="0">
                          <a:solidFill>
                            <a:schemeClr val="tx1"/>
                          </a:solidFill>
                          <a:effectLst/>
                        </a:rPr>
                        <a:t>53</a:t>
                      </a:r>
                      <a:r>
                        <a:rPr lang="es-ES" sz="2000" b="0" u="sng" dirty="0">
                          <a:solidFill>
                            <a:schemeClr val="tx1"/>
                          </a:solidFill>
                          <a:effectLst/>
                        </a:rPr>
                        <a:t>+</a:t>
                      </a:r>
                      <a:r>
                        <a:rPr lang="es-ES" sz="2000" b="0" dirty="0">
                          <a:solidFill>
                            <a:schemeClr val="tx1"/>
                          </a:solidFill>
                          <a:effectLst/>
                        </a:rPr>
                        <a:t>14</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5767" marR="557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962946808"/>
                  </a:ext>
                </a:extLst>
              </a:tr>
            </a:tbl>
          </a:graphicData>
        </a:graphic>
      </p:graphicFrame>
      <p:sp>
        <p:nvSpPr>
          <p:cNvPr id="11" name="CuadroTexto 10">
            <a:extLst>
              <a:ext uri="{FF2B5EF4-FFF2-40B4-BE49-F238E27FC236}">
                <a16:creationId xmlns:a16="http://schemas.microsoft.com/office/drawing/2014/main" id="{67FF5176-2B8D-0ACC-4A7E-4C9C7F7B0D99}"/>
              </a:ext>
            </a:extLst>
          </p:cNvPr>
          <p:cNvSpPr txBox="1"/>
          <p:nvPr/>
        </p:nvSpPr>
        <p:spPr>
          <a:xfrm>
            <a:off x="112329" y="154737"/>
            <a:ext cx="6272142" cy="461665"/>
          </a:xfrm>
          <a:prstGeom prst="rect">
            <a:avLst/>
          </a:prstGeom>
          <a:noFill/>
        </p:spPr>
        <p:txBody>
          <a:bodyPr wrap="square" rtlCol="0">
            <a:spAutoFit/>
          </a:bodyPr>
          <a:lstStyle/>
          <a:p>
            <a:r>
              <a:rPr lang="es-ES" sz="2400" b="1" dirty="0"/>
              <a:t>RESULTADOS. Características de los donantes</a:t>
            </a:r>
          </a:p>
        </p:txBody>
      </p:sp>
      <p:pic>
        <p:nvPicPr>
          <p:cNvPr id="22" name="Picture 2" descr="About Us |">
            <a:extLst>
              <a:ext uri="{FF2B5EF4-FFF2-40B4-BE49-F238E27FC236}">
                <a16:creationId xmlns:a16="http://schemas.microsoft.com/office/drawing/2014/main" id="{E299E8DD-D845-8A2D-E53F-B6DE4F489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063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8ABF-0196-C052-5F81-DAE624AEB03F}"/>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C8CF95A-CB1A-7FF5-888B-BF058DE6FB6E}"/>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9941892C-FA24-6842-4EA1-4A5D22386481}"/>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C403E85-C5F5-3AB4-AA6C-800660EEE59B}"/>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22A91238-DED3-BF31-3E76-965704DFDD4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9B48CD4F-52F3-007C-E718-EF7CCB1E1B6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6E92818-B7D1-F733-2A99-A699F72CBE48}"/>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6C1C6F9-6CF3-61F4-59CA-E704F9E110A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8AA6C274-DB24-F24A-060F-78EFA8024B38}"/>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E63CE304-3F4F-65FF-1151-66A7C62DA026}"/>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5BA7516-0EDF-0DB8-00C3-C7550F18E0C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AFE3200E-DD27-62A1-A396-DBCB1E33963E}"/>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4266C3E8-408E-4987-5C83-7D57DB7CD44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782177B-9C9C-5A05-630E-96EA19FE4CD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4" name="Tabla 3">
            <a:extLst>
              <a:ext uri="{FF2B5EF4-FFF2-40B4-BE49-F238E27FC236}">
                <a16:creationId xmlns:a16="http://schemas.microsoft.com/office/drawing/2014/main" id="{BE187822-6413-1794-B0B0-EB10FE140FAB}"/>
              </a:ext>
            </a:extLst>
          </p:cNvPr>
          <p:cNvGraphicFramePr>
            <a:graphicFrameLocks noGrp="1"/>
          </p:cNvGraphicFramePr>
          <p:nvPr>
            <p:extLst>
              <p:ext uri="{D42A27DB-BD31-4B8C-83A1-F6EECF244321}">
                <p14:modId xmlns:p14="http://schemas.microsoft.com/office/powerpoint/2010/main" val="3700280307"/>
              </p:ext>
            </p:extLst>
          </p:nvPr>
        </p:nvGraphicFramePr>
        <p:xfrm>
          <a:off x="883749" y="970362"/>
          <a:ext cx="4595949" cy="4782321"/>
        </p:xfrm>
        <a:graphic>
          <a:graphicData uri="http://schemas.openxmlformats.org/drawingml/2006/table">
            <a:tbl>
              <a:tblPr firstRow="1" firstCol="1" lastRow="1" lastCol="1" bandRow="1" bandCol="1">
                <a:tableStyleId>{5C22544A-7EE6-4342-B048-85BDC9FD1C3A}</a:tableStyleId>
              </a:tblPr>
              <a:tblGrid>
                <a:gridCol w="2309950">
                  <a:extLst>
                    <a:ext uri="{9D8B030D-6E8A-4147-A177-3AD203B41FA5}">
                      <a16:colId xmlns:a16="http://schemas.microsoft.com/office/drawing/2014/main" val="1533367311"/>
                    </a:ext>
                  </a:extLst>
                </a:gridCol>
                <a:gridCol w="2285999">
                  <a:extLst>
                    <a:ext uri="{9D8B030D-6E8A-4147-A177-3AD203B41FA5}">
                      <a16:colId xmlns:a16="http://schemas.microsoft.com/office/drawing/2014/main" val="689733780"/>
                    </a:ext>
                  </a:extLst>
                </a:gridCol>
              </a:tblGrid>
              <a:tr h="515121">
                <a:tc>
                  <a:txBody>
                    <a:bodyPr/>
                    <a:lstStyle/>
                    <a:p>
                      <a:pPr>
                        <a:buNone/>
                      </a:pPr>
                      <a:endParaRPr lang="es-ES" sz="2000" dirty="0">
                        <a:solidFill>
                          <a:schemeClr val="tx1"/>
                        </a:solidFill>
                        <a:effectLst/>
                        <a:latin typeface="Times New Roman" panose="02020603050405020304" pitchFamily="18" charset="0"/>
                      </a:endParaRPr>
                    </a:p>
                  </a:txBody>
                  <a:tcPr marL="59217" marR="592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2000" b="1" dirty="0">
                          <a:solidFill>
                            <a:schemeClr val="tx1"/>
                          </a:solidFill>
                          <a:effectLst/>
                        </a:rPr>
                        <a:t>(n= 61)</a:t>
                      </a:r>
                      <a:endParaRPr lang="es-ES" sz="2000" b="1" dirty="0">
                        <a:solidFill>
                          <a:schemeClr val="tx1"/>
                        </a:solidFill>
                        <a:effectLst/>
                        <a:latin typeface="Times New Roman" panose="02020603050405020304" pitchFamily="18" charset="0"/>
                        <a:ea typeface="MS Mincho" panose="02020609040205080304" pitchFamily="49" charset="-128"/>
                      </a:endParaRPr>
                    </a:p>
                  </a:txBody>
                  <a:tcPr marL="59217" marR="592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97841887"/>
                  </a:ext>
                </a:extLst>
              </a:tr>
              <a:tr h="256832">
                <a:tc>
                  <a:txBody>
                    <a:bodyPr/>
                    <a:lstStyle/>
                    <a:p>
                      <a:pPr>
                        <a:buNone/>
                      </a:pPr>
                      <a:r>
                        <a:rPr lang="es-ES" sz="2000" dirty="0">
                          <a:solidFill>
                            <a:schemeClr val="tx1"/>
                          </a:solidFill>
                          <a:effectLst/>
                        </a:rPr>
                        <a:t>Edad (años)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58 (17)</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4488151"/>
                  </a:ext>
                </a:extLst>
              </a:tr>
              <a:tr h="256832">
                <a:tc>
                  <a:txBody>
                    <a:bodyPr/>
                    <a:lstStyle/>
                    <a:p>
                      <a:pPr>
                        <a:buNone/>
                      </a:pPr>
                      <a:r>
                        <a:rPr lang="es-ES" sz="2000" dirty="0">
                          <a:solidFill>
                            <a:schemeClr val="tx1"/>
                          </a:solidFill>
                          <a:effectLst/>
                        </a:rPr>
                        <a:t>Sexo (mujer)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41 (67,2%)</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10527509"/>
                  </a:ext>
                </a:extLst>
              </a:tr>
              <a:tr h="256832">
                <a:tc>
                  <a:txBody>
                    <a:bodyPr/>
                    <a:lstStyle/>
                    <a:p>
                      <a:pPr>
                        <a:buNone/>
                      </a:pPr>
                      <a:r>
                        <a:rPr lang="es-ES" sz="2000" dirty="0">
                          <a:solidFill>
                            <a:schemeClr val="tx1"/>
                          </a:solidFill>
                          <a:effectLst/>
                        </a:rPr>
                        <a:t>Sobrepeso (BMI</a:t>
                      </a:r>
                      <a:r>
                        <a:rPr lang="es-ES" sz="2000" u="sng" dirty="0">
                          <a:solidFill>
                            <a:schemeClr val="tx1"/>
                          </a:solidFill>
                          <a:effectLst/>
                        </a:rPr>
                        <a:t>&gt;</a:t>
                      </a:r>
                      <a:r>
                        <a:rPr lang="es-ES" sz="2000" u="none" dirty="0">
                          <a:solidFill>
                            <a:schemeClr val="tx1"/>
                          </a:solidFill>
                          <a:effectLst/>
                        </a:rPr>
                        <a:t>25</a:t>
                      </a:r>
                      <a:r>
                        <a:rPr lang="es-ES" sz="2000" dirty="0">
                          <a:solidFill>
                            <a:schemeClr val="tx1"/>
                          </a:solidFill>
                          <a:effectLst/>
                        </a:rPr>
                        <a:t>)</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14 (23%)</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97754637"/>
                  </a:ext>
                </a:extLst>
              </a:tr>
              <a:tr h="1284161">
                <a:tc>
                  <a:txBody>
                    <a:bodyPr/>
                    <a:lstStyle/>
                    <a:p>
                      <a:pPr>
                        <a:buNone/>
                      </a:pPr>
                      <a:r>
                        <a:rPr lang="es-ES" sz="2000" dirty="0">
                          <a:solidFill>
                            <a:schemeClr val="tx1"/>
                          </a:solidFill>
                          <a:effectLst/>
                        </a:rPr>
                        <a:t>Causa hepatopatía</a:t>
                      </a:r>
                    </a:p>
                    <a:p>
                      <a:pPr>
                        <a:buNone/>
                      </a:pPr>
                      <a:r>
                        <a:rPr lang="en-US" sz="2000" dirty="0">
                          <a:solidFill>
                            <a:schemeClr val="tx1"/>
                          </a:solidFill>
                          <a:effectLst/>
                        </a:rPr>
                        <a:t>   Alcohol</a:t>
                      </a:r>
                      <a:endParaRPr lang="es-ES" sz="2000" dirty="0">
                        <a:solidFill>
                          <a:schemeClr val="tx1"/>
                        </a:solidFill>
                        <a:effectLst/>
                      </a:endParaRPr>
                    </a:p>
                    <a:p>
                      <a:pPr>
                        <a:buNone/>
                      </a:pPr>
                      <a:r>
                        <a:rPr lang="en-US" sz="2000" dirty="0">
                          <a:solidFill>
                            <a:schemeClr val="tx1"/>
                          </a:solidFill>
                          <a:effectLst/>
                        </a:rPr>
                        <a:t>   VHC</a:t>
                      </a:r>
                      <a:endParaRPr lang="es-ES" sz="2000" dirty="0">
                        <a:solidFill>
                          <a:schemeClr val="tx1"/>
                        </a:solidFill>
                        <a:effectLst/>
                      </a:endParaRPr>
                    </a:p>
                    <a:p>
                      <a:pPr>
                        <a:buNone/>
                      </a:pPr>
                      <a:r>
                        <a:rPr lang="en-US" sz="2000" dirty="0">
                          <a:solidFill>
                            <a:schemeClr val="tx1"/>
                          </a:solidFill>
                          <a:effectLst/>
                        </a:rPr>
                        <a:t>   </a:t>
                      </a:r>
                      <a:r>
                        <a:rPr lang="en-US" sz="2000" dirty="0" err="1">
                          <a:solidFill>
                            <a:schemeClr val="tx1"/>
                          </a:solidFill>
                          <a:effectLst/>
                        </a:rPr>
                        <a:t>Colestasis</a:t>
                      </a:r>
                      <a:endParaRPr lang="es-ES" sz="2000" dirty="0">
                        <a:solidFill>
                          <a:schemeClr val="tx1"/>
                        </a:solidFill>
                        <a:effectLst/>
                      </a:endParaRPr>
                    </a:p>
                    <a:p>
                      <a:pPr>
                        <a:buNone/>
                      </a:pPr>
                      <a:r>
                        <a:rPr lang="en-US" sz="2000" dirty="0">
                          <a:solidFill>
                            <a:schemeClr val="tx1"/>
                          </a:solidFill>
                          <a:effectLst/>
                        </a:rPr>
                        <a:t>   </a:t>
                      </a:r>
                      <a:r>
                        <a:rPr lang="en-US" sz="2000" dirty="0" err="1">
                          <a:solidFill>
                            <a:schemeClr val="tx1"/>
                          </a:solidFill>
                          <a:effectLst/>
                        </a:rPr>
                        <a:t>Otras</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15 (24,5%)</a:t>
                      </a:r>
                      <a:endParaRPr lang="es-ES" sz="2000" b="0" dirty="0">
                        <a:solidFill>
                          <a:schemeClr val="tx1"/>
                        </a:solidFill>
                        <a:effectLst/>
                      </a:endParaRPr>
                    </a:p>
                    <a:p>
                      <a:pPr algn="ctr">
                        <a:buNone/>
                      </a:pPr>
                      <a:r>
                        <a:rPr lang="en-US" sz="2000" b="0" dirty="0">
                          <a:solidFill>
                            <a:schemeClr val="tx1"/>
                          </a:solidFill>
                          <a:effectLst/>
                        </a:rPr>
                        <a:t>28 (45,9%)</a:t>
                      </a:r>
                      <a:endParaRPr lang="es-ES" sz="2000" b="0" dirty="0">
                        <a:solidFill>
                          <a:schemeClr val="tx1"/>
                        </a:solidFill>
                        <a:effectLst/>
                      </a:endParaRPr>
                    </a:p>
                    <a:p>
                      <a:pPr algn="ctr">
                        <a:buNone/>
                      </a:pPr>
                      <a:r>
                        <a:rPr lang="en-US" sz="2000" b="0" dirty="0">
                          <a:solidFill>
                            <a:schemeClr val="tx1"/>
                          </a:solidFill>
                          <a:effectLst/>
                        </a:rPr>
                        <a:t>8 (13,2%)</a:t>
                      </a:r>
                      <a:endParaRPr lang="es-ES" sz="2000" b="0" dirty="0">
                        <a:solidFill>
                          <a:schemeClr val="tx1"/>
                        </a:solidFill>
                        <a:effectLst/>
                      </a:endParaRPr>
                    </a:p>
                    <a:p>
                      <a:pPr algn="ctr">
                        <a:buNone/>
                      </a:pPr>
                      <a:r>
                        <a:rPr lang="en-US" sz="2000" b="0" dirty="0">
                          <a:solidFill>
                            <a:schemeClr val="tx1"/>
                          </a:solidFill>
                          <a:effectLst/>
                        </a:rPr>
                        <a:t>10 (16,4%)</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58485660"/>
                  </a:ext>
                </a:extLst>
              </a:tr>
              <a:tr h="770496">
                <a:tc>
                  <a:txBody>
                    <a:bodyPr/>
                    <a:lstStyle/>
                    <a:p>
                      <a:pPr>
                        <a:buNone/>
                      </a:pPr>
                      <a:r>
                        <a:rPr lang="en-US" sz="2000" dirty="0">
                          <a:solidFill>
                            <a:schemeClr val="tx1"/>
                          </a:solidFill>
                          <a:effectLst/>
                        </a:rPr>
                        <a:t>CHC</a:t>
                      </a:r>
                      <a:endParaRPr lang="es-ES" sz="2000" dirty="0">
                        <a:solidFill>
                          <a:schemeClr val="tx1"/>
                        </a:solidFill>
                        <a:effectLst/>
                      </a:endParaRPr>
                    </a:p>
                    <a:p>
                      <a:pPr>
                        <a:buNone/>
                      </a:pPr>
                      <a:r>
                        <a:rPr lang="en-US" sz="2000" dirty="0">
                          <a:solidFill>
                            <a:schemeClr val="tx1"/>
                          </a:solidFill>
                          <a:effectLst/>
                        </a:rPr>
                        <a:t>   Milan-in</a:t>
                      </a:r>
                      <a:endParaRPr lang="es-ES" sz="2000" dirty="0">
                        <a:solidFill>
                          <a:schemeClr val="tx1"/>
                        </a:solidFill>
                        <a:effectLst/>
                      </a:endParaRPr>
                    </a:p>
                    <a:p>
                      <a:pPr>
                        <a:buNone/>
                      </a:pPr>
                      <a:r>
                        <a:rPr lang="en-US" sz="2000" dirty="0">
                          <a:solidFill>
                            <a:schemeClr val="tx1"/>
                          </a:solidFill>
                          <a:effectLst/>
                        </a:rPr>
                        <a:t>   Up-to-seven in</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13 (21,3%)</a:t>
                      </a:r>
                    </a:p>
                    <a:p>
                      <a:pPr algn="ctr">
                        <a:buNone/>
                      </a:pPr>
                      <a:r>
                        <a:rPr lang="es-ES" sz="2000" b="0" dirty="0">
                          <a:solidFill>
                            <a:schemeClr val="tx1"/>
                          </a:solidFill>
                          <a:effectLst/>
                        </a:rPr>
                        <a:t>10 (77%)</a:t>
                      </a:r>
                    </a:p>
                    <a:p>
                      <a:pPr algn="ctr">
                        <a:buNone/>
                      </a:pPr>
                      <a:r>
                        <a:rPr lang="es-ES" sz="2000" b="0" dirty="0">
                          <a:solidFill>
                            <a:schemeClr val="tx1"/>
                          </a:solidFill>
                          <a:effectLst/>
                        </a:rPr>
                        <a:t>12 (92%)</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43195140"/>
                  </a:ext>
                </a:extLst>
              </a:tr>
              <a:tr h="256832">
                <a:tc>
                  <a:txBody>
                    <a:bodyPr/>
                    <a:lstStyle/>
                    <a:p>
                      <a:pPr>
                        <a:buNone/>
                      </a:pPr>
                      <a:r>
                        <a:rPr lang="es-ES" sz="2000" dirty="0">
                          <a:solidFill>
                            <a:schemeClr val="tx1"/>
                          </a:solidFill>
                          <a:effectLst/>
                        </a:rPr>
                        <a:t>Pre-LT TACE</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8 (13,1%)</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1106795"/>
                  </a:ext>
                </a:extLst>
              </a:tr>
              <a:tr h="256832">
                <a:tc>
                  <a:txBody>
                    <a:bodyPr/>
                    <a:lstStyle/>
                    <a:p>
                      <a:pPr>
                        <a:buNone/>
                      </a:pPr>
                      <a:r>
                        <a:rPr lang="es-ES" sz="2000">
                          <a:solidFill>
                            <a:schemeClr val="tx1"/>
                          </a:solidFill>
                          <a:effectLst/>
                        </a:rPr>
                        <a:t>MELD</a:t>
                      </a:r>
                      <a:endParaRPr lang="es-ES" sz="200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13,7</a:t>
                      </a:r>
                      <a:r>
                        <a:rPr lang="es-ES" sz="2000" b="0" u="sng" dirty="0">
                          <a:solidFill>
                            <a:schemeClr val="tx1"/>
                          </a:solidFill>
                          <a:effectLst/>
                        </a:rPr>
                        <a:t>+</a:t>
                      </a:r>
                      <a:r>
                        <a:rPr lang="es-ES" sz="2000" b="0" dirty="0">
                          <a:solidFill>
                            <a:schemeClr val="tx1"/>
                          </a:solidFill>
                          <a:effectLst/>
                        </a:rPr>
                        <a:t>4</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76267199"/>
                  </a:ext>
                </a:extLst>
              </a:tr>
              <a:tr h="256832">
                <a:tc>
                  <a:txBody>
                    <a:bodyPr/>
                    <a:lstStyle/>
                    <a:p>
                      <a:pPr>
                        <a:buNone/>
                      </a:pPr>
                      <a:r>
                        <a:rPr lang="es-ES" sz="2000">
                          <a:solidFill>
                            <a:schemeClr val="tx1"/>
                          </a:solidFill>
                          <a:effectLst/>
                        </a:rPr>
                        <a:t>D-MELD</a:t>
                      </a:r>
                      <a:endParaRPr lang="es-ES" sz="200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tabLst>
                          <a:tab pos="942975" algn="l"/>
                        </a:tabLst>
                      </a:pPr>
                      <a:r>
                        <a:rPr lang="es-ES" sz="2000" b="0" dirty="0">
                          <a:solidFill>
                            <a:schemeClr val="tx1"/>
                          </a:solidFill>
                          <a:effectLst/>
                        </a:rPr>
                        <a:t>347 (538-211)</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61369776"/>
                  </a:ext>
                </a:extLst>
              </a:tr>
            </a:tbl>
          </a:graphicData>
        </a:graphic>
      </p:graphicFrame>
      <p:graphicFrame>
        <p:nvGraphicFramePr>
          <p:cNvPr id="3" name="Tabla 2">
            <a:extLst>
              <a:ext uri="{FF2B5EF4-FFF2-40B4-BE49-F238E27FC236}">
                <a16:creationId xmlns:a16="http://schemas.microsoft.com/office/drawing/2014/main" id="{1E423D8B-D338-734B-6740-E0405A097063}"/>
              </a:ext>
            </a:extLst>
          </p:cNvPr>
          <p:cNvGraphicFramePr>
            <a:graphicFrameLocks noGrp="1"/>
          </p:cNvGraphicFramePr>
          <p:nvPr>
            <p:extLst>
              <p:ext uri="{D42A27DB-BD31-4B8C-83A1-F6EECF244321}">
                <p14:modId xmlns:p14="http://schemas.microsoft.com/office/powerpoint/2010/main" val="2563042085"/>
              </p:ext>
            </p:extLst>
          </p:nvPr>
        </p:nvGraphicFramePr>
        <p:xfrm>
          <a:off x="5977194" y="2399883"/>
          <a:ext cx="5672261" cy="3048000"/>
        </p:xfrm>
        <a:graphic>
          <a:graphicData uri="http://schemas.openxmlformats.org/drawingml/2006/table">
            <a:tbl>
              <a:tblPr firstRow="1" firstCol="1" lastRow="1" lastCol="1" bandRow="1" bandCol="1">
                <a:tableStyleId>{5C22544A-7EE6-4342-B048-85BDC9FD1C3A}</a:tableStyleId>
              </a:tblPr>
              <a:tblGrid>
                <a:gridCol w="4099494">
                  <a:extLst>
                    <a:ext uri="{9D8B030D-6E8A-4147-A177-3AD203B41FA5}">
                      <a16:colId xmlns:a16="http://schemas.microsoft.com/office/drawing/2014/main" val="4216298681"/>
                    </a:ext>
                  </a:extLst>
                </a:gridCol>
                <a:gridCol w="1572767">
                  <a:extLst>
                    <a:ext uri="{9D8B030D-6E8A-4147-A177-3AD203B41FA5}">
                      <a16:colId xmlns:a16="http://schemas.microsoft.com/office/drawing/2014/main" val="349572869"/>
                    </a:ext>
                  </a:extLst>
                </a:gridCol>
              </a:tblGrid>
              <a:tr h="770496">
                <a:tc>
                  <a:txBody>
                    <a:bodyPr/>
                    <a:lstStyle/>
                    <a:p>
                      <a:pPr>
                        <a:buNone/>
                      </a:pPr>
                      <a:r>
                        <a:rPr lang="en-US" sz="2000" dirty="0">
                          <a:solidFill>
                            <a:schemeClr val="tx1"/>
                          </a:solidFill>
                          <a:effectLst/>
                        </a:rPr>
                        <a:t>UNOS status</a:t>
                      </a:r>
                      <a:endParaRPr lang="es-ES" sz="2000" dirty="0">
                        <a:solidFill>
                          <a:schemeClr val="tx1"/>
                        </a:solidFill>
                        <a:effectLst/>
                      </a:endParaRPr>
                    </a:p>
                    <a:p>
                      <a:pPr>
                        <a:buNone/>
                      </a:pPr>
                      <a:r>
                        <a:rPr lang="en-US" sz="2000" dirty="0">
                          <a:solidFill>
                            <a:schemeClr val="tx1"/>
                          </a:solidFill>
                          <a:effectLst/>
                        </a:rPr>
                        <a:t>   Casa</a:t>
                      </a:r>
                      <a:endParaRPr lang="es-ES" sz="2000" dirty="0">
                        <a:solidFill>
                          <a:schemeClr val="tx1"/>
                        </a:solidFill>
                        <a:effectLst/>
                      </a:endParaRPr>
                    </a:p>
                    <a:p>
                      <a:pPr>
                        <a:buNone/>
                      </a:pPr>
                      <a:r>
                        <a:rPr lang="en-US" sz="2000" dirty="0">
                          <a:solidFill>
                            <a:schemeClr val="tx1"/>
                          </a:solidFill>
                          <a:effectLst/>
                        </a:rPr>
                        <a:t>   Hospital</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s-ES" sz="2000" b="0" dirty="0">
                          <a:solidFill>
                            <a:schemeClr val="tx1"/>
                          </a:solidFill>
                          <a:effectLst/>
                        </a:rPr>
                        <a:t> </a:t>
                      </a:r>
                    </a:p>
                    <a:p>
                      <a:pPr algn="ctr">
                        <a:buNone/>
                      </a:pPr>
                      <a:r>
                        <a:rPr lang="es-ES" sz="2000" b="0" dirty="0">
                          <a:solidFill>
                            <a:schemeClr val="tx1"/>
                          </a:solidFill>
                          <a:effectLst/>
                        </a:rPr>
                        <a:t>61 (100%)</a:t>
                      </a:r>
                    </a:p>
                    <a:p>
                      <a:pPr algn="ctr">
                        <a:buNone/>
                      </a:pPr>
                      <a:r>
                        <a:rPr lang="es-ES" sz="2000" b="0" dirty="0">
                          <a:solidFill>
                            <a:schemeClr val="tx1"/>
                          </a:solidFill>
                          <a:effectLst/>
                        </a:rPr>
                        <a:t>0</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36037239"/>
                  </a:ext>
                </a:extLst>
              </a:tr>
              <a:tr h="1797825">
                <a:tc>
                  <a:txBody>
                    <a:bodyPr/>
                    <a:lstStyle/>
                    <a:p>
                      <a:pPr>
                        <a:buNone/>
                      </a:pPr>
                      <a:r>
                        <a:rPr lang="es-ES" sz="2000" dirty="0">
                          <a:solidFill>
                            <a:schemeClr val="tx1"/>
                          </a:solidFill>
                          <a:effectLst/>
                        </a:rPr>
                        <a:t>Antecedentes:</a:t>
                      </a:r>
                    </a:p>
                    <a:p>
                      <a:pPr>
                        <a:buNone/>
                      </a:pPr>
                      <a:r>
                        <a:rPr lang="en-US" sz="2000" dirty="0">
                          <a:solidFill>
                            <a:schemeClr val="tx1"/>
                          </a:solidFill>
                          <a:effectLst/>
                        </a:rPr>
                        <a:t>   </a:t>
                      </a:r>
                      <a:r>
                        <a:rPr lang="en-US" sz="2000" dirty="0" err="1">
                          <a:solidFill>
                            <a:schemeClr val="tx1"/>
                          </a:solidFill>
                          <a:effectLst/>
                        </a:rPr>
                        <a:t>Hipertensión</a:t>
                      </a:r>
                      <a:endParaRPr lang="es-ES" sz="2000" dirty="0">
                        <a:solidFill>
                          <a:schemeClr val="tx1"/>
                        </a:solidFill>
                        <a:effectLst/>
                      </a:endParaRPr>
                    </a:p>
                    <a:p>
                      <a:pPr>
                        <a:buNone/>
                      </a:pPr>
                      <a:r>
                        <a:rPr lang="en-US" sz="2000" dirty="0">
                          <a:solidFill>
                            <a:schemeClr val="tx1"/>
                          </a:solidFill>
                          <a:effectLst/>
                        </a:rPr>
                        <a:t>   Diabetes</a:t>
                      </a:r>
                      <a:endParaRPr lang="es-ES" sz="2000" dirty="0">
                        <a:solidFill>
                          <a:schemeClr val="tx1"/>
                        </a:solidFill>
                        <a:effectLst/>
                      </a:endParaRPr>
                    </a:p>
                    <a:p>
                      <a:pPr>
                        <a:buNone/>
                      </a:pPr>
                      <a:r>
                        <a:rPr lang="en-US" sz="2000" dirty="0">
                          <a:solidFill>
                            <a:schemeClr val="tx1"/>
                          </a:solidFill>
                          <a:effectLst/>
                        </a:rPr>
                        <a:t>   HIV</a:t>
                      </a:r>
                      <a:endParaRPr lang="es-ES" sz="2000" dirty="0">
                        <a:solidFill>
                          <a:schemeClr val="tx1"/>
                        </a:solidFill>
                        <a:effectLst/>
                      </a:endParaRPr>
                    </a:p>
                    <a:p>
                      <a:pPr>
                        <a:buNone/>
                      </a:pPr>
                      <a:r>
                        <a:rPr lang="en-US" sz="2000" dirty="0">
                          <a:solidFill>
                            <a:schemeClr val="tx1"/>
                          </a:solidFill>
                          <a:effectLst/>
                        </a:rPr>
                        <a:t>   TIPS</a:t>
                      </a:r>
                      <a:endParaRPr lang="es-ES" sz="2000" dirty="0">
                        <a:solidFill>
                          <a:schemeClr val="tx1"/>
                        </a:solidFill>
                        <a:effectLst/>
                      </a:endParaRPr>
                    </a:p>
                    <a:p>
                      <a:pPr>
                        <a:buNone/>
                      </a:pPr>
                      <a:r>
                        <a:rPr lang="en-US" sz="2000" dirty="0">
                          <a:solidFill>
                            <a:schemeClr val="tx1"/>
                          </a:solidFill>
                          <a:effectLst/>
                        </a:rPr>
                        <a:t>   Portal thrombosis</a:t>
                      </a:r>
                      <a:endParaRPr lang="es-ES" sz="2000" dirty="0">
                        <a:solidFill>
                          <a:schemeClr val="tx1"/>
                        </a:solidFill>
                        <a:effectLst/>
                      </a:endParaRPr>
                    </a:p>
                    <a:p>
                      <a:pPr>
                        <a:buNone/>
                      </a:pPr>
                      <a:r>
                        <a:rPr lang="en-US" sz="2000" dirty="0">
                          <a:solidFill>
                            <a:schemeClr val="tx1"/>
                          </a:solidFill>
                          <a:effectLst/>
                        </a:rPr>
                        <a:t>   Pre-LT major abdominal operations </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s-ES" sz="2000" b="0" dirty="0">
                          <a:solidFill>
                            <a:schemeClr val="tx1"/>
                          </a:solidFill>
                          <a:effectLst/>
                        </a:rPr>
                        <a:t>12 (19,7%)</a:t>
                      </a:r>
                    </a:p>
                    <a:p>
                      <a:pPr algn="ctr">
                        <a:buNone/>
                      </a:pPr>
                      <a:r>
                        <a:rPr lang="es-ES" sz="2000" b="0" dirty="0">
                          <a:solidFill>
                            <a:schemeClr val="tx1"/>
                          </a:solidFill>
                          <a:effectLst/>
                        </a:rPr>
                        <a:t>15 (24,6%)</a:t>
                      </a:r>
                    </a:p>
                    <a:p>
                      <a:pPr algn="ctr">
                        <a:buNone/>
                      </a:pPr>
                      <a:r>
                        <a:rPr lang="es-ES" sz="2000" b="0" dirty="0">
                          <a:solidFill>
                            <a:schemeClr val="tx1"/>
                          </a:solidFill>
                          <a:effectLst/>
                        </a:rPr>
                        <a:t>4 (6,6%)</a:t>
                      </a:r>
                    </a:p>
                    <a:p>
                      <a:pPr algn="ctr">
                        <a:buNone/>
                      </a:pPr>
                      <a:r>
                        <a:rPr lang="es-ES" sz="2000" b="0" dirty="0">
                          <a:solidFill>
                            <a:schemeClr val="tx1"/>
                          </a:solidFill>
                          <a:effectLst/>
                        </a:rPr>
                        <a:t>5 (8,2%)</a:t>
                      </a:r>
                    </a:p>
                    <a:p>
                      <a:pPr algn="ctr">
                        <a:buNone/>
                      </a:pPr>
                      <a:r>
                        <a:rPr lang="es-ES" sz="2000" b="0" dirty="0">
                          <a:solidFill>
                            <a:schemeClr val="tx1"/>
                          </a:solidFill>
                          <a:effectLst/>
                        </a:rPr>
                        <a:t>11 (18%)</a:t>
                      </a:r>
                    </a:p>
                    <a:p>
                      <a:pPr algn="ctr">
                        <a:buNone/>
                      </a:pPr>
                      <a:r>
                        <a:rPr lang="es-ES" sz="2000" b="0" dirty="0">
                          <a:solidFill>
                            <a:schemeClr val="tx1"/>
                          </a:solidFill>
                          <a:effectLst/>
                        </a:rPr>
                        <a:t>7 (11,5%)</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59217" marR="59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59043637"/>
                  </a:ext>
                </a:extLst>
              </a:tr>
            </a:tbl>
          </a:graphicData>
        </a:graphic>
      </p:graphicFrame>
      <p:sp>
        <p:nvSpPr>
          <p:cNvPr id="11" name="CuadroTexto 10">
            <a:extLst>
              <a:ext uri="{FF2B5EF4-FFF2-40B4-BE49-F238E27FC236}">
                <a16:creationId xmlns:a16="http://schemas.microsoft.com/office/drawing/2014/main" id="{F30D84C4-A1A0-782C-6CCD-6699E12E73FE}"/>
              </a:ext>
            </a:extLst>
          </p:cNvPr>
          <p:cNvSpPr txBox="1"/>
          <p:nvPr/>
        </p:nvSpPr>
        <p:spPr>
          <a:xfrm>
            <a:off x="112329" y="154737"/>
            <a:ext cx="6272142" cy="461665"/>
          </a:xfrm>
          <a:prstGeom prst="rect">
            <a:avLst/>
          </a:prstGeom>
          <a:noFill/>
        </p:spPr>
        <p:txBody>
          <a:bodyPr wrap="square" rtlCol="0">
            <a:spAutoFit/>
          </a:bodyPr>
          <a:lstStyle/>
          <a:p>
            <a:r>
              <a:rPr lang="es-ES" sz="2400" b="1" dirty="0"/>
              <a:t>RESULTADOS. Características de los receptores</a:t>
            </a:r>
          </a:p>
        </p:txBody>
      </p:sp>
      <p:pic>
        <p:nvPicPr>
          <p:cNvPr id="20" name="Picture 2" descr="About Us |">
            <a:extLst>
              <a:ext uri="{FF2B5EF4-FFF2-40B4-BE49-F238E27FC236}">
                <a16:creationId xmlns:a16="http://schemas.microsoft.com/office/drawing/2014/main" id="{FED527C8-CB90-2703-64EF-361EA6B86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0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D73E1-34FE-4D10-19BA-C357B1C8F29A}"/>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267E460-2398-750F-2020-2EA7A607C536}"/>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EA5721B7-AA18-197F-20B4-F3484888E91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C270827E-4F13-931B-CB22-C9C306ACBED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F8BA30C-AB2F-9B76-36C5-19BF2B7DF5E7}"/>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B12E4EA-F6EE-8CA6-670C-8B7427423985}"/>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1CC5E07-66FE-7461-E232-B7EAB1668BD1}"/>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0A88F87-A575-31E3-814C-58201917345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ECA90F25-360E-DCB7-648C-7E4F676E4690}"/>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4AB7C2C1-3FD5-0A5A-02B8-449F79FC3F36}"/>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B38D63DE-A4FB-CAF4-4855-B72FB6E2E541}"/>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BB092D4-EAB3-BE72-A266-6E19978145A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D3400FD-C649-6C78-4184-27249B738E0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41A6A88-1618-D312-A0E8-3A32CC5A56C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Rectangle 1">
            <a:extLst>
              <a:ext uri="{FF2B5EF4-FFF2-40B4-BE49-F238E27FC236}">
                <a16:creationId xmlns:a16="http://schemas.microsoft.com/office/drawing/2014/main" id="{A6D720B5-6CC3-868F-7B1D-9E6F917F144B}"/>
              </a:ext>
            </a:extLst>
          </p:cNvPr>
          <p:cNvSpPr>
            <a:spLocks noChangeArrowheads="1"/>
          </p:cNvSpPr>
          <p:nvPr/>
        </p:nvSpPr>
        <p:spPr bwMode="auto">
          <a:xfrm>
            <a:off x="5403849" y="1706563"/>
            <a:ext cx="5184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25" name="Gráfico 24">
            <a:extLst>
              <a:ext uri="{FF2B5EF4-FFF2-40B4-BE49-F238E27FC236}">
                <a16:creationId xmlns:a16="http://schemas.microsoft.com/office/drawing/2014/main" id="{CE55BC73-88D0-5471-4E05-06EC4DBD6689}"/>
              </a:ext>
            </a:extLst>
          </p:cNvPr>
          <p:cNvGraphicFramePr/>
          <p:nvPr>
            <p:extLst>
              <p:ext uri="{D42A27DB-BD31-4B8C-83A1-F6EECF244321}">
                <p14:modId xmlns:p14="http://schemas.microsoft.com/office/powerpoint/2010/main" val="2740380083"/>
              </p:ext>
            </p:extLst>
          </p:nvPr>
        </p:nvGraphicFramePr>
        <p:xfrm>
          <a:off x="792869" y="1594198"/>
          <a:ext cx="4908923" cy="39494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Gráfico 27">
            <a:extLst>
              <a:ext uri="{FF2B5EF4-FFF2-40B4-BE49-F238E27FC236}">
                <a16:creationId xmlns:a16="http://schemas.microsoft.com/office/drawing/2014/main" id="{74EB7C1B-0DDA-B644-EA58-64BFF1568C12}"/>
              </a:ext>
            </a:extLst>
          </p:cNvPr>
          <p:cNvGraphicFramePr/>
          <p:nvPr>
            <p:extLst>
              <p:ext uri="{D42A27DB-BD31-4B8C-83A1-F6EECF244321}">
                <p14:modId xmlns:p14="http://schemas.microsoft.com/office/powerpoint/2010/main" val="1439919893"/>
              </p:ext>
            </p:extLst>
          </p:nvPr>
        </p:nvGraphicFramePr>
        <p:xfrm>
          <a:off x="6490208" y="1578549"/>
          <a:ext cx="4908923" cy="3966820"/>
        </p:xfrm>
        <a:graphic>
          <a:graphicData uri="http://schemas.openxmlformats.org/drawingml/2006/chart">
            <c:chart xmlns:c="http://schemas.openxmlformats.org/drawingml/2006/chart" xmlns:r="http://schemas.openxmlformats.org/officeDocument/2006/relationships" r:id="rId7"/>
          </a:graphicData>
        </a:graphic>
      </p:graphicFrame>
      <p:sp>
        <p:nvSpPr>
          <p:cNvPr id="3" name="CuadroTexto 2">
            <a:extLst>
              <a:ext uri="{FF2B5EF4-FFF2-40B4-BE49-F238E27FC236}">
                <a16:creationId xmlns:a16="http://schemas.microsoft.com/office/drawing/2014/main" id="{DE04F69D-6869-8CE6-668C-4790A44838BC}"/>
              </a:ext>
            </a:extLst>
          </p:cNvPr>
          <p:cNvSpPr txBox="1"/>
          <p:nvPr/>
        </p:nvSpPr>
        <p:spPr>
          <a:xfrm>
            <a:off x="112329" y="154737"/>
            <a:ext cx="6272142" cy="461665"/>
          </a:xfrm>
          <a:prstGeom prst="rect">
            <a:avLst/>
          </a:prstGeom>
          <a:noFill/>
        </p:spPr>
        <p:txBody>
          <a:bodyPr wrap="square" rtlCol="0">
            <a:spAutoFit/>
          </a:bodyPr>
          <a:lstStyle/>
          <a:p>
            <a:r>
              <a:rPr lang="es-ES" sz="2400" b="1" dirty="0"/>
              <a:t>RESULTADOS. Características técnicas</a:t>
            </a:r>
          </a:p>
        </p:txBody>
      </p:sp>
      <p:pic>
        <p:nvPicPr>
          <p:cNvPr id="4" name="Picture 2" descr="About Us |">
            <a:extLst>
              <a:ext uri="{FF2B5EF4-FFF2-40B4-BE49-F238E27FC236}">
                <a16:creationId xmlns:a16="http://schemas.microsoft.com/office/drawing/2014/main" id="{668BC6B6-23A2-D945-DCB6-7D2716A2D4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41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A09F-519E-1983-F125-E74E94ED00B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72D7F6C8-2A64-33B4-756D-25D7CA7CB84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1D99126C-A9BF-276F-8FAB-DB2E7848F0A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E8A77394-9AF1-E392-4986-C1C129793619}"/>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46336905-F4E5-34BD-9B00-D59ED60231CE}"/>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1CEECFA-B14D-D090-2B4F-FE0D4C413011}"/>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4EA785D-56C1-A003-AE8B-0C4E16AA5469}"/>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8C0D0868-4050-4796-83AC-0657A7F7031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B9534D6-4D2B-4EAC-B2A2-83DF07396A79}"/>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E4312033-96A0-112B-E942-DF27F82192CC}"/>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343CCB51-F2D5-0C28-9932-F0617303186B}"/>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D4801C03-C2C0-C996-A839-E4A639A37916}"/>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4F4283FF-F555-8CB2-7BD7-87D1D1AC6B3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10445C7-4C21-1038-596B-6A4204A6EC9E}"/>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3" name="Tabla 2">
            <a:extLst>
              <a:ext uri="{FF2B5EF4-FFF2-40B4-BE49-F238E27FC236}">
                <a16:creationId xmlns:a16="http://schemas.microsoft.com/office/drawing/2014/main" id="{0AAC4111-833D-2F5B-6500-AA6C9C9E538C}"/>
              </a:ext>
            </a:extLst>
          </p:cNvPr>
          <p:cNvGraphicFramePr>
            <a:graphicFrameLocks noGrp="1"/>
          </p:cNvGraphicFramePr>
          <p:nvPr>
            <p:extLst>
              <p:ext uri="{D42A27DB-BD31-4B8C-83A1-F6EECF244321}">
                <p14:modId xmlns:p14="http://schemas.microsoft.com/office/powerpoint/2010/main" val="1088036076"/>
              </p:ext>
            </p:extLst>
          </p:nvPr>
        </p:nvGraphicFramePr>
        <p:xfrm>
          <a:off x="6491289" y="3554893"/>
          <a:ext cx="4928529" cy="2438400"/>
        </p:xfrm>
        <a:graphic>
          <a:graphicData uri="http://schemas.openxmlformats.org/drawingml/2006/table">
            <a:tbl>
              <a:tblPr firstRow="1" firstCol="1" lastRow="1" lastCol="1" bandRow="1" bandCol="1">
                <a:tableStyleId>{5C22544A-7EE6-4342-B048-85BDC9FD1C3A}</a:tableStyleId>
              </a:tblPr>
              <a:tblGrid>
                <a:gridCol w="2981324">
                  <a:extLst>
                    <a:ext uri="{9D8B030D-6E8A-4147-A177-3AD203B41FA5}">
                      <a16:colId xmlns:a16="http://schemas.microsoft.com/office/drawing/2014/main" val="2767371832"/>
                    </a:ext>
                  </a:extLst>
                </a:gridCol>
                <a:gridCol w="1947205">
                  <a:extLst>
                    <a:ext uri="{9D8B030D-6E8A-4147-A177-3AD203B41FA5}">
                      <a16:colId xmlns:a16="http://schemas.microsoft.com/office/drawing/2014/main" val="1211914476"/>
                    </a:ext>
                  </a:extLst>
                </a:gridCol>
              </a:tblGrid>
              <a:tr h="814771">
                <a:tc>
                  <a:txBody>
                    <a:bodyPr/>
                    <a:lstStyle/>
                    <a:p>
                      <a:pPr>
                        <a:buNone/>
                      </a:pPr>
                      <a:r>
                        <a:rPr lang="es-ES" sz="2000" dirty="0">
                          <a:solidFill>
                            <a:schemeClr val="tx1"/>
                          </a:solidFill>
                          <a:effectLst/>
                        </a:rPr>
                        <a:t>Reconstrucción venosa</a:t>
                      </a:r>
                    </a:p>
                    <a:p>
                      <a:pPr>
                        <a:buNone/>
                      </a:pPr>
                      <a:r>
                        <a:rPr lang="es-ES" sz="2000" dirty="0">
                          <a:solidFill>
                            <a:schemeClr val="tx1"/>
                          </a:solidFill>
                          <a:effectLst/>
                        </a:rPr>
                        <a:t>   </a:t>
                      </a:r>
                      <a:r>
                        <a:rPr lang="es-ES" sz="2000" b="0" dirty="0">
                          <a:solidFill>
                            <a:schemeClr val="tx1"/>
                          </a:solidFill>
                          <a:effectLst/>
                        </a:rPr>
                        <a:t>Cava-cava</a:t>
                      </a:r>
                    </a:p>
                    <a:p>
                      <a:pPr>
                        <a:buNone/>
                      </a:pPr>
                      <a:r>
                        <a:rPr lang="es-ES" sz="2000" b="0" dirty="0">
                          <a:solidFill>
                            <a:schemeClr val="tx1"/>
                          </a:solidFill>
                          <a:effectLst/>
                        </a:rPr>
                        <a:t>   </a:t>
                      </a:r>
                      <a:r>
                        <a:rPr lang="es-ES" sz="2000" b="0" dirty="0" err="1">
                          <a:solidFill>
                            <a:schemeClr val="tx1"/>
                          </a:solidFill>
                          <a:effectLst/>
                        </a:rPr>
                        <a:t>Suprahepatica</a:t>
                      </a:r>
                      <a:r>
                        <a:rPr lang="es-ES" sz="2000" b="0" dirty="0">
                          <a:solidFill>
                            <a:schemeClr val="tx1"/>
                          </a:solidFill>
                          <a:effectLst/>
                        </a:rPr>
                        <a:t>-cava</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s-ES" sz="2000" b="0" dirty="0">
                          <a:solidFill>
                            <a:schemeClr val="tx1"/>
                          </a:solidFill>
                          <a:effectLst/>
                        </a:rPr>
                        <a:t> </a:t>
                      </a:r>
                    </a:p>
                    <a:p>
                      <a:pPr algn="ctr">
                        <a:buNone/>
                      </a:pPr>
                      <a:r>
                        <a:rPr lang="en-US" sz="2000" b="0" dirty="0">
                          <a:solidFill>
                            <a:schemeClr val="tx1"/>
                          </a:solidFill>
                          <a:effectLst/>
                        </a:rPr>
                        <a:t>58 (95,1%)</a:t>
                      </a:r>
                      <a:endParaRPr lang="es-ES" sz="2000" b="0" dirty="0">
                        <a:solidFill>
                          <a:schemeClr val="tx1"/>
                        </a:solidFill>
                        <a:effectLst/>
                      </a:endParaRPr>
                    </a:p>
                    <a:p>
                      <a:pPr algn="ctr">
                        <a:buNone/>
                      </a:pPr>
                      <a:r>
                        <a:rPr lang="en-US" sz="2000" b="0" dirty="0">
                          <a:solidFill>
                            <a:schemeClr val="tx1"/>
                          </a:solidFill>
                          <a:effectLst/>
                        </a:rPr>
                        <a:t>3 (4,9%)</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1395988"/>
                  </a:ext>
                </a:extLst>
              </a:tr>
              <a:tr h="271590">
                <a:tc>
                  <a:txBody>
                    <a:bodyPr/>
                    <a:lstStyle/>
                    <a:p>
                      <a:pPr>
                        <a:buNone/>
                      </a:pPr>
                      <a:r>
                        <a:rPr lang="en-US" sz="2000" dirty="0" err="1">
                          <a:solidFill>
                            <a:schemeClr val="tx1"/>
                          </a:solidFill>
                          <a:effectLst/>
                        </a:rPr>
                        <a:t>Injerto</a:t>
                      </a:r>
                      <a:r>
                        <a:rPr lang="en-US" sz="2000" dirty="0">
                          <a:solidFill>
                            <a:schemeClr val="tx1"/>
                          </a:solidFill>
                          <a:effectLst/>
                        </a:rPr>
                        <a:t> </a:t>
                      </a:r>
                      <a:r>
                        <a:rPr lang="en-US" sz="2000" dirty="0" err="1">
                          <a:solidFill>
                            <a:schemeClr val="tx1"/>
                          </a:solidFill>
                          <a:effectLst/>
                        </a:rPr>
                        <a:t>venoso</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3 (4,9%)</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041712740"/>
                  </a:ext>
                </a:extLst>
              </a:tr>
              <a:tr h="814771">
                <a:tc>
                  <a:txBody>
                    <a:bodyPr/>
                    <a:lstStyle/>
                    <a:p>
                      <a:pPr>
                        <a:buNone/>
                      </a:pPr>
                      <a:r>
                        <a:rPr lang="es-ES" sz="2000" dirty="0">
                          <a:solidFill>
                            <a:schemeClr val="tx1"/>
                          </a:solidFill>
                          <a:effectLst/>
                        </a:rPr>
                        <a:t>Reconstrucción portal</a:t>
                      </a:r>
                    </a:p>
                    <a:p>
                      <a:pPr>
                        <a:buNone/>
                      </a:pPr>
                      <a:r>
                        <a:rPr lang="en-US" sz="2000" dirty="0">
                          <a:solidFill>
                            <a:schemeClr val="tx1"/>
                          </a:solidFill>
                          <a:effectLst/>
                        </a:rPr>
                        <a:t>   </a:t>
                      </a:r>
                      <a:r>
                        <a:rPr lang="es-ES" sz="2000" b="0" dirty="0">
                          <a:solidFill>
                            <a:schemeClr val="tx1"/>
                          </a:solidFill>
                          <a:effectLst/>
                        </a:rPr>
                        <a:t>Porta </a:t>
                      </a:r>
                      <a:r>
                        <a:rPr lang="es-ES" sz="2000" b="0" dirty="0" err="1">
                          <a:solidFill>
                            <a:schemeClr val="tx1"/>
                          </a:solidFill>
                          <a:effectLst/>
                        </a:rPr>
                        <a:t>princiapl</a:t>
                      </a:r>
                      <a:endParaRPr lang="es-ES" sz="2000" b="0" dirty="0">
                        <a:solidFill>
                          <a:schemeClr val="tx1"/>
                        </a:solidFill>
                        <a:effectLst/>
                      </a:endParaRPr>
                    </a:p>
                    <a:p>
                      <a:pPr>
                        <a:buNone/>
                      </a:pPr>
                      <a:r>
                        <a:rPr lang="en-US" sz="2000" b="0" dirty="0">
                          <a:solidFill>
                            <a:schemeClr val="tx1"/>
                          </a:solidFill>
                          <a:effectLst/>
                        </a:rPr>
                        <a:t>   Porta </a:t>
                      </a:r>
                      <a:r>
                        <a:rPr lang="en-US" sz="2000" b="0" dirty="0" err="1">
                          <a:solidFill>
                            <a:schemeClr val="tx1"/>
                          </a:solidFill>
                          <a:effectLst/>
                        </a:rPr>
                        <a:t>derecha</a:t>
                      </a:r>
                      <a:r>
                        <a:rPr lang="en-US" sz="2000" b="0" dirty="0">
                          <a:solidFill>
                            <a:schemeClr val="tx1"/>
                          </a:solidFill>
                          <a:effectLst/>
                        </a:rPr>
                        <a:t>/</a:t>
                      </a:r>
                      <a:r>
                        <a:rPr lang="en-US" sz="2000" b="0" dirty="0" err="1">
                          <a:solidFill>
                            <a:schemeClr val="tx1"/>
                          </a:solidFill>
                          <a:effectLst/>
                        </a:rPr>
                        <a:t>izquierda</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56 (91,8%)</a:t>
                      </a:r>
                      <a:endParaRPr lang="es-ES" sz="2000" b="0" dirty="0">
                        <a:solidFill>
                          <a:schemeClr val="tx1"/>
                        </a:solidFill>
                        <a:effectLst/>
                      </a:endParaRPr>
                    </a:p>
                    <a:p>
                      <a:pPr algn="ctr">
                        <a:buNone/>
                      </a:pPr>
                      <a:r>
                        <a:rPr lang="en-US" sz="2000" b="0" dirty="0">
                          <a:solidFill>
                            <a:schemeClr val="tx1"/>
                          </a:solidFill>
                          <a:effectLst/>
                        </a:rPr>
                        <a:t>5 (8,2%)</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369177541"/>
                  </a:ext>
                </a:extLst>
              </a:tr>
              <a:tr h="271590">
                <a:tc>
                  <a:txBody>
                    <a:bodyPr/>
                    <a:lstStyle/>
                    <a:p>
                      <a:pPr>
                        <a:buNone/>
                      </a:pPr>
                      <a:r>
                        <a:rPr lang="en-US" sz="2000" dirty="0" err="1">
                          <a:solidFill>
                            <a:schemeClr val="tx1"/>
                          </a:solidFill>
                          <a:effectLst/>
                        </a:rPr>
                        <a:t>Injerto</a:t>
                      </a:r>
                      <a:r>
                        <a:rPr lang="en-US" sz="2000" dirty="0">
                          <a:solidFill>
                            <a:schemeClr val="tx1"/>
                          </a:solidFill>
                          <a:effectLst/>
                        </a:rPr>
                        <a:t> portal</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3 (4,9%)</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510840092"/>
                  </a:ext>
                </a:extLst>
              </a:tr>
            </a:tbl>
          </a:graphicData>
        </a:graphic>
      </p:graphicFrame>
      <p:sp>
        <p:nvSpPr>
          <p:cNvPr id="10" name="Rectangle 1">
            <a:extLst>
              <a:ext uri="{FF2B5EF4-FFF2-40B4-BE49-F238E27FC236}">
                <a16:creationId xmlns:a16="http://schemas.microsoft.com/office/drawing/2014/main" id="{47743E93-F786-2EAE-5B5D-80B5D36AB282}"/>
              </a:ext>
            </a:extLst>
          </p:cNvPr>
          <p:cNvSpPr>
            <a:spLocks noChangeArrowheads="1"/>
          </p:cNvSpPr>
          <p:nvPr/>
        </p:nvSpPr>
        <p:spPr bwMode="auto">
          <a:xfrm>
            <a:off x="5403849" y="1706563"/>
            <a:ext cx="5184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11" name="Tabla 10">
            <a:extLst>
              <a:ext uri="{FF2B5EF4-FFF2-40B4-BE49-F238E27FC236}">
                <a16:creationId xmlns:a16="http://schemas.microsoft.com/office/drawing/2014/main" id="{21E9BB34-8606-4090-7103-74FDFFE88A99}"/>
              </a:ext>
            </a:extLst>
          </p:cNvPr>
          <p:cNvGraphicFramePr>
            <a:graphicFrameLocks noGrp="1"/>
          </p:cNvGraphicFramePr>
          <p:nvPr>
            <p:extLst>
              <p:ext uri="{D42A27DB-BD31-4B8C-83A1-F6EECF244321}">
                <p14:modId xmlns:p14="http://schemas.microsoft.com/office/powerpoint/2010/main" val="4041187032"/>
              </p:ext>
            </p:extLst>
          </p:nvPr>
        </p:nvGraphicFramePr>
        <p:xfrm>
          <a:off x="6491289" y="1363650"/>
          <a:ext cx="4928529" cy="1524000"/>
        </p:xfrm>
        <a:graphic>
          <a:graphicData uri="http://schemas.openxmlformats.org/drawingml/2006/table">
            <a:tbl>
              <a:tblPr firstRow="1" firstCol="1" lastRow="1" lastCol="1" bandRow="1" bandCol="1">
                <a:tableStyleId>{5C22544A-7EE6-4342-B048-85BDC9FD1C3A}</a:tableStyleId>
              </a:tblPr>
              <a:tblGrid>
                <a:gridCol w="2928279">
                  <a:extLst>
                    <a:ext uri="{9D8B030D-6E8A-4147-A177-3AD203B41FA5}">
                      <a16:colId xmlns:a16="http://schemas.microsoft.com/office/drawing/2014/main" val="2767371832"/>
                    </a:ext>
                  </a:extLst>
                </a:gridCol>
                <a:gridCol w="2000250">
                  <a:extLst>
                    <a:ext uri="{9D8B030D-6E8A-4147-A177-3AD203B41FA5}">
                      <a16:colId xmlns:a16="http://schemas.microsoft.com/office/drawing/2014/main" val="1211914476"/>
                    </a:ext>
                  </a:extLst>
                </a:gridCol>
              </a:tblGrid>
              <a:tr h="1364888">
                <a:tc>
                  <a:txBody>
                    <a:bodyPr/>
                    <a:lstStyle/>
                    <a:p>
                      <a:pPr>
                        <a:buNone/>
                      </a:pPr>
                      <a:r>
                        <a:rPr lang="es-ES" sz="2000" dirty="0">
                          <a:solidFill>
                            <a:schemeClr val="tx1"/>
                          </a:solidFill>
                          <a:effectLst/>
                        </a:rPr>
                        <a:t>Reconstrucción biliar</a:t>
                      </a:r>
                    </a:p>
                    <a:p>
                      <a:pPr>
                        <a:buNone/>
                      </a:pPr>
                      <a:r>
                        <a:rPr lang="en-US" sz="2000" dirty="0">
                          <a:solidFill>
                            <a:schemeClr val="tx1"/>
                          </a:solidFill>
                          <a:effectLst/>
                        </a:rPr>
                        <a:t>   </a:t>
                      </a:r>
                      <a:r>
                        <a:rPr lang="en-US" sz="2000" b="0" dirty="0">
                          <a:solidFill>
                            <a:schemeClr val="tx1"/>
                          </a:solidFill>
                          <a:effectLst/>
                        </a:rPr>
                        <a:t>Col-col s/Kehr</a:t>
                      </a:r>
                      <a:endParaRPr lang="es-ES" sz="2000" b="0" dirty="0">
                        <a:solidFill>
                          <a:schemeClr val="tx1"/>
                        </a:solidFill>
                        <a:effectLst/>
                      </a:endParaRPr>
                    </a:p>
                    <a:p>
                      <a:pPr>
                        <a:buNone/>
                      </a:pPr>
                      <a:r>
                        <a:rPr lang="en-US" sz="2000" b="0" dirty="0">
                          <a:solidFill>
                            <a:schemeClr val="tx1"/>
                          </a:solidFill>
                          <a:effectLst/>
                        </a:rPr>
                        <a:t>   Col-col c/Kehr</a:t>
                      </a:r>
                      <a:endParaRPr lang="es-ES" sz="2000" b="0" dirty="0">
                        <a:solidFill>
                          <a:schemeClr val="tx1"/>
                        </a:solidFill>
                        <a:effectLst/>
                      </a:endParaRPr>
                    </a:p>
                    <a:p>
                      <a:pPr>
                        <a:buNone/>
                      </a:pPr>
                      <a:r>
                        <a:rPr lang="en-US" sz="2000" b="0" dirty="0">
                          <a:solidFill>
                            <a:schemeClr val="tx1"/>
                          </a:solidFill>
                          <a:effectLst/>
                        </a:rPr>
                        <a:t>   HY</a:t>
                      </a:r>
                      <a:endParaRPr lang="es-ES" sz="2000" b="0" dirty="0">
                        <a:solidFill>
                          <a:schemeClr val="tx1"/>
                        </a:solidFill>
                        <a:effectLst/>
                      </a:endParaRPr>
                    </a:p>
                    <a:p>
                      <a:pPr>
                        <a:buNone/>
                      </a:pPr>
                      <a:r>
                        <a:rPr lang="en-US" sz="2000" b="0" dirty="0">
                          <a:solidFill>
                            <a:schemeClr val="tx1"/>
                          </a:solidFill>
                          <a:effectLst/>
                        </a:rPr>
                        <a:t>   </a:t>
                      </a:r>
                      <a:r>
                        <a:rPr lang="en-US" sz="2000" b="0" dirty="0" err="1">
                          <a:solidFill>
                            <a:schemeClr val="tx1"/>
                          </a:solidFill>
                          <a:effectLst/>
                        </a:rPr>
                        <a:t>Desconocido</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buNone/>
                      </a:pPr>
                      <a:r>
                        <a:rPr lang="en-US" sz="2000" dirty="0">
                          <a:solidFill>
                            <a:schemeClr val="tx1"/>
                          </a:solidFill>
                          <a:effectLst/>
                        </a:rPr>
                        <a:t> </a:t>
                      </a:r>
                      <a:endParaRPr lang="es-ES" sz="2000" dirty="0">
                        <a:solidFill>
                          <a:schemeClr val="tx1"/>
                        </a:solidFill>
                        <a:effectLst/>
                      </a:endParaRPr>
                    </a:p>
                    <a:p>
                      <a:pPr algn="ctr">
                        <a:buNone/>
                      </a:pPr>
                      <a:r>
                        <a:rPr lang="en-US" sz="2000" b="0" dirty="0">
                          <a:solidFill>
                            <a:schemeClr val="tx1"/>
                          </a:solidFill>
                          <a:effectLst/>
                        </a:rPr>
                        <a:t>30 (49,2%)</a:t>
                      </a:r>
                      <a:endParaRPr lang="es-ES" sz="2000" b="0" dirty="0">
                        <a:solidFill>
                          <a:schemeClr val="tx1"/>
                        </a:solidFill>
                        <a:effectLst/>
                      </a:endParaRPr>
                    </a:p>
                    <a:p>
                      <a:pPr algn="ctr">
                        <a:buNone/>
                      </a:pPr>
                      <a:r>
                        <a:rPr lang="en-US" sz="2000" b="0" dirty="0">
                          <a:solidFill>
                            <a:schemeClr val="tx1"/>
                          </a:solidFill>
                          <a:effectLst/>
                        </a:rPr>
                        <a:t>21 (34,4%)</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endParaRPr>
                    </a:p>
                    <a:p>
                      <a:pPr algn="ctr">
                        <a:buNone/>
                      </a:pPr>
                      <a:r>
                        <a:rPr lang="en-US" sz="2000" b="0" dirty="0">
                          <a:solidFill>
                            <a:schemeClr val="tx1"/>
                          </a:solidFill>
                          <a:effectLst/>
                        </a:rPr>
                        <a:t>9 (14,8%)</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37286018"/>
                  </a:ext>
                </a:extLst>
              </a:tr>
            </a:tbl>
          </a:graphicData>
        </a:graphic>
      </p:graphicFrame>
      <p:graphicFrame>
        <p:nvGraphicFramePr>
          <p:cNvPr id="21" name="Tabla 20">
            <a:extLst>
              <a:ext uri="{FF2B5EF4-FFF2-40B4-BE49-F238E27FC236}">
                <a16:creationId xmlns:a16="http://schemas.microsoft.com/office/drawing/2014/main" id="{8F2243C8-A0EA-28A3-6CE4-8C684735CA0A}"/>
              </a:ext>
            </a:extLst>
          </p:cNvPr>
          <p:cNvGraphicFramePr>
            <a:graphicFrameLocks noGrp="1"/>
          </p:cNvGraphicFramePr>
          <p:nvPr>
            <p:extLst>
              <p:ext uri="{D42A27DB-BD31-4B8C-83A1-F6EECF244321}">
                <p14:modId xmlns:p14="http://schemas.microsoft.com/office/powerpoint/2010/main" val="855306457"/>
              </p:ext>
            </p:extLst>
          </p:nvPr>
        </p:nvGraphicFramePr>
        <p:xfrm>
          <a:off x="490742" y="2125650"/>
          <a:ext cx="5515316" cy="2743200"/>
        </p:xfrm>
        <a:graphic>
          <a:graphicData uri="http://schemas.openxmlformats.org/drawingml/2006/table">
            <a:tbl>
              <a:tblPr firstRow="1" firstCol="1" lastRow="1" lastCol="1" bandRow="1" bandCol="1">
                <a:tableStyleId>{5C22544A-7EE6-4342-B048-85BDC9FD1C3A}</a:tableStyleId>
              </a:tblPr>
              <a:tblGrid>
                <a:gridCol w="3972266">
                  <a:extLst>
                    <a:ext uri="{9D8B030D-6E8A-4147-A177-3AD203B41FA5}">
                      <a16:colId xmlns:a16="http://schemas.microsoft.com/office/drawing/2014/main" val="2384323300"/>
                    </a:ext>
                  </a:extLst>
                </a:gridCol>
                <a:gridCol w="1543050">
                  <a:extLst>
                    <a:ext uri="{9D8B030D-6E8A-4147-A177-3AD203B41FA5}">
                      <a16:colId xmlns:a16="http://schemas.microsoft.com/office/drawing/2014/main" val="3463059767"/>
                    </a:ext>
                  </a:extLst>
                </a:gridCol>
              </a:tblGrid>
              <a:tr h="1086361">
                <a:tc>
                  <a:txBody>
                    <a:bodyPr/>
                    <a:lstStyle/>
                    <a:p>
                      <a:pPr>
                        <a:buNone/>
                      </a:pPr>
                      <a:r>
                        <a:rPr lang="es-ES" sz="2000" dirty="0">
                          <a:solidFill>
                            <a:schemeClr val="tx1"/>
                          </a:solidFill>
                          <a:effectLst/>
                        </a:rPr>
                        <a:t>Reconstrucción arterial</a:t>
                      </a:r>
                    </a:p>
                    <a:p>
                      <a:pPr>
                        <a:buNone/>
                      </a:pPr>
                      <a:r>
                        <a:rPr lang="en-US" sz="2000" dirty="0">
                          <a:solidFill>
                            <a:schemeClr val="tx1"/>
                          </a:solidFill>
                          <a:effectLst/>
                        </a:rPr>
                        <a:t>   </a:t>
                      </a:r>
                      <a:r>
                        <a:rPr lang="es-ES" sz="2000" b="0" dirty="0">
                          <a:solidFill>
                            <a:schemeClr val="tx1"/>
                          </a:solidFill>
                          <a:effectLst/>
                        </a:rPr>
                        <a:t>Convencional (toda la AH)</a:t>
                      </a:r>
                    </a:p>
                    <a:p>
                      <a:pPr>
                        <a:buNone/>
                      </a:pPr>
                      <a:r>
                        <a:rPr lang="en-US" sz="2000" b="0" dirty="0">
                          <a:solidFill>
                            <a:schemeClr val="tx1"/>
                          </a:solidFill>
                          <a:effectLst/>
                        </a:rPr>
                        <a:t>   </a:t>
                      </a:r>
                      <a:r>
                        <a:rPr lang="es-ES" sz="2000" b="0" dirty="0">
                          <a:solidFill>
                            <a:schemeClr val="tx1"/>
                          </a:solidFill>
                          <a:effectLst/>
                        </a:rPr>
                        <a:t>Arteria hepática derecha/izquierda</a:t>
                      </a:r>
                    </a:p>
                    <a:p>
                      <a:pPr>
                        <a:buNone/>
                      </a:pPr>
                      <a:r>
                        <a:rPr lang="en-US" sz="2000" b="0" dirty="0">
                          <a:solidFill>
                            <a:schemeClr val="tx1"/>
                          </a:solidFill>
                          <a:effectLst/>
                        </a:rPr>
                        <a:t>   </a:t>
                      </a:r>
                      <a:r>
                        <a:rPr lang="en-US" sz="2000" b="0" dirty="0" err="1">
                          <a:solidFill>
                            <a:schemeClr val="tx1"/>
                          </a:solidFill>
                          <a:effectLst/>
                        </a:rPr>
                        <a:t>Desconocido</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23 (37,7%)</a:t>
                      </a:r>
                      <a:endParaRPr lang="es-ES" sz="2000" b="0" dirty="0">
                        <a:solidFill>
                          <a:schemeClr val="tx1"/>
                        </a:solidFill>
                        <a:effectLst/>
                      </a:endParaRPr>
                    </a:p>
                    <a:p>
                      <a:pPr algn="ctr">
                        <a:buNone/>
                      </a:pPr>
                      <a:r>
                        <a:rPr lang="en-US" sz="2000" b="0" dirty="0">
                          <a:solidFill>
                            <a:schemeClr val="tx1"/>
                          </a:solidFill>
                          <a:effectLst/>
                        </a:rPr>
                        <a:t>29 (47,5%)</a:t>
                      </a:r>
                      <a:endParaRPr lang="es-ES" sz="2000" b="0" dirty="0">
                        <a:solidFill>
                          <a:schemeClr val="tx1"/>
                        </a:solidFill>
                        <a:effectLst/>
                      </a:endParaRPr>
                    </a:p>
                    <a:p>
                      <a:pPr algn="ctr">
                        <a:buNone/>
                      </a:pPr>
                      <a:r>
                        <a:rPr lang="en-US" sz="2000" b="0" dirty="0">
                          <a:solidFill>
                            <a:schemeClr val="tx1"/>
                          </a:solidFill>
                          <a:effectLst/>
                        </a:rPr>
                        <a:t>9 (14,8%)</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285271387"/>
                  </a:ext>
                </a:extLst>
              </a:tr>
              <a:tr h="1357952">
                <a:tc>
                  <a:txBody>
                    <a:bodyPr/>
                    <a:lstStyle/>
                    <a:p>
                      <a:pPr>
                        <a:buNone/>
                      </a:pPr>
                      <a:r>
                        <a:rPr lang="es-ES" sz="2000" dirty="0">
                          <a:solidFill>
                            <a:schemeClr val="tx1"/>
                          </a:solidFill>
                          <a:effectLst/>
                        </a:rPr>
                        <a:t>Injerto arterial</a:t>
                      </a:r>
                    </a:p>
                    <a:p>
                      <a:pPr>
                        <a:buNone/>
                      </a:pPr>
                      <a:r>
                        <a:rPr lang="en-US" sz="2000" dirty="0">
                          <a:solidFill>
                            <a:schemeClr val="tx1"/>
                          </a:solidFill>
                          <a:effectLst/>
                        </a:rPr>
                        <a:t>   </a:t>
                      </a:r>
                      <a:r>
                        <a:rPr lang="en-US" sz="2000" b="0" dirty="0">
                          <a:solidFill>
                            <a:schemeClr val="tx1"/>
                          </a:solidFill>
                          <a:effectLst/>
                        </a:rPr>
                        <a:t>Tronco </a:t>
                      </a:r>
                      <a:r>
                        <a:rPr lang="en-US" sz="2000" b="0" dirty="0" err="1">
                          <a:solidFill>
                            <a:schemeClr val="tx1"/>
                          </a:solidFill>
                          <a:effectLst/>
                        </a:rPr>
                        <a:t>celiaco</a:t>
                      </a:r>
                      <a:endParaRPr lang="es-ES" sz="2000" b="0" dirty="0">
                        <a:solidFill>
                          <a:schemeClr val="tx1"/>
                        </a:solidFill>
                        <a:effectLst/>
                      </a:endParaRPr>
                    </a:p>
                    <a:p>
                      <a:pPr>
                        <a:buNone/>
                      </a:pPr>
                      <a:r>
                        <a:rPr lang="en-US" sz="2000" b="0" dirty="0">
                          <a:solidFill>
                            <a:schemeClr val="tx1"/>
                          </a:solidFill>
                          <a:effectLst/>
                        </a:rPr>
                        <a:t>   Arteria </a:t>
                      </a:r>
                      <a:r>
                        <a:rPr lang="en-US" sz="2000" b="0" dirty="0" err="1">
                          <a:solidFill>
                            <a:schemeClr val="tx1"/>
                          </a:solidFill>
                          <a:effectLst/>
                        </a:rPr>
                        <a:t>iliaca</a:t>
                      </a:r>
                      <a:endParaRPr lang="es-ES" sz="2000" b="0" dirty="0">
                        <a:solidFill>
                          <a:schemeClr val="tx1"/>
                        </a:solidFill>
                        <a:effectLst/>
                      </a:endParaRPr>
                    </a:p>
                    <a:p>
                      <a:pPr>
                        <a:buNone/>
                      </a:pPr>
                      <a:r>
                        <a:rPr lang="en-US" sz="2000" b="0" dirty="0">
                          <a:solidFill>
                            <a:schemeClr val="tx1"/>
                          </a:solidFill>
                          <a:effectLst/>
                        </a:rPr>
                        <a:t>   Tronco </a:t>
                      </a:r>
                      <a:r>
                        <a:rPr lang="en-US" sz="2000" b="0" dirty="0" err="1">
                          <a:solidFill>
                            <a:schemeClr val="tx1"/>
                          </a:solidFill>
                          <a:effectLst/>
                        </a:rPr>
                        <a:t>supraaórtico</a:t>
                      </a:r>
                      <a:endParaRPr lang="es-ES" sz="2000" b="0" dirty="0">
                        <a:solidFill>
                          <a:schemeClr val="tx1"/>
                        </a:solidFill>
                        <a:effectLst/>
                      </a:endParaRPr>
                    </a:p>
                    <a:p>
                      <a:pPr>
                        <a:buNone/>
                      </a:pPr>
                      <a:r>
                        <a:rPr lang="en-US" sz="2000" b="0" dirty="0">
                          <a:solidFill>
                            <a:schemeClr val="tx1"/>
                          </a:solidFill>
                          <a:effectLst/>
                        </a:rPr>
                        <a:t>   Arteria </a:t>
                      </a:r>
                      <a:r>
                        <a:rPr lang="en-US" sz="2000" b="0" dirty="0" err="1">
                          <a:solidFill>
                            <a:schemeClr val="tx1"/>
                          </a:solidFill>
                          <a:effectLst/>
                        </a:rPr>
                        <a:t>mesentérica</a:t>
                      </a:r>
                      <a:r>
                        <a:rPr lang="en-US" sz="2000" b="0" dirty="0">
                          <a:solidFill>
                            <a:schemeClr val="tx1"/>
                          </a:solidFill>
                          <a:effectLst/>
                        </a:rPr>
                        <a:t> superior</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buNone/>
                      </a:pPr>
                      <a:r>
                        <a:rPr lang="en-US" sz="2000" b="0" dirty="0">
                          <a:solidFill>
                            <a:schemeClr val="tx1"/>
                          </a:solidFill>
                          <a:effectLst/>
                        </a:rPr>
                        <a:t>17 (27,9%)</a:t>
                      </a:r>
                      <a:endParaRPr lang="es-ES" sz="2000" b="0" dirty="0">
                        <a:solidFill>
                          <a:schemeClr val="tx1"/>
                        </a:solidFill>
                        <a:effectLst/>
                      </a:endParaRPr>
                    </a:p>
                    <a:p>
                      <a:pPr algn="ctr">
                        <a:buNone/>
                      </a:pPr>
                      <a:r>
                        <a:rPr lang="en-US" sz="2000" b="0" dirty="0">
                          <a:solidFill>
                            <a:schemeClr val="tx1"/>
                          </a:solidFill>
                          <a:effectLst/>
                        </a:rPr>
                        <a:t>9 (14,8%)</a:t>
                      </a:r>
                      <a:endParaRPr lang="es-ES" sz="2000" b="0" dirty="0">
                        <a:solidFill>
                          <a:schemeClr val="tx1"/>
                        </a:solidFill>
                        <a:effectLst/>
                      </a:endParaRPr>
                    </a:p>
                    <a:p>
                      <a:pPr algn="ctr">
                        <a:buNone/>
                      </a:pPr>
                      <a:r>
                        <a:rPr lang="en-US" sz="2000" b="0" dirty="0">
                          <a:solidFill>
                            <a:schemeClr val="tx1"/>
                          </a:solidFill>
                          <a:effectLst/>
                        </a:rPr>
                        <a:t>4 (6,6%)</a:t>
                      </a:r>
                      <a:endParaRPr lang="es-ES" sz="2000" b="0" dirty="0">
                        <a:solidFill>
                          <a:schemeClr val="tx1"/>
                        </a:solidFill>
                        <a:effectLst/>
                      </a:endParaRPr>
                    </a:p>
                    <a:p>
                      <a:pPr algn="ctr">
                        <a:buNone/>
                      </a:pPr>
                      <a:r>
                        <a:rPr lang="en-US" sz="2000" b="0" dirty="0">
                          <a:solidFill>
                            <a:schemeClr val="tx1"/>
                          </a:solidFill>
                          <a:effectLst/>
                        </a:rPr>
                        <a:t>3 (4,9%)</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42332144"/>
                  </a:ext>
                </a:extLst>
              </a:tr>
            </a:tbl>
          </a:graphicData>
        </a:graphic>
      </p:graphicFrame>
      <p:sp>
        <p:nvSpPr>
          <p:cNvPr id="4" name="CuadroTexto 3">
            <a:extLst>
              <a:ext uri="{FF2B5EF4-FFF2-40B4-BE49-F238E27FC236}">
                <a16:creationId xmlns:a16="http://schemas.microsoft.com/office/drawing/2014/main" id="{D24BBC80-EB85-D998-21F5-0AF2A362B7CF}"/>
              </a:ext>
            </a:extLst>
          </p:cNvPr>
          <p:cNvSpPr txBox="1"/>
          <p:nvPr/>
        </p:nvSpPr>
        <p:spPr>
          <a:xfrm>
            <a:off x="112329" y="154737"/>
            <a:ext cx="6272142" cy="461665"/>
          </a:xfrm>
          <a:prstGeom prst="rect">
            <a:avLst/>
          </a:prstGeom>
          <a:noFill/>
        </p:spPr>
        <p:txBody>
          <a:bodyPr wrap="square" rtlCol="0">
            <a:spAutoFit/>
          </a:bodyPr>
          <a:lstStyle/>
          <a:p>
            <a:r>
              <a:rPr lang="es-ES" sz="2400" b="1" dirty="0"/>
              <a:t>RESULTADOS. Características técnicas</a:t>
            </a:r>
          </a:p>
        </p:txBody>
      </p:sp>
      <p:pic>
        <p:nvPicPr>
          <p:cNvPr id="20" name="Picture 2" descr="About Us |">
            <a:extLst>
              <a:ext uri="{FF2B5EF4-FFF2-40B4-BE49-F238E27FC236}">
                <a16:creationId xmlns:a16="http://schemas.microsoft.com/office/drawing/2014/main" id="{AE83C602-69D8-9671-9F38-26C82B782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61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34ED-AE07-CF18-08C6-5A7C579F315F}"/>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3F6BD420-6B49-6EE1-9B49-73E6EC389824}"/>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8C27E91F-B7CF-519E-D532-7B17C1B5D3D9}"/>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7C84BB4-9516-7689-DA59-3588DAAF9C1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3AD2056-1EC3-0AC2-2B5A-732EBB5A164E}"/>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02A3265D-54B7-1FB1-D069-AA5C9DB6BDA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4957BB4-24FF-11EC-7970-0C1C8CF8BD67}"/>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8D80418-11B0-C73A-B762-8CF76333A54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A6B2C34-2BE9-B063-37A4-72F97D665D9F}"/>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4E7E5A01-89CA-7446-D1B3-21CAD425D56E}"/>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2209AF85-C618-70F3-EDCA-9FF7BAAD8D7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A4DBAB68-1E41-F365-18C9-A36FE4230A5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54409EA-05FB-BCD6-C2DB-74894ED5507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DAA3FEA7-6AA6-3180-3ADD-F0C9234E82F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20" name="Tabla 19">
            <a:extLst>
              <a:ext uri="{FF2B5EF4-FFF2-40B4-BE49-F238E27FC236}">
                <a16:creationId xmlns:a16="http://schemas.microsoft.com/office/drawing/2014/main" id="{FE4C676D-661E-3C73-E5EF-B253C3FBA5CD}"/>
              </a:ext>
            </a:extLst>
          </p:cNvPr>
          <p:cNvGraphicFramePr>
            <a:graphicFrameLocks noGrp="1"/>
          </p:cNvGraphicFramePr>
          <p:nvPr>
            <p:extLst>
              <p:ext uri="{D42A27DB-BD31-4B8C-83A1-F6EECF244321}">
                <p14:modId xmlns:p14="http://schemas.microsoft.com/office/powerpoint/2010/main" val="3070963430"/>
              </p:ext>
            </p:extLst>
          </p:nvPr>
        </p:nvGraphicFramePr>
        <p:xfrm>
          <a:off x="624106" y="1115188"/>
          <a:ext cx="4650007" cy="1920240"/>
        </p:xfrm>
        <a:graphic>
          <a:graphicData uri="http://schemas.openxmlformats.org/drawingml/2006/table">
            <a:tbl>
              <a:tblPr firstRow="1" firstCol="1" lastRow="1" lastCol="1" bandRow="1" bandCol="1">
                <a:tableStyleId>{5C22544A-7EE6-4342-B048-85BDC9FD1C3A}</a:tableStyleId>
              </a:tblPr>
              <a:tblGrid>
                <a:gridCol w="3078382">
                  <a:extLst>
                    <a:ext uri="{9D8B030D-6E8A-4147-A177-3AD203B41FA5}">
                      <a16:colId xmlns:a16="http://schemas.microsoft.com/office/drawing/2014/main" val="1351370331"/>
                    </a:ext>
                  </a:extLst>
                </a:gridCol>
                <a:gridCol w="1571625">
                  <a:extLst>
                    <a:ext uri="{9D8B030D-6E8A-4147-A177-3AD203B41FA5}">
                      <a16:colId xmlns:a16="http://schemas.microsoft.com/office/drawing/2014/main" val="3778429686"/>
                    </a:ext>
                  </a:extLst>
                </a:gridCol>
              </a:tblGrid>
              <a:tr h="250927">
                <a:tc>
                  <a:txBody>
                    <a:bodyPr/>
                    <a:lstStyle/>
                    <a:p>
                      <a:pPr>
                        <a:buNone/>
                      </a:pPr>
                      <a:r>
                        <a:rPr lang="es-ES" sz="1800" dirty="0">
                          <a:solidFill>
                            <a:schemeClr val="tx1"/>
                          </a:solidFill>
                          <a:effectLst/>
                        </a:rPr>
                        <a:t>Arteriales</a:t>
                      </a:r>
                    </a:p>
                    <a:p>
                      <a:pPr>
                        <a:buNone/>
                      </a:pPr>
                      <a:r>
                        <a:rPr lang="en-US" sz="1800" dirty="0">
                          <a:solidFill>
                            <a:schemeClr val="tx1"/>
                          </a:solidFill>
                          <a:effectLst/>
                        </a:rPr>
                        <a:t>   </a:t>
                      </a:r>
                      <a:r>
                        <a:rPr lang="en-US" sz="1800" b="0" dirty="0" err="1">
                          <a:solidFill>
                            <a:schemeClr val="tx1"/>
                          </a:solidFill>
                          <a:effectLst/>
                        </a:rPr>
                        <a:t>Trombosis</a:t>
                      </a:r>
                      <a:endParaRPr lang="es-ES" sz="1800" b="0" dirty="0">
                        <a:solidFill>
                          <a:schemeClr val="tx1"/>
                        </a:solidFill>
                        <a:effectLst/>
                      </a:endParaRPr>
                    </a:p>
                    <a:p>
                      <a:pPr>
                        <a:buNone/>
                      </a:pPr>
                      <a:r>
                        <a:rPr lang="en-US" sz="1800" b="0" dirty="0">
                          <a:solidFill>
                            <a:schemeClr val="tx1"/>
                          </a:solidFill>
                          <a:effectLst/>
                        </a:rPr>
                        <a:t>   </a:t>
                      </a:r>
                      <a:r>
                        <a:rPr lang="en-US" sz="1800" b="0" dirty="0" err="1">
                          <a:solidFill>
                            <a:schemeClr val="tx1"/>
                          </a:solidFill>
                          <a:effectLst/>
                        </a:rPr>
                        <a:t>Estenosis</a:t>
                      </a:r>
                      <a:r>
                        <a:rPr lang="en-US" sz="1800" b="0" dirty="0">
                          <a:solidFill>
                            <a:schemeClr val="tx1"/>
                          </a:solidFill>
                          <a:effectLst/>
                        </a:rPr>
                        <a:t>***</a:t>
                      </a:r>
                      <a:endParaRPr lang="es-ES" sz="1800" b="0" dirty="0">
                        <a:solidFill>
                          <a:schemeClr val="tx1"/>
                        </a:solidFill>
                        <a:effectLst/>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buNone/>
                      </a:pPr>
                      <a:r>
                        <a:rPr lang="en-US" sz="1800" b="0" dirty="0">
                          <a:solidFill>
                            <a:schemeClr val="tx1"/>
                          </a:solidFill>
                          <a:effectLst/>
                        </a:rPr>
                        <a:t>10 (16,4%)</a:t>
                      </a:r>
                      <a:endParaRPr lang="es-ES" sz="1800" b="0" dirty="0">
                        <a:solidFill>
                          <a:schemeClr val="tx1"/>
                        </a:solidFill>
                        <a:effectLst/>
                      </a:endParaRPr>
                    </a:p>
                    <a:p>
                      <a:pPr algn="ctr">
                        <a:buNone/>
                      </a:pPr>
                      <a:r>
                        <a:rPr lang="en-US" sz="1800" b="0" dirty="0">
                          <a:solidFill>
                            <a:schemeClr val="tx1"/>
                          </a:solidFill>
                          <a:effectLst/>
                        </a:rPr>
                        <a:t>9 (14,8%)</a:t>
                      </a:r>
                      <a:endParaRPr lang="es-ES" sz="1800" b="0" dirty="0">
                        <a:solidFill>
                          <a:schemeClr val="tx1"/>
                        </a:solidFill>
                        <a:effectLst/>
                      </a:endParaRPr>
                    </a:p>
                    <a:p>
                      <a:pPr algn="ctr">
                        <a:buNone/>
                      </a:pPr>
                      <a:r>
                        <a:rPr lang="en-US" sz="1800" b="0" dirty="0">
                          <a:solidFill>
                            <a:schemeClr val="tx1"/>
                          </a:solidFill>
                          <a:effectLst/>
                        </a:rPr>
                        <a:t>1 (1,6%)</a:t>
                      </a:r>
                      <a:endParaRPr lang="es-ES" sz="1800" b="0" dirty="0">
                        <a:solidFill>
                          <a:schemeClr val="tx1"/>
                        </a:solidFill>
                        <a:effectLst/>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14017023"/>
                  </a:ext>
                </a:extLst>
              </a:tr>
              <a:tr h="250927">
                <a:tc>
                  <a:txBody>
                    <a:bodyPr/>
                    <a:lstStyle/>
                    <a:p>
                      <a:pPr>
                        <a:buNone/>
                      </a:pPr>
                      <a:r>
                        <a:rPr lang="en-US" sz="1800" dirty="0" err="1">
                          <a:solidFill>
                            <a:schemeClr val="tx1"/>
                          </a:solidFill>
                          <a:effectLst/>
                        </a:rPr>
                        <a:t>Tratamiento</a:t>
                      </a:r>
                      <a:endParaRPr lang="es-ES" sz="1800" dirty="0">
                        <a:solidFill>
                          <a:schemeClr val="tx1"/>
                        </a:solidFill>
                        <a:effectLst/>
                      </a:endParaRPr>
                    </a:p>
                    <a:p>
                      <a:pPr>
                        <a:buNone/>
                      </a:pPr>
                      <a:r>
                        <a:rPr lang="en-US" sz="1800" dirty="0">
                          <a:solidFill>
                            <a:schemeClr val="tx1"/>
                          </a:solidFill>
                          <a:effectLst/>
                        </a:rPr>
                        <a:t>   </a:t>
                      </a:r>
                      <a:r>
                        <a:rPr lang="en-US" sz="1800" b="0" dirty="0" err="1">
                          <a:solidFill>
                            <a:schemeClr val="tx1"/>
                          </a:solidFill>
                          <a:effectLst/>
                        </a:rPr>
                        <a:t>Observación</a:t>
                      </a:r>
                      <a:endParaRPr lang="es-ES" sz="1800" b="0" dirty="0">
                        <a:solidFill>
                          <a:schemeClr val="tx1"/>
                        </a:solidFill>
                        <a:effectLst/>
                      </a:endParaRPr>
                    </a:p>
                    <a:p>
                      <a:pPr>
                        <a:buNone/>
                      </a:pPr>
                      <a:r>
                        <a:rPr lang="en-US" sz="1800" b="0" dirty="0">
                          <a:solidFill>
                            <a:schemeClr val="tx1"/>
                          </a:solidFill>
                          <a:effectLst/>
                        </a:rPr>
                        <a:t>   </a:t>
                      </a:r>
                      <a:r>
                        <a:rPr lang="en-US" sz="1800" b="0" dirty="0" err="1">
                          <a:solidFill>
                            <a:schemeClr val="tx1"/>
                          </a:solidFill>
                          <a:effectLst/>
                        </a:rPr>
                        <a:t>Revascularización</a:t>
                      </a:r>
                      <a:r>
                        <a:rPr lang="en-US" sz="1800" b="0" dirty="0">
                          <a:solidFill>
                            <a:schemeClr val="tx1"/>
                          </a:solidFill>
                          <a:effectLst/>
                        </a:rPr>
                        <a:t> </a:t>
                      </a:r>
                      <a:r>
                        <a:rPr lang="en-US" sz="1800" b="0" dirty="0" err="1">
                          <a:solidFill>
                            <a:schemeClr val="tx1"/>
                          </a:solidFill>
                          <a:effectLst/>
                        </a:rPr>
                        <a:t>Qx</a:t>
                      </a:r>
                      <a:endParaRPr lang="es-ES" sz="1800" b="0" dirty="0">
                        <a:solidFill>
                          <a:schemeClr val="tx1"/>
                        </a:solidFill>
                        <a:effectLst/>
                      </a:endParaRPr>
                    </a:p>
                    <a:p>
                      <a:pPr>
                        <a:buNone/>
                      </a:pPr>
                      <a:r>
                        <a:rPr lang="en-US" sz="1800" b="0" dirty="0">
                          <a:solidFill>
                            <a:schemeClr val="tx1"/>
                          </a:solidFill>
                          <a:effectLst/>
                        </a:rPr>
                        <a:t>   Re-</a:t>
                      </a:r>
                      <a:r>
                        <a:rPr lang="en-US" sz="1800" b="0" dirty="0" err="1">
                          <a:solidFill>
                            <a:schemeClr val="tx1"/>
                          </a:solidFill>
                          <a:effectLst/>
                        </a:rPr>
                        <a:t>trasplante</a:t>
                      </a:r>
                      <a:endParaRPr lang="es-ES" sz="18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buNone/>
                      </a:pPr>
                      <a:r>
                        <a:rPr lang="en-US" sz="1800" b="0" dirty="0">
                          <a:solidFill>
                            <a:schemeClr val="tx1"/>
                          </a:solidFill>
                          <a:effectLst/>
                        </a:rPr>
                        <a:t> </a:t>
                      </a:r>
                      <a:endParaRPr lang="es-ES" sz="1800" b="0" dirty="0">
                        <a:solidFill>
                          <a:schemeClr val="tx1"/>
                        </a:solidFill>
                        <a:effectLst/>
                      </a:endParaRPr>
                    </a:p>
                    <a:p>
                      <a:pPr algn="ctr">
                        <a:buNone/>
                      </a:pPr>
                      <a:r>
                        <a:rPr lang="en-US" sz="1800" b="0" dirty="0">
                          <a:solidFill>
                            <a:schemeClr val="tx1"/>
                          </a:solidFill>
                          <a:effectLst/>
                        </a:rPr>
                        <a:t>3 (4,9%)</a:t>
                      </a:r>
                      <a:endParaRPr lang="es-ES" sz="1800" b="0" dirty="0">
                        <a:solidFill>
                          <a:schemeClr val="tx1"/>
                        </a:solidFill>
                        <a:effectLst/>
                      </a:endParaRPr>
                    </a:p>
                    <a:p>
                      <a:pPr algn="ctr">
                        <a:buNone/>
                      </a:pPr>
                      <a:r>
                        <a:rPr lang="en-US" sz="1800" b="0" dirty="0">
                          <a:solidFill>
                            <a:schemeClr val="tx1"/>
                          </a:solidFill>
                          <a:effectLst/>
                        </a:rPr>
                        <a:t>1 (1,6%)</a:t>
                      </a:r>
                      <a:endParaRPr lang="es-ES" sz="1800" b="0" dirty="0">
                        <a:solidFill>
                          <a:schemeClr val="tx1"/>
                        </a:solidFill>
                        <a:effectLst/>
                      </a:endParaRPr>
                    </a:p>
                    <a:p>
                      <a:pPr algn="ctr">
                        <a:buNone/>
                      </a:pPr>
                      <a:r>
                        <a:rPr lang="en-US" sz="1800" b="0" dirty="0">
                          <a:solidFill>
                            <a:schemeClr val="tx1"/>
                          </a:solidFill>
                          <a:effectLst/>
                        </a:rPr>
                        <a:t>5 (8,2%)</a:t>
                      </a:r>
                      <a:endParaRPr lang="es-ES" sz="18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2249813"/>
                  </a:ext>
                </a:extLst>
              </a:tr>
            </a:tbl>
          </a:graphicData>
        </a:graphic>
      </p:graphicFrame>
      <p:graphicFrame>
        <p:nvGraphicFramePr>
          <p:cNvPr id="21" name="Tabla 20">
            <a:extLst>
              <a:ext uri="{FF2B5EF4-FFF2-40B4-BE49-F238E27FC236}">
                <a16:creationId xmlns:a16="http://schemas.microsoft.com/office/drawing/2014/main" id="{11BE753D-FA60-942F-C0B0-C107C49A9DBD}"/>
              </a:ext>
            </a:extLst>
          </p:cNvPr>
          <p:cNvGraphicFramePr>
            <a:graphicFrameLocks noGrp="1"/>
          </p:cNvGraphicFramePr>
          <p:nvPr>
            <p:extLst>
              <p:ext uri="{D42A27DB-BD31-4B8C-83A1-F6EECF244321}">
                <p14:modId xmlns:p14="http://schemas.microsoft.com/office/powerpoint/2010/main" val="1644977125"/>
              </p:ext>
            </p:extLst>
          </p:nvPr>
        </p:nvGraphicFramePr>
        <p:xfrm>
          <a:off x="1126478" y="3626363"/>
          <a:ext cx="3645265" cy="2157647"/>
        </p:xfrm>
        <a:graphic>
          <a:graphicData uri="http://schemas.openxmlformats.org/drawingml/2006/table">
            <a:tbl>
              <a:tblPr firstRow="1" firstCol="1" lastRow="1" lastCol="1" bandRow="1" bandCol="1">
                <a:tableStyleId>{5C22544A-7EE6-4342-B048-85BDC9FD1C3A}</a:tableStyleId>
              </a:tblPr>
              <a:tblGrid>
                <a:gridCol w="2365361">
                  <a:extLst>
                    <a:ext uri="{9D8B030D-6E8A-4147-A177-3AD203B41FA5}">
                      <a16:colId xmlns:a16="http://schemas.microsoft.com/office/drawing/2014/main" val="111053164"/>
                    </a:ext>
                  </a:extLst>
                </a:gridCol>
                <a:gridCol w="1279904">
                  <a:extLst>
                    <a:ext uri="{9D8B030D-6E8A-4147-A177-3AD203B41FA5}">
                      <a16:colId xmlns:a16="http://schemas.microsoft.com/office/drawing/2014/main" val="1398594940"/>
                    </a:ext>
                  </a:extLst>
                </a:gridCol>
              </a:tblGrid>
              <a:tr h="949417">
                <a:tc>
                  <a:txBody>
                    <a:bodyPr/>
                    <a:lstStyle/>
                    <a:p>
                      <a:pPr>
                        <a:buNone/>
                      </a:pPr>
                      <a:r>
                        <a:rPr lang="es-ES" sz="1800" dirty="0">
                          <a:solidFill>
                            <a:schemeClr val="tx1"/>
                          </a:solidFill>
                          <a:effectLst/>
                        </a:rPr>
                        <a:t>Biliares</a:t>
                      </a:r>
                    </a:p>
                    <a:p>
                      <a:pPr>
                        <a:buNone/>
                      </a:pPr>
                      <a:r>
                        <a:rPr lang="en-US" sz="1800" dirty="0">
                          <a:solidFill>
                            <a:schemeClr val="tx1"/>
                          </a:solidFill>
                          <a:effectLst/>
                        </a:rPr>
                        <a:t>   </a:t>
                      </a:r>
                      <a:r>
                        <a:rPr lang="es-ES" sz="1800" b="0" dirty="0">
                          <a:solidFill>
                            <a:schemeClr val="tx1"/>
                          </a:solidFill>
                          <a:effectLst/>
                        </a:rPr>
                        <a:t>Estenosis</a:t>
                      </a:r>
                    </a:p>
                    <a:p>
                      <a:pPr>
                        <a:buNone/>
                      </a:pPr>
                      <a:r>
                        <a:rPr lang="en-US" sz="1800" b="0" dirty="0">
                          <a:solidFill>
                            <a:schemeClr val="tx1"/>
                          </a:solidFill>
                          <a:effectLst/>
                        </a:rPr>
                        <a:t>   </a:t>
                      </a:r>
                      <a:r>
                        <a:rPr lang="en-US" sz="1800" b="0" dirty="0" err="1">
                          <a:solidFill>
                            <a:schemeClr val="tx1"/>
                          </a:solidFill>
                          <a:effectLst/>
                        </a:rPr>
                        <a:t>Fístula</a:t>
                      </a:r>
                      <a:endParaRPr lang="es-ES" sz="18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buNone/>
                      </a:pPr>
                      <a:r>
                        <a:rPr lang="en-US" sz="1800" b="0" dirty="0">
                          <a:solidFill>
                            <a:schemeClr val="tx1"/>
                          </a:solidFill>
                          <a:effectLst/>
                        </a:rPr>
                        <a:t>12 (19,6%)</a:t>
                      </a:r>
                      <a:endParaRPr lang="es-ES" sz="1800" b="0" dirty="0">
                        <a:solidFill>
                          <a:schemeClr val="tx1"/>
                        </a:solidFill>
                        <a:effectLst/>
                      </a:endParaRPr>
                    </a:p>
                    <a:p>
                      <a:pPr algn="ctr">
                        <a:buNone/>
                      </a:pPr>
                      <a:r>
                        <a:rPr lang="en-US" sz="1800" b="0" dirty="0">
                          <a:solidFill>
                            <a:schemeClr val="tx1"/>
                          </a:solidFill>
                          <a:effectLst/>
                        </a:rPr>
                        <a:t>4 (6,5%)</a:t>
                      </a:r>
                      <a:endParaRPr lang="es-ES" sz="1800" b="0" dirty="0">
                        <a:solidFill>
                          <a:schemeClr val="tx1"/>
                        </a:solidFill>
                        <a:effectLst/>
                      </a:endParaRPr>
                    </a:p>
                    <a:p>
                      <a:pPr algn="ctr">
                        <a:buNone/>
                      </a:pPr>
                      <a:r>
                        <a:rPr lang="en-US" sz="1800" b="0" dirty="0">
                          <a:solidFill>
                            <a:schemeClr val="tx1"/>
                          </a:solidFill>
                          <a:effectLst/>
                        </a:rPr>
                        <a:t>8 (13,1%)</a:t>
                      </a:r>
                      <a:endParaRPr lang="es-ES" sz="18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511721290"/>
                  </a:ext>
                </a:extLst>
              </a:tr>
              <a:tr h="1208230">
                <a:tc>
                  <a:txBody>
                    <a:bodyPr/>
                    <a:lstStyle/>
                    <a:p>
                      <a:pPr>
                        <a:buNone/>
                      </a:pPr>
                      <a:r>
                        <a:rPr lang="es-ES" sz="1800" dirty="0">
                          <a:solidFill>
                            <a:schemeClr val="tx1"/>
                          </a:solidFill>
                          <a:effectLst/>
                        </a:rPr>
                        <a:t>Tratamiento</a:t>
                      </a:r>
                    </a:p>
                    <a:p>
                      <a:pPr>
                        <a:buNone/>
                      </a:pPr>
                      <a:r>
                        <a:rPr lang="en-US" sz="1800" dirty="0">
                          <a:solidFill>
                            <a:schemeClr val="tx1"/>
                          </a:solidFill>
                          <a:effectLst/>
                        </a:rPr>
                        <a:t>   </a:t>
                      </a:r>
                      <a:r>
                        <a:rPr lang="es-ES" sz="1800" b="0" dirty="0">
                          <a:solidFill>
                            <a:schemeClr val="tx1"/>
                          </a:solidFill>
                          <a:effectLst/>
                        </a:rPr>
                        <a:t>CTPH</a:t>
                      </a:r>
                    </a:p>
                    <a:p>
                      <a:pPr>
                        <a:buNone/>
                      </a:pPr>
                      <a:r>
                        <a:rPr lang="en-US" sz="1800" b="0" dirty="0">
                          <a:solidFill>
                            <a:schemeClr val="tx1"/>
                          </a:solidFill>
                          <a:effectLst/>
                        </a:rPr>
                        <a:t>   </a:t>
                      </a:r>
                      <a:r>
                        <a:rPr lang="en-US" sz="1800" b="0" dirty="0" err="1">
                          <a:solidFill>
                            <a:schemeClr val="tx1"/>
                          </a:solidFill>
                          <a:effectLst/>
                        </a:rPr>
                        <a:t>Cirugía</a:t>
                      </a:r>
                      <a:endParaRPr lang="es-ES" sz="1800" b="0" dirty="0">
                        <a:solidFill>
                          <a:schemeClr val="tx1"/>
                        </a:solidFill>
                        <a:effectLst/>
                      </a:endParaRPr>
                    </a:p>
                    <a:p>
                      <a:pPr>
                        <a:buNone/>
                      </a:pPr>
                      <a:r>
                        <a:rPr lang="en-US" sz="1800" b="0" dirty="0">
                          <a:solidFill>
                            <a:schemeClr val="tx1"/>
                          </a:solidFill>
                          <a:effectLst/>
                        </a:rPr>
                        <a:t>   </a:t>
                      </a:r>
                      <a:r>
                        <a:rPr lang="en-US" sz="1800" b="0" dirty="0" err="1">
                          <a:solidFill>
                            <a:schemeClr val="tx1"/>
                          </a:solidFill>
                          <a:effectLst/>
                        </a:rPr>
                        <a:t>Vigilancia</a:t>
                      </a:r>
                      <a:endParaRPr lang="es-ES" sz="18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buNone/>
                      </a:pPr>
                      <a:r>
                        <a:rPr lang="en-US" sz="1800" dirty="0">
                          <a:solidFill>
                            <a:schemeClr val="tx1"/>
                          </a:solidFill>
                          <a:effectLst/>
                        </a:rPr>
                        <a:t> </a:t>
                      </a:r>
                      <a:endParaRPr lang="es-ES" sz="1800" dirty="0">
                        <a:solidFill>
                          <a:schemeClr val="tx1"/>
                        </a:solidFill>
                        <a:effectLst/>
                      </a:endParaRPr>
                    </a:p>
                    <a:p>
                      <a:pPr algn="ctr">
                        <a:buNone/>
                      </a:pPr>
                      <a:r>
                        <a:rPr lang="en-US" sz="1800" b="0" dirty="0">
                          <a:solidFill>
                            <a:schemeClr val="tx1"/>
                          </a:solidFill>
                          <a:effectLst/>
                        </a:rPr>
                        <a:t>1 (1,6%)</a:t>
                      </a:r>
                      <a:endParaRPr lang="es-ES" sz="1800" b="0" dirty="0">
                        <a:solidFill>
                          <a:schemeClr val="tx1"/>
                        </a:solidFill>
                        <a:effectLst/>
                      </a:endParaRPr>
                    </a:p>
                    <a:p>
                      <a:pPr algn="ctr">
                        <a:buNone/>
                      </a:pPr>
                      <a:r>
                        <a:rPr lang="en-US" sz="1800" b="0" dirty="0">
                          <a:solidFill>
                            <a:schemeClr val="tx1"/>
                          </a:solidFill>
                          <a:effectLst/>
                        </a:rPr>
                        <a:t>6 (9,9%)</a:t>
                      </a:r>
                      <a:endParaRPr lang="es-ES" sz="1800" b="0" dirty="0">
                        <a:solidFill>
                          <a:schemeClr val="tx1"/>
                        </a:solidFill>
                        <a:effectLst/>
                      </a:endParaRPr>
                    </a:p>
                    <a:p>
                      <a:pPr algn="ctr">
                        <a:buNone/>
                      </a:pPr>
                      <a:r>
                        <a:rPr lang="en-US" sz="1800" b="0" dirty="0">
                          <a:solidFill>
                            <a:schemeClr val="tx1"/>
                          </a:solidFill>
                          <a:effectLst/>
                        </a:rPr>
                        <a:t>5 (8,2%)</a:t>
                      </a:r>
                      <a:endParaRPr lang="es-ES" sz="18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66583191"/>
                  </a:ext>
                </a:extLst>
              </a:tr>
            </a:tbl>
          </a:graphicData>
        </a:graphic>
      </p:graphicFrame>
      <p:sp>
        <p:nvSpPr>
          <p:cNvPr id="3" name="CuadroTexto 2">
            <a:extLst>
              <a:ext uri="{FF2B5EF4-FFF2-40B4-BE49-F238E27FC236}">
                <a16:creationId xmlns:a16="http://schemas.microsoft.com/office/drawing/2014/main" id="{3E40D689-5E74-D671-C3C5-FD167BB80709}"/>
              </a:ext>
            </a:extLst>
          </p:cNvPr>
          <p:cNvSpPr txBox="1"/>
          <p:nvPr/>
        </p:nvSpPr>
        <p:spPr>
          <a:xfrm>
            <a:off x="112329" y="154737"/>
            <a:ext cx="6272142" cy="461665"/>
          </a:xfrm>
          <a:prstGeom prst="rect">
            <a:avLst/>
          </a:prstGeom>
          <a:noFill/>
        </p:spPr>
        <p:txBody>
          <a:bodyPr wrap="square" rtlCol="0">
            <a:spAutoFit/>
          </a:bodyPr>
          <a:lstStyle/>
          <a:p>
            <a:r>
              <a:rPr lang="es-ES" sz="2400" b="1" dirty="0"/>
              <a:t>RESULTADOS. Complicaciones I</a:t>
            </a:r>
          </a:p>
        </p:txBody>
      </p:sp>
      <p:sp>
        <p:nvSpPr>
          <p:cNvPr id="11" name="CuadroTexto 10">
            <a:extLst>
              <a:ext uri="{FF2B5EF4-FFF2-40B4-BE49-F238E27FC236}">
                <a16:creationId xmlns:a16="http://schemas.microsoft.com/office/drawing/2014/main" id="{F1FE8E4D-FF76-8E15-D33E-BB1699907FA5}"/>
              </a:ext>
            </a:extLst>
          </p:cNvPr>
          <p:cNvSpPr txBox="1"/>
          <p:nvPr/>
        </p:nvSpPr>
        <p:spPr>
          <a:xfrm>
            <a:off x="6823103" y="897355"/>
            <a:ext cx="4684744" cy="2308324"/>
          </a:xfrm>
          <a:prstGeom prst="rect">
            <a:avLst/>
          </a:prstGeom>
          <a:noFill/>
          <a:ln>
            <a:solidFill>
              <a:schemeClr val="accent1">
                <a:shade val="15000"/>
              </a:schemeClr>
            </a:solidFill>
          </a:ln>
        </p:spPr>
        <p:txBody>
          <a:bodyPr wrap="none" rtlCol="0">
            <a:spAutoFit/>
          </a:bodyPr>
          <a:lstStyle/>
          <a:p>
            <a:pPr marL="285750" indent="-285750">
              <a:buFont typeface="Wingdings" pitchFamily="2" charset="2"/>
              <a:buChar char="Ø"/>
            </a:pPr>
            <a:r>
              <a:rPr lang="es-ES" sz="1600" dirty="0"/>
              <a:t>Injerto LHD x3 o LHD+s4 x7</a:t>
            </a:r>
          </a:p>
          <a:p>
            <a:pPr marL="285750" indent="-285750">
              <a:buFont typeface="Wingdings" pitchFamily="2" charset="2"/>
              <a:buChar char="Ø"/>
            </a:pPr>
            <a:endParaRPr lang="es-ES" sz="1600" dirty="0"/>
          </a:p>
          <a:p>
            <a:pPr marL="285750" indent="-285750">
              <a:buFont typeface="Wingdings" pitchFamily="2" charset="2"/>
              <a:buChar char="Ø"/>
            </a:pPr>
            <a:r>
              <a:rPr lang="es-ES" sz="1600" dirty="0"/>
              <a:t>Partición ex-situ x8 e in-situ x2</a:t>
            </a:r>
          </a:p>
          <a:p>
            <a:pPr marL="285750" indent="-285750">
              <a:buFont typeface="Wingdings" pitchFamily="2" charset="2"/>
              <a:buChar char="Ø"/>
            </a:pPr>
            <a:endParaRPr lang="es-ES" sz="1600" dirty="0">
              <a:highlight>
                <a:srgbClr val="FFFF00"/>
              </a:highlight>
            </a:endParaRPr>
          </a:p>
          <a:p>
            <a:pPr marL="285750" indent="-285750">
              <a:buFont typeface="Wingdings" pitchFamily="2" charset="2"/>
              <a:buChar char="Ø"/>
            </a:pPr>
            <a:r>
              <a:rPr lang="es-ES" sz="1600" dirty="0"/>
              <a:t>Reconstrucción:</a:t>
            </a:r>
          </a:p>
          <a:p>
            <a:pPr marL="742950" lvl="1" indent="-285750">
              <a:buFontTx/>
              <a:buChar char="-"/>
            </a:pPr>
            <a:r>
              <a:rPr lang="es-ES" sz="1600" dirty="0"/>
              <a:t>4 pacientes convencional</a:t>
            </a:r>
          </a:p>
          <a:p>
            <a:pPr marL="742950" lvl="1" indent="-285750">
              <a:buFontTx/>
              <a:buChar char="-"/>
            </a:pPr>
            <a:r>
              <a:rPr lang="es-ES" sz="1600" dirty="0"/>
              <a:t>6 pacientes AHD</a:t>
            </a:r>
          </a:p>
          <a:p>
            <a:pPr marL="1200150" lvl="2" indent="-285750">
              <a:buFont typeface="Arial" panose="020B0604020202020204" pitchFamily="34" charset="0"/>
              <a:buChar char="•"/>
            </a:pPr>
            <a:r>
              <a:rPr lang="es-ES" sz="1600" dirty="0"/>
              <a:t>2 sin injerto</a:t>
            </a:r>
          </a:p>
          <a:p>
            <a:pPr marL="1200150" lvl="2" indent="-285750">
              <a:buFont typeface="Arial" panose="020B0604020202020204" pitchFamily="34" charset="0"/>
              <a:buChar char="•"/>
            </a:pPr>
            <a:r>
              <a:rPr lang="es-ES" sz="1600" dirty="0"/>
              <a:t>4 con injerto (iliaca, AMS, TC, subclavia)</a:t>
            </a:r>
          </a:p>
        </p:txBody>
      </p:sp>
      <p:sp>
        <p:nvSpPr>
          <p:cNvPr id="34" name="Flecha abajo 33">
            <a:extLst>
              <a:ext uri="{FF2B5EF4-FFF2-40B4-BE49-F238E27FC236}">
                <a16:creationId xmlns:a16="http://schemas.microsoft.com/office/drawing/2014/main" id="{AF60D034-15F0-09D7-CEDF-D9CC0ABF2959}"/>
              </a:ext>
            </a:extLst>
          </p:cNvPr>
          <p:cNvSpPr/>
          <p:nvPr/>
        </p:nvSpPr>
        <p:spPr>
          <a:xfrm rot="16200000">
            <a:off x="5894613" y="1614734"/>
            <a:ext cx="296913" cy="637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5" name="Picture 2" descr="About Us |">
            <a:extLst>
              <a:ext uri="{FF2B5EF4-FFF2-40B4-BE49-F238E27FC236}">
                <a16:creationId xmlns:a16="http://schemas.microsoft.com/office/drawing/2014/main" id="{0AEF9392-E92A-57A7-F68E-06A493039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AB66CE9D-0210-C4C9-F7F1-569906173C4C}"/>
              </a:ext>
            </a:extLst>
          </p:cNvPr>
          <p:cNvSpPr txBox="1"/>
          <p:nvPr/>
        </p:nvSpPr>
        <p:spPr>
          <a:xfrm>
            <a:off x="6960416" y="3517802"/>
            <a:ext cx="4410118" cy="2554545"/>
          </a:xfrm>
          <a:prstGeom prst="rect">
            <a:avLst/>
          </a:prstGeom>
          <a:noFill/>
          <a:ln>
            <a:solidFill>
              <a:schemeClr val="accent1">
                <a:shade val="15000"/>
              </a:schemeClr>
            </a:solidFill>
          </a:ln>
        </p:spPr>
        <p:txBody>
          <a:bodyPr wrap="none" rtlCol="0">
            <a:spAutoFit/>
          </a:bodyPr>
          <a:lstStyle/>
          <a:p>
            <a:pPr marL="285750" indent="-285750">
              <a:buFont typeface="Wingdings" pitchFamily="2" charset="2"/>
              <a:buChar char="Ø"/>
            </a:pPr>
            <a:r>
              <a:rPr lang="es-ES" sz="1600" dirty="0"/>
              <a:t>8 col-col s/</a:t>
            </a:r>
            <a:r>
              <a:rPr lang="es-ES" sz="1600" dirty="0" err="1"/>
              <a:t>Kehr</a:t>
            </a:r>
            <a:r>
              <a:rPr lang="es-ES" sz="1600" dirty="0"/>
              <a:t>, 4 col-col c/</a:t>
            </a:r>
            <a:r>
              <a:rPr lang="es-ES" sz="1600" dirty="0" err="1"/>
              <a:t>Kehr</a:t>
            </a:r>
            <a:r>
              <a:rPr lang="es-ES" sz="1600" dirty="0"/>
              <a:t>, 3 desconocido</a:t>
            </a:r>
          </a:p>
          <a:p>
            <a:pPr marL="285750" indent="-285750">
              <a:buFont typeface="Wingdings" pitchFamily="2" charset="2"/>
              <a:buChar char="Ø"/>
            </a:pPr>
            <a:endParaRPr lang="es-ES" sz="1600" dirty="0"/>
          </a:p>
          <a:p>
            <a:pPr marL="285750" indent="-285750">
              <a:buFont typeface="Wingdings" pitchFamily="2" charset="2"/>
              <a:buChar char="Ø"/>
            </a:pPr>
            <a:r>
              <a:rPr lang="es-ES" sz="1600" dirty="0"/>
              <a:t>Estenosis:</a:t>
            </a:r>
          </a:p>
          <a:p>
            <a:pPr marL="742950" lvl="1" indent="-285750">
              <a:buFontTx/>
              <a:buChar char="-"/>
            </a:pPr>
            <a:r>
              <a:rPr lang="es-ES" sz="1600" dirty="0"/>
              <a:t>2 HY</a:t>
            </a:r>
          </a:p>
          <a:p>
            <a:pPr marL="742950" lvl="1" indent="-285750">
              <a:buFontTx/>
              <a:buChar char="-"/>
            </a:pPr>
            <a:r>
              <a:rPr lang="es-ES" sz="1600" dirty="0"/>
              <a:t>1 CTPH</a:t>
            </a:r>
          </a:p>
          <a:p>
            <a:pPr marL="742950" lvl="1" indent="-285750">
              <a:buFontTx/>
              <a:buChar char="-"/>
            </a:pPr>
            <a:r>
              <a:rPr lang="es-ES" sz="1600" dirty="0"/>
              <a:t>1 Vigilancia</a:t>
            </a:r>
          </a:p>
          <a:p>
            <a:pPr marL="285750" indent="-285750">
              <a:buFont typeface="Wingdings" pitchFamily="2" charset="2"/>
              <a:buChar char="Ø"/>
            </a:pPr>
            <a:endParaRPr lang="es-ES" sz="1600" dirty="0">
              <a:highlight>
                <a:srgbClr val="FFFF00"/>
              </a:highlight>
            </a:endParaRPr>
          </a:p>
          <a:p>
            <a:pPr marL="285750" indent="-285750">
              <a:buFont typeface="Wingdings" pitchFamily="2" charset="2"/>
              <a:buChar char="Ø"/>
            </a:pPr>
            <a:r>
              <a:rPr lang="es-ES" sz="1600" dirty="0"/>
              <a:t>Fístulas:</a:t>
            </a:r>
          </a:p>
          <a:p>
            <a:pPr marL="742950" lvl="1" indent="-285750">
              <a:buFontTx/>
              <a:buChar char="-"/>
            </a:pPr>
            <a:r>
              <a:rPr lang="es-ES" sz="1600" dirty="0"/>
              <a:t>5 Vigilancia</a:t>
            </a:r>
          </a:p>
          <a:p>
            <a:pPr marL="742950" lvl="1" indent="-285750">
              <a:buFontTx/>
              <a:buChar char="-"/>
            </a:pPr>
            <a:r>
              <a:rPr lang="es-ES" sz="1600" dirty="0"/>
              <a:t>3 reintervención</a:t>
            </a:r>
          </a:p>
        </p:txBody>
      </p:sp>
      <p:sp>
        <p:nvSpPr>
          <p:cNvPr id="37" name="Flecha abajo 36">
            <a:extLst>
              <a:ext uri="{FF2B5EF4-FFF2-40B4-BE49-F238E27FC236}">
                <a16:creationId xmlns:a16="http://schemas.microsoft.com/office/drawing/2014/main" id="{1C86AD3D-5294-1303-33EF-AE50508A6378}"/>
              </a:ext>
            </a:extLst>
          </p:cNvPr>
          <p:cNvSpPr/>
          <p:nvPr/>
        </p:nvSpPr>
        <p:spPr>
          <a:xfrm rot="16200000">
            <a:off x="5894611" y="4237531"/>
            <a:ext cx="296913" cy="637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591FEAC9-9246-112F-3F9F-88A4CCB569F7}"/>
              </a:ext>
            </a:extLst>
          </p:cNvPr>
          <p:cNvSpPr txBox="1"/>
          <p:nvPr/>
        </p:nvSpPr>
        <p:spPr>
          <a:xfrm>
            <a:off x="9423045" y="4278886"/>
            <a:ext cx="1812804" cy="584775"/>
          </a:xfrm>
          <a:prstGeom prst="rect">
            <a:avLst/>
          </a:prstGeom>
          <a:noFill/>
        </p:spPr>
        <p:txBody>
          <a:bodyPr wrap="none" rtlCol="0">
            <a:spAutoFit/>
          </a:bodyPr>
          <a:lstStyle/>
          <a:p>
            <a:pPr marL="285750" indent="-285750">
              <a:buFontTx/>
              <a:buChar char="-"/>
            </a:pPr>
            <a:r>
              <a:rPr lang="es-ES" sz="1600" dirty="0">
                <a:solidFill>
                  <a:srgbClr val="FF0000"/>
                </a:solidFill>
              </a:rPr>
              <a:t>3 Col-Col s/</a:t>
            </a:r>
            <a:r>
              <a:rPr lang="es-ES" sz="1600" dirty="0" err="1">
                <a:solidFill>
                  <a:srgbClr val="FF0000"/>
                </a:solidFill>
              </a:rPr>
              <a:t>Kehr</a:t>
            </a:r>
            <a:endParaRPr lang="es-ES" sz="1600" dirty="0">
              <a:solidFill>
                <a:srgbClr val="FF0000"/>
              </a:solidFill>
            </a:endParaRPr>
          </a:p>
          <a:p>
            <a:pPr marL="285750" indent="-285750">
              <a:buFontTx/>
              <a:buChar char="-"/>
            </a:pPr>
            <a:r>
              <a:rPr lang="es-ES" sz="1600" dirty="0">
                <a:solidFill>
                  <a:srgbClr val="FF0000"/>
                </a:solidFill>
              </a:rPr>
              <a:t>1 Col-Col c/</a:t>
            </a:r>
            <a:r>
              <a:rPr lang="es-ES" sz="1600" dirty="0" err="1">
                <a:solidFill>
                  <a:srgbClr val="FF0000"/>
                </a:solidFill>
              </a:rPr>
              <a:t>Kehr</a:t>
            </a:r>
            <a:endParaRPr lang="es-ES" sz="1600" dirty="0">
              <a:solidFill>
                <a:srgbClr val="FF0000"/>
              </a:solidFill>
            </a:endParaRPr>
          </a:p>
        </p:txBody>
      </p:sp>
      <p:sp>
        <p:nvSpPr>
          <p:cNvPr id="4" name="CuadroTexto 3">
            <a:extLst>
              <a:ext uri="{FF2B5EF4-FFF2-40B4-BE49-F238E27FC236}">
                <a16:creationId xmlns:a16="http://schemas.microsoft.com/office/drawing/2014/main" id="{43D8D06D-FD49-085D-C524-64E828E37D00}"/>
              </a:ext>
            </a:extLst>
          </p:cNvPr>
          <p:cNvSpPr txBox="1"/>
          <p:nvPr/>
        </p:nvSpPr>
        <p:spPr>
          <a:xfrm>
            <a:off x="9423045" y="5418418"/>
            <a:ext cx="1812804" cy="584775"/>
          </a:xfrm>
          <a:prstGeom prst="rect">
            <a:avLst/>
          </a:prstGeom>
          <a:noFill/>
        </p:spPr>
        <p:txBody>
          <a:bodyPr wrap="none" rtlCol="0">
            <a:spAutoFit/>
          </a:bodyPr>
          <a:lstStyle/>
          <a:p>
            <a:pPr marL="285750" indent="-285750">
              <a:buFontTx/>
              <a:buChar char="-"/>
            </a:pPr>
            <a:r>
              <a:rPr lang="es-ES" sz="1600" dirty="0">
                <a:solidFill>
                  <a:srgbClr val="FF0000"/>
                </a:solidFill>
              </a:rPr>
              <a:t>2 Col-Col s/</a:t>
            </a:r>
            <a:r>
              <a:rPr lang="es-ES" sz="1600" dirty="0" err="1">
                <a:solidFill>
                  <a:srgbClr val="FF0000"/>
                </a:solidFill>
              </a:rPr>
              <a:t>Kehr</a:t>
            </a:r>
            <a:endParaRPr lang="es-ES" sz="1600" dirty="0">
              <a:solidFill>
                <a:srgbClr val="FF0000"/>
              </a:solidFill>
            </a:endParaRPr>
          </a:p>
          <a:p>
            <a:pPr marL="285750" indent="-285750">
              <a:buFontTx/>
              <a:buChar char="-"/>
            </a:pPr>
            <a:r>
              <a:rPr lang="es-ES" sz="1600" dirty="0">
                <a:solidFill>
                  <a:srgbClr val="FF0000"/>
                </a:solidFill>
              </a:rPr>
              <a:t>3 Col-Col c/</a:t>
            </a:r>
            <a:r>
              <a:rPr lang="es-ES" sz="1600" dirty="0" err="1">
                <a:solidFill>
                  <a:srgbClr val="FF0000"/>
                </a:solidFill>
              </a:rPr>
              <a:t>Kehr</a:t>
            </a:r>
            <a:endParaRPr lang="es-ES" sz="1600" dirty="0">
              <a:solidFill>
                <a:srgbClr val="FF0000"/>
              </a:solidFill>
            </a:endParaRPr>
          </a:p>
        </p:txBody>
      </p:sp>
    </p:spTree>
    <p:extLst>
      <p:ext uri="{BB962C8B-B14F-4D97-AF65-F5344CB8AC3E}">
        <p14:creationId xmlns:p14="http://schemas.microsoft.com/office/powerpoint/2010/main" val="142264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716B-FDFE-001B-726D-0F631D6E82EE}"/>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24FE933-8800-56BD-F6B0-F4180BBC8B6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30A91100-4E3D-C2E8-CBCB-121CE73AF5C5}"/>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6AD734C5-6510-FB51-469D-00449A4D421C}"/>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058F0167-FD68-399B-6182-57C4CCC7B9A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501E2CB-9E93-11B5-1D7B-1DCC4F051F4C}"/>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9CA4916-2619-EBDD-7D66-80C1BA6B2A98}"/>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39F9725-0B85-7A3C-F7E3-004D7B22ABC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9AAD160-DDF6-B423-B183-C0E5DA415996}"/>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AD5731F6-D359-20AF-CE4E-DA567C99A20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6D309657-CB25-FF96-8394-25A388306182}"/>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27AF0BB-AA45-5137-199D-7B00779F5A4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966A787-8960-F8ED-7DDD-9CDA710CB94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30F199AA-F98F-BF72-504A-8158D43ADF0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Rectangle 1">
            <a:extLst>
              <a:ext uri="{FF2B5EF4-FFF2-40B4-BE49-F238E27FC236}">
                <a16:creationId xmlns:a16="http://schemas.microsoft.com/office/drawing/2014/main" id="{2094C076-472E-D367-D6AD-885E617DA163}"/>
              </a:ext>
            </a:extLst>
          </p:cNvPr>
          <p:cNvSpPr>
            <a:spLocks noChangeArrowheads="1"/>
          </p:cNvSpPr>
          <p:nvPr/>
        </p:nvSpPr>
        <p:spPr bwMode="auto">
          <a:xfrm>
            <a:off x="5403849" y="1706563"/>
            <a:ext cx="5184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20" name="Tabla 19">
            <a:extLst>
              <a:ext uri="{FF2B5EF4-FFF2-40B4-BE49-F238E27FC236}">
                <a16:creationId xmlns:a16="http://schemas.microsoft.com/office/drawing/2014/main" id="{575A6FE9-D2EF-B1D2-8F0B-D0AC6B55D194}"/>
              </a:ext>
            </a:extLst>
          </p:cNvPr>
          <p:cNvGraphicFramePr>
            <a:graphicFrameLocks noGrp="1"/>
          </p:cNvGraphicFramePr>
          <p:nvPr>
            <p:extLst>
              <p:ext uri="{D42A27DB-BD31-4B8C-83A1-F6EECF244321}">
                <p14:modId xmlns:p14="http://schemas.microsoft.com/office/powerpoint/2010/main" val="1000873564"/>
              </p:ext>
            </p:extLst>
          </p:nvPr>
        </p:nvGraphicFramePr>
        <p:xfrm>
          <a:off x="5262058" y="1165680"/>
          <a:ext cx="6085624" cy="2743200"/>
        </p:xfrm>
        <a:graphic>
          <a:graphicData uri="http://schemas.openxmlformats.org/drawingml/2006/table">
            <a:tbl>
              <a:tblPr firstRow="1" firstCol="1" lastRow="1" lastCol="1" bandRow="1" bandCol="1">
                <a:tableStyleId>{775DCB02-9BB8-47FD-8907-85C794F793BA}</a:tableStyleId>
              </a:tblPr>
              <a:tblGrid>
                <a:gridCol w="3557597">
                  <a:extLst>
                    <a:ext uri="{9D8B030D-6E8A-4147-A177-3AD203B41FA5}">
                      <a16:colId xmlns:a16="http://schemas.microsoft.com/office/drawing/2014/main" val="2767371832"/>
                    </a:ext>
                  </a:extLst>
                </a:gridCol>
                <a:gridCol w="2528027">
                  <a:extLst>
                    <a:ext uri="{9D8B030D-6E8A-4147-A177-3AD203B41FA5}">
                      <a16:colId xmlns:a16="http://schemas.microsoft.com/office/drawing/2014/main" val="1211914476"/>
                    </a:ext>
                  </a:extLst>
                </a:gridCol>
              </a:tblGrid>
              <a:tr h="783434">
                <a:tc>
                  <a:txBody>
                    <a:bodyPr/>
                    <a:lstStyle/>
                    <a:p>
                      <a:pPr>
                        <a:buNone/>
                      </a:pPr>
                      <a:r>
                        <a:rPr lang="en-US" sz="2000" dirty="0" err="1">
                          <a:solidFill>
                            <a:schemeClr val="tx1"/>
                          </a:solidFill>
                          <a:effectLst/>
                        </a:rPr>
                        <a:t>Hospitalización</a:t>
                      </a:r>
                      <a:r>
                        <a:rPr lang="en-US" sz="2000" dirty="0">
                          <a:solidFill>
                            <a:schemeClr val="tx1"/>
                          </a:solidFill>
                          <a:effectLst/>
                        </a:rPr>
                        <a:t> (días)</a:t>
                      </a:r>
                      <a:endParaRPr lang="es-ES" sz="2000" dirty="0">
                        <a:solidFill>
                          <a:schemeClr val="tx1"/>
                        </a:solidFill>
                        <a:effectLst/>
                      </a:endParaRPr>
                    </a:p>
                    <a:p>
                      <a:pPr>
                        <a:buNone/>
                      </a:pPr>
                      <a:r>
                        <a:rPr lang="en-US" sz="2000" b="0" dirty="0">
                          <a:solidFill>
                            <a:schemeClr val="tx1"/>
                          </a:solidFill>
                          <a:effectLst/>
                        </a:rPr>
                        <a:t>   UCI</a:t>
                      </a:r>
                      <a:endParaRPr lang="es-ES" sz="2000" b="0" dirty="0">
                        <a:solidFill>
                          <a:schemeClr val="tx1"/>
                        </a:solidFill>
                        <a:effectLst/>
                      </a:endParaRPr>
                    </a:p>
                    <a:p>
                      <a:pPr>
                        <a:buNone/>
                      </a:pPr>
                      <a:r>
                        <a:rPr lang="en-US" sz="2000" b="0" dirty="0">
                          <a:solidFill>
                            <a:schemeClr val="tx1"/>
                          </a:solidFill>
                          <a:effectLst/>
                        </a:rPr>
                        <a:t>   Planta</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4 (10-4)</a:t>
                      </a:r>
                      <a:endParaRPr lang="es-ES" sz="2000" b="0" dirty="0">
                        <a:solidFill>
                          <a:schemeClr val="tx1"/>
                        </a:solidFill>
                        <a:effectLst/>
                      </a:endParaRPr>
                    </a:p>
                    <a:p>
                      <a:pPr algn="ctr">
                        <a:buNone/>
                      </a:pPr>
                      <a:r>
                        <a:rPr lang="en-US" sz="2000" b="0" dirty="0">
                          <a:solidFill>
                            <a:schemeClr val="tx1"/>
                          </a:solidFill>
                          <a:effectLst/>
                        </a:rPr>
                        <a:t>10 (19-7)</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tc>
                <a:extLst>
                  <a:ext uri="{0D108BD9-81ED-4DB2-BD59-A6C34878D82A}">
                    <a16:rowId xmlns:a16="http://schemas.microsoft.com/office/drawing/2014/main" val="1164083303"/>
                  </a:ext>
                </a:extLst>
              </a:tr>
              <a:tr h="783434">
                <a:tc>
                  <a:txBody>
                    <a:bodyPr/>
                    <a:lstStyle/>
                    <a:p>
                      <a:pPr>
                        <a:buNone/>
                      </a:pPr>
                      <a:r>
                        <a:rPr lang="es-ES" sz="2000" dirty="0" err="1">
                          <a:solidFill>
                            <a:schemeClr val="tx1"/>
                          </a:solidFill>
                          <a:effectLst/>
                        </a:rPr>
                        <a:t>Clavien-Dindo</a:t>
                      </a:r>
                      <a:endParaRPr lang="es-ES" sz="2000" dirty="0">
                        <a:solidFill>
                          <a:schemeClr val="tx1"/>
                        </a:solidFill>
                        <a:effectLst/>
                      </a:endParaRPr>
                    </a:p>
                    <a:p>
                      <a:pPr>
                        <a:buNone/>
                      </a:pPr>
                      <a:r>
                        <a:rPr lang="es-ES" sz="2000" b="0" dirty="0">
                          <a:solidFill>
                            <a:schemeClr val="tx1"/>
                          </a:solidFill>
                          <a:effectLst/>
                        </a:rPr>
                        <a:t>   I</a:t>
                      </a:r>
                    </a:p>
                    <a:p>
                      <a:pPr>
                        <a:buNone/>
                      </a:pPr>
                      <a:r>
                        <a:rPr lang="es-ES" sz="2000" b="0" dirty="0">
                          <a:solidFill>
                            <a:schemeClr val="tx1"/>
                          </a:solidFill>
                          <a:effectLst/>
                        </a:rPr>
                        <a:t>   II</a:t>
                      </a:r>
                    </a:p>
                    <a:p>
                      <a:pPr>
                        <a:buNone/>
                      </a:pPr>
                      <a:r>
                        <a:rPr lang="es-ES" sz="2000" b="0" dirty="0">
                          <a:solidFill>
                            <a:schemeClr val="tx1"/>
                          </a:solidFill>
                          <a:effectLst/>
                        </a:rPr>
                        <a:t>   III</a:t>
                      </a:r>
                    </a:p>
                    <a:p>
                      <a:pPr>
                        <a:buNone/>
                      </a:pPr>
                      <a:r>
                        <a:rPr lang="es-ES" sz="2000" b="0" dirty="0">
                          <a:solidFill>
                            <a:schemeClr val="tx1"/>
                          </a:solidFill>
                          <a:effectLst/>
                        </a:rPr>
                        <a:t>   IV</a:t>
                      </a:r>
                    </a:p>
                    <a:p>
                      <a:pPr>
                        <a:buNone/>
                      </a:pPr>
                      <a:r>
                        <a:rPr lang="es-ES" sz="2000" b="0" dirty="0">
                          <a:solidFill>
                            <a:schemeClr val="tx1"/>
                          </a:solidFill>
                          <a:effectLst/>
                        </a:rPr>
                        <a:t>   </a:t>
                      </a:r>
                      <a:r>
                        <a:rPr lang="en-US" sz="2000" b="0" dirty="0">
                          <a:solidFill>
                            <a:schemeClr val="tx1"/>
                          </a:solidFill>
                          <a:effectLst/>
                        </a:rPr>
                        <a:t>V</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19 (31,1%)</a:t>
                      </a:r>
                      <a:endParaRPr lang="es-ES" sz="2000" b="0" dirty="0">
                        <a:solidFill>
                          <a:schemeClr val="tx1"/>
                        </a:solidFill>
                        <a:effectLst/>
                      </a:endParaRPr>
                    </a:p>
                    <a:p>
                      <a:pPr algn="ctr">
                        <a:buNone/>
                      </a:pPr>
                      <a:r>
                        <a:rPr lang="en-US" sz="2000" b="0" dirty="0">
                          <a:solidFill>
                            <a:schemeClr val="tx1"/>
                          </a:solidFill>
                          <a:effectLst/>
                        </a:rPr>
                        <a:t>11 (18%)</a:t>
                      </a:r>
                      <a:endParaRPr lang="es-ES" sz="2000" b="0" dirty="0">
                        <a:solidFill>
                          <a:schemeClr val="tx1"/>
                        </a:solidFill>
                        <a:effectLst/>
                      </a:endParaRPr>
                    </a:p>
                    <a:p>
                      <a:pPr algn="ctr">
                        <a:buNone/>
                      </a:pPr>
                      <a:r>
                        <a:rPr lang="en-US" sz="2000" b="0" dirty="0">
                          <a:solidFill>
                            <a:schemeClr val="tx1"/>
                          </a:solidFill>
                          <a:effectLst/>
                        </a:rPr>
                        <a:t>6 (9,8%)</a:t>
                      </a:r>
                      <a:endParaRPr lang="es-ES" sz="2000" b="0" dirty="0">
                        <a:solidFill>
                          <a:schemeClr val="tx1"/>
                        </a:solidFill>
                        <a:effectLst/>
                      </a:endParaRPr>
                    </a:p>
                    <a:p>
                      <a:pPr algn="ctr">
                        <a:buNone/>
                      </a:pPr>
                      <a:r>
                        <a:rPr lang="es-ES" sz="2000" b="0" dirty="0">
                          <a:solidFill>
                            <a:schemeClr val="tx1"/>
                          </a:solidFill>
                          <a:effectLst/>
                        </a:rPr>
                        <a:t>5 (8,2%)</a:t>
                      </a:r>
                    </a:p>
                    <a:p>
                      <a:pPr algn="ctr">
                        <a:buNone/>
                      </a:pPr>
                      <a:r>
                        <a:rPr lang="es-ES" sz="2000" b="0" dirty="0">
                          <a:solidFill>
                            <a:schemeClr val="tx1"/>
                          </a:solidFill>
                          <a:effectLst/>
                        </a:rPr>
                        <a:t>5 (8,2%)</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tc>
                <a:extLst>
                  <a:ext uri="{0D108BD9-81ED-4DB2-BD59-A6C34878D82A}">
                    <a16:rowId xmlns:a16="http://schemas.microsoft.com/office/drawing/2014/main" val="1140468777"/>
                  </a:ext>
                </a:extLst>
              </a:tr>
            </a:tbl>
          </a:graphicData>
        </a:graphic>
      </p:graphicFrame>
      <p:sp>
        <p:nvSpPr>
          <p:cNvPr id="2" name="CuadroTexto 1">
            <a:extLst>
              <a:ext uri="{FF2B5EF4-FFF2-40B4-BE49-F238E27FC236}">
                <a16:creationId xmlns:a16="http://schemas.microsoft.com/office/drawing/2014/main" id="{80D0C6F2-B6DB-4122-4F2E-FD1163C756A6}"/>
              </a:ext>
            </a:extLst>
          </p:cNvPr>
          <p:cNvSpPr txBox="1"/>
          <p:nvPr/>
        </p:nvSpPr>
        <p:spPr>
          <a:xfrm>
            <a:off x="112329" y="154737"/>
            <a:ext cx="6272142" cy="461665"/>
          </a:xfrm>
          <a:prstGeom prst="rect">
            <a:avLst/>
          </a:prstGeom>
          <a:noFill/>
        </p:spPr>
        <p:txBody>
          <a:bodyPr wrap="square" rtlCol="0">
            <a:spAutoFit/>
          </a:bodyPr>
          <a:lstStyle/>
          <a:p>
            <a:r>
              <a:rPr lang="es-ES" sz="2400" b="1" dirty="0"/>
              <a:t>RESULTADOS. Complicaciones II</a:t>
            </a:r>
          </a:p>
        </p:txBody>
      </p:sp>
      <p:graphicFrame>
        <p:nvGraphicFramePr>
          <p:cNvPr id="11" name="Tabla 10">
            <a:extLst>
              <a:ext uri="{FF2B5EF4-FFF2-40B4-BE49-F238E27FC236}">
                <a16:creationId xmlns:a16="http://schemas.microsoft.com/office/drawing/2014/main" id="{1FE74D98-DF59-FAC2-197E-20B1AE5FC4DD}"/>
              </a:ext>
            </a:extLst>
          </p:cNvPr>
          <p:cNvGraphicFramePr>
            <a:graphicFrameLocks noGrp="1"/>
          </p:cNvGraphicFramePr>
          <p:nvPr>
            <p:extLst>
              <p:ext uri="{D42A27DB-BD31-4B8C-83A1-F6EECF244321}">
                <p14:modId xmlns:p14="http://schemas.microsoft.com/office/powerpoint/2010/main" val="2902375066"/>
              </p:ext>
            </p:extLst>
          </p:nvPr>
        </p:nvGraphicFramePr>
        <p:xfrm>
          <a:off x="661077" y="1017273"/>
          <a:ext cx="3657506" cy="3055672"/>
        </p:xfrm>
        <a:graphic>
          <a:graphicData uri="http://schemas.openxmlformats.org/drawingml/2006/table">
            <a:tbl>
              <a:tblPr firstRow="1" firstCol="1" lastRow="1" lastCol="1" bandRow="1" bandCol="1">
                <a:tableStyleId>{5C22544A-7EE6-4342-B048-85BDC9FD1C3A}</a:tableStyleId>
              </a:tblPr>
              <a:tblGrid>
                <a:gridCol w="2320452">
                  <a:extLst>
                    <a:ext uri="{9D8B030D-6E8A-4147-A177-3AD203B41FA5}">
                      <a16:colId xmlns:a16="http://schemas.microsoft.com/office/drawing/2014/main" val="2855989583"/>
                    </a:ext>
                  </a:extLst>
                </a:gridCol>
                <a:gridCol w="1337054">
                  <a:extLst>
                    <a:ext uri="{9D8B030D-6E8A-4147-A177-3AD203B41FA5}">
                      <a16:colId xmlns:a16="http://schemas.microsoft.com/office/drawing/2014/main" val="913443683"/>
                    </a:ext>
                  </a:extLst>
                </a:gridCol>
              </a:tblGrid>
              <a:tr h="867995">
                <a:tc>
                  <a:txBody>
                    <a:bodyPr/>
                    <a:lstStyle/>
                    <a:p>
                      <a:pPr>
                        <a:buNone/>
                      </a:pPr>
                      <a:r>
                        <a:rPr lang="es-ES" sz="2000" dirty="0">
                          <a:solidFill>
                            <a:schemeClr val="tx1"/>
                          </a:solidFill>
                          <a:effectLst/>
                        </a:rPr>
                        <a:t>Venosas</a:t>
                      </a:r>
                    </a:p>
                    <a:p>
                      <a:pPr>
                        <a:buNone/>
                      </a:pPr>
                      <a:r>
                        <a:rPr lang="en-US" sz="2000" dirty="0">
                          <a:solidFill>
                            <a:schemeClr val="tx1"/>
                          </a:solidFill>
                          <a:effectLst/>
                        </a:rPr>
                        <a:t>   </a:t>
                      </a:r>
                      <a:r>
                        <a:rPr lang="en-US" sz="2000" b="0" dirty="0" err="1">
                          <a:solidFill>
                            <a:schemeClr val="tx1"/>
                          </a:solidFill>
                          <a:effectLst/>
                        </a:rPr>
                        <a:t>Trombosis</a:t>
                      </a:r>
                      <a:endParaRPr lang="es-ES" sz="2000" b="0" dirty="0">
                        <a:solidFill>
                          <a:schemeClr val="tx1"/>
                        </a:solidFill>
                        <a:effectLst/>
                      </a:endParaRPr>
                    </a:p>
                    <a:p>
                      <a:pPr>
                        <a:buNone/>
                      </a:pPr>
                      <a:r>
                        <a:rPr lang="en-US" sz="2000" b="0" dirty="0">
                          <a:solidFill>
                            <a:schemeClr val="tx1"/>
                          </a:solidFill>
                          <a:effectLst/>
                        </a:rPr>
                        <a:t>   Kinking***</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2 (3,3%)</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30613948"/>
                  </a:ext>
                </a:extLst>
              </a:tr>
              <a:tr h="922072">
                <a:tc>
                  <a:txBody>
                    <a:bodyPr/>
                    <a:lstStyle/>
                    <a:p>
                      <a:pPr>
                        <a:buNone/>
                      </a:pPr>
                      <a:r>
                        <a:rPr lang="en-US" sz="2000" dirty="0" err="1">
                          <a:solidFill>
                            <a:schemeClr val="tx1"/>
                          </a:solidFill>
                          <a:effectLst/>
                        </a:rPr>
                        <a:t>Tratamiento</a:t>
                      </a:r>
                      <a:endParaRPr lang="es-ES" sz="2000" dirty="0">
                        <a:solidFill>
                          <a:schemeClr val="tx1"/>
                        </a:solidFill>
                        <a:effectLst/>
                      </a:endParaRPr>
                    </a:p>
                    <a:p>
                      <a:pPr>
                        <a:buNone/>
                      </a:pPr>
                      <a:r>
                        <a:rPr lang="en-US" sz="2000" dirty="0">
                          <a:solidFill>
                            <a:schemeClr val="tx1"/>
                          </a:solidFill>
                          <a:effectLst/>
                        </a:rPr>
                        <a:t>   </a:t>
                      </a:r>
                      <a:r>
                        <a:rPr lang="en-US" sz="2000" b="0" dirty="0">
                          <a:solidFill>
                            <a:schemeClr val="tx1"/>
                          </a:solidFill>
                          <a:effectLst/>
                        </a:rPr>
                        <a:t>Anticoagulation</a:t>
                      </a:r>
                      <a:endParaRPr lang="es-ES" sz="2000" b="0" dirty="0">
                        <a:solidFill>
                          <a:schemeClr val="tx1"/>
                        </a:solidFill>
                        <a:effectLst/>
                      </a:endParaRPr>
                    </a:p>
                    <a:p>
                      <a:pPr>
                        <a:buNone/>
                      </a:pPr>
                      <a:r>
                        <a:rPr lang="en-US" sz="2000" b="0" dirty="0">
                          <a:solidFill>
                            <a:schemeClr val="tx1"/>
                          </a:solidFill>
                          <a:effectLst/>
                        </a:rPr>
                        <a:t>   Re-</a:t>
                      </a:r>
                      <a:r>
                        <a:rPr lang="en-US" sz="2000" b="0" dirty="0" err="1">
                          <a:solidFill>
                            <a:schemeClr val="tx1"/>
                          </a:solidFill>
                          <a:effectLst/>
                        </a:rPr>
                        <a:t>trasplante</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77594234"/>
                  </a:ext>
                </a:extLst>
              </a:tr>
              <a:tr h="578664">
                <a:tc>
                  <a:txBody>
                    <a:bodyPr/>
                    <a:lstStyle/>
                    <a:p>
                      <a:pPr>
                        <a:buNone/>
                      </a:pPr>
                      <a:r>
                        <a:rPr lang="es-ES" sz="2000" dirty="0">
                          <a:solidFill>
                            <a:schemeClr val="tx1"/>
                          </a:solidFill>
                          <a:effectLst/>
                        </a:rPr>
                        <a:t>Portales</a:t>
                      </a:r>
                    </a:p>
                    <a:p>
                      <a:pPr>
                        <a:buNone/>
                      </a:pPr>
                      <a:r>
                        <a:rPr lang="en-US" sz="2000" dirty="0">
                          <a:solidFill>
                            <a:schemeClr val="tx1"/>
                          </a:solidFill>
                          <a:effectLst/>
                        </a:rPr>
                        <a:t>   </a:t>
                      </a:r>
                      <a:r>
                        <a:rPr lang="en-US" sz="2000" b="0" dirty="0">
                          <a:solidFill>
                            <a:schemeClr val="tx1"/>
                          </a:solidFill>
                          <a:effectLst/>
                        </a:rPr>
                        <a:t>Kinking***</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1 (1,6%)</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561081311"/>
                  </a:ext>
                </a:extLst>
              </a:tr>
              <a:tr h="578664">
                <a:tc>
                  <a:txBody>
                    <a:bodyPr/>
                    <a:lstStyle/>
                    <a:p>
                      <a:pPr>
                        <a:buNone/>
                      </a:pPr>
                      <a:r>
                        <a:rPr lang="en-US" sz="2000" dirty="0" err="1">
                          <a:solidFill>
                            <a:schemeClr val="tx1"/>
                          </a:solidFill>
                          <a:effectLst/>
                        </a:rPr>
                        <a:t>Tratamiento</a:t>
                      </a:r>
                      <a:endParaRPr lang="es-ES" sz="2000" dirty="0">
                        <a:solidFill>
                          <a:schemeClr val="tx1"/>
                        </a:solidFill>
                        <a:effectLst/>
                      </a:endParaRPr>
                    </a:p>
                    <a:p>
                      <a:pPr>
                        <a:buNone/>
                      </a:pPr>
                      <a:r>
                        <a:rPr lang="en-US" sz="2000" dirty="0">
                          <a:solidFill>
                            <a:schemeClr val="tx1"/>
                          </a:solidFill>
                          <a:effectLst/>
                        </a:rPr>
                        <a:t>   </a:t>
                      </a:r>
                      <a:r>
                        <a:rPr lang="en-US" sz="2000" b="0" dirty="0">
                          <a:solidFill>
                            <a:schemeClr val="tx1"/>
                          </a:solidFill>
                          <a:effectLst/>
                        </a:rPr>
                        <a:t>Re-</a:t>
                      </a:r>
                      <a:r>
                        <a:rPr lang="en-US" sz="2000" b="0" dirty="0" err="1">
                          <a:solidFill>
                            <a:schemeClr val="tx1"/>
                          </a:solidFill>
                          <a:effectLst/>
                        </a:rPr>
                        <a:t>trasplante</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2000" b="0" dirty="0">
                          <a:solidFill>
                            <a:schemeClr val="tx1"/>
                          </a:solidFill>
                          <a:effectLst/>
                        </a:rPr>
                        <a:t> </a:t>
                      </a:r>
                      <a:endParaRPr lang="es-ES" sz="2000" b="0" dirty="0">
                        <a:solidFill>
                          <a:schemeClr val="tx1"/>
                        </a:solidFill>
                        <a:effectLst/>
                      </a:endParaRPr>
                    </a:p>
                    <a:p>
                      <a:pPr algn="ctr">
                        <a:buNone/>
                      </a:pPr>
                      <a:r>
                        <a:rPr lang="en-US" sz="2000" b="0" dirty="0">
                          <a:solidFill>
                            <a:schemeClr val="tx1"/>
                          </a:solidFill>
                          <a:effectLst/>
                        </a:rPr>
                        <a:t>1 (1,6%)</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16233" marR="16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7753405"/>
                  </a:ext>
                </a:extLst>
              </a:tr>
            </a:tbl>
          </a:graphicData>
        </a:graphic>
      </p:graphicFrame>
      <p:sp>
        <p:nvSpPr>
          <p:cNvPr id="21" name="CuadroTexto 20">
            <a:extLst>
              <a:ext uri="{FF2B5EF4-FFF2-40B4-BE49-F238E27FC236}">
                <a16:creationId xmlns:a16="http://schemas.microsoft.com/office/drawing/2014/main" id="{A52B9406-AAE0-FD5F-7579-CDDD1B62B164}"/>
              </a:ext>
            </a:extLst>
          </p:cNvPr>
          <p:cNvSpPr txBox="1"/>
          <p:nvPr/>
        </p:nvSpPr>
        <p:spPr>
          <a:xfrm>
            <a:off x="1862111" y="4843879"/>
            <a:ext cx="9044720" cy="646331"/>
          </a:xfrm>
          <a:prstGeom prst="rect">
            <a:avLst/>
          </a:prstGeom>
          <a:noFill/>
          <a:ln>
            <a:solidFill>
              <a:schemeClr val="accent1">
                <a:shade val="15000"/>
              </a:schemeClr>
            </a:solidFill>
          </a:ln>
        </p:spPr>
        <p:txBody>
          <a:bodyPr wrap="none" rtlCol="0">
            <a:spAutoFit/>
          </a:bodyPr>
          <a:lstStyle/>
          <a:p>
            <a:pPr marL="285750" indent="-285750">
              <a:buFont typeface="Wingdings" pitchFamily="2" charset="2"/>
              <a:buChar char="Ø"/>
            </a:pPr>
            <a:r>
              <a:rPr lang="es-ES" b="1" dirty="0"/>
              <a:t>Tasa de reintervención 14,7% (9 pacientes): </a:t>
            </a:r>
            <a:r>
              <a:rPr lang="es-ES" dirty="0"/>
              <a:t>4 sangrado, 3 fístula biliar, 2 TAH</a:t>
            </a:r>
          </a:p>
          <a:p>
            <a:pPr marL="285750" indent="-285750">
              <a:buFont typeface="Wingdings" pitchFamily="2" charset="2"/>
              <a:buChar char="Ø"/>
            </a:pPr>
            <a:r>
              <a:rPr lang="es-ES" b="1" dirty="0"/>
              <a:t>Tasa de retrasplante 11,5% (7 pacientes): </a:t>
            </a:r>
            <a:r>
              <a:rPr lang="es-ES" dirty="0"/>
              <a:t>5 TAH, 1 hepatitis isquémica, 1 complicaciones </a:t>
            </a:r>
            <a:r>
              <a:rPr lang="es-ES" dirty="0" err="1"/>
              <a:t>bx</a:t>
            </a:r>
            <a:endParaRPr lang="es-ES" dirty="0"/>
          </a:p>
        </p:txBody>
      </p:sp>
      <p:pic>
        <p:nvPicPr>
          <p:cNvPr id="22" name="Picture 2" descr="About Us |">
            <a:extLst>
              <a:ext uri="{FF2B5EF4-FFF2-40B4-BE49-F238E27FC236}">
                <a16:creationId xmlns:a16="http://schemas.microsoft.com/office/drawing/2014/main" id="{76D3A659-07C7-F42F-5E9B-72E7894627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2171DAB5-01C8-D3E9-491C-CD869079E1DB}"/>
              </a:ext>
            </a:extLst>
          </p:cNvPr>
          <p:cNvSpPr/>
          <p:nvPr/>
        </p:nvSpPr>
        <p:spPr>
          <a:xfrm>
            <a:off x="6979920" y="2619902"/>
            <a:ext cx="1722120" cy="9874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rPr>
              <a:t>CD </a:t>
            </a:r>
            <a:r>
              <a:rPr lang="es-ES" b="1" u="sng" dirty="0">
                <a:solidFill>
                  <a:srgbClr val="FF0000"/>
                </a:solidFill>
              </a:rPr>
              <a:t>&gt;</a:t>
            </a:r>
            <a:r>
              <a:rPr lang="es-ES" b="1" dirty="0">
                <a:solidFill>
                  <a:srgbClr val="FF0000"/>
                </a:solidFill>
              </a:rPr>
              <a:t>III</a:t>
            </a:r>
          </a:p>
          <a:p>
            <a:pPr algn="ctr"/>
            <a:r>
              <a:rPr lang="es-ES" b="1" dirty="0">
                <a:solidFill>
                  <a:srgbClr val="FF0000"/>
                </a:solidFill>
              </a:rPr>
              <a:t>26,2%</a:t>
            </a:r>
          </a:p>
        </p:txBody>
      </p:sp>
    </p:spTree>
    <p:extLst>
      <p:ext uri="{BB962C8B-B14F-4D97-AF65-F5344CB8AC3E}">
        <p14:creationId xmlns:p14="http://schemas.microsoft.com/office/powerpoint/2010/main" val="3583088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A85E2-16A3-E17E-3A96-CAA7525D4FD7}"/>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246D556-81AE-AF44-DC47-4EEAA10016D0}"/>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35B9A22-C92B-F445-C130-6A9959BAA232}"/>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961F39B-5769-F41D-0BD1-7327202340DD}"/>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3C2FAE8C-92BB-837A-71FA-6CB27431F43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5B234683-D131-97E3-CB35-5D30B747172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6E67C9D-FB2C-337F-8443-F9F7BD4C26E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82CB77E7-5720-782C-206E-5DCFEFFC2373}"/>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F0B98EF-F86C-F89B-F465-BB063936A14B}"/>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93C52106-79FF-9EA4-F1E1-F034115BDBF5}"/>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168AA7D-1726-203E-F0D0-DC89A7D1BF1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71A0293F-9A4C-C837-76C2-0DD8BB28F27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DF9BD983-2F22-59E7-C6FF-E0D47F8DBA5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D8C2C85-7CB7-E47D-F739-D42CEE7970A2}"/>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Rectangle 1">
            <a:extLst>
              <a:ext uri="{FF2B5EF4-FFF2-40B4-BE49-F238E27FC236}">
                <a16:creationId xmlns:a16="http://schemas.microsoft.com/office/drawing/2014/main" id="{9CBBB3B7-0483-1197-74C2-8015C123A434}"/>
              </a:ext>
            </a:extLst>
          </p:cNvPr>
          <p:cNvSpPr>
            <a:spLocks noChangeArrowheads="1"/>
          </p:cNvSpPr>
          <p:nvPr/>
        </p:nvSpPr>
        <p:spPr bwMode="auto">
          <a:xfrm>
            <a:off x="5403849" y="1706563"/>
            <a:ext cx="5184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2" name="Tabla 1">
            <a:extLst>
              <a:ext uri="{FF2B5EF4-FFF2-40B4-BE49-F238E27FC236}">
                <a16:creationId xmlns:a16="http://schemas.microsoft.com/office/drawing/2014/main" id="{DFCBB72F-DEE7-BD8F-E05E-F094E54514ED}"/>
              </a:ext>
            </a:extLst>
          </p:cNvPr>
          <p:cNvGraphicFramePr>
            <a:graphicFrameLocks noGrp="1"/>
          </p:cNvGraphicFramePr>
          <p:nvPr>
            <p:extLst>
              <p:ext uri="{D42A27DB-BD31-4B8C-83A1-F6EECF244321}">
                <p14:modId xmlns:p14="http://schemas.microsoft.com/office/powerpoint/2010/main" val="3389749797"/>
              </p:ext>
            </p:extLst>
          </p:nvPr>
        </p:nvGraphicFramePr>
        <p:xfrm>
          <a:off x="2982074" y="1184917"/>
          <a:ext cx="6713469" cy="750246"/>
        </p:xfrm>
        <a:graphic>
          <a:graphicData uri="http://schemas.openxmlformats.org/drawingml/2006/table">
            <a:tbl>
              <a:tblPr firstRow="1" firstCol="1" lastRow="1" lastCol="1" bandRow="1" bandCol="1">
                <a:tableStyleId>{F5AB1C69-6EDB-4FF4-983F-18BD219EF322}</a:tableStyleId>
              </a:tblPr>
              <a:tblGrid>
                <a:gridCol w="3924629">
                  <a:extLst>
                    <a:ext uri="{9D8B030D-6E8A-4147-A177-3AD203B41FA5}">
                      <a16:colId xmlns:a16="http://schemas.microsoft.com/office/drawing/2014/main" val="2141251760"/>
                    </a:ext>
                  </a:extLst>
                </a:gridCol>
                <a:gridCol w="2788840">
                  <a:extLst>
                    <a:ext uri="{9D8B030D-6E8A-4147-A177-3AD203B41FA5}">
                      <a16:colId xmlns:a16="http://schemas.microsoft.com/office/drawing/2014/main" val="1165604293"/>
                    </a:ext>
                  </a:extLst>
                </a:gridCol>
              </a:tblGrid>
              <a:tr h="375123">
                <a:tc>
                  <a:txBody>
                    <a:bodyPr/>
                    <a:lstStyle/>
                    <a:p>
                      <a:pPr algn="ctr">
                        <a:buNone/>
                      </a:pPr>
                      <a:r>
                        <a:rPr lang="en-US" sz="2000" dirty="0" err="1">
                          <a:solidFill>
                            <a:schemeClr val="tx1"/>
                          </a:solidFill>
                          <a:effectLst/>
                        </a:rPr>
                        <a:t>Seguimiento</a:t>
                      </a:r>
                      <a:r>
                        <a:rPr lang="en-US" sz="2000" dirty="0">
                          <a:solidFill>
                            <a:schemeClr val="tx1"/>
                          </a:solidFill>
                          <a:effectLst/>
                        </a:rPr>
                        <a:t> (meses)</a:t>
                      </a:r>
                      <a:endParaRPr lang="es-ES" sz="2000" dirty="0">
                        <a:solidFill>
                          <a:schemeClr val="tx1"/>
                        </a:solidFill>
                        <a:effectLst/>
                        <a:latin typeface="+mn-lt"/>
                        <a:ea typeface="MS Mincho" panose="02020609040205080304" pitchFamily="49" charset="-128"/>
                        <a:cs typeface="Calibri" panose="020F0502020204030204" pitchFamily="34" charset="0"/>
                      </a:endParaRPr>
                    </a:p>
                  </a:txBody>
                  <a:tcPr marL="16233" marR="16233" marT="0" marB="0"/>
                </a:tc>
                <a:tc>
                  <a:txBody>
                    <a:bodyPr/>
                    <a:lstStyle/>
                    <a:p>
                      <a:pPr algn="ctr">
                        <a:buNone/>
                      </a:pPr>
                      <a:r>
                        <a:rPr lang="en-US" sz="2000" b="0" dirty="0">
                          <a:solidFill>
                            <a:schemeClr val="tx1"/>
                          </a:solidFill>
                          <a:effectLst/>
                        </a:rPr>
                        <a:t>119 (170)</a:t>
                      </a:r>
                      <a:endParaRPr lang="es-ES" sz="2000" b="0" dirty="0">
                        <a:solidFill>
                          <a:schemeClr val="tx1"/>
                        </a:solidFill>
                        <a:effectLst/>
                        <a:latin typeface="+mn-lt"/>
                        <a:ea typeface="MS Mincho" panose="02020609040205080304" pitchFamily="49" charset="-128"/>
                      </a:endParaRPr>
                    </a:p>
                  </a:txBody>
                  <a:tcPr marL="16233" marR="16233" marT="0" marB="0"/>
                </a:tc>
                <a:extLst>
                  <a:ext uri="{0D108BD9-81ED-4DB2-BD59-A6C34878D82A}">
                    <a16:rowId xmlns:a16="http://schemas.microsoft.com/office/drawing/2014/main" val="1140756171"/>
                  </a:ext>
                </a:extLst>
              </a:tr>
              <a:tr h="375123">
                <a:tc>
                  <a:txBody>
                    <a:bodyPr/>
                    <a:lstStyle/>
                    <a:p>
                      <a:pPr algn="ctr">
                        <a:buNone/>
                      </a:pPr>
                      <a:r>
                        <a:rPr lang="en-US" sz="2000" dirty="0" err="1">
                          <a:solidFill>
                            <a:schemeClr val="tx1"/>
                          </a:solidFill>
                          <a:effectLst/>
                        </a:rPr>
                        <a:t>Mortalidad</a:t>
                      </a:r>
                      <a:endParaRPr lang="es-ES" sz="2000" dirty="0">
                        <a:solidFill>
                          <a:schemeClr val="tx1"/>
                        </a:solidFill>
                        <a:effectLst/>
                        <a:latin typeface="+mn-lt"/>
                        <a:ea typeface="MS Mincho" panose="02020609040205080304" pitchFamily="49" charset="-128"/>
                      </a:endParaRPr>
                    </a:p>
                  </a:txBody>
                  <a:tcPr marL="16233" marR="16233" marT="0" marB="0"/>
                </a:tc>
                <a:tc>
                  <a:txBody>
                    <a:bodyPr/>
                    <a:lstStyle/>
                    <a:p>
                      <a:pPr algn="ctr">
                        <a:buNone/>
                      </a:pPr>
                      <a:r>
                        <a:rPr lang="en-US" sz="2000" b="0" dirty="0">
                          <a:solidFill>
                            <a:schemeClr val="tx1"/>
                          </a:solidFill>
                          <a:effectLst/>
                        </a:rPr>
                        <a:t>24 (39,3%)</a:t>
                      </a:r>
                      <a:endParaRPr lang="es-ES" sz="2000" b="0" dirty="0">
                        <a:solidFill>
                          <a:schemeClr val="tx1"/>
                        </a:solidFill>
                        <a:effectLst/>
                        <a:latin typeface="+mn-lt"/>
                        <a:ea typeface="MS Mincho" panose="02020609040205080304" pitchFamily="49" charset="-128"/>
                      </a:endParaRPr>
                    </a:p>
                  </a:txBody>
                  <a:tcPr marL="16233" marR="16233" marT="0" marB="0"/>
                </a:tc>
                <a:extLst>
                  <a:ext uri="{0D108BD9-81ED-4DB2-BD59-A6C34878D82A}">
                    <a16:rowId xmlns:a16="http://schemas.microsoft.com/office/drawing/2014/main" val="2422852462"/>
                  </a:ext>
                </a:extLst>
              </a:tr>
            </a:tbl>
          </a:graphicData>
        </a:graphic>
      </p:graphicFrame>
      <p:graphicFrame>
        <p:nvGraphicFramePr>
          <p:cNvPr id="29" name="Gráfico 28">
            <a:extLst>
              <a:ext uri="{FF2B5EF4-FFF2-40B4-BE49-F238E27FC236}">
                <a16:creationId xmlns:a16="http://schemas.microsoft.com/office/drawing/2014/main" id="{75835AC9-AF3C-D050-D872-F25CC778B75F}"/>
              </a:ext>
            </a:extLst>
          </p:cNvPr>
          <p:cNvGraphicFramePr/>
          <p:nvPr>
            <p:extLst>
              <p:ext uri="{D42A27DB-BD31-4B8C-83A1-F6EECF244321}">
                <p14:modId xmlns:p14="http://schemas.microsoft.com/office/powerpoint/2010/main" val="619643222"/>
              </p:ext>
            </p:extLst>
          </p:nvPr>
        </p:nvGraphicFramePr>
        <p:xfrm>
          <a:off x="2982074" y="2197189"/>
          <a:ext cx="6713469" cy="3830105"/>
        </p:xfrm>
        <a:graphic>
          <a:graphicData uri="http://schemas.openxmlformats.org/drawingml/2006/chart">
            <c:chart xmlns:c="http://schemas.openxmlformats.org/drawingml/2006/chart" xmlns:r="http://schemas.openxmlformats.org/officeDocument/2006/relationships" r:id="rId6"/>
          </a:graphicData>
        </a:graphic>
      </p:graphicFrame>
      <p:sp>
        <p:nvSpPr>
          <p:cNvPr id="4" name="CuadroTexto 3">
            <a:extLst>
              <a:ext uri="{FF2B5EF4-FFF2-40B4-BE49-F238E27FC236}">
                <a16:creationId xmlns:a16="http://schemas.microsoft.com/office/drawing/2014/main" id="{B026011D-1DCA-3CA3-F000-9A7058571127}"/>
              </a:ext>
            </a:extLst>
          </p:cNvPr>
          <p:cNvSpPr txBox="1"/>
          <p:nvPr/>
        </p:nvSpPr>
        <p:spPr>
          <a:xfrm>
            <a:off x="112329" y="154737"/>
            <a:ext cx="6272142" cy="461665"/>
          </a:xfrm>
          <a:prstGeom prst="rect">
            <a:avLst/>
          </a:prstGeom>
          <a:noFill/>
        </p:spPr>
        <p:txBody>
          <a:bodyPr wrap="square" rtlCol="0">
            <a:spAutoFit/>
          </a:bodyPr>
          <a:lstStyle/>
          <a:p>
            <a:r>
              <a:rPr lang="es-ES" sz="2400" b="1" dirty="0"/>
              <a:t>RESULTADOS. Causas de </a:t>
            </a:r>
            <a:r>
              <a:rPr lang="es-ES" sz="2400" b="1" dirty="0" err="1"/>
              <a:t>éxitus</a:t>
            </a:r>
            <a:endParaRPr lang="es-ES" sz="2400" b="1" dirty="0"/>
          </a:p>
        </p:txBody>
      </p:sp>
      <p:pic>
        <p:nvPicPr>
          <p:cNvPr id="11" name="Picture 2" descr="About Us |">
            <a:extLst>
              <a:ext uri="{FF2B5EF4-FFF2-40B4-BE49-F238E27FC236}">
                <a16:creationId xmlns:a16="http://schemas.microsoft.com/office/drawing/2014/main" id="{5697B99C-686E-CAA1-D4FC-45C769C1F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60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0130-EA61-0F26-2FC9-E033995F6183}"/>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8A70D94B-ADAD-7A12-6F73-A678C82149F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E2CF50-4B5A-E7B5-E1DA-5D7958D1D52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8711583-0828-6769-3E88-DD89943B44B1}"/>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096A9025-3B85-5CE6-34F4-9B5AFFCDC9B3}"/>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0C3FF79-1F4F-AE80-4EBF-1B6845067F67}"/>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74E12200-F261-88E9-47DC-D5AC8FE82D5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527EB21-4DB3-1178-4E6C-9DEE552A243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E2C1E59-A4E9-5295-FEDA-5666F630DC8C}"/>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BAFB1E76-8055-5005-35CD-4ED4ED8B1CA3}"/>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612BF642-4C67-D77C-32A2-6387915AB541}"/>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DABA8140-B865-1685-6CD6-5FF78B47BED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F56F5CE1-D3DC-A44E-408C-298BB74D5094}"/>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7F8EE070-7DAD-D4A2-EC33-321587088DE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11" name="Imagen 10" descr="Gráfico, Gráfico de líneas&#10;&#10;El contenido generado por IA puede ser incorrecto.">
            <a:extLst>
              <a:ext uri="{FF2B5EF4-FFF2-40B4-BE49-F238E27FC236}">
                <a16:creationId xmlns:a16="http://schemas.microsoft.com/office/drawing/2014/main" id="{3DE0C952-0B2C-0266-0101-17F9BEA7E7F7}"/>
              </a:ext>
            </a:extLst>
          </p:cNvPr>
          <p:cNvPicPr>
            <a:picLocks noChangeAspect="1"/>
          </p:cNvPicPr>
          <p:nvPr/>
        </p:nvPicPr>
        <p:blipFill>
          <a:blip r:embed="rId6"/>
          <a:stretch>
            <a:fillRect/>
          </a:stretch>
        </p:blipFill>
        <p:spPr>
          <a:xfrm>
            <a:off x="367615" y="1259834"/>
            <a:ext cx="5867426" cy="3457393"/>
          </a:xfrm>
          <a:prstGeom prst="rect">
            <a:avLst/>
          </a:prstGeom>
          <a:ln>
            <a:solidFill>
              <a:schemeClr val="tx1"/>
            </a:solidFill>
          </a:ln>
        </p:spPr>
      </p:pic>
      <p:pic>
        <p:nvPicPr>
          <p:cNvPr id="20" name="Imagen 19" descr="Gráfico&#10;&#10;El contenido generado por IA puede ser incorrecto.">
            <a:extLst>
              <a:ext uri="{FF2B5EF4-FFF2-40B4-BE49-F238E27FC236}">
                <a16:creationId xmlns:a16="http://schemas.microsoft.com/office/drawing/2014/main" id="{700FD306-7C02-8999-3E47-62D72F22528C}"/>
              </a:ext>
            </a:extLst>
          </p:cNvPr>
          <p:cNvPicPr>
            <a:picLocks noChangeAspect="1"/>
          </p:cNvPicPr>
          <p:nvPr/>
        </p:nvPicPr>
        <p:blipFill>
          <a:blip r:embed="rId7"/>
          <a:stretch>
            <a:fillRect/>
          </a:stretch>
        </p:blipFill>
        <p:spPr>
          <a:xfrm>
            <a:off x="5607724" y="2387607"/>
            <a:ext cx="5867425" cy="3457393"/>
          </a:xfrm>
          <a:prstGeom prst="rect">
            <a:avLst/>
          </a:prstGeom>
          <a:ln>
            <a:solidFill>
              <a:schemeClr val="tx1"/>
            </a:solidFill>
          </a:ln>
        </p:spPr>
      </p:pic>
      <p:sp>
        <p:nvSpPr>
          <p:cNvPr id="21" name="CuadroTexto 20">
            <a:extLst>
              <a:ext uri="{FF2B5EF4-FFF2-40B4-BE49-F238E27FC236}">
                <a16:creationId xmlns:a16="http://schemas.microsoft.com/office/drawing/2014/main" id="{BFC5D9A0-F83A-BAA1-ADE0-DAEF8172D1B6}"/>
              </a:ext>
            </a:extLst>
          </p:cNvPr>
          <p:cNvSpPr txBox="1"/>
          <p:nvPr/>
        </p:nvSpPr>
        <p:spPr>
          <a:xfrm>
            <a:off x="112329" y="154737"/>
            <a:ext cx="6272142" cy="461665"/>
          </a:xfrm>
          <a:prstGeom prst="rect">
            <a:avLst/>
          </a:prstGeom>
          <a:noFill/>
        </p:spPr>
        <p:txBody>
          <a:bodyPr wrap="square" rtlCol="0">
            <a:spAutoFit/>
          </a:bodyPr>
          <a:lstStyle/>
          <a:p>
            <a:r>
              <a:rPr lang="es-ES" sz="2400" b="1" dirty="0"/>
              <a:t>RESULTADOS. Supervivencia global</a:t>
            </a:r>
          </a:p>
        </p:txBody>
      </p:sp>
      <p:pic>
        <p:nvPicPr>
          <p:cNvPr id="22" name="Picture 2" descr="About Us |">
            <a:extLst>
              <a:ext uri="{FF2B5EF4-FFF2-40B4-BE49-F238E27FC236}">
                <a16:creationId xmlns:a16="http://schemas.microsoft.com/office/drawing/2014/main" id="{EDAEB822-2D8A-67F9-98A0-5E964A5F37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5ADF97D5-0EDE-3FAC-B8AA-B04F820768A3}"/>
              </a:ext>
            </a:extLst>
          </p:cNvPr>
          <p:cNvSpPr txBox="1"/>
          <p:nvPr/>
        </p:nvSpPr>
        <p:spPr>
          <a:xfrm>
            <a:off x="1160154" y="2262673"/>
            <a:ext cx="521297" cy="253916"/>
          </a:xfrm>
          <a:prstGeom prst="rect">
            <a:avLst/>
          </a:prstGeom>
          <a:noFill/>
          <a:ln>
            <a:solidFill>
              <a:srgbClr val="FF0000"/>
            </a:solidFill>
          </a:ln>
        </p:spPr>
        <p:txBody>
          <a:bodyPr wrap="none" rtlCol="0">
            <a:spAutoFit/>
          </a:bodyPr>
          <a:lstStyle/>
          <a:p>
            <a:r>
              <a:rPr lang="es-ES" sz="1050" dirty="0">
                <a:solidFill>
                  <a:srgbClr val="FF0000"/>
                </a:solidFill>
              </a:rPr>
              <a:t>83,6%</a:t>
            </a:r>
          </a:p>
        </p:txBody>
      </p:sp>
      <p:sp>
        <p:nvSpPr>
          <p:cNvPr id="24" name="CuadroTexto 23">
            <a:extLst>
              <a:ext uri="{FF2B5EF4-FFF2-40B4-BE49-F238E27FC236}">
                <a16:creationId xmlns:a16="http://schemas.microsoft.com/office/drawing/2014/main" id="{BB274AF5-3947-B12E-E24D-8D363B4C6C20}"/>
              </a:ext>
            </a:extLst>
          </p:cNvPr>
          <p:cNvSpPr txBox="1"/>
          <p:nvPr/>
        </p:nvSpPr>
        <p:spPr>
          <a:xfrm>
            <a:off x="1857857" y="2260649"/>
            <a:ext cx="521297" cy="253916"/>
          </a:xfrm>
          <a:prstGeom prst="rect">
            <a:avLst/>
          </a:prstGeom>
          <a:noFill/>
          <a:ln>
            <a:solidFill>
              <a:srgbClr val="FF0000"/>
            </a:solidFill>
          </a:ln>
        </p:spPr>
        <p:txBody>
          <a:bodyPr wrap="none" rtlCol="0">
            <a:spAutoFit/>
          </a:bodyPr>
          <a:lstStyle/>
          <a:p>
            <a:r>
              <a:rPr lang="es-ES" sz="1050" dirty="0">
                <a:solidFill>
                  <a:srgbClr val="FF0000"/>
                </a:solidFill>
              </a:rPr>
              <a:t>78,2%</a:t>
            </a:r>
          </a:p>
        </p:txBody>
      </p:sp>
      <p:sp>
        <p:nvSpPr>
          <p:cNvPr id="25" name="CuadroTexto 24">
            <a:extLst>
              <a:ext uri="{FF2B5EF4-FFF2-40B4-BE49-F238E27FC236}">
                <a16:creationId xmlns:a16="http://schemas.microsoft.com/office/drawing/2014/main" id="{B4B79457-0799-E701-37B2-77897E86661D}"/>
              </a:ext>
            </a:extLst>
          </p:cNvPr>
          <p:cNvSpPr txBox="1"/>
          <p:nvPr/>
        </p:nvSpPr>
        <p:spPr>
          <a:xfrm>
            <a:off x="2555560" y="2274136"/>
            <a:ext cx="521297" cy="253916"/>
          </a:xfrm>
          <a:prstGeom prst="rect">
            <a:avLst/>
          </a:prstGeom>
          <a:noFill/>
          <a:ln>
            <a:solidFill>
              <a:srgbClr val="FF0000"/>
            </a:solidFill>
          </a:ln>
        </p:spPr>
        <p:txBody>
          <a:bodyPr wrap="none" rtlCol="0">
            <a:spAutoFit/>
          </a:bodyPr>
          <a:lstStyle/>
          <a:p>
            <a:r>
              <a:rPr lang="es-ES" sz="1050" dirty="0">
                <a:solidFill>
                  <a:srgbClr val="FF0000"/>
                </a:solidFill>
              </a:rPr>
              <a:t>78,2%</a:t>
            </a:r>
          </a:p>
        </p:txBody>
      </p:sp>
      <p:cxnSp>
        <p:nvCxnSpPr>
          <p:cNvPr id="27" name="Conector recto de flecha 26">
            <a:extLst>
              <a:ext uri="{FF2B5EF4-FFF2-40B4-BE49-F238E27FC236}">
                <a16:creationId xmlns:a16="http://schemas.microsoft.com/office/drawing/2014/main" id="{1473ABF6-B713-05EA-0760-19A718E10D2E}"/>
              </a:ext>
            </a:extLst>
          </p:cNvPr>
          <p:cNvCxnSpPr/>
          <p:nvPr/>
        </p:nvCxnSpPr>
        <p:spPr>
          <a:xfrm flipV="1">
            <a:off x="1420803" y="2596896"/>
            <a:ext cx="0" cy="1623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356D53CE-1655-25D7-191E-58FAD81717B1}"/>
              </a:ext>
            </a:extLst>
          </p:cNvPr>
          <p:cNvCxnSpPr/>
          <p:nvPr/>
        </p:nvCxnSpPr>
        <p:spPr>
          <a:xfrm flipV="1">
            <a:off x="2119738" y="2596896"/>
            <a:ext cx="0" cy="1623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21455F92-4003-A6D2-7AE6-06FD078A4ECC}"/>
              </a:ext>
            </a:extLst>
          </p:cNvPr>
          <p:cNvSpPr txBox="1"/>
          <p:nvPr/>
        </p:nvSpPr>
        <p:spPr>
          <a:xfrm>
            <a:off x="4274201" y="2406691"/>
            <a:ext cx="521297" cy="253916"/>
          </a:xfrm>
          <a:prstGeom prst="rect">
            <a:avLst/>
          </a:prstGeom>
          <a:noFill/>
          <a:ln>
            <a:solidFill>
              <a:srgbClr val="FF0000"/>
            </a:solidFill>
          </a:ln>
        </p:spPr>
        <p:txBody>
          <a:bodyPr wrap="none" rtlCol="0">
            <a:spAutoFit/>
          </a:bodyPr>
          <a:lstStyle/>
          <a:p>
            <a:r>
              <a:rPr lang="es-ES" sz="1050" dirty="0">
                <a:solidFill>
                  <a:srgbClr val="FF0000"/>
                </a:solidFill>
              </a:rPr>
              <a:t>73,8%</a:t>
            </a:r>
          </a:p>
        </p:txBody>
      </p:sp>
      <p:cxnSp>
        <p:nvCxnSpPr>
          <p:cNvPr id="30" name="Conector recto de flecha 29">
            <a:extLst>
              <a:ext uri="{FF2B5EF4-FFF2-40B4-BE49-F238E27FC236}">
                <a16:creationId xmlns:a16="http://schemas.microsoft.com/office/drawing/2014/main" id="{FCC8D220-6473-590B-EA2F-0CB5E9122952}"/>
              </a:ext>
            </a:extLst>
          </p:cNvPr>
          <p:cNvCxnSpPr/>
          <p:nvPr/>
        </p:nvCxnSpPr>
        <p:spPr>
          <a:xfrm flipV="1">
            <a:off x="2816209" y="2596896"/>
            <a:ext cx="0" cy="1623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D41B7D36-33F6-0D40-5997-EA4214CE6F88}"/>
              </a:ext>
            </a:extLst>
          </p:cNvPr>
          <p:cNvCxnSpPr>
            <a:cxnSpLocks/>
          </p:cNvCxnSpPr>
          <p:nvPr/>
        </p:nvCxnSpPr>
        <p:spPr>
          <a:xfrm flipV="1">
            <a:off x="4570868" y="2726724"/>
            <a:ext cx="0" cy="15142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4C0880ED-9DBA-6F47-9B6B-ADA7941C7053}"/>
              </a:ext>
            </a:extLst>
          </p:cNvPr>
          <p:cNvSpPr txBox="1"/>
          <p:nvPr/>
        </p:nvSpPr>
        <p:spPr>
          <a:xfrm>
            <a:off x="6363760" y="3430055"/>
            <a:ext cx="521297" cy="253916"/>
          </a:xfrm>
          <a:prstGeom prst="rect">
            <a:avLst/>
          </a:prstGeom>
          <a:noFill/>
          <a:ln>
            <a:solidFill>
              <a:srgbClr val="FF0000"/>
            </a:solidFill>
          </a:ln>
        </p:spPr>
        <p:txBody>
          <a:bodyPr wrap="none" rtlCol="0">
            <a:spAutoFit/>
          </a:bodyPr>
          <a:lstStyle/>
          <a:p>
            <a:r>
              <a:rPr lang="es-ES" sz="1050" dirty="0">
                <a:solidFill>
                  <a:srgbClr val="FF0000"/>
                </a:solidFill>
              </a:rPr>
              <a:t>78,7%</a:t>
            </a:r>
          </a:p>
        </p:txBody>
      </p:sp>
      <p:cxnSp>
        <p:nvCxnSpPr>
          <p:cNvPr id="34" name="Conector recto de flecha 33">
            <a:extLst>
              <a:ext uri="{FF2B5EF4-FFF2-40B4-BE49-F238E27FC236}">
                <a16:creationId xmlns:a16="http://schemas.microsoft.com/office/drawing/2014/main" id="{3A7E3107-8E99-DF3B-C882-E081DF289261}"/>
              </a:ext>
            </a:extLst>
          </p:cNvPr>
          <p:cNvCxnSpPr/>
          <p:nvPr/>
        </p:nvCxnSpPr>
        <p:spPr>
          <a:xfrm flipV="1">
            <a:off x="6624409" y="3737771"/>
            <a:ext cx="0" cy="1623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300BCBA1-2620-8DE2-20C3-3B29EBA4C63C}"/>
              </a:ext>
            </a:extLst>
          </p:cNvPr>
          <p:cNvSpPr txBox="1"/>
          <p:nvPr/>
        </p:nvSpPr>
        <p:spPr>
          <a:xfrm>
            <a:off x="7099199" y="3483855"/>
            <a:ext cx="521297" cy="253916"/>
          </a:xfrm>
          <a:prstGeom prst="rect">
            <a:avLst/>
          </a:prstGeom>
          <a:noFill/>
          <a:ln>
            <a:solidFill>
              <a:srgbClr val="FF0000"/>
            </a:solidFill>
          </a:ln>
        </p:spPr>
        <p:txBody>
          <a:bodyPr wrap="none" rtlCol="0">
            <a:spAutoFit/>
          </a:bodyPr>
          <a:lstStyle/>
          <a:p>
            <a:r>
              <a:rPr lang="es-ES" sz="1050" dirty="0">
                <a:solidFill>
                  <a:srgbClr val="FF0000"/>
                </a:solidFill>
              </a:rPr>
              <a:t>73,4%</a:t>
            </a:r>
          </a:p>
        </p:txBody>
      </p:sp>
      <p:cxnSp>
        <p:nvCxnSpPr>
          <p:cNvPr id="36" name="Conector recto de flecha 35">
            <a:extLst>
              <a:ext uri="{FF2B5EF4-FFF2-40B4-BE49-F238E27FC236}">
                <a16:creationId xmlns:a16="http://schemas.microsoft.com/office/drawing/2014/main" id="{7B7B173A-86F4-F3D7-7A11-1DF540DBD2A4}"/>
              </a:ext>
            </a:extLst>
          </p:cNvPr>
          <p:cNvCxnSpPr>
            <a:cxnSpLocks/>
          </p:cNvCxnSpPr>
          <p:nvPr/>
        </p:nvCxnSpPr>
        <p:spPr>
          <a:xfrm flipV="1">
            <a:off x="7359847" y="3805881"/>
            <a:ext cx="0" cy="15558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AD47FDB5-117F-C8CE-834D-F0F75975D5E4}"/>
              </a:ext>
            </a:extLst>
          </p:cNvPr>
          <p:cNvCxnSpPr>
            <a:cxnSpLocks/>
          </p:cNvCxnSpPr>
          <p:nvPr/>
        </p:nvCxnSpPr>
        <p:spPr>
          <a:xfrm flipV="1">
            <a:off x="8056969" y="3805881"/>
            <a:ext cx="0" cy="15558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2342F7C6-568E-F2F9-E957-2D5E6C55B690}"/>
              </a:ext>
            </a:extLst>
          </p:cNvPr>
          <p:cNvSpPr txBox="1"/>
          <p:nvPr/>
        </p:nvSpPr>
        <p:spPr>
          <a:xfrm>
            <a:off x="7795670" y="3478488"/>
            <a:ext cx="521297" cy="253916"/>
          </a:xfrm>
          <a:prstGeom prst="rect">
            <a:avLst/>
          </a:prstGeom>
          <a:noFill/>
          <a:ln>
            <a:solidFill>
              <a:srgbClr val="FF0000"/>
            </a:solidFill>
          </a:ln>
        </p:spPr>
        <p:txBody>
          <a:bodyPr wrap="none" rtlCol="0">
            <a:spAutoFit/>
          </a:bodyPr>
          <a:lstStyle/>
          <a:p>
            <a:r>
              <a:rPr lang="es-ES" sz="1050" dirty="0">
                <a:solidFill>
                  <a:srgbClr val="FF0000"/>
                </a:solidFill>
              </a:rPr>
              <a:t>73,4%</a:t>
            </a:r>
          </a:p>
        </p:txBody>
      </p:sp>
      <p:sp>
        <p:nvSpPr>
          <p:cNvPr id="41" name="CuadroTexto 40">
            <a:extLst>
              <a:ext uri="{FF2B5EF4-FFF2-40B4-BE49-F238E27FC236}">
                <a16:creationId xmlns:a16="http://schemas.microsoft.com/office/drawing/2014/main" id="{2FC74806-267B-7CE8-C67E-372285375887}"/>
              </a:ext>
            </a:extLst>
          </p:cNvPr>
          <p:cNvSpPr txBox="1"/>
          <p:nvPr/>
        </p:nvSpPr>
        <p:spPr>
          <a:xfrm>
            <a:off x="9535328" y="3640508"/>
            <a:ext cx="521297" cy="253916"/>
          </a:xfrm>
          <a:prstGeom prst="rect">
            <a:avLst/>
          </a:prstGeom>
          <a:noFill/>
          <a:ln>
            <a:solidFill>
              <a:srgbClr val="FF0000"/>
            </a:solidFill>
          </a:ln>
        </p:spPr>
        <p:txBody>
          <a:bodyPr wrap="none" rtlCol="0">
            <a:spAutoFit/>
          </a:bodyPr>
          <a:lstStyle/>
          <a:p>
            <a:r>
              <a:rPr lang="es-ES" sz="1050" dirty="0">
                <a:solidFill>
                  <a:srgbClr val="FF0000"/>
                </a:solidFill>
              </a:rPr>
              <a:t>71,1%</a:t>
            </a:r>
          </a:p>
        </p:txBody>
      </p:sp>
      <p:cxnSp>
        <p:nvCxnSpPr>
          <p:cNvPr id="42" name="Conector recto de flecha 41">
            <a:extLst>
              <a:ext uri="{FF2B5EF4-FFF2-40B4-BE49-F238E27FC236}">
                <a16:creationId xmlns:a16="http://schemas.microsoft.com/office/drawing/2014/main" id="{1A4D424B-38B0-027E-D0F3-AFED740BBDF8}"/>
              </a:ext>
            </a:extLst>
          </p:cNvPr>
          <p:cNvCxnSpPr>
            <a:cxnSpLocks/>
          </p:cNvCxnSpPr>
          <p:nvPr/>
        </p:nvCxnSpPr>
        <p:spPr>
          <a:xfrm flipV="1">
            <a:off x="9795977" y="3932839"/>
            <a:ext cx="0" cy="1428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621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0C654-ABB6-77F4-DECC-B76FE24B08BB}"/>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115927E2-E24B-7C6C-4B78-F0C8F8308222}"/>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E293A63C-5D75-DB5A-0F7A-4EA1C43B0B71}"/>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F94B05A-13C0-46DB-D634-149292110F96}"/>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69707C1-AFA9-9BFB-5FB9-A4DF232C855F}"/>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98212C7E-80F9-9C88-B439-A86DC606FA44}"/>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D0E0CD8-737A-4024-6743-C6FABBD3BE8E}"/>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AC2AB6F7-43AA-71E2-5345-EC5B24D9E724}"/>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B7A751D-168E-1182-8D91-85A20B8F4143}"/>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2070EFE-575F-8D26-AB9F-4B8BCD584BB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1DB95206-29AB-45BB-2B62-BCA61B31FC0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B5C16A5E-1B38-C3ED-79EE-464C2835B13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4CFABEFA-F8A4-3633-2B36-775701EAD1B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62523CE7-865A-2B4B-8E71-27E48459F154}"/>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CuadroTexto 3">
            <a:extLst>
              <a:ext uri="{FF2B5EF4-FFF2-40B4-BE49-F238E27FC236}">
                <a16:creationId xmlns:a16="http://schemas.microsoft.com/office/drawing/2014/main" id="{E4F03D96-CD51-A376-F2F2-922923747F84}"/>
              </a:ext>
            </a:extLst>
          </p:cNvPr>
          <p:cNvSpPr txBox="1"/>
          <p:nvPr/>
        </p:nvSpPr>
        <p:spPr>
          <a:xfrm>
            <a:off x="112329" y="154737"/>
            <a:ext cx="6272142" cy="461665"/>
          </a:xfrm>
          <a:prstGeom prst="rect">
            <a:avLst/>
          </a:prstGeom>
          <a:noFill/>
        </p:spPr>
        <p:txBody>
          <a:bodyPr wrap="square" rtlCol="0">
            <a:spAutoFit/>
          </a:bodyPr>
          <a:lstStyle/>
          <a:p>
            <a:r>
              <a:rPr lang="es-ES" sz="2400" b="1" dirty="0"/>
              <a:t>RESULTADOS. Supervivencia por periodos</a:t>
            </a:r>
          </a:p>
        </p:txBody>
      </p:sp>
      <p:pic>
        <p:nvPicPr>
          <p:cNvPr id="10" name="Picture 2" descr="About Us |">
            <a:extLst>
              <a:ext uri="{FF2B5EF4-FFF2-40B4-BE49-F238E27FC236}">
                <a16:creationId xmlns:a16="http://schemas.microsoft.com/office/drawing/2014/main" id="{32ABC4AF-00DF-7E6A-96C5-162D4BEFB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9B402DA-1EE7-D7A9-0E1D-8AC35563AD1E}"/>
              </a:ext>
            </a:extLst>
          </p:cNvPr>
          <p:cNvPicPr>
            <a:picLocks noChangeAspect="1"/>
          </p:cNvPicPr>
          <p:nvPr/>
        </p:nvPicPr>
        <p:blipFill>
          <a:blip r:embed="rId7"/>
          <a:stretch>
            <a:fillRect/>
          </a:stretch>
        </p:blipFill>
        <p:spPr>
          <a:xfrm>
            <a:off x="552724" y="839647"/>
            <a:ext cx="6201701" cy="3654054"/>
          </a:xfrm>
          <a:prstGeom prst="rect">
            <a:avLst/>
          </a:prstGeom>
          <a:ln>
            <a:solidFill>
              <a:schemeClr val="tx1"/>
            </a:solidFill>
          </a:ln>
        </p:spPr>
      </p:pic>
      <p:pic>
        <p:nvPicPr>
          <p:cNvPr id="11" name="Imagen 10">
            <a:extLst>
              <a:ext uri="{FF2B5EF4-FFF2-40B4-BE49-F238E27FC236}">
                <a16:creationId xmlns:a16="http://schemas.microsoft.com/office/drawing/2014/main" id="{66A24A42-20CE-400F-6D41-06C31E1D0F13}"/>
              </a:ext>
            </a:extLst>
          </p:cNvPr>
          <p:cNvPicPr>
            <a:picLocks noChangeAspect="1"/>
          </p:cNvPicPr>
          <p:nvPr/>
        </p:nvPicPr>
        <p:blipFill>
          <a:blip r:embed="rId8"/>
          <a:stretch>
            <a:fillRect/>
          </a:stretch>
        </p:blipFill>
        <p:spPr>
          <a:xfrm>
            <a:off x="5731301" y="2452515"/>
            <a:ext cx="5907975" cy="3480990"/>
          </a:xfrm>
          <a:prstGeom prst="rect">
            <a:avLst/>
          </a:prstGeom>
          <a:ln>
            <a:solidFill>
              <a:schemeClr val="tx1"/>
            </a:solidFill>
          </a:ln>
        </p:spPr>
      </p:pic>
    </p:spTree>
    <p:extLst>
      <p:ext uri="{BB962C8B-B14F-4D97-AF65-F5344CB8AC3E}">
        <p14:creationId xmlns:p14="http://schemas.microsoft.com/office/powerpoint/2010/main" val="207452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4B257-87F4-8F24-9D38-4E80E7B77DC7}"/>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F789C45-F5AE-C8C2-34E8-92D7D2E4BF0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82C3E933-2729-6773-7307-EBE05F93D849}"/>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9D80575-B350-36A1-E7EB-65607F208926}"/>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82AC5F25-4513-5EC1-9977-E1CA92D6B445}"/>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52EE3A68-DA9D-A6ED-7D52-B90895BC200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79528347-58B9-033F-FDC9-27C1FB3155EE}"/>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2DEBA884-46C1-1210-C72C-356FC981DD0C}"/>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029F3C8-7134-D076-AFD7-D2E04AA11933}"/>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2A80ECA-9DE7-9E99-193E-233043D828F6}"/>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56D992D-8C80-A6E3-A6CD-3F372B2D83C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7B03E42B-0E7E-34D5-49E3-8790BC7AC4C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1F54B909-573E-4F66-ED16-C726D56A646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85B743E-A453-29EA-F988-21C6A330FEE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CuadroTexto 3">
            <a:extLst>
              <a:ext uri="{FF2B5EF4-FFF2-40B4-BE49-F238E27FC236}">
                <a16:creationId xmlns:a16="http://schemas.microsoft.com/office/drawing/2014/main" id="{79654271-7380-7627-904F-AA2094904DD0}"/>
              </a:ext>
            </a:extLst>
          </p:cNvPr>
          <p:cNvSpPr txBox="1"/>
          <p:nvPr/>
        </p:nvSpPr>
        <p:spPr>
          <a:xfrm>
            <a:off x="112329" y="154737"/>
            <a:ext cx="6272142" cy="461665"/>
          </a:xfrm>
          <a:prstGeom prst="rect">
            <a:avLst/>
          </a:prstGeom>
          <a:noFill/>
        </p:spPr>
        <p:txBody>
          <a:bodyPr wrap="square" rtlCol="0">
            <a:spAutoFit/>
          </a:bodyPr>
          <a:lstStyle/>
          <a:p>
            <a:r>
              <a:rPr lang="es-ES" sz="2400" b="1" dirty="0"/>
              <a:t>RESULTADOS. Supervivencia por complicaciones</a:t>
            </a:r>
          </a:p>
        </p:txBody>
      </p:sp>
      <p:pic>
        <p:nvPicPr>
          <p:cNvPr id="10" name="Picture 2" descr="About Us |">
            <a:extLst>
              <a:ext uri="{FF2B5EF4-FFF2-40B4-BE49-F238E27FC236}">
                <a16:creationId xmlns:a16="http://schemas.microsoft.com/office/drawing/2014/main" id="{300595BC-8769-10E2-4FD2-F7BA5BFDCB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B76E1BE-AD42-B69E-10E8-9D65CCE70726}"/>
              </a:ext>
            </a:extLst>
          </p:cNvPr>
          <p:cNvPicPr>
            <a:picLocks noChangeAspect="1"/>
          </p:cNvPicPr>
          <p:nvPr/>
        </p:nvPicPr>
        <p:blipFill>
          <a:blip r:embed="rId7"/>
          <a:stretch>
            <a:fillRect/>
          </a:stretch>
        </p:blipFill>
        <p:spPr>
          <a:xfrm>
            <a:off x="367615" y="1017272"/>
            <a:ext cx="6272142" cy="3695558"/>
          </a:xfrm>
          <a:prstGeom prst="rect">
            <a:avLst/>
          </a:prstGeom>
          <a:ln>
            <a:solidFill>
              <a:schemeClr val="tx1"/>
            </a:solidFill>
          </a:ln>
        </p:spPr>
      </p:pic>
      <p:pic>
        <p:nvPicPr>
          <p:cNvPr id="20" name="Imagen 19">
            <a:extLst>
              <a:ext uri="{FF2B5EF4-FFF2-40B4-BE49-F238E27FC236}">
                <a16:creationId xmlns:a16="http://schemas.microsoft.com/office/drawing/2014/main" id="{307E688B-5F5A-97CE-CA9C-6A7EEEB214AF}"/>
              </a:ext>
            </a:extLst>
          </p:cNvPr>
          <p:cNvPicPr>
            <a:picLocks noChangeAspect="1"/>
          </p:cNvPicPr>
          <p:nvPr/>
        </p:nvPicPr>
        <p:blipFill>
          <a:blip r:embed="rId8"/>
          <a:stretch>
            <a:fillRect/>
          </a:stretch>
        </p:blipFill>
        <p:spPr>
          <a:xfrm>
            <a:off x="5494331" y="2411088"/>
            <a:ext cx="6093994" cy="3590593"/>
          </a:xfrm>
          <a:prstGeom prst="rect">
            <a:avLst/>
          </a:prstGeom>
          <a:ln>
            <a:solidFill>
              <a:schemeClr val="tx1"/>
            </a:solidFill>
          </a:ln>
        </p:spPr>
      </p:pic>
    </p:spTree>
    <p:extLst>
      <p:ext uri="{BB962C8B-B14F-4D97-AF65-F5344CB8AC3E}">
        <p14:creationId xmlns:p14="http://schemas.microsoft.com/office/powerpoint/2010/main" val="1336482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C2EF-578A-F565-40CE-86DE28104B91}"/>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8835776-470F-F3E1-1828-73A00432B7E4}"/>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9537744-D241-2DB1-3F80-387D80F938D8}"/>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4067CC9C-F820-C5FE-84DE-00C84895FAC4}"/>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514481D7-86AE-D8AA-93EF-AB9AEA33DE3E}"/>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3D4F139-D6A3-33FA-365B-E9F3EFA00AFC}"/>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50D02AE-A0FE-35C9-9174-1A59BBFD8F4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E9104B2-3761-1AA1-AF46-F7F8767294F9}"/>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2588C08-37F7-1ABC-72F6-4A861A0C85F3}"/>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224FE1E7-6433-BBF8-0B98-13A4DED74F88}"/>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63A0965-CC5C-2645-70D7-85CB0368A233}"/>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4C2E8F3-DBB3-A95E-A587-14787B3B1D34}"/>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B3E079C6-0764-F88A-575F-6A3F1C1D231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87B82E6-A7A0-EC27-C62A-801CD4E998C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1" name="CuadroTexto 10">
            <a:extLst>
              <a:ext uri="{FF2B5EF4-FFF2-40B4-BE49-F238E27FC236}">
                <a16:creationId xmlns:a16="http://schemas.microsoft.com/office/drawing/2014/main" id="{9D4C5DBD-A766-2112-B8C5-1F407AD19674}"/>
              </a:ext>
            </a:extLst>
          </p:cNvPr>
          <p:cNvSpPr txBox="1"/>
          <p:nvPr/>
        </p:nvSpPr>
        <p:spPr>
          <a:xfrm>
            <a:off x="977250" y="3625181"/>
            <a:ext cx="4946754" cy="2308324"/>
          </a:xfrm>
          <a:prstGeom prst="rect">
            <a:avLst/>
          </a:prstGeom>
          <a:noFill/>
        </p:spPr>
        <p:txBody>
          <a:bodyPr wrap="square" rtlCol="0">
            <a:spAutoFit/>
          </a:bodyPr>
          <a:lstStyle/>
          <a:p>
            <a:pPr marL="285750" indent="-285750" algn="just">
              <a:buFont typeface="Arial" panose="020B0604020202020204" pitchFamily="34" charset="0"/>
              <a:buChar char="•"/>
            </a:pPr>
            <a:r>
              <a:rPr lang="es-ES" dirty="0"/>
              <a:t>1984 </a:t>
            </a:r>
            <a:r>
              <a:rPr lang="es-ES" dirty="0" err="1"/>
              <a:t>Bismuth</a:t>
            </a:r>
            <a:r>
              <a:rPr lang="es-ES" dirty="0"/>
              <a:t> y </a:t>
            </a:r>
            <a:r>
              <a:rPr lang="es-ES" dirty="0" err="1"/>
              <a:t>Houssin</a:t>
            </a:r>
            <a:r>
              <a:rPr lang="es-ES" dirty="0"/>
              <a:t> (reducido)</a:t>
            </a:r>
          </a:p>
          <a:p>
            <a:pPr marL="285750" indent="-285750" algn="just">
              <a:buFont typeface="Arial" panose="020B0604020202020204" pitchFamily="34" charset="0"/>
              <a:buChar char="•"/>
            </a:pPr>
            <a:r>
              <a:rPr lang="es-ES" dirty="0"/>
              <a:t>1988 </a:t>
            </a:r>
            <a:r>
              <a:rPr lang="es-ES" dirty="0" err="1"/>
              <a:t>Pichlmayr</a:t>
            </a:r>
            <a:r>
              <a:rPr lang="es-ES" dirty="0"/>
              <a:t> (Split)</a:t>
            </a:r>
          </a:p>
          <a:p>
            <a:pPr marL="285750" indent="-285750" algn="just">
              <a:buFont typeface="Arial" panose="020B0604020202020204" pitchFamily="34" charset="0"/>
              <a:buChar char="•"/>
            </a:pPr>
            <a:r>
              <a:rPr lang="es-ES" dirty="0"/>
              <a:t>1990 </a:t>
            </a:r>
            <a:r>
              <a:rPr lang="es-ES" dirty="0" err="1"/>
              <a:t>Strong</a:t>
            </a:r>
            <a:r>
              <a:rPr lang="es-ES" dirty="0"/>
              <a:t> (donante vivo)</a:t>
            </a:r>
          </a:p>
          <a:p>
            <a:pPr marL="285750" indent="-285750" algn="just">
              <a:buFont typeface="Arial" panose="020B0604020202020204" pitchFamily="34" charset="0"/>
              <a:buChar char="•"/>
            </a:pPr>
            <a:r>
              <a:rPr lang="es-ES" dirty="0"/>
              <a:t>1990 </a:t>
            </a:r>
            <a:r>
              <a:rPr lang="es-ES" dirty="0" err="1"/>
              <a:t>Broeslsch</a:t>
            </a:r>
            <a:r>
              <a:rPr lang="es-ES" dirty="0"/>
              <a:t>. Primera serie (30 TH tipo Split)</a:t>
            </a:r>
          </a:p>
          <a:p>
            <a:pPr marL="285750" indent="-285750" algn="just">
              <a:buFont typeface="Arial" panose="020B0604020202020204" pitchFamily="34" charset="0"/>
              <a:buChar char="•"/>
            </a:pPr>
            <a:r>
              <a:rPr lang="es-ES" dirty="0">
                <a:solidFill>
                  <a:srgbClr val="FF0000"/>
                </a:solidFill>
              </a:rPr>
              <a:t>ELTR 1988-2016: 32% TH tipo Split, pero </a:t>
            </a:r>
            <a:r>
              <a:rPr lang="es-ES" b="1" dirty="0">
                <a:solidFill>
                  <a:srgbClr val="FF0000"/>
                </a:solidFill>
              </a:rPr>
              <a:t>solo el 3,8% de los hígados POTENCIALMENTE divisibles se utilizaron.</a:t>
            </a:r>
          </a:p>
          <a:p>
            <a:pPr marL="285750" indent="-285750" algn="just">
              <a:buFont typeface="Arial" panose="020B0604020202020204" pitchFamily="34" charset="0"/>
              <a:buChar char="•"/>
            </a:pPr>
            <a:r>
              <a:rPr lang="es-ES" dirty="0"/>
              <a:t>2020 ONT &lt;35 </a:t>
            </a:r>
            <a:r>
              <a:rPr lang="es-ES" dirty="0" err="1"/>
              <a:t>year</a:t>
            </a:r>
            <a:r>
              <a:rPr lang="es-ES" dirty="0"/>
              <a:t>-Split-</a:t>
            </a:r>
            <a:r>
              <a:rPr lang="es-ES" dirty="0" err="1"/>
              <a:t>policy</a:t>
            </a:r>
            <a:endParaRPr lang="es-ES" dirty="0"/>
          </a:p>
        </p:txBody>
      </p:sp>
      <p:pic>
        <p:nvPicPr>
          <p:cNvPr id="20" name="Imagen 19">
            <a:extLst>
              <a:ext uri="{FF2B5EF4-FFF2-40B4-BE49-F238E27FC236}">
                <a16:creationId xmlns:a16="http://schemas.microsoft.com/office/drawing/2014/main" id="{BAF930B7-7A52-465E-C4ED-19B951E5007C}"/>
              </a:ext>
            </a:extLst>
          </p:cNvPr>
          <p:cNvPicPr>
            <a:picLocks noChangeAspect="1"/>
          </p:cNvPicPr>
          <p:nvPr/>
        </p:nvPicPr>
        <p:blipFill>
          <a:blip r:embed="rId6"/>
          <a:stretch>
            <a:fillRect/>
          </a:stretch>
        </p:blipFill>
        <p:spPr>
          <a:xfrm>
            <a:off x="977251" y="706420"/>
            <a:ext cx="4946753" cy="2800950"/>
          </a:xfrm>
          <a:prstGeom prst="rect">
            <a:avLst/>
          </a:prstGeom>
        </p:spPr>
      </p:pic>
      <p:pic>
        <p:nvPicPr>
          <p:cNvPr id="22" name="Imagen 21">
            <a:extLst>
              <a:ext uri="{FF2B5EF4-FFF2-40B4-BE49-F238E27FC236}">
                <a16:creationId xmlns:a16="http://schemas.microsoft.com/office/drawing/2014/main" id="{19FEB906-1DDE-D511-1F07-8EE12F8889FD}"/>
              </a:ext>
            </a:extLst>
          </p:cNvPr>
          <p:cNvPicPr>
            <a:picLocks noChangeAspect="1"/>
          </p:cNvPicPr>
          <p:nvPr/>
        </p:nvPicPr>
        <p:blipFill>
          <a:blip r:embed="rId7"/>
          <a:stretch>
            <a:fillRect/>
          </a:stretch>
        </p:blipFill>
        <p:spPr>
          <a:xfrm>
            <a:off x="6833625" y="171066"/>
            <a:ext cx="4744493" cy="5943489"/>
          </a:xfrm>
          <a:prstGeom prst="rect">
            <a:avLst/>
          </a:prstGeom>
        </p:spPr>
      </p:pic>
      <p:sp>
        <p:nvSpPr>
          <p:cNvPr id="2" name="CuadroTexto 1">
            <a:extLst>
              <a:ext uri="{FF2B5EF4-FFF2-40B4-BE49-F238E27FC236}">
                <a16:creationId xmlns:a16="http://schemas.microsoft.com/office/drawing/2014/main" id="{EBC49509-FD8B-21AA-CDF1-BFC01B6FBB66}"/>
              </a:ext>
            </a:extLst>
          </p:cNvPr>
          <p:cNvSpPr txBox="1"/>
          <p:nvPr/>
        </p:nvSpPr>
        <p:spPr>
          <a:xfrm>
            <a:off x="112329" y="171066"/>
            <a:ext cx="3824764" cy="461665"/>
          </a:xfrm>
          <a:prstGeom prst="rect">
            <a:avLst/>
          </a:prstGeom>
          <a:noFill/>
        </p:spPr>
        <p:txBody>
          <a:bodyPr wrap="square" rtlCol="0">
            <a:spAutoFit/>
          </a:bodyPr>
          <a:lstStyle/>
          <a:p>
            <a:r>
              <a:rPr lang="es-ES" sz="2400" b="1" dirty="0"/>
              <a:t>INTRODUCCIÓN</a:t>
            </a:r>
          </a:p>
        </p:txBody>
      </p:sp>
    </p:spTree>
    <p:extLst>
      <p:ext uri="{BB962C8B-B14F-4D97-AF65-F5344CB8AC3E}">
        <p14:creationId xmlns:p14="http://schemas.microsoft.com/office/powerpoint/2010/main" val="771380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7B78-16B3-DD7F-A039-6E06B5422224}"/>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459FDBB4-7550-A85C-7CB1-855A3E9D4AAF}"/>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FA7763E-F854-01FF-2687-1AF7D2CF27D9}"/>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A675ACF0-98B3-6AEF-AA06-1708E6C1604F}"/>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6DCAE72-1DD2-F301-35F5-E7E3A171DBEC}"/>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20964BA2-831D-8E0A-B06C-9D1BF2E5167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C158D83-9287-0B28-7298-9A46E35B44D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4B91B200-9750-BB28-0029-2387E303AAC1}"/>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512B694-6EB7-ABC4-AC3E-9D9FDA11721A}"/>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3FA02466-CE07-6F46-2397-62E1E87CCC80}"/>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B0EC44B8-A1E5-2596-2AE7-A83F0309D1C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E87EBA8E-3AFF-2292-7B75-4B7F459DF480}"/>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FD7C2084-76C8-8A26-C0EE-F49BEB49A12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A13B51F-FBEC-C197-32C9-7254EF0DD8E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3" name="Tabla 2">
            <a:extLst>
              <a:ext uri="{FF2B5EF4-FFF2-40B4-BE49-F238E27FC236}">
                <a16:creationId xmlns:a16="http://schemas.microsoft.com/office/drawing/2014/main" id="{29497A01-52F2-CD52-1160-3E0CEA915C42}"/>
              </a:ext>
            </a:extLst>
          </p:cNvPr>
          <p:cNvGraphicFramePr>
            <a:graphicFrameLocks noGrp="1"/>
          </p:cNvGraphicFramePr>
          <p:nvPr>
            <p:extLst>
              <p:ext uri="{D42A27DB-BD31-4B8C-83A1-F6EECF244321}">
                <p14:modId xmlns:p14="http://schemas.microsoft.com/office/powerpoint/2010/main" val="740550338"/>
              </p:ext>
            </p:extLst>
          </p:nvPr>
        </p:nvGraphicFramePr>
        <p:xfrm>
          <a:off x="329882" y="1297829"/>
          <a:ext cx="5185524" cy="1752600"/>
        </p:xfrm>
        <a:graphic>
          <a:graphicData uri="http://schemas.openxmlformats.org/drawingml/2006/table">
            <a:tbl>
              <a:tblPr firstRow="1" bandRow="1">
                <a:tableStyleId>{00A15C55-8517-42AA-B614-E9B94910E393}</a:tableStyleId>
              </a:tblPr>
              <a:tblGrid>
                <a:gridCol w="1271496">
                  <a:extLst>
                    <a:ext uri="{9D8B030D-6E8A-4147-A177-3AD203B41FA5}">
                      <a16:colId xmlns:a16="http://schemas.microsoft.com/office/drawing/2014/main" val="788723661"/>
                    </a:ext>
                  </a:extLst>
                </a:gridCol>
                <a:gridCol w="1524000">
                  <a:extLst>
                    <a:ext uri="{9D8B030D-6E8A-4147-A177-3AD203B41FA5}">
                      <a16:colId xmlns:a16="http://schemas.microsoft.com/office/drawing/2014/main" val="2198947198"/>
                    </a:ext>
                  </a:extLst>
                </a:gridCol>
                <a:gridCol w="1049867">
                  <a:extLst>
                    <a:ext uri="{9D8B030D-6E8A-4147-A177-3AD203B41FA5}">
                      <a16:colId xmlns:a16="http://schemas.microsoft.com/office/drawing/2014/main" val="1886736419"/>
                    </a:ext>
                  </a:extLst>
                </a:gridCol>
                <a:gridCol w="1340161">
                  <a:extLst>
                    <a:ext uri="{9D8B030D-6E8A-4147-A177-3AD203B41FA5}">
                      <a16:colId xmlns:a16="http://schemas.microsoft.com/office/drawing/2014/main" val="3394086935"/>
                    </a:ext>
                  </a:extLst>
                </a:gridCol>
              </a:tblGrid>
              <a:tr h="370840">
                <a:tc>
                  <a:txBody>
                    <a:bodyPr/>
                    <a:lstStyle/>
                    <a:p>
                      <a:pPr algn="ctr"/>
                      <a:r>
                        <a:rPr lang="es-ES" sz="1800" dirty="0"/>
                        <a:t>Periodo</a:t>
                      </a:r>
                    </a:p>
                  </a:txBody>
                  <a:tcPr/>
                </a:tc>
                <a:tc>
                  <a:txBody>
                    <a:bodyPr/>
                    <a:lstStyle/>
                    <a:p>
                      <a:pPr algn="ctr"/>
                      <a:r>
                        <a:rPr lang="es-ES" sz="1800" dirty="0"/>
                        <a:t>Convencional</a:t>
                      </a:r>
                    </a:p>
                  </a:txBody>
                  <a:tcPr/>
                </a:tc>
                <a:tc>
                  <a:txBody>
                    <a:bodyPr/>
                    <a:lstStyle/>
                    <a:p>
                      <a:pPr algn="ctr"/>
                      <a:r>
                        <a:rPr lang="es-ES" sz="1800" dirty="0"/>
                        <a:t>AHD sin injerto</a:t>
                      </a:r>
                    </a:p>
                  </a:txBody>
                  <a:tcPr/>
                </a:tc>
                <a:tc>
                  <a:txBody>
                    <a:bodyPr/>
                    <a:lstStyle/>
                    <a:p>
                      <a:pPr algn="ctr"/>
                      <a:r>
                        <a:rPr lang="es-ES" sz="1800" dirty="0"/>
                        <a:t>AHD con injerto</a:t>
                      </a:r>
                    </a:p>
                  </a:txBody>
                  <a:tcPr/>
                </a:tc>
                <a:extLst>
                  <a:ext uri="{0D108BD9-81ED-4DB2-BD59-A6C34878D82A}">
                    <a16:rowId xmlns:a16="http://schemas.microsoft.com/office/drawing/2014/main" val="3952156442"/>
                  </a:ext>
                </a:extLst>
              </a:tr>
              <a:tr h="370840">
                <a:tc>
                  <a:txBody>
                    <a:bodyPr/>
                    <a:lstStyle/>
                    <a:p>
                      <a:pPr algn="ctr"/>
                      <a:r>
                        <a:rPr lang="es-ES" sz="1800" dirty="0"/>
                        <a:t>&lt;2010</a:t>
                      </a:r>
                    </a:p>
                  </a:txBody>
                  <a:tcPr/>
                </a:tc>
                <a:tc>
                  <a:txBody>
                    <a:bodyPr/>
                    <a:lstStyle/>
                    <a:p>
                      <a:pPr algn="ctr"/>
                      <a:r>
                        <a:rPr lang="es-ES" sz="1800" b="1" dirty="0">
                          <a:solidFill>
                            <a:srgbClr val="FF0000"/>
                          </a:solidFill>
                        </a:rPr>
                        <a:t>81,2%</a:t>
                      </a:r>
                    </a:p>
                  </a:txBody>
                  <a:tcPr/>
                </a:tc>
                <a:tc>
                  <a:txBody>
                    <a:bodyPr/>
                    <a:lstStyle/>
                    <a:p>
                      <a:pPr algn="ctr"/>
                      <a:r>
                        <a:rPr lang="es-ES" sz="1800" dirty="0"/>
                        <a:t>9,4%</a:t>
                      </a:r>
                    </a:p>
                  </a:txBody>
                  <a:tcPr/>
                </a:tc>
                <a:tc>
                  <a:txBody>
                    <a:bodyPr/>
                    <a:lstStyle/>
                    <a:p>
                      <a:pPr algn="ctr"/>
                      <a:r>
                        <a:rPr lang="es-ES" sz="1800" dirty="0"/>
                        <a:t>9,4%</a:t>
                      </a:r>
                    </a:p>
                  </a:txBody>
                  <a:tcPr/>
                </a:tc>
                <a:extLst>
                  <a:ext uri="{0D108BD9-81ED-4DB2-BD59-A6C34878D82A}">
                    <a16:rowId xmlns:a16="http://schemas.microsoft.com/office/drawing/2014/main" val="1757930909"/>
                  </a:ext>
                </a:extLst>
              </a:tr>
              <a:tr h="370840">
                <a:tc>
                  <a:txBody>
                    <a:bodyPr/>
                    <a:lstStyle/>
                    <a:p>
                      <a:pPr algn="ctr"/>
                      <a:r>
                        <a:rPr lang="es-ES" sz="1800" dirty="0"/>
                        <a:t>2010-2020</a:t>
                      </a:r>
                    </a:p>
                  </a:txBody>
                  <a:tcPr/>
                </a:tc>
                <a:tc>
                  <a:txBody>
                    <a:bodyPr/>
                    <a:lstStyle/>
                    <a:p>
                      <a:pPr algn="ctr"/>
                      <a:r>
                        <a:rPr lang="es-ES" sz="1800" dirty="0"/>
                        <a:t>33,3%</a:t>
                      </a:r>
                    </a:p>
                  </a:txBody>
                  <a:tcPr/>
                </a:tc>
                <a:tc>
                  <a:txBody>
                    <a:bodyPr/>
                    <a:lstStyle/>
                    <a:p>
                      <a:pPr algn="ctr"/>
                      <a:r>
                        <a:rPr lang="es-ES" sz="1800" b="1" dirty="0">
                          <a:solidFill>
                            <a:srgbClr val="FF0000"/>
                          </a:solidFill>
                        </a:rPr>
                        <a:t>58,3%</a:t>
                      </a:r>
                    </a:p>
                  </a:txBody>
                  <a:tcPr/>
                </a:tc>
                <a:tc>
                  <a:txBody>
                    <a:bodyPr/>
                    <a:lstStyle/>
                    <a:p>
                      <a:pPr algn="ctr"/>
                      <a:r>
                        <a:rPr lang="es-ES" sz="1800" dirty="0"/>
                        <a:t>8,4%</a:t>
                      </a:r>
                    </a:p>
                  </a:txBody>
                  <a:tcPr/>
                </a:tc>
                <a:extLst>
                  <a:ext uri="{0D108BD9-81ED-4DB2-BD59-A6C34878D82A}">
                    <a16:rowId xmlns:a16="http://schemas.microsoft.com/office/drawing/2014/main" val="1870106225"/>
                  </a:ext>
                </a:extLst>
              </a:tr>
              <a:tr h="370840">
                <a:tc>
                  <a:txBody>
                    <a:bodyPr/>
                    <a:lstStyle/>
                    <a:p>
                      <a:pPr algn="ctr"/>
                      <a:r>
                        <a:rPr lang="es-ES" sz="1800" dirty="0"/>
                        <a:t>&gt;2020</a:t>
                      </a:r>
                    </a:p>
                  </a:txBody>
                  <a:tcPr/>
                </a:tc>
                <a:tc>
                  <a:txBody>
                    <a:bodyPr/>
                    <a:lstStyle/>
                    <a:p>
                      <a:pPr algn="ctr"/>
                      <a:r>
                        <a:rPr lang="es-ES" sz="1800" dirty="0"/>
                        <a:t>47,1%</a:t>
                      </a:r>
                    </a:p>
                  </a:txBody>
                  <a:tcPr/>
                </a:tc>
                <a:tc>
                  <a:txBody>
                    <a:bodyPr/>
                    <a:lstStyle/>
                    <a:p>
                      <a:pPr algn="ctr"/>
                      <a:r>
                        <a:rPr lang="es-ES" sz="1800" dirty="0"/>
                        <a:t>5,8%</a:t>
                      </a:r>
                    </a:p>
                  </a:txBody>
                  <a:tcPr/>
                </a:tc>
                <a:tc>
                  <a:txBody>
                    <a:bodyPr/>
                    <a:lstStyle/>
                    <a:p>
                      <a:pPr algn="ctr"/>
                      <a:r>
                        <a:rPr lang="es-ES" sz="1800" b="1" dirty="0">
                          <a:solidFill>
                            <a:srgbClr val="FF0000"/>
                          </a:solidFill>
                        </a:rPr>
                        <a:t>47,1%</a:t>
                      </a:r>
                    </a:p>
                  </a:txBody>
                  <a:tcPr/>
                </a:tc>
                <a:extLst>
                  <a:ext uri="{0D108BD9-81ED-4DB2-BD59-A6C34878D82A}">
                    <a16:rowId xmlns:a16="http://schemas.microsoft.com/office/drawing/2014/main" val="1806508396"/>
                  </a:ext>
                </a:extLst>
              </a:tr>
            </a:tbl>
          </a:graphicData>
        </a:graphic>
      </p:graphicFrame>
      <p:graphicFrame>
        <p:nvGraphicFramePr>
          <p:cNvPr id="4" name="Tabla 3">
            <a:extLst>
              <a:ext uri="{FF2B5EF4-FFF2-40B4-BE49-F238E27FC236}">
                <a16:creationId xmlns:a16="http://schemas.microsoft.com/office/drawing/2014/main" id="{3134F925-5C00-0D45-9C52-26A02F6BF588}"/>
              </a:ext>
            </a:extLst>
          </p:cNvPr>
          <p:cNvGraphicFramePr>
            <a:graphicFrameLocks noGrp="1"/>
          </p:cNvGraphicFramePr>
          <p:nvPr>
            <p:extLst>
              <p:ext uri="{D42A27DB-BD31-4B8C-83A1-F6EECF244321}">
                <p14:modId xmlns:p14="http://schemas.microsoft.com/office/powerpoint/2010/main" val="697160139"/>
              </p:ext>
            </p:extLst>
          </p:nvPr>
        </p:nvGraphicFramePr>
        <p:xfrm>
          <a:off x="367615" y="4269739"/>
          <a:ext cx="5185524" cy="1752600"/>
        </p:xfrm>
        <a:graphic>
          <a:graphicData uri="http://schemas.openxmlformats.org/drawingml/2006/table">
            <a:tbl>
              <a:tblPr firstRow="1" bandRow="1">
                <a:tableStyleId>{7DF18680-E054-41AD-8BC1-D1AEF772440D}</a:tableStyleId>
              </a:tblPr>
              <a:tblGrid>
                <a:gridCol w="1664385">
                  <a:extLst>
                    <a:ext uri="{9D8B030D-6E8A-4147-A177-3AD203B41FA5}">
                      <a16:colId xmlns:a16="http://schemas.microsoft.com/office/drawing/2014/main" val="788723661"/>
                    </a:ext>
                  </a:extLst>
                </a:gridCol>
                <a:gridCol w="1712587">
                  <a:extLst>
                    <a:ext uri="{9D8B030D-6E8A-4147-A177-3AD203B41FA5}">
                      <a16:colId xmlns:a16="http://schemas.microsoft.com/office/drawing/2014/main" val="2198947198"/>
                    </a:ext>
                  </a:extLst>
                </a:gridCol>
                <a:gridCol w="1808552">
                  <a:extLst>
                    <a:ext uri="{9D8B030D-6E8A-4147-A177-3AD203B41FA5}">
                      <a16:colId xmlns:a16="http://schemas.microsoft.com/office/drawing/2014/main" val="1886736419"/>
                    </a:ext>
                  </a:extLst>
                </a:gridCol>
              </a:tblGrid>
              <a:tr h="573194">
                <a:tc>
                  <a:txBody>
                    <a:bodyPr/>
                    <a:lstStyle/>
                    <a:p>
                      <a:pPr algn="ctr"/>
                      <a:r>
                        <a:rPr lang="es-ES" sz="1800" dirty="0"/>
                        <a:t>Reconstrucción </a:t>
                      </a:r>
                    </a:p>
                    <a:p>
                      <a:pPr algn="ctr"/>
                      <a:r>
                        <a:rPr lang="es-ES" sz="1800" dirty="0"/>
                        <a:t>arterial</a:t>
                      </a:r>
                    </a:p>
                  </a:txBody>
                  <a:tcPr/>
                </a:tc>
                <a:tc>
                  <a:txBody>
                    <a:bodyPr/>
                    <a:lstStyle/>
                    <a:p>
                      <a:pPr algn="ctr"/>
                      <a:r>
                        <a:rPr lang="es-ES" sz="1800" dirty="0"/>
                        <a:t>TAH</a:t>
                      </a:r>
                    </a:p>
                  </a:txBody>
                  <a:tcPr/>
                </a:tc>
                <a:tc>
                  <a:txBody>
                    <a:bodyPr/>
                    <a:lstStyle/>
                    <a:p>
                      <a:pPr algn="ctr"/>
                      <a:r>
                        <a:rPr lang="es-ES" sz="1800" dirty="0"/>
                        <a:t>Porcentaje</a:t>
                      </a:r>
                    </a:p>
                  </a:txBody>
                  <a:tcPr/>
                </a:tc>
                <a:extLst>
                  <a:ext uri="{0D108BD9-81ED-4DB2-BD59-A6C34878D82A}">
                    <a16:rowId xmlns:a16="http://schemas.microsoft.com/office/drawing/2014/main" val="3952156442"/>
                  </a:ext>
                </a:extLst>
              </a:tr>
              <a:tr h="370840">
                <a:tc>
                  <a:txBody>
                    <a:bodyPr/>
                    <a:lstStyle/>
                    <a:p>
                      <a:pPr algn="ctr"/>
                      <a:r>
                        <a:rPr lang="es-ES" sz="1800" dirty="0"/>
                        <a:t>Convencional</a:t>
                      </a:r>
                    </a:p>
                  </a:txBody>
                  <a:tcPr/>
                </a:tc>
                <a:tc>
                  <a:txBody>
                    <a:bodyPr/>
                    <a:lstStyle/>
                    <a:p>
                      <a:pPr algn="ctr"/>
                      <a:r>
                        <a:rPr lang="es-ES" sz="1800" dirty="0"/>
                        <a:t>4</a:t>
                      </a:r>
                    </a:p>
                  </a:txBody>
                  <a:tcPr/>
                </a:tc>
                <a:tc>
                  <a:txBody>
                    <a:bodyPr/>
                    <a:lstStyle/>
                    <a:p>
                      <a:pPr algn="ctr"/>
                      <a:r>
                        <a:rPr lang="es-ES" sz="1800" dirty="0"/>
                        <a:t>12,5%</a:t>
                      </a:r>
                    </a:p>
                  </a:txBody>
                  <a:tcPr/>
                </a:tc>
                <a:extLst>
                  <a:ext uri="{0D108BD9-81ED-4DB2-BD59-A6C34878D82A}">
                    <a16:rowId xmlns:a16="http://schemas.microsoft.com/office/drawing/2014/main" val="1757930909"/>
                  </a:ext>
                </a:extLst>
              </a:tr>
              <a:tr h="370840">
                <a:tc>
                  <a:txBody>
                    <a:bodyPr/>
                    <a:lstStyle/>
                    <a:p>
                      <a:pPr algn="ctr"/>
                      <a:r>
                        <a:rPr lang="es-ES" sz="1800" dirty="0"/>
                        <a:t>AHD sin injerto</a:t>
                      </a:r>
                    </a:p>
                  </a:txBody>
                  <a:tcPr/>
                </a:tc>
                <a:tc>
                  <a:txBody>
                    <a:bodyPr/>
                    <a:lstStyle/>
                    <a:p>
                      <a:pPr algn="ctr"/>
                      <a:r>
                        <a:rPr lang="es-ES" sz="1800" dirty="0"/>
                        <a:t>2</a:t>
                      </a:r>
                    </a:p>
                  </a:txBody>
                  <a:tcPr/>
                </a:tc>
                <a:tc>
                  <a:txBody>
                    <a:bodyPr/>
                    <a:lstStyle/>
                    <a:p>
                      <a:pPr algn="ctr"/>
                      <a:r>
                        <a:rPr lang="es-ES" sz="1800" dirty="0"/>
                        <a:t>16,7%</a:t>
                      </a:r>
                    </a:p>
                  </a:txBody>
                  <a:tcPr/>
                </a:tc>
                <a:extLst>
                  <a:ext uri="{0D108BD9-81ED-4DB2-BD59-A6C34878D82A}">
                    <a16:rowId xmlns:a16="http://schemas.microsoft.com/office/drawing/2014/main" val="1870106225"/>
                  </a:ext>
                </a:extLst>
              </a:tr>
              <a:tr h="370840">
                <a:tc>
                  <a:txBody>
                    <a:bodyPr/>
                    <a:lstStyle/>
                    <a:p>
                      <a:pPr algn="ctr"/>
                      <a:r>
                        <a:rPr lang="es-ES" sz="1800" dirty="0"/>
                        <a:t>AHD con injerto</a:t>
                      </a:r>
                    </a:p>
                  </a:txBody>
                  <a:tcPr/>
                </a:tc>
                <a:tc>
                  <a:txBody>
                    <a:bodyPr/>
                    <a:lstStyle/>
                    <a:p>
                      <a:pPr algn="ctr"/>
                      <a:r>
                        <a:rPr lang="es-ES" sz="1800" dirty="0"/>
                        <a:t>3</a:t>
                      </a:r>
                    </a:p>
                  </a:txBody>
                  <a:tcPr/>
                </a:tc>
                <a:tc>
                  <a:txBody>
                    <a:bodyPr/>
                    <a:lstStyle/>
                    <a:p>
                      <a:pPr algn="ctr"/>
                      <a:r>
                        <a:rPr lang="es-ES" sz="1800" dirty="0"/>
                        <a:t>17,6%</a:t>
                      </a:r>
                    </a:p>
                  </a:txBody>
                  <a:tcPr/>
                </a:tc>
                <a:extLst>
                  <a:ext uri="{0D108BD9-81ED-4DB2-BD59-A6C34878D82A}">
                    <a16:rowId xmlns:a16="http://schemas.microsoft.com/office/drawing/2014/main" val="1806508396"/>
                  </a:ext>
                </a:extLst>
              </a:tr>
            </a:tbl>
          </a:graphicData>
        </a:graphic>
      </p:graphicFrame>
      <p:sp>
        <p:nvSpPr>
          <p:cNvPr id="20" name="CuadroTexto 19">
            <a:extLst>
              <a:ext uri="{FF2B5EF4-FFF2-40B4-BE49-F238E27FC236}">
                <a16:creationId xmlns:a16="http://schemas.microsoft.com/office/drawing/2014/main" id="{F4BF259A-49BB-40A0-7E28-F88F00599E41}"/>
              </a:ext>
            </a:extLst>
          </p:cNvPr>
          <p:cNvSpPr txBox="1"/>
          <p:nvPr/>
        </p:nvSpPr>
        <p:spPr>
          <a:xfrm>
            <a:off x="112329" y="154737"/>
            <a:ext cx="9053146" cy="461665"/>
          </a:xfrm>
          <a:prstGeom prst="rect">
            <a:avLst/>
          </a:prstGeom>
          <a:noFill/>
        </p:spPr>
        <p:txBody>
          <a:bodyPr wrap="square" rtlCol="0">
            <a:spAutoFit/>
          </a:bodyPr>
          <a:lstStyle/>
          <a:p>
            <a:r>
              <a:rPr lang="es-ES" sz="2400" b="1" dirty="0"/>
              <a:t>RESULTADOS. Cambios en la técnica</a:t>
            </a:r>
          </a:p>
        </p:txBody>
      </p:sp>
      <p:sp>
        <p:nvSpPr>
          <p:cNvPr id="26" name="CuadroTexto 25">
            <a:extLst>
              <a:ext uri="{FF2B5EF4-FFF2-40B4-BE49-F238E27FC236}">
                <a16:creationId xmlns:a16="http://schemas.microsoft.com/office/drawing/2014/main" id="{A0AE3215-1A12-4295-B043-17925792246C}"/>
              </a:ext>
            </a:extLst>
          </p:cNvPr>
          <p:cNvSpPr txBox="1"/>
          <p:nvPr/>
        </p:nvSpPr>
        <p:spPr>
          <a:xfrm>
            <a:off x="268755" y="805311"/>
            <a:ext cx="4730526" cy="369332"/>
          </a:xfrm>
          <a:prstGeom prst="rect">
            <a:avLst/>
          </a:prstGeom>
          <a:noFill/>
        </p:spPr>
        <p:txBody>
          <a:bodyPr wrap="none" rtlCol="0">
            <a:spAutoFit/>
          </a:bodyPr>
          <a:lstStyle/>
          <a:p>
            <a:pPr marL="285750" indent="-285750">
              <a:buFont typeface="Wingdings" pitchFamily="2" charset="2"/>
              <a:buChar char="Ø"/>
            </a:pPr>
            <a:r>
              <a:rPr lang="es-ES" dirty="0"/>
              <a:t>Reconstrucción arterial por periodo (p&lt;0,001)</a:t>
            </a:r>
          </a:p>
        </p:txBody>
      </p:sp>
      <p:sp>
        <p:nvSpPr>
          <p:cNvPr id="27" name="CuadroTexto 26">
            <a:extLst>
              <a:ext uri="{FF2B5EF4-FFF2-40B4-BE49-F238E27FC236}">
                <a16:creationId xmlns:a16="http://schemas.microsoft.com/office/drawing/2014/main" id="{8CB78722-4893-2B29-1DAB-AB9F9B12EF14}"/>
              </a:ext>
            </a:extLst>
          </p:cNvPr>
          <p:cNvSpPr txBox="1"/>
          <p:nvPr/>
        </p:nvSpPr>
        <p:spPr>
          <a:xfrm>
            <a:off x="291171" y="3525902"/>
            <a:ext cx="5185524" cy="646331"/>
          </a:xfrm>
          <a:prstGeom prst="rect">
            <a:avLst/>
          </a:prstGeom>
          <a:noFill/>
        </p:spPr>
        <p:txBody>
          <a:bodyPr wrap="square" rtlCol="0">
            <a:spAutoFit/>
          </a:bodyPr>
          <a:lstStyle/>
          <a:p>
            <a:pPr marL="285750" indent="-285750" algn="just">
              <a:buFont typeface="Wingdings" pitchFamily="2" charset="2"/>
              <a:buChar char="Ø"/>
            </a:pPr>
            <a:r>
              <a:rPr lang="es-ES" dirty="0"/>
              <a:t>Tasa de trombosis arterial en función de la reconstrucción realizada (p=0,871)</a:t>
            </a:r>
          </a:p>
        </p:txBody>
      </p:sp>
      <p:pic>
        <p:nvPicPr>
          <p:cNvPr id="28" name="Picture 2" descr="About Us |">
            <a:extLst>
              <a:ext uri="{FF2B5EF4-FFF2-40B4-BE49-F238E27FC236}">
                <a16:creationId xmlns:a16="http://schemas.microsoft.com/office/drawing/2014/main" id="{12E7DB7C-05E5-99D2-5B61-99A650A5A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Tabla 28">
            <a:extLst>
              <a:ext uri="{FF2B5EF4-FFF2-40B4-BE49-F238E27FC236}">
                <a16:creationId xmlns:a16="http://schemas.microsoft.com/office/drawing/2014/main" id="{9811E352-ACDD-FB97-3F39-28AE7BB96D4D}"/>
              </a:ext>
            </a:extLst>
          </p:cNvPr>
          <p:cNvGraphicFramePr>
            <a:graphicFrameLocks noGrp="1"/>
          </p:cNvGraphicFramePr>
          <p:nvPr>
            <p:extLst>
              <p:ext uri="{D42A27DB-BD31-4B8C-83A1-F6EECF244321}">
                <p14:modId xmlns:p14="http://schemas.microsoft.com/office/powerpoint/2010/main" val="3694409705"/>
              </p:ext>
            </p:extLst>
          </p:nvPr>
        </p:nvGraphicFramePr>
        <p:xfrm>
          <a:off x="6256549" y="1297829"/>
          <a:ext cx="5185524" cy="1752600"/>
        </p:xfrm>
        <a:graphic>
          <a:graphicData uri="http://schemas.openxmlformats.org/drawingml/2006/table">
            <a:tbl>
              <a:tblPr firstRow="1" bandRow="1">
                <a:tableStyleId>{93296810-A885-4BE3-A3E7-6D5BEEA58F35}</a:tableStyleId>
              </a:tblPr>
              <a:tblGrid>
                <a:gridCol w="1271496">
                  <a:extLst>
                    <a:ext uri="{9D8B030D-6E8A-4147-A177-3AD203B41FA5}">
                      <a16:colId xmlns:a16="http://schemas.microsoft.com/office/drawing/2014/main" val="788723661"/>
                    </a:ext>
                  </a:extLst>
                </a:gridCol>
                <a:gridCol w="1524000">
                  <a:extLst>
                    <a:ext uri="{9D8B030D-6E8A-4147-A177-3AD203B41FA5}">
                      <a16:colId xmlns:a16="http://schemas.microsoft.com/office/drawing/2014/main" val="2198947198"/>
                    </a:ext>
                  </a:extLst>
                </a:gridCol>
                <a:gridCol w="1049867">
                  <a:extLst>
                    <a:ext uri="{9D8B030D-6E8A-4147-A177-3AD203B41FA5}">
                      <a16:colId xmlns:a16="http://schemas.microsoft.com/office/drawing/2014/main" val="1886736419"/>
                    </a:ext>
                  </a:extLst>
                </a:gridCol>
                <a:gridCol w="1340161">
                  <a:extLst>
                    <a:ext uri="{9D8B030D-6E8A-4147-A177-3AD203B41FA5}">
                      <a16:colId xmlns:a16="http://schemas.microsoft.com/office/drawing/2014/main" val="3394086935"/>
                    </a:ext>
                  </a:extLst>
                </a:gridCol>
              </a:tblGrid>
              <a:tr h="370840">
                <a:tc>
                  <a:txBody>
                    <a:bodyPr/>
                    <a:lstStyle/>
                    <a:p>
                      <a:pPr algn="ctr"/>
                      <a:r>
                        <a:rPr lang="es-ES" sz="1800" dirty="0"/>
                        <a:t>Periodo</a:t>
                      </a:r>
                    </a:p>
                  </a:txBody>
                  <a:tcPr/>
                </a:tc>
                <a:tc>
                  <a:txBody>
                    <a:bodyPr/>
                    <a:lstStyle/>
                    <a:p>
                      <a:pPr algn="ctr"/>
                      <a:r>
                        <a:rPr lang="es-ES" sz="1800" dirty="0"/>
                        <a:t>Col-Col</a:t>
                      </a:r>
                    </a:p>
                    <a:p>
                      <a:pPr algn="ctr"/>
                      <a:r>
                        <a:rPr lang="es-ES" sz="1800" dirty="0"/>
                        <a:t>sin </a:t>
                      </a:r>
                      <a:r>
                        <a:rPr lang="es-ES" sz="1800" dirty="0" err="1"/>
                        <a:t>kehr</a:t>
                      </a:r>
                      <a:endParaRPr lang="es-ES" sz="1800" dirty="0"/>
                    </a:p>
                  </a:txBody>
                  <a:tcPr/>
                </a:tc>
                <a:tc>
                  <a:txBody>
                    <a:bodyPr/>
                    <a:lstStyle/>
                    <a:p>
                      <a:pPr algn="ctr"/>
                      <a:r>
                        <a:rPr lang="es-ES" sz="1800" dirty="0"/>
                        <a:t>Col-Col</a:t>
                      </a:r>
                    </a:p>
                    <a:p>
                      <a:pPr algn="ctr"/>
                      <a:r>
                        <a:rPr lang="es-ES" sz="1800" dirty="0"/>
                        <a:t>con </a:t>
                      </a:r>
                      <a:r>
                        <a:rPr lang="es-ES" sz="1800" dirty="0" err="1"/>
                        <a:t>Kehr</a:t>
                      </a:r>
                      <a:endParaRPr lang="es-ES" sz="1800" dirty="0"/>
                    </a:p>
                  </a:txBody>
                  <a:tcPr/>
                </a:tc>
                <a:tc>
                  <a:txBody>
                    <a:bodyPr/>
                    <a:lstStyle/>
                    <a:p>
                      <a:pPr algn="ctr"/>
                      <a:r>
                        <a:rPr lang="es-ES" sz="1800" dirty="0"/>
                        <a:t>HY</a:t>
                      </a:r>
                    </a:p>
                  </a:txBody>
                  <a:tcPr/>
                </a:tc>
                <a:extLst>
                  <a:ext uri="{0D108BD9-81ED-4DB2-BD59-A6C34878D82A}">
                    <a16:rowId xmlns:a16="http://schemas.microsoft.com/office/drawing/2014/main" val="3952156442"/>
                  </a:ext>
                </a:extLst>
              </a:tr>
              <a:tr h="370840">
                <a:tc>
                  <a:txBody>
                    <a:bodyPr/>
                    <a:lstStyle/>
                    <a:p>
                      <a:pPr algn="ctr"/>
                      <a:r>
                        <a:rPr lang="es-ES" sz="1800" dirty="0"/>
                        <a:t>&lt;2010</a:t>
                      </a:r>
                    </a:p>
                  </a:txBody>
                  <a:tcPr/>
                </a:tc>
                <a:tc>
                  <a:txBody>
                    <a:bodyPr/>
                    <a:lstStyle/>
                    <a:p>
                      <a:pPr algn="ctr"/>
                      <a:r>
                        <a:rPr lang="es-ES" sz="1800" b="0" dirty="0">
                          <a:solidFill>
                            <a:schemeClr val="tx1"/>
                          </a:solidFill>
                        </a:rPr>
                        <a:t>44,8%</a:t>
                      </a:r>
                    </a:p>
                  </a:txBody>
                  <a:tcPr/>
                </a:tc>
                <a:tc>
                  <a:txBody>
                    <a:bodyPr/>
                    <a:lstStyle/>
                    <a:p>
                      <a:pPr algn="ctr"/>
                      <a:r>
                        <a:rPr lang="es-ES" sz="1800" dirty="0"/>
                        <a:t>55,2%</a:t>
                      </a:r>
                    </a:p>
                  </a:txBody>
                  <a:tcPr/>
                </a:tc>
                <a:tc>
                  <a:txBody>
                    <a:bodyPr/>
                    <a:lstStyle/>
                    <a:p>
                      <a:pPr algn="ctr"/>
                      <a:r>
                        <a:rPr lang="es-ES" sz="1800" dirty="0"/>
                        <a:t>-</a:t>
                      </a:r>
                    </a:p>
                  </a:txBody>
                  <a:tcPr/>
                </a:tc>
                <a:extLst>
                  <a:ext uri="{0D108BD9-81ED-4DB2-BD59-A6C34878D82A}">
                    <a16:rowId xmlns:a16="http://schemas.microsoft.com/office/drawing/2014/main" val="1757930909"/>
                  </a:ext>
                </a:extLst>
              </a:tr>
              <a:tr h="370840">
                <a:tc>
                  <a:txBody>
                    <a:bodyPr/>
                    <a:lstStyle/>
                    <a:p>
                      <a:pPr algn="ctr"/>
                      <a:r>
                        <a:rPr lang="es-ES" sz="1800" dirty="0"/>
                        <a:t>2010-2020</a:t>
                      </a:r>
                    </a:p>
                  </a:txBody>
                  <a:tcPr/>
                </a:tc>
                <a:tc>
                  <a:txBody>
                    <a:bodyPr/>
                    <a:lstStyle/>
                    <a:p>
                      <a:pPr algn="ctr"/>
                      <a:r>
                        <a:rPr lang="es-ES" sz="1800" dirty="0"/>
                        <a:t>100%</a:t>
                      </a:r>
                    </a:p>
                  </a:txBody>
                  <a:tcPr/>
                </a:tc>
                <a:tc>
                  <a:txBody>
                    <a:bodyPr/>
                    <a:lstStyle/>
                    <a:p>
                      <a:pPr algn="ctr"/>
                      <a:r>
                        <a:rPr lang="es-ES" sz="1800" b="0" dirty="0">
                          <a:solidFill>
                            <a:schemeClr val="tx1"/>
                          </a:solidFill>
                        </a:rPr>
                        <a:t>-</a:t>
                      </a:r>
                    </a:p>
                  </a:txBody>
                  <a:tcPr/>
                </a:tc>
                <a:tc>
                  <a:txBody>
                    <a:bodyPr/>
                    <a:lstStyle/>
                    <a:p>
                      <a:pPr algn="ctr"/>
                      <a:r>
                        <a:rPr lang="es-ES" sz="1800" dirty="0"/>
                        <a:t>-</a:t>
                      </a:r>
                    </a:p>
                  </a:txBody>
                  <a:tcPr/>
                </a:tc>
                <a:extLst>
                  <a:ext uri="{0D108BD9-81ED-4DB2-BD59-A6C34878D82A}">
                    <a16:rowId xmlns:a16="http://schemas.microsoft.com/office/drawing/2014/main" val="1870106225"/>
                  </a:ext>
                </a:extLst>
              </a:tr>
              <a:tr h="370840">
                <a:tc>
                  <a:txBody>
                    <a:bodyPr/>
                    <a:lstStyle/>
                    <a:p>
                      <a:pPr algn="ctr"/>
                      <a:r>
                        <a:rPr lang="es-ES" sz="1800" dirty="0"/>
                        <a:t>&gt;2020</a:t>
                      </a:r>
                    </a:p>
                  </a:txBody>
                  <a:tcPr/>
                </a:tc>
                <a:tc>
                  <a:txBody>
                    <a:bodyPr/>
                    <a:lstStyle/>
                    <a:p>
                      <a:pPr algn="ctr"/>
                      <a:r>
                        <a:rPr lang="es-ES" sz="1800" dirty="0"/>
                        <a:t>50%</a:t>
                      </a:r>
                    </a:p>
                  </a:txBody>
                  <a:tcPr/>
                </a:tc>
                <a:tc>
                  <a:txBody>
                    <a:bodyPr/>
                    <a:lstStyle/>
                    <a:p>
                      <a:pPr algn="ctr"/>
                      <a:r>
                        <a:rPr lang="es-ES" sz="1800" dirty="0"/>
                        <a:t>41,7%</a:t>
                      </a:r>
                    </a:p>
                  </a:txBody>
                  <a:tcPr/>
                </a:tc>
                <a:tc>
                  <a:txBody>
                    <a:bodyPr/>
                    <a:lstStyle/>
                    <a:p>
                      <a:pPr algn="ctr"/>
                      <a:r>
                        <a:rPr lang="es-ES" sz="1800" b="0" dirty="0">
                          <a:solidFill>
                            <a:schemeClr val="tx1"/>
                          </a:solidFill>
                        </a:rPr>
                        <a:t>8,3%</a:t>
                      </a:r>
                    </a:p>
                  </a:txBody>
                  <a:tcPr/>
                </a:tc>
                <a:extLst>
                  <a:ext uri="{0D108BD9-81ED-4DB2-BD59-A6C34878D82A}">
                    <a16:rowId xmlns:a16="http://schemas.microsoft.com/office/drawing/2014/main" val="1806508396"/>
                  </a:ext>
                </a:extLst>
              </a:tr>
            </a:tbl>
          </a:graphicData>
        </a:graphic>
      </p:graphicFrame>
      <p:sp>
        <p:nvSpPr>
          <p:cNvPr id="30" name="CuadroTexto 29">
            <a:extLst>
              <a:ext uri="{FF2B5EF4-FFF2-40B4-BE49-F238E27FC236}">
                <a16:creationId xmlns:a16="http://schemas.microsoft.com/office/drawing/2014/main" id="{383289BD-02F8-80DB-6143-48A82839B90E}"/>
              </a:ext>
            </a:extLst>
          </p:cNvPr>
          <p:cNvSpPr txBox="1"/>
          <p:nvPr/>
        </p:nvSpPr>
        <p:spPr>
          <a:xfrm>
            <a:off x="6256549" y="805311"/>
            <a:ext cx="4553939" cy="369332"/>
          </a:xfrm>
          <a:prstGeom prst="rect">
            <a:avLst/>
          </a:prstGeom>
          <a:noFill/>
        </p:spPr>
        <p:txBody>
          <a:bodyPr wrap="none" rtlCol="0">
            <a:spAutoFit/>
          </a:bodyPr>
          <a:lstStyle/>
          <a:p>
            <a:pPr marL="285750" indent="-285750">
              <a:buFont typeface="Wingdings" pitchFamily="2" charset="2"/>
              <a:buChar char="Ø"/>
            </a:pPr>
            <a:r>
              <a:rPr lang="es-ES" dirty="0"/>
              <a:t>Reconstrucción biliar por periodo (p=0,645)</a:t>
            </a:r>
          </a:p>
        </p:txBody>
      </p:sp>
      <p:graphicFrame>
        <p:nvGraphicFramePr>
          <p:cNvPr id="31" name="Tabla 30">
            <a:extLst>
              <a:ext uri="{FF2B5EF4-FFF2-40B4-BE49-F238E27FC236}">
                <a16:creationId xmlns:a16="http://schemas.microsoft.com/office/drawing/2014/main" id="{2EEFA7CB-E5AE-4D79-3CAC-8D441E0F1C47}"/>
              </a:ext>
            </a:extLst>
          </p:cNvPr>
          <p:cNvGraphicFramePr>
            <a:graphicFrameLocks noGrp="1"/>
          </p:cNvGraphicFramePr>
          <p:nvPr>
            <p:extLst>
              <p:ext uri="{D42A27DB-BD31-4B8C-83A1-F6EECF244321}">
                <p14:modId xmlns:p14="http://schemas.microsoft.com/office/powerpoint/2010/main" val="3131101034"/>
              </p:ext>
            </p:extLst>
          </p:nvPr>
        </p:nvGraphicFramePr>
        <p:xfrm>
          <a:off x="6256549" y="4269739"/>
          <a:ext cx="5185524" cy="1752600"/>
        </p:xfrm>
        <a:graphic>
          <a:graphicData uri="http://schemas.openxmlformats.org/drawingml/2006/table">
            <a:tbl>
              <a:tblPr firstRow="1" bandRow="1">
                <a:tableStyleId>{073A0DAA-6AF3-43AB-8588-CEC1D06C72B9}</a:tableStyleId>
              </a:tblPr>
              <a:tblGrid>
                <a:gridCol w="1854518">
                  <a:extLst>
                    <a:ext uri="{9D8B030D-6E8A-4147-A177-3AD203B41FA5}">
                      <a16:colId xmlns:a16="http://schemas.microsoft.com/office/drawing/2014/main" val="788723661"/>
                    </a:ext>
                  </a:extLst>
                </a:gridCol>
                <a:gridCol w="1693333">
                  <a:extLst>
                    <a:ext uri="{9D8B030D-6E8A-4147-A177-3AD203B41FA5}">
                      <a16:colId xmlns:a16="http://schemas.microsoft.com/office/drawing/2014/main" val="2198947198"/>
                    </a:ext>
                  </a:extLst>
                </a:gridCol>
                <a:gridCol w="1637673">
                  <a:extLst>
                    <a:ext uri="{9D8B030D-6E8A-4147-A177-3AD203B41FA5}">
                      <a16:colId xmlns:a16="http://schemas.microsoft.com/office/drawing/2014/main" val="1886736419"/>
                    </a:ext>
                  </a:extLst>
                </a:gridCol>
              </a:tblGrid>
              <a:tr h="573194">
                <a:tc>
                  <a:txBody>
                    <a:bodyPr/>
                    <a:lstStyle/>
                    <a:p>
                      <a:pPr algn="ctr"/>
                      <a:r>
                        <a:rPr lang="es-ES" sz="1800" dirty="0"/>
                        <a:t>Reconstrucción </a:t>
                      </a:r>
                    </a:p>
                    <a:p>
                      <a:pPr algn="ctr"/>
                      <a:r>
                        <a:rPr lang="es-ES" sz="1800" dirty="0"/>
                        <a:t>biliar</a:t>
                      </a:r>
                    </a:p>
                  </a:txBody>
                  <a:tcPr/>
                </a:tc>
                <a:tc>
                  <a:txBody>
                    <a:bodyPr/>
                    <a:lstStyle/>
                    <a:p>
                      <a:pPr algn="ctr"/>
                      <a:r>
                        <a:rPr lang="es-ES" sz="1800" dirty="0"/>
                        <a:t>Complicaciones</a:t>
                      </a:r>
                    </a:p>
                  </a:txBody>
                  <a:tcPr/>
                </a:tc>
                <a:tc>
                  <a:txBody>
                    <a:bodyPr/>
                    <a:lstStyle/>
                    <a:p>
                      <a:pPr algn="ctr"/>
                      <a:r>
                        <a:rPr lang="es-ES" sz="1800" dirty="0"/>
                        <a:t>Porcentaje</a:t>
                      </a:r>
                    </a:p>
                  </a:txBody>
                  <a:tcPr/>
                </a:tc>
                <a:extLst>
                  <a:ext uri="{0D108BD9-81ED-4DB2-BD59-A6C34878D82A}">
                    <a16:rowId xmlns:a16="http://schemas.microsoft.com/office/drawing/2014/main" val="3952156442"/>
                  </a:ext>
                </a:extLst>
              </a:tr>
              <a:tr h="370840">
                <a:tc>
                  <a:txBody>
                    <a:bodyPr/>
                    <a:lstStyle/>
                    <a:p>
                      <a:pPr algn="ctr"/>
                      <a:r>
                        <a:rPr lang="es-ES" sz="1800" dirty="0"/>
                        <a:t>Col-Col sin </a:t>
                      </a:r>
                      <a:r>
                        <a:rPr lang="es-ES" sz="1800" dirty="0" err="1"/>
                        <a:t>Kehr</a:t>
                      </a:r>
                      <a:endParaRPr lang="es-ES" sz="1800" dirty="0"/>
                    </a:p>
                  </a:txBody>
                  <a:tcPr/>
                </a:tc>
                <a:tc>
                  <a:txBody>
                    <a:bodyPr/>
                    <a:lstStyle/>
                    <a:p>
                      <a:pPr algn="ctr"/>
                      <a:r>
                        <a:rPr lang="es-ES" sz="1800" dirty="0"/>
                        <a:t>5</a:t>
                      </a:r>
                    </a:p>
                  </a:txBody>
                  <a:tcPr/>
                </a:tc>
                <a:tc>
                  <a:txBody>
                    <a:bodyPr/>
                    <a:lstStyle/>
                    <a:p>
                      <a:pPr algn="ctr"/>
                      <a:r>
                        <a:rPr lang="es-ES" sz="1800" dirty="0"/>
                        <a:t>16,7%</a:t>
                      </a:r>
                    </a:p>
                  </a:txBody>
                  <a:tcPr/>
                </a:tc>
                <a:extLst>
                  <a:ext uri="{0D108BD9-81ED-4DB2-BD59-A6C34878D82A}">
                    <a16:rowId xmlns:a16="http://schemas.microsoft.com/office/drawing/2014/main" val="1757930909"/>
                  </a:ext>
                </a:extLst>
              </a:tr>
              <a:tr h="370840">
                <a:tc>
                  <a:txBody>
                    <a:bodyPr/>
                    <a:lstStyle/>
                    <a:p>
                      <a:pPr algn="ctr"/>
                      <a:r>
                        <a:rPr lang="es-ES" sz="1800" dirty="0"/>
                        <a:t>Col-Col con </a:t>
                      </a:r>
                      <a:r>
                        <a:rPr lang="es-ES" sz="1800" dirty="0" err="1"/>
                        <a:t>Kehr</a:t>
                      </a:r>
                      <a:endParaRPr lang="es-ES" sz="1800" dirty="0"/>
                    </a:p>
                  </a:txBody>
                  <a:tcPr/>
                </a:tc>
                <a:tc>
                  <a:txBody>
                    <a:bodyPr/>
                    <a:lstStyle/>
                    <a:p>
                      <a:pPr algn="ctr"/>
                      <a:r>
                        <a:rPr lang="es-ES" sz="1800" dirty="0"/>
                        <a:t>4</a:t>
                      </a:r>
                    </a:p>
                  </a:txBody>
                  <a:tcPr/>
                </a:tc>
                <a:tc>
                  <a:txBody>
                    <a:bodyPr/>
                    <a:lstStyle/>
                    <a:p>
                      <a:pPr algn="ctr"/>
                      <a:r>
                        <a:rPr lang="es-ES" sz="1800" dirty="0"/>
                        <a:t>19%</a:t>
                      </a:r>
                    </a:p>
                  </a:txBody>
                  <a:tcPr/>
                </a:tc>
                <a:extLst>
                  <a:ext uri="{0D108BD9-81ED-4DB2-BD59-A6C34878D82A}">
                    <a16:rowId xmlns:a16="http://schemas.microsoft.com/office/drawing/2014/main" val="1870106225"/>
                  </a:ext>
                </a:extLst>
              </a:tr>
              <a:tr h="370840">
                <a:tc>
                  <a:txBody>
                    <a:bodyPr/>
                    <a:lstStyle/>
                    <a:p>
                      <a:pPr algn="ctr"/>
                      <a:r>
                        <a:rPr lang="es-ES" sz="1800" dirty="0"/>
                        <a:t>HY</a:t>
                      </a:r>
                    </a:p>
                  </a:txBody>
                  <a:tcPr/>
                </a:tc>
                <a:tc>
                  <a:txBody>
                    <a:bodyPr/>
                    <a:lstStyle/>
                    <a:p>
                      <a:pPr algn="ctr"/>
                      <a:r>
                        <a:rPr lang="es-ES" sz="1800" dirty="0"/>
                        <a:t>0</a:t>
                      </a:r>
                    </a:p>
                  </a:txBody>
                  <a:tcPr/>
                </a:tc>
                <a:tc>
                  <a:txBody>
                    <a:bodyPr/>
                    <a:lstStyle/>
                    <a:p>
                      <a:pPr algn="ctr"/>
                      <a:r>
                        <a:rPr lang="es-ES" sz="1800" dirty="0"/>
                        <a:t>0</a:t>
                      </a:r>
                    </a:p>
                  </a:txBody>
                  <a:tcPr/>
                </a:tc>
                <a:extLst>
                  <a:ext uri="{0D108BD9-81ED-4DB2-BD59-A6C34878D82A}">
                    <a16:rowId xmlns:a16="http://schemas.microsoft.com/office/drawing/2014/main" val="1806508396"/>
                  </a:ext>
                </a:extLst>
              </a:tr>
            </a:tbl>
          </a:graphicData>
        </a:graphic>
      </p:graphicFrame>
      <p:sp>
        <p:nvSpPr>
          <p:cNvPr id="32" name="CuadroTexto 31">
            <a:extLst>
              <a:ext uri="{FF2B5EF4-FFF2-40B4-BE49-F238E27FC236}">
                <a16:creationId xmlns:a16="http://schemas.microsoft.com/office/drawing/2014/main" id="{32623458-01AC-DB27-975D-D2F4E233F3E4}"/>
              </a:ext>
            </a:extLst>
          </p:cNvPr>
          <p:cNvSpPr txBox="1"/>
          <p:nvPr/>
        </p:nvSpPr>
        <p:spPr>
          <a:xfrm>
            <a:off x="6256549" y="3525902"/>
            <a:ext cx="5185524" cy="646331"/>
          </a:xfrm>
          <a:prstGeom prst="rect">
            <a:avLst/>
          </a:prstGeom>
          <a:noFill/>
        </p:spPr>
        <p:txBody>
          <a:bodyPr wrap="square" rtlCol="0">
            <a:spAutoFit/>
          </a:bodyPr>
          <a:lstStyle/>
          <a:p>
            <a:pPr marL="285750" indent="-285750" algn="just">
              <a:buFont typeface="Wingdings" pitchFamily="2" charset="2"/>
              <a:buChar char="Ø"/>
            </a:pPr>
            <a:r>
              <a:rPr lang="es-ES" dirty="0"/>
              <a:t>Tasa de complicaciones biliares en función de la reconstrucción realizada (p=0,990)</a:t>
            </a:r>
          </a:p>
        </p:txBody>
      </p:sp>
    </p:spTree>
    <p:extLst>
      <p:ext uri="{BB962C8B-B14F-4D97-AF65-F5344CB8AC3E}">
        <p14:creationId xmlns:p14="http://schemas.microsoft.com/office/powerpoint/2010/main" val="173905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10DD6-9115-1E08-7EB9-A75C3AB70CC6}"/>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1F445765-C853-460E-AF1C-F4420F5E87B6}"/>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4028679-BE33-D831-AAB5-B9A82458F6A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DAA9DD2-281F-6879-4A81-D512A340DF6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6C13E5AE-7152-11BF-A4D6-9E42D2931B1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8013CE0-2AEC-852A-7EFA-F3BDC12DF0A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8029334C-D35A-619E-BA42-09EB18D2931F}"/>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06D8DF9-2DC7-6376-01A0-063E9B64F773}"/>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D5B6D652-EE2D-064F-2B40-9F43EA9BB7F5}"/>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6CD1E8E4-B038-6B94-9AD1-825FA53AAD50}"/>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23B438BC-1F02-DA00-6118-F343E668A71F}"/>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69E00E00-4B60-2744-599D-6608CD213ED0}"/>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CE25C125-25FE-BE54-A40D-B365254DA7F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6982D513-5CB4-1361-EECE-3409451EED39}"/>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CuadroTexto 2">
            <a:extLst>
              <a:ext uri="{FF2B5EF4-FFF2-40B4-BE49-F238E27FC236}">
                <a16:creationId xmlns:a16="http://schemas.microsoft.com/office/drawing/2014/main" id="{B40FF0FA-05E4-5FE8-9E22-56552ED80242}"/>
              </a:ext>
            </a:extLst>
          </p:cNvPr>
          <p:cNvSpPr txBox="1"/>
          <p:nvPr/>
        </p:nvSpPr>
        <p:spPr>
          <a:xfrm>
            <a:off x="716280" y="1453614"/>
            <a:ext cx="10424962" cy="3970318"/>
          </a:xfrm>
          <a:prstGeom prst="rect">
            <a:avLst/>
          </a:prstGeom>
          <a:noFill/>
        </p:spPr>
        <p:txBody>
          <a:bodyPr wrap="square" rtlCol="0">
            <a:spAutoFit/>
          </a:bodyPr>
          <a:lstStyle/>
          <a:p>
            <a:pPr marL="457200" indent="-457200" algn="just">
              <a:buFont typeface="Wingdings" pitchFamily="2" charset="2"/>
              <a:buChar char="Ø"/>
            </a:pPr>
            <a:r>
              <a:rPr lang="es-ES" sz="2800" dirty="0"/>
              <a:t>El Split es una alternativa válida para ampliar el pool de donantes hepáticos</a:t>
            </a:r>
          </a:p>
          <a:p>
            <a:pPr marL="457200" indent="-457200" algn="just">
              <a:buFont typeface="Wingdings" pitchFamily="2" charset="2"/>
              <a:buChar char="Ø"/>
            </a:pPr>
            <a:r>
              <a:rPr lang="es-ES" sz="2800" dirty="0"/>
              <a:t>La tasa de TAH fue del 14,8% y la tasa de complicaciones de biliares fue del 19,6%, similar a la publicada por otros grupos</a:t>
            </a:r>
          </a:p>
          <a:p>
            <a:pPr marL="457200" indent="-457200" algn="just">
              <a:buFont typeface="Wingdings" pitchFamily="2" charset="2"/>
              <a:buChar char="Ø"/>
            </a:pPr>
            <a:r>
              <a:rPr lang="es-ES" sz="2800" dirty="0"/>
              <a:t>Tanto la TAH como las complicaciones biliares se asociaron con una menor supervivencia del injerto aunque las diferencias no fueron estadísticamente </a:t>
            </a:r>
            <a:r>
              <a:rPr lang="es-ES" sz="2800"/>
              <a:t>significativas.</a:t>
            </a:r>
            <a:endParaRPr lang="es-ES" sz="2800" dirty="0"/>
          </a:p>
          <a:p>
            <a:pPr marL="457200" indent="-457200" algn="just">
              <a:buFont typeface="Wingdings" pitchFamily="2" charset="2"/>
              <a:buChar char="Ø"/>
            </a:pPr>
            <a:r>
              <a:rPr lang="es-ES" sz="2800" dirty="0"/>
              <a:t>Ni la trombosis arterial ni las complicaciones biliares se relacionaron con la técnica empleada</a:t>
            </a:r>
          </a:p>
        </p:txBody>
      </p:sp>
      <p:sp>
        <p:nvSpPr>
          <p:cNvPr id="4" name="CuadroTexto 3">
            <a:extLst>
              <a:ext uri="{FF2B5EF4-FFF2-40B4-BE49-F238E27FC236}">
                <a16:creationId xmlns:a16="http://schemas.microsoft.com/office/drawing/2014/main" id="{0FC8A4E1-849D-361C-16C8-828C96D0D8F5}"/>
              </a:ext>
            </a:extLst>
          </p:cNvPr>
          <p:cNvSpPr txBox="1"/>
          <p:nvPr/>
        </p:nvSpPr>
        <p:spPr>
          <a:xfrm>
            <a:off x="112329" y="154737"/>
            <a:ext cx="6272142" cy="461665"/>
          </a:xfrm>
          <a:prstGeom prst="rect">
            <a:avLst/>
          </a:prstGeom>
          <a:noFill/>
        </p:spPr>
        <p:txBody>
          <a:bodyPr wrap="square" rtlCol="0">
            <a:spAutoFit/>
          </a:bodyPr>
          <a:lstStyle/>
          <a:p>
            <a:r>
              <a:rPr lang="es-ES" sz="2400" b="1" dirty="0"/>
              <a:t>CONCLUSIONES</a:t>
            </a:r>
          </a:p>
        </p:txBody>
      </p:sp>
      <p:pic>
        <p:nvPicPr>
          <p:cNvPr id="10" name="Picture 2" descr="About Us |">
            <a:extLst>
              <a:ext uri="{FF2B5EF4-FFF2-40B4-BE49-F238E27FC236}">
                <a16:creationId xmlns:a16="http://schemas.microsoft.com/office/drawing/2014/main" id="{F3FFDD11-62B5-D5F2-8CD0-D8F5E93828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942" y="154737"/>
            <a:ext cx="2852057" cy="60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75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A5CD-40BC-1F4B-6114-CA5518795D16}"/>
            </a:ext>
          </a:extLst>
        </p:cNvPr>
        <p:cNvGrpSpPr/>
        <p:nvPr/>
      </p:nvGrpSpPr>
      <p:grpSpPr>
        <a:xfrm>
          <a:off x="0" y="0"/>
          <a:ext cx="0" cy="0"/>
          <a:chOff x="0" y="0"/>
          <a:chExt cx="0" cy="0"/>
        </a:xfrm>
      </p:grpSpPr>
      <p:sp>
        <p:nvSpPr>
          <p:cNvPr id="8" name="QuadreDeText 7">
            <a:extLst>
              <a:ext uri="{FF2B5EF4-FFF2-40B4-BE49-F238E27FC236}">
                <a16:creationId xmlns:a16="http://schemas.microsoft.com/office/drawing/2014/main" id="{4229608B-18BB-E0ED-DBE2-1B550326273A}"/>
              </a:ext>
            </a:extLst>
          </p:cNvPr>
          <p:cNvSpPr txBox="1"/>
          <p:nvPr/>
        </p:nvSpPr>
        <p:spPr>
          <a:xfrm>
            <a:off x="2108396" y="1900006"/>
            <a:ext cx="8997404" cy="1077218"/>
          </a:xfrm>
          <a:prstGeom prst="rect">
            <a:avLst/>
          </a:prstGeom>
          <a:noFill/>
        </p:spPr>
        <p:txBody>
          <a:bodyPr wrap="square" rtlCol="0">
            <a:spAutoFit/>
          </a:bodyPr>
          <a:lstStyle/>
          <a:p>
            <a:pPr algn="ctr"/>
            <a:r>
              <a:rPr lang="es-ES" sz="3200" b="1" dirty="0"/>
              <a:t>Resultados del trasplante hepático con injertos procedentes de bipartición (Split) en adultos</a:t>
            </a:r>
            <a:endParaRPr lang="es-ES" sz="3200" dirty="0"/>
          </a:p>
        </p:txBody>
      </p:sp>
      <p:sp>
        <p:nvSpPr>
          <p:cNvPr id="9" name="QuadreDeText 8">
            <a:extLst>
              <a:ext uri="{FF2B5EF4-FFF2-40B4-BE49-F238E27FC236}">
                <a16:creationId xmlns:a16="http://schemas.microsoft.com/office/drawing/2014/main" id="{4762E683-6B98-116A-FB4F-D7EB17272407}"/>
              </a:ext>
            </a:extLst>
          </p:cNvPr>
          <p:cNvSpPr txBox="1"/>
          <p:nvPr/>
        </p:nvSpPr>
        <p:spPr>
          <a:xfrm>
            <a:off x="2108396" y="3153210"/>
            <a:ext cx="8997404" cy="1015663"/>
          </a:xfrm>
          <a:prstGeom prst="rect">
            <a:avLst/>
          </a:prstGeom>
          <a:noFill/>
        </p:spPr>
        <p:txBody>
          <a:bodyPr wrap="square" rtlCol="0">
            <a:spAutoFit/>
          </a:bodyPr>
          <a:lstStyle/>
          <a:p>
            <a:pPr algn="ctr"/>
            <a:r>
              <a:rPr lang="es-ES" sz="2000" dirty="0"/>
              <a:t>Silvia Fernández Noel; </a:t>
            </a:r>
            <a:r>
              <a:rPr lang="es-ES" sz="2000" b="1" u="sng" dirty="0"/>
              <a:t>Julia Gutiérrez</a:t>
            </a:r>
            <a:r>
              <a:rPr lang="es-ES" sz="2000" dirty="0"/>
              <a:t>; Alberto Marcacuzco Quinto; Anisa Nutu; Jorge Calvo; Alejandro Manrique; Álvaro García Sesma; Iago Justo Alonso; Clara Fernandez Fernández; Carmelo Loinaz Segurola; Oscar Caso Maestro.</a:t>
            </a:r>
          </a:p>
        </p:txBody>
      </p:sp>
      <p:grpSp>
        <p:nvGrpSpPr>
          <p:cNvPr id="34" name="Grupo 33">
            <a:extLst>
              <a:ext uri="{FF2B5EF4-FFF2-40B4-BE49-F238E27FC236}">
                <a16:creationId xmlns:a16="http://schemas.microsoft.com/office/drawing/2014/main" id="{DC6ADE08-D94E-83E9-86BD-40773BF2A1DF}"/>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BDA0759D-8659-858E-79F6-B08ACAC1C90D}"/>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E795E7D3-5134-F7A5-93B5-9A2896101F94}"/>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D6CF6514-A1ED-3CBD-1BC9-DDC7372FC5F0}"/>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DC013D17-E144-B328-77CA-920117E1C63A}"/>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F89B5FDB-529F-3247-DC02-3170B23C458D}"/>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9509801A-4085-316A-A808-79317730E347}"/>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F3E04ABE-2E49-5E67-8B78-959809EFD1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E26A7A73-7B53-3590-684B-033922534B06}"/>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DD5A87D2-9F2F-C410-569B-149592C7567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9C6A29AA-D62C-3AFE-BC96-B264611A0B2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1607A271-070F-49B2-7160-62CA10E0FC4C}"/>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99DD1DE4-5102-7021-DCDC-4182251260D9}"/>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56BFCA62-8025-FA4C-E25D-2E949FF2292C}"/>
                </a:ext>
              </a:extLst>
            </p:cNvPr>
            <p:cNvPicPr>
              <a:picLocks noGrp="1" noRot="1" noChangeAspect="1" noMove="1" noResize="1" noEditPoints="1" noAdjustHandles="1" noChangeArrowheads="1" noChangeShapeType="1" noCrop="1"/>
            </p:cNvPicPr>
            <p:nvPr/>
          </p:nvPicPr>
          <p:blipFill>
            <a:blip r:embed="rId7">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59CF21E5-D13C-86DF-8DCD-E625C7D2BBAF}"/>
                </a:ext>
              </a:extLst>
            </p:cNvPr>
            <p:cNvPicPr>
              <a:picLocks noGrp="1" noRot="1" noChangeAspect="1" noMove="1" noResize="1" noEditPoints="1" noAdjustHandles="1" noChangeArrowheads="1" noChangeShapeType="1" noCrop="1"/>
            </p:cNvPicPr>
            <p:nvPr/>
          </p:nvPicPr>
          <p:blipFill>
            <a:blip r:embed="rId8"/>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EC72E941-B67E-34AA-7F9D-6F07102874BD}"/>
                </a:ext>
              </a:extLst>
            </p:cNvPr>
            <p:cNvPicPr>
              <a:picLocks noGrp="1" noRot="1" noChangeAspect="1" noMove="1" noResize="1" noEditPoints="1" noAdjustHandles="1" noChangeArrowheads="1" noChangeShapeType="1" noCrop="1"/>
            </p:cNvPicPr>
            <p:nvPr/>
          </p:nvPicPr>
          <p:blipFill>
            <a:blip r:embed="rId9"/>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B4755F4B-F2F4-E27E-7021-EDE84023FF16}"/>
                </a:ext>
              </a:extLst>
            </p:cNvPr>
            <p:cNvPicPr>
              <a:picLocks noGrp="1" noRot="1" noChangeAspect="1" noMove="1" noResize="1" noEditPoints="1" noAdjustHandles="1" noChangeArrowheads="1" noChangeShapeType="1" noCrop="1"/>
            </p:cNvPicPr>
            <p:nvPr/>
          </p:nvPicPr>
          <p:blipFill>
            <a:blip r:embed="rId10">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pic>
        <p:nvPicPr>
          <p:cNvPr id="10" name="Picture 4" descr="Sacyr-amplia- Hospital-12-de-octubre">
            <a:extLst>
              <a:ext uri="{FF2B5EF4-FFF2-40B4-BE49-F238E27FC236}">
                <a16:creationId xmlns:a16="http://schemas.microsoft.com/office/drawing/2014/main" id="{70A6D222-09FC-BC13-CE08-44B154D805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7555" y="4446599"/>
            <a:ext cx="1385295" cy="778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bout Us |">
            <a:extLst>
              <a:ext uri="{FF2B5EF4-FFF2-40B4-BE49-F238E27FC236}">
                <a16:creationId xmlns:a16="http://schemas.microsoft.com/office/drawing/2014/main" id="{BFF9958E-EC0E-4D96-7FEA-66D8272121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0841" y="4443947"/>
            <a:ext cx="3681958" cy="77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40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AAF9-97C1-209E-A864-D6A66C72394A}"/>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7B8A8DC-1A45-6139-E4A0-E9856954FCD4}"/>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922BE283-1EF3-697C-BD79-C621ABB0780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93477701-EC9A-C358-2199-075C57989D65}"/>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6316255-E8EB-3C02-121D-2E595495EB6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B9D5A44-F0AC-1050-16C5-5F6976514AA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800129DA-95ED-25F3-176F-FE24C365B430}"/>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2C966EA-802C-0A10-CE25-3CD8C24AA23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7965185-BE90-8C49-C409-3A40C9CFBCAC}"/>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728B48EA-5AEB-3A94-47E1-29BA6612B03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99D67EB2-EB16-A7CF-7838-78EA75AC349D}"/>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B755C3A2-342A-F4E9-19A1-E7C4963EAEE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18D2D3E2-6B65-140C-BC4F-5A4260B51A6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9C6D485-F863-82F8-38F3-3009853177B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0" name="Imagen 19">
            <a:extLst>
              <a:ext uri="{FF2B5EF4-FFF2-40B4-BE49-F238E27FC236}">
                <a16:creationId xmlns:a16="http://schemas.microsoft.com/office/drawing/2014/main" id="{007AB115-F536-AFB5-C09B-617D991B33F1}"/>
              </a:ext>
            </a:extLst>
          </p:cNvPr>
          <p:cNvPicPr>
            <a:picLocks noChangeAspect="1"/>
          </p:cNvPicPr>
          <p:nvPr/>
        </p:nvPicPr>
        <p:blipFill>
          <a:blip r:embed="rId6"/>
          <a:stretch>
            <a:fillRect/>
          </a:stretch>
        </p:blipFill>
        <p:spPr>
          <a:xfrm>
            <a:off x="235936" y="827347"/>
            <a:ext cx="1919631" cy="1996910"/>
          </a:xfrm>
          <a:prstGeom prst="rect">
            <a:avLst/>
          </a:prstGeom>
        </p:spPr>
      </p:pic>
      <p:pic>
        <p:nvPicPr>
          <p:cNvPr id="22" name="Imagen 21">
            <a:extLst>
              <a:ext uri="{FF2B5EF4-FFF2-40B4-BE49-F238E27FC236}">
                <a16:creationId xmlns:a16="http://schemas.microsoft.com/office/drawing/2014/main" id="{2AEA0D59-AEC3-7FF5-8B1A-636FD2BE6B22}"/>
              </a:ext>
            </a:extLst>
          </p:cNvPr>
          <p:cNvPicPr>
            <a:picLocks noChangeAspect="1"/>
          </p:cNvPicPr>
          <p:nvPr/>
        </p:nvPicPr>
        <p:blipFill>
          <a:blip r:embed="rId7"/>
          <a:srcRect l="6176"/>
          <a:stretch>
            <a:fillRect/>
          </a:stretch>
        </p:blipFill>
        <p:spPr>
          <a:xfrm>
            <a:off x="2634018" y="294388"/>
            <a:ext cx="4980646" cy="5809103"/>
          </a:xfrm>
          <a:prstGeom prst="rect">
            <a:avLst/>
          </a:prstGeom>
        </p:spPr>
      </p:pic>
      <p:sp>
        <p:nvSpPr>
          <p:cNvPr id="2" name="CuadroTexto 1">
            <a:extLst>
              <a:ext uri="{FF2B5EF4-FFF2-40B4-BE49-F238E27FC236}">
                <a16:creationId xmlns:a16="http://schemas.microsoft.com/office/drawing/2014/main" id="{E286D5BB-F58A-A761-09F0-01E41502480B}"/>
              </a:ext>
            </a:extLst>
          </p:cNvPr>
          <p:cNvSpPr txBox="1"/>
          <p:nvPr/>
        </p:nvSpPr>
        <p:spPr>
          <a:xfrm>
            <a:off x="112329" y="171066"/>
            <a:ext cx="3824764" cy="461665"/>
          </a:xfrm>
          <a:prstGeom prst="rect">
            <a:avLst/>
          </a:prstGeom>
          <a:noFill/>
        </p:spPr>
        <p:txBody>
          <a:bodyPr wrap="square" rtlCol="0">
            <a:spAutoFit/>
          </a:bodyPr>
          <a:lstStyle/>
          <a:p>
            <a:r>
              <a:rPr lang="es-ES" sz="2400" b="1" dirty="0"/>
              <a:t>INTRODUCCIÓN</a:t>
            </a:r>
          </a:p>
        </p:txBody>
      </p:sp>
      <p:pic>
        <p:nvPicPr>
          <p:cNvPr id="3" name="Imagen 2">
            <a:extLst>
              <a:ext uri="{FF2B5EF4-FFF2-40B4-BE49-F238E27FC236}">
                <a16:creationId xmlns:a16="http://schemas.microsoft.com/office/drawing/2014/main" id="{C2C49CA2-E575-A5CB-89B7-83C46275F9B6}"/>
              </a:ext>
            </a:extLst>
          </p:cNvPr>
          <p:cNvPicPr>
            <a:picLocks noChangeAspect="1"/>
          </p:cNvPicPr>
          <p:nvPr/>
        </p:nvPicPr>
        <p:blipFill>
          <a:blip r:embed="rId8"/>
          <a:stretch>
            <a:fillRect/>
          </a:stretch>
        </p:blipFill>
        <p:spPr>
          <a:xfrm>
            <a:off x="7493053" y="350483"/>
            <a:ext cx="4556335" cy="5756162"/>
          </a:xfrm>
          <a:prstGeom prst="rect">
            <a:avLst/>
          </a:prstGeom>
        </p:spPr>
      </p:pic>
    </p:spTree>
    <p:extLst>
      <p:ext uri="{BB962C8B-B14F-4D97-AF65-F5344CB8AC3E}">
        <p14:creationId xmlns:p14="http://schemas.microsoft.com/office/powerpoint/2010/main" val="3847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10" name="Imagen 9">
            <a:extLst>
              <a:ext uri="{FF2B5EF4-FFF2-40B4-BE49-F238E27FC236}">
                <a16:creationId xmlns:a16="http://schemas.microsoft.com/office/drawing/2014/main" id="{935E5990-1307-D318-C00D-B503B50471D2}"/>
              </a:ext>
            </a:extLst>
          </p:cNvPr>
          <p:cNvPicPr>
            <a:picLocks noChangeAspect="1"/>
          </p:cNvPicPr>
          <p:nvPr/>
        </p:nvPicPr>
        <p:blipFill>
          <a:blip r:embed="rId7"/>
          <a:stretch>
            <a:fillRect/>
          </a:stretch>
        </p:blipFill>
        <p:spPr>
          <a:xfrm>
            <a:off x="2626040" y="1781775"/>
            <a:ext cx="6939920" cy="4638047"/>
          </a:xfrm>
          <a:prstGeom prst="rect">
            <a:avLst/>
          </a:prstGeom>
        </p:spPr>
      </p:pic>
      <p:sp>
        <p:nvSpPr>
          <p:cNvPr id="11" name="CuadroTexto 10">
            <a:extLst>
              <a:ext uri="{FF2B5EF4-FFF2-40B4-BE49-F238E27FC236}">
                <a16:creationId xmlns:a16="http://schemas.microsoft.com/office/drawing/2014/main" id="{583DC491-2950-0198-941A-4E78197C4044}"/>
              </a:ext>
            </a:extLst>
          </p:cNvPr>
          <p:cNvSpPr txBox="1"/>
          <p:nvPr/>
        </p:nvSpPr>
        <p:spPr>
          <a:xfrm>
            <a:off x="1214437" y="1022587"/>
            <a:ext cx="6482425" cy="369332"/>
          </a:xfrm>
          <a:prstGeom prst="rect">
            <a:avLst/>
          </a:prstGeom>
          <a:noFill/>
        </p:spPr>
        <p:txBody>
          <a:bodyPr wrap="square" rtlCol="0">
            <a:spAutoFit/>
          </a:bodyPr>
          <a:lstStyle/>
          <a:p>
            <a:pPr algn="ctr"/>
            <a:r>
              <a:rPr lang="es-ES" dirty="0"/>
              <a:t>Memoria actividad donación y trasplante hepático. España 2024</a:t>
            </a:r>
          </a:p>
        </p:txBody>
      </p:sp>
      <p:pic>
        <p:nvPicPr>
          <p:cNvPr id="1026" name="Picture 2" descr="Donación de órganos y trasplantes durante la pandemia: situación actual y  recomendaciones de la ONT. | Asociación Española de Pediatría">
            <a:extLst>
              <a:ext uri="{FF2B5EF4-FFF2-40B4-BE49-F238E27FC236}">
                <a16:creationId xmlns:a16="http://schemas.microsoft.com/office/drawing/2014/main" id="{A61925AF-1E7B-D2C7-8D41-295DD0325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2855" y="857187"/>
            <a:ext cx="2062986" cy="70013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5213F4F-8FD1-6165-B4E0-930C39A36351}"/>
              </a:ext>
            </a:extLst>
          </p:cNvPr>
          <p:cNvSpPr txBox="1"/>
          <p:nvPr/>
        </p:nvSpPr>
        <p:spPr>
          <a:xfrm>
            <a:off x="112329" y="171066"/>
            <a:ext cx="3824764" cy="461665"/>
          </a:xfrm>
          <a:prstGeom prst="rect">
            <a:avLst/>
          </a:prstGeom>
          <a:noFill/>
        </p:spPr>
        <p:txBody>
          <a:bodyPr wrap="square" rtlCol="0">
            <a:spAutoFit/>
          </a:bodyPr>
          <a:lstStyle/>
          <a:p>
            <a:r>
              <a:rPr lang="es-ES" sz="2400" b="1" dirty="0"/>
              <a:t>INTRODUCCIÓN</a:t>
            </a:r>
          </a:p>
        </p:txBody>
      </p:sp>
    </p:spTree>
    <p:extLst>
      <p:ext uri="{BB962C8B-B14F-4D97-AF65-F5344CB8AC3E}">
        <p14:creationId xmlns:p14="http://schemas.microsoft.com/office/powerpoint/2010/main" val="2061159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4E93E-CC20-CEEB-9043-3D3A860BE37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20D78011-2FD6-1E92-766E-9FC53F7D27A5}"/>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2153C47C-CA1A-8281-DC72-D63174F6C6AB}"/>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1B0597AA-9C5E-433D-E7ED-47A71CE87EC7}"/>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0E3C672-A509-8BB0-1B83-B353ABB14B0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827EF0BF-A616-4AB2-4780-0FA34DBF9E55}"/>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DC6141B-9503-1436-EFCB-12D5839E467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B31E75B-3778-B4B4-CF14-DAD360708C51}"/>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9391798-FD23-3E6A-6E06-F0C835A4F721}"/>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5AD31675-ABBF-5949-F2E8-AB3B44A6B68C}"/>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510A1C71-CDB1-AE2F-D009-645548C5C41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6F84B364-980B-7F9E-BB29-0A7A8DDA54A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3EB34B8-FF8F-CEEB-4D8C-2EDA876A640B}"/>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76924520-BBB5-7E39-6E82-0CCB4135E9B2}"/>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6CD10A33-2141-8B99-2472-385FA0866F39}"/>
              </a:ext>
            </a:extLst>
          </p:cNvPr>
          <p:cNvPicPr>
            <a:picLocks noChangeAspect="1"/>
          </p:cNvPicPr>
          <p:nvPr/>
        </p:nvPicPr>
        <p:blipFill>
          <a:blip r:embed="rId6"/>
          <a:stretch>
            <a:fillRect/>
          </a:stretch>
        </p:blipFill>
        <p:spPr>
          <a:xfrm>
            <a:off x="367615" y="797802"/>
            <a:ext cx="5489985" cy="1668525"/>
          </a:xfrm>
          <a:prstGeom prst="rect">
            <a:avLst/>
          </a:prstGeom>
          <a:ln w="9525">
            <a:solidFill>
              <a:schemeClr val="tx1"/>
            </a:solidFill>
          </a:ln>
        </p:spPr>
      </p:pic>
      <p:sp>
        <p:nvSpPr>
          <p:cNvPr id="3" name="CuadroTexto 2">
            <a:extLst>
              <a:ext uri="{FF2B5EF4-FFF2-40B4-BE49-F238E27FC236}">
                <a16:creationId xmlns:a16="http://schemas.microsoft.com/office/drawing/2014/main" id="{5427F977-CC9F-DE3F-687C-3EB61394C7B5}"/>
              </a:ext>
            </a:extLst>
          </p:cNvPr>
          <p:cNvSpPr txBox="1"/>
          <p:nvPr/>
        </p:nvSpPr>
        <p:spPr>
          <a:xfrm>
            <a:off x="1260369" y="2950548"/>
            <a:ext cx="3607570" cy="2031325"/>
          </a:xfrm>
          <a:prstGeom prst="rect">
            <a:avLst/>
          </a:prstGeom>
          <a:noFill/>
        </p:spPr>
        <p:txBody>
          <a:bodyPr wrap="square" rtlCol="0">
            <a:spAutoFit/>
          </a:bodyPr>
          <a:lstStyle/>
          <a:p>
            <a:r>
              <a:rPr lang="es-ES" dirty="0"/>
              <a:t>Enero 2000-Diciembre 2019</a:t>
            </a:r>
          </a:p>
          <a:p>
            <a:r>
              <a:rPr lang="es-ES" dirty="0"/>
              <a:t>n=43409 en 94 centros europeos</a:t>
            </a:r>
          </a:p>
          <a:p>
            <a:r>
              <a:rPr lang="es-ES" dirty="0"/>
              <a:t>Split= 756 (1,74%)</a:t>
            </a:r>
          </a:p>
          <a:p>
            <a:endParaRPr lang="es-ES" dirty="0"/>
          </a:p>
          <a:p>
            <a:r>
              <a:rPr lang="es-ES" b="1" dirty="0">
                <a:solidFill>
                  <a:srgbClr val="FF0000"/>
                </a:solidFill>
              </a:rPr>
              <a:t>Emparejamiento donante-receptor:</a:t>
            </a:r>
          </a:p>
          <a:p>
            <a:pPr marL="285750" indent="-285750">
              <a:buFontTx/>
              <a:buChar char="-"/>
            </a:pPr>
            <a:r>
              <a:rPr lang="es-ES" b="1" dirty="0">
                <a:solidFill>
                  <a:srgbClr val="FF0000"/>
                </a:solidFill>
              </a:rPr>
              <a:t>MELD &lt;20</a:t>
            </a:r>
          </a:p>
          <a:p>
            <a:pPr marL="285750" indent="-285750">
              <a:buFontTx/>
              <a:buChar char="-"/>
            </a:pPr>
            <a:r>
              <a:rPr lang="es-ES" b="1" dirty="0">
                <a:solidFill>
                  <a:srgbClr val="FF0000"/>
                </a:solidFill>
              </a:rPr>
              <a:t>TIF &lt;10 horas</a:t>
            </a:r>
          </a:p>
        </p:txBody>
      </p:sp>
      <p:pic>
        <p:nvPicPr>
          <p:cNvPr id="4" name="Imagen 3">
            <a:extLst>
              <a:ext uri="{FF2B5EF4-FFF2-40B4-BE49-F238E27FC236}">
                <a16:creationId xmlns:a16="http://schemas.microsoft.com/office/drawing/2014/main" id="{A9CA7701-AF05-DDD3-72D0-680AF932E2DC}"/>
              </a:ext>
            </a:extLst>
          </p:cNvPr>
          <p:cNvPicPr>
            <a:picLocks noChangeAspect="1"/>
          </p:cNvPicPr>
          <p:nvPr/>
        </p:nvPicPr>
        <p:blipFill>
          <a:blip r:embed="rId7"/>
          <a:stretch>
            <a:fillRect/>
          </a:stretch>
        </p:blipFill>
        <p:spPr>
          <a:xfrm>
            <a:off x="6095999" y="395471"/>
            <a:ext cx="5302769" cy="5775912"/>
          </a:xfrm>
          <a:prstGeom prst="rect">
            <a:avLst/>
          </a:prstGeom>
        </p:spPr>
      </p:pic>
      <p:sp>
        <p:nvSpPr>
          <p:cNvPr id="21" name="CuadroTexto 20">
            <a:extLst>
              <a:ext uri="{FF2B5EF4-FFF2-40B4-BE49-F238E27FC236}">
                <a16:creationId xmlns:a16="http://schemas.microsoft.com/office/drawing/2014/main" id="{5A4AEE2D-C18C-6B7B-D131-57D74B5DA50B}"/>
              </a:ext>
            </a:extLst>
          </p:cNvPr>
          <p:cNvSpPr txBox="1"/>
          <p:nvPr/>
        </p:nvSpPr>
        <p:spPr>
          <a:xfrm>
            <a:off x="1559593" y="5573695"/>
            <a:ext cx="2924519" cy="307777"/>
          </a:xfrm>
          <a:prstGeom prst="rect">
            <a:avLst/>
          </a:prstGeom>
          <a:noFill/>
        </p:spPr>
        <p:txBody>
          <a:bodyPr wrap="none" rtlCol="0">
            <a:spAutoFit/>
          </a:bodyPr>
          <a:lstStyle/>
          <a:p>
            <a:r>
              <a:rPr lang="es-ES" sz="1400" i="1" dirty="0" err="1"/>
              <a:t>Lozanovski</a:t>
            </a:r>
            <a:r>
              <a:rPr lang="es-ES" sz="1400" i="1" dirty="0"/>
              <a:t> VJ et al. </a:t>
            </a:r>
            <a:r>
              <a:rPr lang="es-ES" sz="1400" i="1" dirty="0" err="1"/>
              <a:t>Liver</a:t>
            </a:r>
            <a:r>
              <a:rPr lang="es-ES" sz="1400" i="1" dirty="0"/>
              <a:t> </a:t>
            </a:r>
            <a:r>
              <a:rPr lang="es-ES" sz="1400" i="1" dirty="0" err="1"/>
              <a:t>Transpl</a:t>
            </a:r>
            <a:r>
              <a:rPr lang="es-ES" sz="1400" i="1" dirty="0"/>
              <a:t> 2022</a:t>
            </a:r>
          </a:p>
        </p:txBody>
      </p:sp>
      <p:sp>
        <p:nvSpPr>
          <p:cNvPr id="22" name="CuadroTexto 21">
            <a:extLst>
              <a:ext uri="{FF2B5EF4-FFF2-40B4-BE49-F238E27FC236}">
                <a16:creationId xmlns:a16="http://schemas.microsoft.com/office/drawing/2014/main" id="{C880F57C-D679-B544-C802-15D48D4D41E7}"/>
              </a:ext>
            </a:extLst>
          </p:cNvPr>
          <p:cNvSpPr txBox="1"/>
          <p:nvPr/>
        </p:nvSpPr>
        <p:spPr>
          <a:xfrm>
            <a:off x="112329" y="171066"/>
            <a:ext cx="3824764" cy="461665"/>
          </a:xfrm>
          <a:prstGeom prst="rect">
            <a:avLst/>
          </a:prstGeom>
          <a:noFill/>
        </p:spPr>
        <p:txBody>
          <a:bodyPr wrap="square" rtlCol="0">
            <a:spAutoFit/>
          </a:bodyPr>
          <a:lstStyle/>
          <a:p>
            <a:r>
              <a:rPr lang="es-ES" sz="2400" b="1" dirty="0"/>
              <a:t>INTRODUCCIÓN</a:t>
            </a:r>
          </a:p>
        </p:txBody>
      </p:sp>
    </p:spTree>
    <p:extLst>
      <p:ext uri="{BB962C8B-B14F-4D97-AF65-F5344CB8AC3E}">
        <p14:creationId xmlns:p14="http://schemas.microsoft.com/office/powerpoint/2010/main" val="399767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2BE50-E4DB-9916-C2F7-7FD9353E1958}"/>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A7916DC-D1C8-94D3-CF89-6D71CAD2F796}"/>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77CFB80-DA08-20D8-7612-9D9BBBC00D62}"/>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A4A9393-2EE1-FD69-8E90-B6D00165F000}"/>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3E80A52A-B644-9CB3-BFCF-5B25C510055B}"/>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A19B442-E4C2-138B-789A-5341AB9BB6A5}"/>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CD86EE9-416F-9AB6-70D5-B2F98E3957EF}"/>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0CE1BBA-59D5-C463-E42D-8A4196781EB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DF70700-E499-7F02-6722-7B16134FA2D1}"/>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1413ECB4-F0A3-40D0-A53C-F80B6EDCB35A}"/>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5F28905E-6A19-9D9B-AA1D-96BC3872FFBB}"/>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BEB1FE5B-BA8D-1B63-3FB1-D3EF70F51E90}"/>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C7F79579-3DEF-3E8C-F8C0-921A55800B49}"/>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E5CDF835-F58F-CDB1-DD2C-D204C8A2F05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CuadroTexto 1">
            <a:extLst>
              <a:ext uri="{FF2B5EF4-FFF2-40B4-BE49-F238E27FC236}">
                <a16:creationId xmlns:a16="http://schemas.microsoft.com/office/drawing/2014/main" id="{E11ADEB7-7B77-37C6-0446-53CD648CE154}"/>
              </a:ext>
            </a:extLst>
          </p:cNvPr>
          <p:cNvSpPr txBox="1"/>
          <p:nvPr/>
        </p:nvSpPr>
        <p:spPr>
          <a:xfrm>
            <a:off x="112329" y="171066"/>
            <a:ext cx="3824764" cy="461665"/>
          </a:xfrm>
          <a:prstGeom prst="rect">
            <a:avLst/>
          </a:prstGeom>
          <a:noFill/>
        </p:spPr>
        <p:txBody>
          <a:bodyPr wrap="square" rtlCol="0">
            <a:spAutoFit/>
          </a:bodyPr>
          <a:lstStyle/>
          <a:p>
            <a:r>
              <a:rPr lang="es-ES" sz="2400" b="1" dirty="0"/>
              <a:t>INTRODUCCIÓN</a:t>
            </a:r>
          </a:p>
        </p:txBody>
      </p:sp>
      <p:pic>
        <p:nvPicPr>
          <p:cNvPr id="4" name="Imagen 3">
            <a:extLst>
              <a:ext uri="{FF2B5EF4-FFF2-40B4-BE49-F238E27FC236}">
                <a16:creationId xmlns:a16="http://schemas.microsoft.com/office/drawing/2014/main" id="{BFF43686-A9E5-9FD7-39B2-3728CC0724F5}"/>
              </a:ext>
            </a:extLst>
          </p:cNvPr>
          <p:cNvPicPr>
            <a:picLocks noChangeAspect="1"/>
          </p:cNvPicPr>
          <p:nvPr/>
        </p:nvPicPr>
        <p:blipFill>
          <a:blip r:embed="rId6"/>
          <a:stretch>
            <a:fillRect/>
          </a:stretch>
        </p:blipFill>
        <p:spPr>
          <a:xfrm>
            <a:off x="207590" y="737356"/>
            <a:ext cx="4013200" cy="800100"/>
          </a:xfrm>
          <a:prstGeom prst="rect">
            <a:avLst/>
          </a:prstGeom>
          <a:ln w="9525">
            <a:solidFill>
              <a:schemeClr val="tx1"/>
            </a:solidFill>
          </a:ln>
        </p:spPr>
      </p:pic>
      <p:pic>
        <p:nvPicPr>
          <p:cNvPr id="11" name="Imagen 10">
            <a:extLst>
              <a:ext uri="{FF2B5EF4-FFF2-40B4-BE49-F238E27FC236}">
                <a16:creationId xmlns:a16="http://schemas.microsoft.com/office/drawing/2014/main" id="{2108C2B8-FED0-9F68-B4D8-24646AAC8364}"/>
              </a:ext>
            </a:extLst>
          </p:cNvPr>
          <p:cNvPicPr>
            <a:picLocks noChangeAspect="1"/>
          </p:cNvPicPr>
          <p:nvPr/>
        </p:nvPicPr>
        <p:blipFill>
          <a:blip r:embed="rId7"/>
          <a:stretch>
            <a:fillRect/>
          </a:stretch>
        </p:blipFill>
        <p:spPr>
          <a:xfrm>
            <a:off x="3349522" y="1792285"/>
            <a:ext cx="8233908" cy="231054"/>
          </a:xfrm>
          <a:prstGeom prst="rect">
            <a:avLst/>
          </a:prstGeom>
        </p:spPr>
      </p:pic>
      <p:sp>
        <p:nvSpPr>
          <p:cNvPr id="21" name="CuadroTexto 20">
            <a:extLst>
              <a:ext uri="{FF2B5EF4-FFF2-40B4-BE49-F238E27FC236}">
                <a16:creationId xmlns:a16="http://schemas.microsoft.com/office/drawing/2014/main" id="{A12E19AF-A539-852A-0D2B-289F217BEAF8}"/>
              </a:ext>
            </a:extLst>
          </p:cNvPr>
          <p:cNvSpPr txBox="1"/>
          <p:nvPr/>
        </p:nvSpPr>
        <p:spPr>
          <a:xfrm>
            <a:off x="719135" y="5485487"/>
            <a:ext cx="1914883" cy="307777"/>
          </a:xfrm>
          <a:prstGeom prst="rect">
            <a:avLst/>
          </a:prstGeom>
          <a:noFill/>
        </p:spPr>
        <p:txBody>
          <a:bodyPr wrap="none" rtlCol="0">
            <a:spAutoFit/>
          </a:bodyPr>
          <a:lstStyle/>
          <a:p>
            <a:r>
              <a:rPr lang="es-ES" sz="1400" i="1" dirty="0" err="1"/>
              <a:t>Paiano</a:t>
            </a:r>
            <a:r>
              <a:rPr lang="es-ES" sz="1400" i="1" dirty="0"/>
              <a:t> </a:t>
            </a:r>
            <a:r>
              <a:rPr lang="es-ES" sz="1400" i="1" dirty="0" err="1"/>
              <a:t>Let</a:t>
            </a:r>
            <a:r>
              <a:rPr lang="es-ES" sz="1400" i="1" dirty="0"/>
              <a:t> al. HPB 2025</a:t>
            </a:r>
          </a:p>
        </p:txBody>
      </p:sp>
      <p:pic>
        <p:nvPicPr>
          <p:cNvPr id="27" name="Imagen 26">
            <a:extLst>
              <a:ext uri="{FF2B5EF4-FFF2-40B4-BE49-F238E27FC236}">
                <a16:creationId xmlns:a16="http://schemas.microsoft.com/office/drawing/2014/main" id="{16A211AD-C33A-A7A3-2534-3368494DC9D4}"/>
              </a:ext>
            </a:extLst>
          </p:cNvPr>
          <p:cNvPicPr>
            <a:picLocks noChangeAspect="1"/>
          </p:cNvPicPr>
          <p:nvPr/>
        </p:nvPicPr>
        <p:blipFill>
          <a:blip r:embed="rId8"/>
          <a:stretch>
            <a:fillRect/>
          </a:stretch>
        </p:blipFill>
        <p:spPr>
          <a:xfrm>
            <a:off x="3349521" y="2042723"/>
            <a:ext cx="8233908" cy="4266986"/>
          </a:xfrm>
          <a:prstGeom prst="rect">
            <a:avLst/>
          </a:prstGeom>
        </p:spPr>
      </p:pic>
      <p:cxnSp>
        <p:nvCxnSpPr>
          <p:cNvPr id="28" name="Conector recto 27">
            <a:extLst>
              <a:ext uri="{FF2B5EF4-FFF2-40B4-BE49-F238E27FC236}">
                <a16:creationId xmlns:a16="http://schemas.microsoft.com/office/drawing/2014/main" id="{926D1085-A32D-4EF1-E8EF-8D5BAFE91DA0}"/>
              </a:ext>
            </a:extLst>
          </p:cNvPr>
          <p:cNvCxnSpPr/>
          <p:nvPr/>
        </p:nvCxnSpPr>
        <p:spPr>
          <a:xfrm>
            <a:off x="3349522" y="3731172"/>
            <a:ext cx="8233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DCBDD5A-83F8-FC0B-70C5-1CFFC4560C30}"/>
              </a:ext>
            </a:extLst>
          </p:cNvPr>
          <p:cNvCxnSpPr/>
          <p:nvPr/>
        </p:nvCxnSpPr>
        <p:spPr>
          <a:xfrm>
            <a:off x="3349521" y="4341700"/>
            <a:ext cx="8233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F29F8214-5FCA-B9CD-31BB-6C3DB46A53B6}"/>
              </a:ext>
            </a:extLst>
          </p:cNvPr>
          <p:cNvCxnSpPr/>
          <p:nvPr/>
        </p:nvCxnSpPr>
        <p:spPr>
          <a:xfrm>
            <a:off x="3349521" y="5194583"/>
            <a:ext cx="8233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EA42C535-A6EA-2A9A-62C9-892A6536AB3F}"/>
              </a:ext>
            </a:extLst>
          </p:cNvPr>
          <p:cNvSpPr/>
          <p:nvPr/>
        </p:nvSpPr>
        <p:spPr>
          <a:xfrm>
            <a:off x="346379" y="3733129"/>
            <a:ext cx="2426428" cy="103461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5%</a:t>
            </a:r>
          </a:p>
          <a:p>
            <a:pPr algn="ctr"/>
            <a:r>
              <a:rPr lang="es-ES" dirty="0">
                <a:solidFill>
                  <a:schemeClr val="tx1"/>
                </a:solidFill>
              </a:rPr>
              <a:t>Reconstrucción arterial</a:t>
            </a:r>
          </a:p>
        </p:txBody>
      </p:sp>
      <p:sp>
        <p:nvSpPr>
          <p:cNvPr id="10" name="Flecha abajo 9">
            <a:extLst>
              <a:ext uri="{FF2B5EF4-FFF2-40B4-BE49-F238E27FC236}">
                <a16:creationId xmlns:a16="http://schemas.microsoft.com/office/drawing/2014/main" id="{E1D42B8C-60A9-1C9D-0237-0533CF1B7D49}"/>
              </a:ext>
            </a:extLst>
          </p:cNvPr>
          <p:cNvSpPr/>
          <p:nvPr/>
        </p:nvSpPr>
        <p:spPr>
          <a:xfrm rot="5400000">
            <a:off x="2818848" y="4021588"/>
            <a:ext cx="484632" cy="48768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725726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811F-0DDB-034C-A2E3-148C2B87368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19446968-E4D4-C753-DF79-B1B09BA42C9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BD6C91B-6F45-9737-84D9-28195DF1DD21}"/>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58BF280D-C0C1-1925-2094-980F9FA400AF}"/>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F147462-A528-0884-7CF4-35207A5D960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9F451A4-5BA7-DC27-F5BC-5C06DD74A57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033418C3-8B27-9904-64DD-7730E703AD6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DD016C5-7FC1-409F-D460-919EFF013FF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AC1B2D3-306C-7139-C42A-5332D74E3AB2}"/>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EB58DC16-ABF9-5420-53D8-0B0FBD9C3F58}"/>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1F78A1AD-BC77-64DF-B55E-4E54D8ADE1C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D0777D31-C5C3-40A5-6B11-28D574F072F4}"/>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E22BA78-7256-40D7-A53F-E81FBBEC16A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3115B86-2A22-E432-25D2-4F6EF638D30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CuadroTexto 1">
            <a:extLst>
              <a:ext uri="{FF2B5EF4-FFF2-40B4-BE49-F238E27FC236}">
                <a16:creationId xmlns:a16="http://schemas.microsoft.com/office/drawing/2014/main" id="{D35DD405-B374-3BD8-61E6-22523EA47F05}"/>
              </a:ext>
            </a:extLst>
          </p:cNvPr>
          <p:cNvSpPr txBox="1"/>
          <p:nvPr/>
        </p:nvSpPr>
        <p:spPr>
          <a:xfrm>
            <a:off x="564628" y="389837"/>
            <a:ext cx="11062741" cy="1661993"/>
          </a:xfrm>
          <a:prstGeom prst="rect">
            <a:avLst/>
          </a:prstGeom>
          <a:noFill/>
        </p:spPr>
        <p:txBody>
          <a:bodyPr wrap="square" rtlCol="0">
            <a:spAutoFit/>
          </a:bodyPr>
          <a:lstStyle/>
          <a:p>
            <a:r>
              <a:rPr lang="es-ES" sz="2400" b="1" dirty="0"/>
              <a:t>OBJETIVO</a:t>
            </a:r>
          </a:p>
          <a:p>
            <a:endParaRPr lang="es-ES" sz="2000" b="1" dirty="0"/>
          </a:p>
          <a:p>
            <a:pPr algn="just"/>
            <a:r>
              <a:rPr lang="es-ES" sz="2000" dirty="0"/>
              <a:t>Analizar los resultados del TH en nuestro centro con injertos procedentes de bipartición (Split) y compararlos con la literatura.</a:t>
            </a:r>
          </a:p>
          <a:p>
            <a:endParaRPr lang="es-ES" dirty="0"/>
          </a:p>
        </p:txBody>
      </p:sp>
      <p:sp>
        <p:nvSpPr>
          <p:cNvPr id="3" name="CuadroTexto 2">
            <a:extLst>
              <a:ext uri="{FF2B5EF4-FFF2-40B4-BE49-F238E27FC236}">
                <a16:creationId xmlns:a16="http://schemas.microsoft.com/office/drawing/2014/main" id="{E8A84190-F6AF-488A-3B01-458DAE1BAC82}"/>
              </a:ext>
            </a:extLst>
          </p:cNvPr>
          <p:cNvSpPr txBox="1"/>
          <p:nvPr/>
        </p:nvSpPr>
        <p:spPr>
          <a:xfrm>
            <a:off x="564628" y="2123115"/>
            <a:ext cx="11062741" cy="1969770"/>
          </a:xfrm>
          <a:prstGeom prst="rect">
            <a:avLst/>
          </a:prstGeom>
          <a:noFill/>
        </p:spPr>
        <p:txBody>
          <a:bodyPr wrap="square" rtlCol="0">
            <a:spAutoFit/>
          </a:bodyPr>
          <a:lstStyle/>
          <a:p>
            <a:r>
              <a:rPr lang="es-ES" sz="2400" b="1" dirty="0"/>
              <a:t>MATERIAL Y MÉTODOS</a:t>
            </a:r>
          </a:p>
          <a:p>
            <a:pPr algn="ctr"/>
            <a:endParaRPr lang="es-ES" sz="2000" b="1" dirty="0"/>
          </a:p>
          <a:p>
            <a:pPr algn="just"/>
            <a:r>
              <a:rPr lang="es-ES" sz="2000" dirty="0"/>
              <a:t>Estudio observacional y descriptivo de una cohorte histórica compuesta por todos los pacientes adultos trasplantados con injertos Split en nuestro centro entre enero 2001 y diciembre 2023. Se analizaron múltiples variables del donante, del receptor, de la técnica quirúrgica y de los resultados del trasplante.  </a:t>
            </a:r>
          </a:p>
          <a:p>
            <a:endParaRPr lang="es-ES" dirty="0"/>
          </a:p>
        </p:txBody>
      </p:sp>
      <p:sp>
        <p:nvSpPr>
          <p:cNvPr id="4" name="CuadroTexto 3">
            <a:extLst>
              <a:ext uri="{FF2B5EF4-FFF2-40B4-BE49-F238E27FC236}">
                <a16:creationId xmlns:a16="http://schemas.microsoft.com/office/drawing/2014/main" id="{7920ECB1-A794-6DC5-0B92-17AB09F0F05E}"/>
              </a:ext>
            </a:extLst>
          </p:cNvPr>
          <p:cNvSpPr txBox="1"/>
          <p:nvPr/>
        </p:nvSpPr>
        <p:spPr>
          <a:xfrm>
            <a:off x="1420804" y="4924488"/>
            <a:ext cx="2805255" cy="369332"/>
          </a:xfrm>
          <a:prstGeom prst="rect">
            <a:avLst/>
          </a:prstGeom>
          <a:solidFill>
            <a:schemeClr val="bg1"/>
          </a:solidFill>
          <a:ln>
            <a:solidFill>
              <a:schemeClr val="tx1"/>
            </a:solidFill>
          </a:ln>
        </p:spPr>
        <p:txBody>
          <a:bodyPr wrap="none" rtlCol="0">
            <a:spAutoFit/>
          </a:bodyPr>
          <a:lstStyle/>
          <a:p>
            <a:r>
              <a:rPr lang="es-ES" dirty="0"/>
              <a:t>Enero 2001-Diciembre 2023</a:t>
            </a:r>
          </a:p>
        </p:txBody>
      </p:sp>
      <p:sp>
        <p:nvSpPr>
          <p:cNvPr id="10" name="CuadroTexto 9">
            <a:extLst>
              <a:ext uri="{FF2B5EF4-FFF2-40B4-BE49-F238E27FC236}">
                <a16:creationId xmlns:a16="http://schemas.microsoft.com/office/drawing/2014/main" id="{806A7BDB-667E-5891-5A5E-BB82177A824D}"/>
              </a:ext>
            </a:extLst>
          </p:cNvPr>
          <p:cNvSpPr txBox="1"/>
          <p:nvPr/>
        </p:nvSpPr>
        <p:spPr>
          <a:xfrm>
            <a:off x="5807555" y="4904021"/>
            <a:ext cx="962123" cy="369332"/>
          </a:xfrm>
          <a:prstGeom prst="rect">
            <a:avLst/>
          </a:prstGeom>
          <a:noFill/>
          <a:ln>
            <a:solidFill>
              <a:schemeClr val="tx1"/>
            </a:solidFill>
          </a:ln>
        </p:spPr>
        <p:txBody>
          <a:bodyPr wrap="none" rtlCol="0">
            <a:spAutoFit/>
          </a:bodyPr>
          <a:lstStyle/>
          <a:p>
            <a:r>
              <a:rPr lang="es-ES" dirty="0"/>
              <a:t>1487 TH</a:t>
            </a:r>
          </a:p>
        </p:txBody>
      </p:sp>
      <p:sp>
        <p:nvSpPr>
          <p:cNvPr id="20" name="CuadroTexto 19">
            <a:extLst>
              <a:ext uri="{FF2B5EF4-FFF2-40B4-BE49-F238E27FC236}">
                <a16:creationId xmlns:a16="http://schemas.microsoft.com/office/drawing/2014/main" id="{9AFD78DF-0CAB-6971-5D2B-14AC44DB0574}"/>
              </a:ext>
            </a:extLst>
          </p:cNvPr>
          <p:cNvSpPr txBox="1"/>
          <p:nvPr/>
        </p:nvSpPr>
        <p:spPr>
          <a:xfrm>
            <a:off x="8399079" y="4513105"/>
            <a:ext cx="1532792" cy="369332"/>
          </a:xfrm>
          <a:prstGeom prst="rect">
            <a:avLst/>
          </a:prstGeom>
          <a:noFill/>
          <a:ln>
            <a:solidFill>
              <a:schemeClr val="tx1"/>
            </a:solidFill>
          </a:ln>
        </p:spPr>
        <p:txBody>
          <a:bodyPr wrap="none" rtlCol="0">
            <a:spAutoFit/>
          </a:bodyPr>
          <a:lstStyle/>
          <a:p>
            <a:r>
              <a:rPr lang="es-ES" dirty="0"/>
              <a:t>61 Split (4,1%)</a:t>
            </a:r>
          </a:p>
        </p:txBody>
      </p:sp>
      <p:sp>
        <p:nvSpPr>
          <p:cNvPr id="21" name="CuadroTexto 20">
            <a:extLst>
              <a:ext uri="{FF2B5EF4-FFF2-40B4-BE49-F238E27FC236}">
                <a16:creationId xmlns:a16="http://schemas.microsoft.com/office/drawing/2014/main" id="{368F0384-7353-EC2D-F8EB-E70C365A5EE6}"/>
              </a:ext>
            </a:extLst>
          </p:cNvPr>
          <p:cNvSpPr txBox="1"/>
          <p:nvPr/>
        </p:nvSpPr>
        <p:spPr>
          <a:xfrm>
            <a:off x="8399079" y="5291904"/>
            <a:ext cx="2446888" cy="369332"/>
          </a:xfrm>
          <a:prstGeom prst="rect">
            <a:avLst/>
          </a:prstGeom>
          <a:noFill/>
          <a:ln>
            <a:solidFill>
              <a:schemeClr val="tx1"/>
            </a:solidFill>
          </a:ln>
        </p:spPr>
        <p:txBody>
          <a:bodyPr wrap="none" rtlCol="0">
            <a:spAutoFit/>
          </a:bodyPr>
          <a:lstStyle/>
          <a:p>
            <a:r>
              <a:rPr lang="es-ES" dirty="0"/>
              <a:t>1426 injertos completos</a:t>
            </a:r>
          </a:p>
        </p:txBody>
      </p:sp>
      <p:sp>
        <p:nvSpPr>
          <p:cNvPr id="22" name="Flecha derecha 21">
            <a:extLst>
              <a:ext uri="{FF2B5EF4-FFF2-40B4-BE49-F238E27FC236}">
                <a16:creationId xmlns:a16="http://schemas.microsoft.com/office/drawing/2014/main" id="{F89F83F0-4403-966E-A769-D20ED023E0C5}"/>
              </a:ext>
            </a:extLst>
          </p:cNvPr>
          <p:cNvSpPr/>
          <p:nvPr/>
        </p:nvSpPr>
        <p:spPr>
          <a:xfrm>
            <a:off x="4584100" y="5006587"/>
            <a:ext cx="865414" cy="205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Flecha derecha 22">
            <a:extLst>
              <a:ext uri="{FF2B5EF4-FFF2-40B4-BE49-F238E27FC236}">
                <a16:creationId xmlns:a16="http://schemas.microsoft.com/office/drawing/2014/main" id="{F7D74954-8E1E-564F-69AE-D0D06E9EC7A6}"/>
              </a:ext>
            </a:extLst>
          </p:cNvPr>
          <p:cNvSpPr/>
          <p:nvPr/>
        </p:nvSpPr>
        <p:spPr>
          <a:xfrm rot="21077063">
            <a:off x="7039749" y="4716134"/>
            <a:ext cx="1125501" cy="2011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Flecha derecha 23">
            <a:extLst>
              <a:ext uri="{FF2B5EF4-FFF2-40B4-BE49-F238E27FC236}">
                <a16:creationId xmlns:a16="http://schemas.microsoft.com/office/drawing/2014/main" id="{6319D637-BDFA-632E-9AF0-B7A7C8C7C5C1}"/>
              </a:ext>
            </a:extLst>
          </p:cNvPr>
          <p:cNvSpPr/>
          <p:nvPr/>
        </p:nvSpPr>
        <p:spPr>
          <a:xfrm rot="1196541">
            <a:off x="7029142" y="5308085"/>
            <a:ext cx="1146713" cy="1906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18209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67DD-94BF-9EEB-D1A5-C9A217AE0A74}"/>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2481715C-5440-CAE5-5E53-0C49D9B6E2FD}"/>
              </a:ext>
            </a:extLst>
          </p:cNvPr>
          <p:cNvPicPr>
            <a:picLocks noChangeAspect="1"/>
          </p:cNvPicPr>
          <p:nvPr/>
        </p:nvPicPr>
        <p:blipFill>
          <a:blip r:embed="rId3"/>
          <a:stretch>
            <a:fillRect/>
          </a:stretch>
        </p:blipFill>
        <p:spPr>
          <a:xfrm>
            <a:off x="4706772" y="346125"/>
            <a:ext cx="7505700" cy="5700846"/>
          </a:xfrm>
          <a:prstGeom prst="rect">
            <a:avLst/>
          </a:prstGeom>
        </p:spPr>
      </p:pic>
      <p:grpSp>
        <p:nvGrpSpPr>
          <p:cNvPr id="19" name="Grupo 18">
            <a:extLst>
              <a:ext uri="{FF2B5EF4-FFF2-40B4-BE49-F238E27FC236}">
                <a16:creationId xmlns:a16="http://schemas.microsoft.com/office/drawing/2014/main" id="{E4F3C610-00A0-A986-63B0-34AB0F1EE9BC}"/>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BC59970-4932-673A-2641-54E6CD6CF430}"/>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9C0B669B-0480-09A6-AF36-FE977DAAC69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01E2EAB-CE2B-1EFD-4351-6488600358B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09E3625-A66B-4E29-FC30-EAFAA7D5CB6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C56D1EB-D458-4CCF-5F15-C1D339B5774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CC8551C-6550-B988-83B0-19A5B322AC03}"/>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91098000-9BA3-5847-5D62-CEF45F2538E6}"/>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56DFCB8D-62E3-400E-A3F0-D5F21D140FAA}"/>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DD1F4D8-C58E-9D55-AD31-045964640B9B}"/>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E468FD8-918B-431F-033E-05E761ED65AD}"/>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EE56CD8-54DB-67DD-BAED-F7CB9233EE1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12DD0D3-FE71-2B51-CCEC-9D6C821E284E}"/>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CuadroTexto 3">
            <a:extLst>
              <a:ext uri="{FF2B5EF4-FFF2-40B4-BE49-F238E27FC236}">
                <a16:creationId xmlns:a16="http://schemas.microsoft.com/office/drawing/2014/main" id="{0ECA5B13-4D96-3F9E-5380-ABC8043470AD}"/>
              </a:ext>
            </a:extLst>
          </p:cNvPr>
          <p:cNvSpPr txBox="1"/>
          <p:nvPr/>
        </p:nvSpPr>
        <p:spPr>
          <a:xfrm>
            <a:off x="367615" y="1006306"/>
            <a:ext cx="4968567" cy="4524315"/>
          </a:xfrm>
          <a:prstGeom prst="rect">
            <a:avLst/>
          </a:prstGeom>
          <a:noFill/>
        </p:spPr>
        <p:txBody>
          <a:bodyPr wrap="square" rtlCol="0">
            <a:spAutoFit/>
          </a:bodyPr>
          <a:lstStyle/>
          <a:p>
            <a:r>
              <a:rPr lang="es-ES" sz="2400" dirty="0"/>
              <a:t>Bipartición ex-situ o in-situ.</a:t>
            </a:r>
          </a:p>
          <a:p>
            <a:endParaRPr lang="es-ES" sz="2400" dirty="0"/>
          </a:p>
          <a:p>
            <a:r>
              <a:rPr lang="es-ES" sz="2400" b="1" dirty="0"/>
              <a:t>Partición convencional</a:t>
            </a:r>
          </a:p>
          <a:p>
            <a:pPr marL="285750" indent="-285750">
              <a:buFontTx/>
              <a:buChar char="-"/>
            </a:pPr>
            <a:r>
              <a:rPr lang="es-ES" sz="2400" b="1" dirty="0"/>
              <a:t>SLI (II, III) para receptor infantil</a:t>
            </a:r>
          </a:p>
          <a:p>
            <a:pPr marL="285750" indent="-285750">
              <a:buFontTx/>
              <a:buChar char="-"/>
            </a:pPr>
            <a:r>
              <a:rPr lang="es-ES" sz="2400" b="1" dirty="0"/>
              <a:t>LHD + </a:t>
            </a:r>
            <a:r>
              <a:rPr lang="es-ES" sz="2400" b="1" dirty="0" err="1"/>
              <a:t>sIV</a:t>
            </a:r>
            <a:r>
              <a:rPr lang="es-ES" sz="2400" b="1" dirty="0"/>
              <a:t> para receptor adulto</a:t>
            </a:r>
          </a:p>
          <a:p>
            <a:pPr marL="285750" indent="-285750">
              <a:buFontTx/>
              <a:buChar char="-"/>
            </a:pPr>
            <a:endParaRPr lang="es-ES" sz="2400" dirty="0"/>
          </a:p>
          <a:p>
            <a:r>
              <a:rPr lang="es-ES" sz="2400" dirty="0"/>
              <a:t>Full </a:t>
            </a:r>
            <a:r>
              <a:rPr lang="es-ES" sz="2400" dirty="0" err="1"/>
              <a:t>left</a:t>
            </a:r>
            <a:r>
              <a:rPr lang="es-ES" sz="2400" dirty="0"/>
              <a:t>-full </a:t>
            </a:r>
            <a:r>
              <a:rPr lang="es-ES" sz="2400" dirty="0" err="1"/>
              <a:t>right</a:t>
            </a:r>
            <a:endParaRPr lang="es-ES" sz="2400" dirty="0"/>
          </a:p>
          <a:p>
            <a:pPr marL="342900" indent="-342900">
              <a:buFontTx/>
              <a:buChar char="-"/>
            </a:pPr>
            <a:r>
              <a:rPr lang="es-ES" sz="2400" dirty="0"/>
              <a:t>LHI (II, III, IV) para receptor infantil o adulto pequeño</a:t>
            </a:r>
          </a:p>
          <a:p>
            <a:pPr marL="342900" indent="-342900">
              <a:buFontTx/>
              <a:buChar char="-"/>
            </a:pPr>
            <a:r>
              <a:rPr lang="es-ES" sz="2400" dirty="0"/>
              <a:t>LHD (V-VIII) para receptor adulto</a:t>
            </a:r>
          </a:p>
          <a:p>
            <a:pPr marL="342900" indent="-342900">
              <a:buFontTx/>
              <a:buChar char="-"/>
            </a:pPr>
            <a:endParaRPr lang="es-ES" sz="2400" dirty="0"/>
          </a:p>
          <a:p>
            <a:pPr algn="ctr"/>
            <a:r>
              <a:rPr lang="es-ES" sz="2400" b="1" dirty="0">
                <a:solidFill>
                  <a:srgbClr val="FF0000"/>
                </a:solidFill>
              </a:rPr>
              <a:t>OJO a la división de las venas!!!</a:t>
            </a:r>
          </a:p>
        </p:txBody>
      </p:sp>
      <p:sp>
        <p:nvSpPr>
          <p:cNvPr id="3" name="CuadroTexto 2">
            <a:extLst>
              <a:ext uri="{FF2B5EF4-FFF2-40B4-BE49-F238E27FC236}">
                <a16:creationId xmlns:a16="http://schemas.microsoft.com/office/drawing/2014/main" id="{7EFF6123-F377-7AF5-8504-47D830CC9834}"/>
              </a:ext>
            </a:extLst>
          </p:cNvPr>
          <p:cNvSpPr txBox="1"/>
          <p:nvPr/>
        </p:nvSpPr>
        <p:spPr>
          <a:xfrm>
            <a:off x="112329" y="171066"/>
            <a:ext cx="3824764" cy="461665"/>
          </a:xfrm>
          <a:prstGeom prst="rect">
            <a:avLst/>
          </a:prstGeom>
          <a:noFill/>
        </p:spPr>
        <p:txBody>
          <a:bodyPr wrap="square" rtlCol="0">
            <a:spAutoFit/>
          </a:bodyPr>
          <a:lstStyle/>
          <a:p>
            <a:r>
              <a:rPr lang="es-ES" sz="2400" b="1" dirty="0"/>
              <a:t>MATERIAL Y MÉTODOS</a:t>
            </a:r>
          </a:p>
        </p:txBody>
      </p:sp>
    </p:spTree>
    <p:extLst>
      <p:ext uri="{BB962C8B-B14F-4D97-AF65-F5344CB8AC3E}">
        <p14:creationId xmlns:p14="http://schemas.microsoft.com/office/powerpoint/2010/main" val="2626292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5AC7F-DDFD-1C80-5E73-96AD785E59F9}"/>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C0E6F50-67CB-CFBF-6C2A-C716C3EB5B58}"/>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7EE10F2-449F-97A6-AEC9-B8135FAEC391}"/>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B86CC7AD-1BE5-37C7-288D-0AB41391FAAC}"/>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42ACD3CA-A3DB-F5E2-4148-12A2CF40DC8C}"/>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6450995-6270-293B-8656-871E52FBA30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9487963-8C2F-A1A9-3013-13840EDE125E}"/>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389D555-583F-65B0-41E9-6EAE8C089B00}"/>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EDF9337C-1ACC-371D-7330-18C732B07039}"/>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D3C36A7-10EE-A075-1058-4D93F7531127}"/>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5762B9A2-B2D3-E683-D977-BF5FDF2A6D0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D90DAA0-5160-62A8-95DD-D308A398B48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2A6F43A-9AB2-7B20-1787-28DA63055A8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ADAE0EB-077E-720B-0C1F-1E526A0AFDDC}"/>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CuadroTexto 9">
            <a:extLst>
              <a:ext uri="{FF2B5EF4-FFF2-40B4-BE49-F238E27FC236}">
                <a16:creationId xmlns:a16="http://schemas.microsoft.com/office/drawing/2014/main" id="{5D195988-9F74-A967-8C29-3D432232C0BC}"/>
              </a:ext>
            </a:extLst>
          </p:cNvPr>
          <p:cNvSpPr txBox="1"/>
          <p:nvPr/>
        </p:nvSpPr>
        <p:spPr>
          <a:xfrm>
            <a:off x="316306" y="695657"/>
            <a:ext cx="5953866" cy="2554545"/>
          </a:xfrm>
          <a:prstGeom prst="rect">
            <a:avLst/>
          </a:prstGeom>
          <a:solidFill>
            <a:schemeClr val="accent2">
              <a:lumMod val="60000"/>
              <a:lumOff val="40000"/>
            </a:schemeClr>
          </a:solidFill>
        </p:spPr>
        <p:txBody>
          <a:bodyPr wrap="square" rtlCol="0">
            <a:spAutoFit/>
          </a:bodyPr>
          <a:lstStyle/>
          <a:p>
            <a:r>
              <a:rPr lang="es-ES" sz="2000" b="1" dirty="0"/>
              <a:t>División arteria hepática:</a:t>
            </a:r>
          </a:p>
          <a:p>
            <a:pPr marL="342900" indent="-342900">
              <a:buFontTx/>
              <a:buChar char="-"/>
            </a:pPr>
            <a:r>
              <a:rPr lang="es-ES" sz="2000" dirty="0"/>
              <a:t>&lt; 2020 AH hasta TC con injerto infantil</a:t>
            </a:r>
          </a:p>
          <a:p>
            <a:pPr marL="342900" indent="-342900">
              <a:buFontTx/>
              <a:buChar char="-"/>
            </a:pPr>
            <a:r>
              <a:rPr lang="es-ES" sz="2000" dirty="0"/>
              <a:t>&gt;2020 cooperación entre equipos (AHC hasta TC anastomosado a la AHD)</a:t>
            </a:r>
          </a:p>
          <a:p>
            <a:pPr marL="342900" indent="-342900">
              <a:buFontTx/>
              <a:buChar char="-"/>
            </a:pPr>
            <a:endParaRPr lang="es-ES" sz="2000" dirty="0"/>
          </a:p>
          <a:p>
            <a:r>
              <a:rPr lang="es-ES" sz="2000" dirty="0"/>
              <a:t>A tener en cuenta:</a:t>
            </a:r>
          </a:p>
          <a:p>
            <a:pPr marL="342900" indent="-342900">
              <a:buFontTx/>
              <a:buChar char="-"/>
            </a:pPr>
            <a:r>
              <a:rPr lang="es-ES" sz="2000" dirty="0"/>
              <a:t>Variantes anatómicas del donante</a:t>
            </a:r>
          </a:p>
          <a:p>
            <a:pPr marL="285750" indent="-285750">
              <a:buFontTx/>
              <a:buChar char="-"/>
            </a:pPr>
            <a:r>
              <a:rPr lang="es-ES" sz="2000" dirty="0"/>
              <a:t>Anatomía vascular del receptor</a:t>
            </a:r>
          </a:p>
        </p:txBody>
      </p:sp>
      <p:sp>
        <p:nvSpPr>
          <p:cNvPr id="4" name="CuadroTexto 3">
            <a:extLst>
              <a:ext uri="{FF2B5EF4-FFF2-40B4-BE49-F238E27FC236}">
                <a16:creationId xmlns:a16="http://schemas.microsoft.com/office/drawing/2014/main" id="{B5A849D6-72C3-E741-604D-5BDC88B0E036}"/>
              </a:ext>
            </a:extLst>
          </p:cNvPr>
          <p:cNvSpPr txBox="1"/>
          <p:nvPr/>
        </p:nvSpPr>
        <p:spPr>
          <a:xfrm>
            <a:off x="112329" y="154737"/>
            <a:ext cx="3824764" cy="461665"/>
          </a:xfrm>
          <a:prstGeom prst="rect">
            <a:avLst/>
          </a:prstGeom>
          <a:noFill/>
        </p:spPr>
        <p:txBody>
          <a:bodyPr wrap="square" rtlCol="0">
            <a:spAutoFit/>
          </a:bodyPr>
          <a:lstStyle/>
          <a:p>
            <a:r>
              <a:rPr lang="es-ES" sz="2400" b="1" dirty="0"/>
              <a:t>MATERIAL Y MÉTODOS</a:t>
            </a:r>
          </a:p>
        </p:txBody>
      </p:sp>
      <p:sp>
        <p:nvSpPr>
          <p:cNvPr id="22" name="CuadroTexto 21">
            <a:extLst>
              <a:ext uri="{FF2B5EF4-FFF2-40B4-BE49-F238E27FC236}">
                <a16:creationId xmlns:a16="http://schemas.microsoft.com/office/drawing/2014/main" id="{D6E488FA-0D14-067B-23BE-0975ADF4086F}"/>
              </a:ext>
            </a:extLst>
          </p:cNvPr>
          <p:cNvSpPr txBox="1"/>
          <p:nvPr/>
        </p:nvSpPr>
        <p:spPr>
          <a:xfrm>
            <a:off x="367615" y="3472845"/>
            <a:ext cx="5953867" cy="1323439"/>
          </a:xfrm>
          <a:prstGeom prst="rect">
            <a:avLst/>
          </a:prstGeom>
          <a:solidFill>
            <a:schemeClr val="accent6">
              <a:lumMod val="40000"/>
              <a:lumOff val="60000"/>
            </a:schemeClr>
          </a:solidFill>
        </p:spPr>
        <p:txBody>
          <a:bodyPr wrap="square" rtlCol="0">
            <a:spAutoFit/>
          </a:bodyPr>
          <a:lstStyle/>
          <a:p>
            <a:r>
              <a:rPr lang="es-ES" sz="2000" b="1" dirty="0"/>
              <a:t>División vía biliar:</a:t>
            </a:r>
          </a:p>
          <a:p>
            <a:pPr marL="342900" indent="-342900">
              <a:buFontTx/>
              <a:buChar char="-"/>
            </a:pPr>
            <a:r>
              <a:rPr lang="es-ES" sz="2000" dirty="0"/>
              <a:t>Injerto derecho: vía derecha, rama </a:t>
            </a:r>
            <a:r>
              <a:rPr lang="es-ES" sz="2000" dirty="0" err="1"/>
              <a:t>sIV</a:t>
            </a:r>
            <a:r>
              <a:rPr lang="es-ES" sz="2000" dirty="0"/>
              <a:t> y resto de VB extrahepática</a:t>
            </a:r>
          </a:p>
          <a:p>
            <a:pPr marL="342900" indent="-342900">
              <a:buFontTx/>
              <a:buChar char="-"/>
            </a:pPr>
            <a:r>
              <a:rPr lang="es-ES" sz="2000" dirty="0"/>
              <a:t>Injerto izquierdo: conducto hepático izquierdo.</a:t>
            </a:r>
          </a:p>
        </p:txBody>
      </p:sp>
      <p:pic>
        <p:nvPicPr>
          <p:cNvPr id="23" name="Imagen 22">
            <a:extLst>
              <a:ext uri="{FF2B5EF4-FFF2-40B4-BE49-F238E27FC236}">
                <a16:creationId xmlns:a16="http://schemas.microsoft.com/office/drawing/2014/main" id="{B366C4FA-BFB5-BDE2-C7E3-CD4C7FE1BE48}"/>
              </a:ext>
            </a:extLst>
          </p:cNvPr>
          <p:cNvPicPr>
            <a:picLocks noChangeAspect="1"/>
          </p:cNvPicPr>
          <p:nvPr/>
        </p:nvPicPr>
        <p:blipFill>
          <a:blip r:embed="rId6"/>
          <a:stretch>
            <a:fillRect/>
          </a:stretch>
        </p:blipFill>
        <p:spPr>
          <a:xfrm>
            <a:off x="6518756" y="692099"/>
            <a:ext cx="2532935" cy="2554546"/>
          </a:xfrm>
          <a:prstGeom prst="rect">
            <a:avLst/>
          </a:prstGeom>
        </p:spPr>
      </p:pic>
      <p:pic>
        <p:nvPicPr>
          <p:cNvPr id="24" name="Imagen 23">
            <a:extLst>
              <a:ext uri="{FF2B5EF4-FFF2-40B4-BE49-F238E27FC236}">
                <a16:creationId xmlns:a16="http://schemas.microsoft.com/office/drawing/2014/main" id="{585F21B3-3237-60CE-B82C-3A5287B11C5B}"/>
              </a:ext>
            </a:extLst>
          </p:cNvPr>
          <p:cNvPicPr>
            <a:picLocks noChangeAspect="1"/>
          </p:cNvPicPr>
          <p:nvPr/>
        </p:nvPicPr>
        <p:blipFill>
          <a:blip r:embed="rId7"/>
          <a:stretch>
            <a:fillRect/>
          </a:stretch>
        </p:blipFill>
        <p:spPr>
          <a:xfrm>
            <a:off x="3505962" y="4982590"/>
            <a:ext cx="1714862" cy="1260320"/>
          </a:xfrm>
          <a:prstGeom prst="rect">
            <a:avLst/>
          </a:prstGeom>
        </p:spPr>
      </p:pic>
      <p:pic>
        <p:nvPicPr>
          <p:cNvPr id="25" name="Imagen 24">
            <a:extLst>
              <a:ext uri="{FF2B5EF4-FFF2-40B4-BE49-F238E27FC236}">
                <a16:creationId xmlns:a16="http://schemas.microsoft.com/office/drawing/2014/main" id="{C65D0368-DCB0-2394-7FC8-575DBE656156}"/>
              </a:ext>
            </a:extLst>
          </p:cNvPr>
          <p:cNvPicPr>
            <a:picLocks noChangeAspect="1"/>
          </p:cNvPicPr>
          <p:nvPr/>
        </p:nvPicPr>
        <p:blipFill>
          <a:blip r:embed="rId8"/>
          <a:stretch>
            <a:fillRect/>
          </a:stretch>
        </p:blipFill>
        <p:spPr>
          <a:xfrm>
            <a:off x="9277517" y="692100"/>
            <a:ext cx="2486479" cy="2554546"/>
          </a:xfrm>
          <a:prstGeom prst="rect">
            <a:avLst/>
          </a:prstGeom>
        </p:spPr>
      </p:pic>
      <p:sp>
        <p:nvSpPr>
          <p:cNvPr id="26" name="Elipse 25">
            <a:extLst>
              <a:ext uri="{FF2B5EF4-FFF2-40B4-BE49-F238E27FC236}">
                <a16:creationId xmlns:a16="http://schemas.microsoft.com/office/drawing/2014/main" id="{253159D3-1251-CFCE-1386-78BB4D357065}"/>
              </a:ext>
            </a:extLst>
          </p:cNvPr>
          <p:cNvSpPr/>
          <p:nvPr/>
        </p:nvSpPr>
        <p:spPr>
          <a:xfrm>
            <a:off x="6657945" y="4019166"/>
            <a:ext cx="5326465" cy="159358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500" b="1" dirty="0"/>
              <a:t>SI DUDAS DE VIABILIDAD DE LOS 2 INJERTOS</a:t>
            </a:r>
          </a:p>
          <a:p>
            <a:pPr algn="ctr"/>
            <a:r>
              <a:rPr lang="es-ES" sz="1500" b="1" dirty="0"/>
              <a:t>PRIORIZAR INJERTO COMPLETO O REDUCIDO PARA EL RECEPTOR QUE SE ASIGNO EN PRIMER LUGAR</a:t>
            </a:r>
          </a:p>
        </p:txBody>
      </p:sp>
      <p:pic>
        <p:nvPicPr>
          <p:cNvPr id="27" name="Gráfico 26" descr="megáfono1 con relleno sólido">
            <a:extLst>
              <a:ext uri="{FF2B5EF4-FFF2-40B4-BE49-F238E27FC236}">
                <a16:creationId xmlns:a16="http://schemas.microsoft.com/office/drawing/2014/main" id="{C08FBFAC-AD76-8DC2-202A-D5E6C3FAD5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9689" y="4866116"/>
            <a:ext cx="775534" cy="775534"/>
          </a:xfrm>
          <a:prstGeom prst="rect">
            <a:avLst/>
          </a:prstGeom>
        </p:spPr>
      </p:pic>
    </p:spTree>
    <p:extLst>
      <p:ext uri="{BB962C8B-B14F-4D97-AF65-F5344CB8AC3E}">
        <p14:creationId xmlns:p14="http://schemas.microsoft.com/office/powerpoint/2010/main" val="703055737"/>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8AAE77-4BE6-4504-B263-33AECFAD9B0D}">
  <ds:schemaRefs>
    <ds:schemaRef ds:uri="http://schemas.microsoft.com/sharepoint/v3/contenttype/forms"/>
  </ds:schemaRefs>
</ds:datastoreItem>
</file>

<file path=customXml/itemProps2.xml><?xml version="1.0" encoding="utf-8"?>
<ds:datastoreItem xmlns:ds="http://schemas.openxmlformats.org/officeDocument/2006/customXml" ds:itemID="{0C278760-21F0-41BE-9E37-2C588F4F60C5}"/>
</file>

<file path=customXml/itemProps3.xml><?xml version="1.0" encoding="utf-8"?>
<ds:datastoreItem xmlns:ds="http://schemas.openxmlformats.org/officeDocument/2006/customXml" ds:itemID="{CF4C74D6-8E01-4C8F-A796-A362780A2589}">
  <ds:schemaRefs>
    <ds:schemaRef ds:uri="http://schemas.microsoft.com/office/2006/metadata/properties"/>
    <ds:schemaRef ds:uri="http://schemas.microsoft.com/office/infopath/2007/PartnerControls"/>
    <ds:schemaRef ds:uri="0c5cd9b1-7df6-4125-9594-fc0acfe49476"/>
    <ds:schemaRef ds:uri="2ba98950-7f45-4f63-93ce-8807729bc465"/>
  </ds:schemaRefs>
</ds:datastoreItem>
</file>

<file path=docProps/app.xml><?xml version="1.0" encoding="utf-8"?>
<Properties xmlns="http://schemas.openxmlformats.org/officeDocument/2006/extended-properties" xmlns:vt="http://schemas.openxmlformats.org/officeDocument/2006/docPropsVTypes">
  <TotalTime>1912</TotalTime>
  <Words>6054</Words>
  <Application>Microsoft Office PowerPoint</Application>
  <PresentationFormat>Panorámica</PresentationFormat>
  <Paragraphs>529</Paragraphs>
  <Slides>22</Slides>
  <Notes>20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Aptos</vt:lpstr>
      <vt:lpstr>Arial</vt:lpstr>
      <vt:lpstr>Calibri</vt:lpstr>
      <vt:lpstr>Calibri Light</vt:lpstr>
      <vt:lpstr>Times New Roman</vt:lpstr>
      <vt:lpstr>Wingdings</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Julia Gutiérrez de Prado</cp:lastModifiedBy>
  <cp:revision>55</cp:revision>
  <dcterms:created xsi:type="dcterms:W3CDTF">2022-01-31T13:34:55Z</dcterms:created>
  <dcterms:modified xsi:type="dcterms:W3CDTF">2025-10-23T10:26:54Z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