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sldIdLst>
    <p:sldId id="257" r:id="rId5"/>
    <p:sldId id="264" r:id="rId6"/>
    <p:sldId id="268" r:id="rId7"/>
    <p:sldId id="267" r:id="rId8"/>
    <p:sldId id="269" r:id="rId9"/>
    <p:sldId id="270" r:id="rId10"/>
    <p:sldId id="271" r:id="rId11"/>
    <p:sldId id="275" r:id="rId12"/>
    <p:sldId id="272" r:id="rId13"/>
    <p:sldId id="273" r:id="rId14"/>
    <p:sldId id="274" r:id="rId15"/>
    <p:sldId id="277" r:id="rId16"/>
    <p:sldId id="278" r:id="rId17"/>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6" userDrawn="1">
          <p15:clr>
            <a:srgbClr val="A4A3A4"/>
          </p15:clr>
        </p15:guide>
        <p15:guide id="2" pos="721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A2E2"/>
    <a:srgbClr val="B3A6AD"/>
    <a:srgbClr val="B5A8AF"/>
    <a:srgbClr val="76D6FF"/>
    <a:srgbClr val="FDFEFD"/>
    <a:srgbClr val="939292"/>
    <a:srgbClr val="8E7A85"/>
    <a:srgbClr val="00A2E2"/>
    <a:srgbClr val="00833D"/>
    <a:srgbClr val="009A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139267-D8D9-4DBC-B6C6-806C93168AA9}" v="326" dt="2025-09-17T17:49:51.8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75" autoAdjust="0"/>
    <p:restoredTop sz="79318"/>
  </p:normalViewPr>
  <p:slideViewPr>
    <p:cSldViewPr snapToGrid="0" showGuides="1">
      <p:cViewPr>
        <p:scale>
          <a:sx n="89" d="100"/>
          <a:sy n="89" d="100"/>
        </p:scale>
        <p:origin x="144" y="168"/>
      </p:cViewPr>
      <p:guideLst>
        <p:guide orient="horz" pos="96"/>
        <p:guide pos="7219"/>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03D5B4-F73C-4212-8761-D054CE9C04C1}" type="doc">
      <dgm:prSet loTypeId="urn:microsoft.com/office/officeart/2018/2/layout/IconVerticalSolidList" loCatId="icon" qsTypeId="urn:microsoft.com/office/officeart/2005/8/quickstyle/simple1" qsCatId="simple" csTypeId="urn:microsoft.com/office/officeart/2005/8/colors/colorful3" csCatId="colorful" phldr="1"/>
      <dgm:spPr/>
      <dgm:t>
        <a:bodyPr/>
        <a:lstStyle/>
        <a:p>
          <a:endParaRPr lang="en-US"/>
        </a:p>
      </dgm:t>
    </dgm:pt>
    <dgm:pt modelId="{C7402EEB-FE02-4E43-B77C-B2E83A0CB4EA}">
      <dgm:prSet custT="1"/>
      <dgm:spPr/>
      <dgm:t>
        <a:bodyPr/>
        <a:lstStyle/>
        <a:p>
          <a:pPr>
            <a:lnSpc>
              <a:spcPct val="100000"/>
            </a:lnSpc>
          </a:pPr>
          <a:r>
            <a:rPr lang="es-ES" sz="1800" dirty="0"/>
            <a:t>Las complicaciones biliares son las </a:t>
          </a:r>
          <a:r>
            <a:rPr lang="es-ES" sz="1800" b="1" dirty="0"/>
            <a:t>complicaciones más frecuentes </a:t>
          </a:r>
          <a:r>
            <a:rPr lang="es-ES" sz="1800" dirty="0"/>
            <a:t>en el postrasplante hepático y constituyen una importante causa de </a:t>
          </a:r>
          <a:r>
            <a:rPr lang="es-ES" sz="1800" b="1" dirty="0"/>
            <a:t>retrasplante y mortalidad.</a:t>
          </a:r>
          <a:endParaRPr lang="en-US" sz="1800" dirty="0"/>
        </a:p>
      </dgm:t>
    </dgm:pt>
    <dgm:pt modelId="{F3883B7B-5AFF-42A4-83EF-9C8E91200D34}" type="parTrans" cxnId="{BFE1AD37-D6B8-4510-8526-734EED78C73C}">
      <dgm:prSet/>
      <dgm:spPr/>
      <dgm:t>
        <a:bodyPr/>
        <a:lstStyle/>
        <a:p>
          <a:endParaRPr lang="en-US" sz="1600"/>
        </a:p>
      </dgm:t>
    </dgm:pt>
    <dgm:pt modelId="{4B0D3B9B-FC7E-4C9C-AAC4-90811B5B7E77}" type="sibTrans" cxnId="{BFE1AD37-D6B8-4510-8526-734EED78C73C}">
      <dgm:prSet/>
      <dgm:spPr/>
      <dgm:t>
        <a:bodyPr/>
        <a:lstStyle/>
        <a:p>
          <a:endParaRPr lang="en-US" sz="1600"/>
        </a:p>
      </dgm:t>
    </dgm:pt>
    <dgm:pt modelId="{CD2B6CF1-92BF-40E6-B4C5-0DEA41EED1AF}">
      <dgm:prSet custT="1"/>
      <dgm:spPr/>
      <dgm:t>
        <a:bodyPr/>
        <a:lstStyle/>
        <a:p>
          <a:pPr>
            <a:lnSpc>
              <a:spcPct val="100000"/>
            </a:lnSpc>
          </a:pPr>
          <a:r>
            <a:rPr lang="es-ES" sz="1800" dirty="0"/>
            <a:t>Las complicaciones biliares a menudo ocurren en una </a:t>
          </a:r>
          <a:r>
            <a:rPr lang="es-ES" sz="1800" b="1" dirty="0"/>
            <a:t>situación de flujo arterial insuficiente </a:t>
          </a:r>
          <a:r>
            <a:rPr lang="es-ES" sz="1800" dirty="0"/>
            <a:t>o tras haber tratado una </a:t>
          </a:r>
          <a:r>
            <a:rPr lang="es-ES" sz="1800" b="1" dirty="0"/>
            <a:t>complicación arterial hepática. </a:t>
          </a:r>
          <a:endParaRPr lang="en-US" sz="1800" dirty="0"/>
        </a:p>
      </dgm:t>
    </dgm:pt>
    <dgm:pt modelId="{529702BF-7350-4A70-8D4B-5E992B1A4D50}" type="parTrans" cxnId="{BF28F7FE-1344-473F-8BE8-7F55C6B74A42}">
      <dgm:prSet/>
      <dgm:spPr/>
      <dgm:t>
        <a:bodyPr/>
        <a:lstStyle/>
        <a:p>
          <a:endParaRPr lang="en-US" sz="1600"/>
        </a:p>
      </dgm:t>
    </dgm:pt>
    <dgm:pt modelId="{FEBA6C70-ED75-47B3-9CDA-0DF1ED5A1642}" type="sibTrans" cxnId="{BF28F7FE-1344-473F-8BE8-7F55C6B74A42}">
      <dgm:prSet/>
      <dgm:spPr/>
      <dgm:t>
        <a:bodyPr/>
        <a:lstStyle/>
        <a:p>
          <a:endParaRPr lang="en-US" sz="1600"/>
        </a:p>
      </dgm:t>
    </dgm:pt>
    <dgm:pt modelId="{13187A65-9AEE-4B9E-A907-170F5FEBAF45}">
      <dgm:prSet custT="1"/>
      <dgm:spPr/>
      <dgm:t>
        <a:bodyPr/>
        <a:lstStyle/>
        <a:p>
          <a:pPr>
            <a:lnSpc>
              <a:spcPct val="100000"/>
            </a:lnSpc>
          </a:pPr>
          <a:r>
            <a:rPr lang="es-ES" sz="1800" dirty="0"/>
            <a:t>La evolución en el modelo de donación español y en el perfil del potencial donante y candidato se asocian a un </a:t>
          </a:r>
          <a:r>
            <a:rPr lang="es-ES" sz="1800" b="1" dirty="0"/>
            <a:t>mayor riesgo de aterosclerosis </a:t>
          </a:r>
          <a:r>
            <a:rPr lang="es-ES" sz="1800" dirty="0"/>
            <a:t>en los distintos territorios vasculares</a:t>
          </a:r>
          <a:endParaRPr lang="en-US" sz="1800" dirty="0"/>
        </a:p>
      </dgm:t>
    </dgm:pt>
    <dgm:pt modelId="{B9AF2DA0-4517-4237-8B4B-8AA19CF270CB}" type="sibTrans" cxnId="{91B2D202-84C4-46F6-8B8C-C31E0DE0CE98}">
      <dgm:prSet/>
      <dgm:spPr/>
      <dgm:t>
        <a:bodyPr/>
        <a:lstStyle/>
        <a:p>
          <a:endParaRPr lang="en-US" sz="1600"/>
        </a:p>
      </dgm:t>
    </dgm:pt>
    <dgm:pt modelId="{6E722CF7-A9D8-4308-BE5A-51183C25564F}" type="parTrans" cxnId="{91B2D202-84C4-46F6-8B8C-C31E0DE0CE98}">
      <dgm:prSet/>
      <dgm:spPr/>
      <dgm:t>
        <a:bodyPr/>
        <a:lstStyle/>
        <a:p>
          <a:endParaRPr lang="en-US" sz="1600"/>
        </a:p>
      </dgm:t>
    </dgm:pt>
    <dgm:pt modelId="{A89A876E-E48A-4FE8-9455-099FF83E6121}" type="pres">
      <dgm:prSet presAssocID="{BD03D5B4-F73C-4212-8761-D054CE9C04C1}" presName="root" presStyleCnt="0">
        <dgm:presLayoutVars>
          <dgm:dir/>
          <dgm:resizeHandles val="exact"/>
        </dgm:presLayoutVars>
      </dgm:prSet>
      <dgm:spPr/>
    </dgm:pt>
    <dgm:pt modelId="{BE494340-9FB1-4EE6-AFD7-314807A74837}" type="pres">
      <dgm:prSet presAssocID="{C7402EEB-FE02-4E43-B77C-B2E83A0CB4EA}" presName="compNode" presStyleCnt="0"/>
      <dgm:spPr/>
    </dgm:pt>
    <dgm:pt modelId="{B7508783-F705-4572-89C1-04AADB69FB47}" type="pres">
      <dgm:prSet presAssocID="{C7402EEB-FE02-4E43-B77C-B2E83A0CB4EA}" presName="bgRect" presStyleLbl="bgShp" presStyleIdx="0" presStyleCnt="3" custLinFactNeighborY="1659"/>
      <dgm:spPr/>
    </dgm:pt>
    <dgm:pt modelId="{03A1B1DD-4015-46D3-AA61-1A722C136EC1}" type="pres">
      <dgm:prSet presAssocID="{C7402EEB-FE02-4E43-B77C-B2E83A0CB4E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Riñones"/>
        </a:ext>
      </dgm:extLst>
    </dgm:pt>
    <dgm:pt modelId="{79D931DB-1443-4D9F-A1AC-E74DC5E8E6EC}" type="pres">
      <dgm:prSet presAssocID="{C7402EEB-FE02-4E43-B77C-B2E83A0CB4EA}" presName="spaceRect" presStyleCnt="0"/>
      <dgm:spPr/>
    </dgm:pt>
    <dgm:pt modelId="{C514B73A-0013-4CEC-AF8A-192F4DDD9626}" type="pres">
      <dgm:prSet presAssocID="{C7402EEB-FE02-4E43-B77C-B2E83A0CB4EA}" presName="parTx" presStyleLbl="revTx" presStyleIdx="0" presStyleCnt="3">
        <dgm:presLayoutVars>
          <dgm:chMax val="0"/>
          <dgm:chPref val="0"/>
        </dgm:presLayoutVars>
      </dgm:prSet>
      <dgm:spPr/>
    </dgm:pt>
    <dgm:pt modelId="{0584385A-4172-438D-BC23-B67F7A6B3805}" type="pres">
      <dgm:prSet presAssocID="{4B0D3B9B-FC7E-4C9C-AAC4-90811B5B7E77}" presName="sibTrans" presStyleCnt="0"/>
      <dgm:spPr/>
    </dgm:pt>
    <dgm:pt modelId="{B0D3ADB2-3685-4D84-A27E-65B25EAC37F1}" type="pres">
      <dgm:prSet presAssocID="{CD2B6CF1-92BF-40E6-B4C5-0DEA41EED1AF}" presName="compNode" presStyleCnt="0"/>
      <dgm:spPr/>
    </dgm:pt>
    <dgm:pt modelId="{172C3E38-21BF-4B25-A32F-529C52123965}" type="pres">
      <dgm:prSet presAssocID="{CD2B6CF1-92BF-40E6-B4C5-0DEA41EED1AF}" presName="bgRect" presStyleLbl="bgShp" presStyleIdx="1" presStyleCnt="3"/>
      <dgm:spPr/>
    </dgm:pt>
    <dgm:pt modelId="{7DFDE95D-B73F-4C54-A7D9-3EE6D21852BF}" type="pres">
      <dgm:prSet presAssocID="{CD2B6CF1-92BF-40E6-B4C5-0DEA41EED1A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édico"/>
        </a:ext>
      </dgm:extLst>
    </dgm:pt>
    <dgm:pt modelId="{5ECC84B2-2095-4B9D-BBC7-C34A2CB38F16}" type="pres">
      <dgm:prSet presAssocID="{CD2B6CF1-92BF-40E6-B4C5-0DEA41EED1AF}" presName="spaceRect" presStyleCnt="0"/>
      <dgm:spPr/>
    </dgm:pt>
    <dgm:pt modelId="{82877252-C626-4787-9148-C210AF29145E}" type="pres">
      <dgm:prSet presAssocID="{CD2B6CF1-92BF-40E6-B4C5-0DEA41EED1AF}" presName="parTx" presStyleLbl="revTx" presStyleIdx="1" presStyleCnt="3">
        <dgm:presLayoutVars>
          <dgm:chMax val="0"/>
          <dgm:chPref val="0"/>
        </dgm:presLayoutVars>
      </dgm:prSet>
      <dgm:spPr/>
    </dgm:pt>
    <dgm:pt modelId="{C85A2C30-9797-4045-8049-39613EF287A8}" type="pres">
      <dgm:prSet presAssocID="{FEBA6C70-ED75-47B3-9CDA-0DF1ED5A1642}" presName="sibTrans" presStyleCnt="0"/>
      <dgm:spPr/>
    </dgm:pt>
    <dgm:pt modelId="{654BBE5F-A145-4E17-89AA-C18EE7E842E4}" type="pres">
      <dgm:prSet presAssocID="{13187A65-9AEE-4B9E-A907-170F5FEBAF45}" presName="compNode" presStyleCnt="0"/>
      <dgm:spPr/>
    </dgm:pt>
    <dgm:pt modelId="{2F981DF6-41F3-4537-B3CC-77779694CB16}" type="pres">
      <dgm:prSet presAssocID="{13187A65-9AEE-4B9E-A907-170F5FEBAF45}" presName="bgRect" presStyleLbl="bgShp" presStyleIdx="2" presStyleCnt="3"/>
      <dgm:spPr/>
    </dgm:pt>
    <dgm:pt modelId="{D4303E3C-266B-4EAF-840B-026765FF8D4D}" type="pres">
      <dgm:prSet presAssocID="{13187A65-9AEE-4B9E-A907-170F5FEBAF4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Grupo"/>
        </a:ext>
      </dgm:extLst>
    </dgm:pt>
    <dgm:pt modelId="{5B3C8867-0C80-4FC8-BEC2-C8E8D601F628}" type="pres">
      <dgm:prSet presAssocID="{13187A65-9AEE-4B9E-A907-170F5FEBAF45}" presName="spaceRect" presStyleCnt="0"/>
      <dgm:spPr/>
    </dgm:pt>
    <dgm:pt modelId="{7D064C65-C92E-4B45-8237-EE8F41AFF6CE}" type="pres">
      <dgm:prSet presAssocID="{13187A65-9AEE-4B9E-A907-170F5FEBAF45}" presName="parTx" presStyleLbl="revTx" presStyleIdx="2" presStyleCnt="3">
        <dgm:presLayoutVars>
          <dgm:chMax val="0"/>
          <dgm:chPref val="0"/>
        </dgm:presLayoutVars>
      </dgm:prSet>
      <dgm:spPr/>
    </dgm:pt>
  </dgm:ptLst>
  <dgm:cxnLst>
    <dgm:cxn modelId="{91B2D202-84C4-46F6-8B8C-C31E0DE0CE98}" srcId="{BD03D5B4-F73C-4212-8761-D054CE9C04C1}" destId="{13187A65-9AEE-4B9E-A907-170F5FEBAF45}" srcOrd="2" destOrd="0" parTransId="{6E722CF7-A9D8-4308-BE5A-51183C25564F}" sibTransId="{B9AF2DA0-4517-4237-8B4B-8AA19CF270CB}"/>
    <dgm:cxn modelId="{BFE1AD37-D6B8-4510-8526-734EED78C73C}" srcId="{BD03D5B4-F73C-4212-8761-D054CE9C04C1}" destId="{C7402EEB-FE02-4E43-B77C-B2E83A0CB4EA}" srcOrd="0" destOrd="0" parTransId="{F3883B7B-5AFF-42A4-83EF-9C8E91200D34}" sibTransId="{4B0D3B9B-FC7E-4C9C-AAC4-90811B5B7E77}"/>
    <dgm:cxn modelId="{FC2DA04B-A89A-41CC-9E4D-D79B4A331D5B}" type="presOf" srcId="{CD2B6CF1-92BF-40E6-B4C5-0DEA41EED1AF}" destId="{82877252-C626-4787-9148-C210AF29145E}" srcOrd="0" destOrd="0" presId="urn:microsoft.com/office/officeart/2018/2/layout/IconVerticalSolidList"/>
    <dgm:cxn modelId="{6BC51151-BE86-45F2-9A1E-22826DBD67DB}" type="presOf" srcId="{13187A65-9AEE-4B9E-A907-170F5FEBAF45}" destId="{7D064C65-C92E-4B45-8237-EE8F41AFF6CE}" srcOrd="0" destOrd="0" presId="urn:microsoft.com/office/officeart/2018/2/layout/IconVerticalSolidList"/>
    <dgm:cxn modelId="{65EE7B84-0A7F-4A85-B735-B63311E0B6D3}" type="presOf" srcId="{BD03D5B4-F73C-4212-8761-D054CE9C04C1}" destId="{A89A876E-E48A-4FE8-9455-099FF83E6121}" srcOrd="0" destOrd="0" presId="urn:microsoft.com/office/officeart/2018/2/layout/IconVerticalSolidList"/>
    <dgm:cxn modelId="{6D573DB5-E5D7-426B-B96E-81E9ED624091}" type="presOf" srcId="{C7402EEB-FE02-4E43-B77C-B2E83A0CB4EA}" destId="{C514B73A-0013-4CEC-AF8A-192F4DDD9626}" srcOrd="0" destOrd="0" presId="urn:microsoft.com/office/officeart/2018/2/layout/IconVerticalSolidList"/>
    <dgm:cxn modelId="{BF28F7FE-1344-473F-8BE8-7F55C6B74A42}" srcId="{BD03D5B4-F73C-4212-8761-D054CE9C04C1}" destId="{CD2B6CF1-92BF-40E6-B4C5-0DEA41EED1AF}" srcOrd="1" destOrd="0" parTransId="{529702BF-7350-4A70-8D4B-5E992B1A4D50}" sibTransId="{FEBA6C70-ED75-47B3-9CDA-0DF1ED5A1642}"/>
    <dgm:cxn modelId="{4B453BD1-9F38-4C54-B3A3-F983A1C84E08}" type="presParOf" srcId="{A89A876E-E48A-4FE8-9455-099FF83E6121}" destId="{BE494340-9FB1-4EE6-AFD7-314807A74837}" srcOrd="0" destOrd="0" presId="urn:microsoft.com/office/officeart/2018/2/layout/IconVerticalSolidList"/>
    <dgm:cxn modelId="{F98B8DCB-44C0-4167-9397-3DDF6023DCC2}" type="presParOf" srcId="{BE494340-9FB1-4EE6-AFD7-314807A74837}" destId="{B7508783-F705-4572-89C1-04AADB69FB47}" srcOrd="0" destOrd="0" presId="urn:microsoft.com/office/officeart/2018/2/layout/IconVerticalSolidList"/>
    <dgm:cxn modelId="{BD698B85-C379-4BC7-AFD8-9C29B0D7F837}" type="presParOf" srcId="{BE494340-9FB1-4EE6-AFD7-314807A74837}" destId="{03A1B1DD-4015-46D3-AA61-1A722C136EC1}" srcOrd="1" destOrd="0" presId="urn:microsoft.com/office/officeart/2018/2/layout/IconVerticalSolidList"/>
    <dgm:cxn modelId="{CCFE5356-A159-4092-AF9C-8B49E9B9FA66}" type="presParOf" srcId="{BE494340-9FB1-4EE6-AFD7-314807A74837}" destId="{79D931DB-1443-4D9F-A1AC-E74DC5E8E6EC}" srcOrd="2" destOrd="0" presId="urn:microsoft.com/office/officeart/2018/2/layout/IconVerticalSolidList"/>
    <dgm:cxn modelId="{BEED30E1-F86F-42D0-A16E-6A86058A1E4F}" type="presParOf" srcId="{BE494340-9FB1-4EE6-AFD7-314807A74837}" destId="{C514B73A-0013-4CEC-AF8A-192F4DDD9626}" srcOrd="3" destOrd="0" presId="urn:microsoft.com/office/officeart/2018/2/layout/IconVerticalSolidList"/>
    <dgm:cxn modelId="{AC99F5D8-B039-45F1-852D-E2D5DE7A1B43}" type="presParOf" srcId="{A89A876E-E48A-4FE8-9455-099FF83E6121}" destId="{0584385A-4172-438D-BC23-B67F7A6B3805}" srcOrd="1" destOrd="0" presId="urn:microsoft.com/office/officeart/2018/2/layout/IconVerticalSolidList"/>
    <dgm:cxn modelId="{B30E9650-48CD-49EF-BA2C-003C34E0D801}" type="presParOf" srcId="{A89A876E-E48A-4FE8-9455-099FF83E6121}" destId="{B0D3ADB2-3685-4D84-A27E-65B25EAC37F1}" srcOrd="2" destOrd="0" presId="urn:microsoft.com/office/officeart/2018/2/layout/IconVerticalSolidList"/>
    <dgm:cxn modelId="{39604020-7D84-4F3F-A5FE-B5830D2704DF}" type="presParOf" srcId="{B0D3ADB2-3685-4D84-A27E-65B25EAC37F1}" destId="{172C3E38-21BF-4B25-A32F-529C52123965}" srcOrd="0" destOrd="0" presId="urn:microsoft.com/office/officeart/2018/2/layout/IconVerticalSolidList"/>
    <dgm:cxn modelId="{186C1625-07D7-41D4-B4CA-6618BB00F9F7}" type="presParOf" srcId="{B0D3ADB2-3685-4D84-A27E-65B25EAC37F1}" destId="{7DFDE95D-B73F-4C54-A7D9-3EE6D21852BF}" srcOrd="1" destOrd="0" presId="urn:microsoft.com/office/officeart/2018/2/layout/IconVerticalSolidList"/>
    <dgm:cxn modelId="{3A779224-596A-436A-B367-91209073CC28}" type="presParOf" srcId="{B0D3ADB2-3685-4D84-A27E-65B25EAC37F1}" destId="{5ECC84B2-2095-4B9D-BBC7-C34A2CB38F16}" srcOrd="2" destOrd="0" presId="urn:microsoft.com/office/officeart/2018/2/layout/IconVerticalSolidList"/>
    <dgm:cxn modelId="{BA815A3A-9FB0-4B48-806F-86FF358B4677}" type="presParOf" srcId="{B0D3ADB2-3685-4D84-A27E-65B25EAC37F1}" destId="{82877252-C626-4787-9148-C210AF29145E}" srcOrd="3" destOrd="0" presId="urn:microsoft.com/office/officeart/2018/2/layout/IconVerticalSolidList"/>
    <dgm:cxn modelId="{3822FF7F-7F1C-4E2A-B65E-6BA584A9D10C}" type="presParOf" srcId="{A89A876E-E48A-4FE8-9455-099FF83E6121}" destId="{C85A2C30-9797-4045-8049-39613EF287A8}" srcOrd="3" destOrd="0" presId="urn:microsoft.com/office/officeart/2018/2/layout/IconVerticalSolidList"/>
    <dgm:cxn modelId="{21F5F95D-8467-4BFB-8DA3-0568A9726869}" type="presParOf" srcId="{A89A876E-E48A-4FE8-9455-099FF83E6121}" destId="{654BBE5F-A145-4E17-89AA-C18EE7E842E4}" srcOrd="4" destOrd="0" presId="urn:microsoft.com/office/officeart/2018/2/layout/IconVerticalSolidList"/>
    <dgm:cxn modelId="{7C08162F-CA44-497F-A01B-C46A4570F04E}" type="presParOf" srcId="{654BBE5F-A145-4E17-89AA-C18EE7E842E4}" destId="{2F981DF6-41F3-4537-B3CC-77779694CB16}" srcOrd="0" destOrd="0" presId="urn:microsoft.com/office/officeart/2018/2/layout/IconVerticalSolidList"/>
    <dgm:cxn modelId="{9649FAE8-C8D7-47B4-A238-17C644CBD7A3}" type="presParOf" srcId="{654BBE5F-A145-4E17-89AA-C18EE7E842E4}" destId="{D4303E3C-266B-4EAF-840B-026765FF8D4D}" srcOrd="1" destOrd="0" presId="urn:microsoft.com/office/officeart/2018/2/layout/IconVerticalSolidList"/>
    <dgm:cxn modelId="{3CD822BF-84C3-4541-8EA3-C0DD4717F2B7}" type="presParOf" srcId="{654BBE5F-A145-4E17-89AA-C18EE7E842E4}" destId="{5B3C8867-0C80-4FC8-BEC2-C8E8D601F628}" srcOrd="2" destOrd="0" presId="urn:microsoft.com/office/officeart/2018/2/layout/IconVerticalSolidList"/>
    <dgm:cxn modelId="{FB1C2C16-CE88-48AD-959A-564A3D76A209}" type="presParOf" srcId="{654BBE5F-A145-4E17-89AA-C18EE7E842E4}" destId="{7D064C65-C92E-4B45-8237-EE8F41AFF6CE}" srcOrd="3" destOrd="0" presId="urn:microsoft.com/office/officeart/2018/2/layout/IconVerticalSoli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508783-F705-4572-89C1-04AADB69FB47}">
      <dsp:nvSpPr>
        <dsp:cNvPr id="0" name=""/>
        <dsp:cNvSpPr/>
      </dsp:nvSpPr>
      <dsp:spPr>
        <a:xfrm>
          <a:off x="0" y="14287"/>
          <a:ext cx="11204504" cy="839555"/>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A1B1DD-4015-46D3-AA61-1A722C136EC1}">
      <dsp:nvSpPr>
        <dsp:cNvPr id="0" name=""/>
        <dsp:cNvSpPr/>
      </dsp:nvSpPr>
      <dsp:spPr>
        <a:xfrm>
          <a:off x="253965" y="189258"/>
          <a:ext cx="461755" cy="46175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14B73A-0013-4CEC-AF8A-192F4DDD9626}">
      <dsp:nvSpPr>
        <dsp:cNvPr id="0" name=""/>
        <dsp:cNvSpPr/>
      </dsp:nvSpPr>
      <dsp:spPr>
        <a:xfrm>
          <a:off x="969686" y="358"/>
          <a:ext cx="10234817" cy="8395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853" tIns="88853" rIns="88853" bIns="88853" numCol="1" spcCol="1270" anchor="ctr" anchorCtr="0">
          <a:noAutofit/>
        </a:bodyPr>
        <a:lstStyle/>
        <a:p>
          <a:pPr marL="0" lvl="0" indent="0" algn="l" defTabSz="800100">
            <a:lnSpc>
              <a:spcPct val="100000"/>
            </a:lnSpc>
            <a:spcBef>
              <a:spcPct val="0"/>
            </a:spcBef>
            <a:spcAft>
              <a:spcPct val="35000"/>
            </a:spcAft>
            <a:buNone/>
          </a:pPr>
          <a:r>
            <a:rPr lang="es-ES" sz="1800" kern="1200" dirty="0"/>
            <a:t>Las complicaciones biliares son las </a:t>
          </a:r>
          <a:r>
            <a:rPr lang="es-ES" sz="1800" b="1" kern="1200" dirty="0"/>
            <a:t>complicaciones más frecuentes </a:t>
          </a:r>
          <a:r>
            <a:rPr lang="es-ES" sz="1800" kern="1200" dirty="0"/>
            <a:t>en el postrasplante hepático y constituyen una importante causa de </a:t>
          </a:r>
          <a:r>
            <a:rPr lang="es-ES" sz="1800" b="1" kern="1200" dirty="0"/>
            <a:t>retrasplante y mortalidad.</a:t>
          </a:r>
          <a:endParaRPr lang="en-US" sz="1800" kern="1200" dirty="0"/>
        </a:p>
      </dsp:txBody>
      <dsp:txXfrm>
        <a:off x="969686" y="358"/>
        <a:ext cx="10234817" cy="839555"/>
      </dsp:txXfrm>
    </dsp:sp>
    <dsp:sp modelId="{172C3E38-21BF-4B25-A32F-529C52123965}">
      <dsp:nvSpPr>
        <dsp:cNvPr id="0" name=""/>
        <dsp:cNvSpPr/>
      </dsp:nvSpPr>
      <dsp:spPr>
        <a:xfrm>
          <a:off x="0" y="1049803"/>
          <a:ext cx="11204504" cy="839555"/>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DFDE95D-B73F-4C54-A7D9-3EE6D21852BF}">
      <dsp:nvSpPr>
        <dsp:cNvPr id="0" name=""/>
        <dsp:cNvSpPr/>
      </dsp:nvSpPr>
      <dsp:spPr>
        <a:xfrm>
          <a:off x="253965" y="1238703"/>
          <a:ext cx="461755" cy="46175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877252-C626-4787-9148-C210AF29145E}">
      <dsp:nvSpPr>
        <dsp:cNvPr id="0" name=""/>
        <dsp:cNvSpPr/>
      </dsp:nvSpPr>
      <dsp:spPr>
        <a:xfrm>
          <a:off x="969686" y="1049803"/>
          <a:ext cx="10234817" cy="8395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853" tIns="88853" rIns="88853" bIns="88853" numCol="1" spcCol="1270" anchor="ctr" anchorCtr="0">
          <a:noAutofit/>
        </a:bodyPr>
        <a:lstStyle/>
        <a:p>
          <a:pPr marL="0" lvl="0" indent="0" algn="l" defTabSz="800100">
            <a:lnSpc>
              <a:spcPct val="100000"/>
            </a:lnSpc>
            <a:spcBef>
              <a:spcPct val="0"/>
            </a:spcBef>
            <a:spcAft>
              <a:spcPct val="35000"/>
            </a:spcAft>
            <a:buNone/>
          </a:pPr>
          <a:r>
            <a:rPr lang="es-ES" sz="1800" kern="1200" dirty="0"/>
            <a:t>Las complicaciones biliares a menudo ocurren en una </a:t>
          </a:r>
          <a:r>
            <a:rPr lang="es-ES" sz="1800" b="1" kern="1200" dirty="0"/>
            <a:t>situación de flujo arterial insuficiente </a:t>
          </a:r>
          <a:r>
            <a:rPr lang="es-ES" sz="1800" kern="1200" dirty="0"/>
            <a:t>o tras haber tratado una </a:t>
          </a:r>
          <a:r>
            <a:rPr lang="es-ES" sz="1800" b="1" kern="1200" dirty="0"/>
            <a:t>complicación arterial hepática. </a:t>
          </a:r>
          <a:endParaRPr lang="en-US" sz="1800" kern="1200" dirty="0"/>
        </a:p>
      </dsp:txBody>
      <dsp:txXfrm>
        <a:off x="969686" y="1049803"/>
        <a:ext cx="10234817" cy="839555"/>
      </dsp:txXfrm>
    </dsp:sp>
    <dsp:sp modelId="{2F981DF6-41F3-4537-B3CC-77779694CB16}">
      <dsp:nvSpPr>
        <dsp:cNvPr id="0" name=""/>
        <dsp:cNvSpPr/>
      </dsp:nvSpPr>
      <dsp:spPr>
        <a:xfrm>
          <a:off x="0" y="2099247"/>
          <a:ext cx="11204504" cy="839555"/>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303E3C-266B-4EAF-840B-026765FF8D4D}">
      <dsp:nvSpPr>
        <dsp:cNvPr id="0" name=""/>
        <dsp:cNvSpPr/>
      </dsp:nvSpPr>
      <dsp:spPr>
        <a:xfrm>
          <a:off x="253965" y="2288147"/>
          <a:ext cx="461755" cy="46175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064C65-C92E-4B45-8237-EE8F41AFF6CE}">
      <dsp:nvSpPr>
        <dsp:cNvPr id="0" name=""/>
        <dsp:cNvSpPr/>
      </dsp:nvSpPr>
      <dsp:spPr>
        <a:xfrm>
          <a:off x="969686" y="2099247"/>
          <a:ext cx="10234817" cy="8395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853" tIns="88853" rIns="88853" bIns="88853" numCol="1" spcCol="1270" anchor="ctr" anchorCtr="0">
          <a:noAutofit/>
        </a:bodyPr>
        <a:lstStyle/>
        <a:p>
          <a:pPr marL="0" lvl="0" indent="0" algn="l" defTabSz="800100">
            <a:lnSpc>
              <a:spcPct val="100000"/>
            </a:lnSpc>
            <a:spcBef>
              <a:spcPct val="0"/>
            </a:spcBef>
            <a:spcAft>
              <a:spcPct val="35000"/>
            </a:spcAft>
            <a:buNone/>
          </a:pPr>
          <a:r>
            <a:rPr lang="es-ES" sz="1800" kern="1200" dirty="0"/>
            <a:t>La evolución en el modelo de donación español y en el perfil del potencial donante y candidato se asocian a un </a:t>
          </a:r>
          <a:r>
            <a:rPr lang="es-ES" sz="1800" b="1" kern="1200" dirty="0"/>
            <a:t>mayor riesgo de aterosclerosis </a:t>
          </a:r>
          <a:r>
            <a:rPr lang="es-ES" sz="1800" kern="1200" dirty="0"/>
            <a:t>en los distintos territorios vasculares</a:t>
          </a:r>
          <a:endParaRPr lang="en-US" sz="1800" kern="1200" dirty="0"/>
        </a:p>
      </dsp:txBody>
      <dsp:txXfrm>
        <a:off x="969686" y="2099247"/>
        <a:ext cx="10234817" cy="83955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642395-F6DB-434E-8368-B8BA46B2C97B}" type="datetimeFigureOut">
              <a:rPr lang="es-ES" smtClean="0"/>
              <a:t>22/10/25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81688A-A22A-944B-A056-3F531B8796EA}" type="slidenum">
              <a:rPr lang="es-ES" smtClean="0"/>
              <a:t>‹Nº›</a:t>
            </a:fld>
            <a:endParaRPr lang="es-ES"/>
          </a:p>
        </p:txBody>
      </p:sp>
    </p:spTree>
    <p:extLst>
      <p:ext uri="{BB962C8B-B14F-4D97-AF65-F5344CB8AC3E}">
        <p14:creationId xmlns:p14="http://schemas.microsoft.com/office/powerpoint/2010/main" val="19163311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7981688A-A22A-944B-A056-3F531B8796EA}" type="slidenum">
              <a:rPr lang="es-ES" smtClean="0"/>
              <a:t>1</a:t>
            </a:fld>
            <a:endParaRPr lang="es-ES"/>
          </a:p>
        </p:txBody>
      </p:sp>
    </p:spTree>
    <p:extLst>
      <p:ext uri="{BB962C8B-B14F-4D97-AF65-F5344CB8AC3E}">
        <p14:creationId xmlns:p14="http://schemas.microsoft.com/office/powerpoint/2010/main" val="4012595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sz="900" dirty="0"/>
          </a:p>
        </p:txBody>
      </p:sp>
      <p:sp>
        <p:nvSpPr>
          <p:cNvPr id="4" name="Marcador de número de diapositiva 3"/>
          <p:cNvSpPr>
            <a:spLocks noGrp="1"/>
          </p:cNvSpPr>
          <p:nvPr>
            <p:ph type="sldNum" sz="quarter" idx="5"/>
          </p:nvPr>
        </p:nvSpPr>
        <p:spPr/>
        <p:txBody>
          <a:bodyPr/>
          <a:lstStyle/>
          <a:p>
            <a:fld id="{7981688A-A22A-944B-A056-3F531B8796EA}" type="slidenum">
              <a:rPr lang="es-ES" smtClean="0"/>
              <a:t>12</a:t>
            </a:fld>
            <a:endParaRPr lang="es-ES"/>
          </a:p>
        </p:txBody>
      </p:sp>
    </p:spTree>
    <p:extLst>
      <p:ext uri="{BB962C8B-B14F-4D97-AF65-F5344CB8AC3E}">
        <p14:creationId xmlns:p14="http://schemas.microsoft.com/office/powerpoint/2010/main" val="2794414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sz="900" dirty="0"/>
          </a:p>
        </p:txBody>
      </p:sp>
      <p:sp>
        <p:nvSpPr>
          <p:cNvPr id="4" name="Marcador de número de diapositiva 3"/>
          <p:cNvSpPr>
            <a:spLocks noGrp="1"/>
          </p:cNvSpPr>
          <p:nvPr>
            <p:ph type="sldNum" sz="quarter" idx="5"/>
          </p:nvPr>
        </p:nvSpPr>
        <p:spPr/>
        <p:txBody>
          <a:bodyPr/>
          <a:lstStyle/>
          <a:p>
            <a:fld id="{7981688A-A22A-944B-A056-3F531B8796EA}" type="slidenum">
              <a:rPr lang="es-ES" smtClean="0"/>
              <a:t>13</a:t>
            </a:fld>
            <a:endParaRPr lang="es-ES"/>
          </a:p>
        </p:txBody>
      </p:sp>
    </p:spTree>
    <p:extLst>
      <p:ext uri="{BB962C8B-B14F-4D97-AF65-F5344CB8AC3E}">
        <p14:creationId xmlns:p14="http://schemas.microsoft.com/office/powerpoint/2010/main" val="3410325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s-ES" dirty="0"/>
          </a:p>
        </p:txBody>
      </p:sp>
      <p:sp>
        <p:nvSpPr>
          <p:cNvPr id="4" name="Marcador de número de diapositiva 3"/>
          <p:cNvSpPr>
            <a:spLocks noGrp="1"/>
          </p:cNvSpPr>
          <p:nvPr>
            <p:ph type="sldNum" sz="quarter" idx="5"/>
          </p:nvPr>
        </p:nvSpPr>
        <p:spPr/>
        <p:txBody>
          <a:bodyPr/>
          <a:lstStyle/>
          <a:p>
            <a:fld id="{7981688A-A22A-944B-A056-3F531B8796EA}" type="slidenum">
              <a:rPr lang="es-ES" smtClean="0"/>
              <a:t>2</a:t>
            </a:fld>
            <a:endParaRPr lang="es-ES"/>
          </a:p>
        </p:txBody>
      </p:sp>
    </p:spTree>
    <p:extLst>
      <p:ext uri="{BB962C8B-B14F-4D97-AF65-F5344CB8AC3E}">
        <p14:creationId xmlns:p14="http://schemas.microsoft.com/office/powerpoint/2010/main" val="2443466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dirty="0">
                <a:effectLst/>
                <a:latin typeface="TimesNewRomanPSMT"/>
              </a:rPr>
              <a:t>La </a:t>
            </a:r>
            <a:r>
              <a:rPr lang="es-ES" sz="1800" dirty="0" err="1">
                <a:effectLst/>
                <a:latin typeface="TimesNewRomanPSMT"/>
              </a:rPr>
              <a:t>evaluación</a:t>
            </a:r>
            <a:r>
              <a:rPr lang="es-ES" sz="1800" dirty="0">
                <a:effectLst/>
                <a:latin typeface="TimesNewRomanPSMT"/>
              </a:rPr>
              <a:t> </a:t>
            </a:r>
            <a:r>
              <a:rPr lang="es-ES" sz="1800" dirty="0" err="1">
                <a:effectLst/>
                <a:latin typeface="TimesNewRomanPSMT"/>
              </a:rPr>
              <a:t>histológica</a:t>
            </a:r>
            <a:r>
              <a:rPr lang="es-ES" sz="1800" dirty="0">
                <a:effectLst/>
                <a:latin typeface="TimesNewRomanPSMT"/>
              </a:rPr>
              <a:t> de la arteria </a:t>
            </a:r>
            <a:r>
              <a:rPr lang="es-ES" sz="1800" dirty="0" err="1">
                <a:effectLst/>
                <a:latin typeface="TimesNewRomanPSMT"/>
              </a:rPr>
              <a:t>hepática</a:t>
            </a:r>
            <a:r>
              <a:rPr lang="es-ES" sz="1800" dirty="0">
                <a:effectLst/>
                <a:latin typeface="TimesNewRomanPSMT"/>
              </a:rPr>
              <a:t> se llevó a cabo de forma prospectiva y </a:t>
            </a:r>
            <a:r>
              <a:rPr lang="es-ES" sz="1800" dirty="0" err="1">
                <a:effectLst/>
                <a:latin typeface="TimesNewRomanPSMT"/>
              </a:rPr>
              <a:t>sistemática</a:t>
            </a:r>
            <a:r>
              <a:rPr lang="es-ES" sz="1800" dirty="0">
                <a:effectLst/>
                <a:latin typeface="TimesNewRomanPSMT"/>
              </a:rPr>
              <a:t> en las primeras 48 horas tras el TH por un </a:t>
            </a:r>
            <a:r>
              <a:rPr lang="es-ES" sz="1800" dirty="0" err="1">
                <a:effectLst/>
                <a:latin typeface="TimesNewRomanPSMT"/>
              </a:rPr>
              <a:t>patólogo</a:t>
            </a:r>
            <a:r>
              <a:rPr lang="es-ES" sz="1800" dirty="0">
                <a:effectLst/>
                <a:latin typeface="TimesNewRomanPSMT"/>
              </a:rPr>
              <a:t> experto, el cual no </a:t>
            </a:r>
            <a:r>
              <a:rPr lang="es-ES" sz="1800" dirty="0" err="1">
                <a:effectLst/>
                <a:latin typeface="TimesNewRomanPSMT"/>
              </a:rPr>
              <a:t>disponía</a:t>
            </a:r>
            <a:r>
              <a:rPr lang="es-ES" sz="1800" dirty="0">
                <a:effectLst/>
                <a:latin typeface="TimesNewRomanPSMT"/>
              </a:rPr>
              <a:t> de </a:t>
            </a:r>
            <a:r>
              <a:rPr lang="es-ES" sz="1800" dirty="0" err="1">
                <a:effectLst/>
                <a:latin typeface="TimesNewRomanPSMT"/>
              </a:rPr>
              <a:t>información</a:t>
            </a:r>
            <a:r>
              <a:rPr lang="es-ES" sz="1800" dirty="0">
                <a:effectLst/>
                <a:latin typeface="TimesNewRomanPSMT"/>
              </a:rPr>
              <a:t> sobre las </a:t>
            </a:r>
            <a:r>
              <a:rPr lang="es-ES" sz="1800" dirty="0" err="1">
                <a:effectLst/>
                <a:latin typeface="TimesNewRomanPSMT"/>
              </a:rPr>
              <a:t>características</a:t>
            </a:r>
            <a:r>
              <a:rPr lang="es-ES" sz="1800" dirty="0">
                <a:effectLst/>
                <a:latin typeface="TimesNewRomanPSMT"/>
              </a:rPr>
              <a:t> del donante o receptor, ni sobre las complicaciones posteriores. </a:t>
            </a:r>
            <a:endParaRPr lang="es-ES" dirty="0"/>
          </a:p>
          <a:p>
            <a:endParaRPr lang="es-ES" dirty="0"/>
          </a:p>
        </p:txBody>
      </p:sp>
      <p:sp>
        <p:nvSpPr>
          <p:cNvPr id="4" name="Marcador de número de diapositiva 3"/>
          <p:cNvSpPr>
            <a:spLocks noGrp="1"/>
          </p:cNvSpPr>
          <p:nvPr>
            <p:ph type="sldNum" sz="quarter" idx="5"/>
          </p:nvPr>
        </p:nvSpPr>
        <p:spPr/>
        <p:txBody>
          <a:bodyPr/>
          <a:lstStyle/>
          <a:p>
            <a:fld id="{7981688A-A22A-944B-A056-3F531B8796EA}" type="slidenum">
              <a:rPr lang="es-ES" smtClean="0"/>
              <a:t>3</a:t>
            </a:fld>
            <a:endParaRPr lang="es-ES"/>
          </a:p>
        </p:txBody>
      </p:sp>
    </p:spTree>
    <p:extLst>
      <p:ext uri="{BB962C8B-B14F-4D97-AF65-F5344CB8AC3E}">
        <p14:creationId xmlns:p14="http://schemas.microsoft.com/office/powerpoint/2010/main" val="3517249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a:t>Screened</a:t>
            </a:r>
            <a:r>
              <a:rPr lang="es-ES" dirty="0"/>
              <a:t> </a:t>
            </a:r>
            <a:r>
              <a:rPr lang="es-ES" dirty="0" err="1"/>
              <a:t>cohort</a:t>
            </a:r>
            <a:r>
              <a:rPr lang="es-ES" dirty="0"/>
              <a:t> (LT </a:t>
            </a:r>
            <a:r>
              <a:rPr lang="es-ES" dirty="0" err="1"/>
              <a:t>population</a:t>
            </a:r>
            <a:r>
              <a:rPr lang="es-ES" dirty="0"/>
              <a:t> at H Reina Sofia): n = 1787</a:t>
            </a:r>
          </a:p>
          <a:p>
            <a:r>
              <a:rPr lang="es-ES" dirty="0" err="1"/>
              <a:t>Ineligible</a:t>
            </a:r>
            <a:r>
              <a:rPr lang="es-ES" dirty="0"/>
              <a:t>: Niños n =257, trasplantes antes 2012 o después de 2023: n= 1006</a:t>
            </a:r>
          </a:p>
        </p:txBody>
      </p:sp>
      <p:sp>
        <p:nvSpPr>
          <p:cNvPr id="4" name="Marcador de número de diapositiva 3"/>
          <p:cNvSpPr>
            <a:spLocks noGrp="1"/>
          </p:cNvSpPr>
          <p:nvPr>
            <p:ph type="sldNum" sz="quarter" idx="5"/>
          </p:nvPr>
        </p:nvSpPr>
        <p:spPr/>
        <p:txBody>
          <a:bodyPr/>
          <a:lstStyle/>
          <a:p>
            <a:fld id="{7981688A-A22A-944B-A056-3F531B8796EA}" type="slidenum">
              <a:rPr lang="es-ES" smtClean="0"/>
              <a:t>5</a:t>
            </a:fld>
            <a:endParaRPr lang="es-ES"/>
          </a:p>
        </p:txBody>
      </p:sp>
    </p:spTree>
    <p:extLst>
      <p:ext uri="{BB962C8B-B14F-4D97-AF65-F5344CB8AC3E}">
        <p14:creationId xmlns:p14="http://schemas.microsoft.com/office/powerpoint/2010/main" val="2409834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lnSpc>
                <a:spcPct val="150000"/>
              </a:lnSpc>
            </a:pPr>
            <a:r>
              <a:rPr lang="en-US" sz="1800" dirty="0">
                <a:effectLst/>
                <a:latin typeface="Arial" panose="020B0604020202020204" pitchFamily="34" charset="0"/>
                <a:ea typeface="Times New Roman" panose="02020603050405020304" pitchFamily="18" charset="0"/>
              </a:rPr>
              <a:t>* Data available in 289 patients (90.3% of the study population).</a:t>
            </a:r>
            <a:endParaRPr lang="es-ES" sz="1800" dirty="0">
              <a:effectLst/>
              <a:latin typeface="Times New Roman" panose="02020603050405020304" pitchFamily="18" charset="0"/>
              <a:ea typeface="Times New Roman" panose="02020603050405020304" pitchFamily="18" charset="0"/>
            </a:endParaRPr>
          </a:p>
          <a:p>
            <a:pPr algn="just">
              <a:lnSpc>
                <a:spcPct val="150000"/>
              </a:lnSpc>
            </a:pPr>
            <a:r>
              <a:rPr lang="en-US" sz="1800" dirty="0">
                <a:effectLst/>
                <a:latin typeface="Arial" panose="020B0604020202020204" pitchFamily="34" charset="0"/>
                <a:ea typeface="Times New Roman" panose="02020603050405020304" pitchFamily="18" charset="0"/>
              </a:rPr>
              <a:t>** Data available in 77 patients (24.1% of the study population).</a:t>
            </a:r>
            <a:endParaRPr lang="es-ES" sz="1800" dirty="0">
              <a:effectLst/>
              <a:latin typeface="Times New Roman" panose="02020603050405020304" pitchFamily="18" charset="0"/>
              <a:ea typeface="Times New Roman" panose="02020603050405020304" pitchFamily="18" charset="0"/>
            </a:endParaRPr>
          </a:p>
          <a:p>
            <a:endParaRPr lang="es-ES" dirty="0"/>
          </a:p>
        </p:txBody>
      </p:sp>
      <p:sp>
        <p:nvSpPr>
          <p:cNvPr id="4" name="Marcador de número de diapositiva 3"/>
          <p:cNvSpPr>
            <a:spLocks noGrp="1"/>
          </p:cNvSpPr>
          <p:nvPr>
            <p:ph type="sldNum" sz="quarter" idx="5"/>
          </p:nvPr>
        </p:nvSpPr>
        <p:spPr/>
        <p:txBody>
          <a:bodyPr/>
          <a:lstStyle/>
          <a:p>
            <a:fld id="{7981688A-A22A-944B-A056-3F531B8796EA}" type="slidenum">
              <a:rPr lang="es-ES" smtClean="0"/>
              <a:t>7</a:t>
            </a:fld>
            <a:endParaRPr lang="es-ES"/>
          </a:p>
        </p:txBody>
      </p:sp>
    </p:spTree>
    <p:extLst>
      <p:ext uri="{BB962C8B-B14F-4D97-AF65-F5344CB8AC3E}">
        <p14:creationId xmlns:p14="http://schemas.microsoft.com/office/powerpoint/2010/main" val="1909394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2800" dirty="0"/>
              <a:t>Se observa que los pacientes con </a:t>
            </a:r>
            <a:r>
              <a:rPr lang="es-ES" sz="2800" b="1" dirty="0"/>
              <a:t>aterosclerosis </a:t>
            </a:r>
            <a:r>
              <a:rPr lang="es-ES" sz="2800" b="1" dirty="0" err="1"/>
              <a:t>perianastomótica</a:t>
            </a:r>
            <a:r>
              <a:rPr lang="es-ES" sz="2800" dirty="0"/>
              <a:t> presentan una </a:t>
            </a:r>
            <a:r>
              <a:rPr lang="es-ES" sz="2800" b="1" dirty="0"/>
              <a:t>mayor incidencia de estenosis biliares</a:t>
            </a:r>
            <a:r>
              <a:rPr lang="es-ES" sz="2800" dirty="0"/>
              <a:t> desde etapas tempranas tras el trasplante, con una diferencia significativa </a:t>
            </a:r>
            <a:endParaRPr lang="en-US" sz="1800" kern="0" dirty="0">
              <a:effectLst/>
              <a:latin typeface="Arial" panose="020B0604020202020204" pitchFamily="34" charset="0"/>
              <a:ea typeface="Times New Roman" panose="02020603050405020304" pitchFamily="18" charset="0"/>
            </a:endParaRPr>
          </a:p>
          <a:p>
            <a:r>
              <a:rPr lang="en-US" sz="1800" kern="0" dirty="0">
                <a:effectLst/>
                <a:latin typeface="Arial" panose="020B0604020202020204" pitchFamily="34" charset="0"/>
                <a:ea typeface="Times New Roman" panose="02020603050405020304" pitchFamily="18" charset="0"/>
              </a:rPr>
              <a:t>the presence HA </a:t>
            </a:r>
            <a:r>
              <a:rPr lang="en-US" sz="1800" kern="0" dirty="0">
                <a:solidFill>
                  <a:srgbClr val="000000"/>
                </a:solidFill>
                <a:effectLst/>
                <a:latin typeface="Arial" panose="020B0604020202020204" pitchFamily="34" charset="0"/>
                <a:ea typeface="Times New Roman" panose="02020603050405020304" pitchFamily="18" charset="0"/>
              </a:rPr>
              <a:t>atherosclerosis (</a:t>
            </a:r>
            <a:r>
              <a:rPr lang="en-US" sz="1800" kern="0" dirty="0">
                <a:effectLst/>
                <a:latin typeface="Arial" panose="020B0604020202020204" pitchFamily="34" charset="0"/>
                <a:ea typeface="Times New Roman" panose="02020603050405020304" pitchFamily="18" charset="0"/>
              </a:rPr>
              <a:t>donor or recipient) was associated with a two-fold increased risk of biliary strictures at 24 months</a:t>
            </a:r>
            <a:r>
              <a:rPr lang="es-ES" dirty="0">
                <a:effectLst/>
              </a:rPr>
              <a:t> </a:t>
            </a:r>
            <a:endParaRPr lang="es-ES" dirty="0"/>
          </a:p>
        </p:txBody>
      </p:sp>
      <p:sp>
        <p:nvSpPr>
          <p:cNvPr id="4" name="Marcador de número de diapositiva 3"/>
          <p:cNvSpPr>
            <a:spLocks noGrp="1"/>
          </p:cNvSpPr>
          <p:nvPr>
            <p:ph type="sldNum" sz="quarter" idx="5"/>
          </p:nvPr>
        </p:nvSpPr>
        <p:spPr/>
        <p:txBody>
          <a:bodyPr/>
          <a:lstStyle/>
          <a:p>
            <a:fld id="{7981688A-A22A-944B-A056-3F531B8796EA}" type="slidenum">
              <a:rPr lang="es-ES" smtClean="0"/>
              <a:t>8</a:t>
            </a:fld>
            <a:endParaRPr lang="es-ES"/>
          </a:p>
        </p:txBody>
      </p:sp>
    </p:spTree>
    <p:extLst>
      <p:ext uri="{BB962C8B-B14F-4D97-AF65-F5344CB8AC3E}">
        <p14:creationId xmlns:p14="http://schemas.microsoft.com/office/powerpoint/2010/main" val="4545156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100" dirty="0">
                <a:effectLst/>
                <a:latin typeface="Arial" panose="020B0604020202020204" pitchFamily="34" charset="0"/>
                <a:ea typeface="Aptos" panose="020B0004020202020204" pitchFamily="34" charset="0"/>
              </a:rPr>
              <a:t>Kaplan Meier curves showing c</a:t>
            </a:r>
            <a:r>
              <a:rPr lang="en-US" sz="1100" b="1" dirty="0">
                <a:effectLst/>
                <a:latin typeface="Arial" panose="020B0604020202020204" pitchFamily="34" charset="0"/>
                <a:ea typeface="Times New Roman" panose="02020603050405020304" pitchFamily="18" charset="0"/>
              </a:rPr>
              <a:t>umulative incidence of biliary strictures after liver transplantation according to the presence of microscopic hepatic artery atherosclerosis in the donor (Panel A) and in the recipient (Panel B).</a:t>
            </a:r>
            <a:r>
              <a:rPr lang="en-US" sz="1100" b="1" dirty="0">
                <a:effectLst/>
                <a:latin typeface="Arial" panose="020B0604020202020204" pitchFamily="34" charset="0"/>
                <a:ea typeface="Aptos" panose="020B0004020202020204" pitchFamily="34" charset="0"/>
              </a:rPr>
              <a:t> </a:t>
            </a:r>
          </a:p>
          <a:p>
            <a:r>
              <a:rPr lang="en-US" sz="1800" kern="0" dirty="0">
                <a:solidFill>
                  <a:srgbClr val="EE0000"/>
                </a:solidFill>
                <a:effectLst/>
                <a:latin typeface="Arial" panose="020B0604020202020204" pitchFamily="34" charset="0"/>
                <a:ea typeface="Times New Roman" panose="02020603050405020304" pitchFamily="18" charset="0"/>
              </a:rPr>
              <a:t>A sensitivity analysis exploring the effect of donors and recipient HA atherosclerosis separately is shown in supplementary material (figure S2). The visual inspection of the Kaplan-Meier curves revealed that both locations of atherosclerosis were associated with an increased risk of biliary strictures, but the impact was more pronounced in cases with recipient HA atherosclerosis despite its lower prevalence. </a:t>
            </a:r>
            <a:endParaRPr lang="es-ES" sz="900" dirty="0"/>
          </a:p>
        </p:txBody>
      </p:sp>
      <p:sp>
        <p:nvSpPr>
          <p:cNvPr id="4" name="Marcador de número de diapositiva 3"/>
          <p:cNvSpPr>
            <a:spLocks noGrp="1"/>
          </p:cNvSpPr>
          <p:nvPr>
            <p:ph type="sldNum" sz="quarter" idx="5"/>
          </p:nvPr>
        </p:nvSpPr>
        <p:spPr/>
        <p:txBody>
          <a:bodyPr/>
          <a:lstStyle/>
          <a:p>
            <a:fld id="{7981688A-A22A-944B-A056-3F531B8796EA}" type="slidenum">
              <a:rPr lang="es-ES" smtClean="0"/>
              <a:t>9</a:t>
            </a:fld>
            <a:endParaRPr lang="es-ES"/>
          </a:p>
        </p:txBody>
      </p:sp>
    </p:spTree>
    <p:extLst>
      <p:ext uri="{BB962C8B-B14F-4D97-AF65-F5344CB8AC3E}">
        <p14:creationId xmlns:p14="http://schemas.microsoft.com/office/powerpoint/2010/main" val="34859090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sz="900" dirty="0"/>
          </a:p>
        </p:txBody>
      </p:sp>
      <p:sp>
        <p:nvSpPr>
          <p:cNvPr id="4" name="Marcador de número de diapositiva 3"/>
          <p:cNvSpPr>
            <a:spLocks noGrp="1"/>
          </p:cNvSpPr>
          <p:nvPr>
            <p:ph type="sldNum" sz="quarter" idx="5"/>
          </p:nvPr>
        </p:nvSpPr>
        <p:spPr/>
        <p:txBody>
          <a:bodyPr/>
          <a:lstStyle/>
          <a:p>
            <a:fld id="{7981688A-A22A-944B-A056-3F531B8796EA}" type="slidenum">
              <a:rPr lang="es-ES" smtClean="0"/>
              <a:t>10</a:t>
            </a:fld>
            <a:endParaRPr lang="es-ES"/>
          </a:p>
        </p:txBody>
      </p:sp>
    </p:spTree>
    <p:extLst>
      <p:ext uri="{BB962C8B-B14F-4D97-AF65-F5344CB8AC3E}">
        <p14:creationId xmlns:p14="http://schemas.microsoft.com/office/powerpoint/2010/main" val="337139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sz="900" dirty="0"/>
          </a:p>
        </p:txBody>
      </p:sp>
      <p:sp>
        <p:nvSpPr>
          <p:cNvPr id="4" name="Marcador de número de diapositiva 3"/>
          <p:cNvSpPr>
            <a:spLocks noGrp="1"/>
          </p:cNvSpPr>
          <p:nvPr>
            <p:ph type="sldNum" sz="quarter" idx="5"/>
          </p:nvPr>
        </p:nvSpPr>
        <p:spPr/>
        <p:txBody>
          <a:bodyPr/>
          <a:lstStyle/>
          <a:p>
            <a:fld id="{7981688A-A22A-944B-A056-3F531B8796EA}" type="slidenum">
              <a:rPr lang="es-ES" smtClean="0"/>
              <a:t>11</a:t>
            </a:fld>
            <a:endParaRPr lang="es-ES"/>
          </a:p>
        </p:txBody>
      </p:sp>
    </p:spTree>
    <p:extLst>
      <p:ext uri="{BB962C8B-B14F-4D97-AF65-F5344CB8AC3E}">
        <p14:creationId xmlns:p14="http://schemas.microsoft.com/office/powerpoint/2010/main" val="2320283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ol">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27BC1976-552D-404B-90A5-E758656BE954}"/>
              </a:ext>
            </a:extLst>
          </p:cNvPr>
          <p:cNvSpPr>
            <a:spLocks noGrp="1"/>
          </p:cNvSpPr>
          <p:nvPr>
            <p:ph type="ctrTitle"/>
          </p:nvPr>
        </p:nvSpPr>
        <p:spPr>
          <a:xfrm>
            <a:off x="1524000" y="1122363"/>
            <a:ext cx="9144000" cy="2387600"/>
          </a:xfrm>
        </p:spPr>
        <p:txBody>
          <a:bodyPr anchor="b"/>
          <a:lstStyle>
            <a:lvl1pPr algn="ctr">
              <a:defRPr sz="6000"/>
            </a:lvl1pPr>
          </a:lstStyle>
          <a:p>
            <a:r>
              <a:rPr lang="ca-ES"/>
              <a:t>Feu clic aquí per editar l'estil</a:t>
            </a:r>
            <a:endParaRPr lang="es-ES"/>
          </a:p>
        </p:txBody>
      </p:sp>
      <p:sp>
        <p:nvSpPr>
          <p:cNvPr id="3" name="Subtítol 2">
            <a:extLst>
              <a:ext uri="{FF2B5EF4-FFF2-40B4-BE49-F238E27FC236}">
                <a16:creationId xmlns:a16="http://schemas.microsoft.com/office/drawing/2014/main" id="{8510FC2B-7420-4C65-B6CB-3585F9A05B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a-ES"/>
              <a:t>Feu clic aquí per editar l'estil de subtítols del patró</a:t>
            </a:r>
            <a:endParaRPr lang="es-ES"/>
          </a:p>
        </p:txBody>
      </p:sp>
      <p:sp>
        <p:nvSpPr>
          <p:cNvPr id="4" name="Contenidor de data 3">
            <a:extLst>
              <a:ext uri="{FF2B5EF4-FFF2-40B4-BE49-F238E27FC236}">
                <a16:creationId xmlns:a16="http://schemas.microsoft.com/office/drawing/2014/main" id="{D4590F58-2EFA-41A9-B187-496A0BD3EB1D}"/>
              </a:ext>
            </a:extLst>
          </p:cNvPr>
          <p:cNvSpPr>
            <a:spLocks noGrp="1"/>
          </p:cNvSpPr>
          <p:nvPr>
            <p:ph type="dt" sz="half" idx="10"/>
          </p:nvPr>
        </p:nvSpPr>
        <p:spPr/>
        <p:txBody>
          <a:bodyPr/>
          <a:lstStyle/>
          <a:p>
            <a:fld id="{9CCB4C61-E5E7-4A49-AD15-56B60ABDBED9}" type="datetimeFigureOut">
              <a:rPr lang="es-ES" smtClean="0"/>
              <a:t>19/10/25</a:t>
            </a:fld>
            <a:endParaRPr lang="es-ES"/>
          </a:p>
        </p:txBody>
      </p:sp>
      <p:sp>
        <p:nvSpPr>
          <p:cNvPr id="5" name="Contenidor de peu de pàgina 4">
            <a:extLst>
              <a:ext uri="{FF2B5EF4-FFF2-40B4-BE49-F238E27FC236}">
                <a16:creationId xmlns:a16="http://schemas.microsoft.com/office/drawing/2014/main" id="{220EC747-C88C-4CC2-BABA-8FB6C18E85EB}"/>
              </a:ext>
            </a:extLst>
          </p:cNvPr>
          <p:cNvSpPr>
            <a:spLocks noGrp="1"/>
          </p:cNvSpPr>
          <p:nvPr>
            <p:ph type="ftr" sz="quarter" idx="11"/>
          </p:nvPr>
        </p:nvSpPr>
        <p:spPr/>
        <p:txBody>
          <a:bodyPr/>
          <a:lstStyle/>
          <a:p>
            <a:endParaRPr lang="es-ES"/>
          </a:p>
        </p:txBody>
      </p:sp>
      <p:sp>
        <p:nvSpPr>
          <p:cNvPr id="6" name="Contenidor de número de diapositiva 5">
            <a:extLst>
              <a:ext uri="{FF2B5EF4-FFF2-40B4-BE49-F238E27FC236}">
                <a16:creationId xmlns:a16="http://schemas.microsoft.com/office/drawing/2014/main" id="{72DBEF32-FEC4-4FF1-BE1B-742DB85CAF43}"/>
              </a:ext>
            </a:extLst>
          </p:cNvPr>
          <p:cNvSpPr>
            <a:spLocks noGrp="1"/>
          </p:cNvSpPr>
          <p:nvPr>
            <p:ph type="sldNum" sz="quarter" idx="12"/>
          </p:nvPr>
        </p:nvSpPr>
        <p:spPr/>
        <p:txBody>
          <a:bodyPr/>
          <a:lstStyle/>
          <a:p>
            <a:fld id="{2E27EC0A-8B5F-471C-859B-A23995269196}" type="slidenum">
              <a:rPr lang="es-ES" smtClean="0"/>
              <a:t>‹Nº›</a:t>
            </a:fld>
            <a:endParaRPr lang="es-ES"/>
          </a:p>
        </p:txBody>
      </p:sp>
    </p:spTree>
    <p:extLst>
      <p:ext uri="{BB962C8B-B14F-4D97-AF65-F5344CB8AC3E}">
        <p14:creationId xmlns:p14="http://schemas.microsoft.com/office/powerpoint/2010/main" val="2077096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ol i text vertical">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243472A5-B62D-468C-B223-BA49DE80DE99}"/>
              </a:ext>
            </a:extLst>
          </p:cNvPr>
          <p:cNvSpPr>
            <a:spLocks noGrp="1"/>
          </p:cNvSpPr>
          <p:nvPr>
            <p:ph type="title"/>
          </p:nvPr>
        </p:nvSpPr>
        <p:spPr/>
        <p:txBody>
          <a:bodyPr/>
          <a:lstStyle/>
          <a:p>
            <a:r>
              <a:rPr lang="ca-ES"/>
              <a:t>Feu clic aquí per editar l'estil</a:t>
            </a:r>
            <a:endParaRPr lang="es-ES"/>
          </a:p>
        </p:txBody>
      </p:sp>
      <p:sp>
        <p:nvSpPr>
          <p:cNvPr id="3" name="Contenidor de text vertical 2">
            <a:extLst>
              <a:ext uri="{FF2B5EF4-FFF2-40B4-BE49-F238E27FC236}">
                <a16:creationId xmlns:a16="http://schemas.microsoft.com/office/drawing/2014/main" id="{D5F50C75-E440-464A-9A96-B2577BC4D908}"/>
              </a:ext>
            </a:extLst>
          </p:cNvPr>
          <p:cNvSpPr>
            <a:spLocks noGrp="1"/>
          </p:cNvSpPr>
          <p:nvPr>
            <p:ph type="body" orient="vert" idx="1"/>
          </p:nvPr>
        </p:nvSpPr>
        <p:spPr/>
        <p:txBody>
          <a:bodyPr vert="eaVert"/>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s-ES"/>
          </a:p>
        </p:txBody>
      </p:sp>
      <p:sp>
        <p:nvSpPr>
          <p:cNvPr id="4" name="Contenidor de data 3">
            <a:extLst>
              <a:ext uri="{FF2B5EF4-FFF2-40B4-BE49-F238E27FC236}">
                <a16:creationId xmlns:a16="http://schemas.microsoft.com/office/drawing/2014/main" id="{C7FD6380-7672-4BBA-9F49-3A0C3064BA64}"/>
              </a:ext>
            </a:extLst>
          </p:cNvPr>
          <p:cNvSpPr>
            <a:spLocks noGrp="1"/>
          </p:cNvSpPr>
          <p:nvPr>
            <p:ph type="dt" sz="half" idx="10"/>
          </p:nvPr>
        </p:nvSpPr>
        <p:spPr/>
        <p:txBody>
          <a:bodyPr/>
          <a:lstStyle/>
          <a:p>
            <a:fld id="{9CCB4C61-E5E7-4A49-AD15-56B60ABDBED9}" type="datetimeFigureOut">
              <a:rPr lang="es-ES" smtClean="0"/>
              <a:t>19/10/25</a:t>
            </a:fld>
            <a:endParaRPr lang="es-ES"/>
          </a:p>
        </p:txBody>
      </p:sp>
      <p:sp>
        <p:nvSpPr>
          <p:cNvPr id="5" name="Contenidor de peu de pàgina 4">
            <a:extLst>
              <a:ext uri="{FF2B5EF4-FFF2-40B4-BE49-F238E27FC236}">
                <a16:creationId xmlns:a16="http://schemas.microsoft.com/office/drawing/2014/main" id="{67BAFFA8-E3B6-4827-B730-1FFF0EB94B58}"/>
              </a:ext>
            </a:extLst>
          </p:cNvPr>
          <p:cNvSpPr>
            <a:spLocks noGrp="1"/>
          </p:cNvSpPr>
          <p:nvPr>
            <p:ph type="ftr" sz="quarter" idx="11"/>
          </p:nvPr>
        </p:nvSpPr>
        <p:spPr/>
        <p:txBody>
          <a:bodyPr/>
          <a:lstStyle/>
          <a:p>
            <a:endParaRPr lang="es-ES"/>
          </a:p>
        </p:txBody>
      </p:sp>
      <p:sp>
        <p:nvSpPr>
          <p:cNvPr id="6" name="Contenidor de número de diapositiva 5">
            <a:extLst>
              <a:ext uri="{FF2B5EF4-FFF2-40B4-BE49-F238E27FC236}">
                <a16:creationId xmlns:a16="http://schemas.microsoft.com/office/drawing/2014/main" id="{4321A892-AFD5-48BB-A2BD-EFFDA4349028}"/>
              </a:ext>
            </a:extLst>
          </p:cNvPr>
          <p:cNvSpPr>
            <a:spLocks noGrp="1"/>
          </p:cNvSpPr>
          <p:nvPr>
            <p:ph type="sldNum" sz="quarter" idx="12"/>
          </p:nvPr>
        </p:nvSpPr>
        <p:spPr/>
        <p:txBody>
          <a:bodyPr/>
          <a:lstStyle/>
          <a:p>
            <a:fld id="{2E27EC0A-8B5F-471C-859B-A23995269196}" type="slidenum">
              <a:rPr lang="es-ES" smtClean="0"/>
              <a:t>‹Nº›</a:t>
            </a:fld>
            <a:endParaRPr lang="es-ES"/>
          </a:p>
        </p:txBody>
      </p:sp>
    </p:spTree>
    <p:extLst>
      <p:ext uri="{BB962C8B-B14F-4D97-AF65-F5344CB8AC3E}">
        <p14:creationId xmlns:p14="http://schemas.microsoft.com/office/powerpoint/2010/main" val="3678848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ol vertical i text">
    <p:spTree>
      <p:nvGrpSpPr>
        <p:cNvPr id="1" name=""/>
        <p:cNvGrpSpPr/>
        <p:nvPr/>
      </p:nvGrpSpPr>
      <p:grpSpPr>
        <a:xfrm>
          <a:off x="0" y="0"/>
          <a:ext cx="0" cy="0"/>
          <a:chOff x="0" y="0"/>
          <a:chExt cx="0" cy="0"/>
        </a:xfrm>
      </p:grpSpPr>
      <p:sp>
        <p:nvSpPr>
          <p:cNvPr id="2" name="Títol vertical 1">
            <a:extLst>
              <a:ext uri="{FF2B5EF4-FFF2-40B4-BE49-F238E27FC236}">
                <a16:creationId xmlns:a16="http://schemas.microsoft.com/office/drawing/2014/main" id="{6B0FDB24-FF4B-4507-B94B-B6B41F9DB1FA}"/>
              </a:ext>
            </a:extLst>
          </p:cNvPr>
          <p:cNvSpPr>
            <a:spLocks noGrp="1"/>
          </p:cNvSpPr>
          <p:nvPr>
            <p:ph type="title" orient="vert"/>
          </p:nvPr>
        </p:nvSpPr>
        <p:spPr>
          <a:xfrm>
            <a:off x="8724900" y="365125"/>
            <a:ext cx="2628900" cy="5811838"/>
          </a:xfrm>
        </p:spPr>
        <p:txBody>
          <a:bodyPr vert="eaVert"/>
          <a:lstStyle/>
          <a:p>
            <a:r>
              <a:rPr lang="ca-ES"/>
              <a:t>Feu clic aquí per editar l'estil</a:t>
            </a:r>
            <a:endParaRPr lang="es-ES"/>
          </a:p>
        </p:txBody>
      </p:sp>
      <p:sp>
        <p:nvSpPr>
          <p:cNvPr id="3" name="Contenidor de text vertical 2">
            <a:extLst>
              <a:ext uri="{FF2B5EF4-FFF2-40B4-BE49-F238E27FC236}">
                <a16:creationId xmlns:a16="http://schemas.microsoft.com/office/drawing/2014/main" id="{7AEF3D80-7362-4211-A3CB-72793B7DA091}"/>
              </a:ext>
            </a:extLst>
          </p:cNvPr>
          <p:cNvSpPr>
            <a:spLocks noGrp="1"/>
          </p:cNvSpPr>
          <p:nvPr>
            <p:ph type="body" orient="vert" idx="1"/>
          </p:nvPr>
        </p:nvSpPr>
        <p:spPr>
          <a:xfrm>
            <a:off x="838200" y="365125"/>
            <a:ext cx="7734300" cy="5811838"/>
          </a:xfrm>
        </p:spPr>
        <p:txBody>
          <a:bodyPr vert="eaVert"/>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s-ES"/>
          </a:p>
        </p:txBody>
      </p:sp>
      <p:sp>
        <p:nvSpPr>
          <p:cNvPr id="4" name="Contenidor de data 3">
            <a:extLst>
              <a:ext uri="{FF2B5EF4-FFF2-40B4-BE49-F238E27FC236}">
                <a16:creationId xmlns:a16="http://schemas.microsoft.com/office/drawing/2014/main" id="{B5F000D3-B29B-43EF-B763-0CB762952478}"/>
              </a:ext>
            </a:extLst>
          </p:cNvPr>
          <p:cNvSpPr>
            <a:spLocks noGrp="1"/>
          </p:cNvSpPr>
          <p:nvPr>
            <p:ph type="dt" sz="half" idx="10"/>
          </p:nvPr>
        </p:nvSpPr>
        <p:spPr/>
        <p:txBody>
          <a:bodyPr/>
          <a:lstStyle/>
          <a:p>
            <a:fld id="{9CCB4C61-E5E7-4A49-AD15-56B60ABDBED9}" type="datetimeFigureOut">
              <a:rPr lang="es-ES" smtClean="0"/>
              <a:t>19/10/25</a:t>
            </a:fld>
            <a:endParaRPr lang="es-ES"/>
          </a:p>
        </p:txBody>
      </p:sp>
      <p:sp>
        <p:nvSpPr>
          <p:cNvPr id="5" name="Contenidor de peu de pàgina 4">
            <a:extLst>
              <a:ext uri="{FF2B5EF4-FFF2-40B4-BE49-F238E27FC236}">
                <a16:creationId xmlns:a16="http://schemas.microsoft.com/office/drawing/2014/main" id="{4FBC1221-B80C-4906-A258-6FB861663EC3}"/>
              </a:ext>
            </a:extLst>
          </p:cNvPr>
          <p:cNvSpPr>
            <a:spLocks noGrp="1"/>
          </p:cNvSpPr>
          <p:nvPr>
            <p:ph type="ftr" sz="quarter" idx="11"/>
          </p:nvPr>
        </p:nvSpPr>
        <p:spPr/>
        <p:txBody>
          <a:bodyPr/>
          <a:lstStyle/>
          <a:p>
            <a:endParaRPr lang="es-ES"/>
          </a:p>
        </p:txBody>
      </p:sp>
      <p:sp>
        <p:nvSpPr>
          <p:cNvPr id="6" name="Contenidor de número de diapositiva 5">
            <a:extLst>
              <a:ext uri="{FF2B5EF4-FFF2-40B4-BE49-F238E27FC236}">
                <a16:creationId xmlns:a16="http://schemas.microsoft.com/office/drawing/2014/main" id="{0ACF66C5-ED98-45A8-86F6-030487671292}"/>
              </a:ext>
            </a:extLst>
          </p:cNvPr>
          <p:cNvSpPr>
            <a:spLocks noGrp="1"/>
          </p:cNvSpPr>
          <p:nvPr>
            <p:ph type="sldNum" sz="quarter" idx="12"/>
          </p:nvPr>
        </p:nvSpPr>
        <p:spPr/>
        <p:txBody>
          <a:bodyPr/>
          <a:lstStyle/>
          <a:p>
            <a:fld id="{2E27EC0A-8B5F-471C-859B-A23995269196}" type="slidenum">
              <a:rPr lang="es-ES" smtClean="0"/>
              <a:t>‹Nº›</a:t>
            </a:fld>
            <a:endParaRPr lang="es-ES"/>
          </a:p>
        </p:txBody>
      </p:sp>
    </p:spTree>
    <p:extLst>
      <p:ext uri="{BB962C8B-B14F-4D97-AF65-F5344CB8AC3E}">
        <p14:creationId xmlns:p14="http://schemas.microsoft.com/office/powerpoint/2010/main" val="3281909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ol i objectes">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50D2C973-B21D-4094-B0C2-52EFE5DD7995}"/>
              </a:ext>
            </a:extLst>
          </p:cNvPr>
          <p:cNvSpPr>
            <a:spLocks noGrp="1"/>
          </p:cNvSpPr>
          <p:nvPr>
            <p:ph type="title"/>
          </p:nvPr>
        </p:nvSpPr>
        <p:spPr/>
        <p:txBody>
          <a:bodyPr/>
          <a:lstStyle/>
          <a:p>
            <a:r>
              <a:rPr lang="ca-ES"/>
              <a:t>Feu clic aquí per editar l'estil</a:t>
            </a:r>
            <a:endParaRPr lang="es-ES"/>
          </a:p>
        </p:txBody>
      </p:sp>
      <p:sp>
        <p:nvSpPr>
          <p:cNvPr id="3" name="Contenidor de contingut 2">
            <a:extLst>
              <a:ext uri="{FF2B5EF4-FFF2-40B4-BE49-F238E27FC236}">
                <a16:creationId xmlns:a16="http://schemas.microsoft.com/office/drawing/2014/main" id="{244D6D44-544D-47E2-9BEE-7BF0F1DE0EA0}"/>
              </a:ext>
            </a:extLst>
          </p:cNvPr>
          <p:cNvSpPr>
            <a:spLocks noGrp="1"/>
          </p:cNvSpPr>
          <p:nvPr>
            <p:ph idx="1"/>
          </p:nvPr>
        </p:nvSpPr>
        <p:spPr/>
        <p:txBody>
          <a:body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s-ES"/>
          </a:p>
        </p:txBody>
      </p:sp>
      <p:sp>
        <p:nvSpPr>
          <p:cNvPr id="4" name="Contenidor de data 3">
            <a:extLst>
              <a:ext uri="{FF2B5EF4-FFF2-40B4-BE49-F238E27FC236}">
                <a16:creationId xmlns:a16="http://schemas.microsoft.com/office/drawing/2014/main" id="{E83084C2-6CFA-4DD2-8814-2C519EB1AAB0}"/>
              </a:ext>
            </a:extLst>
          </p:cNvPr>
          <p:cNvSpPr>
            <a:spLocks noGrp="1"/>
          </p:cNvSpPr>
          <p:nvPr>
            <p:ph type="dt" sz="half" idx="10"/>
          </p:nvPr>
        </p:nvSpPr>
        <p:spPr/>
        <p:txBody>
          <a:bodyPr/>
          <a:lstStyle/>
          <a:p>
            <a:fld id="{9CCB4C61-E5E7-4A49-AD15-56B60ABDBED9}" type="datetimeFigureOut">
              <a:rPr lang="es-ES" smtClean="0"/>
              <a:t>19/10/25</a:t>
            </a:fld>
            <a:endParaRPr lang="es-ES"/>
          </a:p>
        </p:txBody>
      </p:sp>
      <p:sp>
        <p:nvSpPr>
          <p:cNvPr id="5" name="Contenidor de peu de pàgina 4">
            <a:extLst>
              <a:ext uri="{FF2B5EF4-FFF2-40B4-BE49-F238E27FC236}">
                <a16:creationId xmlns:a16="http://schemas.microsoft.com/office/drawing/2014/main" id="{E53766F8-44A5-43EA-81A4-38050A999487}"/>
              </a:ext>
            </a:extLst>
          </p:cNvPr>
          <p:cNvSpPr>
            <a:spLocks noGrp="1"/>
          </p:cNvSpPr>
          <p:nvPr>
            <p:ph type="ftr" sz="quarter" idx="11"/>
          </p:nvPr>
        </p:nvSpPr>
        <p:spPr/>
        <p:txBody>
          <a:bodyPr/>
          <a:lstStyle/>
          <a:p>
            <a:endParaRPr lang="es-ES"/>
          </a:p>
        </p:txBody>
      </p:sp>
      <p:sp>
        <p:nvSpPr>
          <p:cNvPr id="6" name="Contenidor de número de diapositiva 5">
            <a:extLst>
              <a:ext uri="{FF2B5EF4-FFF2-40B4-BE49-F238E27FC236}">
                <a16:creationId xmlns:a16="http://schemas.microsoft.com/office/drawing/2014/main" id="{9E34AADA-DAE9-43A0-8F25-8830DB77ED5E}"/>
              </a:ext>
            </a:extLst>
          </p:cNvPr>
          <p:cNvSpPr>
            <a:spLocks noGrp="1"/>
          </p:cNvSpPr>
          <p:nvPr>
            <p:ph type="sldNum" sz="quarter" idx="12"/>
          </p:nvPr>
        </p:nvSpPr>
        <p:spPr/>
        <p:txBody>
          <a:bodyPr/>
          <a:lstStyle/>
          <a:p>
            <a:fld id="{2E27EC0A-8B5F-471C-859B-A23995269196}" type="slidenum">
              <a:rPr lang="es-ES" smtClean="0"/>
              <a:t>‹Nº›</a:t>
            </a:fld>
            <a:endParaRPr lang="es-ES"/>
          </a:p>
        </p:txBody>
      </p:sp>
    </p:spTree>
    <p:extLst>
      <p:ext uri="{BB962C8B-B14F-4D97-AF65-F5344CB8AC3E}">
        <p14:creationId xmlns:p14="http://schemas.microsoft.com/office/powerpoint/2010/main" val="2433556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pçalera de la secció">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EB261105-C4A3-41E4-89A3-0887E6A3646A}"/>
              </a:ext>
            </a:extLst>
          </p:cNvPr>
          <p:cNvSpPr>
            <a:spLocks noGrp="1"/>
          </p:cNvSpPr>
          <p:nvPr>
            <p:ph type="title"/>
          </p:nvPr>
        </p:nvSpPr>
        <p:spPr>
          <a:xfrm>
            <a:off x="831850" y="1709738"/>
            <a:ext cx="10515600" cy="2852737"/>
          </a:xfrm>
        </p:spPr>
        <p:txBody>
          <a:bodyPr anchor="b"/>
          <a:lstStyle>
            <a:lvl1pPr>
              <a:defRPr sz="6000"/>
            </a:lvl1pPr>
          </a:lstStyle>
          <a:p>
            <a:r>
              <a:rPr lang="ca-ES"/>
              <a:t>Feu clic aquí per editar l'estil</a:t>
            </a:r>
            <a:endParaRPr lang="es-ES"/>
          </a:p>
        </p:txBody>
      </p:sp>
      <p:sp>
        <p:nvSpPr>
          <p:cNvPr id="3" name="Contenidor de text 2">
            <a:extLst>
              <a:ext uri="{FF2B5EF4-FFF2-40B4-BE49-F238E27FC236}">
                <a16:creationId xmlns:a16="http://schemas.microsoft.com/office/drawing/2014/main" id="{9CAEB563-36D2-458A-84F2-391578D200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a-ES"/>
              <a:t>Feu clic per editar els estils del text del patró</a:t>
            </a:r>
          </a:p>
        </p:txBody>
      </p:sp>
      <p:sp>
        <p:nvSpPr>
          <p:cNvPr id="4" name="Contenidor de data 3">
            <a:extLst>
              <a:ext uri="{FF2B5EF4-FFF2-40B4-BE49-F238E27FC236}">
                <a16:creationId xmlns:a16="http://schemas.microsoft.com/office/drawing/2014/main" id="{8B754992-AE4E-4014-9CF6-447E85B71823}"/>
              </a:ext>
            </a:extLst>
          </p:cNvPr>
          <p:cNvSpPr>
            <a:spLocks noGrp="1"/>
          </p:cNvSpPr>
          <p:nvPr>
            <p:ph type="dt" sz="half" idx="10"/>
          </p:nvPr>
        </p:nvSpPr>
        <p:spPr/>
        <p:txBody>
          <a:bodyPr/>
          <a:lstStyle/>
          <a:p>
            <a:fld id="{9CCB4C61-E5E7-4A49-AD15-56B60ABDBED9}" type="datetimeFigureOut">
              <a:rPr lang="es-ES" smtClean="0"/>
              <a:t>19/10/25</a:t>
            </a:fld>
            <a:endParaRPr lang="es-ES"/>
          </a:p>
        </p:txBody>
      </p:sp>
      <p:sp>
        <p:nvSpPr>
          <p:cNvPr id="5" name="Contenidor de peu de pàgina 4">
            <a:extLst>
              <a:ext uri="{FF2B5EF4-FFF2-40B4-BE49-F238E27FC236}">
                <a16:creationId xmlns:a16="http://schemas.microsoft.com/office/drawing/2014/main" id="{8AAE71EA-526D-48B0-9492-F0CB86E60A80}"/>
              </a:ext>
            </a:extLst>
          </p:cNvPr>
          <p:cNvSpPr>
            <a:spLocks noGrp="1"/>
          </p:cNvSpPr>
          <p:nvPr>
            <p:ph type="ftr" sz="quarter" idx="11"/>
          </p:nvPr>
        </p:nvSpPr>
        <p:spPr/>
        <p:txBody>
          <a:bodyPr/>
          <a:lstStyle/>
          <a:p>
            <a:endParaRPr lang="es-ES"/>
          </a:p>
        </p:txBody>
      </p:sp>
      <p:sp>
        <p:nvSpPr>
          <p:cNvPr id="6" name="Contenidor de número de diapositiva 5">
            <a:extLst>
              <a:ext uri="{FF2B5EF4-FFF2-40B4-BE49-F238E27FC236}">
                <a16:creationId xmlns:a16="http://schemas.microsoft.com/office/drawing/2014/main" id="{37169CBD-DC79-40A2-831F-3271E625A2C8}"/>
              </a:ext>
            </a:extLst>
          </p:cNvPr>
          <p:cNvSpPr>
            <a:spLocks noGrp="1"/>
          </p:cNvSpPr>
          <p:nvPr>
            <p:ph type="sldNum" sz="quarter" idx="12"/>
          </p:nvPr>
        </p:nvSpPr>
        <p:spPr/>
        <p:txBody>
          <a:bodyPr/>
          <a:lstStyle/>
          <a:p>
            <a:fld id="{2E27EC0A-8B5F-471C-859B-A23995269196}" type="slidenum">
              <a:rPr lang="es-ES" smtClean="0"/>
              <a:t>‹Nº›</a:t>
            </a:fld>
            <a:endParaRPr lang="es-ES"/>
          </a:p>
        </p:txBody>
      </p:sp>
    </p:spTree>
    <p:extLst>
      <p:ext uri="{BB962C8B-B14F-4D97-AF65-F5344CB8AC3E}">
        <p14:creationId xmlns:p14="http://schemas.microsoft.com/office/powerpoint/2010/main" val="137566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ctes">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87A16D8D-EC92-463E-A920-B5FB919556E4}"/>
              </a:ext>
            </a:extLst>
          </p:cNvPr>
          <p:cNvSpPr>
            <a:spLocks noGrp="1"/>
          </p:cNvSpPr>
          <p:nvPr>
            <p:ph type="title"/>
          </p:nvPr>
        </p:nvSpPr>
        <p:spPr/>
        <p:txBody>
          <a:bodyPr/>
          <a:lstStyle/>
          <a:p>
            <a:r>
              <a:rPr lang="ca-ES"/>
              <a:t>Feu clic aquí per editar l'estil</a:t>
            </a:r>
            <a:endParaRPr lang="es-ES"/>
          </a:p>
        </p:txBody>
      </p:sp>
      <p:sp>
        <p:nvSpPr>
          <p:cNvPr id="3" name="Contenidor de contingut 2">
            <a:extLst>
              <a:ext uri="{FF2B5EF4-FFF2-40B4-BE49-F238E27FC236}">
                <a16:creationId xmlns:a16="http://schemas.microsoft.com/office/drawing/2014/main" id="{AFD0A89D-9772-4ED7-94DC-C72E9559DDA8}"/>
              </a:ext>
            </a:extLst>
          </p:cNvPr>
          <p:cNvSpPr>
            <a:spLocks noGrp="1"/>
          </p:cNvSpPr>
          <p:nvPr>
            <p:ph sz="half" idx="1"/>
          </p:nvPr>
        </p:nvSpPr>
        <p:spPr>
          <a:xfrm>
            <a:off x="838200" y="1825625"/>
            <a:ext cx="5181600" cy="4351338"/>
          </a:xfrm>
        </p:spPr>
        <p:txBody>
          <a:body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s-ES"/>
          </a:p>
        </p:txBody>
      </p:sp>
      <p:sp>
        <p:nvSpPr>
          <p:cNvPr id="4" name="Contenidor de contingut 3">
            <a:extLst>
              <a:ext uri="{FF2B5EF4-FFF2-40B4-BE49-F238E27FC236}">
                <a16:creationId xmlns:a16="http://schemas.microsoft.com/office/drawing/2014/main" id="{5A9EEC94-3222-417E-8B11-50CF221229D4}"/>
              </a:ext>
            </a:extLst>
          </p:cNvPr>
          <p:cNvSpPr>
            <a:spLocks noGrp="1"/>
          </p:cNvSpPr>
          <p:nvPr>
            <p:ph sz="half" idx="2"/>
          </p:nvPr>
        </p:nvSpPr>
        <p:spPr>
          <a:xfrm>
            <a:off x="6172200" y="1825625"/>
            <a:ext cx="5181600" cy="4351338"/>
          </a:xfrm>
        </p:spPr>
        <p:txBody>
          <a:body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s-ES"/>
          </a:p>
        </p:txBody>
      </p:sp>
      <p:sp>
        <p:nvSpPr>
          <p:cNvPr id="5" name="Contenidor de data 4">
            <a:extLst>
              <a:ext uri="{FF2B5EF4-FFF2-40B4-BE49-F238E27FC236}">
                <a16:creationId xmlns:a16="http://schemas.microsoft.com/office/drawing/2014/main" id="{C6BD9B9A-4378-4A7D-B6F0-94925DBED2E2}"/>
              </a:ext>
            </a:extLst>
          </p:cNvPr>
          <p:cNvSpPr>
            <a:spLocks noGrp="1"/>
          </p:cNvSpPr>
          <p:nvPr>
            <p:ph type="dt" sz="half" idx="10"/>
          </p:nvPr>
        </p:nvSpPr>
        <p:spPr/>
        <p:txBody>
          <a:bodyPr/>
          <a:lstStyle/>
          <a:p>
            <a:fld id="{9CCB4C61-E5E7-4A49-AD15-56B60ABDBED9}" type="datetimeFigureOut">
              <a:rPr lang="es-ES" smtClean="0"/>
              <a:t>19/10/25</a:t>
            </a:fld>
            <a:endParaRPr lang="es-ES"/>
          </a:p>
        </p:txBody>
      </p:sp>
      <p:sp>
        <p:nvSpPr>
          <p:cNvPr id="6" name="Contenidor de peu de pàgina 5">
            <a:extLst>
              <a:ext uri="{FF2B5EF4-FFF2-40B4-BE49-F238E27FC236}">
                <a16:creationId xmlns:a16="http://schemas.microsoft.com/office/drawing/2014/main" id="{8073DAB6-A25B-495F-94A7-10C23B925A61}"/>
              </a:ext>
            </a:extLst>
          </p:cNvPr>
          <p:cNvSpPr>
            <a:spLocks noGrp="1"/>
          </p:cNvSpPr>
          <p:nvPr>
            <p:ph type="ftr" sz="quarter" idx="11"/>
          </p:nvPr>
        </p:nvSpPr>
        <p:spPr/>
        <p:txBody>
          <a:bodyPr/>
          <a:lstStyle/>
          <a:p>
            <a:endParaRPr lang="es-ES"/>
          </a:p>
        </p:txBody>
      </p:sp>
      <p:sp>
        <p:nvSpPr>
          <p:cNvPr id="7" name="Contenidor de número de diapositiva 6">
            <a:extLst>
              <a:ext uri="{FF2B5EF4-FFF2-40B4-BE49-F238E27FC236}">
                <a16:creationId xmlns:a16="http://schemas.microsoft.com/office/drawing/2014/main" id="{5742DA29-7D6E-4B87-9257-58251AB7C2C6}"/>
              </a:ext>
            </a:extLst>
          </p:cNvPr>
          <p:cNvSpPr>
            <a:spLocks noGrp="1"/>
          </p:cNvSpPr>
          <p:nvPr>
            <p:ph type="sldNum" sz="quarter" idx="12"/>
          </p:nvPr>
        </p:nvSpPr>
        <p:spPr/>
        <p:txBody>
          <a:bodyPr/>
          <a:lstStyle/>
          <a:p>
            <a:fld id="{2E27EC0A-8B5F-471C-859B-A23995269196}" type="slidenum">
              <a:rPr lang="es-ES" smtClean="0"/>
              <a:t>‹Nº›</a:t>
            </a:fld>
            <a:endParaRPr lang="es-ES"/>
          </a:p>
        </p:txBody>
      </p:sp>
    </p:spTree>
    <p:extLst>
      <p:ext uri="{BB962C8B-B14F-4D97-AF65-F5344CB8AC3E}">
        <p14:creationId xmlns:p14="http://schemas.microsoft.com/office/powerpoint/2010/main" val="3283309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DB7290C2-5103-4699-9DB8-E6B10DEFA168}"/>
              </a:ext>
            </a:extLst>
          </p:cNvPr>
          <p:cNvSpPr>
            <a:spLocks noGrp="1"/>
          </p:cNvSpPr>
          <p:nvPr>
            <p:ph type="title"/>
          </p:nvPr>
        </p:nvSpPr>
        <p:spPr>
          <a:xfrm>
            <a:off x="839788" y="365125"/>
            <a:ext cx="10515600" cy="1325563"/>
          </a:xfrm>
        </p:spPr>
        <p:txBody>
          <a:bodyPr/>
          <a:lstStyle/>
          <a:p>
            <a:r>
              <a:rPr lang="ca-ES"/>
              <a:t>Feu clic aquí per editar l'estil</a:t>
            </a:r>
            <a:endParaRPr lang="es-ES"/>
          </a:p>
        </p:txBody>
      </p:sp>
      <p:sp>
        <p:nvSpPr>
          <p:cNvPr id="3" name="Contenidor de text 2">
            <a:extLst>
              <a:ext uri="{FF2B5EF4-FFF2-40B4-BE49-F238E27FC236}">
                <a16:creationId xmlns:a16="http://schemas.microsoft.com/office/drawing/2014/main" id="{144D9107-74C3-40D9-8013-827B377995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a-ES"/>
              <a:t>Feu clic per editar els estils del text del patró</a:t>
            </a:r>
          </a:p>
        </p:txBody>
      </p:sp>
      <p:sp>
        <p:nvSpPr>
          <p:cNvPr id="4" name="Contenidor de contingut 3">
            <a:extLst>
              <a:ext uri="{FF2B5EF4-FFF2-40B4-BE49-F238E27FC236}">
                <a16:creationId xmlns:a16="http://schemas.microsoft.com/office/drawing/2014/main" id="{4C1DFCE3-ECAE-4BA9-A424-DB6848BAB5CC}"/>
              </a:ext>
            </a:extLst>
          </p:cNvPr>
          <p:cNvSpPr>
            <a:spLocks noGrp="1"/>
          </p:cNvSpPr>
          <p:nvPr>
            <p:ph sz="half" idx="2"/>
          </p:nvPr>
        </p:nvSpPr>
        <p:spPr>
          <a:xfrm>
            <a:off x="839788" y="2505075"/>
            <a:ext cx="5157787" cy="3684588"/>
          </a:xfrm>
        </p:spPr>
        <p:txBody>
          <a:body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s-ES"/>
          </a:p>
        </p:txBody>
      </p:sp>
      <p:sp>
        <p:nvSpPr>
          <p:cNvPr id="5" name="Contenidor de text 4">
            <a:extLst>
              <a:ext uri="{FF2B5EF4-FFF2-40B4-BE49-F238E27FC236}">
                <a16:creationId xmlns:a16="http://schemas.microsoft.com/office/drawing/2014/main" id="{18616FF1-DF4A-48F0-AE7A-29751463F2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a-ES"/>
              <a:t>Feu clic per editar els estils del text del patró</a:t>
            </a:r>
          </a:p>
        </p:txBody>
      </p:sp>
      <p:sp>
        <p:nvSpPr>
          <p:cNvPr id="6" name="Contenidor de contingut 5">
            <a:extLst>
              <a:ext uri="{FF2B5EF4-FFF2-40B4-BE49-F238E27FC236}">
                <a16:creationId xmlns:a16="http://schemas.microsoft.com/office/drawing/2014/main" id="{0652DB53-BC74-4273-B471-E9A59FF6145B}"/>
              </a:ext>
            </a:extLst>
          </p:cNvPr>
          <p:cNvSpPr>
            <a:spLocks noGrp="1"/>
          </p:cNvSpPr>
          <p:nvPr>
            <p:ph sz="quarter" idx="4"/>
          </p:nvPr>
        </p:nvSpPr>
        <p:spPr>
          <a:xfrm>
            <a:off x="6172200" y="2505075"/>
            <a:ext cx="5183188" cy="3684588"/>
          </a:xfrm>
        </p:spPr>
        <p:txBody>
          <a:body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s-ES"/>
          </a:p>
        </p:txBody>
      </p:sp>
      <p:sp>
        <p:nvSpPr>
          <p:cNvPr id="7" name="Contenidor de data 6">
            <a:extLst>
              <a:ext uri="{FF2B5EF4-FFF2-40B4-BE49-F238E27FC236}">
                <a16:creationId xmlns:a16="http://schemas.microsoft.com/office/drawing/2014/main" id="{98E6A4B9-EA90-45F4-927F-15E904810DBC}"/>
              </a:ext>
            </a:extLst>
          </p:cNvPr>
          <p:cNvSpPr>
            <a:spLocks noGrp="1"/>
          </p:cNvSpPr>
          <p:nvPr>
            <p:ph type="dt" sz="half" idx="10"/>
          </p:nvPr>
        </p:nvSpPr>
        <p:spPr/>
        <p:txBody>
          <a:bodyPr/>
          <a:lstStyle/>
          <a:p>
            <a:fld id="{9CCB4C61-E5E7-4A49-AD15-56B60ABDBED9}" type="datetimeFigureOut">
              <a:rPr lang="es-ES" smtClean="0"/>
              <a:t>19/10/25</a:t>
            </a:fld>
            <a:endParaRPr lang="es-ES"/>
          </a:p>
        </p:txBody>
      </p:sp>
      <p:sp>
        <p:nvSpPr>
          <p:cNvPr id="8" name="Contenidor de peu de pàgina 7">
            <a:extLst>
              <a:ext uri="{FF2B5EF4-FFF2-40B4-BE49-F238E27FC236}">
                <a16:creationId xmlns:a16="http://schemas.microsoft.com/office/drawing/2014/main" id="{ADD79A2E-FBC3-4A79-85CB-7E035FD8FFB3}"/>
              </a:ext>
            </a:extLst>
          </p:cNvPr>
          <p:cNvSpPr>
            <a:spLocks noGrp="1"/>
          </p:cNvSpPr>
          <p:nvPr>
            <p:ph type="ftr" sz="quarter" idx="11"/>
          </p:nvPr>
        </p:nvSpPr>
        <p:spPr/>
        <p:txBody>
          <a:bodyPr/>
          <a:lstStyle/>
          <a:p>
            <a:endParaRPr lang="es-ES"/>
          </a:p>
        </p:txBody>
      </p:sp>
      <p:sp>
        <p:nvSpPr>
          <p:cNvPr id="9" name="Contenidor de número de diapositiva 8">
            <a:extLst>
              <a:ext uri="{FF2B5EF4-FFF2-40B4-BE49-F238E27FC236}">
                <a16:creationId xmlns:a16="http://schemas.microsoft.com/office/drawing/2014/main" id="{DCBE3823-4226-465E-921D-6C434E08CC57}"/>
              </a:ext>
            </a:extLst>
          </p:cNvPr>
          <p:cNvSpPr>
            <a:spLocks noGrp="1"/>
          </p:cNvSpPr>
          <p:nvPr>
            <p:ph type="sldNum" sz="quarter" idx="12"/>
          </p:nvPr>
        </p:nvSpPr>
        <p:spPr/>
        <p:txBody>
          <a:bodyPr/>
          <a:lstStyle/>
          <a:p>
            <a:fld id="{2E27EC0A-8B5F-471C-859B-A23995269196}" type="slidenum">
              <a:rPr lang="es-ES" smtClean="0"/>
              <a:t>‹Nº›</a:t>
            </a:fld>
            <a:endParaRPr lang="es-ES"/>
          </a:p>
        </p:txBody>
      </p:sp>
    </p:spTree>
    <p:extLst>
      <p:ext uri="{BB962C8B-B14F-4D97-AF65-F5344CB8AC3E}">
        <p14:creationId xmlns:p14="http://schemas.microsoft.com/office/powerpoint/2010/main" val="4056679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omés títol">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E0881551-52EF-4EE2-9F49-065A33C78DC3}"/>
              </a:ext>
            </a:extLst>
          </p:cNvPr>
          <p:cNvSpPr>
            <a:spLocks noGrp="1"/>
          </p:cNvSpPr>
          <p:nvPr>
            <p:ph type="title"/>
          </p:nvPr>
        </p:nvSpPr>
        <p:spPr/>
        <p:txBody>
          <a:bodyPr/>
          <a:lstStyle/>
          <a:p>
            <a:r>
              <a:rPr lang="ca-ES"/>
              <a:t>Feu clic aquí per editar l'estil</a:t>
            </a:r>
            <a:endParaRPr lang="es-ES"/>
          </a:p>
        </p:txBody>
      </p:sp>
      <p:sp>
        <p:nvSpPr>
          <p:cNvPr id="3" name="Contenidor de data 2">
            <a:extLst>
              <a:ext uri="{FF2B5EF4-FFF2-40B4-BE49-F238E27FC236}">
                <a16:creationId xmlns:a16="http://schemas.microsoft.com/office/drawing/2014/main" id="{E99DEF33-9356-4062-A66A-79A19E9F0929}"/>
              </a:ext>
            </a:extLst>
          </p:cNvPr>
          <p:cNvSpPr>
            <a:spLocks noGrp="1"/>
          </p:cNvSpPr>
          <p:nvPr>
            <p:ph type="dt" sz="half" idx="10"/>
          </p:nvPr>
        </p:nvSpPr>
        <p:spPr/>
        <p:txBody>
          <a:bodyPr/>
          <a:lstStyle/>
          <a:p>
            <a:fld id="{9CCB4C61-E5E7-4A49-AD15-56B60ABDBED9}" type="datetimeFigureOut">
              <a:rPr lang="es-ES" smtClean="0"/>
              <a:t>19/10/25</a:t>
            </a:fld>
            <a:endParaRPr lang="es-ES"/>
          </a:p>
        </p:txBody>
      </p:sp>
      <p:sp>
        <p:nvSpPr>
          <p:cNvPr id="4" name="Contenidor de peu de pàgina 3">
            <a:extLst>
              <a:ext uri="{FF2B5EF4-FFF2-40B4-BE49-F238E27FC236}">
                <a16:creationId xmlns:a16="http://schemas.microsoft.com/office/drawing/2014/main" id="{ED3F0D8D-E5CD-4448-A0AB-0657D61206B6}"/>
              </a:ext>
            </a:extLst>
          </p:cNvPr>
          <p:cNvSpPr>
            <a:spLocks noGrp="1"/>
          </p:cNvSpPr>
          <p:nvPr>
            <p:ph type="ftr" sz="quarter" idx="11"/>
          </p:nvPr>
        </p:nvSpPr>
        <p:spPr/>
        <p:txBody>
          <a:bodyPr/>
          <a:lstStyle/>
          <a:p>
            <a:endParaRPr lang="es-ES"/>
          </a:p>
        </p:txBody>
      </p:sp>
      <p:sp>
        <p:nvSpPr>
          <p:cNvPr id="5" name="Contenidor de número de diapositiva 4">
            <a:extLst>
              <a:ext uri="{FF2B5EF4-FFF2-40B4-BE49-F238E27FC236}">
                <a16:creationId xmlns:a16="http://schemas.microsoft.com/office/drawing/2014/main" id="{57DFE9E5-5740-4CBC-8605-6E8DCBBCA5A4}"/>
              </a:ext>
            </a:extLst>
          </p:cNvPr>
          <p:cNvSpPr>
            <a:spLocks noGrp="1"/>
          </p:cNvSpPr>
          <p:nvPr>
            <p:ph type="sldNum" sz="quarter" idx="12"/>
          </p:nvPr>
        </p:nvSpPr>
        <p:spPr/>
        <p:txBody>
          <a:bodyPr/>
          <a:lstStyle/>
          <a:p>
            <a:fld id="{2E27EC0A-8B5F-471C-859B-A23995269196}" type="slidenum">
              <a:rPr lang="es-ES" smtClean="0"/>
              <a:t>‹Nº›</a:t>
            </a:fld>
            <a:endParaRPr lang="es-ES"/>
          </a:p>
        </p:txBody>
      </p:sp>
    </p:spTree>
    <p:extLst>
      <p:ext uri="{BB962C8B-B14F-4D97-AF65-F5344CB8AC3E}">
        <p14:creationId xmlns:p14="http://schemas.microsoft.com/office/powerpoint/2010/main" val="369605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
    <p:spTree>
      <p:nvGrpSpPr>
        <p:cNvPr id="1" name=""/>
        <p:cNvGrpSpPr/>
        <p:nvPr/>
      </p:nvGrpSpPr>
      <p:grpSpPr>
        <a:xfrm>
          <a:off x="0" y="0"/>
          <a:ext cx="0" cy="0"/>
          <a:chOff x="0" y="0"/>
          <a:chExt cx="0" cy="0"/>
        </a:xfrm>
      </p:grpSpPr>
      <p:sp>
        <p:nvSpPr>
          <p:cNvPr id="2" name="Contenidor de data 1">
            <a:extLst>
              <a:ext uri="{FF2B5EF4-FFF2-40B4-BE49-F238E27FC236}">
                <a16:creationId xmlns:a16="http://schemas.microsoft.com/office/drawing/2014/main" id="{AD300EC6-671D-49B6-BD62-222D683DFA1B}"/>
              </a:ext>
            </a:extLst>
          </p:cNvPr>
          <p:cNvSpPr>
            <a:spLocks noGrp="1"/>
          </p:cNvSpPr>
          <p:nvPr>
            <p:ph type="dt" sz="half" idx="10"/>
          </p:nvPr>
        </p:nvSpPr>
        <p:spPr/>
        <p:txBody>
          <a:bodyPr/>
          <a:lstStyle/>
          <a:p>
            <a:fld id="{9CCB4C61-E5E7-4A49-AD15-56B60ABDBED9}" type="datetimeFigureOut">
              <a:rPr lang="es-ES" smtClean="0"/>
              <a:t>19/10/25</a:t>
            </a:fld>
            <a:endParaRPr lang="es-ES"/>
          </a:p>
        </p:txBody>
      </p:sp>
      <p:sp>
        <p:nvSpPr>
          <p:cNvPr id="3" name="Contenidor de peu de pàgina 2">
            <a:extLst>
              <a:ext uri="{FF2B5EF4-FFF2-40B4-BE49-F238E27FC236}">
                <a16:creationId xmlns:a16="http://schemas.microsoft.com/office/drawing/2014/main" id="{E738C492-DB8C-4AA1-8B9B-8DE12BF4AD3A}"/>
              </a:ext>
            </a:extLst>
          </p:cNvPr>
          <p:cNvSpPr>
            <a:spLocks noGrp="1"/>
          </p:cNvSpPr>
          <p:nvPr>
            <p:ph type="ftr" sz="quarter" idx="11"/>
          </p:nvPr>
        </p:nvSpPr>
        <p:spPr/>
        <p:txBody>
          <a:bodyPr/>
          <a:lstStyle/>
          <a:p>
            <a:endParaRPr lang="es-ES"/>
          </a:p>
        </p:txBody>
      </p:sp>
      <p:sp>
        <p:nvSpPr>
          <p:cNvPr id="4" name="Contenidor de número de diapositiva 3">
            <a:extLst>
              <a:ext uri="{FF2B5EF4-FFF2-40B4-BE49-F238E27FC236}">
                <a16:creationId xmlns:a16="http://schemas.microsoft.com/office/drawing/2014/main" id="{A2EA3598-70F3-4BFF-B672-6E5711ED048C}"/>
              </a:ext>
            </a:extLst>
          </p:cNvPr>
          <p:cNvSpPr>
            <a:spLocks noGrp="1"/>
          </p:cNvSpPr>
          <p:nvPr>
            <p:ph type="sldNum" sz="quarter" idx="12"/>
          </p:nvPr>
        </p:nvSpPr>
        <p:spPr/>
        <p:txBody>
          <a:bodyPr/>
          <a:lstStyle/>
          <a:p>
            <a:fld id="{2E27EC0A-8B5F-471C-859B-A23995269196}" type="slidenum">
              <a:rPr lang="es-ES" smtClean="0"/>
              <a:t>‹Nº›</a:t>
            </a:fld>
            <a:endParaRPr lang="es-ES"/>
          </a:p>
        </p:txBody>
      </p:sp>
    </p:spTree>
    <p:extLst>
      <p:ext uri="{BB962C8B-B14F-4D97-AF65-F5344CB8AC3E}">
        <p14:creationId xmlns:p14="http://schemas.microsoft.com/office/powerpoint/2010/main" val="647951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ingut amb llegenda">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9E686524-96B2-4928-939A-6DE1613BD927}"/>
              </a:ext>
            </a:extLst>
          </p:cNvPr>
          <p:cNvSpPr>
            <a:spLocks noGrp="1"/>
          </p:cNvSpPr>
          <p:nvPr>
            <p:ph type="title"/>
          </p:nvPr>
        </p:nvSpPr>
        <p:spPr>
          <a:xfrm>
            <a:off x="839788" y="457200"/>
            <a:ext cx="3932237" cy="1600200"/>
          </a:xfrm>
        </p:spPr>
        <p:txBody>
          <a:bodyPr anchor="b"/>
          <a:lstStyle>
            <a:lvl1pPr>
              <a:defRPr sz="3200"/>
            </a:lvl1pPr>
          </a:lstStyle>
          <a:p>
            <a:r>
              <a:rPr lang="ca-ES"/>
              <a:t>Feu clic aquí per editar l'estil</a:t>
            </a:r>
            <a:endParaRPr lang="es-ES"/>
          </a:p>
        </p:txBody>
      </p:sp>
      <p:sp>
        <p:nvSpPr>
          <p:cNvPr id="3" name="Contenidor de contingut 2">
            <a:extLst>
              <a:ext uri="{FF2B5EF4-FFF2-40B4-BE49-F238E27FC236}">
                <a16:creationId xmlns:a16="http://schemas.microsoft.com/office/drawing/2014/main" id="{D3EEC8C5-8257-440C-A6D1-9F8805D82E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s-ES"/>
          </a:p>
        </p:txBody>
      </p:sp>
      <p:sp>
        <p:nvSpPr>
          <p:cNvPr id="4" name="Contenidor de text 3">
            <a:extLst>
              <a:ext uri="{FF2B5EF4-FFF2-40B4-BE49-F238E27FC236}">
                <a16:creationId xmlns:a16="http://schemas.microsoft.com/office/drawing/2014/main" id="{81C42115-A23F-408C-AC09-1E5554DD42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a-ES"/>
              <a:t>Feu clic per editar els estils del text del patró</a:t>
            </a:r>
          </a:p>
        </p:txBody>
      </p:sp>
      <p:sp>
        <p:nvSpPr>
          <p:cNvPr id="5" name="Contenidor de data 4">
            <a:extLst>
              <a:ext uri="{FF2B5EF4-FFF2-40B4-BE49-F238E27FC236}">
                <a16:creationId xmlns:a16="http://schemas.microsoft.com/office/drawing/2014/main" id="{3A7E07ED-0144-4C34-9DA2-5345705A01FD}"/>
              </a:ext>
            </a:extLst>
          </p:cNvPr>
          <p:cNvSpPr>
            <a:spLocks noGrp="1"/>
          </p:cNvSpPr>
          <p:nvPr>
            <p:ph type="dt" sz="half" idx="10"/>
          </p:nvPr>
        </p:nvSpPr>
        <p:spPr/>
        <p:txBody>
          <a:bodyPr/>
          <a:lstStyle/>
          <a:p>
            <a:fld id="{9CCB4C61-E5E7-4A49-AD15-56B60ABDBED9}" type="datetimeFigureOut">
              <a:rPr lang="es-ES" smtClean="0"/>
              <a:t>19/10/25</a:t>
            </a:fld>
            <a:endParaRPr lang="es-ES"/>
          </a:p>
        </p:txBody>
      </p:sp>
      <p:sp>
        <p:nvSpPr>
          <p:cNvPr id="6" name="Contenidor de peu de pàgina 5">
            <a:extLst>
              <a:ext uri="{FF2B5EF4-FFF2-40B4-BE49-F238E27FC236}">
                <a16:creationId xmlns:a16="http://schemas.microsoft.com/office/drawing/2014/main" id="{3819EEE0-EA4B-4F79-A70C-172EE5B2F1D3}"/>
              </a:ext>
            </a:extLst>
          </p:cNvPr>
          <p:cNvSpPr>
            <a:spLocks noGrp="1"/>
          </p:cNvSpPr>
          <p:nvPr>
            <p:ph type="ftr" sz="quarter" idx="11"/>
          </p:nvPr>
        </p:nvSpPr>
        <p:spPr/>
        <p:txBody>
          <a:bodyPr/>
          <a:lstStyle/>
          <a:p>
            <a:endParaRPr lang="es-ES"/>
          </a:p>
        </p:txBody>
      </p:sp>
      <p:sp>
        <p:nvSpPr>
          <p:cNvPr id="7" name="Contenidor de número de diapositiva 6">
            <a:extLst>
              <a:ext uri="{FF2B5EF4-FFF2-40B4-BE49-F238E27FC236}">
                <a16:creationId xmlns:a16="http://schemas.microsoft.com/office/drawing/2014/main" id="{9DC2D7E1-9BEB-400F-81AA-85F5F9031B13}"/>
              </a:ext>
            </a:extLst>
          </p:cNvPr>
          <p:cNvSpPr>
            <a:spLocks noGrp="1"/>
          </p:cNvSpPr>
          <p:nvPr>
            <p:ph type="sldNum" sz="quarter" idx="12"/>
          </p:nvPr>
        </p:nvSpPr>
        <p:spPr/>
        <p:txBody>
          <a:bodyPr/>
          <a:lstStyle/>
          <a:p>
            <a:fld id="{2E27EC0A-8B5F-471C-859B-A23995269196}" type="slidenum">
              <a:rPr lang="es-ES" smtClean="0"/>
              <a:t>‹Nº›</a:t>
            </a:fld>
            <a:endParaRPr lang="es-ES"/>
          </a:p>
        </p:txBody>
      </p:sp>
    </p:spTree>
    <p:extLst>
      <p:ext uri="{BB962C8B-B14F-4D97-AF65-F5344CB8AC3E}">
        <p14:creationId xmlns:p14="http://schemas.microsoft.com/office/powerpoint/2010/main" val="2851649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tge amb llegenda">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D8D45E6C-1241-4B7D-877A-FCD67914E568}"/>
              </a:ext>
            </a:extLst>
          </p:cNvPr>
          <p:cNvSpPr>
            <a:spLocks noGrp="1"/>
          </p:cNvSpPr>
          <p:nvPr>
            <p:ph type="title"/>
          </p:nvPr>
        </p:nvSpPr>
        <p:spPr>
          <a:xfrm>
            <a:off x="839788" y="457200"/>
            <a:ext cx="3932237" cy="1600200"/>
          </a:xfrm>
        </p:spPr>
        <p:txBody>
          <a:bodyPr anchor="b"/>
          <a:lstStyle>
            <a:lvl1pPr>
              <a:defRPr sz="3200"/>
            </a:lvl1pPr>
          </a:lstStyle>
          <a:p>
            <a:r>
              <a:rPr lang="ca-ES"/>
              <a:t>Feu clic aquí per editar l'estil</a:t>
            </a:r>
            <a:endParaRPr lang="es-ES"/>
          </a:p>
        </p:txBody>
      </p:sp>
      <p:sp>
        <p:nvSpPr>
          <p:cNvPr id="3" name="Contenidor d'imatge 2">
            <a:extLst>
              <a:ext uri="{FF2B5EF4-FFF2-40B4-BE49-F238E27FC236}">
                <a16:creationId xmlns:a16="http://schemas.microsoft.com/office/drawing/2014/main" id="{73F9A1FB-B449-4B8F-BEC2-4992F7D3C3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Contenidor de text 3">
            <a:extLst>
              <a:ext uri="{FF2B5EF4-FFF2-40B4-BE49-F238E27FC236}">
                <a16:creationId xmlns:a16="http://schemas.microsoft.com/office/drawing/2014/main" id="{F9F0F620-9796-45F0-A985-3EDBE6E635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a-ES"/>
              <a:t>Feu clic per editar els estils del text del patró</a:t>
            </a:r>
          </a:p>
        </p:txBody>
      </p:sp>
      <p:sp>
        <p:nvSpPr>
          <p:cNvPr id="5" name="Contenidor de data 4">
            <a:extLst>
              <a:ext uri="{FF2B5EF4-FFF2-40B4-BE49-F238E27FC236}">
                <a16:creationId xmlns:a16="http://schemas.microsoft.com/office/drawing/2014/main" id="{BED0D63F-DDB6-4232-B462-9E7B8700758F}"/>
              </a:ext>
            </a:extLst>
          </p:cNvPr>
          <p:cNvSpPr>
            <a:spLocks noGrp="1"/>
          </p:cNvSpPr>
          <p:nvPr>
            <p:ph type="dt" sz="half" idx="10"/>
          </p:nvPr>
        </p:nvSpPr>
        <p:spPr/>
        <p:txBody>
          <a:bodyPr/>
          <a:lstStyle/>
          <a:p>
            <a:fld id="{9CCB4C61-E5E7-4A49-AD15-56B60ABDBED9}" type="datetimeFigureOut">
              <a:rPr lang="es-ES" smtClean="0"/>
              <a:t>19/10/25</a:t>
            </a:fld>
            <a:endParaRPr lang="es-ES"/>
          </a:p>
        </p:txBody>
      </p:sp>
      <p:sp>
        <p:nvSpPr>
          <p:cNvPr id="6" name="Contenidor de peu de pàgina 5">
            <a:extLst>
              <a:ext uri="{FF2B5EF4-FFF2-40B4-BE49-F238E27FC236}">
                <a16:creationId xmlns:a16="http://schemas.microsoft.com/office/drawing/2014/main" id="{3847206A-3042-4F19-ADBA-D623CC91267C}"/>
              </a:ext>
            </a:extLst>
          </p:cNvPr>
          <p:cNvSpPr>
            <a:spLocks noGrp="1"/>
          </p:cNvSpPr>
          <p:nvPr>
            <p:ph type="ftr" sz="quarter" idx="11"/>
          </p:nvPr>
        </p:nvSpPr>
        <p:spPr/>
        <p:txBody>
          <a:bodyPr/>
          <a:lstStyle/>
          <a:p>
            <a:endParaRPr lang="es-ES"/>
          </a:p>
        </p:txBody>
      </p:sp>
      <p:sp>
        <p:nvSpPr>
          <p:cNvPr id="7" name="Contenidor de número de diapositiva 6">
            <a:extLst>
              <a:ext uri="{FF2B5EF4-FFF2-40B4-BE49-F238E27FC236}">
                <a16:creationId xmlns:a16="http://schemas.microsoft.com/office/drawing/2014/main" id="{43A927B8-4A4B-4136-85B9-DF2078A48B3E}"/>
              </a:ext>
            </a:extLst>
          </p:cNvPr>
          <p:cNvSpPr>
            <a:spLocks noGrp="1"/>
          </p:cNvSpPr>
          <p:nvPr>
            <p:ph type="sldNum" sz="quarter" idx="12"/>
          </p:nvPr>
        </p:nvSpPr>
        <p:spPr/>
        <p:txBody>
          <a:bodyPr/>
          <a:lstStyle/>
          <a:p>
            <a:fld id="{2E27EC0A-8B5F-471C-859B-A23995269196}" type="slidenum">
              <a:rPr lang="es-ES" smtClean="0"/>
              <a:t>‹Nº›</a:t>
            </a:fld>
            <a:endParaRPr lang="es-ES"/>
          </a:p>
        </p:txBody>
      </p:sp>
    </p:spTree>
    <p:extLst>
      <p:ext uri="{BB962C8B-B14F-4D97-AF65-F5344CB8AC3E}">
        <p14:creationId xmlns:p14="http://schemas.microsoft.com/office/powerpoint/2010/main" val="3875780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ontenidor de títol 1">
            <a:extLst>
              <a:ext uri="{FF2B5EF4-FFF2-40B4-BE49-F238E27FC236}">
                <a16:creationId xmlns:a16="http://schemas.microsoft.com/office/drawing/2014/main" id="{21725F37-6E02-40DA-9EBF-1217BD875C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a-ES"/>
              <a:t>Feu clic aquí per editar l'estil</a:t>
            </a:r>
            <a:endParaRPr lang="es-ES"/>
          </a:p>
        </p:txBody>
      </p:sp>
      <p:sp>
        <p:nvSpPr>
          <p:cNvPr id="3" name="Contenidor de text 2">
            <a:extLst>
              <a:ext uri="{FF2B5EF4-FFF2-40B4-BE49-F238E27FC236}">
                <a16:creationId xmlns:a16="http://schemas.microsoft.com/office/drawing/2014/main" id="{A5789F9F-B596-40B5-9AFE-4DB48D52ED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s-ES"/>
          </a:p>
        </p:txBody>
      </p:sp>
      <p:sp>
        <p:nvSpPr>
          <p:cNvPr id="4" name="Contenidor de data 3">
            <a:extLst>
              <a:ext uri="{FF2B5EF4-FFF2-40B4-BE49-F238E27FC236}">
                <a16:creationId xmlns:a16="http://schemas.microsoft.com/office/drawing/2014/main" id="{F6C2EF27-A811-4C47-8E13-357917506D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CB4C61-E5E7-4A49-AD15-56B60ABDBED9}" type="datetimeFigureOut">
              <a:rPr lang="es-ES" smtClean="0"/>
              <a:t>19/10/25</a:t>
            </a:fld>
            <a:endParaRPr lang="es-ES"/>
          </a:p>
        </p:txBody>
      </p:sp>
      <p:sp>
        <p:nvSpPr>
          <p:cNvPr id="5" name="Contenidor de peu de pàgina 4">
            <a:extLst>
              <a:ext uri="{FF2B5EF4-FFF2-40B4-BE49-F238E27FC236}">
                <a16:creationId xmlns:a16="http://schemas.microsoft.com/office/drawing/2014/main" id="{FCFB238A-684E-4047-806D-6A803B1885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Contenidor de número de diapositiva 5">
            <a:extLst>
              <a:ext uri="{FF2B5EF4-FFF2-40B4-BE49-F238E27FC236}">
                <a16:creationId xmlns:a16="http://schemas.microsoft.com/office/drawing/2014/main" id="{7DC266EC-0905-4BAA-A6BE-2770984EED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27EC0A-8B5F-471C-859B-A23995269196}" type="slidenum">
              <a:rPr lang="es-ES" smtClean="0"/>
              <a:t>‹Nº›</a:t>
            </a:fld>
            <a:endParaRPr lang="es-ES"/>
          </a:p>
        </p:txBody>
      </p:sp>
    </p:spTree>
    <p:extLst>
      <p:ext uri="{BB962C8B-B14F-4D97-AF65-F5344CB8AC3E}">
        <p14:creationId xmlns:p14="http://schemas.microsoft.com/office/powerpoint/2010/main" val="5682433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11.JPG"/><Relationship Id="rId7"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35.jpeg"/></Relationships>
</file>

<file path=ppt/slides/_rels/slide2.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image" Target="../media/image19.png"/><Relationship Id="rId3" Type="http://schemas.openxmlformats.org/officeDocument/2006/relationships/image" Target="../media/image11.JPG"/><Relationship Id="rId7" Type="http://schemas.openxmlformats.org/officeDocument/2006/relationships/diagramData" Target="../diagrams/data1.xml"/><Relationship Id="rId12" Type="http://schemas.openxmlformats.org/officeDocument/2006/relationships/image" Target="../media/image18.png"/><Relationship Id="rId2" Type="http://schemas.openxmlformats.org/officeDocument/2006/relationships/notesSlide" Target="../notesSlides/notesSlide2.xml"/><Relationship Id="rId16"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png"/><Relationship Id="rId11" Type="http://schemas.microsoft.com/office/2007/relationships/diagramDrawing" Target="../diagrams/drawing1.xml"/><Relationship Id="rId5" Type="http://schemas.openxmlformats.org/officeDocument/2006/relationships/image" Target="../media/image8.png"/><Relationship Id="rId15" Type="http://schemas.openxmlformats.org/officeDocument/2006/relationships/image" Target="../media/image21.png"/><Relationship Id="rId10" Type="http://schemas.openxmlformats.org/officeDocument/2006/relationships/diagramColors" Target="../diagrams/colors1.xml"/><Relationship Id="rId4" Type="http://schemas.openxmlformats.org/officeDocument/2006/relationships/image" Target="../media/image7.png"/><Relationship Id="rId9" Type="http://schemas.openxmlformats.org/officeDocument/2006/relationships/diagramQuickStyle" Target="../diagrams/quickStyle1.xml"/><Relationship Id="rId14" Type="http://schemas.openxmlformats.org/officeDocument/2006/relationships/image" Target="../media/image20.pn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1.JP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27.png"/><Relationship Id="rId5" Type="http://schemas.openxmlformats.org/officeDocument/2006/relationships/image" Target="../media/image8.png"/><Relationship Id="rId10" Type="http://schemas.openxmlformats.org/officeDocument/2006/relationships/image" Target="../media/image26.png"/><Relationship Id="rId4" Type="http://schemas.openxmlformats.org/officeDocument/2006/relationships/image" Target="../media/image7.png"/><Relationship Id="rId9"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7.png"/><Relationship Id="rId7" Type="http://schemas.openxmlformats.org/officeDocument/2006/relationships/image" Target="../media/image30.png"/><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1.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QuadreDeText 7">
            <a:extLst>
              <a:ext uri="{FF2B5EF4-FFF2-40B4-BE49-F238E27FC236}">
                <a16:creationId xmlns:a16="http://schemas.microsoft.com/office/drawing/2014/main" id="{549B873C-3515-4A86-835D-7D739B3B6DA6}"/>
              </a:ext>
            </a:extLst>
          </p:cNvPr>
          <p:cNvSpPr txBox="1"/>
          <p:nvPr/>
        </p:nvSpPr>
        <p:spPr>
          <a:xfrm>
            <a:off x="2442628" y="2092541"/>
            <a:ext cx="8518086" cy="954107"/>
          </a:xfrm>
          <a:prstGeom prst="rect">
            <a:avLst/>
          </a:prstGeom>
          <a:noFill/>
        </p:spPr>
        <p:txBody>
          <a:bodyPr wrap="square" rtlCol="0">
            <a:spAutoFit/>
          </a:bodyPr>
          <a:lstStyle/>
          <a:p>
            <a:r>
              <a:rPr kumimoji="0" lang="es-ES" altLang="es-ES" sz="28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La ateromatosis de la arteria hepática aumenta el riesgo de estenosis biliar tras el trasplante hepático</a:t>
            </a:r>
          </a:p>
        </p:txBody>
      </p:sp>
      <p:sp>
        <p:nvSpPr>
          <p:cNvPr id="10" name="QuadreDeText 9">
            <a:extLst>
              <a:ext uri="{FF2B5EF4-FFF2-40B4-BE49-F238E27FC236}">
                <a16:creationId xmlns:a16="http://schemas.microsoft.com/office/drawing/2014/main" id="{436BE692-1C7E-44F3-BFF5-EF53613BC7EF}"/>
              </a:ext>
            </a:extLst>
          </p:cNvPr>
          <p:cNvSpPr txBox="1"/>
          <p:nvPr/>
        </p:nvSpPr>
        <p:spPr>
          <a:xfrm>
            <a:off x="6096000" y="4292420"/>
            <a:ext cx="5898364" cy="400110"/>
          </a:xfrm>
          <a:prstGeom prst="rect">
            <a:avLst/>
          </a:prstGeom>
          <a:noFill/>
        </p:spPr>
        <p:txBody>
          <a:bodyPr wrap="square" rtlCol="0">
            <a:spAutoFit/>
          </a:bodyPr>
          <a:lstStyle/>
          <a:p>
            <a:r>
              <a:rPr lang="es-ES" sz="2000" b="1" dirty="0">
                <a:latin typeface="Calibri" panose="020F0502020204030204" pitchFamily="34" charset="0"/>
                <a:cs typeface="Calibri" panose="020F0502020204030204" pitchFamily="34" charset="0"/>
              </a:rPr>
              <a:t>Hospital Universitario Reina Sofía, Córdoba</a:t>
            </a:r>
          </a:p>
        </p:txBody>
      </p:sp>
      <p:grpSp>
        <p:nvGrpSpPr>
          <p:cNvPr id="34" name="Grupo 33">
            <a:extLst>
              <a:ext uri="{FF2B5EF4-FFF2-40B4-BE49-F238E27FC236}">
                <a16:creationId xmlns:a16="http://schemas.microsoft.com/office/drawing/2014/main" id="{CB7C7E09-141D-6A7D-4638-6AB32664BB10}"/>
              </a:ext>
            </a:extLst>
          </p:cNvPr>
          <p:cNvGrpSpPr>
            <a:grpSpLocks noGrp="1" noUngrp="1" noRot="1" noMove="1" noResize="1"/>
          </p:cNvGrpSpPr>
          <p:nvPr/>
        </p:nvGrpSpPr>
        <p:grpSpPr>
          <a:xfrm>
            <a:off x="-581152" y="6332744"/>
            <a:ext cx="6093994" cy="400110"/>
            <a:chOff x="-321843" y="6376403"/>
            <a:chExt cx="6093994" cy="400110"/>
          </a:xfrm>
        </p:grpSpPr>
        <p:sp>
          <p:nvSpPr>
            <p:cNvPr id="12" name="QuadreDeText 11">
              <a:extLst>
                <a:ext uri="{FF2B5EF4-FFF2-40B4-BE49-F238E27FC236}">
                  <a16:creationId xmlns:a16="http://schemas.microsoft.com/office/drawing/2014/main" id="{4C9C88B0-3664-4D51-B1AE-97894215801F}"/>
                </a:ext>
              </a:extLst>
            </p:cNvPr>
            <p:cNvSpPr txBox="1">
              <a:spLocks noGrp="1" noRot="1" noMove="1" noResize="1" noEditPoints="1" noAdjustHandles="1" noChangeArrowheads="1" noChangeShapeType="1"/>
            </p:cNvSpPr>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0" name="Imagen 29" descr="Forma&#10;&#10;Descripción generada automáticamente con confianza media">
              <a:extLst>
                <a:ext uri="{FF2B5EF4-FFF2-40B4-BE49-F238E27FC236}">
                  <a16:creationId xmlns:a16="http://schemas.microsoft.com/office/drawing/2014/main" id="{F9BF114A-F667-F53C-2897-AFE620279E23}"/>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grpSp>
        <p:nvGrpSpPr>
          <p:cNvPr id="23" name="Grupo 22">
            <a:extLst>
              <a:ext uri="{FF2B5EF4-FFF2-40B4-BE49-F238E27FC236}">
                <a16:creationId xmlns:a16="http://schemas.microsoft.com/office/drawing/2014/main" id="{4573649A-4D06-50A9-A148-06B158CBA7C0}"/>
              </a:ext>
            </a:extLst>
          </p:cNvPr>
          <p:cNvGrpSpPr>
            <a:grpSpLocks noGrp="1" noUngrp="1" noRot="1" noMove="1" noResize="1"/>
          </p:cNvGrpSpPr>
          <p:nvPr/>
        </p:nvGrpSpPr>
        <p:grpSpPr>
          <a:xfrm>
            <a:off x="1774208" y="89715"/>
            <a:ext cx="9635320" cy="5561635"/>
            <a:chOff x="1774208" y="89715"/>
            <a:chExt cx="9635320" cy="5561635"/>
          </a:xfrm>
        </p:grpSpPr>
        <p:grpSp>
          <p:nvGrpSpPr>
            <p:cNvPr id="35" name="Grupo 34">
              <a:extLst>
                <a:ext uri="{FF2B5EF4-FFF2-40B4-BE49-F238E27FC236}">
                  <a16:creationId xmlns:a16="http://schemas.microsoft.com/office/drawing/2014/main" id="{DD7E468C-33FA-6B5A-6F3D-0CE90971984D}"/>
                </a:ext>
              </a:extLst>
            </p:cNvPr>
            <p:cNvGrpSpPr>
              <a:grpSpLocks noGrp="1" noUngrp="1" noRot="1" noMove="1" noResize="1"/>
            </p:cNvGrpSpPr>
            <p:nvPr/>
          </p:nvGrpSpPr>
          <p:grpSpPr>
            <a:xfrm>
              <a:off x="1892299" y="1603015"/>
              <a:ext cx="9517229" cy="4048335"/>
              <a:chOff x="1850917" y="2093157"/>
              <a:chExt cx="9903230" cy="4048335"/>
            </a:xfrm>
          </p:grpSpPr>
          <p:sp>
            <p:nvSpPr>
              <p:cNvPr id="6" name="Rectangle 5">
                <a:extLst>
                  <a:ext uri="{FF2B5EF4-FFF2-40B4-BE49-F238E27FC236}">
                    <a16:creationId xmlns:a16="http://schemas.microsoft.com/office/drawing/2014/main" id="{D29E4D2F-480A-464B-8B69-EA25A631CE5D}"/>
                  </a:ext>
                </a:extLst>
              </p:cNvPr>
              <p:cNvSpPr>
                <a:spLocks noGrp="1" noRot="1" noMove="1" noResize="1" noEditPoints="1" noAdjustHandles="1" noChangeArrowheads="1" noChangeShapeType="1"/>
              </p:cNvSpPr>
              <p:nvPr/>
            </p:nvSpPr>
            <p:spPr>
              <a:xfrm>
                <a:off x="1850917" y="2093157"/>
                <a:ext cx="9678369" cy="3816364"/>
              </a:xfrm>
              <a:prstGeom prst="rect">
                <a:avLst/>
              </a:prstGeom>
              <a:noFill/>
              <a:ln w="76200">
                <a:solidFill>
                  <a:srgbClr val="B5A8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angle 6">
                <a:extLst>
                  <a:ext uri="{FF2B5EF4-FFF2-40B4-BE49-F238E27FC236}">
                    <a16:creationId xmlns:a16="http://schemas.microsoft.com/office/drawing/2014/main" id="{6534C781-F462-4AAE-BB6D-C4898DD7DD27}"/>
                  </a:ext>
                </a:extLst>
              </p:cNvPr>
              <p:cNvSpPr>
                <a:spLocks noGrp="1" noRot="1" noMove="1" noResize="1" noEditPoints="1" noAdjustHandles="1" noChangeArrowheads="1" noChangeShapeType="1"/>
              </p:cNvSpPr>
              <p:nvPr/>
            </p:nvSpPr>
            <p:spPr>
              <a:xfrm>
                <a:off x="2075778" y="2325128"/>
                <a:ext cx="9678369" cy="3816364"/>
              </a:xfrm>
              <a:prstGeom prst="rect">
                <a:avLst/>
              </a:prstGeom>
              <a:noFill/>
              <a:ln w="76200">
                <a:solidFill>
                  <a:srgbClr val="00A2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2" name="Imagen 1" descr="Logotipo&#10;&#10;El contenido generado por IA puede ser incorrecto.">
              <a:extLst>
                <a:ext uri="{FF2B5EF4-FFF2-40B4-BE49-F238E27FC236}">
                  <a16:creationId xmlns:a16="http://schemas.microsoft.com/office/drawing/2014/main" id="{B2404EEB-D204-8471-5B22-F54D864C1026}"/>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l="53548"/>
            <a:stretch>
              <a:fillRect/>
            </a:stretch>
          </p:blipFill>
          <p:spPr bwMode="auto">
            <a:xfrm>
              <a:off x="1774208" y="89715"/>
              <a:ext cx="1434153" cy="1228725"/>
            </a:xfrm>
            <a:prstGeom prst="rect">
              <a:avLst/>
            </a:prstGeom>
            <a:noFill/>
          </p:spPr>
        </p:pic>
      </p:grpSp>
      <p:grpSp>
        <p:nvGrpSpPr>
          <p:cNvPr id="15" name="Grupo 14">
            <a:extLst>
              <a:ext uri="{FF2B5EF4-FFF2-40B4-BE49-F238E27FC236}">
                <a16:creationId xmlns:a16="http://schemas.microsoft.com/office/drawing/2014/main" id="{98F7769B-9EE6-74F7-E885-CDB2A3C83B36}"/>
              </a:ext>
            </a:extLst>
          </p:cNvPr>
          <p:cNvGrpSpPr>
            <a:grpSpLocks noGrp="1" noUngrp="1" noRot="1" noMove="1" noResize="1"/>
          </p:cNvGrpSpPr>
          <p:nvPr/>
        </p:nvGrpSpPr>
        <p:grpSpPr>
          <a:xfrm>
            <a:off x="6536904" y="6161630"/>
            <a:ext cx="5111986" cy="592595"/>
            <a:chOff x="6948854" y="6151306"/>
            <a:chExt cx="5111986" cy="592595"/>
          </a:xfrm>
        </p:grpSpPr>
        <p:pic>
          <p:nvPicPr>
            <p:cNvPr id="4" name="Imagen 3" descr="Logotipo&#10;&#10;El contenido generado por IA puede ser incorrecto.">
              <a:extLst>
                <a:ext uri="{FF2B5EF4-FFF2-40B4-BE49-F238E27FC236}">
                  <a16:creationId xmlns:a16="http://schemas.microsoft.com/office/drawing/2014/main" id="{C57ED18D-EDD2-BAE8-05D2-71451C68A3AB}"/>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6948854" y="6151306"/>
              <a:ext cx="1376351" cy="557401"/>
            </a:xfrm>
            <a:prstGeom prst="rect">
              <a:avLst/>
            </a:prstGeom>
          </p:spPr>
        </p:pic>
        <p:pic>
          <p:nvPicPr>
            <p:cNvPr id="11" name="Imagen 10" descr="Imagen que contiene Texto&#10;&#10;El contenido generado por IA puede ser incorrecto.">
              <a:extLst>
                <a:ext uri="{FF2B5EF4-FFF2-40B4-BE49-F238E27FC236}">
                  <a16:creationId xmlns:a16="http://schemas.microsoft.com/office/drawing/2014/main" id="{F6219342-D9F2-1843-82D6-E60FD434A113}"/>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8561140" y="6201231"/>
              <a:ext cx="2005260" cy="484846"/>
            </a:xfrm>
            <a:prstGeom prst="rect">
              <a:avLst/>
            </a:prstGeom>
          </p:spPr>
        </p:pic>
        <p:pic>
          <p:nvPicPr>
            <p:cNvPr id="14" name="Imagen 13" descr="Logotipo, nombre de la empresa&#10;&#10;El contenido generado por IA puede ser incorrecto.">
              <a:extLst>
                <a:ext uri="{FF2B5EF4-FFF2-40B4-BE49-F238E27FC236}">
                  <a16:creationId xmlns:a16="http://schemas.microsoft.com/office/drawing/2014/main" id="{B10C55A9-4136-2523-55D8-8B6078EFA265}"/>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Lst>
            </a:blip>
            <a:srcRect b="17323"/>
            <a:stretch>
              <a:fillRect/>
            </a:stretch>
          </p:blipFill>
          <p:spPr>
            <a:xfrm>
              <a:off x="10684489" y="6201231"/>
              <a:ext cx="1376351" cy="542670"/>
            </a:xfrm>
            <a:prstGeom prst="rect">
              <a:avLst/>
            </a:prstGeom>
          </p:spPr>
        </p:pic>
      </p:grpSp>
      <p:grpSp>
        <p:nvGrpSpPr>
          <p:cNvPr id="3" name="Grupo 2">
            <a:extLst>
              <a:ext uri="{FF2B5EF4-FFF2-40B4-BE49-F238E27FC236}">
                <a16:creationId xmlns:a16="http://schemas.microsoft.com/office/drawing/2014/main" id="{81C98ECB-557C-302A-7FDB-D3539DDD1EA4}"/>
              </a:ext>
            </a:extLst>
          </p:cNvPr>
          <p:cNvGrpSpPr>
            <a:grpSpLocks noGrp="1" noUngrp="1" noRot="1" noMove="1" noResize="1"/>
          </p:cNvGrpSpPr>
          <p:nvPr/>
        </p:nvGrpSpPr>
        <p:grpSpPr>
          <a:xfrm>
            <a:off x="86926" y="115481"/>
            <a:ext cx="11424607" cy="1161793"/>
            <a:chOff x="86926" y="115481"/>
            <a:chExt cx="11424607" cy="1161793"/>
          </a:xfrm>
        </p:grpSpPr>
        <p:pic>
          <p:nvPicPr>
            <p:cNvPr id="21" name="Imagen 20" descr="Forma&#10;&#10;El contenido generado por IA puede ser incorrecto.">
              <a:extLst>
                <a:ext uri="{FF2B5EF4-FFF2-40B4-BE49-F238E27FC236}">
                  <a16:creationId xmlns:a16="http://schemas.microsoft.com/office/drawing/2014/main" id="{B1827BE4-C0A2-2282-D627-4A61F55DE57A}"/>
                </a:ext>
              </a:extLst>
            </p:cNvPr>
            <p:cNvPicPr>
              <a:picLocks noGrp="1" noRot="1" noChangeAspect="1" noMove="1" noResize="1" noEditPoints="1" noAdjustHandles="1" noChangeArrowheads="1" noChangeShapeType="1" noCrop="1"/>
            </p:cNvPicPr>
            <p:nvPr/>
          </p:nvPicPr>
          <p:blipFill>
            <a:blip r:embed="rId8">
              <a:alphaModFix/>
              <a:extLst>
                <a:ext uri="{28A0092B-C50C-407E-A947-70E740481C1C}">
                  <a14:useLocalDpi xmlns:a14="http://schemas.microsoft.com/office/drawing/2010/main" val="0"/>
                </a:ext>
              </a:extLst>
            </a:blip>
            <a:srcRect r="63624"/>
            <a:stretch>
              <a:fillRect/>
            </a:stretch>
          </p:blipFill>
          <p:spPr>
            <a:xfrm>
              <a:off x="86926" y="115481"/>
              <a:ext cx="1633591" cy="1116236"/>
            </a:xfrm>
            <a:prstGeom prst="rect">
              <a:avLst/>
            </a:prstGeom>
          </p:spPr>
        </p:pic>
        <p:pic>
          <p:nvPicPr>
            <p:cNvPr id="27" name="Imagen 26">
              <a:extLst>
                <a:ext uri="{FF2B5EF4-FFF2-40B4-BE49-F238E27FC236}">
                  <a16:creationId xmlns:a16="http://schemas.microsoft.com/office/drawing/2014/main" id="{5683CDF3-5B64-B4E5-D0E7-4A0D07D07EBA}"/>
                </a:ext>
              </a:extLst>
            </p:cNvPr>
            <p:cNvPicPr>
              <a:picLocks noGrp="1" noRot="1" noChangeAspect="1" noMove="1" noResize="1" noEditPoints="1" noAdjustHandles="1" noChangeArrowheads="1" noChangeShapeType="1" noCrop="1"/>
            </p:cNvPicPr>
            <p:nvPr/>
          </p:nvPicPr>
          <p:blipFill>
            <a:blip r:embed="rId9"/>
            <a:stretch>
              <a:fillRect/>
            </a:stretch>
          </p:blipFill>
          <p:spPr>
            <a:xfrm>
              <a:off x="1856096" y="115481"/>
              <a:ext cx="2217969" cy="1161793"/>
            </a:xfrm>
            <a:prstGeom prst="rect">
              <a:avLst/>
            </a:prstGeom>
          </p:spPr>
        </p:pic>
        <p:pic>
          <p:nvPicPr>
            <p:cNvPr id="32" name="Imagen 31">
              <a:extLst>
                <a:ext uri="{FF2B5EF4-FFF2-40B4-BE49-F238E27FC236}">
                  <a16:creationId xmlns:a16="http://schemas.microsoft.com/office/drawing/2014/main" id="{0B12695F-AD37-6349-27F9-41383D6BD57E}"/>
                </a:ext>
              </a:extLst>
            </p:cNvPr>
            <p:cNvPicPr>
              <a:picLocks noGrp="1" noRot="1" noChangeAspect="1" noMove="1" noResize="1" noEditPoints="1" noAdjustHandles="1" noChangeArrowheads="1" noChangeShapeType="1" noCrop="1"/>
            </p:cNvPicPr>
            <p:nvPr/>
          </p:nvPicPr>
          <p:blipFill>
            <a:blip r:embed="rId10"/>
            <a:stretch>
              <a:fillRect/>
            </a:stretch>
          </p:blipFill>
          <p:spPr>
            <a:xfrm>
              <a:off x="4127756" y="426292"/>
              <a:ext cx="1167575" cy="823142"/>
            </a:xfrm>
            <a:prstGeom prst="rect">
              <a:avLst/>
            </a:prstGeom>
          </p:spPr>
        </p:pic>
        <p:pic>
          <p:nvPicPr>
            <p:cNvPr id="37" name="Imagen 36" descr="Imagen que contiene Texto&#10;&#10;El contenido generado por IA puede ser incorrecto.">
              <a:extLst>
                <a:ext uri="{FF2B5EF4-FFF2-40B4-BE49-F238E27FC236}">
                  <a16:creationId xmlns:a16="http://schemas.microsoft.com/office/drawing/2014/main" id="{EEFA737A-7438-D830-E475-F98A4A5F7A5A}"/>
                </a:ext>
              </a:extLst>
            </p:cNvPr>
            <p:cNvPicPr>
              <a:picLocks noGrp="1" noRot="1" noChangeAspect="1" noMove="1" noResize="1" noEditPoints="1" noAdjustHandles="1" noChangeArrowheads="1" noChangeShapeType="1" noCrop="1"/>
            </p:cNvPicPr>
            <p:nvPr/>
          </p:nvPicPr>
          <p:blipFill>
            <a:blip r:embed="rId11">
              <a:alphaModFix/>
              <a:extLst>
                <a:ext uri="{28A0092B-C50C-407E-A947-70E740481C1C}">
                  <a14:useLocalDpi xmlns:a14="http://schemas.microsoft.com/office/drawing/2010/main" val="0"/>
                </a:ext>
              </a:extLst>
            </a:blip>
            <a:stretch>
              <a:fillRect/>
            </a:stretch>
          </p:blipFill>
          <p:spPr>
            <a:xfrm>
              <a:off x="9733495" y="752527"/>
              <a:ext cx="1778038" cy="466085"/>
            </a:xfrm>
            <a:prstGeom prst="rect">
              <a:avLst/>
            </a:prstGeom>
          </p:spPr>
        </p:pic>
      </p:grpSp>
      <p:sp>
        <p:nvSpPr>
          <p:cNvPr id="13" name="CuadroTexto 12">
            <a:extLst>
              <a:ext uri="{FF2B5EF4-FFF2-40B4-BE49-F238E27FC236}">
                <a16:creationId xmlns:a16="http://schemas.microsoft.com/office/drawing/2014/main" id="{BF2CE3C0-40B4-83D2-6100-8E608DC01570}"/>
              </a:ext>
            </a:extLst>
          </p:cNvPr>
          <p:cNvSpPr txBox="1"/>
          <p:nvPr/>
        </p:nvSpPr>
        <p:spPr>
          <a:xfrm>
            <a:off x="2714337" y="3188936"/>
            <a:ext cx="8083652" cy="1015663"/>
          </a:xfrm>
          <a:prstGeom prst="rect">
            <a:avLst/>
          </a:prstGeom>
          <a:noFill/>
        </p:spPr>
        <p:txBody>
          <a:bodyPr wrap="square">
            <a:spAutoFit/>
          </a:bodyPr>
          <a:lstStyle/>
          <a:p>
            <a:pPr algn="just"/>
            <a:r>
              <a:rPr lang="es-ES" sz="2000" b="1" dirty="0">
                <a:latin typeface="Calibri" panose="020F0502020204030204" pitchFamily="34" charset="0"/>
                <a:cs typeface="Calibri" panose="020F0502020204030204" pitchFamily="34" charset="0"/>
              </a:rPr>
              <a:t>Paloma E. </a:t>
            </a:r>
            <a:r>
              <a:rPr lang="es-ES" sz="2000" b="1" dirty="0" err="1">
                <a:latin typeface="Calibri" panose="020F0502020204030204" pitchFamily="34" charset="0"/>
                <a:cs typeface="Calibri" panose="020F0502020204030204" pitchFamily="34" charset="0"/>
              </a:rPr>
              <a:t>Alañón</a:t>
            </a:r>
            <a:r>
              <a:rPr lang="es-ES" sz="2000" b="1" dirty="0">
                <a:latin typeface="Calibri" panose="020F0502020204030204" pitchFamily="34" charset="0"/>
                <a:cs typeface="Calibri" panose="020F0502020204030204" pitchFamily="34" charset="0"/>
              </a:rPr>
              <a:t>-Martínez</a:t>
            </a:r>
            <a:r>
              <a:rPr lang="es-ES" sz="2000" dirty="0">
                <a:latin typeface="Calibri" panose="020F0502020204030204" pitchFamily="34" charset="0"/>
                <a:cs typeface="Calibri" panose="020F0502020204030204" pitchFamily="34" charset="0"/>
              </a:rPr>
              <a:t>, Marina </a:t>
            </a:r>
            <a:r>
              <a:rPr lang="es-ES" sz="2000" dirty="0" err="1">
                <a:latin typeface="Calibri" panose="020F0502020204030204" pitchFamily="34" charset="0"/>
                <a:cs typeface="Calibri" panose="020F0502020204030204" pitchFamily="34" charset="0"/>
              </a:rPr>
              <a:t>Orti</a:t>
            </a:r>
            <a:r>
              <a:rPr lang="es-ES" sz="2000" dirty="0">
                <a:latin typeface="Calibri" panose="020F0502020204030204" pitchFamily="34" charset="0"/>
                <a:cs typeface="Calibri" panose="020F0502020204030204" pitchFamily="34" charset="0"/>
              </a:rPr>
              <a:t>-Cuerva, Ana Luque-López, José L. Montero, Marina Sánchez-</a:t>
            </a:r>
            <a:r>
              <a:rPr lang="es-ES" sz="2000" dirty="0" err="1">
                <a:latin typeface="Calibri" panose="020F0502020204030204" pitchFamily="34" charset="0"/>
                <a:cs typeface="Calibri" panose="020F0502020204030204" pitchFamily="34" charset="0"/>
              </a:rPr>
              <a:t>Frias</a:t>
            </a:r>
            <a:r>
              <a:rPr lang="es-ES" sz="2000" dirty="0">
                <a:latin typeface="Calibri" panose="020F0502020204030204" pitchFamily="34" charset="0"/>
                <a:cs typeface="Calibri" panose="020F0502020204030204" pitchFamily="34" charset="0"/>
              </a:rPr>
              <a:t>, Rubén Ciria, Pilar Barrera, Antonio Poyato, Manuel de la Mata, Javier Briceño, Manuel L. Rodríguez-</a:t>
            </a:r>
            <a:r>
              <a:rPr lang="es-ES" sz="2000" dirty="0" err="1">
                <a:latin typeface="Calibri" panose="020F0502020204030204" pitchFamily="34" charset="0"/>
                <a:cs typeface="Calibri" panose="020F0502020204030204" pitchFamily="34" charset="0"/>
              </a:rPr>
              <a:t>Perálvarez</a:t>
            </a:r>
            <a:endParaRPr lang="es-ES" sz="2000" dirty="0">
              <a:latin typeface="Calibri" panose="020F0502020204030204" pitchFamily="34" charset="0"/>
              <a:cs typeface="Calibri" panose="020F0502020204030204" pitchFamily="34" charset="0"/>
            </a:endParaRPr>
          </a:p>
        </p:txBody>
      </p:sp>
      <p:pic>
        <p:nvPicPr>
          <p:cNvPr id="2050" name="Picture 2" descr="HUReinaSofía - YouTube">
            <a:extLst>
              <a:ext uri="{FF2B5EF4-FFF2-40B4-BE49-F238E27FC236}">
                <a16:creationId xmlns:a16="http://schemas.microsoft.com/office/drawing/2014/main" id="{EF3C09A5-5DD8-36E9-DDA9-4BB35D1EA56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141512" y="5859119"/>
            <a:ext cx="978596" cy="978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43429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1000"/>
            <a:lum/>
          </a:blip>
          <a:srcRect/>
          <a:stretch>
            <a:fillRect t="-37000" b="-37000"/>
          </a:stretch>
        </a:blipFill>
        <a:effectLst/>
      </p:bgPr>
    </p:bg>
    <p:spTree>
      <p:nvGrpSpPr>
        <p:cNvPr id="1" name=""/>
        <p:cNvGrpSpPr/>
        <p:nvPr/>
      </p:nvGrpSpPr>
      <p:grpSpPr>
        <a:xfrm>
          <a:off x="0" y="0"/>
          <a:ext cx="0" cy="0"/>
          <a:chOff x="0" y="0"/>
          <a:chExt cx="0" cy="0"/>
        </a:xfrm>
      </p:grpSpPr>
      <p:sp>
        <p:nvSpPr>
          <p:cNvPr id="10" name="CuadroTexto 9">
            <a:extLst>
              <a:ext uri="{FF2B5EF4-FFF2-40B4-BE49-F238E27FC236}">
                <a16:creationId xmlns:a16="http://schemas.microsoft.com/office/drawing/2014/main" id="{3154A8AB-AA21-481B-41E1-7D79AD6EBB10}"/>
              </a:ext>
            </a:extLst>
          </p:cNvPr>
          <p:cNvSpPr txBox="1"/>
          <p:nvPr/>
        </p:nvSpPr>
        <p:spPr>
          <a:xfrm>
            <a:off x="87911" y="-20998"/>
            <a:ext cx="10844783" cy="461665"/>
          </a:xfrm>
          <a:prstGeom prst="rect">
            <a:avLst/>
          </a:prstGeom>
          <a:noFill/>
        </p:spPr>
        <p:txBody>
          <a:bodyPr wrap="square" rtlCol="0">
            <a:spAutoFit/>
          </a:bodyPr>
          <a:lstStyle/>
          <a:p>
            <a:r>
              <a:rPr lang="es-ES" sz="2400" b="1" dirty="0">
                <a:solidFill>
                  <a:srgbClr val="01A2E2"/>
                </a:solidFill>
                <a:latin typeface="Arial Rounded MT Bold" panose="020F0704030504030204" pitchFamily="34" charset="77"/>
              </a:rPr>
              <a:t>Variables predictoras de estenosis biliar a los 24 meses </a:t>
            </a:r>
            <a:r>
              <a:rPr lang="es-ES" sz="2400" b="1" dirty="0" err="1">
                <a:solidFill>
                  <a:srgbClr val="01A2E2"/>
                </a:solidFill>
                <a:latin typeface="Arial Rounded MT Bold" panose="020F0704030504030204" pitchFamily="34" charset="77"/>
              </a:rPr>
              <a:t>posTH</a:t>
            </a:r>
            <a:endParaRPr lang="es-ES" sz="2400" dirty="0">
              <a:solidFill>
                <a:srgbClr val="01A2E2"/>
              </a:solidFill>
              <a:latin typeface="Arial Rounded MT Bold" panose="020F0704030504030204" pitchFamily="34" charset="77"/>
            </a:endParaRPr>
          </a:p>
        </p:txBody>
      </p:sp>
      <p:graphicFrame>
        <p:nvGraphicFramePr>
          <p:cNvPr id="3" name="Tabla 2">
            <a:extLst>
              <a:ext uri="{FF2B5EF4-FFF2-40B4-BE49-F238E27FC236}">
                <a16:creationId xmlns:a16="http://schemas.microsoft.com/office/drawing/2014/main" id="{B54D02E0-F474-D582-21CB-C37AD645584E}"/>
              </a:ext>
            </a:extLst>
          </p:cNvPr>
          <p:cNvGraphicFramePr>
            <a:graphicFrameLocks noGrp="1"/>
          </p:cNvGraphicFramePr>
          <p:nvPr>
            <p:extLst>
              <p:ext uri="{D42A27DB-BD31-4B8C-83A1-F6EECF244321}">
                <p14:modId xmlns:p14="http://schemas.microsoft.com/office/powerpoint/2010/main" val="268446849"/>
              </p:ext>
            </p:extLst>
          </p:nvPr>
        </p:nvGraphicFramePr>
        <p:xfrm>
          <a:off x="2521001" y="628596"/>
          <a:ext cx="7544942" cy="6228380"/>
        </p:xfrm>
        <a:graphic>
          <a:graphicData uri="http://schemas.openxmlformats.org/drawingml/2006/table">
            <a:tbl>
              <a:tblPr firstRow="1" firstCol="1" bandRow="1">
                <a:tableStyleId>{5C22544A-7EE6-4342-B048-85BDC9FD1C3A}</a:tableStyleId>
              </a:tblPr>
              <a:tblGrid>
                <a:gridCol w="3684738">
                  <a:extLst>
                    <a:ext uri="{9D8B030D-6E8A-4147-A177-3AD203B41FA5}">
                      <a16:colId xmlns:a16="http://schemas.microsoft.com/office/drawing/2014/main" val="2094071768"/>
                    </a:ext>
                  </a:extLst>
                </a:gridCol>
                <a:gridCol w="2647907">
                  <a:extLst>
                    <a:ext uri="{9D8B030D-6E8A-4147-A177-3AD203B41FA5}">
                      <a16:colId xmlns:a16="http://schemas.microsoft.com/office/drawing/2014/main" val="715929876"/>
                    </a:ext>
                  </a:extLst>
                </a:gridCol>
                <a:gridCol w="1212297">
                  <a:extLst>
                    <a:ext uri="{9D8B030D-6E8A-4147-A177-3AD203B41FA5}">
                      <a16:colId xmlns:a16="http://schemas.microsoft.com/office/drawing/2014/main" val="1245639871"/>
                    </a:ext>
                  </a:extLst>
                </a:gridCol>
              </a:tblGrid>
              <a:tr h="537913">
                <a:tc rowSpan="2">
                  <a:txBody>
                    <a:bodyPr/>
                    <a:lstStyle/>
                    <a:p>
                      <a:pPr algn="ctr">
                        <a:lnSpc>
                          <a:spcPct val="150000"/>
                        </a:lnSpc>
                        <a:spcAft>
                          <a:spcPts val="1000"/>
                        </a:spcAft>
                      </a:pPr>
                      <a:r>
                        <a:rPr lang="es-ES" sz="1600" dirty="0">
                          <a:solidFill>
                            <a:schemeClr val="tx1"/>
                          </a:solidFill>
                          <a:effectLst/>
                        </a:rPr>
                        <a:t>Variables</a:t>
                      </a:r>
                      <a:endParaRPr lang="es-E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58" marR="57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50000"/>
                        </a:lnSpc>
                        <a:spcAft>
                          <a:spcPts val="1000"/>
                        </a:spcAft>
                      </a:pPr>
                      <a:r>
                        <a:rPr lang="es-ES" sz="1600" dirty="0">
                          <a:solidFill>
                            <a:schemeClr val="tx1"/>
                          </a:solidFill>
                          <a:effectLst/>
                        </a:rPr>
                        <a:t>Análisis univariante</a:t>
                      </a:r>
                      <a:endParaRPr lang="es-E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58" marR="57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pPr algn="l">
                        <a:lnSpc>
                          <a:spcPct val="150000"/>
                        </a:lnSpc>
                        <a:spcAft>
                          <a:spcPts val="1000"/>
                        </a:spcAft>
                      </a:pPr>
                      <a:r>
                        <a:rPr lang="es-ES" sz="1600" dirty="0">
                          <a:solidFill>
                            <a:schemeClr val="tx1"/>
                          </a:solidFill>
                          <a:effectLst/>
                        </a:rPr>
                        <a:t> </a:t>
                      </a:r>
                      <a:endParaRPr lang="es-E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58" marR="57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501049705"/>
                  </a:ext>
                </a:extLst>
              </a:tr>
              <a:tr h="315303">
                <a:tc vMerge="1">
                  <a:txBody>
                    <a:bodyPr/>
                    <a:lstStyle/>
                    <a:p>
                      <a:endParaRPr lang="es-ES"/>
                    </a:p>
                  </a:txBody>
                  <a:tcPr/>
                </a:tc>
                <a:tc>
                  <a:txBody>
                    <a:bodyPr/>
                    <a:lstStyle/>
                    <a:p>
                      <a:pPr algn="ctr">
                        <a:lnSpc>
                          <a:spcPct val="150000"/>
                        </a:lnSpc>
                        <a:spcAft>
                          <a:spcPts val="1000"/>
                        </a:spcAft>
                      </a:pPr>
                      <a:r>
                        <a:rPr lang="es-ES" sz="1600" dirty="0">
                          <a:solidFill>
                            <a:schemeClr val="tx1"/>
                          </a:solidFill>
                          <a:effectLst/>
                        </a:rPr>
                        <a:t>HR (95% CI)</a:t>
                      </a:r>
                      <a:endParaRPr lang="es-E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58" marR="57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50000"/>
                        </a:lnSpc>
                        <a:spcAft>
                          <a:spcPts val="1000"/>
                        </a:spcAft>
                      </a:pPr>
                      <a:r>
                        <a:rPr lang="es-ES" sz="1600" dirty="0">
                          <a:solidFill>
                            <a:schemeClr val="tx1"/>
                          </a:solidFill>
                          <a:effectLst/>
                        </a:rPr>
                        <a:t>p</a:t>
                      </a:r>
                      <a:endParaRPr lang="es-E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58" marR="57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442671698"/>
                  </a:ext>
                </a:extLst>
              </a:tr>
              <a:tr h="275836">
                <a:tc>
                  <a:txBody>
                    <a:bodyPr/>
                    <a:lstStyle/>
                    <a:p>
                      <a:pPr algn="just">
                        <a:lnSpc>
                          <a:spcPct val="150000"/>
                        </a:lnSpc>
                        <a:spcAft>
                          <a:spcPts val="1000"/>
                        </a:spcAft>
                      </a:pPr>
                      <a:r>
                        <a:rPr lang="es-ES" sz="1400" dirty="0">
                          <a:solidFill>
                            <a:schemeClr val="tx1"/>
                          </a:solidFill>
                          <a:effectLst/>
                        </a:rPr>
                        <a:t>Sexo</a:t>
                      </a:r>
                      <a:endParaRPr lang="es-E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58" marR="57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ct val="150000"/>
                        </a:lnSpc>
                        <a:spcAft>
                          <a:spcPts val="1000"/>
                        </a:spcAft>
                      </a:pPr>
                      <a:r>
                        <a:rPr lang="es-ES" sz="1400" dirty="0">
                          <a:solidFill>
                            <a:schemeClr val="tx1"/>
                          </a:solidFill>
                          <a:effectLst/>
                        </a:rPr>
                        <a:t>0,49 (0,23-1,07)</a:t>
                      </a:r>
                      <a:endParaRPr lang="es-E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58" marR="57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1000"/>
                        </a:spcAft>
                      </a:pPr>
                      <a:r>
                        <a:rPr lang="es-ES" sz="1400" b="0" dirty="0">
                          <a:solidFill>
                            <a:schemeClr val="tx1"/>
                          </a:solidFill>
                          <a:effectLst/>
                        </a:rPr>
                        <a:t>0,07</a:t>
                      </a:r>
                      <a:endParaRPr lang="es-ES" sz="1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58" marR="57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24322014"/>
                  </a:ext>
                </a:extLst>
              </a:tr>
              <a:tr h="275836">
                <a:tc>
                  <a:txBody>
                    <a:bodyPr/>
                    <a:lstStyle/>
                    <a:p>
                      <a:pPr algn="just">
                        <a:lnSpc>
                          <a:spcPct val="150000"/>
                        </a:lnSpc>
                        <a:spcAft>
                          <a:spcPts val="1000"/>
                        </a:spcAft>
                      </a:pPr>
                      <a:r>
                        <a:rPr lang="es-ES" sz="1400" dirty="0">
                          <a:solidFill>
                            <a:schemeClr val="tx1"/>
                          </a:solidFill>
                          <a:effectLst/>
                        </a:rPr>
                        <a:t>Edad </a:t>
                      </a:r>
                      <a:endParaRPr lang="es-E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58" marR="57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ct val="150000"/>
                        </a:lnSpc>
                        <a:spcAft>
                          <a:spcPts val="1000"/>
                        </a:spcAft>
                      </a:pPr>
                      <a:r>
                        <a:rPr lang="es-ES" sz="1400" dirty="0">
                          <a:solidFill>
                            <a:schemeClr val="tx1"/>
                          </a:solidFill>
                          <a:effectLst/>
                        </a:rPr>
                        <a:t>1,00 (0,97-1,03)</a:t>
                      </a:r>
                      <a:endParaRPr lang="es-E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58" marR="57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1000"/>
                        </a:spcAft>
                      </a:pPr>
                      <a:r>
                        <a:rPr lang="es-ES" sz="1400" dirty="0">
                          <a:solidFill>
                            <a:schemeClr val="tx1"/>
                          </a:solidFill>
                          <a:effectLst/>
                        </a:rPr>
                        <a:t>0,99</a:t>
                      </a:r>
                      <a:endParaRPr lang="es-E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58" marR="57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18450942"/>
                  </a:ext>
                </a:extLst>
              </a:tr>
              <a:tr h="275836">
                <a:tc>
                  <a:txBody>
                    <a:bodyPr/>
                    <a:lstStyle/>
                    <a:p>
                      <a:pPr algn="just">
                        <a:lnSpc>
                          <a:spcPct val="150000"/>
                        </a:lnSpc>
                        <a:spcAft>
                          <a:spcPts val="1000"/>
                        </a:spcAft>
                      </a:pPr>
                      <a:r>
                        <a:rPr lang="es-ES" sz="1400" dirty="0">
                          <a:solidFill>
                            <a:schemeClr val="tx1"/>
                          </a:solidFill>
                          <a:effectLst/>
                        </a:rPr>
                        <a:t>TH por CHC</a:t>
                      </a:r>
                      <a:endParaRPr lang="es-E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58" marR="57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ct val="150000"/>
                        </a:lnSpc>
                        <a:spcAft>
                          <a:spcPts val="1000"/>
                        </a:spcAft>
                      </a:pPr>
                      <a:r>
                        <a:rPr lang="es-ES" sz="1400" dirty="0">
                          <a:solidFill>
                            <a:schemeClr val="tx1"/>
                          </a:solidFill>
                          <a:effectLst/>
                        </a:rPr>
                        <a:t>1,32 (0,74-2,35)</a:t>
                      </a:r>
                      <a:endParaRPr lang="es-E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58" marR="57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1000"/>
                        </a:spcAft>
                      </a:pPr>
                      <a:r>
                        <a:rPr lang="es-ES" sz="1400" dirty="0">
                          <a:solidFill>
                            <a:schemeClr val="tx1"/>
                          </a:solidFill>
                          <a:effectLst/>
                        </a:rPr>
                        <a:t>0,35</a:t>
                      </a:r>
                      <a:endParaRPr lang="es-E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58" marR="57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54453266"/>
                  </a:ext>
                </a:extLst>
              </a:tr>
              <a:tr h="275836">
                <a:tc>
                  <a:txBody>
                    <a:bodyPr/>
                    <a:lstStyle/>
                    <a:p>
                      <a:pPr algn="just">
                        <a:lnSpc>
                          <a:spcPct val="150000"/>
                        </a:lnSpc>
                        <a:spcAft>
                          <a:spcPts val="1000"/>
                        </a:spcAft>
                      </a:pPr>
                      <a:r>
                        <a:rPr lang="es-ES" sz="1400" dirty="0">
                          <a:solidFill>
                            <a:schemeClr val="tx1"/>
                          </a:solidFill>
                          <a:effectLst/>
                        </a:rPr>
                        <a:t>Hipertensión</a:t>
                      </a:r>
                      <a:endParaRPr lang="es-E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58" marR="57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ct val="150000"/>
                        </a:lnSpc>
                        <a:spcAft>
                          <a:spcPts val="1000"/>
                        </a:spcAft>
                      </a:pPr>
                      <a:r>
                        <a:rPr lang="es-ES" sz="1400" dirty="0">
                          <a:solidFill>
                            <a:schemeClr val="tx1"/>
                          </a:solidFill>
                          <a:effectLst/>
                        </a:rPr>
                        <a:t>1,04 (0,57-1,91)</a:t>
                      </a:r>
                      <a:endParaRPr lang="es-E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58" marR="57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1000"/>
                        </a:spcAft>
                      </a:pPr>
                      <a:r>
                        <a:rPr lang="es-ES" sz="1400" dirty="0">
                          <a:solidFill>
                            <a:schemeClr val="tx1"/>
                          </a:solidFill>
                          <a:effectLst/>
                        </a:rPr>
                        <a:t>0,89</a:t>
                      </a:r>
                      <a:endParaRPr lang="es-E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58" marR="57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1765404"/>
                  </a:ext>
                </a:extLst>
              </a:tr>
              <a:tr h="275836">
                <a:tc>
                  <a:txBody>
                    <a:bodyPr/>
                    <a:lstStyle/>
                    <a:p>
                      <a:pPr algn="just">
                        <a:lnSpc>
                          <a:spcPct val="150000"/>
                        </a:lnSpc>
                        <a:spcAft>
                          <a:spcPts val="1000"/>
                        </a:spcAft>
                      </a:pPr>
                      <a:r>
                        <a:rPr lang="es-ES" sz="1400" dirty="0">
                          <a:solidFill>
                            <a:schemeClr val="tx1"/>
                          </a:solidFill>
                          <a:effectLst/>
                        </a:rPr>
                        <a:t> DM</a:t>
                      </a:r>
                      <a:endParaRPr lang="es-E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436" marR="374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ct val="150000"/>
                        </a:lnSpc>
                        <a:spcAft>
                          <a:spcPts val="1000"/>
                        </a:spcAft>
                      </a:pPr>
                      <a:r>
                        <a:rPr lang="es-ES" sz="1400">
                          <a:solidFill>
                            <a:schemeClr val="tx1"/>
                          </a:solidFill>
                          <a:effectLst/>
                        </a:rPr>
                        <a:t>1,003 (0,53-1,91)</a:t>
                      </a:r>
                      <a:endParaRPr lang="es-E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436" marR="374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1000"/>
                        </a:spcAft>
                      </a:pPr>
                      <a:r>
                        <a:rPr lang="es-ES" sz="1400" dirty="0">
                          <a:solidFill>
                            <a:schemeClr val="tx1"/>
                          </a:solidFill>
                          <a:effectLst/>
                        </a:rPr>
                        <a:t>0,99</a:t>
                      </a:r>
                      <a:endParaRPr lang="es-E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436" marR="374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29027523"/>
                  </a:ext>
                </a:extLst>
              </a:tr>
              <a:tr h="275836">
                <a:tc>
                  <a:txBody>
                    <a:bodyPr/>
                    <a:lstStyle/>
                    <a:p>
                      <a:pPr algn="just">
                        <a:lnSpc>
                          <a:spcPct val="150000"/>
                        </a:lnSpc>
                        <a:spcAft>
                          <a:spcPts val="1000"/>
                        </a:spcAft>
                      </a:pPr>
                      <a:r>
                        <a:rPr lang="es-ES" sz="1400" dirty="0">
                          <a:solidFill>
                            <a:schemeClr val="tx1"/>
                          </a:solidFill>
                          <a:effectLst/>
                          <a:latin typeface="Calibri" panose="020F0502020204030204" pitchFamily="34" charset="0"/>
                          <a:cs typeface="Calibri" panose="020F0502020204030204" pitchFamily="34" charset="0"/>
                        </a:rPr>
                        <a:t> Dislipemia</a:t>
                      </a:r>
                      <a:endParaRPr lang="es-ES" sz="1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7436" marR="374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ct val="150000"/>
                        </a:lnSpc>
                        <a:spcAft>
                          <a:spcPts val="1000"/>
                        </a:spcAft>
                      </a:pPr>
                      <a:r>
                        <a:rPr lang="es-ES" sz="1400" dirty="0">
                          <a:solidFill>
                            <a:schemeClr val="tx1"/>
                          </a:solidFill>
                          <a:effectLst/>
                          <a:latin typeface="Calibri" panose="020F0502020204030204" pitchFamily="34" charset="0"/>
                          <a:cs typeface="Calibri" panose="020F0502020204030204" pitchFamily="34" charset="0"/>
                        </a:rPr>
                        <a:t>0,69 (0,31-1,56)</a:t>
                      </a:r>
                      <a:endParaRPr lang="es-ES" sz="1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7436" marR="374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1000"/>
                        </a:spcAft>
                      </a:pPr>
                      <a:r>
                        <a:rPr lang="es-ES" sz="1400" dirty="0">
                          <a:solidFill>
                            <a:schemeClr val="tx1"/>
                          </a:solidFill>
                          <a:effectLst/>
                          <a:latin typeface="Calibri" panose="020F0502020204030204" pitchFamily="34" charset="0"/>
                          <a:cs typeface="Calibri" panose="020F0502020204030204" pitchFamily="34" charset="0"/>
                        </a:rPr>
                        <a:t>0,38</a:t>
                      </a:r>
                      <a:endParaRPr lang="es-ES" sz="1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7436" marR="374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88056434"/>
                  </a:ext>
                </a:extLst>
              </a:tr>
              <a:tr h="275836">
                <a:tc>
                  <a:txBody>
                    <a:bodyPr/>
                    <a:lstStyle/>
                    <a:p>
                      <a:pPr algn="just">
                        <a:lnSpc>
                          <a:spcPct val="150000"/>
                        </a:lnSpc>
                        <a:spcAft>
                          <a:spcPts val="1000"/>
                        </a:spcAft>
                      </a:pPr>
                      <a:r>
                        <a:rPr lang="es-ES" sz="1400" dirty="0">
                          <a:solidFill>
                            <a:schemeClr val="tx1"/>
                          </a:solidFill>
                          <a:effectLst/>
                          <a:latin typeface="Calibri" panose="020F0502020204030204" pitchFamily="34" charset="0"/>
                          <a:cs typeface="Calibri" panose="020F0502020204030204" pitchFamily="34" charset="0"/>
                        </a:rPr>
                        <a:t>IMC del receptor</a:t>
                      </a:r>
                      <a:endParaRPr lang="es-ES" sz="1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7436" marR="374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ct val="150000"/>
                        </a:lnSpc>
                        <a:spcAft>
                          <a:spcPts val="1000"/>
                        </a:spcAft>
                      </a:pPr>
                      <a:r>
                        <a:rPr lang="es-ES" sz="1400" dirty="0">
                          <a:solidFill>
                            <a:schemeClr val="tx1"/>
                          </a:solidFill>
                          <a:effectLst/>
                          <a:latin typeface="Calibri" panose="020F0502020204030204" pitchFamily="34" charset="0"/>
                          <a:cs typeface="Calibri" panose="020F0502020204030204" pitchFamily="34" charset="0"/>
                        </a:rPr>
                        <a:t>1,01 (0,95-1,07)</a:t>
                      </a:r>
                      <a:endParaRPr lang="es-ES" sz="1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7436" marR="374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1000"/>
                        </a:spcAft>
                      </a:pPr>
                      <a:r>
                        <a:rPr lang="es-ES" sz="1400" dirty="0">
                          <a:solidFill>
                            <a:schemeClr val="tx1"/>
                          </a:solidFill>
                          <a:effectLst/>
                          <a:latin typeface="Calibri" panose="020F0502020204030204" pitchFamily="34" charset="0"/>
                          <a:cs typeface="Calibri" panose="020F0502020204030204" pitchFamily="34" charset="0"/>
                        </a:rPr>
                        <a:t>0,64</a:t>
                      </a:r>
                      <a:endParaRPr lang="es-ES" sz="1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7436" marR="374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13753208"/>
                  </a:ext>
                </a:extLst>
              </a:tr>
              <a:tr h="275836">
                <a:tc>
                  <a:txBody>
                    <a:bodyPr/>
                    <a:lstStyle/>
                    <a:p>
                      <a:pPr algn="just">
                        <a:lnSpc>
                          <a:spcPct val="150000"/>
                        </a:lnSpc>
                        <a:spcAft>
                          <a:spcPts val="1000"/>
                        </a:spcAft>
                      </a:pPr>
                      <a:r>
                        <a:rPr lang="es-ES" sz="1400" dirty="0">
                          <a:solidFill>
                            <a:schemeClr val="tx1"/>
                          </a:solidFill>
                          <a:effectLst/>
                          <a:latin typeface="Calibri" panose="020F0502020204030204" pitchFamily="34" charset="0"/>
                          <a:cs typeface="Calibri" panose="020F0502020204030204" pitchFamily="34" charset="0"/>
                        </a:rPr>
                        <a:t>Esteatosis en el implante</a:t>
                      </a:r>
                      <a:endParaRPr lang="es-ES" sz="1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7436" marR="374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ct val="150000"/>
                        </a:lnSpc>
                        <a:spcAft>
                          <a:spcPts val="1000"/>
                        </a:spcAft>
                      </a:pPr>
                      <a:r>
                        <a:rPr lang="es-ES" sz="1400" dirty="0">
                          <a:solidFill>
                            <a:schemeClr val="tx1"/>
                          </a:solidFill>
                          <a:effectLst/>
                          <a:latin typeface="Calibri" panose="020F0502020204030204" pitchFamily="34" charset="0"/>
                          <a:cs typeface="Calibri" panose="020F0502020204030204" pitchFamily="34" charset="0"/>
                        </a:rPr>
                        <a:t>0,67 (0,37-1,20)</a:t>
                      </a:r>
                      <a:endParaRPr lang="es-ES" sz="1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7436" marR="374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1000"/>
                        </a:spcAft>
                      </a:pPr>
                      <a:r>
                        <a:rPr lang="es-ES" sz="1400" dirty="0">
                          <a:solidFill>
                            <a:schemeClr val="tx1"/>
                          </a:solidFill>
                          <a:effectLst/>
                          <a:latin typeface="Calibri" panose="020F0502020204030204" pitchFamily="34" charset="0"/>
                          <a:cs typeface="Calibri" panose="020F0502020204030204" pitchFamily="34" charset="0"/>
                        </a:rPr>
                        <a:t>0,18</a:t>
                      </a:r>
                      <a:endParaRPr lang="es-ES" sz="1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7436" marR="374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16049224"/>
                  </a:ext>
                </a:extLst>
              </a:tr>
              <a:tr h="275836">
                <a:tc>
                  <a:txBody>
                    <a:bodyPr/>
                    <a:lstStyle/>
                    <a:p>
                      <a:pPr algn="just">
                        <a:lnSpc>
                          <a:spcPct val="150000"/>
                        </a:lnSpc>
                        <a:spcAft>
                          <a:spcPts val="1000"/>
                        </a:spcAft>
                      </a:pPr>
                      <a:r>
                        <a:rPr lang="es-ES" sz="1400" dirty="0">
                          <a:solidFill>
                            <a:schemeClr val="tx1"/>
                          </a:solidFill>
                          <a:effectLst/>
                          <a:latin typeface="Calibri" panose="020F0502020204030204" pitchFamily="34" charset="0"/>
                          <a:cs typeface="Calibri" panose="020F0502020204030204" pitchFamily="34" charset="0"/>
                        </a:rPr>
                        <a:t>Esteatosis en el </a:t>
                      </a:r>
                      <a:r>
                        <a:rPr lang="es-ES" sz="1400" dirty="0" err="1">
                          <a:solidFill>
                            <a:schemeClr val="tx1"/>
                          </a:solidFill>
                          <a:effectLst/>
                          <a:latin typeface="Calibri" panose="020F0502020204030204" pitchFamily="34" charset="0"/>
                          <a:cs typeface="Calibri" panose="020F0502020204030204" pitchFamily="34" charset="0"/>
                        </a:rPr>
                        <a:t>explante</a:t>
                      </a:r>
                      <a:endParaRPr lang="es-ES" sz="1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7436" marR="374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ct val="150000"/>
                        </a:lnSpc>
                        <a:spcAft>
                          <a:spcPts val="1000"/>
                        </a:spcAft>
                      </a:pPr>
                      <a:r>
                        <a:rPr lang="es-ES" sz="1400">
                          <a:solidFill>
                            <a:schemeClr val="tx1"/>
                          </a:solidFill>
                          <a:effectLst/>
                          <a:latin typeface="Calibri" panose="020F0502020204030204" pitchFamily="34" charset="0"/>
                          <a:cs typeface="Calibri" panose="020F0502020204030204" pitchFamily="34" charset="0"/>
                        </a:rPr>
                        <a:t>1,22 (0,56-2,65)</a:t>
                      </a:r>
                      <a:endParaRPr lang="es-ES" sz="140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7436" marR="374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1000"/>
                        </a:spcAft>
                      </a:pPr>
                      <a:r>
                        <a:rPr lang="es-ES" sz="1400" dirty="0">
                          <a:solidFill>
                            <a:schemeClr val="tx1"/>
                          </a:solidFill>
                          <a:effectLst/>
                          <a:latin typeface="Calibri" panose="020F0502020204030204" pitchFamily="34" charset="0"/>
                          <a:cs typeface="Calibri" panose="020F0502020204030204" pitchFamily="34" charset="0"/>
                        </a:rPr>
                        <a:t>0,61</a:t>
                      </a:r>
                      <a:endParaRPr lang="es-ES" sz="1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7436" marR="374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47326356"/>
                  </a:ext>
                </a:extLst>
              </a:tr>
              <a:tr h="275836">
                <a:tc>
                  <a:txBody>
                    <a:bodyPr/>
                    <a:lstStyle/>
                    <a:p>
                      <a:pPr algn="just">
                        <a:lnSpc>
                          <a:spcPct val="150000"/>
                        </a:lnSpc>
                        <a:spcAft>
                          <a:spcPts val="1000"/>
                        </a:spcAft>
                      </a:pPr>
                      <a:r>
                        <a:rPr lang="es-ES" sz="1400" dirty="0">
                          <a:solidFill>
                            <a:schemeClr val="tx1"/>
                          </a:solidFill>
                          <a:effectLst/>
                          <a:latin typeface="Calibri" panose="020F0502020204030204" pitchFamily="34" charset="0"/>
                          <a:cs typeface="Calibri" panose="020F0502020204030204" pitchFamily="34" charset="0"/>
                        </a:rPr>
                        <a:t>Ateromatosis arteria receptor</a:t>
                      </a:r>
                      <a:endParaRPr lang="es-ES" sz="1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7436" marR="374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ct val="150000"/>
                        </a:lnSpc>
                        <a:spcAft>
                          <a:spcPts val="1000"/>
                        </a:spcAft>
                      </a:pPr>
                      <a:r>
                        <a:rPr lang="es-ES" sz="1400" dirty="0">
                          <a:solidFill>
                            <a:schemeClr val="tx1"/>
                          </a:solidFill>
                          <a:effectLst/>
                          <a:latin typeface="Calibri" panose="020F0502020204030204" pitchFamily="34" charset="0"/>
                          <a:cs typeface="Calibri" panose="020F0502020204030204" pitchFamily="34" charset="0"/>
                        </a:rPr>
                        <a:t>2,66 (1,05-6,752)</a:t>
                      </a:r>
                      <a:endParaRPr lang="es-ES" sz="1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7436" marR="374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1000"/>
                        </a:spcAft>
                      </a:pPr>
                      <a:r>
                        <a:rPr lang="es-ES" sz="1400" b="1" dirty="0">
                          <a:solidFill>
                            <a:srgbClr val="FF0000"/>
                          </a:solidFill>
                          <a:effectLst/>
                          <a:latin typeface="Calibri" panose="020F0502020204030204" pitchFamily="34" charset="0"/>
                          <a:cs typeface="Calibri" panose="020F0502020204030204" pitchFamily="34" charset="0"/>
                        </a:rPr>
                        <a:t>0,039</a:t>
                      </a:r>
                      <a:endParaRPr lang="es-ES" sz="1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7436" marR="374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94064665"/>
                  </a:ext>
                </a:extLst>
              </a:tr>
              <a:tr h="275836">
                <a:tc>
                  <a:txBody>
                    <a:bodyPr/>
                    <a:lstStyle/>
                    <a:p>
                      <a:pPr algn="just">
                        <a:lnSpc>
                          <a:spcPct val="150000"/>
                        </a:lnSpc>
                        <a:spcAft>
                          <a:spcPts val="1000"/>
                        </a:spcAft>
                      </a:pPr>
                      <a:r>
                        <a:rPr lang="es-ES" sz="1400" dirty="0">
                          <a:solidFill>
                            <a:schemeClr val="tx1"/>
                          </a:solidFill>
                          <a:effectLst/>
                          <a:latin typeface="Calibri" panose="020F0502020204030204" pitchFamily="34" charset="0"/>
                          <a:cs typeface="Calibri" panose="020F0502020204030204" pitchFamily="34" charset="0"/>
                        </a:rPr>
                        <a:t>Ateromatosis arteria donante</a:t>
                      </a:r>
                      <a:endParaRPr lang="es-ES" sz="1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7436" marR="374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ct val="150000"/>
                        </a:lnSpc>
                        <a:spcAft>
                          <a:spcPts val="1000"/>
                        </a:spcAft>
                      </a:pPr>
                      <a:r>
                        <a:rPr lang="es-ES" sz="1400" dirty="0">
                          <a:solidFill>
                            <a:schemeClr val="tx1"/>
                          </a:solidFill>
                          <a:effectLst/>
                          <a:latin typeface="Calibri" panose="020F0502020204030204" pitchFamily="34" charset="0"/>
                          <a:cs typeface="Calibri" panose="020F0502020204030204" pitchFamily="34" charset="0"/>
                        </a:rPr>
                        <a:t>1,59 (0,87-2,89)</a:t>
                      </a:r>
                      <a:endParaRPr lang="es-ES" sz="1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7436" marR="374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1000"/>
                        </a:spcAft>
                      </a:pPr>
                      <a:r>
                        <a:rPr lang="es-ES" sz="1400" dirty="0">
                          <a:solidFill>
                            <a:schemeClr val="tx1"/>
                          </a:solidFill>
                          <a:effectLst/>
                          <a:latin typeface="Calibri" panose="020F0502020204030204" pitchFamily="34" charset="0"/>
                          <a:cs typeface="Calibri" panose="020F0502020204030204" pitchFamily="34" charset="0"/>
                        </a:rPr>
                        <a:t>0,13</a:t>
                      </a:r>
                      <a:endParaRPr lang="es-ES" sz="1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7436" marR="374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40811812"/>
                  </a:ext>
                </a:extLst>
              </a:tr>
              <a:tr h="390736">
                <a:tc>
                  <a:txBody>
                    <a:bodyPr/>
                    <a:lstStyle/>
                    <a:p>
                      <a:pPr algn="just">
                        <a:lnSpc>
                          <a:spcPct val="150000"/>
                        </a:lnSpc>
                        <a:spcAft>
                          <a:spcPts val="1000"/>
                        </a:spcAft>
                      </a:pPr>
                      <a:r>
                        <a:rPr lang="es-ES" sz="1400" dirty="0">
                          <a:solidFill>
                            <a:schemeClr val="tx1"/>
                          </a:solidFill>
                          <a:effectLst/>
                          <a:latin typeface="Calibri" panose="020F0502020204030204" pitchFamily="34" charset="0"/>
                          <a:cs typeface="Calibri" panose="020F0502020204030204" pitchFamily="34" charset="0"/>
                        </a:rPr>
                        <a:t>Ateromatosis en el donante o receptor</a:t>
                      </a:r>
                      <a:endParaRPr lang="es-ES" sz="1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7436" marR="374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ct val="150000"/>
                        </a:lnSpc>
                        <a:spcAft>
                          <a:spcPts val="1000"/>
                        </a:spcAft>
                      </a:pPr>
                      <a:r>
                        <a:rPr lang="es-ES" sz="1400" dirty="0">
                          <a:solidFill>
                            <a:schemeClr val="tx1"/>
                          </a:solidFill>
                          <a:effectLst/>
                          <a:latin typeface="Calibri" panose="020F0502020204030204" pitchFamily="34" charset="0"/>
                          <a:cs typeface="Calibri" panose="020F0502020204030204" pitchFamily="34" charset="0"/>
                        </a:rPr>
                        <a:t>2,08 (1,09-3,96)</a:t>
                      </a:r>
                      <a:endParaRPr lang="es-ES" sz="1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7436" marR="374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1000"/>
                        </a:spcAft>
                      </a:pPr>
                      <a:r>
                        <a:rPr lang="es-ES" sz="1400" b="1" dirty="0">
                          <a:solidFill>
                            <a:srgbClr val="FF0000"/>
                          </a:solidFill>
                          <a:effectLst/>
                          <a:latin typeface="Calibri" panose="020F0502020204030204" pitchFamily="34" charset="0"/>
                          <a:cs typeface="Calibri" panose="020F0502020204030204" pitchFamily="34" charset="0"/>
                        </a:rPr>
                        <a:t>0,025</a:t>
                      </a:r>
                      <a:endParaRPr lang="es-ES" sz="1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7436" marR="374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45223751"/>
                  </a:ext>
                </a:extLst>
              </a:tr>
              <a:tr h="390736">
                <a:tc>
                  <a:txBody>
                    <a:bodyPr/>
                    <a:lstStyle/>
                    <a:p>
                      <a:pPr algn="just">
                        <a:lnSpc>
                          <a:spcPct val="150000"/>
                        </a:lnSpc>
                        <a:spcAft>
                          <a:spcPts val="1000"/>
                        </a:spcAft>
                      </a:pPr>
                      <a:r>
                        <a:rPr lang="es-ES" sz="1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Anastomosis arterial compleja</a:t>
                      </a:r>
                    </a:p>
                  </a:txBody>
                  <a:tcPr marL="37436" marR="374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ct val="115000"/>
                        </a:lnSpc>
                        <a:spcAft>
                          <a:spcPts val="1000"/>
                        </a:spcAft>
                      </a:pPr>
                      <a:r>
                        <a:rPr lang="es-ES" sz="1400" dirty="0">
                          <a:effectLst/>
                          <a:latin typeface="Calibri" panose="020F0502020204030204" pitchFamily="34" charset="0"/>
                          <a:ea typeface="Times New Roman" panose="02020603050405020304" pitchFamily="18" charset="0"/>
                          <a:cs typeface="Calibri" panose="020F0502020204030204" pitchFamily="34" charset="0"/>
                        </a:rPr>
                        <a:t>1.06 (0.58-1.93)</a:t>
                      </a: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1000"/>
                        </a:spcAft>
                      </a:pPr>
                      <a:r>
                        <a:rPr lang="es-ES" sz="1400" dirty="0">
                          <a:effectLst/>
                          <a:latin typeface="Calibri" panose="020F0502020204030204" pitchFamily="34" charset="0"/>
                          <a:ea typeface="Times New Roman" panose="02020603050405020304" pitchFamily="18" charset="0"/>
                          <a:cs typeface="Calibri" panose="020F0502020204030204" pitchFamily="34" charset="0"/>
                        </a:rPr>
                        <a:t>0.85</a:t>
                      </a: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27654095"/>
                  </a:ext>
                </a:extLst>
              </a:tr>
              <a:tr h="275836">
                <a:tc>
                  <a:txBody>
                    <a:bodyPr/>
                    <a:lstStyle/>
                    <a:p>
                      <a:pPr algn="just">
                        <a:lnSpc>
                          <a:spcPct val="150000"/>
                        </a:lnSpc>
                        <a:spcAft>
                          <a:spcPts val="1000"/>
                        </a:spcAft>
                      </a:pPr>
                      <a:r>
                        <a:rPr lang="es-ES" sz="1400" dirty="0">
                          <a:solidFill>
                            <a:schemeClr val="tx1"/>
                          </a:solidFill>
                          <a:effectLst/>
                          <a:latin typeface="Calibri" panose="020F0502020204030204" pitchFamily="34" charset="0"/>
                          <a:cs typeface="Calibri" panose="020F0502020204030204" pitchFamily="34" charset="0"/>
                        </a:rPr>
                        <a:t>Antiagregación previa</a:t>
                      </a:r>
                      <a:endParaRPr lang="es-ES" sz="1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7436" marR="374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ct val="150000"/>
                        </a:lnSpc>
                        <a:spcAft>
                          <a:spcPts val="1000"/>
                        </a:spcAft>
                      </a:pPr>
                      <a:r>
                        <a:rPr lang="es-ES" sz="1400" dirty="0">
                          <a:solidFill>
                            <a:schemeClr val="tx1"/>
                          </a:solidFill>
                          <a:effectLst/>
                          <a:latin typeface="Calibri" panose="020F0502020204030204" pitchFamily="34" charset="0"/>
                          <a:cs typeface="Calibri" panose="020F0502020204030204" pitchFamily="34" charset="0"/>
                        </a:rPr>
                        <a:t>0,49 (0,12-2,04)</a:t>
                      </a:r>
                      <a:endParaRPr lang="es-ES" sz="1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7436" marR="374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1000"/>
                        </a:spcAft>
                      </a:pPr>
                      <a:r>
                        <a:rPr lang="es-ES" sz="1400" dirty="0">
                          <a:solidFill>
                            <a:schemeClr val="tx1"/>
                          </a:solidFill>
                          <a:effectLst/>
                          <a:latin typeface="Calibri" panose="020F0502020204030204" pitchFamily="34" charset="0"/>
                          <a:cs typeface="Calibri" panose="020F0502020204030204" pitchFamily="34" charset="0"/>
                        </a:rPr>
                        <a:t>0,33</a:t>
                      </a:r>
                      <a:endParaRPr lang="es-ES" sz="1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7436" marR="374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44631663"/>
                  </a:ext>
                </a:extLst>
              </a:tr>
              <a:tr h="275836">
                <a:tc>
                  <a:txBody>
                    <a:bodyPr/>
                    <a:lstStyle/>
                    <a:p>
                      <a:pPr algn="just">
                        <a:lnSpc>
                          <a:spcPct val="150000"/>
                        </a:lnSpc>
                        <a:spcAft>
                          <a:spcPts val="1000"/>
                        </a:spcAft>
                      </a:pPr>
                      <a:r>
                        <a:rPr lang="es-ES" sz="1400" dirty="0">
                          <a:solidFill>
                            <a:schemeClr val="tx1"/>
                          </a:solidFill>
                          <a:effectLst/>
                          <a:latin typeface="Calibri" panose="020F0502020204030204" pitchFamily="34" charset="0"/>
                          <a:cs typeface="Calibri" panose="020F0502020204030204" pitchFamily="34" charset="0"/>
                        </a:rPr>
                        <a:t>Anticoagulación previa</a:t>
                      </a:r>
                      <a:endParaRPr lang="es-ES" sz="1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7436" marR="374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ct val="150000"/>
                        </a:lnSpc>
                        <a:spcAft>
                          <a:spcPts val="1000"/>
                        </a:spcAft>
                      </a:pPr>
                      <a:r>
                        <a:rPr lang="es-ES" sz="1400">
                          <a:solidFill>
                            <a:schemeClr val="tx1"/>
                          </a:solidFill>
                          <a:effectLst/>
                          <a:latin typeface="Calibri" panose="020F0502020204030204" pitchFamily="34" charset="0"/>
                          <a:cs typeface="Calibri" panose="020F0502020204030204" pitchFamily="34" charset="0"/>
                        </a:rPr>
                        <a:t>1,28 (0,51-3,24)</a:t>
                      </a:r>
                      <a:endParaRPr lang="es-ES" sz="140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7436" marR="374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1000"/>
                        </a:spcAft>
                      </a:pPr>
                      <a:r>
                        <a:rPr lang="es-ES" sz="1400" dirty="0">
                          <a:solidFill>
                            <a:schemeClr val="tx1"/>
                          </a:solidFill>
                          <a:effectLst/>
                          <a:latin typeface="Calibri" panose="020F0502020204030204" pitchFamily="34" charset="0"/>
                          <a:cs typeface="Calibri" panose="020F0502020204030204" pitchFamily="34" charset="0"/>
                        </a:rPr>
                        <a:t>0,60</a:t>
                      </a:r>
                      <a:endParaRPr lang="es-ES" sz="1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7436" marR="374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54955554"/>
                  </a:ext>
                </a:extLst>
              </a:tr>
              <a:tr h="275836">
                <a:tc>
                  <a:txBody>
                    <a:bodyPr/>
                    <a:lstStyle/>
                    <a:p>
                      <a:pPr algn="just">
                        <a:lnSpc>
                          <a:spcPct val="150000"/>
                        </a:lnSpc>
                        <a:spcAft>
                          <a:spcPts val="1000"/>
                        </a:spcAft>
                      </a:pPr>
                      <a:r>
                        <a:rPr lang="es-ES" sz="1400" dirty="0">
                          <a:solidFill>
                            <a:schemeClr val="tx1"/>
                          </a:solidFill>
                          <a:effectLst/>
                          <a:latin typeface="Calibri" panose="020F0502020204030204" pitchFamily="34" charset="0"/>
                          <a:cs typeface="Calibri" panose="020F0502020204030204" pitchFamily="34" charset="0"/>
                        </a:rPr>
                        <a:t>Donante en asistolia</a:t>
                      </a:r>
                      <a:endParaRPr lang="es-ES" sz="1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7436" marR="374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ct val="150000"/>
                        </a:lnSpc>
                        <a:spcAft>
                          <a:spcPts val="1000"/>
                        </a:spcAft>
                      </a:pPr>
                      <a:r>
                        <a:rPr lang="es-ES" sz="1400">
                          <a:solidFill>
                            <a:schemeClr val="tx1"/>
                          </a:solidFill>
                          <a:effectLst/>
                        </a:rPr>
                        <a:t>2,09 (1,09-3,97)</a:t>
                      </a:r>
                      <a:endParaRPr lang="es-E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436" marR="374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1000"/>
                        </a:spcAft>
                      </a:pPr>
                      <a:r>
                        <a:rPr lang="es-ES" sz="1400" b="1" dirty="0">
                          <a:solidFill>
                            <a:srgbClr val="FF0000"/>
                          </a:solidFill>
                          <a:effectLst/>
                        </a:rPr>
                        <a:t>0,025</a:t>
                      </a:r>
                      <a:endParaRPr lang="es-ES" sz="1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436" marR="374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55623268"/>
                  </a:ext>
                </a:extLst>
              </a:tr>
              <a:tr h="275836">
                <a:tc>
                  <a:txBody>
                    <a:bodyPr/>
                    <a:lstStyle/>
                    <a:p>
                      <a:pPr algn="just">
                        <a:lnSpc>
                          <a:spcPct val="150000"/>
                        </a:lnSpc>
                        <a:spcAft>
                          <a:spcPts val="1000"/>
                        </a:spcAft>
                      </a:pPr>
                      <a:r>
                        <a:rPr lang="es-ES" sz="1400" dirty="0">
                          <a:solidFill>
                            <a:schemeClr val="tx1"/>
                          </a:solidFill>
                          <a:effectLst/>
                        </a:rPr>
                        <a:t>Reactivación CMV</a:t>
                      </a:r>
                      <a:endParaRPr lang="es-E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436" marR="374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ct val="150000"/>
                        </a:lnSpc>
                        <a:spcAft>
                          <a:spcPts val="1000"/>
                        </a:spcAft>
                      </a:pPr>
                      <a:r>
                        <a:rPr lang="es-ES" sz="1400" dirty="0">
                          <a:solidFill>
                            <a:schemeClr val="tx1"/>
                          </a:solidFill>
                          <a:effectLst/>
                        </a:rPr>
                        <a:t>1,42 (0,79-2,54)</a:t>
                      </a:r>
                      <a:endParaRPr lang="es-E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436" marR="374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1000"/>
                        </a:spcAft>
                      </a:pPr>
                      <a:r>
                        <a:rPr lang="es-ES" sz="1400" dirty="0">
                          <a:solidFill>
                            <a:schemeClr val="tx1"/>
                          </a:solidFill>
                          <a:effectLst/>
                        </a:rPr>
                        <a:t>0,23</a:t>
                      </a:r>
                      <a:endParaRPr lang="es-E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436" marR="374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08542465"/>
                  </a:ext>
                </a:extLst>
              </a:tr>
              <a:tr h="275836">
                <a:tc>
                  <a:txBody>
                    <a:bodyPr/>
                    <a:lstStyle/>
                    <a:p>
                      <a:pPr algn="just">
                        <a:lnSpc>
                          <a:spcPct val="150000"/>
                        </a:lnSpc>
                        <a:spcAft>
                          <a:spcPts val="1000"/>
                        </a:spcAft>
                      </a:pPr>
                      <a:r>
                        <a:rPr lang="es-ES" sz="1400" dirty="0" err="1">
                          <a:solidFill>
                            <a:schemeClr val="tx1"/>
                          </a:solidFill>
                          <a:effectLst/>
                        </a:rPr>
                        <a:t>Quimioembolización</a:t>
                      </a:r>
                      <a:r>
                        <a:rPr lang="es-ES" sz="1400" dirty="0">
                          <a:solidFill>
                            <a:schemeClr val="tx1"/>
                          </a:solidFill>
                          <a:effectLst/>
                        </a:rPr>
                        <a:t> previa</a:t>
                      </a:r>
                      <a:endParaRPr lang="es-E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436" marR="374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ct val="150000"/>
                        </a:lnSpc>
                        <a:spcAft>
                          <a:spcPts val="1000"/>
                        </a:spcAft>
                      </a:pPr>
                      <a:r>
                        <a:rPr lang="es-ES" sz="1400" dirty="0">
                          <a:solidFill>
                            <a:schemeClr val="tx1"/>
                          </a:solidFill>
                          <a:effectLst/>
                        </a:rPr>
                        <a:t>0,97 (0,50-1,87)</a:t>
                      </a:r>
                      <a:endParaRPr lang="es-E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436" marR="374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a:lnSpc>
                          <a:spcPct val="150000"/>
                        </a:lnSpc>
                        <a:spcAft>
                          <a:spcPts val="1000"/>
                        </a:spcAft>
                      </a:pPr>
                      <a:r>
                        <a:rPr lang="es-ES" sz="1400" dirty="0">
                          <a:solidFill>
                            <a:schemeClr val="tx1"/>
                          </a:solidFill>
                          <a:effectLst/>
                        </a:rPr>
                        <a:t>0,927</a:t>
                      </a:r>
                      <a:endParaRPr lang="es-E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436" marR="374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282517456"/>
                  </a:ext>
                </a:extLst>
              </a:tr>
            </a:tbl>
          </a:graphicData>
        </a:graphic>
      </p:graphicFrame>
    </p:spTree>
    <p:extLst>
      <p:ext uri="{BB962C8B-B14F-4D97-AF65-F5344CB8AC3E}">
        <p14:creationId xmlns:p14="http://schemas.microsoft.com/office/powerpoint/2010/main" val="36204270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1000"/>
            <a:lum/>
          </a:blip>
          <a:srcRect/>
          <a:stretch>
            <a:fillRect t="-37000" b="-37000"/>
          </a:stretch>
        </a:blipFill>
        <a:effectLst/>
      </p:bgPr>
    </p:bg>
    <p:spTree>
      <p:nvGrpSpPr>
        <p:cNvPr id="1" name=""/>
        <p:cNvGrpSpPr/>
        <p:nvPr/>
      </p:nvGrpSpPr>
      <p:grpSpPr>
        <a:xfrm>
          <a:off x="0" y="0"/>
          <a:ext cx="0" cy="0"/>
          <a:chOff x="0" y="0"/>
          <a:chExt cx="0" cy="0"/>
        </a:xfrm>
      </p:grpSpPr>
      <p:sp>
        <p:nvSpPr>
          <p:cNvPr id="10" name="CuadroTexto 9">
            <a:extLst>
              <a:ext uri="{FF2B5EF4-FFF2-40B4-BE49-F238E27FC236}">
                <a16:creationId xmlns:a16="http://schemas.microsoft.com/office/drawing/2014/main" id="{3154A8AB-AA21-481B-41E1-7D79AD6EBB10}"/>
              </a:ext>
            </a:extLst>
          </p:cNvPr>
          <p:cNvSpPr txBox="1"/>
          <p:nvPr/>
        </p:nvSpPr>
        <p:spPr>
          <a:xfrm>
            <a:off x="87911" y="-20998"/>
            <a:ext cx="10844783" cy="461665"/>
          </a:xfrm>
          <a:prstGeom prst="rect">
            <a:avLst/>
          </a:prstGeom>
          <a:noFill/>
        </p:spPr>
        <p:txBody>
          <a:bodyPr wrap="square" rtlCol="0">
            <a:spAutoFit/>
          </a:bodyPr>
          <a:lstStyle/>
          <a:p>
            <a:r>
              <a:rPr lang="es-ES" sz="2400" b="1" dirty="0">
                <a:solidFill>
                  <a:srgbClr val="01A2E2"/>
                </a:solidFill>
                <a:latin typeface="Arial Rounded MT Bold" panose="020F0704030504030204" pitchFamily="34" charset="77"/>
              </a:rPr>
              <a:t>Variables predictoras de estenosis biliar a los 24 meses </a:t>
            </a:r>
            <a:r>
              <a:rPr lang="es-ES" sz="2400" b="1" dirty="0" err="1">
                <a:solidFill>
                  <a:srgbClr val="01A2E2"/>
                </a:solidFill>
                <a:latin typeface="Arial Rounded MT Bold" panose="020F0704030504030204" pitchFamily="34" charset="77"/>
              </a:rPr>
              <a:t>posTH</a:t>
            </a:r>
            <a:endParaRPr lang="es-ES" sz="2400" dirty="0">
              <a:solidFill>
                <a:srgbClr val="01A2E2"/>
              </a:solidFill>
              <a:latin typeface="Arial Rounded MT Bold" panose="020F0704030504030204" pitchFamily="34" charset="77"/>
            </a:endParaRPr>
          </a:p>
        </p:txBody>
      </p:sp>
      <p:graphicFrame>
        <p:nvGraphicFramePr>
          <p:cNvPr id="2" name="Tabla 1">
            <a:extLst>
              <a:ext uri="{FF2B5EF4-FFF2-40B4-BE49-F238E27FC236}">
                <a16:creationId xmlns:a16="http://schemas.microsoft.com/office/drawing/2014/main" id="{9ECF01EA-41F9-C2BF-8F15-14BF578175EB}"/>
              </a:ext>
            </a:extLst>
          </p:cNvPr>
          <p:cNvGraphicFramePr>
            <a:graphicFrameLocks noGrp="1"/>
          </p:cNvGraphicFramePr>
          <p:nvPr>
            <p:extLst>
              <p:ext uri="{D42A27DB-BD31-4B8C-83A1-F6EECF244321}">
                <p14:modId xmlns:p14="http://schemas.microsoft.com/office/powerpoint/2010/main" val="3784984576"/>
              </p:ext>
            </p:extLst>
          </p:nvPr>
        </p:nvGraphicFramePr>
        <p:xfrm>
          <a:off x="134080" y="697274"/>
          <a:ext cx="6859385" cy="4969368"/>
        </p:xfrm>
        <a:graphic>
          <a:graphicData uri="http://schemas.openxmlformats.org/drawingml/2006/table">
            <a:tbl>
              <a:tblPr firstRow="1" firstCol="1" bandRow="1">
                <a:tableStyleId>{5C22544A-7EE6-4342-B048-85BDC9FD1C3A}</a:tableStyleId>
              </a:tblPr>
              <a:tblGrid>
                <a:gridCol w="3567918">
                  <a:extLst>
                    <a:ext uri="{9D8B030D-6E8A-4147-A177-3AD203B41FA5}">
                      <a16:colId xmlns:a16="http://schemas.microsoft.com/office/drawing/2014/main" val="2094071768"/>
                    </a:ext>
                  </a:extLst>
                </a:gridCol>
                <a:gridCol w="2270494">
                  <a:extLst>
                    <a:ext uri="{9D8B030D-6E8A-4147-A177-3AD203B41FA5}">
                      <a16:colId xmlns:a16="http://schemas.microsoft.com/office/drawing/2014/main" val="1768582575"/>
                    </a:ext>
                  </a:extLst>
                </a:gridCol>
                <a:gridCol w="1020973">
                  <a:extLst>
                    <a:ext uri="{9D8B030D-6E8A-4147-A177-3AD203B41FA5}">
                      <a16:colId xmlns:a16="http://schemas.microsoft.com/office/drawing/2014/main" val="1864159954"/>
                    </a:ext>
                  </a:extLst>
                </a:gridCol>
              </a:tblGrid>
              <a:tr h="724342">
                <a:tc rowSpan="2">
                  <a:txBody>
                    <a:bodyPr/>
                    <a:lstStyle/>
                    <a:p>
                      <a:pPr algn="ctr">
                        <a:lnSpc>
                          <a:spcPct val="150000"/>
                        </a:lnSpc>
                        <a:spcAft>
                          <a:spcPts val="1000"/>
                        </a:spcAft>
                      </a:pPr>
                      <a:r>
                        <a:rPr lang="es-ES" sz="1600" dirty="0">
                          <a:solidFill>
                            <a:schemeClr val="tx1"/>
                          </a:solidFill>
                          <a:effectLst/>
                        </a:rPr>
                        <a:t>Variables</a:t>
                      </a:r>
                      <a:endParaRPr lang="es-E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58" marR="57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50000"/>
                        </a:lnSpc>
                        <a:spcAft>
                          <a:spcPts val="1000"/>
                        </a:spcAft>
                      </a:pPr>
                      <a:r>
                        <a:rPr lang="es-ES" sz="1600" dirty="0">
                          <a:solidFill>
                            <a:schemeClr val="tx1"/>
                          </a:solidFill>
                          <a:effectLst/>
                        </a:rPr>
                        <a:t>Análisis multivariante</a:t>
                      </a:r>
                      <a:br>
                        <a:rPr lang="es-ES" sz="1600" dirty="0">
                          <a:solidFill>
                            <a:schemeClr val="tx1"/>
                          </a:solidFill>
                          <a:effectLst/>
                        </a:rPr>
                      </a:br>
                      <a:r>
                        <a:rPr lang="es-ES" sz="1600" dirty="0">
                          <a:solidFill>
                            <a:schemeClr val="tx1"/>
                          </a:solidFill>
                          <a:effectLst/>
                        </a:rPr>
                        <a:t>(modelo final)</a:t>
                      </a:r>
                      <a:endParaRPr lang="es-E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58" marR="57758"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pPr algn="l">
                        <a:lnSpc>
                          <a:spcPct val="150000"/>
                        </a:lnSpc>
                        <a:spcAft>
                          <a:spcPts val="1000"/>
                        </a:spcAft>
                      </a:pPr>
                      <a:r>
                        <a:rPr lang="es-ES" sz="1600" dirty="0">
                          <a:solidFill>
                            <a:schemeClr val="tx1"/>
                          </a:solidFill>
                          <a:effectLst/>
                        </a:rPr>
                        <a:t> </a:t>
                      </a:r>
                      <a:endParaRPr lang="es-E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58" marR="57758"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4">
                        <a:lumMod val="20000"/>
                        <a:lumOff val="80000"/>
                      </a:schemeClr>
                    </a:solidFill>
                  </a:tcPr>
                </a:tc>
                <a:extLst>
                  <a:ext uri="{0D108BD9-81ED-4DB2-BD59-A6C34878D82A}">
                    <a16:rowId xmlns:a16="http://schemas.microsoft.com/office/drawing/2014/main" val="501049705"/>
                  </a:ext>
                </a:extLst>
              </a:tr>
              <a:tr h="341746">
                <a:tc vMerge="1">
                  <a:txBody>
                    <a:bodyPr/>
                    <a:lstStyle/>
                    <a:p>
                      <a:endParaRPr lang="es-ES"/>
                    </a:p>
                  </a:txBody>
                  <a:tcPr>
                    <a:lnT w="12700" cap="flat" cmpd="sng" algn="ctr">
                      <a:solidFill>
                        <a:schemeClr val="tx1"/>
                      </a:solidFill>
                      <a:prstDash val="solid"/>
                      <a:round/>
                      <a:headEnd type="none" w="med" len="med"/>
                      <a:tailEnd type="none" w="med" len="med"/>
                    </a:lnT>
                  </a:tcPr>
                </a:tc>
                <a:tc>
                  <a:txBody>
                    <a:bodyPr/>
                    <a:lstStyle/>
                    <a:p>
                      <a:pPr algn="ctr">
                        <a:lnSpc>
                          <a:spcPct val="150000"/>
                        </a:lnSpc>
                        <a:spcAft>
                          <a:spcPts val="1000"/>
                        </a:spcAft>
                      </a:pPr>
                      <a:r>
                        <a:rPr lang="es-ES" sz="1600" dirty="0">
                          <a:solidFill>
                            <a:schemeClr val="tx1"/>
                          </a:solidFill>
                          <a:effectLst/>
                        </a:rPr>
                        <a:t>HR (95% CI)</a:t>
                      </a:r>
                      <a:endParaRPr lang="es-E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58" marR="57758" marT="0" marB="0">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50000"/>
                        </a:lnSpc>
                        <a:spcAft>
                          <a:spcPts val="1000"/>
                        </a:spcAft>
                      </a:pPr>
                      <a:r>
                        <a:rPr lang="es-ES" sz="1600" dirty="0">
                          <a:solidFill>
                            <a:schemeClr val="tx1"/>
                          </a:solidFill>
                          <a:effectLst/>
                        </a:rPr>
                        <a:t>p</a:t>
                      </a:r>
                      <a:endParaRPr lang="es-E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58" marR="57758"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442671698"/>
                  </a:ext>
                </a:extLst>
              </a:tr>
              <a:tr h="298903">
                <a:tc>
                  <a:txBody>
                    <a:bodyPr/>
                    <a:lstStyle/>
                    <a:p>
                      <a:pPr algn="just">
                        <a:lnSpc>
                          <a:spcPct val="150000"/>
                        </a:lnSpc>
                        <a:spcAft>
                          <a:spcPts val="1000"/>
                        </a:spcAft>
                      </a:pPr>
                      <a:r>
                        <a:rPr lang="es-ES" sz="1400" dirty="0">
                          <a:solidFill>
                            <a:schemeClr val="tx1"/>
                          </a:solidFill>
                          <a:effectLst/>
                        </a:rPr>
                        <a:t>Sexo</a:t>
                      </a:r>
                      <a:endParaRPr lang="es-E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58" marR="57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ct val="150000"/>
                        </a:lnSpc>
                        <a:spcAft>
                          <a:spcPts val="1000"/>
                        </a:spcAft>
                      </a:pPr>
                      <a:r>
                        <a:rPr lang="es-ES" sz="1400" dirty="0">
                          <a:solidFill>
                            <a:schemeClr val="tx1"/>
                          </a:solidFill>
                          <a:effectLst/>
                        </a:rPr>
                        <a:t>0,40 (0,17-0.,91)</a:t>
                      </a:r>
                      <a:endParaRPr lang="es-E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58" marR="57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1000"/>
                        </a:spcAft>
                      </a:pPr>
                      <a:r>
                        <a:rPr lang="es-ES" sz="1400" dirty="0">
                          <a:solidFill>
                            <a:schemeClr val="tx1"/>
                          </a:solidFill>
                          <a:effectLst/>
                        </a:rPr>
                        <a:t>0,03</a:t>
                      </a:r>
                      <a:endParaRPr lang="es-E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58" marR="57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24322014"/>
                  </a:ext>
                </a:extLst>
              </a:tr>
              <a:tr h="298903">
                <a:tc>
                  <a:txBody>
                    <a:bodyPr/>
                    <a:lstStyle/>
                    <a:p>
                      <a:pPr algn="just">
                        <a:lnSpc>
                          <a:spcPct val="150000"/>
                        </a:lnSpc>
                        <a:spcAft>
                          <a:spcPts val="1000"/>
                        </a:spcAft>
                      </a:pPr>
                      <a:r>
                        <a:rPr lang="es-ES" sz="1400" dirty="0">
                          <a:solidFill>
                            <a:schemeClr val="tx1"/>
                          </a:solidFill>
                          <a:effectLst/>
                        </a:rPr>
                        <a:t>Edad </a:t>
                      </a:r>
                      <a:endParaRPr lang="es-E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58" marR="57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ct val="150000"/>
                        </a:lnSpc>
                        <a:spcAft>
                          <a:spcPts val="1000"/>
                        </a:spcAft>
                      </a:pPr>
                      <a:r>
                        <a:rPr lang="es-ES" sz="1400" dirty="0">
                          <a:solidFill>
                            <a:schemeClr val="tx1"/>
                          </a:solidFill>
                          <a:effectLst/>
                        </a:rPr>
                        <a:t>0,97 (0,94-1,01)</a:t>
                      </a:r>
                      <a:endParaRPr lang="es-E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58" marR="57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1000"/>
                        </a:spcAft>
                      </a:pPr>
                      <a:r>
                        <a:rPr lang="es-ES" sz="1400" dirty="0">
                          <a:solidFill>
                            <a:schemeClr val="tx1"/>
                          </a:solidFill>
                          <a:effectLst/>
                        </a:rPr>
                        <a:t>0,14</a:t>
                      </a:r>
                      <a:endParaRPr lang="es-E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58" marR="57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18450942"/>
                  </a:ext>
                </a:extLst>
              </a:tr>
              <a:tr h="298903">
                <a:tc>
                  <a:txBody>
                    <a:bodyPr/>
                    <a:lstStyle/>
                    <a:p>
                      <a:pPr algn="just">
                        <a:lnSpc>
                          <a:spcPct val="150000"/>
                        </a:lnSpc>
                        <a:spcAft>
                          <a:spcPts val="1000"/>
                        </a:spcAft>
                      </a:pPr>
                      <a:r>
                        <a:rPr lang="es-ES" sz="1400" dirty="0">
                          <a:solidFill>
                            <a:schemeClr val="tx1"/>
                          </a:solidFill>
                          <a:effectLst/>
                        </a:rPr>
                        <a:t>TH por CHC</a:t>
                      </a:r>
                      <a:endParaRPr lang="es-E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58" marR="57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ct val="150000"/>
                        </a:lnSpc>
                        <a:spcAft>
                          <a:spcPts val="1000"/>
                        </a:spcAft>
                      </a:pPr>
                      <a:endParaRPr lang="es-E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58" marR="57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lnSpc>
                          <a:spcPct val="150000"/>
                        </a:lnSpc>
                        <a:spcAft>
                          <a:spcPts val="1000"/>
                        </a:spcAft>
                      </a:pPr>
                      <a:endParaRPr lang="es-E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58" marR="57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4054453266"/>
                  </a:ext>
                </a:extLst>
              </a:tr>
              <a:tr h="298903">
                <a:tc>
                  <a:txBody>
                    <a:bodyPr/>
                    <a:lstStyle/>
                    <a:p>
                      <a:pPr algn="just">
                        <a:lnSpc>
                          <a:spcPct val="150000"/>
                        </a:lnSpc>
                        <a:spcAft>
                          <a:spcPts val="1000"/>
                        </a:spcAft>
                      </a:pPr>
                      <a:r>
                        <a:rPr lang="es-ES" sz="1400" dirty="0">
                          <a:solidFill>
                            <a:schemeClr val="tx1"/>
                          </a:solidFill>
                          <a:effectLst/>
                        </a:rPr>
                        <a:t>Hipertensión</a:t>
                      </a:r>
                      <a:endParaRPr lang="es-E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58" marR="57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ct val="150000"/>
                        </a:lnSpc>
                        <a:spcAft>
                          <a:spcPts val="1000"/>
                        </a:spcAft>
                      </a:pPr>
                      <a:r>
                        <a:rPr lang="es-ES" sz="1400" dirty="0">
                          <a:solidFill>
                            <a:schemeClr val="tx1"/>
                          </a:solidFill>
                          <a:effectLst/>
                        </a:rPr>
                        <a:t>1,15 (0,60-2,23)</a:t>
                      </a:r>
                      <a:endParaRPr lang="es-E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58" marR="57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1000"/>
                        </a:spcAft>
                      </a:pPr>
                      <a:r>
                        <a:rPr lang="es-ES" sz="1400" dirty="0">
                          <a:solidFill>
                            <a:schemeClr val="tx1"/>
                          </a:solidFill>
                          <a:effectLst/>
                        </a:rPr>
                        <a:t>0,68</a:t>
                      </a:r>
                      <a:endParaRPr lang="es-E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58" marR="57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1765404"/>
                  </a:ext>
                </a:extLst>
              </a:tr>
              <a:tr h="298903">
                <a:tc>
                  <a:txBody>
                    <a:bodyPr/>
                    <a:lstStyle/>
                    <a:p>
                      <a:pPr algn="just">
                        <a:lnSpc>
                          <a:spcPct val="150000"/>
                        </a:lnSpc>
                        <a:spcAft>
                          <a:spcPts val="1000"/>
                        </a:spcAft>
                      </a:pPr>
                      <a:r>
                        <a:rPr lang="es-ES" sz="1400" dirty="0">
                          <a:solidFill>
                            <a:schemeClr val="tx1"/>
                          </a:solidFill>
                          <a:effectLst/>
                        </a:rPr>
                        <a:t> DM</a:t>
                      </a:r>
                      <a:endParaRPr lang="es-E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436" marR="374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ct val="150000"/>
                        </a:lnSpc>
                        <a:spcAft>
                          <a:spcPts val="1000"/>
                        </a:spcAft>
                      </a:pPr>
                      <a:r>
                        <a:rPr lang="es-ES" sz="1400" dirty="0">
                          <a:solidFill>
                            <a:schemeClr val="tx1"/>
                          </a:solidFill>
                          <a:effectLst/>
                        </a:rPr>
                        <a:t>1,13 (0,57-2,23)</a:t>
                      </a:r>
                      <a:endParaRPr lang="es-E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436" marR="374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1000"/>
                        </a:spcAft>
                      </a:pPr>
                      <a:r>
                        <a:rPr lang="es-ES" sz="1400" dirty="0">
                          <a:solidFill>
                            <a:schemeClr val="tx1"/>
                          </a:solidFill>
                          <a:effectLst/>
                        </a:rPr>
                        <a:t>0,74</a:t>
                      </a:r>
                      <a:endParaRPr lang="es-E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436" marR="374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29027523"/>
                  </a:ext>
                </a:extLst>
              </a:tr>
              <a:tr h="298903">
                <a:tc>
                  <a:txBody>
                    <a:bodyPr/>
                    <a:lstStyle/>
                    <a:p>
                      <a:pPr algn="just">
                        <a:lnSpc>
                          <a:spcPct val="150000"/>
                        </a:lnSpc>
                        <a:spcAft>
                          <a:spcPts val="1000"/>
                        </a:spcAft>
                      </a:pPr>
                      <a:r>
                        <a:rPr lang="es-ES" sz="1400" dirty="0">
                          <a:solidFill>
                            <a:schemeClr val="tx1"/>
                          </a:solidFill>
                          <a:effectLst/>
                        </a:rPr>
                        <a:t> Dislipemia</a:t>
                      </a:r>
                      <a:endParaRPr lang="es-E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436" marR="374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ct val="150000"/>
                        </a:lnSpc>
                        <a:spcAft>
                          <a:spcPts val="1000"/>
                        </a:spcAft>
                      </a:pPr>
                      <a:r>
                        <a:rPr lang="es-ES" sz="1400" dirty="0">
                          <a:solidFill>
                            <a:schemeClr val="tx1"/>
                          </a:solidFill>
                          <a:effectLst/>
                        </a:rPr>
                        <a:t>0,41 (0,16-1,04)</a:t>
                      </a:r>
                      <a:endParaRPr lang="es-E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436" marR="374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1000"/>
                        </a:spcAft>
                      </a:pPr>
                      <a:r>
                        <a:rPr lang="es-ES" sz="1400" dirty="0">
                          <a:solidFill>
                            <a:schemeClr val="tx1"/>
                          </a:solidFill>
                          <a:effectLst/>
                        </a:rPr>
                        <a:t>0,06</a:t>
                      </a:r>
                      <a:endParaRPr lang="es-E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436" marR="374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88056434"/>
                  </a:ext>
                </a:extLst>
              </a:tr>
              <a:tr h="298903">
                <a:tc>
                  <a:txBody>
                    <a:bodyPr/>
                    <a:lstStyle/>
                    <a:p>
                      <a:pPr algn="just">
                        <a:lnSpc>
                          <a:spcPct val="150000"/>
                        </a:lnSpc>
                        <a:spcAft>
                          <a:spcPts val="1000"/>
                        </a:spcAft>
                      </a:pPr>
                      <a:r>
                        <a:rPr lang="es-ES" sz="1400" dirty="0">
                          <a:solidFill>
                            <a:schemeClr val="tx1"/>
                          </a:solidFill>
                          <a:effectLst/>
                        </a:rPr>
                        <a:t>IMC del receptor</a:t>
                      </a:r>
                      <a:endParaRPr lang="es-E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436" marR="374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ct val="150000"/>
                        </a:lnSpc>
                        <a:spcAft>
                          <a:spcPts val="1000"/>
                        </a:spcAft>
                      </a:pPr>
                      <a:r>
                        <a:rPr lang="es-ES" sz="1400" dirty="0">
                          <a:solidFill>
                            <a:schemeClr val="tx1"/>
                          </a:solidFill>
                          <a:effectLst/>
                        </a:rPr>
                        <a:t> </a:t>
                      </a:r>
                      <a:endParaRPr lang="es-E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436" marR="374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lnSpc>
                          <a:spcPct val="150000"/>
                        </a:lnSpc>
                        <a:spcAft>
                          <a:spcPts val="1000"/>
                        </a:spcAft>
                      </a:pPr>
                      <a:r>
                        <a:rPr lang="es-ES" sz="1400" dirty="0">
                          <a:solidFill>
                            <a:schemeClr val="tx1"/>
                          </a:solidFill>
                          <a:effectLst/>
                        </a:rPr>
                        <a:t> </a:t>
                      </a:r>
                      <a:endParaRPr lang="es-E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436" marR="374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3913753208"/>
                  </a:ext>
                </a:extLst>
              </a:tr>
              <a:tr h="298903">
                <a:tc>
                  <a:txBody>
                    <a:bodyPr/>
                    <a:lstStyle/>
                    <a:p>
                      <a:pPr algn="just">
                        <a:lnSpc>
                          <a:spcPct val="150000"/>
                        </a:lnSpc>
                        <a:spcAft>
                          <a:spcPts val="1000"/>
                        </a:spcAft>
                      </a:pPr>
                      <a:r>
                        <a:rPr lang="es-ES" sz="1400" dirty="0">
                          <a:solidFill>
                            <a:schemeClr val="tx1"/>
                          </a:solidFill>
                          <a:effectLst/>
                        </a:rPr>
                        <a:t>Esteatosis en el implante</a:t>
                      </a:r>
                      <a:endParaRPr lang="es-E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436" marR="374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ct val="150000"/>
                        </a:lnSpc>
                        <a:spcAft>
                          <a:spcPts val="1000"/>
                        </a:spcAft>
                      </a:pPr>
                      <a:r>
                        <a:rPr lang="es-ES" sz="1400" dirty="0">
                          <a:solidFill>
                            <a:schemeClr val="tx1"/>
                          </a:solidFill>
                          <a:effectLst/>
                        </a:rPr>
                        <a:t>0,63 (0,34-1,15)</a:t>
                      </a:r>
                      <a:endParaRPr lang="es-E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436" marR="374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1000"/>
                        </a:spcAft>
                      </a:pPr>
                      <a:r>
                        <a:rPr lang="es-ES" sz="1400">
                          <a:solidFill>
                            <a:schemeClr val="tx1"/>
                          </a:solidFill>
                          <a:effectLst/>
                        </a:rPr>
                        <a:t>0,13</a:t>
                      </a:r>
                      <a:endParaRPr lang="es-E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436" marR="374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16049224"/>
                  </a:ext>
                </a:extLst>
              </a:tr>
              <a:tr h="298903">
                <a:tc>
                  <a:txBody>
                    <a:bodyPr/>
                    <a:lstStyle/>
                    <a:p>
                      <a:pPr algn="just">
                        <a:lnSpc>
                          <a:spcPct val="150000"/>
                        </a:lnSpc>
                        <a:spcAft>
                          <a:spcPts val="1000"/>
                        </a:spcAft>
                      </a:pPr>
                      <a:r>
                        <a:rPr lang="es-ES" sz="1400" dirty="0">
                          <a:solidFill>
                            <a:schemeClr val="tx1"/>
                          </a:solidFill>
                          <a:effectLst/>
                        </a:rPr>
                        <a:t>Esteatosis en el </a:t>
                      </a:r>
                      <a:r>
                        <a:rPr lang="es-ES" sz="1400" dirty="0" err="1">
                          <a:solidFill>
                            <a:schemeClr val="tx1"/>
                          </a:solidFill>
                          <a:effectLst/>
                        </a:rPr>
                        <a:t>explante</a:t>
                      </a:r>
                      <a:endParaRPr lang="es-E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436" marR="374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ct val="150000"/>
                        </a:lnSpc>
                        <a:spcAft>
                          <a:spcPts val="1000"/>
                        </a:spcAft>
                      </a:pPr>
                      <a:r>
                        <a:rPr lang="es-ES" sz="1400" dirty="0">
                          <a:solidFill>
                            <a:schemeClr val="tx1"/>
                          </a:solidFill>
                          <a:effectLst/>
                        </a:rPr>
                        <a:t> </a:t>
                      </a:r>
                      <a:endParaRPr lang="es-E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436" marR="374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lnSpc>
                          <a:spcPct val="150000"/>
                        </a:lnSpc>
                        <a:spcAft>
                          <a:spcPts val="1000"/>
                        </a:spcAft>
                      </a:pPr>
                      <a:r>
                        <a:rPr lang="es-ES" sz="1400">
                          <a:solidFill>
                            <a:schemeClr val="tx1"/>
                          </a:solidFill>
                          <a:effectLst/>
                        </a:rPr>
                        <a:t> </a:t>
                      </a:r>
                      <a:endParaRPr lang="es-E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436" marR="374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4247326356"/>
                  </a:ext>
                </a:extLst>
              </a:tr>
              <a:tr h="457125">
                <a:tc>
                  <a:txBody>
                    <a:bodyPr/>
                    <a:lstStyle/>
                    <a:p>
                      <a:pPr algn="just">
                        <a:lnSpc>
                          <a:spcPct val="150000"/>
                        </a:lnSpc>
                        <a:spcAft>
                          <a:spcPts val="1000"/>
                        </a:spcAft>
                      </a:pPr>
                      <a:r>
                        <a:rPr lang="es-ES" sz="1400" dirty="0">
                          <a:solidFill>
                            <a:schemeClr val="tx1"/>
                          </a:solidFill>
                          <a:effectLst/>
                        </a:rPr>
                        <a:t>Ateromatosis en el donante o receptor</a:t>
                      </a:r>
                      <a:endParaRPr lang="es-E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436" marR="374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ct val="150000"/>
                        </a:lnSpc>
                        <a:spcAft>
                          <a:spcPts val="1000"/>
                        </a:spcAft>
                      </a:pPr>
                      <a:r>
                        <a:rPr lang="es-ES" sz="1400" dirty="0">
                          <a:solidFill>
                            <a:schemeClr val="tx1"/>
                          </a:solidFill>
                          <a:effectLst/>
                        </a:rPr>
                        <a:t>2,51 (1,15-5,477)</a:t>
                      </a:r>
                      <a:endParaRPr lang="es-E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436" marR="374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1000"/>
                        </a:spcAft>
                      </a:pPr>
                      <a:r>
                        <a:rPr lang="es-ES" sz="1400" b="1" dirty="0">
                          <a:solidFill>
                            <a:srgbClr val="FF0000"/>
                          </a:solidFill>
                          <a:effectLst/>
                        </a:rPr>
                        <a:t>0,021</a:t>
                      </a:r>
                      <a:endParaRPr lang="es-ES" sz="1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436" marR="374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45223751"/>
                  </a:ext>
                </a:extLst>
              </a:tr>
              <a:tr h="457125">
                <a:tc>
                  <a:txBody>
                    <a:bodyPr/>
                    <a:lstStyle/>
                    <a:p>
                      <a:pPr algn="just">
                        <a:lnSpc>
                          <a:spcPct val="150000"/>
                        </a:lnSpc>
                        <a:spcAft>
                          <a:spcPts val="1000"/>
                        </a:spcAft>
                      </a:pPr>
                      <a:r>
                        <a:rPr lang="es-ES" sz="1400" dirty="0">
                          <a:solidFill>
                            <a:schemeClr val="tx1"/>
                          </a:solidFill>
                          <a:effectLst/>
                        </a:rPr>
                        <a:t>Ateromatosis arteria receptor</a:t>
                      </a:r>
                      <a:endParaRPr lang="es-E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436" marR="374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ct val="150000"/>
                        </a:lnSpc>
                        <a:spcAft>
                          <a:spcPts val="1000"/>
                        </a:spcAft>
                      </a:pPr>
                      <a:r>
                        <a:rPr lang="es-ES" sz="1400" dirty="0">
                          <a:solidFill>
                            <a:schemeClr val="tx1"/>
                          </a:solidFill>
                          <a:effectLst/>
                          <a:highlight>
                            <a:srgbClr val="C0C0C0"/>
                          </a:highlight>
                        </a:rPr>
                        <a:t> </a:t>
                      </a:r>
                      <a:endParaRPr lang="es-E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436" marR="374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lnSpc>
                          <a:spcPct val="150000"/>
                        </a:lnSpc>
                        <a:spcAft>
                          <a:spcPts val="1000"/>
                        </a:spcAft>
                      </a:pPr>
                      <a:r>
                        <a:rPr lang="es-ES" sz="1400" dirty="0">
                          <a:solidFill>
                            <a:schemeClr val="tx1"/>
                          </a:solidFill>
                          <a:effectLst/>
                          <a:highlight>
                            <a:srgbClr val="C0C0C0"/>
                          </a:highlight>
                        </a:rPr>
                        <a:t> </a:t>
                      </a:r>
                      <a:endParaRPr lang="es-E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436" marR="374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2124577514"/>
                  </a:ext>
                </a:extLst>
              </a:tr>
              <a:tr h="298903">
                <a:tc>
                  <a:txBody>
                    <a:bodyPr/>
                    <a:lstStyle/>
                    <a:p>
                      <a:pPr algn="just">
                        <a:lnSpc>
                          <a:spcPct val="150000"/>
                        </a:lnSpc>
                        <a:spcAft>
                          <a:spcPts val="1000"/>
                        </a:spcAft>
                      </a:pPr>
                      <a:r>
                        <a:rPr lang="es-ES" sz="1400" dirty="0">
                          <a:solidFill>
                            <a:schemeClr val="tx1"/>
                          </a:solidFill>
                          <a:effectLst/>
                        </a:rPr>
                        <a:t>Ateromatosis arteria donante</a:t>
                      </a:r>
                      <a:endParaRPr lang="es-E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436" marR="374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ct val="150000"/>
                        </a:lnSpc>
                        <a:spcAft>
                          <a:spcPts val="1000"/>
                        </a:spcAft>
                      </a:pPr>
                      <a:r>
                        <a:rPr lang="es-ES" sz="1400" dirty="0">
                          <a:solidFill>
                            <a:schemeClr val="tx1"/>
                          </a:solidFill>
                          <a:effectLst/>
                          <a:highlight>
                            <a:srgbClr val="C0C0C0"/>
                          </a:highlight>
                        </a:rPr>
                        <a:t> </a:t>
                      </a:r>
                      <a:endParaRPr lang="es-E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436" marR="374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lnSpc>
                          <a:spcPct val="150000"/>
                        </a:lnSpc>
                        <a:spcAft>
                          <a:spcPts val="1000"/>
                        </a:spcAft>
                      </a:pPr>
                      <a:r>
                        <a:rPr lang="es-ES" sz="1400" dirty="0">
                          <a:solidFill>
                            <a:schemeClr val="tx1"/>
                          </a:solidFill>
                          <a:effectLst/>
                          <a:highlight>
                            <a:srgbClr val="C0C0C0"/>
                          </a:highlight>
                        </a:rPr>
                        <a:t> </a:t>
                      </a:r>
                      <a:endParaRPr lang="es-E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436" marR="374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3644631663"/>
                  </a:ext>
                </a:extLst>
              </a:tr>
            </a:tbl>
          </a:graphicData>
        </a:graphic>
      </p:graphicFrame>
      <p:graphicFrame>
        <p:nvGraphicFramePr>
          <p:cNvPr id="4" name="Tabla 3">
            <a:extLst>
              <a:ext uri="{FF2B5EF4-FFF2-40B4-BE49-F238E27FC236}">
                <a16:creationId xmlns:a16="http://schemas.microsoft.com/office/drawing/2014/main" id="{AEEAC476-1521-CDAD-B3C7-035ABAA50B76}"/>
              </a:ext>
            </a:extLst>
          </p:cNvPr>
          <p:cNvGraphicFramePr>
            <a:graphicFrameLocks noGrp="1"/>
          </p:cNvGraphicFramePr>
          <p:nvPr>
            <p:extLst>
              <p:ext uri="{D42A27DB-BD31-4B8C-83A1-F6EECF244321}">
                <p14:modId xmlns:p14="http://schemas.microsoft.com/office/powerpoint/2010/main" val="1579886595"/>
              </p:ext>
            </p:extLst>
          </p:nvPr>
        </p:nvGraphicFramePr>
        <p:xfrm>
          <a:off x="7222909" y="697274"/>
          <a:ext cx="4699544" cy="3426334"/>
        </p:xfrm>
        <a:graphic>
          <a:graphicData uri="http://schemas.openxmlformats.org/drawingml/2006/table">
            <a:tbl>
              <a:tblPr firstRow="1" firstCol="1" bandRow="1">
                <a:tableStyleId>{5C22544A-7EE6-4342-B048-85BDC9FD1C3A}</a:tableStyleId>
              </a:tblPr>
              <a:tblGrid>
                <a:gridCol w="2444474">
                  <a:extLst>
                    <a:ext uri="{9D8B030D-6E8A-4147-A177-3AD203B41FA5}">
                      <a16:colId xmlns:a16="http://schemas.microsoft.com/office/drawing/2014/main" val="2649912810"/>
                    </a:ext>
                  </a:extLst>
                </a:gridCol>
                <a:gridCol w="1555575">
                  <a:extLst>
                    <a:ext uri="{9D8B030D-6E8A-4147-A177-3AD203B41FA5}">
                      <a16:colId xmlns:a16="http://schemas.microsoft.com/office/drawing/2014/main" val="1879161900"/>
                    </a:ext>
                  </a:extLst>
                </a:gridCol>
                <a:gridCol w="699495">
                  <a:extLst>
                    <a:ext uri="{9D8B030D-6E8A-4147-A177-3AD203B41FA5}">
                      <a16:colId xmlns:a16="http://schemas.microsoft.com/office/drawing/2014/main" val="3264059396"/>
                    </a:ext>
                  </a:extLst>
                </a:gridCol>
              </a:tblGrid>
              <a:tr h="1051030">
                <a:tc rowSpan="2">
                  <a:txBody>
                    <a:bodyPr/>
                    <a:lstStyle/>
                    <a:p>
                      <a:pPr algn="ctr">
                        <a:lnSpc>
                          <a:spcPct val="150000"/>
                        </a:lnSpc>
                        <a:spcAft>
                          <a:spcPts val="1000"/>
                        </a:spcAft>
                      </a:pPr>
                      <a:r>
                        <a:rPr lang="es-ES" sz="1600" dirty="0">
                          <a:solidFill>
                            <a:schemeClr val="tx1"/>
                          </a:solidFill>
                          <a:effectLst/>
                        </a:rPr>
                        <a:t>Variables</a:t>
                      </a:r>
                      <a:endParaRPr lang="es-E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58" marR="57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50000"/>
                        </a:lnSpc>
                        <a:spcAft>
                          <a:spcPts val="1000"/>
                        </a:spcAft>
                      </a:pPr>
                      <a:r>
                        <a:rPr lang="es-ES" sz="1600" dirty="0">
                          <a:solidFill>
                            <a:schemeClr val="tx1"/>
                          </a:solidFill>
                          <a:effectLst/>
                        </a:rPr>
                        <a:t>Análisis multivariante</a:t>
                      </a:r>
                      <a:br>
                        <a:rPr lang="es-ES" sz="1600" dirty="0">
                          <a:solidFill>
                            <a:schemeClr val="tx1"/>
                          </a:solidFill>
                          <a:effectLst/>
                        </a:rPr>
                      </a:br>
                      <a:r>
                        <a:rPr lang="es-ES" sz="1600" dirty="0">
                          <a:solidFill>
                            <a:schemeClr val="tx1"/>
                          </a:solidFill>
                          <a:effectLst/>
                        </a:rPr>
                        <a:t>(modelo final)</a:t>
                      </a:r>
                      <a:endParaRPr lang="es-E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58" marR="57758"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pPr algn="l">
                        <a:lnSpc>
                          <a:spcPct val="150000"/>
                        </a:lnSpc>
                        <a:spcAft>
                          <a:spcPts val="1000"/>
                        </a:spcAft>
                      </a:pPr>
                      <a:r>
                        <a:rPr lang="es-ES" sz="1600" dirty="0">
                          <a:solidFill>
                            <a:schemeClr val="tx1"/>
                          </a:solidFill>
                          <a:effectLst/>
                        </a:rPr>
                        <a:t> </a:t>
                      </a:r>
                      <a:endParaRPr lang="es-E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58" marR="57758"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4">
                        <a:lumMod val="20000"/>
                        <a:lumOff val="80000"/>
                      </a:schemeClr>
                    </a:solidFill>
                  </a:tcPr>
                </a:tc>
                <a:extLst>
                  <a:ext uri="{0D108BD9-81ED-4DB2-BD59-A6C34878D82A}">
                    <a16:rowId xmlns:a16="http://schemas.microsoft.com/office/drawing/2014/main" val="2456819228"/>
                  </a:ext>
                </a:extLst>
              </a:tr>
              <a:tr h="324505">
                <a:tc vMerge="1">
                  <a:txBody>
                    <a:bodyPr/>
                    <a:lstStyle/>
                    <a:p>
                      <a:endParaRPr lang="es-ES"/>
                    </a:p>
                  </a:txBody>
                  <a:tcPr>
                    <a:lnT w="12700" cap="flat" cmpd="sng" algn="ctr">
                      <a:solidFill>
                        <a:schemeClr val="tx1"/>
                      </a:solidFill>
                      <a:prstDash val="solid"/>
                      <a:round/>
                      <a:headEnd type="none" w="med" len="med"/>
                      <a:tailEnd type="none" w="med" len="med"/>
                    </a:lnT>
                  </a:tcPr>
                </a:tc>
                <a:tc>
                  <a:txBody>
                    <a:bodyPr/>
                    <a:lstStyle/>
                    <a:p>
                      <a:pPr algn="ctr">
                        <a:lnSpc>
                          <a:spcPct val="150000"/>
                        </a:lnSpc>
                        <a:spcAft>
                          <a:spcPts val="1000"/>
                        </a:spcAft>
                      </a:pPr>
                      <a:r>
                        <a:rPr lang="es-ES" sz="1600" dirty="0">
                          <a:solidFill>
                            <a:schemeClr val="tx1"/>
                          </a:solidFill>
                          <a:effectLst/>
                        </a:rPr>
                        <a:t>HR (95% CI)</a:t>
                      </a:r>
                      <a:endParaRPr lang="es-E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58" marR="57758" marT="0" marB="0">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50000"/>
                        </a:lnSpc>
                        <a:spcAft>
                          <a:spcPts val="1000"/>
                        </a:spcAft>
                      </a:pPr>
                      <a:r>
                        <a:rPr lang="es-ES" sz="1600" dirty="0">
                          <a:solidFill>
                            <a:schemeClr val="tx1"/>
                          </a:solidFill>
                          <a:effectLst/>
                        </a:rPr>
                        <a:t>p</a:t>
                      </a:r>
                      <a:endParaRPr lang="es-E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58" marR="57758"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85797458"/>
                  </a:ext>
                </a:extLst>
              </a:tr>
              <a:tr h="283887">
                <a:tc>
                  <a:txBody>
                    <a:bodyPr/>
                    <a:lstStyle/>
                    <a:p>
                      <a:pPr algn="just">
                        <a:lnSpc>
                          <a:spcPct val="150000"/>
                        </a:lnSpc>
                        <a:spcAft>
                          <a:spcPts val="1000"/>
                        </a:spcAft>
                      </a:pPr>
                      <a:r>
                        <a:rPr lang="es-ES" sz="1400" dirty="0">
                          <a:solidFill>
                            <a:schemeClr val="tx1"/>
                          </a:solidFill>
                          <a:effectLst/>
                          <a:latin typeface="Calibri" panose="020F0502020204030204" pitchFamily="34" charset="0"/>
                          <a:cs typeface="Calibri" panose="020F0502020204030204" pitchFamily="34" charset="0"/>
                        </a:rPr>
                        <a:t>Interacción DCD y ateromatosis AH donante o receptor</a:t>
                      </a:r>
                      <a:endParaRPr lang="es-ES" sz="1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57758" marR="57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indent="0" algn="ctr" defTabSz="914400" rtl="0" eaLnBrk="1" fontAlgn="auto" latinLnBrk="0" hangingPunct="1">
                        <a:lnSpc>
                          <a:spcPct val="150000"/>
                        </a:lnSpc>
                        <a:spcBef>
                          <a:spcPts val="0"/>
                        </a:spcBef>
                        <a:spcAft>
                          <a:spcPts val="1000"/>
                        </a:spcAft>
                        <a:buClrTx/>
                        <a:buSzTx/>
                        <a:buFontTx/>
                        <a:buNone/>
                        <a:tabLst/>
                        <a:defRPr/>
                      </a:pPr>
                      <a:r>
                        <a:rPr lang="en-US" sz="1400" kern="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0.63 (0.15-2.61)</a:t>
                      </a:r>
                      <a:r>
                        <a:rPr lang="es-ES" sz="1400" dirty="0">
                          <a:solidFill>
                            <a:schemeClr val="tx1"/>
                          </a:solidFill>
                          <a:effectLst/>
                          <a:latin typeface="Calibri" panose="020F0502020204030204" pitchFamily="34" charset="0"/>
                          <a:cs typeface="Calibri" panose="020F0502020204030204" pitchFamily="34" charset="0"/>
                        </a:rPr>
                        <a:t> </a:t>
                      </a:r>
                      <a:endParaRPr lang="es-ES" sz="1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57758" marR="57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1000"/>
                        </a:spcAft>
                      </a:pPr>
                      <a:r>
                        <a:rPr lang="es-ES" sz="1400" dirty="0">
                          <a:solidFill>
                            <a:schemeClr val="tx1"/>
                          </a:solidFill>
                          <a:effectLst/>
                          <a:latin typeface="Calibri" panose="020F0502020204030204" pitchFamily="34" charset="0"/>
                          <a:cs typeface="Calibri" panose="020F0502020204030204" pitchFamily="34" charset="0"/>
                        </a:rPr>
                        <a:t>0,53</a:t>
                      </a:r>
                      <a:endParaRPr lang="es-ES" sz="1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57758" marR="57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84018023"/>
                  </a:ext>
                </a:extLst>
              </a:tr>
              <a:tr h="283887">
                <a:tc>
                  <a:txBody>
                    <a:bodyPr/>
                    <a:lstStyle/>
                    <a:p>
                      <a:pPr algn="just">
                        <a:lnSpc>
                          <a:spcPct val="150000"/>
                        </a:lnSpc>
                        <a:spcAft>
                          <a:spcPts val="1000"/>
                        </a:spcAft>
                      </a:pPr>
                      <a:r>
                        <a:rPr lang="es-ES" sz="1400" dirty="0">
                          <a:solidFill>
                            <a:schemeClr val="tx1"/>
                          </a:solidFill>
                          <a:effectLst/>
                          <a:latin typeface="Calibri" panose="020F0502020204030204" pitchFamily="34" charset="0"/>
                          <a:cs typeface="Calibri" panose="020F0502020204030204" pitchFamily="34" charset="0"/>
                        </a:rPr>
                        <a:t>Donante en asistolia</a:t>
                      </a:r>
                      <a:endParaRPr lang="es-ES" sz="1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7436" marR="374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ct val="150000"/>
                        </a:lnSpc>
                        <a:spcAft>
                          <a:spcPts val="1000"/>
                        </a:spcAft>
                      </a:pPr>
                      <a:r>
                        <a:rPr lang="es-ES" sz="1400" dirty="0">
                          <a:solidFill>
                            <a:schemeClr val="tx1"/>
                          </a:solidFill>
                          <a:effectLst/>
                          <a:latin typeface="Calibri" panose="020F0502020204030204" pitchFamily="34" charset="0"/>
                          <a:cs typeface="Calibri" panose="020F0502020204030204" pitchFamily="34" charset="0"/>
                        </a:rPr>
                        <a:t>2,43 (1,25-4,76)</a:t>
                      </a:r>
                      <a:endParaRPr lang="es-ES" sz="1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7436" marR="374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1000"/>
                        </a:spcAft>
                      </a:pPr>
                      <a:r>
                        <a:rPr lang="es-ES" sz="1400" b="1" dirty="0">
                          <a:solidFill>
                            <a:srgbClr val="FF0000"/>
                          </a:solidFill>
                          <a:effectLst/>
                          <a:latin typeface="Calibri" panose="020F0502020204030204" pitchFamily="34" charset="0"/>
                          <a:cs typeface="Calibri" panose="020F0502020204030204" pitchFamily="34" charset="0"/>
                        </a:rPr>
                        <a:t>0,047</a:t>
                      </a:r>
                      <a:endParaRPr lang="es-ES" sz="1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7436" marR="374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08799216"/>
                  </a:ext>
                </a:extLst>
              </a:tr>
              <a:tr h="283887">
                <a:tc>
                  <a:txBody>
                    <a:bodyPr/>
                    <a:lstStyle/>
                    <a:p>
                      <a:pPr algn="just">
                        <a:lnSpc>
                          <a:spcPct val="150000"/>
                        </a:lnSpc>
                        <a:spcAft>
                          <a:spcPts val="1000"/>
                        </a:spcAft>
                      </a:pPr>
                      <a:r>
                        <a:rPr lang="es-ES" sz="1400" dirty="0">
                          <a:solidFill>
                            <a:schemeClr val="tx1"/>
                          </a:solidFill>
                          <a:effectLst/>
                          <a:latin typeface="Calibri" panose="020F0502020204030204" pitchFamily="34" charset="0"/>
                          <a:cs typeface="Calibri" panose="020F0502020204030204" pitchFamily="34" charset="0"/>
                        </a:rPr>
                        <a:t>Anastomosis arterial compleja</a:t>
                      </a:r>
                      <a:endParaRPr lang="es-ES" sz="1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57758" marR="57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indent="0" algn="ctr" defTabSz="914400" rtl="0" eaLnBrk="1" fontAlgn="auto" latinLnBrk="0" hangingPunct="1">
                        <a:lnSpc>
                          <a:spcPct val="150000"/>
                        </a:lnSpc>
                        <a:spcBef>
                          <a:spcPts val="0"/>
                        </a:spcBef>
                        <a:spcAft>
                          <a:spcPts val="1000"/>
                        </a:spcAft>
                        <a:buClrTx/>
                        <a:buSzTx/>
                        <a:buFontTx/>
                        <a:buNone/>
                        <a:tabLst/>
                        <a:defRPr/>
                      </a:pPr>
                      <a:r>
                        <a:rPr lang="es-ES" sz="1400" kern="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1.12 (0.61-2.08)</a:t>
                      </a:r>
                      <a:r>
                        <a:rPr lang="es-ES" sz="1400" dirty="0">
                          <a:solidFill>
                            <a:schemeClr val="tx1"/>
                          </a:solidFill>
                          <a:effectLst/>
                          <a:latin typeface="Calibri" panose="020F0502020204030204" pitchFamily="34" charset="0"/>
                          <a:cs typeface="Calibri" panose="020F0502020204030204" pitchFamily="34" charset="0"/>
                        </a:rPr>
                        <a:t> </a:t>
                      </a:r>
                      <a:endParaRPr lang="es-ES" sz="1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57758" marR="57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1000"/>
                        </a:spcAft>
                      </a:pPr>
                      <a:r>
                        <a:rPr lang="es-ES" sz="1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0,72</a:t>
                      </a:r>
                    </a:p>
                  </a:txBody>
                  <a:tcPr marL="57758" marR="57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02296637"/>
                  </a:ext>
                </a:extLst>
              </a:tr>
              <a:tr h="283887">
                <a:tc>
                  <a:txBody>
                    <a:bodyPr/>
                    <a:lstStyle/>
                    <a:p>
                      <a:pPr algn="just">
                        <a:lnSpc>
                          <a:spcPct val="150000"/>
                        </a:lnSpc>
                        <a:spcAft>
                          <a:spcPts val="1000"/>
                        </a:spcAft>
                      </a:pPr>
                      <a:r>
                        <a:rPr lang="es-ES" sz="1400" dirty="0" err="1">
                          <a:solidFill>
                            <a:schemeClr val="tx1"/>
                          </a:solidFill>
                          <a:effectLst/>
                          <a:latin typeface="Calibri" panose="020F0502020204030204" pitchFamily="34" charset="0"/>
                          <a:cs typeface="Calibri" panose="020F0502020204030204" pitchFamily="34" charset="0"/>
                        </a:rPr>
                        <a:t>Quimioembolización</a:t>
                      </a:r>
                      <a:r>
                        <a:rPr lang="es-ES" sz="1400" dirty="0">
                          <a:solidFill>
                            <a:schemeClr val="tx1"/>
                          </a:solidFill>
                          <a:effectLst/>
                          <a:latin typeface="Calibri" panose="020F0502020204030204" pitchFamily="34" charset="0"/>
                          <a:cs typeface="Calibri" panose="020F0502020204030204" pitchFamily="34" charset="0"/>
                        </a:rPr>
                        <a:t> previa</a:t>
                      </a:r>
                      <a:endParaRPr lang="es-ES" sz="1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7436" marR="374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ct val="150000"/>
                        </a:lnSpc>
                        <a:spcAft>
                          <a:spcPts val="1000"/>
                        </a:spcAft>
                      </a:pPr>
                      <a:r>
                        <a:rPr lang="es-ES" sz="1400" dirty="0">
                          <a:solidFill>
                            <a:schemeClr val="tx1"/>
                          </a:solidFill>
                          <a:effectLst/>
                          <a:latin typeface="Calibri" panose="020F0502020204030204" pitchFamily="34" charset="0"/>
                          <a:cs typeface="Calibri" panose="020F0502020204030204" pitchFamily="34" charset="0"/>
                        </a:rPr>
                        <a:t> </a:t>
                      </a:r>
                      <a:endParaRPr lang="es-ES" sz="1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7436" marR="374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lnSpc>
                          <a:spcPct val="150000"/>
                        </a:lnSpc>
                        <a:spcAft>
                          <a:spcPts val="1000"/>
                        </a:spcAft>
                      </a:pPr>
                      <a:r>
                        <a:rPr lang="es-ES" sz="1400" dirty="0">
                          <a:solidFill>
                            <a:schemeClr val="tx1"/>
                          </a:solidFill>
                          <a:effectLst/>
                        </a:rPr>
                        <a:t> </a:t>
                      </a:r>
                      <a:endParaRPr lang="es-E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436" marR="374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4281266000"/>
                  </a:ext>
                </a:extLst>
              </a:tr>
              <a:tr h="283887">
                <a:tc>
                  <a:txBody>
                    <a:bodyPr/>
                    <a:lstStyle/>
                    <a:p>
                      <a:pPr algn="just">
                        <a:lnSpc>
                          <a:spcPct val="150000"/>
                        </a:lnSpc>
                        <a:spcAft>
                          <a:spcPts val="1000"/>
                        </a:spcAft>
                      </a:pPr>
                      <a:r>
                        <a:rPr lang="es-ES" sz="1400" dirty="0">
                          <a:solidFill>
                            <a:schemeClr val="tx1"/>
                          </a:solidFill>
                          <a:effectLst/>
                          <a:latin typeface="Calibri" panose="020F0502020204030204" pitchFamily="34" charset="0"/>
                          <a:cs typeface="Calibri" panose="020F0502020204030204" pitchFamily="34" charset="0"/>
                        </a:rPr>
                        <a:t>Anticoagulación previa</a:t>
                      </a:r>
                      <a:endParaRPr lang="es-ES" sz="1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7436" marR="374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ct val="150000"/>
                        </a:lnSpc>
                        <a:spcAft>
                          <a:spcPts val="1000"/>
                        </a:spcAft>
                      </a:pPr>
                      <a:r>
                        <a:rPr lang="es-ES" sz="1400" dirty="0">
                          <a:solidFill>
                            <a:schemeClr val="tx1"/>
                          </a:solidFill>
                          <a:effectLst/>
                        </a:rPr>
                        <a:t> </a:t>
                      </a:r>
                      <a:endParaRPr lang="es-E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436" marR="374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lnSpc>
                          <a:spcPct val="150000"/>
                        </a:lnSpc>
                        <a:spcAft>
                          <a:spcPts val="1000"/>
                        </a:spcAft>
                      </a:pPr>
                      <a:r>
                        <a:rPr lang="es-ES" sz="1400" dirty="0">
                          <a:solidFill>
                            <a:schemeClr val="tx1"/>
                          </a:solidFill>
                          <a:effectLst/>
                        </a:rPr>
                        <a:t> </a:t>
                      </a:r>
                      <a:endParaRPr lang="es-E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436" marR="374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2611481399"/>
                  </a:ext>
                </a:extLst>
              </a:tr>
              <a:tr h="283887">
                <a:tc>
                  <a:txBody>
                    <a:bodyPr/>
                    <a:lstStyle/>
                    <a:p>
                      <a:pPr algn="just">
                        <a:lnSpc>
                          <a:spcPct val="150000"/>
                        </a:lnSpc>
                        <a:spcAft>
                          <a:spcPts val="1000"/>
                        </a:spcAft>
                      </a:pPr>
                      <a:r>
                        <a:rPr lang="es-ES" sz="1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Antiagregación previa</a:t>
                      </a:r>
                    </a:p>
                  </a:txBody>
                  <a:tcPr marL="37436" marR="374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ct val="150000"/>
                        </a:lnSpc>
                        <a:spcAft>
                          <a:spcPts val="1000"/>
                        </a:spcAft>
                      </a:pPr>
                      <a:endParaRPr lang="es-E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436" marR="374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lnSpc>
                          <a:spcPct val="150000"/>
                        </a:lnSpc>
                        <a:spcAft>
                          <a:spcPts val="1000"/>
                        </a:spcAft>
                      </a:pPr>
                      <a:endParaRPr lang="es-E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436" marR="374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3858868013"/>
                  </a:ext>
                </a:extLst>
              </a:tr>
            </a:tbl>
          </a:graphicData>
        </a:graphic>
      </p:graphicFrame>
    </p:spTree>
    <p:extLst>
      <p:ext uri="{BB962C8B-B14F-4D97-AF65-F5344CB8AC3E}">
        <p14:creationId xmlns:p14="http://schemas.microsoft.com/office/powerpoint/2010/main" val="25611617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1000"/>
            <a:lum/>
          </a:blip>
          <a:srcRect/>
          <a:stretch>
            <a:fillRect t="-37000" b="-37000"/>
          </a:stretch>
        </a:blipFill>
        <a:effectLst/>
      </p:bgPr>
    </p:bg>
    <p:spTree>
      <p:nvGrpSpPr>
        <p:cNvPr id="1" name=""/>
        <p:cNvGrpSpPr/>
        <p:nvPr/>
      </p:nvGrpSpPr>
      <p:grpSpPr>
        <a:xfrm>
          <a:off x="0" y="0"/>
          <a:ext cx="0" cy="0"/>
          <a:chOff x="0" y="0"/>
          <a:chExt cx="0" cy="0"/>
        </a:xfrm>
      </p:grpSpPr>
      <p:grpSp>
        <p:nvGrpSpPr>
          <p:cNvPr id="19" name="Grupo 18">
            <a:extLst>
              <a:ext uri="{FF2B5EF4-FFF2-40B4-BE49-F238E27FC236}">
                <a16:creationId xmlns:a16="http://schemas.microsoft.com/office/drawing/2014/main" id="{B07D3D83-DD71-0E94-24F6-2761D11205FB}"/>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6233B9EB-F28B-3C98-0109-B8A164C59E94}"/>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D1274183-201B-D470-C630-C0E18CA75B68}"/>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988AA126-BE99-6C4F-775D-F08CDA7CE669}"/>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73E1E27A-284F-2F98-EC72-EEB575422C4B}"/>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E7EA28C8-083A-D7C8-38D4-7C3EDC5BA7CB}"/>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F6F55DDD-B0C7-7220-181B-6BB1DCECE138}"/>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74F0F592-9844-FA18-52BB-5BB4E4AAB2A9}"/>
                    </a:ext>
                  </a:extLst>
                </p:cNvPr>
                <p:cNvPicPr>
                  <a:picLocks noGrp="1" noRot="1" noChangeAspect="1" noMove="1" noResize="1" noEditPoints="1" noAdjustHandles="1" noChangeArrowheads="1" noChangeShapeType="1" noCrop="1"/>
                </p:cNvPicPr>
                <p:nvPr/>
              </p:nvPicPr>
              <p:blipFill>
                <a:blip r:embed="rId4"/>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F89BC2B4-3348-06C2-1B06-5DDC92BBCABF}"/>
                  </a:ext>
                </a:extLst>
              </p:cNvPr>
              <p:cNvPicPr>
                <a:picLocks noGrp="1" noRot="1" noChangeAspect="1" noMove="1" noResize="1" noEditPoints="1" noAdjustHandles="1" noChangeArrowheads="1" noChangeShapeType="1" noCrop="1"/>
              </p:cNvPicPr>
              <p:nvPr/>
            </p:nvPicPr>
            <p:blipFill>
              <a:blip r:embed="rId5"/>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D2347C3B-5AFA-CB4E-5459-55EE8FDE6824}"/>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1AB20A96-2FF3-0F6C-BA52-8626D9FC3AE5}"/>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A8CEE999-1BAE-7A3D-A5A4-4F1BB83C843A}"/>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984BF5FC-3048-FCCB-D3CF-F55C8A7424D1}"/>
                </a:ext>
              </a:extLst>
            </p:cNvPr>
            <p:cNvPicPr>
              <a:picLocks noChangeAspect="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sp>
        <p:nvSpPr>
          <p:cNvPr id="20" name="CuadroTexto 19">
            <a:extLst>
              <a:ext uri="{FF2B5EF4-FFF2-40B4-BE49-F238E27FC236}">
                <a16:creationId xmlns:a16="http://schemas.microsoft.com/office/drawing/2014/main" id="{F558D6E6-4F52-D1D0-F49B-84DB2F456193}"/>
              </a:ext>
            </a:extLst>
          </p:cNvPr>
          <p:cNvSpPr txBox="1"/>
          <p:nvPr/>
        </p:nvSpPr>
        <p:spPr>
          <a:xfrm>
            <a:off x="28548" y="-3197"/>
            <a:ext cx="2974917" cy="584775"/>
          </a:xfrm>
          <a:prstGeom prst="rect">
            <a:avLst/>
          </a:prstGeom>
          <a:noFill/>
        </p:spPr>
        <p:txBody>
          <a:bodyPr wrap="none" rtlCol="0">
            <a:spAutoFit/>
          </a:bodyPr>
          <a:lstStyle/>
          <a:p>
            <a:r>
              <a:rPr lang="es-ES" sz="3200" b="1" dirty="0">
                <a:solidFill>
                  <a:srgbClr val="01A2E2"/>
                </a:solidFill>
                <a:latin typeface="Arial Rounded MT Bold" panose="020F0704030504030204" pitchFamily="34" charset="77"/>
              </a:rPr>
              <a:t>Conclusiones</a:t>
            </a:r>
          </a:p>
        </p:txBody>
      </p:sp>
      <p:sp>
        <p:nvSpPr>
          <p:cNvPr id="4" name="CuadroTexto 3">
            <a:extLst>
              <a:ext uri="{FF2B5EF4-FFF2-40B4-BE49-F238E27FC236}">
                <a16:creationId xmlns:a16="http://schemas.microsoft.com/office/drawing/2014/main" id="{39F2ED53-D305-BDA2-4E7D-DCDB42758E34}"/>
              </a:ext>
            </a:extLst>
          </p:cNvPr>
          <p:cNvSpPr txBox="1"/>
          <p:nvPr/>
        </p:nvSpPr>
        <p:spPr>
          <a:xfrm>
            <a:off x="1038224" y="1009537"/>
            <a:ext cx="10115551" cy="3785652"/>
          </a:xfrm>
          <a:prstGeom prst="rect">
            <a:avLst/>
          </a:prstGeom>
          <a:noFill/>
        </p:spPr>
        <p:txBody>
          <a:bodyPr wrap="square">
            <a:spAutoFit/>
          </a:bodyPr>
          <a:lstStyle/>
          <a:p>
            <a:pPr marL="285750" indent="-285750" algn="just">
              <a:buFont typeface="Courier New" panose="02070309020205020404" pitchFamily="49" charset="0"/>
              <a:buChar char="o"/>
            </a:pPr>
            <a:r>
              <a:rPr lang="es-ES" sz="2000" dirty="0"/>
              <a:t>La aterosclerosis </a:t>
            </a:r>
            <a:r>
              <a:rPr lang="es-ES" sz="2000" dirty="0" err="1"/>
              <a:t>perianastomótica</a:t>
            </a:r>
            <a:r>
              <a:rPr lang="es-ES" sz="2000" dirty="0"/>
              <a:t> de la arteria hepática aumenta el riesgo de estenosis biliares, independientemente de la modalidad de donación.</a:t>
            </a:r>
          </a:p>
          <a:p>
            <a:pPr marL="285750" indent="-285750" algn="just">
              <a:buFont typeface="Courier New" panose="02070309020205020404" pitchFamily="49" charset="0"/>
              <a:buChar char="o"/>
            </a:pPr>
            <a:endParaRPr lang="es-ES" sz="2000" dirty="0"/>
          </a:p>
          <a:p>
            <a:pPr marL="285750" indent="-285750" algn="just">
              <a:buFont typeface="Courier New" panose="02070309020205020404" pitchFamily="49" charset="0"/>
              <a:buChar char="o"/>
            </a:pPr>
            <a:r>
              <a:rPr lang="es-ES" sz="2000" dirty="0"/>
              <a:t>Los protocolos de evaluación de los injertos hepáticos deberían refinarse para</a:t>
            </a:r>
            <a:r>
              <a:rPr lang="es-ES" sz="2000" b="1" dirty="0"/>
              <a:t> valorar con mayor detalle la calidad de la </a:t>
            </a:r>
            <a:r>
              <a:rPr lang="es-ES" sz="2000" b="1" dirty="0" err="1"/>
              <a:t>vasculatura</a:t>
            </a:r>
            <a:r>
              <a:rPr lang="es-ES" sz="2000" b="1" dirty="0"/>
              <a:t>.</a:t>
            </a:r>
          </a:p>
          <a:p>
            <a:pPr marL="285750" indent="-285750" algn="just">
              <a:buFont typeface="Courier New" panose="02070309020205020404" pitchFamily="49" charset="0"/>
              <a:buChar char="o"/>
            </a:pPr>
            <a:endParaRPr lang="es-ES" sz="2000" dirty="0"/>
          </a:p>
          <a:p>
            <a:pPr marL="285750" indent="-285750" algn="just">
              <a:buFont typeface="Courier New" panose="02070309020205020404" pitchFamily="49" charset="0"/>
              <a:buChar char="o"/>
            </a:pPr>
            <a:r>
              <a:rPr lang="es-ES" sz="2000" dirty="0"/>
              <a:t>Los pacientes que presenten aterosclerosis microscópica en la arteria hepática, ya sea en el segmento del donante o del receptor, podrían beneficiarse de una </a:t>
            </a:r>
            <a:r>
              <a:rPr lang="es-ES" sz="2000" b="1" dirty="0"/>
              <a:t>vigilancia más estrecha </a:t>
            </a:r>
            <a:r>
              <a:rPr lang="es-ES" sz="2000" dirty="0"/>
              <a:t>para detectar y tratar precozmente las complicaciones biliares.</a:t>
            </a:r>
          </a:p>
          <a:p>
            <a:pPr marL="285750" indent="-285750" algn="just">
              <a:buFont typeface="Courier New" panose="02070309020205020404" pitchFamily="49" charset="0"/>
              <a:buChar char="o"/>
            </a:pPr>
            <a:endParaRPr lang="es-ES" sz="2000" dirty="0"/>
          </a:p>
          <a:p>
            <a:pPr marL="285750" indent="-285750" algn="just">
              <a:buFont typeface="Courier New" panose="02070309020205020404" pitchFamily="49" charset="0"/>
              <a:buChar char="o"/>
            </a:pPr>
            <a:r>
              <a:rPr lang="es-ES" sz="2000" dirty="0"/>
              <a:t>Futuros estudios deberían investigar si las </a:t>
            </a:r>
            <a:r>
              <a:rPr lang="es-ES" sz="2000" b="1" dirty="0"/>
              <a:t>terapias antiplaquetarias y/o hipolipemiantes </a:t>
            </a:r>
            <a:r>
              <a:rPr lang="es-ES" sz="2000" dirty="0"/>
              <a:t>podrían reducir el riesgo de estenosis biliares tras el trasplante hepático.</a:t>
            </a:r>
          </a:p>
        </p:txBody>
      </p:sp>
    </p:spTree>
    <p:extLst>
      <p:ext uri="{BB962C8B-B14F-4D97-AF65-F5344CB8AC3E}">
        <p14:creationId xmlns:p14="http://schemas.microsoft.com/office/powerpoint/2010/main" val="20784127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1000"/>
            <a:lum/>
          </a:blip>
          <a:srcRect/>
          <a:stretch>
            <a:fillRect t="-37000" b="-37000"/>
          </a:stretch>
        </a:blipFill>
        <a:effectLst/>
      </p:bgPr>
    </p:bg>
    <p:spTree>
      <p:nvGrpSpPr>
        <p:cNvPr id="1" name=""/>
        <p:cNvGrpSpPr/>
        <p:nvPr/>
      </p:nvGrpSpPr>
      <p:grpSpPr>
        <a:xfrm>
          <a:off x="0" y="0"/>
          <a:ext cx="0" cy="0"/>
          <a:chOff x="0" y="0"/>
          <a:chExt cx="0" cy="0"/>
        </a:xfrm>
      </p:grpSpPr>
      <p:grpSp>
        <p:nvGrpSpPr>
          <p:cNvPr id="19" name="Grupo 18">
            <a:extLst>
              <a:ext uri="{FF2B5EF4-FFF2-40B4-BE49-F238E27FC236}">
                <a16:creationId xmlns:a16="http://schemas.microsoft.com/office/drawing/2014/main" id="{B07D3D83-DD71-0E94-24F6-2761D11205FB}"/>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6233B9EB-F28B-3C98-0109-B8A164C59E94}"/>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D1274183-201B-D470-C630-C0E18CA75B68}"/>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988AA126-BE99-6C4F-775D-F08CDA7CE669}"/>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73E1E27A-284F-2F98-EC72-EEB575422C4B}"/>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E7EA28C8-083A-D7C8-38D4-7C3EDC5BA7CB}"/>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F6F55DDD-B0C7-7220-181B-6BB1DCECE138}"/>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74F0F592-9844-FA18-52BB-5BB4E4AAB2A9}"/>
                    </a:ext>
                  </a:extLst>
                </p:cNvPr>
                <p:cNvPicPr>
                  <a:picLocks noGrp="1" noRot="1" noChangeAspect="1" noMove="1" noResize="1" noEditPoints="1" noAdjustHandles="1" noChangeArrowheads="1" noChangeShapeType="1" noCrop="1"/>
                </p:cNvPicPr>
                <p:nvPr/>
              </p:nvPicPr>
              <p:blipFill>
                <a:blip r:embed="rId4"/>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F89BC2B4-3348-06C2-1B06-5DDC92BBCABF}"/>
                  </a:ext>
                </a:extLst>
              </p:cNvPr>
              <p:cNvPicPr>
                <a:picLocks noGrp="1" noRot="1" noChangeAspect="1" noMove="1" noResize="1" noEditPoints="1" noAdjustHandles="1" noChangeArrowheads="1" noChangeShapeType="1" noCrop="1"/>
              </p:cNvPicPr>
              <p:nvPr/>
            </p:nvPicPr>
            <p:blipFill>
              <a:blip r:embed="rId5"/>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D2347C3B-5AFA-CB4E-5459-55EE8FDE6824}"/>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1AB20A96-2FF3-0F6C-BA52-8626D9FC3AE5}"/>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A8CEE999-1BAE-7A3D-A5A4-4F1BB83C843A}"/>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984BF5FC-3048-FCCB-D3CF-F55C8A7424D1}"/>
                </a:ext>
              </a:extLst>
            </p:cNvPr>
            <p:cNvPicPr>
              <a:picLocks noChangeAspect="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sp>
        <p:nvSpPr>
          <p:cNvPr id="20" name="CuadroTexto 19">
            <a:extLst>
              <a:ext uri="{FF2B5EF4-FFF2-40B4-BE49-F238E27FC236}">
                <a16:creationId xmlns:a16="http://schemas.microsoft.com/office/drawing/2014/main" id="{F558D6E6-4F52-D1D0-F49B-84DB2F456193}"/>
              </a:ext>
            </a:extLst>
          </p:cNvPr>
          <p:cNvSpPr txBox="1"/>
          <p:nvPr/>
        </p:nvSpPr>
        <p:spPr>
          <a:xfrm>
            <a:off x="207590" y="209835"/>
            <a:ext cx="3704732" cy="584775"/>
          </a:xfrm>
          <a:prstGeom prst="rect">
            <a:avLst/>
          </a:prstGeom>
          <a:noFill/>
        </p:spPr>
        <p:txBody>
          <a:bodyPr wrap="none" rtlCol="0">
            <a:spAutoFit/>
          </a:bodyPr>
          <a:lstStyle/>
          <a:p>
            <a:r>
              <a:rPr lang="es-ES" sz="3200" b="1" dirty="0">
                <a:solidFill>
                  <a:srgbClr val="01A2E2"/>
                </a:solidFill>
                <a:latin typeface="Arial Rounded MT Bold" panose="020F0704030504030204" pitchFamily="34" charset="77"/>
              </a:rPr>
              <a:t>¡Muchas gracias!</a:t>
            </a:r>
          </a:p>
        </p:txBody>
      </p:sp>
      <p:pic>
        <p:nvPicPr>
          <p:cNvPr id="2" name="Picture 2" descr="HUReinaSofía - YouTube">
            <a:extLst>
              <a:ext uri="{FF2B5EF4-FFF2-40B4-BE49-F238E27FC236}">
                <a16:creationId xmlns:a16="http://schemas.microsoft.com/office/drawing/2014/main" id="{6B7315CF-E969-844B-1886-AF70A59048D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81953" y="9696"/>
            <a:ext cx="977335" cy="97733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IBIC | LinkedIn">
            <a:extLst>
              <a:ext uri="{FF2B5EF4-FFF2-40B4-BE49-F238E27FC236}">
                <a16:creationId xmlns:a16="http://schemas.microsoft.com/office/drawing/2014/main" id="{E04F59D2-25AD-555E-4649-A72D299C094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38943" y="1559"/>
            <a:ext cx="942594" cy="94259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urismo en Córdoba. Qué ver | spain.info">
            <a:extLst>
              <a:ext uri="{FF2B5EF4-FFF2-40B4-BE49-F238E27FC236}">
                <a16:creationId xmlns:a16="http://schemas.microsoft.com/office/drawing/2014/main" id="{7C6B5946-BC39-1795-14CF-933DA613EBC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7252" y="1194686"/>
            <a:ext cx="10487025" cy="4719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22150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1000"/>
            <a:lum/>
          </a:blip>
          <a:srcRect/>
          <a:stretch>
            <a:fillRect t="-37000" b="-37000"/>
          </a:stretch>
        </a:blipFill>
        <a:effectLst/>
      </p:bgPr>
    </p:bg>
    <p:spTree>
      <p:nvGrpSpPr>
        <p:cNvPr id="1" name=""/>
        <p:cNvGrpSpPr/>
        <p:nvPr/>
      </p:nvGrpSpPr>
      <p:grpSpPr>
        <a:xfrm>
          <a:off x="0" y="0"/>
          <a:ext cx="0" cy="0"/>
          <a:chOff x="0" y="0"/>
          <a:chExt cx="0" cy="0"/>
        </a:xfrm>
      </p:grpSpPr>
      <p:grpSp>
        <p:nvGrpSpPr>
          <p:cNvPr id="19" name="Grupo 18">
            <a:extLst>
              <a:ext uri="{FF2B5EF4-FFF2-40B4-BE49-F238E27FC236}">
                <a16:creationId xmlns:a16="http://schemas.microsoft.com/office/drawing/2014/main" id="{B07D3D83-DD71-0E94-24F6-2761D11205FB}"/>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6233B9EB-F28B-3C98-0109-B8A164C59E94}"/>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D1274183-201B-D470-C630-C0E18CA75B68}"/>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988AA126-BE99-6C4F-775D-F08CDA7CE669}"/>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73E1E27A-284F-2F98-EC72-EEB575422C4B}"/>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E7EA28C8-083A-D7C8-38D4-7C3EDC5BA7CB}"/>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F6F55DDD-B0C7-7220-181B-6BB1DCECE138}"/>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74F0F592-9844-FA18-52BB-5BB4E4AAB2A9}"/>
                    </a:ext>
                  </a:extLst>
                </p:cNvPr>
                <p:cNvPicPr>
                  <a:picLocks noGrp="1" noRot="1" noChangeAspect="1" noMove="1" noResize="1" noEditPoints="1" noAdjustHandles="1" noChangeArrowheads="1" noChangeShapeType="1" noCrop="1"/>
                </p:cNvPicPr>
                <p:nvPr/>
              </p:nvPicPr>
              <p:blipFill>
                <a:blip r:embed="rId4"/>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F89BC2B4-3348-06C2-1B06-5DDC92BBCABF}"/>
                  </a:ext>
                </a:extLst>
              </p:cNvPr>
              <p:cNvPicPr>
                <a:picLocks noGrp="1" noRot="1" noChangeAspect="1" noMove="1" noResize="1" noEditPoints="1" noAdjustHandles="1" noChangeArrowheads="1" noChangeShapeType="1" noCrop="1"/>
              </p:cNvPicPr>
              <p:nvPr/>
            </p:nvPicPr>
            <p:blipFill>
              <a:blip r:embed="rId5"/>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D2347C3B-5AFA-CB4E-5459-55EE8FDE6824}"/>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1AB20A96-2FF3-0F6C-BA52-8626D9FC3AE5}"/>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A8CEE999-1BAE-7A3D-A5A4-4F1BB83C843A}"/>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984BF5FC-3048-FCCB-D3CF-F55C8A7424D1}"/>
                </a:ext>
              </a:extLst>
            </p:cNvPr>
            <p:cNvPicPr>
              <a:picLocks noChangeAspect="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graphicFrame>
        <p:nvGraphicFramePr>
          <p:cNvPr id="11" name="CuadroTexto 14">
            <a:extLst>
              <a:ext uri="{FF2B5EF4-FFF2-40B4-BE49-F238E27FC236}">
                <a16:creationId xmlns:a16="http://schemas.microsoft.com/office/drawing/2014/main" id="{2A3B86DF-9AFB-337E-4471-F6633A5ED1AD}"/>
              </a:ext>
            </a:extLst>
          </p:cNvPr>
          <p:cNvGraphicFramePr/>
          <p:nvPr>
            <p:extLst>
              <p:ext uri="{D42A27DB-BD31-4B8C-83A1-F6EECF244321}">
                <p14:modId xmlns:p14="http://schemas.microsoft.com/office/powerpoint/2010/main" val="112373295"/>
              </p:ext>
            </p:extLst>
          </p:nvPr>
        </p:nvGraphicFramePr>
        <p:xfrm>
          <a:off x="493748" y="1253136"/>
          <a:ext cx="11204504" cy="293916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2" name="CuadroTexto 21">
            <a:extLst>
              <a:ext uri="{FF2B5EF4-FFF2-40B4-BE49-F238E27FC236}">
                <a16:creationId xmlns:a16="http://schemas.microsoft.com/office/drawing/2014/main" id="{A5BA929D-FFB2-E9CF-84AE-DA25B51E936F}"/>
              </a:ext>
            </a:extLst>
          </p:cNvPr>
          <p:cNvSpPr txBox="1"/>
          <p:nvPr/>
        </p:nvSpPr>
        <p:spPr>
          <a:xfrm>
            <a:off x="2034753" y="4446515"/>
            <a:ext cx="8858196" cy="646331"/>
          </a:xfrm>
          <a:prstGeom prst="rect">
            <a:avLst/>
          </a:prstGeom>
          <a:noFill/>
        </p:spPr>
        <p:txBody>
          <a:bodyPr wrap="square">
            <a:spAutoFit/>
          </a:bodyPr>
          <a:lstStyle/>
          <a:p>
            <a:pPr lvl="0">
              <a:lnSpc>
                <a:spcPct val="100000"/>
              </a:lnSpc>
            </a:pPr>
            <a:r>
              <a:rPr lang="es-ES" sz="1800" dirty="0"/>
              <a:t>La presencia de </a:t>
            </a:r>
            <a:r>
              <a:rPr lang="es-ES" sz="1800" b="1" dirty="0"/>
              <a:t>ateromatosis de la arteria hepática</a:t>
            </a:r>
            <a:r>
              <a:rPr lang="es-ES" sz="1800" dirty="0"/>
              <a:t>, en el donante o receptor, podría reducir el flujo arterial hepático tras el trasplante y </a:t>
            </a:r>
            <a:r>
              <a:rPr lang="es-ES" sz="1800" b="1" dirty="0"/>
              <a:t>aumentar el riesgo de complicaciones biliares. </a:t>
            </a:r>
            <a:endParaRPr lang="en-US" sz="1800" dirty="0"/>
          </a:p>
        </p:txBody>
      </p:sp>
      <p:sp>
        <p:nvSpPr>
          <p:cNvPr id="23" name="CuadroTexto 22">
            <a:extLst>
              <a:ext uri="{FF2B5EF4-FFF2-40B4-BE49-F238E27FC236}">
                <a16:creationId xmlns:a16="http://schemas.microsoft.com/office/drawing/2014/main" id="{D8E016C4-53AB-FB02-5DC7-A3ACA1E4DA86}"/>
              </a:ext>
            </a:extLst>
          </p:cNvPr>
          <p:cNvSpPr txBox="1"/>
          <p:nvPr/>
        </p:nvSpPr>
        <p:spPr>
          <a:xfrm>
            <a:off x="0" y="112688"/>
            <a:ext cx="5174045" cy="523220"/>
          </a:xfrm>
          <a:prstGeom prst="rect">
            <a:avLst/>
          </a:prstGeom>
          <a:noFill/>
        </p:spPr>
        <p:txBody>
          <a:bodyPr wrap="none" rtlCol="0">
            <a:spAutoFit/>
          </a:bodyPr>
          <a:lstStyle/>
          <a:p>
            <a:r>
              <a:rPr lang="es-ES" sz="2800" b="1" dirty="0">
                <a:solidFill>
                  <a:srgbClr val="01A2E2"/>
                </a:solidFill>
                <a:latin typeface="Arial Rounded MT Bold" panose="020F0704030504030204" pitchFamily="34" charset="77"/>
              </a:rPr>
              <a:t> Pongámonos en contexto…</a:t>
            </a:r>
          </a:p>
        </p:txBody>
      </p:sp>
      <p:sp>
        <p:nvSpPr>
          <p:cNvPr id="24" name="Forma libre 23">
            <a:extLst>
              <a:ext uri="{FF2B5EF4-FFF2-40B4-BE49-F238E27FC236}">
                <a16:creationId xmlns:a16="http://schemas.microsoft.com/office/drawing/2014/main" id="{C5C3F6FE-988A-5F44-CD61-613784A99C25}"/>
              </a:ext>
            </a:extLst>
          </p:cNvPr>
          <p:cNvSpPr/>
          <p:nvPr/>
        </p:nvSpPr>
        <p:spPr>
          <a:xfrm>
            <a:off x="7300028" y="675753"/>
            <a:ext cx="602298" cy="709345"/>
          </a:xfrm>
          <a:custGeom>
            <a:avLst/>
            <a:gdLst>
              <a:gd name="connsiteX0" fmla="*/ 44648 w 430410"/>
              <a:gd name="connsiteY0" fmla="*/ 571500 h 571500"/>
              <a:gd name="connsiteX1" fmla="*/ 16073 w 430410"/>
              <a:gd name="connsiteY1" fmla="*/ 528637 h 571500"/>
              <a:gd name="connsiteX2" fmla="*/ 16073 w 430410"/>
              <a:gd name="connsiteY2" fmla="*/ 400050 h 571500"/>
              <a:gd name="connsiteX3" fmla="*/ 58935 w 430410"/>
              <a:gd name="connsiteY3" fmla="*/ 371475 h 571500"/>
              <a:gd name="connsiteX4" fmla="*/ 101798 w 430410"/>
              <a:gd name="connsiteY4" fmla="*/ 385762 h 571500"/>
              <a:gd name="connsiteX5" fmla="*/ 144660 w 430410"/>
              <a:gd name="connsiteY5" fmla="*/ 471487 h 571500"/>
              <a:gd name="connsiteX6" fmla="*/ 173235 w 430410"/>
              <a:gd name="connsiteY6" fmla="*/ 514350 h 571500"/>
              <a:gd name="connsiteX7" fmla="*/ 130373 w 430410"/>
              <a:gd name="connsiteY7" fmla="*/ 528637 h 571500"/>
              <a:gd name="connsiteX8" fmla="*/ 58935 w 430410"/>
              <a:gd name="connsiteY8" fmla="*/ 457200 h 571500"/>
              <a:gd name="connsiteX9" fmla="*/ 58935 w 430410"/>
              <a:gd name="connsiteY9" fmla="*/ 271462 h 571500"/>
              <a:gd name="connsiteX10" fmla="*/ 101798 w 430410"/>
              <a:gd name="connsiteY10" fmla="*/ 228600 h 571500"/>
              <a:gd name="connsiteX11" fmla="*/ 187523 w 430410"/>
              <a:gd name="connsiteY11" fmla="*/ 200025 h 571500"/>
              <a:gd name="connsiteX12" fmla="*/ 244673 w 430410"/>
              <a:gd name="connsiteY12" fmla="*/ 214312 h 571500"/>
              <a:gd name="connsiteX13" fmla="*/ 316110 w 430410"/>
              <a:gd name="connsiteY13" fmla="*/ 300037 h 571500"/>
              <a:gd name="connsiteX14" fmla="*/ 301823 w 430410"/>
              <a:gd name="connsiteY14" fmla="*/ 371475 h 571500"/>
              <a:gd name="connsiteX15" fmla="*/ 158948 w 430410"/>
              <a:gd name="connsiteY15" fmla="*/ 300037 h 571500"/>
              <a:gd name="connsiteX16" fmla="*/ 173235 w 430410"/>
              <a:gd name="connsiteY16" fmla="*/ 171450 h 571500"/>
              <a:gd name="connsiteX17" fmla="*/ 216098 w 430410"/>
              <a:gd name="connsiteY17" fmla="*/ 157162 h 571500"/>
              <a:gd name="connsiteX18" fmla="*/ 258960 w 430410"/>
              <a:gd name="connsiteY18" fmla="*/ 128587 h 571500"/>
              <a:gd name="connsiteX19" fmla="*/ 273248 w 430410"/>
              <a:gd name="connsiteY19" fmla="*/ 85725 h 571500"/>
              <a:gd name="connsiteX20" fmla="*/ 358973 w 430410"/>
              <a:gd name="connsiteY20" fmla="*/ 28575 h 571500"/>
              <a:gd name="connsiteX21" fmla="*/ 430410 w 430410"/>
              <a:gd name="connsiteY21" fmla="*/ 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0410" h="571500">
                <a:moveTo>
                  <a:pt x="44648" y="571500"/>
                </a:moveTo>
                <a:cubicBezTo>
                  <a:pt x="35123" y="557212"/>
                  <a:pt x="23752" y="543996"/>
                  <a:pt x="16073" y="528637"/>
                </a:cubicBezTo>
                <a:cubicBezTo>
                  <a:pt x="-4523" y="487445"/>
                  <a:pt x="-6179" y="444554"/>
                  <a:pt x="16073" y="400050"/>
                </a:cubicBezTo>
                <a:cubicBezTo>
                  <a:pt x="23752" y="384692"/>
                  <a:pt x="44648" y="381000"/>
                  <a:pt x="58935" y="371475"/>
                </a:cubicBezTo>
                <a:cubicBezTo>
                  <a:pt x="73223" y="376237"/>
                  <a:pt x="90038" y="376354"/>
                  <a:pt x="101798" y="385762"/>
                </a:cubicBezTo>
                <a:cubicBezTo>
                  <a:pt x="135920" y="413059"/>
                  <a:pt x="127405" y="436976"/>
                  <a:pt x="144660" y="471487"/>
                </a:cubicBezTo>
                <a:cubicBezTo>
                  <a:pt x="152339" y="486846"/>
                  <a:pt x="163710" y="500062"/>
                  <a:pt x="173235" y="514350"/>
                </a:cubicBezTo>
                <a:cubicBezTo>
                  <a:pt x="158948" y="519112"/>
                  <a:pt x="145228" y="531113"/>
                  <a:pt x="130373" y="528637"/>
                </a:cubicBezTo>
                <a:cubicBezTo>
                  <a:pt x="94654" y="522684"/>
                  <a:pt x="75604" y="482204"/>
                  <a:pt x="58935" y="457200"/>
                </a:cubicBezTo>
                <a:cubicBezTo>
                  <a:pt x="34878" y="385025"/>
                  <a:pt x="26101" y="378174"/>
                  <a:pt x="58935" y="271462"/>
                </a:cubicBezTo>
                <a:cubicBezTo>
                  <a:pt x="64877" y="252150"/>
                  <a:pt x="84135" y="238413"/>
                  <a:pt x="101798" y="228600"/>
                </a:cubicBezTo>
                <a:cubicBezTo>
                  <a:pt x="128128" y="213972"/>
                  <a:pt x="187523" y="200025"/>
                  <a:pt x="187523" y="200025"/>
                </a:cubicBezTo>
                <a:cubicBezTo>
                  <a:pt x="206573" y="204787"/>
                  <a:pt x="227624" y="204570"/>
                  <a:pt x="244673" y="214312"/>
                </a:cubicBezTo>
                <a:cubicBezTo>
                  <a:pt x="274289" y="231235"/>
                  <a:pt x="297902" y="272726"/>
                  <a:pt x="316110" y="300037"/>
                </a:cubicBezTo>
                <a:cubicBezTo>
                  <a:pt x="311348" y="323850"/>
                  <a:pt x="324370" y="362456"/>
                  <a:pt x="301823" y="371475"/>
                </a:cubicBezTo>
                <a:cubicBezTo>
                  <a:pt x="170922" y="423835"/>
                  <a:pt x="175861" y="367692"/>
                  <a:pt x="158948" y="300037"/>
                </a:cubicBezTo>
                <a:cubicBezTo>
                  <a:pt x="163710" y="257175"/>
                  <a:pt x="157218" y="211492"/>
                  <a:pt x="173235" y="171450"/>
                </a:cubicBezTo>
                <a:cubicBezTo>
                  <a:pt x="178828" y="157467"/>
                  <a:pt x="202627" y="163897"/>
                  <a:pt x="216098" y="157162"/>
                </a:cubicBezTo>
                <a:cubicBezTo>
                  <a:pt x="231456" y="149483"/>
                  <a:pt x="244673" y="138112"/>
                  <a:pt x="258960" y="128587"/>
                </a:cubicBezTo>
                <a:cubicBezTo>
                  <a:pt x="263723" y="114300"/>
                  <a:pt x="262599" y="96374"/>
                  <a:pt x="273248" y="85725"/>
                </a:cubicBezTo>
                <a:cubicBezTo>
                  <a:pt x="297532" y="61441"/>
                  <a:pt x="325656" y="36905"/>
                  <a:pt x="358973" y="28575"/>
                </a:cubicBezTo>
                <a:cubicBezTo>
                  <a:pt x="422657" y="12653"/>
                  <a:pt x="402238" y="28172"/>
                  <a:pt x="430410" y="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6" name="Forma libre 25">
            <a:extLst>
              <a:ext uri="{FF2B5EF4-FFF2-40B4-BE49-F238E27FC236}">
                <a16:creationId xmlns:a16="http://schemas.microsoft.com/office/drawing/2014/main" id="{4C0CC8C5-903D-E223-B548-D96189525735}"/>
              </a:ext>
            </a:extLst>
          </p:cNvPr>
          <p:cNvSpPr/>
          <p:nvPr/>
        </p:nvSpPr>
        <p:spPr>
          <a:xfrm>
            <a:off x="7787571" y="631587"/>
            <a:ext cx="114755" cy="157162"/>
          </a:xfrm>
          <a:custGeom>
            <a:avLst/>
            <a:gdLst>
              <a:gd name="connsiteX0" fmla="*/ 0 w 114755"/>
              <a:gd name="connsiteY0" fmla="*/ 0 h 157162"/>
              <a:gd name="connsiteX1" fmla="*/ 100013 w 114755"/>
              <a:gd name="connsiteY1" fmla="*/ 14287 h 157162"/>
              <a:gd name="connsiteX2" fmla="*/ 114300 w 114755"/>
              <a:gd name="connsiteY2" fmla="*/ 57150 h 157162"/>
              <a:gd name="connsiteX3" fmla="*/ 85725 w 114755"/>
              <a:gd name="connsiteY3" fmla="*/ 142875 h 157162"/>
              <a:gd name="connsiteX4" fmla="*/ 85725 w 114755"/>
              <a:gd name="connsiteY4" fmla="*/ 157162 h 15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755" h="157162">
                <a:moveTo>
                  <a:pt x="0" y="0"/>
                </a:moveTo>
                <a:cubicBezTo>
                  <a:pt x="33338" y="4762"/>
                  <a:pt x="69892" y="-773"/>
                  <a:pt x="100013" y="14287"/>
                </a:cubicBezTo>
                <a:cubicBezTo>
                  <a:pt x="113483" y="21022"/>
                  <a:pt x="115963" y="42182"/>
                  <a:pt x="114300" y="57150"/>
                </a:cubicBezTo>
                <a:cubicBezTo>
                  <a:pt x="110974" y="87086"/>
                  <a:pt x="95250" y="114300"/>
                  <a:pt x="85725" y="142875"/>
                </a:cubicBezTo>
                <a:cubicBezTo>
                  <a:pt x="84219" y="147393"/>
                  <a:pt x="85725" y="152400"/>
                  <a:pt x="85725" y="15716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7" name="Picture 10" descr="Imagen generada">
            <a:extLst>
              <a:ext uri="{FF2B5EF4-FFF2-40B4-BE49-F238E27FC236}">
                <a16:creationId xmlns:a16="http://schemas.microsoft.com/office/drawing/2014/main" id="{05C3E5E6-85FB-EA46-EAD3-2680F5B8689A}"/>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6856" t="10142" r="26633" b="10742"/>
          <a:stretch/>
        </p:blipFill>
        <p:spPr bwMode="auto">
          <a:xfrm>
            <a:off x="730521" y="1302163"/>
            <a:ext cx="493461" cy="735848"/>
          </a:xfrm>
          <a:prstGeom prst="rect">
            <a:avLst/>
          </a:prstGeom>
          <a:noFill/>
          <a:extLst>
            <a:ext uri="{909E8E84-426E-40DD-AFC4-6F175D3DCCD1}">
              <a14:hiddenFill xmlns:a14="http://schemas.microsoft.com/office/drawing/2010/main">
                <a:solidFill>
                  <a:srgbClr val="FFFFFF"/>
                </a:solidFill>
              </a14:hiddenFill>
            </a:ext>
          </a:extLst>
        </p:spPr>
      </p:pic>
      <p:sp>
        <p:nvSpPr>
          <p:cNvPr id="30" name="CuadroTexto 29">
            <a:extLst>
              <a:ext uri="{FF2B5EF4-FFF2-40B4-BE49-F238E27FC236}">
                <a16:creationId xmlns:a16="http://schemas.microsoft.com/office/drawing/2014/main" id="{8400AE0C-86D7-C941-3B29-6CE07CC42FC6}"/>
              </a:ext>
            </a:extLst>
          </p:cNvPr>
          <p:cNvSpPr txBox="1"/>
          <p:nvPr/>
        </p:nvSpPr>
        <p:spPr>
          <a:xfrm>
            <a:off x="7959107" y="136335"/>
            <a:ext cx="2016734" cy="738664"/>
          </a:xfrm>
          <a:prstGeom prst="rect">
            <a:avLst/>
          </a:prstGeom>
          <a:noFill/>
        </p:spPr>
        <p:txBody>
          <a:bodyPr wrap="square">
            <a:spAutoFit/>
          </a:bodyPr>
          <a:lstStyle/>
          <a:p>
            <a:r>
              <a:rPr lang="en-US" sz="1400" kern="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 10-15% </a:t>
            </a:r>
            <a:r>
              <a:rPr lang="en-US" sz="1400" kern="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en</a:t>
            </a:r>
            <a:r>
              <a:rPr lang="en-US" sz="1400" kern="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1400" kern="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donante</a:t>
            </a:r>
            <a:r>
              <a:rPr lang="en-US" sz="1400" kern="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1400" kern="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cadáver</a:t>
            </a:r>
            <a:r>
              <a:rPr lang="en-US" sz="1400" kern="0" dirty="0">
                <a:solidFill>
                  <a:srgbClr val="000000"/>
                </a:solidFill>
                <a:latin typeface="Calibri" panose="020F0502020204030204" pitchFamily="34" charset="0"/>
                <a:ea typeface="Times New Roman" panose="02020603050405020304" pitchFamily="18" charset="0"/>
                <a:cs typeface="Calibri" panose="020F0502020204030204" pitchFamily="34" charset="0"/>
              </a:rPr>
              <a:t> hasta un 30% </a:t>
            </a:r>
            <a:r>
              <a:rPr lang="en-US" sz="1400" kern="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en</a:t>
            </a:r>
            <a:r>
              <a:rPr lang="en-US" sz="1400" kern="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1400" kern="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donante</a:t>
            </a:r>
            <a:r>
              <a:rPr lang="en-US" sz="1400" kern="0" dirty="0">
                <a:solidFill>
                  <a:srgbClr val="000000"/>
                </a:solidFill>
                <a:latin typeface="Calibri" panose="020F0502020204030204" pitchFamily="34" charset="0"/>
                <a:ea typeface="Times New Roman" panose="02020603050405020304" pitchFamily="18" charset="0"/>
                <a:cs typeface="Calibri" panose="020F0502020204030204" pitchFamily="34" charset="0"/>
              </a:rPr>
              <a:t> vivo</a:t>
            </a:r>
            <a:endParaRPr lang="en-US" sz="1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34" name="Imagen 33" descr="Icono&#10;&#10;Descripción generada automáticamente">
            <a:extLst>
              <a:ext uri="{FF2B5EF4-FFF2-40B4-BE49-F238E27FC236}">
                <a16:creationId xmlns:a16="http://schemas.microsoft.com/office/drawing/2014/main" id="{1C06CA99-2A6D-A442-7BEA-E128DADF8EA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91629" y="2354793"/>
            <a:ext cx="771243" cy="735848"/>
          </a:xfrm>
          <a:prstGeom prst="rect">
            <a:avLst/>
          </a:prstGeom>
        </p:spPr>
      </p:pic>
      <p:pic>
        <p:nvPicPr>
          <p:cNvPr id="36" name="Imagen 35">
            <a:extLst>
              <a:ext uri="{FF2B5EF4-FFF2-40B4-BE49-F238E27FC236}">
                <a16:creationId xmlns:a16="http://schemas.microsoft.com/office/drawing/2014/main" id="{1A13A536-8078-F70C-C213-A7D43951D4CC}"/>
              </a:ext>
            </a:extLst>
          </p:cNvPr>
          <p:cNvPicPr>
            <a:picLocks noChangeAspect="1"/>
          </p:cNvPicPr>
          <p:nvPr/>
        </p:nvPicPr>
        <p:blipFill>
          <a:blip r:embed="rId14"/>
          <a:stretch>
            <a:fillRect/>
          </a:stretch>
        </p:blipFill>
        <p:spPr>
          <a:xfrm>
            <a:off x="5491585" y="5201483"/>
            <a:ext cx="930237" cy="932457"/>
          </a:xfrm>
          <a:prstGeom prst="rect">
            <a:avLst/>
          </a:prstGeom>
        </p:spPr>
      </p:pic>
      <p:pic>
        <p:nvPicPr>
          <p:cNvPr id="37" name="Imagen 36">
            <a:extLst>
              <a:ext uri="{FF2B5EF4-FFF2-40B4-BE49-F238E27FC236}">
                <a16:creationId xmlns:a16="http://schemas.microsoft.com/office/drawing/2014/main" id="{397D26ED-1552-4B8D-4DAB-DFCE60A2D6F3}"/>
              </a:ext>
            </a:extLst>
          </p:cNvPr>
          <p:cNvPicPr>
            <a:picLocks noChangeAspect="1"/>
          </p:cNvPicPr>
          <p:nvPr/>
        </p:nvPicPr>
        <p:blipFill rotWithShape="1">
          <a:blip r:embed="rId15"/>
          <a:srcRect b="14889"/>
          <a:stretch/>
        </p:blipFill>
        <p:spPr>
          <a:xfrm>
            <a:off x="730521" y="3388614"/>
            <a:ext cx="632351" cy="735848"/>
          </a:xfrm>
          <a:prstGeom prst="rect">
            <a:avLst/>
          </a:prstGeom>
        </p:spPr>
      </p:pic>
      <p:pic>
        <p:nvPicPr>
          <p:cNvPr id="38" name="Imagen 37">
            <a:extLst>
              <a:ext uri="{FF2B5EF4-FFF2-40B4-BE49-F238E27FC236}">
                <a16:creationId xmlns:a16="http://schemas.microsoft.com/office/drawing/2014/main" id="{FDCAEC37-51B9-BDDB-AF41-48A8E6D26E13}"/>
              </a:ext>
            </a:extLst>
          </p:cNvPr>
          <p:cNvPicPr>
            <a:picLocks noChangeAspect="1"/>
          </p:cNvPicPr>
          <p:nvPr/>
        </p:nvPicPr>
        <p:blipFill>
          <a:blip r:embed="rId16"/>
          <a:stretch>
            <a:fillRect/>
          </a:stretch>
        </p:blipFill>
        <p:spPr>
          <a:xfrm>
            <a:off x="6421822" y="5261209"/>
            <a:ext cx="457401" cy="646329"/>
          </a:xfrm>
          <a:prstGeom prst="rect">
            <a:avLst/>
          </a:prstGeom>
        </p:spPr>
      </p:pic>
    </p:spTree>
    <p:extLst>
      <p:ext uri="{BB962C8B-B14F-4D97-AF65-F5344CB8AC3E}">
        <p14:creationId xmlns:p14="http://schemas.microsoft.com/office/powerpoint/2010/main" val="20611596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1000"/>
            <a:lum/>
          </a:blip>
          <a:srcRect/>
          <a:stretch>
            <a:fillRect t="-37000" b="-37000"/>
          </a:stretch>
        </a:blipFill>
        <a:effectLst/>
      </p:bgPr>
    </p:bg>
    <p:spTree>
      <p:nvGrpSpPr>
        <p:cNvPr id="1" name=""/>
        <p:cNvGrpSpPr/>
        <p:nvPr/>
      </p:nvGrpSpPr>
      <p:grpSpPr>
        <a:xfrm>
          <a:off x="0" y="0"/>
          <a:ext cx="0" cy="0"/>
          <a:chOff x="0" y="0"/>
          <a:chExt cx="0" cy="0"/>
        </a:xfrm>
      </p:grpSpPr>
      <p:grpSp>
        <p:nvGrpSpPr>
          <p:cNvPr id="19" name="Grupo 18">
            <a:extLst>
              <a:ext uri="{FF2B5EF4-FFF2-40B4-BE49-F238E27FC236}">
                <a16:creationId xmlns:a16="http://schemas.microsoft.com/office/drawing/2014/main" id="{B07D3D83-DD71-0E94-24F6-2761D11205FB}"/>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6233B9EB-F28B-3C98-0109-B8A164C59E94}"/>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D1274183-201B-D470-C630-C0E18CA75B68}"/>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988AA126-BE99-6C4F-775D-F08CDA7CE669}"/>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73E1E27A-284F-2F98-EC72-EEB575422C4B}"/>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E7EA28C8-083A-D7C8-38D4-7C3EDC5BA7CB}"/>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F6F55DDD-B0C7-7220-181B-6BB1DCECE138}"/>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74F0F592-9844-FA18-52BB-5BB4E4AAB2A9}"/>
                    </a:ext>
                  </a:extLst>
                </p:cNvPr>
                <p:cNvPicPr>
                  <a:picLocks noGrp="1" noRot="1" noChangeAspect="1" noMove="1" noResize="1" noEditPoints="1" noAdjustHandles="1" noChangeArrowheads="1" noChangeShapeType="1" noCrop="1"/>
                </p:cNvPicPr>
                <p:nvPr/>
              </p:nvPicPr>
              <p:blipFill>
                <a:blip r:embed="rId4"/>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F89BC2B4-3348-06C2-1B06-5DDC92BBCABF}"/>
                  </a:ext>
                </a:extLst>
              </p:cNvPr>
              <p:cNvPicPr>
                <a:picLocks noGrp="1" noRot="1" noChangeAspect="1" noMove="1" noResize="1" noEditPoints="1" noAdjustHandles="1" noChangeArrowheads="1" noChangeShapeType="1" noCrop="1"/>
              </p:cNvPicPr>
              <p:nvPr/>
            </p:nvPicPr>
            <p:blipFill>
              <a:blip r:embed="rId5"/>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D2347C3B-5AFA-CB4E-5459-55EE8FDE6824}"/>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1AB20A96-2FF3-0F6C-BA52-8626D9FC3AE5}"/>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A8CEE999-1BAE-7A3D-A5A4-4F1BB83C843A}"/>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984BF5FC-3048-FCCB-D3CF-F55C8A7424D1}"/>
                </a:ext>
              </a:extLst>
            </p:cNvPr>
            <p:cNvPicPr>
              <a:picLocks noChangeAspect="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sp>
        <p:nvSpPr>
          <p:cNvPr id="11" name="CuadroTexto 10">
            <a:extLst>
              <a:ext uri="{FF2B5EF4-FFF2-40B4-BE49-F238E27FC236}">
                <a16:creationId xmlns:a16="http://schemas.microsoft.com/office/drawing/2014/main" id="{8E368D27-33DC-53FE-53B8-793AB229C894}"/>
              </a:ext>
            </a:extLst>
          </p:cNvPr>
          <p:cNvSpPr txBox="1"/>
          <p:nvPr/>
        </p:nvSpPr>
        <p:spPr>
          <a:xfrm>
            <a:off x="1215007" y="302615"/>
            <a:ext cx="3659720" cy="461665"/>
          </a:xfrm>
          <a:prstGeom prst="rect">
            <a:avLst/>
          </a:prstGeom>
          <a:noFill/>
        </p:spPr>
        <p:txBody>
          <a:bodyPr wrap="none" rtlCol="0">
            <a:spAutoFit/>
          </a:bodyPr>
          <a:lstStyle/>
          <a:p>
            <a:r>
              <a:rPr lang="es-ES" sz="2400" b="1" dirty="0">
                <a:solidFill>
                  <a:schemeClr val="bg1"/>
                </a:solidFill>
                <a:latin typeface="Arial" panose="020B0604020202020204" pitchFamily="34" charset="0"/>
                <a:cs typeface="Arial" panose="020B0604020202020204" pitchFamily="34" charset="0"/>
              </a:rPr>
              <a:t>MATERIAL Y MÉTODOS</a:t>
            </a:r>
          </a:p>
        </p:txBody>
      </p:sp>
      <p:sp>
        <p:nvSpPr>
          <p:cNvPr id="21" name="Pentágono 20">
            <a:extLst>
              <a:ext uri="{FF2B5EF4-FFF2-40B4-BE49-F238E27FC236}">
                <a16:creationId xmlns:a16="http://schemas.microsoft.com/office/drawing/2014/main" id="{247BCBED-3948-C289-0BA9-0D9AA7836A4E}"/>
              </a:ext>
            </a:extLst>
          </p:cNvPr>
          <p:cNvSpPr/>
          <p:nvPr/>
        </p:nvSpPr>
        <p:spPr>
          <a:xfrm flipH="1">
            <a:off x="388149" y="1680876"/>
            <a:ext cx="6803996" cy="434200"/>
          </a:xfrm>
          <a:prstGeom prst="homePlate">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s-ES" b="1" dirty="0">
                <a:solidFill>
                  <a:schemeClr val="tx1">
                    <a:lumMod val="85000"/>
                    <a:lumOff val="15000"/>
                  </a:schemeClr>
                </a:solidFill>
                <a:latin typeface="Calibri" panose="020F0502020204030204" pitchFamily="34" charset="0"/>
                <a:cs typeface="Calibri" panose="020F0502020204030204" pitchFamily="34" charset="0"/>
              </a:rPr>
              <a:t>Estudio </a:t>
            </a:r>
            <a:r>
              <a:rPr lang="es-ES" b="1" dirty="0" err="1">
                <a:solidFill>
                  <a:schemeClr val="tx1">
                    <a:lumMod val="85000"/>
                    <a:lumOff val="15000"/>
                  </a:schemeClr>
                </a:solidFill>
                <a:latin typeface="Calibri" panose="020F0502020204030204" pitchFamily="34" charset="0"/>
                <a:cs typeface="Calibri" panose="020F0502020204030204" pitchFamily="34" charset="0"/>
              </a:rPr>
              <a:t>unicéntrico</a:t>
            </a:r>
            <a:r>
              <a:rPr lang="es-ES" b="1" dirty="0">
                <a:solidFill>
                  <a:schemeClr val="tx1">
                    <a:lumMod val="85000"/>
                    <a:lumOff val="15000"/>
                  </a:schemeClr>
                </a:solidFill>
                <a:latin typeface="Calibri" panose="020F0502020204030204" pitchFamily="34" charset="0"/>
                <a:cs typeface="Calibri" panose="020F0502020204030204" pitchFamily="34" charset="0"/>
              </a:rPr>
              <a:t>, retrospectivo, observacional</a:t>
            </a:r>
          </a:p>
        </p:txBody>
      </p:sp>
      <p:pic>
        <p:nvPicPr>
          <p:cNvPr id="32" name="Picture 2" descr="Hospital - Iconos gratis de médico">
            <a:extLst>
              <a:ext uri="{FF2B5EF4-FFF2-40B4-BE49-F238E27FC236}">
                <a16:creationId xmlns:a16="http://schemas.microsoft.com/office/drawing/2014/main" id="{2000239E-EF72-AD0C-97FC-ABEE67C969D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19610" y="839218"/>
            <a:ext cx="824373" cy="824373"/>
          </a:xfrm>
          <a:prstGeom prst="rect">
            <a:avLst/>
          </a:prstGeom>
          <a:noFill/>
          <a:extLst>
            <a:ext uri="{909E8E84-426E-40DD-AFC4-6F175D3DCCD1}">
              <a14:hiddenFill xmlns:a14="http://schemas.microsoft.com/office/drawing/2010/main">
                <a:solidFill>
                  <a:srgbClr val="FFFFFF"/>
                </a:solidFill>
              </a14:hiddenFill>
            </a:ext>
          </a:extLst>
        </p:spPr>
      </p:pic>
      <p:sp>
        <p:nvSpPr>
          <p:cNvPr id="34" name="Pentágono 33">
            <a:extLst>
              <a:ext uri="{FF2B5EF4-FFF2-40B4-BE49-F238E27FC236}">
                <a16:creationId xmlns:a16="http://schemas.microsoft.com/office/drawing/2014/main" id="{D7CA116D-0117-ED79-3E4E-2138BC81D4A1}"/>
              </a:ext>
            </a:extLst>
          </p:cNvPr>
          <p:cNvSpPr/>
          <p:nvPr/>
        </p:nvSpPr>
        <p:spPr>
          <a:xfrm flipH="1">
            <a:off x="672120" y="5404223"/>
            <a:ext cx="5649044" cy="479530"/>
          </a:xfrm>
          <a:prstGeom prst="homePlate">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a:solidFill>
                  <a:schemeClr val="tx1">
                    <a:lumMod val="85000"/>
                    <a:lumOff val="15000"/>
                  </a:schemeClr>
                </a:solidFill>
                <a:latin typeface="Calibri" panose="020F0502020204030204" pitchFamily="34" charset="0"/>
                <a:cs typeface="Calibri" panose="020F0502020204030204" pitchFamily="34" charset="0"/>
              </a:rPr>
              <a:t>Evaluación</a:t>
            </a:r>
            <a:r>
              <a:rPr lang="es-ES" sz="1600" b="1" dirty="0">
                <a:solidFill>
                  <a:schemeClr val="tx1">
                    <a:lumMod val="85000"/>
                    <a:lumOff val="15000"/>
                  </a:schemeClr>
                </a:solidFill>
                <a:latin typeface="Calibri" panose="020F0502020204030204" pitchFamily="34" charset="0"/>
                <a:cs typeface="Calibri" panose="020F0502020204030204" pitchFamily="34" charset="0"/>
              </a:rPr>
              <a:t> histológica prospectiva y ciega </a:t>
            </a:r>
            <a:r>
              <a:rPr lang="es-ES" sz="1600" dirty="0">
                <a:solidFill>
                  <a:schemeClr val="tx1">
                    <a:lumMod val="85000"/>
                    <a:lumOff val="15000"/>
                  </a:schemeClr>
                </a:solidFill>
                <a:latin typeface="Calibri" panose="020F0502020204030204" pitchFamily="34" charset="0"/>
                <a:cs typeface="Calibri" panose="020F0502020204030204" pitchFamily="34" charset="0"/>
              </a:rPr>
              <a:t>sobre la ateromatosis de la </a:t>
            </a:r>
            <a:r>
              <a:rPr lang="es-ES" sz="1600" b="1" dirty="0">
                <a:solidFill>
                  <a:schemeClr val="tx1">
                    <a:lumMod val="85000"/>
                    <a:lumOff val="15000"/>
                  </a:schemeClr>
                </a:solidFill>
                <a:latin typeface="Calibri" panose="020F0502020204030204" pitchFamily="34" charset="0"/>
                <a:cs typeface="Calibri" panose="020F0502020204030204" pitchFamily="34" charset="0"/>
              </a:rPr>
              <a:t>arteria hepática por un patólogo experto </a:t>
            </a:r>
          </a:p>
        </p:txBody>
      </p:sp>
      <p:cxnSp>
        <p:nvCxnSpPr>
          <p:cNvPr id="35" name="Conector recto 34">
            <a:extLst>
              <a:ext uri="{FF2B5EF4-FFF2-40B4-BE49-F238E27FC236}">
                <a16:creationId xmlns:a16="http://schemas.microsoft.com/office/drawing/2014/main" id="{7B7F3699-CF4D-511A-7BEB-27A4C81AF150}"/>
              </a:ext>
            </a:extLst>
          </p:cNvPr>
          <p:cNvCxnSpPr/>
          <p:nvPr/>
        </p:nvCxnSpPr>
        <p:spPr>
          <a:xfrm>
            <a:off x="1287865" y="3320881"/>
            <a:ext cx="4432515" cy="0"/>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sp>
        <p:nvSpPr>
          <p:cNvPr id="36" name="Elipse 35">
            <a:extLst>
              <a:ext uri="{FF2B5EF4-FFF2-40B4-BE49-F238E27FC236}">
                <a16:creationId xmlns:a16="http://schemas.microsoft.com/office/drawing/2014/main" id="{81E74A48-8839-E15D-10DE-84300FF89D03}"/>
              </a:ext>
            </a:extLst>
          </p:cNvPr>
          <p:cNvSpPr/>
          <p:nvPr/>
        </p:nvSpPr>
        <p:spPr>
          <a:xfrm>
            <a:off x="1156129" y="3189146"/>
            <a:ext cx="263471" cy="26347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7" name="Elipse 36">
            <a:extLst>
              <a:ext uri="{FF2B5EF4-FFF2-40B4-BE49-F238E27FC236}">
                <a16:creationId xmlns:a16="http://schemas.microsoft.com/office/drawing/2014/main" id="{9355CD97-2B52-598A-6088-E3A0B7BD394F}"/>
              </a:ext>
            </a:extLst>
          </p:cNvPr>
          <p:cNvSpPr/>
          <p:nvPr/>
        </p:nvSpPr>
        <p:spPr>
          <a:xfrm>
            <a:off x="5588645" y="3167259"/>
            <a:ext cx="263471" cy="26347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8" name="CuadroTexto 37">
            <a:extLst>
              <a:ext uri="{FF2B5EF4-FFF2-40B4-BE49-F238E27FC236}">
                <a16:creationId xmlns:a16="http://schemas.microsoft.com/office/drawing/2014/main" id="{1231FD38-C3FF-7B40-B84A-B58306E31AD9}"/>
              </a:ext>
            </a:extLst>
          </p:cNvPr>
          <p:cNvSpPr txBox="1"/>
          <p:nvPr/>
        </p:nvSpPr>
        <p:spPr>
          <a:xfrm>
            <a:off x="948288" y="2813050"/>
            <a:ext cx="679152" cy="369332"/>
          </a:xfrm>
          <a:prstGeom prst="rect">
            <a:avLst/>
          </a:prstGeom>
          <a:noFill/>
        </p:spPr>
        <p:txBody>
          <a:bodyPr wrap="square">
            <a:spAutoFit/>
          </a:bodyPr>
          <a:lstStyle/>
          <a:p>
            <a:r>
              <a:rPr lang="es-ES" b="1" dirty="0">
                <a:solidFill>
                  <a:schemeClr val="tx1">
                    <a:lumMod val="85000"/>
                    <a:lumOff val="15000"/>
                  </a:schemeClr>
                </a:solidFill>
                <a:latin typeface="Calibri" panose="020F0502020204030204" pitchFamily="34" charset="0"/>
                <a:cs typeface="Calibri" panose="020F0502020204030204" pitchFamily="34" charset="0"/>
              </a:rPr>
              <a:t>2012</a:t>
            </a:r>
            <a:endParaRPr lang="es-ES" b="1" dirty="0">
              <a:latin typeface="Calibri" panose="020F0502020204030204" pitchFamily="34" charset="0"/>
              <a:cs typeface="Calibri" panose="020F0502020204030204" pitchFamily="34" charset="0"/>
            </a:endParaRPr>
          </a:p>
        </p:txBody>
      </p:sp>
      <p:sp>
        <p:nvSpPr>
          <p:cNvPr id="39" name="CuadroTexto 38">
            <a:extLst>
              <a:ext uri="{FF2B5EF4-FFF2-40B4-BE49-F238E27FC236}">
                <a16:creationId xmlns:a16="http://schemas.microsoft.com/office/drawing/2014/main" id="{419B299E-2505-5B7C-D476-AB39FB172ABD}"/>
              </a:ext>
            </a:extLst>
          </p:cNvPr>
          <p:cNvSpPr txBox="1"/>
          <p:nvPr/>
        </p:nvSpPr>
        <p:spPr>
          <a:xfrm>
            <a:off x="5390881" y="2772347"/>
            <a:ext cx="922469" cy="369332"/>
          </a:xfrm>
          <a:prstGeom prst="rect">
            <a:avLst/>
          </a:prstGeom>
          <a:noFill/>
        </p:spPr>
        <p:txBody>
          <a:bodyPr wrap="square">
            <a:spAutoFit/>
          </a:bodyPr>
          <a:lstStyle/>
          <a:p>
            <a:r>
              <a:rPr lang="es-ES" b="1" dirty="0">
                <a:solidFill>
                  <a:schemeClr val="tx1">
                    <a:lumMod val="85000"/>
                    <a:lumOff val="15000"/>
                  </a:schemeClr>
                </a:solidFill>
                <a:latin typeface="Calibri" panose="020F0502020204030204" pitchFamily="34" charset="0"/>
                <a:cs typeface="Calibri" panose="020F0502020204030204" pitchFamily="34" charset="0"/>
              </a:rPr>
              <a:t>2023</a:t>
            </a:r>
            <a:endParaRPr lang="es-ES" b="1" dirty="0">
              <a:latin typeface="Calibri" panose="020F0502020204030204" pitchFamily="34" charset="0"/>
              <a:cs typeface="Calibri" panose="020F0502020204030204" pitchFamily="34" charset="0"/>
            </a:endParaRPr>
          </a:p>
        </p:txBody>
      </p:sp>
      <p:pic>
        <p:nvPicPr>
          <p:cNvPr id="40" name="Picture 12" descr="Hígado - Iconos gratis de asistencia sanitaria y médica">
            <a:extLst>
              <a:ext uri="{FF2B5EF4-FFF2-40B4-BE49-F238E27FC236}">
                <a16:creationId xmlns:a16="http://schemas.microsoft.com/office/drawing/2014/main" id="{40802FCD-AA26-F835-17AD-C7ED614B22E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59048" y="2529011"/>
            <a:ext cx="679153" cy="679153"/>
          </a:xfrm>
          <a:prstGeom prst="rect">
            <a:avLst/>
          </a:prstGeom>
          <a:noFill/>
          <a:extLst>
            <a:ext uri="{909E8E84-426E-40DD-AFC4-6F175D3DCCD1}">
              <a14:hiddenFill xmlns:a14="http://schemas.microsoft.com/office/drawing/2010/main">
                <a:solidFill>
                  <a:srgbClr val="FFFFFF"/>
                </a:solidFill>
              </a14:hiddenFill>
            </a:ext>
          </a:extLst>
        </p:spPr>
      </p:pic>
      <p:sp>
        <p:nvSpPr>
          <p:cNvPr id="43" name="CuadroTexto 42">
            <a:extLst>
              <a:ext uri="{FF2B5EF4-FFF2-40B4-BE49-F238E27FC236}">
                <a16:creationId xmlns:a16="http://schemas.microsoft.com/office/drawing/2014/main" id="{3270ED66-EC71-B6BE-23F0-131540F2F20D}"/>
              </a:ext>
            </a:extLst>
          </p:cNvPr>
          <p:cNvSpPr txBox="1"/>
          <p:nvPr/>
        </p:nvSpPr>
        <p:spPr>
          <a:xfrm>
            <a:off x="1990152" y="2071478"/>
            <a:ext cx="6555782" cy="369332"/>
          </a:xfrm>
          <a:prstGeom prst="rect">
            <a:avLst/>
          </a:prstGeom>
          <a:noFill/>
        </p:spPr>
        <p:txBody>
          <a:bodyPr wrap="square">
            <a:spAutoFit/>
          </a:bodyPr>
          <a:lstStyle/>
          <a:p>
            <a:r>
              <a:rPr lang="es-ES" dirty="0">
                <a:solidFill>
                  <a:schemeClr val="tx1">
                    <a:lumMod val="85000"/>
                    <a:lumOff val="15000"/>
                  </a:schemeClr>
                </a:solidFill>
                <a:latin typeface="Calibri" panose="020F0502020204030204" pitchFamily="34" charset="0"/>
                <a:cs typeface="Calibri" panose="020F0502020204030204" pitchFamily="34" charset="0"/>
              </a:rPr>
              <a:t>pacientes </a:t>
            </a:r>
            <a:r>
              <a:rPr lang="es-ES" b="1" dirty="0">
                <a:solidFill>
                  <a:schemeClr val="tx1">
                    <a:lumMod val="85000"/>
                    <a:lumOff val="15000"/>
                  </a:schemeClr>
                </a:solidFill>
                <a:latin typeface="Calibri" panose="020F0502020204030204" pitchFamily="34" charset="0"/>
                <a:cs typeface="Calibri" panose="020F0502020204030204" pitchFamily="34" charset="0"/>
              </a:rPr>
              <a:t>trasplantados hepáticos</a:t>
            </a:r>
            <a:endParaRPr lang="es-ES" dirty="0"/>
          </a:p>
        </p:txBody>
      </p:sp>
      <p:pic>
        <p:nvPicPr>
          <p:cNvPr id="45" name="Imagen 44">
            <a:extLst>
              <a:ext uri="{FF2B5EF4-FFF2-40B4-BE49-F238E27FC236}">
                <a16:creationId xmlns:a16="http://schemas.microsoft.com/office/drawing/2014/main" id="{69833868-B9B1-2E00-1C38-4996677B8FAF}"/>
              </a:ext>
            </a:extLst>
          </p:cNvPr>
          <p:cNvPicPr>
            <a:picLocks noChangeAspect="1"/>
          </p:cNvPicPr>
          <p:nvPr/>
        </p:nvPicPr>
        <p:blipFill>
          <a:blip r:embed="rId9"/>
          <a:stretch>
            <a:fillRect/>
          </a:stretch>
        </p:blipFill>
        <p:spPr>
          <a:xfrm>
            <a:off x="1960588" y="3833221"/>
            <a:ext cx="1051825" cy="1231353"/>
          </a:xfrm>
          <a:prstGeom prst="rect">
            <a:avLst/>
          </a:prstGeom>
        </p:spPr>
      </p:pic>
      <p:sp>
        <p:nvSpPr>
          <p:cNvPr id="46" name="Elipse 45">
            <a:extLst>
              <a:ext uri="{FF2B5EF4-FFF2-40B4-BE49-F238E27FC236}">
                <a16:creationId xmlns:a16="http://schemas.microsoft.com/office/drawing/2014/main" id="{960EFE69-529F-572F-56E1-E47BB77A370D}"/>
              </a:ext>
            </a:extLst>
          </p:cNvPr>
          <p:cNvSpPr/>
          <p:nvPr/>
        </p:nvSpPr>
        <p:spPr>
          <a:xfrm>
            <a:off x="2648340" y="4653002"/>
            <a:ext cx="206727" cy="228444"/>
          </a:xfrm>
          <a:prstGeom prst="ellipse">
            <a:avLst/>
          </a:prstGeom>
          <a:noFill/>
          <a:ln w="28575">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7" name="Imagen 46">
            <a:extLst>
              <a:ext uri="{FF2B5EF4-FFF2-40B4-BE49-F238E27FC236}">
                <a16:creationId xmlns:a16="http://schemas.microsoft.com/office/drawing/2014/main" id="{C347173D-8CEE-7BB0-64E0-30CFBE085656}"/>
              </a:ext>
            </a:extLst>
          </p:cNvPr>
          <p:cNvPicPr>
            <a:picLocks noChangeAspect="1"/>
          </p:cNvPicPr>
          <p:nvPr/>
        </p:nvPicPr>
        <p:blipFill>
          <a:blip r:embed="rId10"/>
          <a:stretch>
            <a:fillRect/>
          </a:stretch>
        </p:blipFill>
        <p:spPr>
          <a:xfrm>
            <a:off x="2926255" y="4476821"/>
            <a:ext cx="274913" cy="274913"/>
          </a:xfrm>
          <a:prstGeom prst="rect">
            <a:avLst/>
          </a:prstGeom>
        </p:spPr>
      </p:pic>
      <p:pic>
        <p:nvPicPr>
          <p:cNvPr id="48" name="Picture 6" descr="Imagen generada">
            <a:extLst>
              <a:ext uri="{FF2B5EF4-FFF2-40B4-BE49-F238E27FC236}">
                <a16:creationId xmlns:a16="http://schemas.microsoft.com/office/drawing/2014/main" id="{3D80CD1C-8C3E-6202-8353-236DB95BF08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91752" y="3650467"/>
            <a:ext cx="1309390" cy="1309390"/>
          </a:xfrm>
          <a:prstGeom prst="rect">
            <a:avLst/>
          </a:prstGeom>
          <a:noFill/>
          <a:extLst>
            <a:ext uri="{909E8E84-426E-40DD-AFC4-6F175D3DCCD1}">
              <a14:hiddenFill xmlns:a14="http://schemas.microsoft.com/office/drawing/2010/main">
                <a:solidFill>
                  <a:srgbClr val="FFFFFF"/>
                </a:solidFill>
              </a14:hiddenFill>
            </a:ext>
          </a:extLst>
        </p:spPr>
      </p:pic>
      <p:pic>
        <p:nvPicPr>
          <p:cNvPr id="49" name="Imagen 48">
            <a:extLst>
              <a:ext uri="{FF2B5EF4-FFF2-40B4-BE49-F238E27FC236}">
                <a16:creationId xmlns:a16="http://schemas.microsoft.com/office/drawing/2014/main" id="{A328C3C9-9EAA-570A-EB4A-6A6D77F6B1F2}"/>
              </a:ext>
            </a:extLst>
          </p:cNvPr>
          <p:cNvPicPr>
            <a:picLocks noChangeAspect="1"/>
          </p:cNvPicPr>
          <p:nvPr/>
        </p:nvPicPr>
        <p:blipFill>
          <a:blip r:embed="rId12"/>
          <a:stretch>
            <a:fillRect/>
          </a:stretch>
        </p:blipFill>
        <p:spPr>
          <a:xfrm rot="16200000">
            <a:off x="4797505" y="3540826"/>
            <a:ext cx="456328" cy="781001"/>
          </a:xfrm>
          <a:prstGeom prst="ellipse">
            <a:avLst/>
          </a:prstGeom>
          <a:ln w="28575">
            <a:solidFill>
              <a:schemeClr val="tx1"/>
            </a:solidFill>
          </a:ln>
        </p:spPr>
      </p:pic>
      <p:sp>
        <p:nvSpPr>
          <p:cNvPr id="52" name="Rectángulo 51">
            <a:extLst>
              <a:ext uri="{FF2B5EF4-FFF2-40B4-BE49-F238E27FC236}">
                <a16:creationId xmlns:a16="http://schemas.microsoft.com/office/drawing/2014/main" id="{292E329F-8604-A869-4F0B-B231BE2C04E0}"/>
              </a:ext>
            </a:extLst>
          </p:cNvPr>
          <p:cNvSpPr/>
          <p:nvPr/>
        </p:nvSpPr>
        <p:spPr>
          <a:xfrm>
            <a:off x="7616513" y="1556916"/>
            <a:ext cx="3425593" cy="1021883"/>
          </a:xfrm>
          <a:prstGeom prst="rect">
            <a:avLst/>
          </a:prstGeom>
        </p:spPr>
        <p:txBody>
          <a:bodyPr wrap="square">
            <a:spAutoFit/>
          </a:bodyPr>
          <a:lstStyle/>
          <a:p>
            <a:pPr marL="257175" indent="-257175" algn="just">
              <a:lnSpc>
                <a:spcPct val="150000"/>
              </a:lnSpc>
              <a:buFont typeface="+mj-lt"/>
              <a:buAutoNum type="arabicPeriod"/>
            </a:pPr>
            <a:endParaRPr lang="es-ES" sz="1400" dirty="0">
              <a:latin typeface="Arial" panose="020B0604020202020204" pitchFamily="34" charset="0"/>
              <a:ea typeface="Times New Roman" charset="0"/>
              <a:cs typeface="Arial" panose="020B0604020202020204" pitchFamily="34" charset="0"/>
            </a:endParaRPr>
          </a:p>
          <a:p>
            <a:pPr marL="257175" indent="-257175" algn="just">
              <a:lnSpc>
                <a:spcPct val="150000"/>
              </a:lnSpc>
              <a:buFont typeface="+mj-lt"/>
              <a:buAutoNum type="arabicPeriod"/>
            </a:pPr>
            <a:r>
              <a:rPr lang="es-ES" sz="1400" dirty="0">
                <a:latin typeface="Arial" panose="020B0604020202020204" pitchFamily="34" charset="0"/>
                <a:ea typeface="Times New Roman" charset="0"/>
                <a:cs typeface="Arial" panose="020B0604020202020204" pitchFamily="34" charset="0"/>
              </a:rPr>
              <a:t>Edad &gt;18 años</a:t>
            </a:r>
          </a:p>
          <a:p>
            <a:pPr marL="257175" indent="-257175" algn="just">
              <a:lnSpc>
                <a:spcPct val="150000"/>
              </a:lnSpc>
              <a:buFont typeface="+mj-lt"/>
              <a:buAutoNum type="arabicPeriod"/>
            </a:pPr>
            <a:r>
              <a:rPr lang="es-ES" sz="1400" b="1" dirty="0">
                <a:latin typeface="Arial" panose="020B0604020202020204" pitchFamily="34" charset="0"/>
                <a:cs typeface="Arial" panose="020B0604020202020204" pitchFamily="34" charset="0"/>
              </a:rPr>
              <a:t>Trasplante hepático completo</a:t>
            </a:r>
            <a:endParaRPr lang="es-ES_tradnl" sz="1400" b="1" dirty="0">
              <a:latin typeface="Arial" panose="020B0604020202020204" pitchFamily="34" charset="0"/>
              <a:cs typeface="Arial" panose="020B0604020202020204" pitchFamily="34" charset="0"/>
            </a:endParaRPr>
          </a:p>
        </p:txBody>
      </p:sp>
      <p:sp>
        <p:nvSpPr>
          <p:cNvPr id="53" name="Rectángulo 52">
            <a:extLst>
              <a:ext uri="{FF2B5EF4-FFF2-40B4-BE49-F238E27FC236}">
                <a16:creationId xmlns:a16="http://schemas.microsoft.com/office/drawing/2014/main" id="{B30ECC89-FE1B-707B-0E64-2E55B5B7D9AE}"/>
              </a:ext>
            </a:extLst>
          </p:cNvPr>
          <p:cNvSpPr/>
          <p:nvPr/>
        </p:nvSpPr>
        <p:spPr>
          <a:xfrm>
            <a:off x="7656086" y="3218574"/>
            <a:ext cx="3941132" cy="1991379"/>
          </a:xfrm>
          <a:prstGeom prst="rect">
            <a:avLst/>
          </a:prstGeom>
        </p:spPr>
        <p:txBody>
          <a:bodyPr wrap="square">
            <a:spAutoFit/>
          </a:bodyPr>
          <a:lstStyle/>
          <a:p>
            <a:pPr marL="257175" indent="-257175" algn="just">
              <a:lnSpc>
                <a:spcPct val="150000"/>
              </a:lnSpc>
              <a:buFont typeface="+mj-lt"/>
              <a:buAutoNum type="arabicPeriod"/>
            </a:pPr>
            <a:endParaRPr lang="es-ES" sz="1400" dirty="0">
              <a:latin typeface="Arial" panose="020B0604020202020204" pitchFamily="34" charset="0"/>
              <a:ea typeface="Times New Roman" charset="0"/>
              <a:cs typeface="Arial" panose="020B0604020202020204" pitchFamily="34" charset="0"/>
            </a:endParaRPr>
          </a:p>
          <a:p>
            <a:pPr marL="257175" indent="-257175" algn="just">
              <a:lnSpc>
                <a:spcPct val="150000"/>
              </a:lnSpc>
              <a:buFont typeface="+mj-lt"/>
              <a:buAutoNum type="arabicPeriod"/>
            </a:pPr>
            <a:r>
              <a:rPr lang="es-ES" sz="1400" b="1" dirty="0">
                <a:latin typeface="Arial" panose="020B0604020202020204" pitchFamily="34" charset="0"/>
                <a:ea typeface="Times New Roman" charset="0"/>
                <a:cs typeface="Arial" panose="020B0604020202020204" pitchFamily="34" charset="0"/>
              </a:rPr>
              <a:t>Injertos parciales o reducidos</a:t>
            </a:r>
          </a:p>
          <a:p>
            <a:pPr marL="257175" indent="-257175" algn="just">
              <a:lnSpc>
                <a:spcPct val="150000"/>
              </a:lnSpc>
              <a:buFont typeface="+mj-lt"/>
              <a:buAutoNum type="arabicPeriod"/>
            </a:pPr>
            <a:r>
              <a:rPr lang="es-ES" sz="1400" b="1" dirty="0">
                <a:latin typeface="Arial" panose="020B0604020202020204" pitchFamily="34" charset="0"/>
                <a:ea typeface="Times New Roman" charset="0"/>
                <a:cs typeface="Arial" panose="020B0604020202020204" pitchFamily="34" charset="0"/>
              </a:rPr>
              <a:t>Retrasplante</a:t>
            </a:r>
          </a:p>
          <a:p>
            <a:pPr marL="257175" indent="-257175" algn="just">
              <a:lnSpc>
                <a:spcPct val="150000"/>
              </a:lnSpc>
              <a:buFont typeface="+mj-lt"/>
              <a:buAutoNum type="arabicPeriod"/>
            </a:pPr>
            <a:r>
              <a:rPr lang="es-ES" sz="1400" b="1" dirty="0">
                <a:latin typeface="Arial" panose="020B0604020202020204" pitchFamily="34" charset="0"/>
                <a:ea typeface="Calibri" charset="0"/>
                <a:cs typeface="Arial" panose="020B0604020202020204" pitchFamily="34" charset="0"/>
              </a:rPr>
              <a:t>Trasplante combinado</a:t>
            </a:r>
          </a:p>
          <a:p>
            <a:pPr marL="257175" indent="-257175" algn="just">
              <a:lnSpc>
                <a:spcPct val="150000"/>
              </a:lnSpc>
              <a:buFont typeface="+mj-lt"/>
              <a:buAutoNum type="arabicPeriod"/>
            </a:pPr>
            <a:r>
              <a:rPr lang="es-ES" sz="1400" b="1" dirty="0">
                <a:latin typeface="Arial" panose="020B0604020202020204" pitchFamily="34" charset="0"/>
                <a:ea typeface="Calibri" charset="0"/>
                <a:cs typeface="Arial" panose="020B0604020202020204" pitchFamily="34" charset="0"/>
              </a:rPr>
              <a:t>Información histológica incompleta </a:t>
            </a:r>
            <a:r>
              <a:rPr lang="es-ES" sz="1400" dirty="0">
                <a:latin typeface="Arial" panose="020B0604020202020204" pitchFamily="34" charset="0"/>
                <a:ea typeface="Calibri" charset="0"/>
                <a:cs typeface="Arial" panose="020B0604020202020204" pitchFamily="34" charset="0"/>
              </a:rPr>
              <a:t>de la arteria hepática del donante y receptor</a:t>
            </a:r>
            <a:endParaRPr lang="es-ES_tradnl" sz="1400" dirty="0">
              <a:latin typeface="Arial" panose="020B0604020202020204" pitchFamily="34" charset="0"/>
              <a:ea typeface="Calibri" charset="0"/>
              <a:cs typeface="Arial" panose="020B0604020202020204" pitchFamily="34" charset="0"/>
            </a:endParaRPr>
          </a:p>
        </p:txBody>
      </p:sp>
      <p:sp>
        <p:nvSpPr>
          <p:cNvPr id="54" name="Flecha derecha 53">
            <a:extLst>
              <a:ext uri="{FF2B5EF4-FFF2-40B4-BE49-F238E27FC236}">
                <a16:creationId xmlns:a16="http://schemas.microsoft.com/office/drawing/2014/main" id="{B47E9B73-9725-6E78-FB54-71E5460391F0}"/>
              </a:ext>
            </a:extLst>
          </p:cNvPr>
          <p:cNvSpPr/>
          <p:nvPr/>
        </p:nvSpPr>
        <p:spPr>
          <a:xfrm>
            <a:off x="7599285" y="1636658"/>
            <a:ext cx="330100" cy="227049"/>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600" dirty="0">
              <a:solidFill>
                <a:schemeClr val="accent6"/>
              </a:solidFill>
            </a:endParaRPr>
          </a:p>
        </p:txBody>
      </p:sp>
      <p:sp>
        <p:nvSpPr>
          <p:cNvPr id="55" name="Señal de prohibido 54">
            <a:extLst>
              <a:ext uri="{FF2B5EF4-FFF2-40B4-BE49-F238E27FC236}">
                <a16:creationId xmlns:a16="http://schemas.microsoft.com/office/drawing/2014/main" id="{1C067388-7002-BADE-87C5-4739111B82EB}"/>
              </a:ext>
            </a:extLst>
          </p:cNvPr>
          <p:cNvSpPr/>
          <p:nvPr/>
        </p:nvSpPr>
        <p:spPr>
          <a:xfrm>
            <a:off x="7599285" y="3161270"/>
            <a:ext cx="381925" cy="369332"/>
          </a:xfrm>
          <a:prstGeom prst="noSmoking">
            <a:avLst>
              <a:gd name="adj" fmla="val 2173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400">
              <a:solidFill>
                <a:schemeClr val="tx1"/>
              </a:solidFill>
            </a:endParaRPr>
          </a:p>
        </p:txBody>
      </p:sp>
      <p:sp>
        <p:nvSpPr>
          <p:cNvPr id="56" name="Rectángulo 55">
            <a:extLst>
              <a:ext uri="{FF2B5EF4-FFF2-40B4-BE49-F238E27FC236}">
                <a16:creationId xmlns:a16="http://schemas.microsoft.com/office/drawing/2014/main" id="{A5489E92-D6C1-CEC8-3501-4BA25D0B3B23}"/>
              </a:ext>
            </a:extLst>
          </p:cNvPr>
          <p:cNvSpPr/>
          <p:nvPr/>
        </p:nvSpPr>
        <p:spPr>
          <a:xfrm>
            <a:off x="7924408" y="3161270"/>
            <a:ext cx="3120505" cy="338554"/>
          </a:xfrm>
          <a:prstGeom prst="rect">
            <a:avLst/>
          </a:prstGeom>
        </p:spPr>
        <p:txBody>
          <a:bodyPr wrap="square">
            <a:spAutoFit/>
          </a:bodyPr>
          <a:lstStyle/>
          <a:p>
            <a:r>
              <a:rPr lang="es-ES" sz="1600" b="1" dirty="0">
                <a:solidFill>
                  <a:schemeClr val="accent1">
                    <a:lumMod val="75000"/>
                  </a:schemeClr>
                </a:solidFill>
                <a:latin typeface="Arial" panose="020B0604020202020204" pitchFamily="34" charset="0"/>
                <a:ea typeface="Times New Roman" charset="0"/>
                <a:cs typeface="Arial" panose="020B0604020202020204" pitchFamily="34" charset="0"/>
              </a:rPr>
              <a:t> </a:t>
            </a:r>
            <a:r>
              <a:rPr lang="es-ES" sz="1600" b="1" dirty="0">
                <a:solidFill>
                  <a:schemeClr val="bg1">
                    <a:lumMod val="50000"/>
                  </a:schemeClr>
                </a:solidFill>
                <a:latin typeface="Arial" panose="020B0604020202020204" pitchFamily="34" charset="0"/>
                <a:ea typeface="Times New Roman" charset="0"/>
                <a:cs typeface="Arial" panose="020B0604020202020204" pitchFamily="34" charset="0"/>
              </a:rPr>
              <a:t>Criterios de exclusión</a:t>
            </a:r>
            <a:endParaRPr lang="es-ES_tradnl" sz="1600" dirty="0">
              <a:latin typeface="Arial" panose="020B0604020202020204" pitchFamily="34" charset="0"/>
              <a:cs typeface="Arial" panose="020B0604020202020204" pitchFamily="34" charset="0"/>
            </a:endParaRPr>
          </a:p>
        </p:txBody>
      </p:sp>
      <p:sp>
        <p:nvSpPr>
          <p:cNvPr id="57" name="Rectángulo 56">
            <a:extLst>
              <a:ext uri="{FF2B5EF4-FFF2-40B4-BE49-F238E27FC236}">
                <a16:creationId xmlns:a16="http://schemas.microsoft.com/office/drawing/2014/main" id="{2F520A5D-B5D2-DD02-4F22-3550530FE64A}"/>
              </a:ext>
            </a:extLst>
          </p:cNvPr>
          <p:cNvSpPr/>
          <p:nvPr/>
        </p:nvSpPr>
        <p:spPr>
          <a:xfrm>
            <a:off x="7911033" y="1509070"/>
            <a:ext cx="2986398" cy="417165"/>
          </a:xfrm>
          <a:prstGeom prst="rect">
            <a:avLst/>
          </a:prstGeom>
        </p:spPr>
        <p:txBody>
          <a:bodyPr wrap="square">
            <a:spAutoFit/>
          </a:bodyPr>
          <a:lstStyle/>
          <a:p>
            <a:pPr algn="just">
              <a:lnSpc>
                <a:spcPct val="150000"/>
              </a:lnSpc>
            </a:pPr>
            <a:r>
              <a:rPr lang="es-ES" sz="1600" b="1" dirty="0">
                <a:solidFill>
                  <a:schemeClr val="accent4"/>
                </a:solidFill>
                <a:latin typeface="Arial" panose="020B0604020202020204" pitchFamily="34" charset="0"/>
                <a:ea typeface="Times New Roman" charset="0"/>
                <a:cs typeface="Arial" panose="020B0604020202020204" pitchFamily="34" charset="0"/>
              </a:rPr>
              <a:t>Criterios de inclusión</a:t>
            </a:r>
            <a:endParaRPr lang="es-ES_tradnl" sz="1600" dirty="0">
              <a:solidFill>
                <a:schemeClr val="accent4"/>
              </a:solidFill>
              <a:latin typeface="Arial" panose="020B0604020202020204" pitchFamily="34" charset="0"/>
              <a:ea typeface="Calibri" charset="0"/>
              <a:cs typeface="Arial" panose="020B0604020202020204" pitchFamily="34" charset="0"/>
            </a:endParaRPr>
          </a:p>
        </p:txBody>
      </p:sp>
      <p:sp>
        <p:nvSpPr>
          <p:cNvPr id="64" name="Forma libre 63">
            <a:extLst>
              <a:ext uri="{FF2B5EF4-FFF2-40B4-BE49-F238E27FC236}">
                <a16:creationId xmlns:a16="http://schemas.microsoft.com/office/drawing/2014/main" id="{3DC54F51-905E-7949-C6B7-0D1886E8CEFF}"/>
              </a:ext>
            </a:extLst>
          </p:cNvPr>
          <p:cNvSpPr/>
          <p:nvPr/>
        </p:nvSpPr>
        <p:spPr>
          <a:xfrm>
            <a:off x="2819152" y="4412635"/>
            <a:ext cx="1203399" cy="767944"/>
          </a:xfrm>
          <a:custGeom>
            <a:avLst/>
            <a:gdLst>
              <a:gd name="connsiteX0" fmla="*/ 0 w 1203399"/>
              <a:gd name="connsiteY0" fmla="*/ 485556 h 767944"/>
              <a:gd name="connsiteX1" fmla="*/ 26894 w 1203399"/>
              <a:gd name="connsiteY1" fmla="*/ 620026 h 767944"/>
              <a:gd name="connsiteX2" fmla="*/ 53788 w 1203399"/>
              <a:gd name="connsiteY2" fmla="*/ 660368 h 767944"/>
              <a:gd name="connsiteX3" fmla="*/ 94129 w 1203399"/>
              <a:gd name="connsiteY3" fmla="*/ 700709 h 767944"/>
              <a:gd name="connsiteX4" fmla="*/ 134470 w 1203399"/>
              <a:gd name="connsiteY4" fmla="*/ 714156 h 767944"/>
              <a:gd name="connsiteX5" fmla="*/ 174812 w 1203399"/>
              <a:gd name="connsiteY5" fmla="*/ 741050 h 767944"/>
              <a:gd name="connsiteX6" fmla="*/ 255494 w 1203399"/>
              <a:gd name="connsiteY6" fmla="*/ 767944 h 767944"/>
              <a:gd name="connsiteX7" fmla="*/ 430306 w 1203399"/>
              <a:gd name="connsiteY7" fmla="*/ 754497 h 767944"/>
              <a:gd name="connsiteX8" fmla="*/ 510988 w 1203399"/>
              <a:gd name="connsiteY8" fmla="*/ 714156 h 767944"/>
              <a:gd name="connsiteX9" fmla="*/ 551329 w 1203399"/>
              <a:gd name="connsiteY9" fmla="*/ 700709 h 767944"/>
              <a:gd name="connsiteX10" fmla="*/ 632012 w 1203399"/>
              <a:gd name="connsiteY10" fmla="*/ 660368 h 767944"/>
              <a:gd name="connsiteX11" fmla="*/ 739588 w 1203399"/>
              <a:gd name="connsiteY11" fmla="*/ 525897 h 767944"/>
              <a:gd name="connsiteX12" fmla="*/ 779929 w 1203399"/>
              <a:gd name="connsiteY12" fmla="*/ 499003 h 767944"/>
              <a:gd name="connsiteX13" fmla="*/ 806823 w 1203399"/>
              <a:gd name="connsiteY13" fmla="*/ 445215 h 767944"/>
              <a:gd name="connsiteX14" fmla="*/ 874059 w 1203399"/>
              <a:gd name="connsiteY14" fmla="*/ 377979 h 767944"/>
              <a:gd name="connsiteX15" fmla="*/ 914400 w 1203399"/>
              <a:gd name="connsiteY15" fmla="*/ 337638 h 767944"/>
              <a:gd name="connsiteX16" fmla="*/ 954741 w 1203399"/>
              <a:gd name="connsiteY16" fmla="*/ 297297 h 767944"/>
              <a:gd name="connsiteX17" fmla="*/ 1062318 w 1203399"/>
              <a:gd name="connsiteY17" fmla="*/ 135932 h 767944"/>
              <a:gd name="connsiteX18" fmla="*/ 1089212 w 1203399"/>
              <a:gd name="connsiteY18" fmla="*/ 95591 h 767944"/>
              <a:gd name="connsiteX19" fmla="*/ 1116106 w 1203399"/>
              <a:gd name="connsiteY19" fmla="*/ 55250 h 767944"/>
              <a:gd name="connsiteX20" fmla="*/ 1196788 w 1203399"/>
              <a:gd name="connsiteY20" fmla="*/ 1462 h 767944"/>
              <a:gd name="connsiteX21" fmla="*/ 1062318 w 1203399"/>
              <a:gd name="connsiteY21" fmla="*/ 41803 h 767944"/>
              <a:gd name="connsiteX22" fmla="*/ 1102659 w 1203399"/>
              <a:gd name="connsiteY22" fmla="*/ 55250 h 767944"/>
              <a:gd name="connsiteX23" fmla="*/ 1089212 w 1203399"/>
              <a:gd name="connsiteY23" fmla="*/ 189721 h 767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3399" h="767944">
                <a:moveTo>
                  <a:pt x="0" y="485556"/>
                </a:moveTo>
                <a:cubicBezTo>
                  <a:pt x="4956" y="520246"/>
                  <a:pt x="8118" y="582474"/>
                  <a:pt x="26894" y="620026"/>
                </a:cubicBezTo>
                <a:cubicBezTo>
                  <a:pt x="34122" y="634481"/>
                  <a:pt x="43442" y="647952"/>
                  <a:pt x="53788" y="660368"/>
                </a:cubicBezTo>
                <a:cubicBezTo>
                  <a:pt x="65962" y="674977"/>
                  <a:pt x="78306" y="690160"/>
                  <a:pt x="94129" y="700709"/>
                </a:cubicBezTo>
                <a:cubicBezTo>
                  <a:pt x="105923" y="708572"/>
                  <a:pt x="121792" y="707817"/>
                  <a:pt x="134470" y="714156"/>
                </a:cubicBezTo>
                <a:cubicBezTo>
                  <a:pt x="148925" y="721384"/>
                  <a:pt x="160043" y="734486"/>
                  <a:pt x="174812" y="741050"/>
                </a:cubicBezTo>
                <a:cubicBezTo>
                  <a:pt x="200717" y="752563"/>
                  <a:pt x="255494" y="767944"/>
                  <a:pt x="255494" y="767944"/>
                </a:cubicBezTo>
                <a:cubicBezTo>
                  <a:pt x="313765" y="763462"/>
                  <a:pt x="372314" y="761746"/>
                  <a:pt x="430306" y="754497"/>
                </a:cubicBezTo>
                <a:cubicBezTo>
                  <a:pt x="475372" y="748864"/>
                  <a:pt x="470947" y="734176"/>
                  <a:pt x="510988" y="714156"/>
                </a:cubicBezTo>
                <a:cubicBezTo>
                  <a:pt x="523666" y="707817"/>
                  <a:pt x="538651" y="707048"/>
                  <a:pt x="551329" y="700709"/>
                </a:cubicBezTo>
                <a:cubicBezTo>
                  <a:pt x="655597" y="648575"/>
                  <a:pt x="530614" y="694167"/>
                  <a:pt x="632012" y="660368"/>
                </a:cubicBezTo>
                <a:cubicBezTo>
                  <a:pt x="663873" y="612575"/>
                  <a:pt x="694904" y="563134"/>
                  <a:pt x="739588" y="525897"/>
                </a:cubicBezTo>
                <a:cubicBezTo>
                  <a:pt x="752003" y="515551"/>
                  <a:pt x="766482" y="507968"/>
                  <a:pt x="779929" y="499003"/>
                </a:cubicBezTo>
                <a:cubicBezTo>
                  <a:pt x="788894" y="481074"/>
                  <a:pt x="794516" y="461038"/>
                  <a:pt x="806823" y="445215"/>
                </a:cubicBezTo>
                <a:cubicBezTo>
                  <a:pt x="826282" y="420196"/>
                  <a:pt x="851647" y="400391"/>
                  <a:pt x="874059" y="377979"/>
                </a:cubicBezTo>
                <a:lnTo>
                  <a:pt x="914400" y="337638"/>
                </a:lnTo>
                <a:cubicBezTo>
                  <a:pt x="927847" y="324191"/>
                  <a:pt x="944192" y="313120"/>
                  <a:pt x="954741" y="297297"/>
                </a:cubicBezTo>
                <a:lnTo>
                  <a:pt x="1062318" y="135932"/>
                </a:lnTo>
                <a:lnTo>
                  <a:pt x="1089212" y="95591"/>
                </a:lnTo>
                <a:cubicBezTo>
                  <a:pt x="1098177" y="82144"/>
                  <a:pt x="1102659" y="64215"/>
                  <a:pt x="1116106" y="55250"/>
                </a:cubicBezTo>
                <a:cubicBezTo>
                  <a:pt x="1143000" y="37321"/>
                  <a:pt x="1227452" y="-8759"/>
                  <a:pt x="1196788" y="1462"/>
                </a:cubicBezTo>
                <a:cubicBezTo>
                  <a:pt x="1098573" y="34200"/>
                  <a:pt x="1143608" y="21480"/>
                  <a:pt x="1062318" y="41803"/>
                </a:cubicBezTo>
                <a:cubicBezTo>
                  <a:pt x="1075765" y="46285"/>
                  <a:pt x="1100123" y="41304"/>
                  <a:pt x="1102659" y="55250"/>
                </a:cubicBezTo>
                <a:cubicBezTo>
                  <a:pt x="1110717" y="99571"/>
                  <a:pt x="1089212" y="189721"/>
                  <a:pt x="1089212" y="189721"/>
                </a:cubicBezTo>
              </a:path>
            </a:pathLst>
          </a:custGeom>
          <a:noFill/>
          <a:ln w="28575">
            <a:solidFill>
              <a:srgbClr val="B3A6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5" name="CuadroTexto 64">
            <a:extLst>
              <a:ext uri="{FF2B5EF4-FFF2-40B4-BE49-F238E27FC236}">
                <a16:creationId xmlns:a16="http://schemas.microsoft.com/office/drawing/2014/main" id="{EC02EEA5-2C2C-6547-342C-F173031FF1B9}"/>
              </a:ext>
            </a:extLst>
          </p:cNvPr>
          <p:cNvSpPr txBox="1"/>
          <p:nvPr/>
        </p:nvSpPr>
        <p:spPr>
          <a:xfrm>
            <a:off x="207590" y="54007"/>
            <a:ext cx="4082592" cy="584775"/>
          </a:xfrm>
          <a:prstGeom prst="rect">
            <a:avLst/>
          </a:prstGeom>
          <a:noFill/>
        </p:spPr>
        <p:txBody>
          <a:bodyPr wrap="none" rtlCol="0">
            <a:spAutoFit/>
          </a:bodyPr>
          <a:lstStyle/>
          <a:p>
            <a:r>
              <a:rPr lang="es-ES" sz="3200" b="1" dirty="0">
                <a:solidFill>
                  <a:srgbClr val="01A2E2"/>
                </a:solidFill>
                <a:latin typeface="Arial Rounded MT Bold" panose="020F0704030504030204" pitchFamily="34" charset="77"/>
              </a:rPr>
              <a:t>Material y métodos</a:t>
            </a:r>
          </a:p>
        </p:txBody>
      </p:sp>
    </p:spTree>
    <p:extLst>
      <p:ext uri="{BB962C8B-B14F-4D97-AF65-F5344CB8AC3E}">
        <p14:creationId xmlns:p14="http://schemas.microsoft.com/office/powerpoint/2010/main" val="16576116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1000"/>
            <a:lum/>
          </a:blip>
          <a:srcRect/>
          <a:stretch>
            <a:fillRect t="-37000" b="-37000"/>
          </a:stretch>
        </a:blipFill>
        <a:effectLst/>
      </p:bgPr>
    </p:bg>
    <p:spTree>
      <p:nvGrpSpPr>
        <p:cNvPr id="1" name=""/>
        <p:cNvGrpSpPr/>
        <p:nvPr/>
      </p:nvGrpSpPr>
      <p:grpSpPr>
        <a:xfrm>
          <a:off x="0" y="0"/>
          <a:ext cx="0" cy="0"/>
          <a:chOff x="0" y="0"/>
          <a:chExt cx="0" cy="0"/>
        </a:xfrm>
      </p:grpSpPr>
      <p:sp>
        <p:nvSpPr>
          <p:cNvPr id="25" name="CuadroTexto 24">
            <a:extLst>
              <a:ext uri="{FF2B5EF4-FFF2-40B4-BE49-F238E27FC236}">
                <a16:creationId xmlns:a16="http://schemas.microsoft.com/office/drawing/2014/main" id="{FE1519A2-31BF-09E2-ECE2-8BB304E2859F}"/>
              </a:ext>
            </a:extLst>
          </p:cNvPr>
          <p:cNvSpPr txBox="1"/>
          <p:nvPr/>
        </p:nvSpPr>
        <p:spPr>
          <a:xfrm>
            <a:off x="877332" y="1751448"/>
            <a:ext cx="10374669" cy="1396338"/>
          </a:xfrm>
          <a:prstGeom prst="rect">
            <a:avLst/>
          </a:prstGeom>
          <a:ln>
            <a:solidFill>
              <a:srgbClr val="01A2E2"/>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16127" tIns="499872" rIns="816127" bIns="170688" numCol="1" spcCol="1270" anchor="t" anchorCtr="0">
            <a:noAutofit/>
          </a:bodyPr>
          <a:lstStyle/>
          <a:p>
            <a:pPr marL="0" lvl="1" algn="just" defTabSz="1066800">
              <a:lnSpc>
                <a:spcPct val="90000"/>
              </a:lnSpc>
              <a:spcBef>
                <a:spcPct val="0"/>
              </a:spcBef>
              <a:spcAft>
                <a:spcPct val="15000"/>
              </a:spcAft>
            </a:pPr>
            <a:endParaRPr lang="es-ES" sz="2000" kern="1200" dirty="0"/>
          </a:p>
        </p:txBody>
      </p:sp>
      <p:grpSp>
        <p:nvGrpSpPr>
          <p:cNvPr id="19" name="Grupo 18">
            <a:extLst>
              <a:ext uri="{FF2B5EF4-FFF2-40B4-BE49-F238E27FC236}">
                <a16:creationId xmlns:a16="http://schemas.microsoft.com/office/drawing/2014/main" id="{B07D3D83-DD71-0E94-24F6-2761D11205FB}"/>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6233B9EB-F28B-3C98-0109-B8A164C59E94}"/>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D1274183-201B-D470-C630-C0E18CA75B68}"/>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988AA126-BE99-6C4F-775D-F08CDA7CE669}"/>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73E1E27A-284F-2F98-EC72-EEB575422C4B}"/>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E7EA28C8-083A-D7C8-38D4-7C3EDC5BA7CB}"/>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F6F55DDD-B0C7-7220-181B-6BB1DCECE138}"/>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74F0F592-9844-FA18-52BB-5BB4E4AAB2A9}"/>
                    </a:ext>
                  </a:extLst>
                </p:cNvPr>
                <p:cNvPicPr>
                  <a:picLocks noGrp="1" noRot="1" noChangeAspect="1" noMove="1" noResize="1" noEditPoints="1" noAdjustHandles="1" noChangeArrowheads="1" noChangeShapeType="1" noCrop="1"/>
                </p:cNvPicPr>
                <p:nvPr/>
              </p:nvPicPr>
              <p:blipFill>
                <a:blip r:embed="rId3"/>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F89BC2B4-3348-06C2-1B06-5DDC92BBCABF}"/>
                  </a:ext>
                </a:extLst>
              </p:cNvPr>
              <p:cNvPicPr>
                <a:picLocks noGrp="1" noRot="1" noChangeAspect="1" noMove="1" noResize="1" noEditPoints="1" noAdjustHandles="1" noChangeArrowheads="1" noChangeShapeType="1" noCrop="1"/>
              </p:cNvPicPr>
              <p:nvPr/>
            </p:nvPicPr>
            <p:blipFill>
              <a:blip r:embed="rId4"/>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D2347C3B-5AFA-CB4E-5459-55EE8FDE6824}"/>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1AB20A96-2FF3-0F6C-BA52-8626D9FC3AE5}"/>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A8CEE999-1BAE-7A3D-A5A4-4F1BB83C843A}"/>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984BF5FC-3048-FCCB-D3CF-F55C8A7424D1}"/>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grpSp>
        <p:nvGrpSpPr>
          <p:cNvPr id="4" name="Grupo 3">
            <a:extLst>
              <a:ext uri="{FF2B5EF4-FFF2-40B4-BE49-F238E27FC236}">
                <a16:creationId xmlns:a16="http://schemas.microsoft.com/office/drawing/2014/main" id="{EC06EF8F-CCDD-FA9B-2FD0-007D2E8515B2}"/>
              </a:ext>
            </a:extLst>
          </p:cNvPr>
          <p:cNvGrpSpPr/>
          <p:nvPr/>
        </p:nvGrpSpPr>
        <p:grpSpPr>
          <a:xfrm>
            <a:off x="1181591" y="4043788"/>
            <a:ext cx="10645391" cy="1534708"/>
            <a:chOff x="0" y="2727783"/>
            <a:chExt cx="10515600" cy="2646000"/>
          </a:xfrm>
        </p:grpSpPr>
        <p:sp>
          <p:nvSpPr>
            <p:cNvPr id="20" name="Rectángulo 19">
              <a:extLst>
                <a:ext uri="{FF2B5EF4-FFF2-40B4-BE49-F238E27FC236}">
                  <a16:creationId xmlns:a16="http://schemas.microsoft.com/office/drawing/2014/main" id="{EB946DD8-86A9-3D56-C9AD-31DC3BABA47A}"/>
                </a:ext>
              </a:extLst>
            </p:cNvPr>
            <p:cNvSpPr/>
            <p:nvPr/>
          </p:nvSpPr>
          <p:spPr>
            <a:xfrm>
              <a:off x="0" y="2727783"/>
              <a:ext cx="10515600" cy="2646000"/>
            </a:xfrm>
            <a:prstGeom prst="rect">
              <a:avLst/>
            </a:prstGeom>
            <a:ln>
              <a:solidFill>
                <a:srgbClr val="B3A6AD"/>
              </a:solidFill>
            </a:ln>
          </p:spPr>
          <p:style>
            <a:lnRef idx="2">
              <a:schemeClr val="accent2">
                <a:shade val="80000"/>
                <a:hueOff val="-481415"/>
                <a:satOff val="10166"/>
                <a:lumOff val="27081"/>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s-ES" sz="1600"/>
            </a:p>
          </p:txBody>
        </p:sp>
        <p:sp>
          <p:nvSpPr>
            <p:cNvPr id="23" name="CuadroTexto 22">
              <a:extLst>
                <a:ext uri="{FF2B5EF4-FFF2-40B4-BE49-F238E27FC236}">
                  <a16:creationId xmlns:a16="http://schemas.microsoft.com/office/drawing/2014/main" id="{EBFA12FD-6501-4660-D03F-1E027BB0DBB4}"/>
                </a:ext>
              </a:extLst>
            </p:cNvPr>
            <p:cNvSpPr txBox="1"/>
            <p:nvPr/>
          </p:nvSpPr>
          <p:spPr>
            <a:xfrm>
              <a:off x="0" y="2727783"/>
              <a:ext cx="10515600" cy="2646000"/>
            </a:xfrm>
            <a:prstGeom prst="rect">
              <a:avLst/>
            </a:prstGeom>
            <a:ln>
              <a:solidFill>
                <a:srgbClr val="B3A6AD"/>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16127" tIns="416560" rIns="816127" bIns="142240" numCol="1" spcCol="1270" anchor="t" anchorCtr="0">
              <a:noAutofit/>
            </a:bodyPr>
            <a:lstStyle/>
            <a:p>
              <a:pPr marL="0" lvl="1" algn="just" defTabSz="889000">
                <a:lnSpc>
                  <a:spcPct val="90000"/>
                </a:lnSpc>
                <a:spcBef>
                  <a:spcPct val="0"/>
                </a:spcBef>
                <a:spcAft>
                  <a:spcPct val="15000"/>
                </a:spcAft>
              </a:pPr>
              <a:endParaRPr lang="es-ES" sz="2000" b="1" kern="1200" dirty="0"/>
            </a:p>
          </p:txBody>
        </p:sp>
      </p:grpSp>
      <p:sp>
        <p:nvSpPr>
          <p:cNvPr id="24" name="CuadroTexto 23">
            <a:extLst>
              <a:ext uri="{FF2B5EF4-FFF2-40B4-BE49-F238E27FC236}">
                <a16:creationId xmlns:a16="http://schemas.microsoft.com/office/drawing/2014/main" id="{74771394-0BCF-85CA-A2E0-742A3C800954}"/>
              </a:ext>
            </a:extLst>
          </p:cNvPr>
          <p:cNvSpPr txBox="1"/>
          <p:nvPr/>
        </p:nvSpPr>
        <p:spPr>
          <a:xfrm>
            <a:off x="1362504" y="3762406"/>
            <a:ext cx="7156563" cy="532758"/>
          </a:xfrm>
          <a:prstGeom prst="roundRect">
            <a:avLst/>
          </a:prstGeom>
          <a:solidFill>
            <a:srgbClr val="B5A8AF"/>
          </a:solidFill>
          <a:ln>
            <a:solidFill>
              <a:schemeClr val="accent5">
                <a:lumMod val="60000"/>
                <a:lumOff val="40000"/>
              </a:schemeClr>
            </a:solidFill>
          </a:ln>
        </p:spPr>
        <p:style>
          <a:lnRef idx="0">
            <a:scrgbClr r="0" g="0" b="0"/>
          </a:lnRef>
          <a:fillRef idx="0">
            <a:scrgbClr r="0" g="0" b="0"/>
          </a:fillRef>
          <a:effectRef idx="0">
            <a:scrgbClr r="0" g="0" b="0"/>
          </a:effectRef>
          <a:fontRef idx="minor">
            <a:schemeClr val="lt1"/>
          </a:fontRef>
        </p:style>
        <p:txBody>
          <a:bodyPr spcFirstLastPara="0" vert="horz" wrap="square" lIns="278225" tIns="0" rIns="278225" bIns="0" numCol="1" spcCol="1270" anchor="ctr" anchorCtr="0">
            <a:noAutofit/>
          </a:bodyPr>
          <a:lstStyle/>
          <a:p>
            <a:pPr marL="0" lvl="0" indent="0" algn="l" defTabSz="889000">
              <a:lnSpc>
                <a:spcPct val="90000"/>
              </a:lnSpc>
              <a:spcBef>
                <a:spcPct val="0"/>
              </a:spcBef>
              <a:spcAft>
                <a:spcPct val="35000"/>
              </a:spcAft>
              <a:buNone/>
            </a:pPr>
            <a:r>
              <a:rPr lang="es-ES" sz="2000" b="1" kern="1200" dirty="0">
                <a:latin typeface="Arial" panose="020B0604020202020204" pitchFamily="34" charset="0"/>
                <a:cs typeface="Arial" panose="020B0604020202020204" pitchFamily="34" charset="0"/>
              </a:rPr>
              <a:t>Objetivo secundario</a:t>
            </a:r>
          </a:p>
        </p:txBody>
      </p:sp>
      <p:sp>
        <p:nvSpPr>
          <p:cNvPr id="29" name="CuadroTexto 28">
            <a:extLst>
              <a:ext uri="{FF2B5EF4-FFF2-40B4-BE49-F238E27FC236}">
                <a16:creationId xmlns:a16="http://schemas.microsoft.com/office/drawing/2014/main" id="{F0BA7AF9-545B-4E6A-A2E7-2970E57AC92B}"/>
              </a:ext>
            </a:extLst>
          </p:cNvPr>
          <p:cNvSpPr txBox="1"/>
          <p:nvPr/>
        </p:nvSpPr>
        <p:spPr>
          <a:xfrm>
            <a:off x="1362504" y="2121391"/>
            <a:ext cx="9696702" cy="883383"/>
          </a:xfrm>
          <a:prstGeom prst="rect">
            <a:avLst/>
          </a:prstGeom>
          <a:noFill/>
        </p:spPr>
        <p:txBody>
          <a:bodyPr wrap="square">
            <a:spAutoFit/>
          </a:bodyPr>
          <a:lstStyle/>
          <a:p>
            <a:pPr lvl="0" algn="just">
              <a:lnSpc>
                <a:spcPct val="150000"/>
              </a:lnSpc>
            </a:pPr>
            <a:r>
              <a:rPr lang="es-ES_tradnl" sz="1800" kern="50" dirty="0">
                <a:effectLst/>
                <a:latin typeface="Arial" panose="020B0604020202020204" pitchFamily="34" charset="0"/>
                <a:ea typeface="DejaVu Sans"/>
                <a:cs typeface="Arial" panose="020B0604020202020204" pitchFamily="34" charset="0"/>
              </a:rPr>
              <a:t>Analizar la relación entre la </a:t>
            </a:r>
            <a:r>
              <a:rPr lang="es-ES_tradnl" sz="1800" b="1" kern="50" dirty="0">
                <a:effectLst/>
                <a:latin typeface="Arial" panose="020B0604020202020204" pitchFamily="34" charset="0"/>
                <a:ea typeface="DejaVu Sans"/>
                <a:cs typeface="Arial" panose="020B0604020202020204" pitchFamily="34" charset="0"/>
              </a:rPr>
              <a:t>ateromatosis</a:t>
            </a:r>
            <a:r>
              <a:rPr lang="es-ES_tradnl" sz="1800" kern="50" dirty="0">
                <a:effectLst/>
                <a:latin typeface="Arial" panose="020B0604020202020204" pitchFamily="34" charset="0"/>
                <a:ea typeface="DejaVu Sans"/>
                <a:cs typeface="Arial" panose="020B0604020202020204" pitchFamily="34" charset="0"/>
              </a:rPr>
              <a:t> en la arteria hepática del donante y receptor como </a:t>
            </a:r>
            <a:r>
              <a:rPr lang="es-ES_tradnl" sz="1800" b="1" kern="50" dirty="0">
                <a:effectLst/>
                <a:latin typeface="Arial" panose="020B0604020202020204" pitchFamily="34" charset="0"/>
                <a:ea typeface="DejaVu Sans"/>
                <a:cs typeface="Arial" panose="020B0604020202020204" pitchFamily="34" charset="0"/>
              </a:rPr>
              <a:t>factor de riesgo </a:t>
            </a:r>
            <a:r>
              <a:rPr lang="es-ES_tradnl" sz="1800" kern="50" dirty="0">
                <a:effectLst/>
                <a:latin typeface="Arial" panose="020B0604020202020204" pitchFamily="34" charset="0"/>
                <a:ea typeface="DejaVu Sans"/>
                <a:cs typeface="Arial" panose="020B0604020202020204" pitchFamily="34" charset="0"/>
              </a:rPr>
              <a:t>de </a:t>
            </a:r>
            <a:r>
              <a:rPr lang="es-ES_tradnl" sz="1800" b="1" kern="50" dirty="0">
                <a:effectLst/>
                <a:latin typeface="Arial" panose="020B0604020202020204" pitchFamily="34" charset="0"/>
                <a:ea typeface="DejaVu Sans"/>
                <a:cs typeface="Arial" panose="020B0604020202020204" pitchFamily="34" charset="0"/>
              </a:rPr>
              <a:t>complicaciones biliares </a:t>
            </a:r>
            <a:r>
              <a:rPr lang="es-ES_tradnl" sz="1800" kern="50" dirty="0">
                <a:effectLst/>
                <a:latin typeface="Arial" panose="020B0604020202020204" pitchFamily="34" charset="0"/>
                <a:ea typeface="DejaVu Sans"/>
                <a:cs typeface="Arial" panose="020B0604020202020204" pitchFamily="34" charset="0"/>
              </a:rPr>
              <a:t>tras el trasplante hepático. </a:t>
            </a:r>
            <a:endParaRPr lang="es-ES" sz="2800" kern="50" dirty="0">
              <a:effectLst/>
              <a:latin typeface="Arial" panose="020B0604020202020204" pitchFamily="34" charset="0"/>
              <a:ea typeface="DejaVu Sans"/>
              <a:cs typeface="Arial" panose="020B0604020202020204" pitchFamily="34" charset="0"/>
            </a:endParaRPr>
          </a:p>
        </p:txBody>
      </p:sp>
      <p:sp>
        <p:nvSpPr>
          <p:cNvPr id="30" name="CuadroTexto 29">
            <a:extLst>
              <a:ext uri="{FF2B5EF4-FFF2-40B4-BE49-F238E27FC236}">
                <a16:creationId xmlns:a16="http://schemas.microsoft.com/office/drawing/2014/main" id="{D298CBFE-4704-2D7B-1152-12C593457CD8}"/>
              </a:ext>
            </a:extLst>
          </p:cNvPr>
          <p:cNvSpPr txBox="1"/>
          <p:nvPr/>
        </p:nvSpPr>
        <p:spPr>
          <a:xfrm>
            <a:off x="1542876" y="4408292"/>
            <a:ext cx="9709124" cy="883383"/>
          </a:xfrm>
          <a:prstGeom prst="rect">
            <a:avLst/>
          </a:prstGeom>
          <a:noFill/>
        </p:spPr>
        <p:txBody>
          <a:bodyPr wrap="square">
            <a:spAutoFit/>
          </a:bodyPr>
          <a:lstStyle/>
          <a:p>
            <a:pPr algn="just">
              <a:lnSpc>
                <a:spcPct val="150000"/>
              </a:lnSpc>
            </a:pPr>
            <a:r>
              <a:rPr lang="es-ES_tradnl" sz="1800" kern="50" dirty="0">
                <a:effectLst/>
                <a:latin typeface="Arial" panose="020B0604020202020204" pitchFamily="34" charset="0"/>
                <a:ea typeface="DejaVu Sans"/>
                <a:cs typeface="Arial" panose="020B0604020202020204" pitchFamily="34" charset="0"/>
              </a:rPr>
              <a:t>Identificar los </a:t>
            </a:r>
            <a:r>
              <a:rPr lang="es-ES_tradnl" sz="1800" b="1" kern="50" dirty="0">
                <a:effectLst/>
                <a:latin typeface="Arial" panose="020B0604020202020204" pitchFamily="34" charset="0"/>
                <a:ea typeface="DejaVu Sans"/>
                <a:cs typeface="Arial" panose="020B0604020202020204" pitchFamily="34" charset="0"/>
              </a:rPr>
              <a:t>factores de riesgo </a:t>
            </a:r>
            <a:r>
              <a:rPr lang="es-ES_tradnl" sz="1800" kern="50" dirty="0">
                <a:effectLst/>
                <a:latin typeface="Arial" panose="020B0604020202020204" pitchFamily="34" charset="0"/>
                <a:ea typeface="DejaVu Sans"/>
                <a:cs typeface="Arial" panose="020B0604020202020204" pitchFamily="34" charset="0"/>
              </a:rPr>
              <a:t>relacionados con la aparición de estenosis biliar, censurando la aparición del evento de interés a los 24 meses. </a:t>
            </a:r>
            <a:endParaRPr lang="es-ES" sz="1800" kern="50" dirty="0">
              <a:effectLst/>
              <a:latin typeface="Arial" panose="020B0604020202020204" pitchFamily="34" charset="0"/>
              <a:ea typeface="DejaVu Sans"/>
              <a:cs typeface="Arial" panose="020B0604020202020204" pitchFamily="34" charset="0"/>
            </a:endParaRPr>
          </a:p>
        </p:txBody>
      </p:sp>
      <p:sp>
        <p:nvSpPr>
          <p:cNvPr id="41" name="CuadroTexto 40">
            <a:extLst>
              <a:ext uri="{FF2B5EF4-FFF2-40B4-BE49-F238E27FC236}">
                <a16:creationId xmlns:a16="http://schemas.microsoft.com/office/drawing/2014/main" id="{6AEF346B-DFB1-310B-77B8-697EBE922D4B}"/>
              </a:ext>
            </a:extLst>
          </p:cNvPr>
          <p:cNvSpPr txBox="1"/>
          <p:nvPr/>
        </p:nvSpPr>
        <p:spPr>
          <a:xfrm>
            <a:off x="1362504" y="1483963"/>
            <a:ext cx="7156563" cy="532758"/>
          </a:xfrm>
          <a:prstGeom prst="roundRect">
            <a:avLst/>
          </a:prstGeom>
          <a:solidFill>
            <a:srgbClr val="76D6FF"/>
          </a:solidFill>
          <a:ln>
            <a:solidFill>
              <a:schemeClr val="accent5">
                <a:lumMod val="60000"/>
                <a:lumOff val="40000"/>
              </a:schemeClr>
            </a:solidFill>
          </a:ln>
        </p:spPr>
        <p:style>
          <a:lnRef idx="0">
            <a:scrgbClr r="0" g="0" b="0"/>
          </a:lnRef>
          <a:fillRef idx="0">
            <a:scrgbClr r="0" g="0" b="0"/>
          </a:fillRef>
          <a:effectRef idx="0">
            <a:scrgbClr r="0" g="0" b="0"/>
          </a:effectRef>
          <a:fontRef idx="minor">
            <a:schemeClr val="lt1"/>
          </a:fontRef>
        </p:style>
        <p:txBody>
          <a:bodyPr spcFirstLastPara="0" vert="horz" wrap="square" lIns="278225" tIns="0" rIns="278225" bIns="0" numCol="1" spcCol="1270" anchor="ctr" anchorCtr="0">
            <a:noAutofit/>
          </a:bodyPr>
          <a:lstStyle/>
          <a:p>
            <a:pPr marL="0" lvl="0" indent="0" algn="l" defTabSz="889000">
              <a:lnSpc>
                <a:spcPct val="90000"/>
              </a:lnSpc>
              <a:spcBef>
                <a:spcPct val="0"/>
              </a:spcBef>
              <a:spcAft>
                <a:spcPct val="35000"/>
              </a:spcAft>
              <a:buNone/>
            </a:pPr>
            <a:r>
              <a:rPr lang="es-ES" sz="2000" b="1" kern="1200" dirty="0">
                <a:latin typeface="Arial" panose="020B0604020202020204" pitchFamily="34" charset="0"/>
                <a:cs typeface="Arial" panose="020B0604020202020204" pitchFamily="34" charset="0"/>
              </a:rPr>
              <a:t>Objetivo principal</a:t>
            </a:r>
          </a:p>
        </p:txBody>
      </p:sp>
      <p:sp>
        <p:nvSpPr>
          <p:cNvPr id="44" name="CuadroTexto 43">
            <a:extLst>
              <a:ext uri="{FF2B5EF4-FFF2-40B4-BE49-F238E27FC236}">
                <a16:creationId xmlns:a16="http://schemas.microsoft.com/office/drawing/2014/main" id="{A8BB416F-1619-42BE-7ABA-1B695C045E3D}"/>
              </a:ext>
            </a:extLst>
          </p:cNvPr>
          <p:cNvSpPr txBox="1"/>
          <p:nvPr/>
        </p:nvSpPr>
        <p:spPr>
          <a:xfrm>
            <a:off x="129174" y="68241"/>
            <a:ext cx="2141355" cy="584775"/>
          </a:xfrm>
          <a:prstGeom prst="rect">
            <a:avLst/>
          </a:prstGeom>
          <a:noFill/>
        </p:spPr>
        <p:txBody>
          <a:bodyPr wrap="none" rtlCol="0">
            <a:spAutoFit/>
          </a:bodyPr>
          <a:lstStyle/>
          <a:p>
            <a:r>
              <a:rPr lang="es-ES" sz="3200" b="1" dirty="0">
                <a:solidFill>
                  <a:srgbClr val="01A2E2"/>
                </a:solidFill>
                <a:latin typeface="Arial Rounded MT Bold" panose="020F0704030504030204" pitchFamily="34" charset="77"/>
              </a:rPr>
              <a:t>Objetivos</a:t>
            </a:r>
          </a:p>
        </p:txBody>
      </p:sp>
      <p:pic>
        <p:nvPicPr>
          <p:cNvPr id="45" name="Imagen 44">
            <a:extLst>
              <a:ext uri="{FF2B5EF4-FFF2-40B4-BE49-F238E27FC236}">
                <a16:creationId xmlns:a16="http://schemas.microsoft.com/office/drawing/2014/main" id="{0E5C1F15-39AC-1743-D4F9-A30B72554969}"/>
              </a:ext>
            </a:extLst>
          </p:cNvPr>
          <p:cNvPicPr>
            <a:picLocks noChangeAspect="1"/>
          </p:cNvPicPr>
          <p:nvPr/>
        </p:nvPicPr>
        <p:blipFill>
          <a:blip r:embed="rId6">
            <a:alphaModFix amt="70000"/>
          </a:blip>
          <a:stretch>
            <a:fillRect/>
          </a:stretch>
        </p:blipFill>
        <p:spPr>
          <a:xfrm>
            <a:off x="10684415" y="68241"/>
            <a:ext cx="1437876" cy="1396338"/>
          </a:xfrm>
          <a:prstGeom prst="rect">
            <a:avLst/>
          </a:prstGeom>
        </p:spPr>
      </p:pic>
      <p:pic>
        <p:nvPicPr>
          <p:cNvPr id="46" name="Imagen 45">
            <a:extLst>
              <a:ext uri="{FF2B5EF4-FFF2-40B4-BE49-F238E27FC236}">
                <a16:creationId xmlns:a16="http://schemas.microsoft.com/office/drawing/2014/main" id="{D74AA5FB-70BF-AEB7-EF74-2059739833F5}"/>
              </a:ext>
            </a:extLst>
          </p:cNvPr>
          <p:cNvPicPr>
            <a:picLocks noChangeAspect="1"/>
          </p:cNvPicPr>
          <p:nvPr/>
        </p:nvPicPr>
        <p:blipFill>
          <a:blip r:embed="rId7"/>
          <a:stretch>
            <a:fillRect/>
          </a:stretch>
        </p:blipFill>
        <p:spPr>
          <a:xfrm>
            <a:off x="412733" y="1333715"/>
            <a:ext cx="907828" cy="835465"/>
          </a:xfrm>
          <a:prstGeom prst="rect">
            <a:avLst/>
          </a:prstGeom>
        </p:spPr>
      </p:pic>
      <p:pic>
        <p:nvPicPr>
          <p:cNvPr id="48" name="Imagen 47">
            <a:extLst>
              <a:ext uri="{FF2B5EF4-FFF2-40B4-BE49-F238E27FC236}">
                <a16:creationId xmlns:a16="http://schemas.microsoft.com/office/drawing/2014/main" id="{00285B90-ED05-3401-6D0B-891AAF88A1D0}"/>
              </a:ext>
            </a:extLst>
          </p:cNvPr>
          <p:cNvPicPr>
            <a:picLocks noChangeAspect="1"/>
          </p:cNvPicPr>
          <p:nvPr/>
        </p:nvPicPr>
        <p:blipFill>
          <a:blip r:embed="rId8"/>
          <a:stretch>
            <a:fillRect/>
          </a:stretch>
        </p:blipFill>
        <p:spPr>
          <a:xfrm>
            <a:off x="710639" y="3664661"/>
            <a:ext cx="736685" cy="723952"/>
          </a:xfrm>
          <a:prstGeom prst="rect">
            <a:avLst/>
          </a:prstGeom>
        </p:spPr>
      </p:pic>
    </p:spTree>
    <p:extLst>
      <p:ext uri="{BB962C8B-B14F-4D97-AF65-F5344CB8AC3E}">
        <p14:creationId xmlns:p14="http://schemas.microsoft.com/office/powerpoint/2010/main" val="2817885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1000"/>
            <a:lum/>
          </a:blip>
          <a:srcRect/>
          <a:stretch>
            <a:fillRect t="-37000" b="-37000"/>
          </a:stretch>
        </a:blipFill>
        <a:effectLst/>
      </p:bgPr>
    </p:bg>
    <p:spTree>
      <p:nvGrpSpPr>
        <p:cNvPr id="1" name=""/>
        <p:cNvGrpSpPr/>
        <p:nvPr/>
      </p:nvGrpSpPr>
      <p:grpSpPr>
        <a:xfrm>
          <a:off x="0" y="0"/>
          <a:ext cx="0" cy="0"/>
          <a:chOff x="0" y="0"/>
          <a:chExt cx="0" cy="0"/>
        </a:xfrm>
      </p:grpSpPr>
      <p:grpSp>
        <p:nvGrpSpPr>
          <p:cNvPr id="19" name="Grupo 18">
            <a:extLst>
              <a:ext uri="{FF2B5EF4-FFF2-40B4-BE49-F238E27FC236}">
                <a16:creationId xmlns:a16="http://schemas.microsoft.com/office/drawing/2014/main" id="{B07D3D83-DD71-0E94-24F6-2761D11205FB}"/>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6233B9EB-F28B-3C98-0109-B8A164C59E94}"/>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D1274183-201B-D470-C630-C0E18CA75B68}"/>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988AA126-BE99-6C4F-775D-F08CDA7CE669}"/>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73E1E27A-284F-2F98-EC72-EEB575422C4B}"/>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E7EA28C8-083A-D7C8-38D4-7C3EDC5BA7CB}"/>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F6F55DDD-B0C7-7220-181B-6BB1DCECE138}"/>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74F0F592-9844-FA18-52BB-5BB4E4AAB2A9}"/>
                    </a:ext>
                  </a:extLst>
                </p:cNvPr>
                <p:cNvPicPr>
                  <a:picLocks noGrp="1" noRot="1" noChangeAspect="1" noMove="1" noResize="1" noEditPoints="1" noAdjustHandles="1" noChangeArrowheads="1" noChangeShapeType="1" noCrop="1"/>
                </p:cNvPicPr>
                <p:nvPr/>
              </p:nvPicPr>
              <p:blipFill>
                <a:blip r:embed="rId4"/>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F89BC2B4-3348-06C2-1B06-5DDC92BBCABF}"/>
                  </a:ext>
                </a:extLst>
              </p:cNvPr>
              <p:cNvPicPr>
                <a:picLocks noGrp="1" noRot="1" noChangeAspect="1" noMove="1" noResize="1" noEditPoints="1" noAdjustHandles="1" noChangeArrowheads="1" noChangeShapeType="1" noCrop="1"/>
              </p:cNvPicPr>
              <p:nvPr/>
            </p:nvPicPr>
            <p:blipFill>
              <a:blip r:embed="rId5"/>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D2347C3B-5AFA-CB4E-5459-55EE8FDE6824}"/>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1AB20A96-2FF3-0F6C-BA52-8626D9FC3AE5}"/>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A8CEE999-1BAE-7A3D-A5A4-4F1BB83C843A}"/>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984BF5FC-3048-FCCB-D3CF-F55C8A7424D1}"/>
                </a:ext>
              </a:extLst>
            </p:cNvPr>
            <p:cNvPicPr>
              <a:picLocks noChangeAspect="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sp>
        <p:nvSpPr>
          <p:cNvPr id="2" name="CuadroTexto 1">
            <a:extLst>
              <a:ext uri="{FF2B5EF4-FFF2-40B4-BE49-F238E27FC236}">
                <a16:creationId xmlns:a16="http://schemas.microsoft.com/office/drawing/2014/main" id="{7126DDBF-7610-C8BB-D862-946707A0C08E}"/>
              </a:ext>
            </a:extLst>
          </p:cNvPr>
          <p:cNvSpPr txBox="1"/>
          <p:nvPr/>
        </p:nvSpPr>
        <p:spPr>
          <a:xfrm>
            <a:off x="5562343" y="1780389"/>
            <a:ext cx="1925881" cy="600164"/>
          </a:xfrm>
          <a:prstGeom prst="rect">
            <a:avLst/>
          </a:prstGeom>
          <a:solidFill>
            <a:schemeClr val="bg1">
              <a:lumMod val="85000"/>
            </a:schemeClr>
          </a:solidFill>
          <a:ln w="28575">
            <a:solidFill>
              <a:schemeClr val="accent1">
                <a:lumMod val="50000"/>
              </a:schemeClr>
            </a:solidFill>
          </a:ln>
        </p:spPr>
        <p:txBody>
          <a:bodyPr wrap="square" rtlCol="0">
            <a:spAutoFit/>
          </a:bodyPr>
          <a:lstStyle/>
          <a:p>
            <a:pPr algn="ctr"/>
            <a:r>
              <a:rPr lang="es-ES_tradnl" sz="1650" b="1" dirty="0">
                <a:latin typeface="Arial" charset="0"/>
                <a:ea typeface="Arial" charset="0"/>
                <a:cs typeface="Arial" charset="0"/>
              </a:rPr>
              <a:t>Cohorte final  </a:t>
            </a:r>
          </a:p>
          <a:p>
            <a:pPr algn="ctr"/>
            <a:r>
              <a:rPr lang="es-ES_tradnl" sz="1650" b="1" dirty="0">
                <a:latin typeface="Arial" charset="0"/>
                <a:ea typeface="Arial" charset="0"/>
                <a:cs typeface="Arial" charset="0"/>
              </a:rPr>
              <a:t>  </a:t>
            </a:r>
            <a:r>
              <a:rPr lang="es-ES_tradnl" sz="1650" b="1" dirty="0">
                <a:solidFill>
                  <a:schemeClr val="bg1"/>
                </a:solidFill>
                <a:latin typeface="Arial" charset="0"/>
                <a:ea typeface="Arial" charset="0"/>
                <a:cs typeface="Arial" charset="0"/>
              </a:rPr>
              <a:t>320 pacientes</a:t>
            </a:r>
          </a:p>
        </p:txBody>
      </p:sp>
      <p:cxnSp>
        <p:nvCxnSpPr>
          <p:cNvPr id="4" name="Conector recto de flecha 3">
            <a:extLst>
              <a:ext uri="{FF2B5EF4-FFF2-40B4-BE49-F238E27FC236}">
                <a16:creationId xmlns:a16="http://schemas.microsoft.com/office/drawing/2014/main" id="{2A98E02E-CB17-9D4B-42B2-21B1B41A830B}"/>
              </a:ext>
            </a:extLst>
          </p:cNvPr>
          <p:cNvCxnSpPr>
            <a:cxnSpLocks/>
            <a:stCxn id="2" idx="2"/>
          </p:cNvCxnSpPr>
          <p:nvPr/>
        </p:nvCxnSpPr>
        <p:spPr>
          <a:xfrm>
            <a:off x="6525284" y="2380553"/>
            <a:ext cx="2006" cy="547177"/>
          </a:xfrm>
          <a:prstGeom prst="straightConnector1">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CuadroTexto 9">
            <a:extLst>
              <a:ext uri="{FF2B5EF4-FFF2-40B4-BE49-F238E27FC236}">
                <a16:creationId xmlns:a16="http://schemas.microsoft.com/office/drawing/2014/main" id="{3DCB6292-09F2-B503-05CD-C3E588E35BCA}"/>
              </a:ext>
            </a:extLst>
          </p:cNvPr>
          <p:cNvSpPr txBox="1"/>
          <p:nvPr/>
        </p:nvSpPr>
        <p:spPr>
          <a:xfrm>
            <a:off x="5437455" y="2978051"/>
            <a:ext cx="2138727" cy="600164"/>
          </a:xfrm>
          <a:prstGeom prst="rect">
            <a:avLst/>
          </a:prstGeom>
          <a:solidFill>
            <a:schemeClr val="accent5">
              <a:lumMod val="50000"/>
            </a:schemeClr>
          </a:solidFill>
          <a:ln w="28575">
            <a:solidFill>
              <a:schemeClr val="accent1">
                <a:lumMod val="50000"/>
              </a:schemeClr>
            </a:solidFill>
          </a:ln>
        </p:spPr>
        <p:txBody>
          <a:bodyPr wrap="none" rtlCol="0">
            <a:spAutoFit/>
          </a:bodyPr>
          <a:lstStyle/>
          <a:p>
            <a:r>
              <a:rPr lang="es-ES" sz="1650" b="1" dirty="0">
                <a:solidFill>
                  <a:schemeClr val="bg1"/>
                </a:solidFill>
                <a:latin typeface="Arial" charset="0"/>
                <a:ea typeface="Arial" charset="0"/>
                <a:cs typeface="Arial" charset="0"/>
              </a:rPr>
              <a:t>Complicación biliar</a:t>
            </a:r>
          </a:p>
          <a:p>
            <a:pPr algn="ctr"/>
            <a:r>
              <a:rPr lang="es-ES" sz="1650" dirty="0">
                <a:solidFill>
                  <a:schemeClr val="bg1"/>
                </a:solidFill>
                <a:latin typeface="Arial" charset="0"/>
                <a:ea typeface="Arial" charset="0"/>
                <a:cs typeface="Arial" charset="0"/>
              </a:rPr>
              <a:t>63 pacientes</a:t>
            </a:r>
            <a:endParaRPr lang="es-ES_tradnl" sz="1650" dirty="0">
              <a:solidFill>
                <a:schemeClr val="bg1"/>
              </a:solidFill>
              <a:latin typeface="Arial" charset="0"/>
              <a:ea typeface="Arial" charset="0"/>
              <a:cs typeface="Arial" charset="0"/>
            </a:endParaRPr>
          </a:p>
        </p:txBody>
      </p:sp>
      <p:sp>
        <p:nvSpPr>
          <p:cNvPr id="11" name="CuadroTexto 10">
            <a:extLst>
              <a:ext uri="{FF2B5EF4-FFF2-40B4-BE49-F238E27FC236}">
                <a16:creationId xmlns:a16="http://schemas.microsoft.com/office/drawing/2014/main" id="{D02FEF2C-6D46-C485-67A2-EB6E16271CBD}"/>
              </a:ext>
            </a:extLst>
          </p:cNvPr>
          <p:cNvSpPr txBox="1"/>
          <p:nvPr/>
        </p:nvSpPr>
        <p:spPr>
          <a:xfrm>
            <a:off x="7782380" y="1344619"/>
            <a:ext cx="1534394" cy="261610"/>
          </a:xfrm>
          <a:prstGeom prst="rect">
            <a:avLst/>
          </a:prstGeom>
          <a:noFill/>
        </p:spPr>
        <p:txBody>
          <a:bodyPr wrap="none" rtlCol="0">
            <a:spAutoFit/>
          </a:bodyPr>
          <a:lstStyle/>
          <a:p>
            <a:r>
              <a:rPr lang="es-ES" sz="1050" dirty="0">
                <a:latin typeface="Arial" charset="0"/>
                <a:ea typeface="Arial" charset="0"/>
                <a:cs typeface="Arial" charset="0"/>
              </a:rPr>
              <a:t>Criterios de exclusión</a:t>
            </a:r>
            <a:endParaRPr lang="es-ES_tradnl" sz="1050" dirty="0">
              <a:latin typeface="Arial" charset="0"/>
              <a:ea typeface="Arial" charset="0"/>
              <a:cs typeface="Arial" charset="0"/>
            </a:endParaRPr>
          </a:p>
        </p:txBody>
      </p:sp>
      <p:sp>
        <p:nvSpPr>
          <p:cNvPr id="20" name="CuadroTexto 19">
            <a:extLst>
              <a:ext uri="{FF2B5EF4-FFF2-40B4-BE49-F238E27FC236}">
                <a16:creationId xmlns:a16="http://schemas.microsoft.com/office/drawing/2014/main" id="{CE398F9F-37E0-FA3C-6BCE-629B5618F4C4}"/>
              </a:ext>
            </a:extLst>
          </p:cNvPr>
          <p:cNvSpPr txBox="1"/>
          <p:nvPr/>
        </p:nvSpPr>
        <p:spPr>
          <a:xfrm>
            <a:off x="2019383" y="5613651"/>
            <a:ext cx="2777915" cy="600164"/>
          </a:xfrm>
          <a:prstGeom prst="rect">
            <a:avLst/>
          </a:prstGeom>
          <a:solidFill>
            <a:schemeClr val="accent5">
              <a:lumMod val="75000"/>
            </a:schemeClr>
          </a:solidFill>
          <a:ln w="28575">
            <a:solidFill>
              <a:schemeClr val="accent1">
                <a:lumMod val="50000"/>
              </a:schemeClr>
            </a:solidFill>
          </a:ln>
        </p:spPr>
        <p:txBody>
          <a:bodyPr wrap="square" rtlCol="0">
            <a:spAutoFit/>
          </a:bodyPr>
          <a:lstStyle/>
          <a:p>
            <a:pPr algn="ctr"/>
            <a:r>
              <a:rPr lang="es-ES" sz="1650" b="1" dirty="0">
                <a:solidFill>
                  <a:schemeClr val="bg1"/>
                </a:solidFill>
                <a:latin typeface="Arial" charset="0"/>
                <a:ea typeface="Arial" charset="0"/>
                <a:cs typeface="Arial" charset="0"/>
              </a:rPr>
              <a:t>Estenosis biliar 24 meses</a:t>
            </a:r>
          </a:p>
          <a:p>
            <a:pPr algn="ctr"/>
            <a:r>
              <a:rPr lang="es-ES" sz="1650" dirty="0">
                <a:solidFill>
                  <a:schemeClr val="bg1"/>
                </a:solidFill>
                <a:latin typeface="Arial" charset="0"/>
                <a:ea typeface="Arial" charset="0"/>
                <a:cs typeface="Arial" charset="0"/>
              </a:rPr>
              <a:t>46 pacientes</a:t>
            </a:r>
            <a:endParaRPr lang="es-ES_tradnl" sz="1650" dirty="0">
              <a:solidFill>
                <a:schemeClr val="bg1"/>
              </a:solidFill>
              <a:latin typeface="Arial" charset="0"/>
              <a:ea typeface="Arial" charset="0"/>
              <a:cs typeface="Arial" charset="0"/>
            </a:endParaRPr>
          </a:p>
        </p:txBody>
      </p:sp>
      <p:sp>
        <p:nvSpPr>
          <p:cNvPr id="21" name="CuadroTexto 20">
            <a:extLst>
              <a:ext uri="{FF2B5EF4-FFF2-40B4-BE49-F238E27FC236}">
                <a16:creationId xmlns:a16="http://schemas.microsoft.com/office/drawing/2014/main" id="{8AB889E5-DB00-A83E-564E-F744E3D31973}"/>
              </a:ext>
            </a:extLst>
          </p:cNvPr>
          <p:cNvSpPr txBox="1"/>
          <p:nvPr/>
        </p:nvSpPr>
        <p:spPr>
          <a:xfrm>
            <a:off x="4939175" y="497986"/>
            <a:ext cx="3172215" cy="600164"/>
          </a:xfrm>
          <a:prstGeom prst="rect">
            <a:avLst/>
          </a:prstGeom>
          <a:solidFill>
            <a:schemeClr val="accent5"/>
          </a:solidFill>
          <a:ln w="28575">
            <a:solidFill>
              <a:schemeClr val="accent1">
                <a:lumMod val="50000"/>
              </a:schemeClr>
            </a:solidFill>
          </a:ln>
        </p:spPr>
        <p:txBody>
          <a:bodyPr wrap="none" rtlCol="0">
            <a:spAutoFit/>
          </a:bodyPr>
          <a:lstStyle/>
          <a:p>
            <a:r>
              <a:rPr lang="es-ES" sz="1650" b="1" dirty="0">
                <a:latin typeface="Arial" charset="0"/>
                <a:ea typeface="Arial" charset="0"/>
                <a:cs typeface="Arial" charset="0"/>
              </a:rPr>
              <a:t>Trasplante hepático completo</a:t>
            </a:r>
          </a:p>
          <a:p>
            <a:pPr algn="ctr"/>
            <a:r>
              <a:rPr lang="es-ES" sz="1650" b="1" dirty="0">
                <a:solidFill>
                  <a:schemeClr val="bg1"/>
                </a:solidFill>
                <a:latin typeface="Arial" charset="0"/>
                <a:ea typeface="Arial" charset="0"/>
                <a:cs typeface="Arial" charset="0"/>
              </a:rPr>
              <a:t>524 pacientes</a:t>
            </a:r>
          </a:p>
        </p:txBody>
      </p:sp>
      <p:cxnSp>
        <p:nvCxnSpPr>
          <p:cNvPr id="22" name="Conector recto de flecha 21">
            <a:extLst>
              <a:ext uri="{FF2B5EF4-FFF2-40B4-BE49-F238E27FC236}">
                <a16:creationId xmlns:a16="http://schemas.microsoft.com/office/drawing/2014/main" id="{2C763609-E98C-106A-ED40-CB4012E5E461}"/>
              </a:ext>
            </a:extLst>
          </p:cNvPr>
          <p:cNvCxnSpPr>
            <a:cxnSpLocks/>
            <a:stCxn id="21" idx="2"/>
            <a:endCxn id="2" idx="0"/>
          </p:cNvCxnSpPr>
          <p:nvPr/>
        </p:nvCxnSpPr>
        <p:spPr>
          <a:xfrm>
            <a:off x="6525283" y="1098150"/>
            <a:ext cx="1" cy="682239"/>
          </a:xfrm>
          <a:prstGeom prst="straightConnector1">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ector recto de flecha 22">
            <a:extLst>
              <a:ext uri="{FF2B5EF4-FFF2-40B4-BE49-F238E27FC236}">
                <a16:creationId xmlns:a16="http://schemas.microsoft.com/office/drawing/2014/main" id="{13856976-7F97-61F5-F814-5F5ADF9B3E07}"/>
              </a:ext>
            </a:extLst>
          </p:cNvPr>
          <p:cNvCxnSpPr/>
          <p:nvPr/>
        </p:nvCxnSpPr>
        <p:spPr>
          <a:xfrm>
            <a:off x="3408341" y="4843564"/>
            <a:ext cx="1" cy="751497"/>
          </a:xfrm>
          <a:prstGeom prst="straightConnector1">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CuadroTexto 23">
            <a:extLst>
              <a:ext uri="{FF2B5EF4-FFF2-40B4-BE49-F238E27FC236}">
                <a16:creationId xmlns:a16="http://schemas.microsoft.com/office/drawing/2014/main" id="{09047ECC-A57E-20C9-220F-E964CF9B3EC5}"/>
              </a:ext>
            </a:extLst>
          </p:cNvPr>
          <p:cNvSpPr txBox="1"/>
          <p:nvPr/>
        </p:nvSpPr>
        <p:spPr>
          <a:xfrm>
            <a:off x="2522564" y="4232959"/>
            <a:ext cx="1749197" cy="600164"/>
          </a:xfrm>
          <a:prstGeom prst="rect">
            <a:avLst/>
          </a:prstGeom>
          <a:solidFill>
            <a:schemeClr val="accent5"/>
          </a:solidFill>
          <a:ln w="28575">
            <a:solidFill>
              <a:schemeClr val="accent1">
                <a:lumMod val="50000"/>
              </a:schemeClr>
            </a:solidFill>
          </a:ln>
        </p:spPr>
        <p:txBody>
          <a:bodyPr wrap="none" rtlCol="0">
            <a:spAutoFit/>
          </a:bodyPr>
          <a:lstStyle/>
          <a:p>
            <a:pPr algn="ctr"/>
            <a:r>
              <a:rPr lang="es-ES" sz="1650" b="1" dirty="0">
                <a:solidFill>
                  <a:schemeClr val="bg1"/>
                </a:solidFill>
                <a:latin typeface="Arial" charset="0"/>
                <a:ea typeface="Arial" charset="0"/>
                <a:cs typeface="Arial" charset="0"/>
              </a:rPr>
              <a:t>Estenosis biliar</a:t>
            </a:r>
          </a:p>
          <a:p>
            <a:pPr algn="ctr"/>
            <a:r>
              <a:rPr lang="es-ES" sz="1650" dirty="0">
                <a:solidFill>
                  <a:schemeClr val="bg1"/>
                </a:solidFill>
                <a:latin typeface="Arial" charset="0"/>
                <a:ea typeface="Arial" charset="0"/>
                <a:cs typeface="Arial" charset="0"/>
              </a:rPr>
              <a:t>57 pacientes</a:t>
            </a:r>
            <a:endParaRPr lang="es-ES_tradnl" sz="1650" dirty="0">
              <a:solidFill>
                <a:schemeClr val="bg1"/>
              </a:solidFill>
              <a:latin typeface="Arial" charset="0"/>
              <a:ea typeface="Arial" charset="0"/>
              <a:cs typeface="Arial" charset="0"/>
            </a:endParaRPr>
          </a:p>
        </p:txBody>
      </p:sp>
      <p:sp>
        <p:nvSpPr>
          <p:cNvPr id="25" name="CuadroTexto 24">
            <a:extLst>
              <a:ext uri="{FF2B5EF4-FFF2-40B4-BE49-F238E27FC236}">
                <a16:creationId xmlns:a16="http://schemas.microsoft.com/office/drawing/2014/main" id="{15BD2574-7525-49BF-B736-8DE92F82C74A}"/>
              </a:ext>
            </a:extLst>
          </p:cNvPr>
          <p:cNvSpPr txBox="1"/>
          <p:nvPr/>
        </p:nvSpPr>
        <p:spPr>
          <a:xfrm>
            <a:off x="4623346" y="4227583"/>
            <a:ext cx="1380507" cy="600164"/>
          </a:xfrm>
          <a:prstGeom prst="rect">
            <a:avLst/>
          </a:prstGeom>
          <a:solidFill>
            <a:schemeClr val="bg2">
              <a:lumMod val="75000"/>
            </a:schemeClr>
          </a:solidFill>
          <a:ln w="28575">
            <a:solidFill>
              <a:schemeClr val="accent1">
                <a:lumMod val="50000"/>
              </a:schemeClr>
            </a:solidFill>
          </a:ln>
        </p:spPr>
        <p:txBody>
          <a:bodyPr wrap="none" rtlCol="0">
            <a:spAutoFit/>
          </a:bodyPr>
          <a:lstStyle/>
          <a:p>
            <a:pPr algn="ctr"/>
            <a:r>
              <a:rPr lang="es-ES" sz="1650" b="1" dirty="0">
                <a:solidFill>
                  <a:schemeClr val="bg1"/>
                </a:solidFill>
                <a:latin typeface="Arial" charset="0"/>
                <a:ea typeface="Arial" charset="0"/>
                <a:cs typeface="Arial" charset="0"/>
              </a:rPr>
              <a:t>Fuga biliar</a:t>
            </a:r>
          </a:p>
          <a:p>
            <a:pPr algn="ctr"/>
            <a:r>
              <a:rPr lang="es-ES" sz="1650" dirty="0">
                <a:solidFill>
                  <a:schemeClr val="bg1"/>
                </a:solidFill>
                <a:latin typeface="Arial" charset="0"/>
                <a:ea typeface="Arial" charset="0"/>
                <a:cs typeface="Arial" charset="0"/>
              </a:rPr>
              <a:t>10 pacientes</a:t>
            </a:r>
            <a:endParaRPr lang="es-ES_tradnl" sz="1650" dirty="0">
              <a:solidFill>
                <a:schemeClr val="bg1"/>
              </a:solidFill>
              <a:latin typeface="Arial" charset="0"/>
              <a:ea typeface="Arial" charset="0"/>
              <a:cs typeface="Arial" charset="0"/>
            </a:endParaRPr>
          </a:p>
        </p:txBody>
      </p:sp>
      <p:sp>
        <p:nvSpPr>
          <p:cNvPr id="26" name="CuadroTexto 25">
            <a:extLst>
              <a:ext uri="{FF2B5EF4-FFF2-40B4-BE49-F238E27FC236}">
                <a16:creationId xmlns:a16="http://schemas.microsoft.com/office/drawing/2014/main" id="{F0BF6BA7-D20A-C9BA-F9C7-ADE9B54EFB0A}"/>
              </a:ext>
            </a:extLst>
          </p:cNvPr>
          <p:cNvSpPr txBox="1"/>
          <p:nvPr/>
        </p:nvSpPr>
        <p:spPr>
          <a:xfrm>
            <a:off x="6329982" y="4227583"/>
            <a:ext cx="1263487" cy="600164"/>
          </a:xfrm>
          <a:prstGeom prst="rect">
            <a:avLst/>
          </a:prstGeom>
          <a:solidFill>
            <a:schemeClr val="bg2">
              <a:lumMod val="75000"/>
            </a:schemeClr>
          </a:solidFill>
          <a:ln w="28575">
            <a:solidFill>
              <a:schemeClr val="accent1">
                <a:lumMod val="50000"/>
              </a:schemeClr>
            </a:solidFill>
          </a:ln>
        </p:spPr>
        <p:txBody>
          <a:bodyPr wrap="none" rtlCol="0">
            <a:spAutoFit/>
          </a:bodyPr>
          <a:lstStyle/>
          <a:p>
            <a:pPr algn="ctr"/>
            <a:r>
              <a:rPr lang="es-ES" sz="1650" b="1" dirty="0" err="1">
                <a:solidFill>
                  <a:schemeClr val="bg1"/>
                </a:solidFill>
                <a:latin typeface="Arial" charset="0"/>
                <a:ea typeface="Arial" charset="0"/>
                <a:cs typeface="Arial" charset="0"/>
              </a:rPr>
              <a:t>Biloma</a:t>
            </a:r>
            <a:endParaRPr lang="es-ES" sz="1650" b="1" dirty="0">
              <a:solidFill>
                <a:schemeClr val="bg1"/>
              </a:solidFill>
              <a:latin typeface="Arial" charset="0"/>
              <a:ea typeface="Arial" charset="0"/>
              <a:cs typeface="Arial" charset="0"/>
            </a:endParaRPr>
          </a:p>
          <a:p>
            <a:pPr algn="ctr"/>
            <a:r>
              <a:rPr lang="es-ES" sz="1650" dirty="0">
                <a:solidFill>
                  <a:schemeClr val="bg1"/>
                </a:solidFill>
                <a:latin typeface="Arial" charset="0"/>
                <a:ea typeface="Arial" charset="0"/>
                <a:cs typeface="Arial" charset="0"/>
              </a:rPr>
              <a:t>7 pacientes</a:t>
            </a:r>
            <a:endParaRPr lang="es-ES_tradnl" sz="1650" dirty="0">
              <a:solidFill>
                <a:schemeClr val="bg1"/>
              </a:solidFill>
              <a:latin typeface="Arial" charset="0"/>
              <a:ea typeface="Arial" charset="0"/>
              <a:cs typeface="Arial" charset="0"/>
            </a:endParaRPr>
          </a:p>
        </p:txBody>
      </p:sp>
      <p:sp>
        <p:nvSpPr>
          <p:cNvPr id="27" name="CuadroTexto 26">
            <a:extLst>
              <a:ext uri="{FF2B5EF4-FFF2-40B4-BE49-F238E27FC236}">
                <a16:creationId xmlns:a16="http://schemas.microsoft.com/office/drawing/2014/main" id="{4E8C4A97-6D81-AAD4-7532-D70B8A786C78}"/>
              </a:ext>
            </a:extLst>
          </p:cNvPr>
          <p:cNvSpPr txBox="1"/>
          <p:nvPr/>
        </p:nvSpPr>
        <p:spPr>
          <a:xfrm>
            <a:off x="7919598" y="4232959"/>
            <a:ext cx="2678938" cy="600164"/>
          </a:xfrm>
          <a:prstGeom prst="rect">
            <a:avLst/>
          </a:prstGeom>
          <a:solidFill>
            <a:schemeClr val="bg2">
              <a:lumMod val="75000"/>
            </a:schemeClr>
          </a:solidFill>
          <a:ln w="28575">
            <a:solidFill>
              <a:schemeClr val="accent1">
                <a:lumMod val="50000"/>
              </a:schemeClr>
            </a:solidFill>
          </a:ln>
        </p:spPr>
        <p:txBody>
          <a:bodyPr wrap="none" rtlCol="0">
            <a:spAutoFit/>
          </a:bodyPr>
          <a:lstStyle/>
          <a:p>
            <a:pPr algn="ctr"/>
            <a:r>
              <a:rPr lang="es-ES" sz="1650" b="1" dirty="0">
                <a:solidFill>
                  <a:schemeClr val="bg1"/>
                </a:solidFill>
                <a:latin typeface="Arial" charset="0"/>
                <a:ea typeface="Arial" charset="0"/>
                <a:cs typeface="Arial" charset="0"/>
              </a:rPr>
              <a:t>Colangiopatía isquémica</a:t>
            </a:r>
          </a:p>
          <a:p>
            <a:pPr algn="ctr"/>
            <a:r>
              <a:rPr lang="es-ES" sz="1650" dirty="0">
                <a:solidFill>
                  <a:schemeClr val="bg1"/>
                </a:solidFill>
                <a:latin typeface="Arial" charset="0"/>
                <a:ea typeface="Arial" charset="0"/>
                <a:cs typeface="Arial" charset="0"/>
              </a:rPr>
              <a:t>9 pacientes</a:t>
            </a:r>
            <a:endParaRPr lang="es-ES_tradnl" sz="1650" dirty="0">
              <a:solidFill>
                <a:schemeClr val="bg1"/>
              </a:solidFill>
              <a:latin typeface="Arial" charset="0"/>
              <a:ea typeface="Arial" charset="0"/>
              <a:cs typeface="Arial" charset="0"/>
            </a:endParaRPr>
          </a:p>
        </p:txBody>
      </p:sp>
      <p:cxnSp>
        <p:nvCxnSpPr>
          <p:cNvPr id="28" name="Conector recto de flecha 27">
            <a:extLst>
              <a:ext uri="{FF2B5EF4-FFF2-40B4-BE49-F238E27FC236}">
                <a16:creationId xmlns:a16="http://schemas.microsoft.com/office/drawing/2014/main" id="{44E32368-CF1E-556D-7C9D-A78E5B19A31B}"/>
              </a:ext>
            </a:extLst>
          </p:cNvPr>
          <p:cNvCxnSpPr/>
          <p:nvPr/>
        </p:nvCxnSpPr>
        <p:spPr>
          <a:xfrm>
            <a:off x="3397162" y="3846983"/>
            <a:ext cx="0" cy="380600"/>
          </a:xfrm>
          <a:prstGeom prst="straightConnector1">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ector recto de flecha 28">
            <a:extLst>
              <a:ext uri="{FF2B5EF4-FFF2-40B4-BE49-F238E27FC236}">
                <a16:creationId xmlns:a16="http://schemas.microsoft.com/office/drawing/2014/main" id="{4A797E39-F7F1-78A2-C299-F8FAA4E92D35}"/>
              </a:ext>
            </a:extLst>
          </p:cNvPr>
          <p:cNvCxnSpPr/>
          <p:nvPr/>
        </p:nvCxnSpPr>
        <p:spPr>
          <a:xfrm>
            <a:off x="5313599" y="3846983"/>
            <a:ext cx="0" cy="380600"/>
          </a:xfrm>
          <a:prstGeom prst="straightConnector1">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ector recto de flecha 29">
            <a:extLst>
              <a:ext uri="{FF2B5EF4-FFF2-40B4-BE49-F238E27FC236}">
                <a16:creationId xmlns:a16="http://schemas.microsoft.com/office/drawing/2014/main" id="{AD5BAAC5-411F-AB90-1648-008A6AD5C727}"/>
              </a:ext>
            </a:extLst>
          </p:cNvPr>
          <p:cNvCxnSpPr/>
          <p:nvPr/>
        </p:nvCxnSpPr>
        <p:spPr>
          <a:xfrm>
            <a:off x="6950492" y="3846983"/>
            <a:ext cx="0" cy="380600"/>
          </a:xfrm>
          <a:prstGeom prst="straightConnector1">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ector recto de flecha 30">
            <a:extLst>
              <a:ext uri="{FF2B5EF4-FFF2-40B4-BE49-F238E27FC236}">
                <a16:creationId xmlns:a16="http://schemas.microsoft.com/office/drawing/2014/main" id="{97C2F1C4-5693-144A-70E6-E6AAA35C01DE}"/>
              </a:ext>
            </a:extLst>
          </p:cNvPr>
          <p:cNvCxnSpPr/>
          <p:nvPr/>
        </p:nvCxnSpPr>
        <p:spPr>
          <a:xfrm>
            <a:off x="9136201" y="3846983"/>
            <a:ext cx="0" cy="380600"/>
          </a:xfrm>
          <a:prstGeom prst="straightConnector1">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ector recto 31">
            <a:extLst>
              <a:ext uri="{FF2B5EF4-FFF2-40B4-BE49-F238E27FC236}">
                <a16:creationId xmlns:a16="http://schemas.microsoft.com/office/drawing/2014/main" id="{FF10CFF3-A1A5-E32B-051F-7364F8983454}"/>
              </a:ext>
            </a:extLst>
          </p:cNvPr>
          <p:cNvCxnSpPr>
            <a:cxnSpLocks/>
          </p:cNvCxnSpPr>
          <p:nvPr/>
        </p:nvCxnSpPr>
        <p:spPr>
          <a:xfrm>
            <a:off x="3377190" y="3846983"/>
            <a:ext cx="5759011"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33" name="CuadroTexto 32">
            <a:extLst>
              <a:ext uri="{FF2B5EF4-FFF2-40B4-BE49-F238E27FC236}">
                <a16:creationId xmlns:a16="http://schemas.microsoft.com/office/drawing/2014/main" id="{3ACC3840-FB1D-43B1-3242-4749820477C8}"/>
              </a:ext>
            </a:extLst>
          </p:cNvPr>
          <p:cNvSpPr txBox="1"/>
          <p:nvPr/>
        </p:nvSpPr>
        <p:spPr>
          <a:xfrm>
            <a:off x="7498649" y="2306543"/>
            <a:ext cx="1760418" cy="430887"/>
          </a:xfrm>
          <a:prstGeom prst="rect">
            <a:avLst/>
          </a:prstGeom>
          <a:noFill/>
        </p:spPr>
        <p:txBody>
          <a:bodyPr wrap="none" rtlCol="0">
            <a:spAutoFit/>
          </a:bodyPr>
          <a:lstStyle/>
          <a:p>
            <a:pPr algn="ctr"/>
            <a:r>
              <a:rPr lang="es-ES" sz="1050" dirty="0">
                <a:latin typeface="Arial" charset="0"/>
                <a:ea typeface="Arial" charset="0"/>
                <a:cs typeface="Arial" charset="0"/>
              </a:rPr>
              <a:t>Mediana de seguimiento </a:t>
            </a:r>
          </a:p>
          <a:p>
            <a:pPr algn="ctr"/>
            <a:r>
              <a:rPr lang="es-ES" sz="1050" dirty="0">
                <a:latin typeface="Arial" charset="0"/>
                <a:ea typeface="Arial" charset="0"/>
                <a:cs typeface="Arial" charset="0"/>
              </a:rPr>
              <a:t>44 meses (IQR 17-71)</a:t>
            </a:r>
            <a:endParaRPr lang="es-ES_tradnl" sz="1050" dirty="0">
              <a:latin typeface="Arial" charset="0"/>
              <a:ea typeface="Arial" charset="0"/>
              <a:cs typeface="Arial" charset="0"/>
            </a:endParaRPr>
          </a:p>
        </p:txBody>
      </p:sp>
      <p:cxnSp>
        <p:nvCxnSpPr>
          <p:cNvPr id="34" name="Conector recto 33">
            <a:extLst>
              <a:ext uri="{FF2B5EF4-FFF2-40B4-BE49-F238E27FC236}">
                <a16:creationId xmlns:a16="http://schemas.microsoft.com/office/drawing/2014/main" id="{2E90161F-C5C3-25D6-9E5A-2B4E83E7B628}"/>
              </a:ext>
            </a:extLst>
          </p:cNvPr>
          <p:cNvCxnSpPr>
            <a:cxnSpLocks/>
          </p:cNvCxnSpPr>
          <p:nvPr/>
        </p:nvCxnSpPr>
        <p:spPr>
          <a:xfrm>
            <a:off x="6496830" y="3683712"/>
            <a:ext cx="9988" cy="163271"/>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Conector recto de flecha 35">
            <a:extLst>
              <a:ext uri="{FF2B5EF4-FFF2-40B4-BE49-F238E27FC236}">
                <a16:creationId xmlns:a16="http://schemas.microsoft.com/office/drawing/2014/main" id="{ABC83A53-9EEF-307E-5E1D-74C881684740}"/>
              </a:ext>
            </a:extLst>
          </p:cNvPr>
          <p:cNvCxnSpPr>
            <a:cxnSpLocks/>
          </p:cNvCxnSpPr>
          <p:nvPr/>
        </p:nvCxnSpPr>
        <p:spPr>
          <a:xfrm flipH="1" flipV="1">
            <a:off x="6601484" y="1475424"/>
            <a:ext cx="1121789" cy="3848"/>
          </a:xfrm>
          <a:prstGeom prst="straightConnector1">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9" name="CuadroTexto 38">
            <a:extLst>
              <a:ext uri="{FF2B5EF4-FFF2-40B4-BE49-F238E27FC236}">
                <a16:creationId xmlns:a16="http://schemas.microsoft.com/office/drawing/2014/main" id="{E4123AB9-117C-56AE-B1B7-11DADC22AED4}"/>
              </a:ext>
            </a:extLst>
          </p:cNvPr>
          <p:cNvSpPr txBox="1"/>
          <p:nvPr/>
        </p:nvSpPr>
        <p:spPr>
          <a:xfrm>
            <a:off x="9259067" y="1083044"/>
            <a:ext cx="2929007" cy="738664"/>
          </a:xfrm>
          <a:prstGeom prst="rect">
            <a:avLst/>
          </a:prstGeom>
          <a:noFill/>
        </p:spPr>
        <p:txBody>
          <a:bodyPr wrap="none" rtlCol="0">
            <a:spAutoFit/>
          </a:bodyPr>
          <a:lstStyle/>
          <a:p>
            <a:pPr marL="171450" indent="-171450">
              <a:buFont typeface="Arial" panose="020B0604020202020204" pitchFamily="34" charset="0"/>
              <a:buChar char="•"/>
            </a:pPr>
            <a:r>
              <a:rPr lang="es-ES" sz="1050" dirty="0">
                <a:latin typeface="Arial" charset="0"/>
                <a:ea typeface="Arial" charset="0"/>
                <a:cs typeface="Arial" charset="0"/>
              </a:rPr>
              <a:t>Injertos parciales/reducidos n=12</a:t>
            </a:r>
          </a:p>
          <a:p>
            <a:pPr marL="171450" indent="-171450">
              <a:buFont typeface="Arial" panose="020B0604020202020204" pitchFamily="34" charset="0"/>
              <a:buChar char="•"/>
            </a:pPr>
            <a:r>
              <a:rPr lang="es-ES" sz="1050" dirty="0">
                <a:latin typeface="Arial" charset="0"/>
                <a:ea typeface="Arial" charset="0"/>
                <a:cs typeface="Arial" charset="0"/>
              </a:rPr>
              <a:t>Retrasplante: n =26</a:t>
            </a:r>
          </a:p>
          <a:p>
            <a:pPr marL="171450" indent="-171450">
              <a:buFont typeface="Arial" panose="020B0604020202020204" pitchFamily="34" charset="0"/>
              <a:buChar char="•"/>
            </a:pPr>
            <a:r>
              <a:rPr lang="es-ES" sz="1050" dirty="0">
                <a:latin typeface="Arial" charset="0"/>
                <a:ea typeface="Arial" charset="0"/>
                <a:cs typeface="Arial" charset="0"/>
              </a:rPr>
              <a:t>Trasplante combinado: n=58</a:t>
            </a:r>
          </a:p>
          <a:p>
            <a:pPr marL="171450" indent="-171450">
              <a:buFont typeface="Arial" panose="020B0604020202020204" pitchFamily="34" charset="0"/>
              <a:buChar char="•"/>
            </a:pPr>
            <a:r>
              <a:rPr lang="es-ES" sz="1050" dirty="0">
                <a:latin typeface="Arial" charset="0"/>
                <a:ea typeface="Arial" charset="0"/>
                <a:cs typeface="Arial" charset="0"/>
              </a:rPr>
              <a:t>Información	 histológica incompleta: n=108</a:t>
            </a:r>
            <a:endParaRPr lang="es-ES_tradnl" sz="1050" dirty="0">
              <a:latin typeface="Arial" charset="0"/>
              <a:ea typeface="Arial" charset="0"/>
              <a:cs typeface="Arial" charset="0"/>
            </a:endParaRPr>
          </a:p>
        </p:txBody>
      </p:sp>
    </p:spTree>
    <p:extLst>
      <p:ext uri="{BB962C8B-B14F-4D97-AF65-F5344CB8AC3E}">
        <p14:creationId xmlns:p14="http://schemas.microsoft.com/office/powerpoint/2010/main" val="34613967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1000"/>
            <a:lum/>
          </a:blip>
          <a:srcRect/>
          <a:stretch>
            <a:fillRect t="-37000" b="-37000"/>
          </a:stretch>
        </a:blipFill>
        <a:effectLst/>
      </p:bgPr>
    </p:bg>
    <p:spTree>
      <p:nvGrpSpPr>
        <p:cNvPr id="1" name=""/>
        <p:cNvGrpSpPr/>
        <p:nvPr/>
      </p:nvGrpSpPr>
      <p:grpSpPr>
        <a:xfrm>
          <a:off x="0" y="0"/>
          <a:ext cx="0" cy="0"/>
          <a:chOff x="0" y="0"/>
          <a:chExt cx="0" cy="0"/>
        </a:xfrm>
      </p:grpSpPr>
      <p:grpSp>
        <p:nvGrpSpPr>
          <p:cNvPr id="19" name="Grupo 18">
            <a:extLst>
              <a:ext uri="{FF2B5EF4-FFF2-40B4-BE49-F238E27FC236}">
                <a16:creationId xmlns:a16="http://schemas.microsoft.com/office/drawing/2014/main" id="{B07D3D83-DD71-0E94-24F6-2761D11205FB}"/>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6233B9EB-F28B-3C98-0109-B8A164C59E94}"/>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D1274183-201B-D470-C630-C0E18CA75B68}"/>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988AA126-BE99-6C4F-775D-F08CDA7CE669}"/>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73E1E27A-284F-2F98-EC72-EEB575422C4B}"/>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E7EA28C8-083A-D7C8-38D4-7C3EDC5BA7CB}"/>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F6F55DDD-B0C7-7220-181B-6BB1DCECE138}"/>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74F0F592-9844-FA18-52BB-5BB4E4AAB2A9}"/>
                    </a:ext>
                  </a:extLst>
                </p:cNvPr>
                <p:cNvPicPr>
                  <a:picLocks noGrp="1" noRot="1" noChangeAspect="1" noMove="1" noResize="1" noEditPoints="1" noAdjustHandles="1" noChangeArrowheads="1" noChangeShapeType="1" noCrop="1"/>
                </p:cNvPicPr>
                <p:nvPr/>
              </p:nvPicPr>
              <p:blipFill>
                <a:blip r:embed="rId3"/>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F89BC2B4-3348-06C2-1B06-5DDC92BBCABF}"/>
                  </a:ext>
                </a:extLst>
              </p:cNvPr>
              <p:cNvPicPr>
                <a:picLocks noGrp="1" noRot="1" noChangeAspect="1" noMove="1" noResize="1" noEditPoints="1" noAdjustHandles="1" noChangeArrowheads="1" noChangeShapeType="1" noCrop="1"/>
              </p:cNvPicPr>
              <p:nvPr/>
            </p:nvPicPr>
            <p:blipFill>
              <a:blip r:embed="rId4"/>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D2347C3B-5AFA-CB4E-5459-55EE8FDE6824}"/>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1AB20A96-2FF3-0F6C-BA52-8626D9FC3AE5}"/>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A8CEE999-1BAE-7A3D-A5A4-4F1BB83C843A}"/>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984BF5FC-3048-FCCB-D3CF-F55C8A7424D1}"/>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graphicFrame>
        <p:nvGraphicFramePr>
          <p:cNvPr id="2" name="Tabla 1">
            <a:extLst>
              <a:ext uri="{FF2B5EF4-FFF2-40B4-BE49-F238E27FC236}">
                <a16:creationId xmlns:a16="http://schemas.microsoft.com/office/drawing/2014/main" id="{26E572AD-C4FD-5ED9-AB69-FDE7D1E6C63C}"/>
              </a:ext>
            </a:extLst>
          </p:cNvPr>
          <p:cNvGraphicFramePr>
            <a:graphicFrameLocks noGrp="1"/>
          </p:cNvGraphicFramePr>
          <p:nvPr>
            <p:extLst>
              <p:ext uri="{D42A27DB-BD31-4B8C-83A1-F6EECF244321}">
                <p14:modId xmlns:p14="http://schemas.microsoft.com/office/powerpoint/2010/main" val="309249680"/>
              </p:ext>
            </p:extLst>
          </p:nvPr>
        </p:nvGraphicFramePr>
        <p:xfrm>
          <a:off x="795806" y="883345"/>
          <a:ext cx="10779198" cy="5250530"/>
        </p:xfrm>
        <a:graphic>
          <a:graphicData uri="http://schemas.openxmlformats.org/drawingml/2006/table">
            <a:tbl>
              <a:tblPr firstRow="1" firstCol="1" bandRow="1">
                <a:tableStyleId>{16D9F66E-5EB9-4882-86FB-DCBF35E3C3E4}</a:tableStyleId>
              </a:tblPr>
              <a:tblGrid>
                <a:gridCol w="2641182">
                  <a:extLst>
                    <a:ext uri="{9D8B030D-6E8A-4147-A177-3AD203B41FA5}">
                      <a16:colId xmlns:a16="http://schemas.microsoft.com/office/drawing/2014/main" val="2363192173"/>
                    </a:ext>
                  </a:extLst>
                </a:gridCol>
                <a:gridCol w="1622787">
                  <a:extLst>
                    <a:ext uri="{9D8B030D-6E8A-4147-A177-3AD203B41FA5}">
                      <a16:colId xmlns:a16="http://schemas.microsoft.com/office/drawing/2014/main" val="4050962744"/>
                    </a:ext>
                  </a:extLst>
                </a:gridCol>
                <a:gridCol w="2225320">
                  <a:extLst>
                    <a:ext uri="{9D8B030D-6E8A-4147-A177-3AD203B41FA5}">
                      <a16:colId xmlns:a16="http://schemas.microsoft.com/office/drawing/2014/main" val="1356492970"/>
                    </a:ext>
                  </a:extLst>
                </a:gridCol>
                <a:gridCol w="3116033">
                  <a:extLst>
                    <a:ext uri="{9D8B030D-6E8A-4147-A177-3AD203B41FA5}">
                      <a16:colId xmlns:a16="http://schemas.microsoft.com/office/drawing/2014/main" val="627365960"/>
                    </a:ext>
                  </a:extLst>
                </a:gridCol>
                <a:gridCol w="1173876">
                  <a:extLst>
                    <a:ext uri="{9D8B030D-6E8A-4147-A177-3AD203B41FA5}">
                      <a16:colId xmlns:a16="http://schemas.microsoft.com/office/drawing/2014/main" val="3067996530"/>
                    </a:ext>
                  </a:extLst>
                </a:gridCol>
              </a:tblGrid>
              <a:tr h="790731">
                <a:tc>
                  <a:txBody>
                    <a:bodyPr/>
                    <a:lstStyle/>
                    <a:p>
                      <a:pPr algn="ctr">
                        <a:lnSpc>
                          <a:spcPct val="100000"/>
                        </a:lnSpc>
                        <a:spcAft>
                          <a:spcPts val="1000"/>
                        </a:spcAft>
                      </a:pPr>
                      <a:br>
                        <a:rPr lang="es-ES" sz="1400" dirty="0">
                          <a:effectLst/>
                          <a:latin typeface="Arial" panose="020B0604020202020204" pitchFamily="34" charset="0"/>
                          <a:cs typeface="Arial" panose="020B0604020202020204" pitchFamily="34" charset="0"/>
                        </a:rPr>
                      </a:br>
                      <a:r>
                        <a:rPr lang="es-ES" sz="1400" dirty="0">
                          <a:effectLst/>
                          <a:latin typeface="Arial" panose="020B0604020202020204" pitchFamily="34" charset="0"/>
                          <a:cs typeface="Arial" panose="020B0604020202020204" pitchFamily="34" charset="0"/>
                        </a:rPr>
                        <a:t> Variables</a:t>
                      </a:r>
                      <a:endParaRPr lang="es-ES" sz="1400" dirty="0">
                        <a:effectLst/>
                        <a:latin typeface="Arial" panose="020B0604020202020204" pitchFamily="34" charset="0"/>
                        <a:ea typeface="Times New Roman" panose="02020603050405020304" pitchFamily="18" charset="0"/>
                        <a:cs typeface="Arial" panose="020B0604020202020204" pitchFamily="34" charset="0"/>
                      </a:endParaRPr>
                    </a:p>
                  </a:txBody>
                  <a:tcPr marL="27389" marR="273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a:lnSpc>
                          <a:spcPct val="100000"/>
                        </a:lnSpc>
                        <a:spcAft>
                          <a:spcPts val="1000"/>
                        </a:spcAft>
                      </a:pPr>
                      <a:br>
                        <a:rPr lang="es-ES" sz="1400" dirty="0">
                          <a:effectLst/>
                          <a:latin typeface="Arial" panose="020B0604020202020204" pitchFamily="34" charset="0"/>
                          <a:cs typeface="Arial" panose="020B0604020202020204" pitchFamily="34" charset="0"/>
                        </a:rPr>
                      </a:br>
                      <a:r>
                        <a:rPr lang="es-ES" sz="1400" dirty="0">
                          <a:effectLst/>
                          <a:latin typeface="Arial" panose="020B0604020202020204" pitchFamily="34" charset="0"/>
                          <a:cs typeface="Arial" panose="020B0604020202020204" pitchFamily="34" charset="0"/>
                        </a:rPr>
                        <a:t>Global</a:t>
                      </a:r>
                      <a:br>
                        <a:rPr lang="es-ES" sz="1400" dirty="0">
                          <a:effectLst/>
                          <a:latin typeface="Arial" panose="020B0604020202020204" pitchFamily="34" charset="0"/>
                          <a:cs typeface="Arial" panose="020B0604020202020204" pitchFamily="34" charset="0"/>
                        </a:rPr>
                      </a:br>
                      <a:r>
                        <a:rPr lang="es-ES" sz="1400" dirty="0">
                          <a:effectLst/>
                          <a:latin typeface="Arial" panose="020B0604020202020204" pitchFamily="34" charset="0"/>
                          <a:cs typeface="Arial" panose="020B0604020202020204" pitchFamily="34" charset="0"/>
                        </a:rPr>
                        <a:t>(n = 322)</a:t>
                      </a:r>
                      <a:endParaRPr lang="es-ES" sz="1400" dirty="0">
                        <a:effectLst/>
                        <a:latin typeface="Arial" panose="020B0604020202020204" pitchFamily="34" charset="0"/>
                        <a:ea typeface="Times New Roman" panose="02020603050405020304" pitchFamily="18" charset="0"/>
                        <a:cs typeface="Arial" panose="020B0604020202020204" pitchFamily="34" charset="0"/>
                      </a:endParaRPr>
                    </a:p>
                  </a:txBody>
                  <a:tcPr marL="27389" marR="273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a:lnSpc>
                          <a:spcPct val="115000"/>
                        </a:lnSpc>
                        <a:spcAft>
                          <a:spcPts val="1000"/>
                        </a:spcAft>
                      </a:pPr>
                      <a:r>
                        <a:rPr lang="es-ES" sz="1400" b="1" dirty="0">
                          <a:effectLst/>
                          <a:latin typeface="Arial" panose="020B0604020202020204" pitchFamily="34" charset="0"/>
                          <a:ea typeface="Times New Roman" panose="02020603050405020304" pitchFamily="18" charset="0"/>
                          <a:cs typeface="Arial" panose="020B0604020202020204" pitchFamily="34" charset="0"/>
                        </a:rPr>
                        <a:t>Estenosis biliar a los 24 meses</a:t>
                      </a:r>
                      <a:br>
                        <a:rPr lang="es-ES" sz="1400" b="1" dirty="0">
                          <a:effectLst/>
                          <a:latin typeface="Arial" panose="020B0604020202020204" pitchFamily="34" charset="0"/>
                          <a:ea typeface="Times New Roman" panose="02020603050405020304" pitchFamily="18" charset="0"/>
                          <a:cs typeface="Arial" panose="020B0604020202020204" pitchFamily="34" charset="0"/>
                        </a:rPr>
                      </a:br>
                      <a:r>
                        <a:rPr lang="es-ES" sz="1400" b="1" dirty="0">
                          <a:effectLst/>
                          <a:latin typeface="Arial" panose="020B0604020202020204" pitchFamily="34" charset="0"/>
                          <a:ea typeface="Times New Roman" panose="02020603050405020304" pitchFamily="18" charset="0"/>
                          <a:cs typeface="Arial" panose="020B0604020202020204" pitchFamily="34" charset="0"/>
                        </a:rPr>
                        <a:t>(</a:t>
                      </a:r>
                      <a:r>
                        <a:rPr lang="es-ES" sz="1400" b="1" i="1" dirty="0">
                          <a:effectLst/>
                          <a:latin typeface="Arial" panose="020B0604020202020204" pitchFamily="34" charset="0"/>
                          <a:ea typeface="Times New Roman" panose="02020603050405020304" pitchFamily="18" charset="0"/>
                          <a:cs typeface="Arial" panose="020B0604020202020204" pitchFamily="34" charset="0"/>
                        </a:rPr>
                        <a:t>n</a:t>
                      </a:r>
                      <a:r>
                        <a:rPr lang="es-ES" sz="1400" b="1" dirty="0">
                          <a:effectLst/>
                          <a:latin typeface="Arial" panose="020B0604020202020204" pitchFamily="34" charset="0"/>
                          <a:ea typeface="Times New Roman" panose="02020603050405020304" pitchFamily="18" charset="0"/>
                          <a:cs typeface="Arial" panose="020B0604020202020204" pitchFamily="34" charset="0"/>
                        </a:rPr>
                        <a:t>=46, 14,3%)</a:t>
                      </a:r>
                      <a:endParaRPr lang="es-E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a:lnSpc>
                          <a:spcPct val="115000"/>
                        </a:lnSpc>
                        <a:spcAft>
                          <a:spcPts val="1000"/>
                        </a:spcAft>
                      </a:pPr>
                      <a:r>
                        <a:rPr lang="es-ES" sz="1400" b="1" dirty="0">
                          <a:effectLst/>
                          <a:latin typeface="Arial" panose="020B0604020202020204" pitchFamily="34" charset="0"/>
                          <a:ea typeface="Times New Roman" panose="02020603050405020304" pitchFamily="18" charset="0"/>
                          <a:cs typeface="Arial" panose="020B0604020202020204" pitchFamily="34" charset="0"/>
                        </a:rPr>
                        <a:t>No estenosis biliar a los 24 meses</a:t>
                      </a:r>
                      <a:br>
                        <a:rPr lang="es-ES" sz="1400" b="1" dirty="0">
                          <a:effectLst/>
                          <a:latin typeface="Arial" panose="020B0604020202020204" pitchFamily="34" charset="0"/>
                          <a:ea typeface="Times New Roman" panose="02020603050405020304" pitchFamily="18" charset="0"/>
                          <a:cs typeface="Arial" panose="020B0604020202020204" pitchFamily="34" charset="0"/>
                        </a:rPr>
                      </a:br>
                      <a:r>
                        <a:rPr lang="es-ES" sz="1400" b="1" dirty="0">
                          <a:effectLst/>
                          <a:latin typeface="Arial" panose="020B0604020202020204" pitchFamily="34" charset="0"/>
                          <a:ea typeface="Times New Roman" panose="02020603050405020304" pitchFamily="18" charset="0"/>
                          <a:cs typeface="Arial" panose="020B0604020202020204" pitchFamily="34" charset="0"/>
                        </a:rPr>
                        <a:t>(</a:t>
                      </a:r>
                      <a:r>
                        <a:rPr lang="es-ES" sz="1400" b="1" i="1" dirty="0">
                          <a:effectLst/>
                          <a:latin typeface="Arial" panose="020B0604020202020204" pitchFamily="34" charset="0"/>
                          <a:ea typeface="Times New Roman" panose="02020603050405020304" pitchFamily="18" charset="0"/>
                          <a:cs typeface="Arial" panose="020B0604020202020204" pitchFamily="34" charset="0"/>
                        </a:rPr>
                        <a:t>n</a:t>
                      </a:r>
                      <a:r>
                        <a:rPr lang="es-ES" sz="1400" b="1" dirty="0">
                          <a:effectLst/>
                          <a:latin typeface="Arial" panose="020B0604020202020204" pitchFamily="34" charset="0"/>
                          <a:ea typeface="Times New Roman" panose="02020603050405020304" pitchFamily="18" charset="0"/>
                          <a:cs typeface="Arial" panose="020B0604020202020204" pitchFamily="34" charset="0"/>
                        </a:rPr>
                        <a:t>=276, 82,6%)</a:t>
                      </a:r>
                      <a:endParaRPr lang="es-E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a:lnSpc>
                          <a:spcPct val="115000"/>
                        </a:lnSpc>
                        <a:spcAft>
                          <a:spcPts val="1000"/>
                        </a:spcAft>
                      </a:pPr>
                      <a:br>
                        <a:rPr lang="es-ES" sz="1400" b="1" dirty="0">
                          <a:effectLst/>
                          <a:latin typeface="Arial" panose="020B0604020202020204" pitchFamily="34" charset="0"/>
                          <a:ea typeface="Times New Roman" panose="02020603050405020304" pitchFamily="18" charset="0"/>
                          <a:cs typeface="Arial" panose="020B0604020202020204" pitchFamily="34" charset="0"/>
                        </a:rPr>
                      </a:br>
                      <a:r>
                        <a:rPr lang="es-ES" sz="1400" b="1" dirty="0">
                          <a:effectLst/>
                          <a:latin typeface="Arial" panose="020B0604020202020204" pitchFamily="34" charset="0"/>
                          <a:ea typeface="Times New Roman" panose="02020603050405020304" pitchFamily="18" charset="0"/>
                          <a:cs typeface="Arial" panose="020B0604020202020204" pitchFamily="34" charset="0"/>
                        </a:rPr>
                        <a:t>p</a:t>
                      </a:r>
                      <a:endParaRPr lang="es-E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381634035"/>
                  </a:ext>
                </a:extLst>
              </a:tr>
              <a:tr h="0">
                <a:tc>
                  <a:txBody>
                    <a:bodyPr/>
                    <a:lstStyle/>
                    <a:p>
                      <a:pPr algn="just">
                        <a:lnSpc>
                          <a:spcPct val="100000"/>
                        </a:lnSpc>
                        <a:spcAft>
                          <a:spcPts val="1000"/>
                        </a:spcAft>
                      </a:pPr>
                      <a:r>
                        <a:rPr lang="es-ES" sz="1200" dirty="0">
                          <a:effectLst/>
                          <a:latin typeface="Arial" panose="020B0604020202020204" pitchFamily="34" charset="0"/>
                          <a:cs typeface="Arial" panose="020B0604020202020204" pitchFamily="34" charset="0"/>
                        </a:rPr>
                        <a:t>Sexo, hombres (%)</a:t>
                      </a:r>
                      <a:endParaRPr lang="es-ES" sz="1200" dirty="0">
                        <a:effectLst/>
                        <a:latin typeface="Arial" panose="020B0604020202020204" pitchFamily="34" charset="0"/>
                        <a:ea typeface="Times New Roman" panose="02020603050405020304" pitchFamily="18" charset="0"/>
                        <a:cs typeface="Arial" panose="020B0604020202020204" pitchFamily="34" charset="0"/>
                      </a:endParaRPr>
                    </a:p>
                  </a:txBody>
                  <a:tcPr marL="27389" marR="273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lnSpc>
                          <a:spcPct val="100000"/>
                        </a:lnSpc>
                        <a:spcAft>
                          <a:spcPts val="1000"/>
                        </a:spcAft>
                      </a:pPr>
                      <a:r>
                        <a:rPr lang="es-ES" sz="1200" dirty="0">
                          <a:effectLst/>
                          <a:latin typeface="Arial" panose="020B0604020202020204" pitchFamily="34" charset="0"/>
                          <a:cs typeface="Arial" panose="020B0604020202020204" pitchFamily="34" charset="0"/>
                        </a:rPr>
                        <a:t>228 (70,8)</a:t>
                      </a:r>
                      <a:endParaRPr lang="es-ES" sz="1200" dirty="0">
                        <a:effectLst/>
                        <a:latin typeface="Arial" panose="020B0604020202020204" pitchFamily="34" charset="0"/>
                        <a:ea typeface="Times New Roman" panose="02020603050405020304" pitchFamily="18" charset="0"/>
                        <a:cs typeface="Arial" panose="020B0604020202020204" pitchFamily="34" charset="0"/>
                      </a:endParaRPr>
                    </a:p>
                  </a:txBody>
                  <a:tcPr marL="27389" marR="273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1000"/>
                        </a:spcAft>
                      </a:pPr>
                      <a:r>
                        <a:rPr lang="es-ES" sz="1200" dirty="0">
                          <a:effectLst/>
                          <a:latin typeface="Arial" panose="020B0604020202020204" pitchFamily="34" charset="0"/>
                          <a:ea typeface="Times New Roman" panose="02020603050405020304" pitchFamily="18" charset="0"/>
                          <a:cs typeface="Arial" panose="020B0604020202020204" pitchFamily="34" charset="0"/>
                        </a:rPr>
                        <a:t>38 (82,6)</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1000"/>
                        </a:spcAft>
                      </a:pPr>
                      <a:r>
                        <a:rPr lang="es-ES" sz="1200" dirty="0">
                          <a:effectLst/>
                          <a:latin typeface="Arial" panose="020B0604020202020204" pitchFamily="34" charset="0"/>
                          <a:ea typeface="Times New Roman" panose="02020603050405020304" pitchFamily="18" charset="0"/>
                          <a:cs typeface="Arial" panose="020B0604020202020204" pitchFamily="34" charset="0"/>
                        </a:rPr>
                        <a:t>190 (68,8)</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1000"/>
                        </a:spcAft>
                      </a:pPr>
                      <a:r>
                        <a:rPr lang="es-ES" sz="1200" dirty="0">
                          <a:effectLst/>
                          <a:latin typeface="Arial" panose="020B0604020202020204" pitchFamily="34" charset="0"/>
                          <a:ea typeface="Times New Roman" panose="02020603050405020304" pitchFamily="18" charset="0"/>
                          <a:cs typeface="Arial" panose="020B0604020202020204" pitchFamily="34" charset="0"/>
                        </a:rPr>
                        <a:t>0,052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2921235"/>
                  </a:ext>
                </a:extLst>
              </a:tr>
              <a:tr h="225110">
                <a:tc>
                  <a:txBody>
                    <a:bodyPr/>
                    <a:lstStyle/>
                    <a:p>
                      <a:pPr algn="just">
                        <a:lnSpc>
                          <a:spcPct val="100000"/>
                        </a:lnSpc>
                        <a:spcAft>
                          <a:spcPts val="1000"/>
                        </a:spcAft>
                      </a:pPr>
                      <a:r>
                        <a:rPr lang="es-ES" sz="1200" dirty="0">
                          <a:effectLst/>
                          <a:latin typeface="Arial" panose="020B0604020202020204" pitchFamily="34" charset="0"/>
                          <a:cs typeface="Arial" panose="020B0604020202020204" pitchFamily="34" charset="0"/>
                        </a:rPr>
                        <a:t>Edad media (DE)</a:t>
                      </a:r>
                      <a:endParaRPr lang="es-ES" sz="1200" dirty="0">
                        <a:effectLst/>
                        <a:latin typeface="Arial" panose="020B0604020202020204" pitchFamily="34" charset="0"/>
                        <a:ea typeface="Times New Roman" panose="02020603050405020304" pitchFamily="18" charset="0"/>
                        <a:cs typeface="Arial" panose="020B0604020202020204" pitchFamily="34" charset="0"/>
                      </a:endParaRPr>
                    </a:p>
                  </a:txBody>
                  <a:tcPr marL="27389" marR="273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lnSpc>
                          <a:spcPct val="100000"/>
                        </a:lnSpc>
                        <a:spcAft>
                          <a:spcPts val="1000"/>
                        </a:spcAft>
                      </a:pPr>
                      <a:r>
                        <a:rPr lang="es-ES" sz="1200" dirty="0">
                          <a:effectLst/>
                          <a:latin typeface="Arial" panose="020B0604020202020204" pitchFamily="34" charset="0"/>
                          <a:cs typeface="Arial" panose="020B0604020202020204" pitchFamily="34" charset="0"/>
                        </a:rPr>
                        <a:t>55.12 (10,64)</a:t>
                      </a:r>
                      <a:endParaRPr lang="es-ES" sz="1200" dirty="0">
                        <a:effectLst/>
                        <a:latin typeface="Arial" panose="020B0604020202020204" pitchFamily="34" charset="0"/>
                        <a:ea typeface="Times New Roman" panose="02020603050405020304" pitchFamily="18" charset="0"/>
                        <a:cs typeface="Arial" panose="020B0604020202020204" pitchFamily="34" charset="0"/>
                      </a:endParaRPr>
                    </a:p>
                  </a:txBody>
                  <a:tcPr marL="27389" marR="273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1000"/>
                        </a:spcAft>
                      </a:pPr>
                      <a:r>
                        <a:rPr lang="es-ES" sz="1200" dirty="0">
                          <a:effectLst/>
                          <a:latin typeface="Arial" panose="020B0604020202020204" pitchFamily="34" charset="0"/>
                          <a:ea typeface="Times New Roman" panose="02020603050405020304" pitchFamily="18" charset="0"/>
                          <a:cs typeface="Arial" panose="020B0604020202020204" pitchFamily="34" charset="0"/>
                        </a:rPr>
                        <a:t>54,91 (10,67)</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1000"/>
                        </a:spcAft>
                      </a:pPr>
                      <a:r>
                        <a:rPr lang="es-ES" sz="1200" dirty="0">
                          <a:effectLst/>
                          <a:latin typeface="Arial" panose="020B0604020202020204" pitchFamily="34" charset="0"/>
                          <a:ea typeface="Times New Roman" panose="02020603050405020304" pitchFamily="18" charset="0"/>
                          <a:cs typeface="Arial" panose="020B0604020202020204" pitchFamily="34" charset="0"/>
                        </a:rPr>
                        <a:t>55,15 (10,65)</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1000"/>
                        </a:spcAft>
                      </a:pPr>
                      <a:r>
                        <a:rPr lang="es-ES" sz="1200" dirty="0">
                          <a:effectLst/>
                          <a:latin typeface="Arial" panose="020B0604020202020204" pitchFamily="34" charset="0"/>
                          <a:ea typeface="Times New Roman" panose="02020603050405020304" pitchFamily="18" charset="0"/>
                          <a:cs typeface="Arial" panose="020B0604020202020204" pitchFamily="34" charset="0"/>
                        </a:rPr>
                        <a:t>0,89</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7172955"/>
                  </a:ext>
                </a:extLst>
              </a:tr>
              <a:tr h="1172114">
                <a:tc>
                  <a:txBody>
                    <a:bodyPr/>
                    <a:lstStyle/>
                    <a:p>
                      <a:pPr lvl="0" algn="l">
                        <a:lnSpc>
                          <a:spcPct val="100000"/>
                        </a:lnSpc>
                        <a:spcAft>
                          <a:spcPts val="1000"/>
                        </a:spcAft>
                      </a:pPr>
                      <a:r>
                        <a:rPr lang="es-ES" sz="1200" dirty="0">
                          <a:effectLst/>
                          <a:latin typeface="Arial" panose="020B0604020202020204" pitchFamily="34" charset="0"/>
                          <a:cs typeface="Arial" panose="020B0604020202020204" pitchFamily="34" charset="0"/>
                        </a:rPr>
                        <a:t>Etiología cirrosis, n (%)</a:t>
                      </a:r>
                    </a:p>
                    <a:p>
                      <a:pPr lvl="1" algn="l">
                        <a:lnSpc>
                          <a:spcPct val="100000"/>
                        </a:lnSpc>
                        <a:spcAft>
                          <a:spcPts val="1000"/>
                        </a:spcAft>
                      </a:pPr>
                      <a:r>
                        <a:rPr lang="es-ES" sz="1200" dirty="0">
                          <a:effectLst/>
                          <a:latin typeface="Arial" panose="020B0604020202020204" pitchFamily="34" charset="0"/>
                          <a:cs typeface="Arial" panose="020B0604020202020204" pitchFamily="34" charset="0"/>
                        </a:rPr>
                        <a:t>- Alcohol</a:t>
                      </a:r>
                      <a:br>
                        <a:rPr lang="es-ES" sz="1200" dirty="0">
                          <a:effectLst/>
                          <a:latin typeface="Arial" panose="020B0604020202020204" pitchFamily="34" charset="0"/>
                          <a:cs typeface="Arial" panose="020B0604020202020204" pitchFamily="34" charset="0"/>
                        </a:rPr>
                      </a:br>
                      <a:r>
                        <a:rPr lang="es-ES" sz="1200" dirty="0">
                          <a:effectLst/>
                          <a:latin typeface="Arial" panose="020B0604020202020204" pitchFamily="34" charset="0"/>
                          <a:cs typeface="Arial" panose="020B0604020202020204" pitchFamily="34" charset="0"/>
                        </a:rPr>
                        <a:t>- Metabólica</a:t>
                      </a:r>
                      <a:br>
                        <a:rPr lang="es-ES" sz="1200" dirty="0">
                          <a:effectLst/>
                          <a:latin typeface="Arial" panose="020B0604020202020204" pitchFamily="34" charset="0"/>
                          <a:cs typeface="Arial" panose="020B0604020202020204" pitchFamily="34" charset="0"/>
                        </a:rPr>
                      </a:br>
                      <a:r>
                        <a:rPr lang="es-ES" sz="1200" dirty="0">
                          <a:effectLst/>
                          <a:latin typeface="Arial" panose="020B0604020202020204" pitchFamily="34" charset="0"/>
                          <a:cs typeface="Arial" panose="020B0604020202020204" pitchFamily="34" charset="0"/>
                        </a:rPr>
                        <a:t>- VHC</a:t>
                      </a:r>
                      <a:br>
                        <a:rPr lang="es-ES" sz="1200" dirty="0">
                          <a:effectLst/>
                          <a:latin typeface="Arial" panose="020B0604020202020204" pitchFamily="34" charset="0"/>
                          <a:cs typeface="Arial" panose="020B0604020202020204" pitchFamily="34" charset="0"/>
                        </a:rPr>
                      </a:br>
                      <a:r>
                        <a:rPr lang="es-ES" sz="1200" dirty="0">
                          <a:effectLst/>
                          <a:latin typeface="Arial" panose="020B0604020202020204" pitchFamily="34" charset="0"/>
                          <a:cs typeface="Arial" panose="020B0604020202020204" pitchFamily="34" charset="0"/>
                        </a:rPr>
                        <a:t>- Otro</a:t>
                      </a:r>
                      <a:endParaRPr lang="es-ES" sz="1200" dirty="0">
                        <a:effectLst/>
                        <a:latin typeface="Arial" panose="020B0604020202020204" pitchFamily="34" charset="0"/>
                        <a:ea typeface="Calibri" panose="020F0502020204030204" pitchFamily="34" charset="0"/>
                        <a:cs typeface="Arial" panose="020B0604020202020204" pitchFamily="34" charset="0"/>
                      </a:endParaRPr>
                    </a:p>
                  </a:txBody>
                  <a:tcPr marL="27389" marR="273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lnSpc>
                          <a:spcPct val="100000"/>
                        </a:lnSpc>
                        <a:spcAft>
                          <a:spcPts val="1000"/>
                        </a:spcAft>
                      </a:pPr>
                      <a:br>
                        <a:rPr lang="es-ES" sz="1200" dirty="0">
                          <a:effectLst/>
                          <a:latin typeface="Arial" panose="020B0604020202020204" pitchFamily="34" charset="0"/>
                          <a:cs typeface="Arial" panose="020B0604020202020204" pitchFamily="34" charset="0"/>
                        </a:rPr>
                      </a:br>
                      <a:r>
                        <a:rPr lang="es-ES" sz="1200" dirty="0">
                          <a:effectLst/>
                          <a:latin typeface="Arial" panose="020B0604020202020204" pitchFamily="34" charset="0"/>
                          <a:cs typeface="Arial" panose="020B0604020202020204" pitchFamily="34" charset="0"/>
                        </a:rPr>
                        <a:t>158 (49.1)</a:t>
                      </a:r>
                      <a:br>
                        <a:rPr lang="es-ES" sz="1200" dirty="0">
                          <a:effectLst/>
                          <a:latin typeface="Arial" panose="020B0604020202020204" pitchFamily="34" charset="0"/>
                          <a:cs typeface="Arial" panose="020B0604020202020204" pitchFamily="34" charset="0"/>
                        </a:rPr>
                      </a:br>
                      <a:r>
                        <a:rPr lang="es-ES" sz="1200" dirty="0">
                          <a:effectLst/>
                          <a:latin typeface="Arial" panose="020B0604020202020204" pitchFamily="34" charset="0"/>
                          <a:cs typeface="Arial" panose="020B0604020202020204" pitchFamily="34" charset="0"/>
                        </a:rPr>
                        <a:t>33 (10.2)</a:t>
                      </a:r>
                      <a:br>
                        <a:rPr lang="es-ES" sz="1200" dirty="0">
                          <a:effectLst/>
                          <a:latin typeface="Arial" panose="020B0604020202020204" pitchFamily="34" charset="0"/>
                          <a:cs typeface="Arial" panose="020B0604020202020204" pitchFamily="34" charset="0"/>
                        </a:rPr>
                      </a:br>
                      <a:r>
                        <a:rPr lang="es-ES" sz="1200" dirty="0">
                          <a:effectLst/>
                          <a:latin typeface="Arial" panose="020B0604020202020204" pitchFamily="34" charset="0"/>
                          <a:cs typeface="Arial" panose="020B0604020202020204" pitchFamily="34" charset="0"/>
                        </a:rPr>
                        <a:t>91 (28.3)</a:t>
                      </a:r>
                      <a:br>
                        <a:rPr lang="es-ES" sz="1200" dirty="0">
                          <a:effectLst/>
                          <a:latin typeface="Arial" panose="020B0604020202020204" pitchFamily="34" charset="0"/>
                          <a:cs typeface="Arial" panose="020B0604020202020204" pitchFamily="34" charset="0"/>
                        </a:rPr>
                      </a:br>
                      <a:r>
                        <a:rPr lang="es-ES" sz="1200" dirty="0">
                          <a:effectLst/>
                          <a:latin typeface="Arial" panose="020B0604020202020204" pitchFamily="34" charset="0"/>
                          <a:cs typeface="Arial" panose="020B0604020202020204" pitchFamily="34" charset="0"/>
                        </a:rPr>
                        <a:t>70 (21.7)</a:t>
                      </a:r>
                      <a:endParaRPr lang="es-ES" sz="1200" dirty="0">
                        <a:effectLst/>
                        <a:latin typeface="Arial" panose="020B0604020202020204" pitchFamily="34" charset="0"/>
                        <a:ea typeface="Times New Roman" panose="02020603050405020304" pitchFamily="18" charset="0"/>
                        <a:cs typeface="Arial" panose="020B0604020202020204" pitchFamily="34" charset="0"/>
                      </a:endParaRPr>
                    </a:p>
                  </a:txBody>
                  <a:tcPr marL="27389" marR="273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1000"/>
                        </a:spcAft>
                      </a:pPr>
                      <a:br>
                        <a:rPr lang="es-ES" sz="1200" dirty="0">
                          <a:effectLst/>
                          <a:latin typeface="Arial" panose="020B0604020202020204" pitchFamily="34" charset="0"/>
                          <a:ea typeface="Times New Roman" panose="02020603050405020304" pitchFamily="18" charset="0"/>
                          <a:cs typeface="Arial" panose="020B0604020202020204" pitchFamily="34" charset="0"/>
                        </a:rPr>
                      </a:br>
                      <a:r>
                        <a:rPr lang="es-ES" sz="1200" dirty="0">
                          <a:effectLst/>
                          <a:latin typeface="Arial" panose="020B0604020202020204" pitchFamily="34" charset="0"/>
                          <a:ea typeface="Times New Roman" panose="02020603050405020304" pitchFamily="18" charset="0"/>
                          <a:cs typeface="Arial" panose="020B0604020202020204" pitchFamily="34" charset="0"/>
                        </a:rPr>
                        <a:t>22 (47,8)</a:t>
                      </a:r>
                      <a:br>
                        <a:rPr lang="es-ES" sz="1200" dirty="0">
                          <a:effectLst/>
                          <a:latin typeface="Arial" panose="020B0604020202020204" pitchFamily="34" charset="0"/>
                          <a:ea typeface="Times New Roman" panose="02020603050405020304" pitchFamily="18" charset="0"/>
                          <a:cs typeface="Arial" panose="020B0604020202020204" pitchFamily="34" charset="0"/>
                        </a:rPr>
                      </a:br>
                      <a:r>
                        <a:rPr lang="es-ES" sz="1200" dirty="0">
                          <a:effectLst/>
                          <a:latin typeface="Arial" panose="020B0604020202020204" pitchFamily="34" charset="0"/>
                          <a:ea typeface="Times New Roman" panose="02020603050405020304" pitchFamily="18" charset="0"/>
                          <a:cs typeface="Arial" panose="020B0604020202020204" pitchFamily="34" charset="0"/>
                        </a:rPr>
                        <a:t>4 (8,7)</a:t>
                      </a:r>
                      <a:br>
                        <a:rPr lang="es-ES" sz="1200" dirty="0">
                          <a:effectLst/>
                          <a:latin typeface="Arial" panose="020B0604020202020204" pitchFamily="34" charset="0"/>
                          <a:ea typeface="Times New Roman" panose="02020603050405020304" pitchFamily="18" charset="0"/>
                          <a:cs typeface="Arial" panose="020B0604020202020204" pitchFamily="34" charset="0"/>
                        </a:rPr>
                      </a:br>
                      <a:r>
                        <a:rPr lang="es-ES" sz="1200" dirty="0">
                          <a:effectLst/>
                          <a:latin typeface="Arial" panose="020B0604020202020204" pitchFamily="34" charset="0"/>
                          <a:ea typeface="Times New Roman" panose="02020603050405020304" pitchFamily="18" charset="0"/>
                          <a:cs typeface="Arial" panose="020B0604020202020204" pitchFamily="34" charset="0"/>
                        </a:rPr>
                        <a:t>12 (26,1)</a:t>
                      </a:r>
                      <a:br>
                        <a:rPr lang="es-ES" sz="1200" dirty="0">
                          <a:effectLst/>
                          <a:latin typeface="Arial" panose="020B0604020202020204" pitchFamily="34" charset="0"/>
                          <a:ea typeface="Times New Roman" panose="02020603050405020304" pitchFamily="18" charset="0"/>
                          <a:cs typeface="Arial" panose="020B0604020202020204" pitchFamily="34" charset="0"/>
                        </a:rPr>
                      </a:br>
                      <a:r>
                        <a:rPr lang="es-ES" sz="1200" dirty="0">
                          <a:effectLst/>
                          <a:latin typeface="Arial" panose="020B0604020202020204" pitchFamily="34" charset="0"/>
                          <a:ea typeface="Times New Roman" panose="02020603050405020304" pitchFamily="18" charset="0"/>
                          <a:cs typeface="Arial" panose="020B0604020202020204" pitchFamily="34" charset="0"/>
                        </a:rPr>
                        <a:t>12 (26,1)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1000"/>
                        </a:spcAft>
                      </a:pPr>
                      <a:r>
                        <a:rPr lang="es-ES" sz="1200" dirty="0">
                          <a:effectLst/>
                          <a:latin typeface="Arial" panose="020B0604020202020204" pitchFamily="34" charset="0"/>
                          <a:ea typeface="Times New Roman" panose="02020603050405020304" pitchFamily="18" charset="0"/>
                          <a:cs typeface="Arial" panose="020B0604020202020204" pitchFamily="34" charset="0"/>
                        </a:rPr>
                        <a:t> </a:t>
                      </a:r>
                      <a:br>
                        <a:rPr lang="es-ES" sz="1200" dirty="0">
                          <a:effectLst/>
                          <a:latin typeface="Arial" panose="020B0604020202020204" pitchFamily="34" charset="0"/>
                          <a:ea typeface="Times New Roman" panose="02020603050405020304" pitchFamily="18" charset="0"/>
                          <a:cs typeface="Arial" panose="020B0604020202020204" pitchFamily="34" charset="0"/>
                        </a:rPr>
                      </a:br>
                      <a:r>
                        <a:rPr lang="es-ES" sz="1200" dirty="0">
                          <a:effectLst/>
                          <a:latin typeface="Arial" panose="020B0604020202020204" pitchFamily="34" charset="0"/>
                          <a:ea typeface="Times New Roman" panose="02020603050405020304" pitchFamily="18" charset="0"/>
                          <a:cs typeface="Arial" panose="020B0604020202020204" pitchFamily="34" charset="0"/>
                        </a:rPr>
                        <a:t>136 (49,3)</a:t>
                      </a:r>
                      <a:br>
                        <a:rPr lang="es-ES" sz="1200" dirty="0">
                          <a:effectLst/>
                          <a:latin typeface="Arial" panose="020B0604020202020204" pitchFamily="34" charset="0"/>
                          <a:ea typeface="Times New Roman" panose="02020603050405020304" pitchFamily="18" charset="0"/>
                          <a:cs typeface="Arial" panose="020B0604020202020204" pitchFamily="34" charset="0"/>
                        </a:rPr>
                      </a:br>
                      <a:r>
                        <a:rPr lang="es-ES" sz="1200" dirty="0">
                          <a:effectLst/>
                          <a:latin typeface="Arial" panose="020B0604020202020204" pitchFamily="34" charset="0"/>
                          <a:ea typeface="Times New Roman" panose="02020603050405020304" pitchFamily="18" charset="0"/>
                          <a:cs typeface="Arial" panose="020B0604020202020204" pitchFamily="34" charset="0"/>
                        </a:rPr>
                        <a:t>29 (10,5)</a:t>
                      </a:r>
                      <a:br>
                        <a:rPr lang="es-ES" sz="1200" dirty="0">
                          <a:effectLst/>
                          <a:latin typeface="Arial" panose="020B0604020202020204" pitchFamily="34" charset="0"/>
                          <a:ea typeface="Times New Roman" panose="02020603050405020304" pitchFamily="18" charset="0"/>
                          <a:cs typeface="Arial" panose="020B0604020202020204" pitchFamily="34" charset="0"/>
                        </a:rPr>
                      </a:br>
                      <a:r>
                        <a:rPr lang="es-ES" sz="1200" dirty="0">
                          <a:effectLst/>
                          <a:latin typeface="Arial" panose="020B0604020202020204" pitchFamily="34" charset="0"/>
                          <a:ea typeface="Times New Roman" panose="02020603050405020304" pitchFamily="18" charset="0"/>
                          <a:cs typeface="Arial" panose="020B0604020202020204" pitchFamily="34" charset="0"/>
                        </a:rPr>
                        <a:t>79 (28,6)</a:t>
                      </a:r>
                      <a:br>
                        <a:rPr lang="es-ES" sz="1200" dirty="0">
                          <a:effectLst/>
                          <a:latin typeface="Arial" panose="020B0604020202020204" pitchFamily="34" charset="0"/>
                          <a:ea typeface="Times New Roman" panose="02020603050405020304" pitchFamily="18" charset="0"/>
                          <a:cs typeface="Arial" panose="020B0604020202020204" pitchFamily="34" charset="0"/>
                        </a:rPr>
                      </a:br>
                      <a:r>
                        <a:rPr lang="es-ES" sz="1200" dirty="0">
                          <a:effectLst/>
                          <a:latin typeface="Arial" panose="020B0604020202020204" pitchFamily="34" charset="0"/>
                          <a:ea typeface="Times New Roman" panose="02020603050405020304" pitchFamily="18" charset="0"/>
                          <a:cs typeface="Arial" panose="020B0604020202020204" pitchFamily="34" charset="0"/>
                        </a:rPr>
                        <a:t>58 (21)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1000"/>
                        </a:spcAft>
                      </a:pPr>
                      <a:br>
                        <a:rPr lang="es-ES" sz="1200" dirty="0">
                          <a:effectLst/>
                          <a:latin typeface="Arial" panose="020B0604020202020204" pitchFamily="34" charset="0"/>
                          <a:ea typeface="Times New Roman" panose="02020603050405020304" pitchFamily="18" charset="0"/>
                          <a:cs typeface="Arial" panose="020B0604020202020204" pitchFamily="34" charset="0"/>
                        </a:rPr>
                      </a:br>
                      <a:r>
                        <a:rPr lang="es-ES" sz="1200" dirty="0">
                          <a:effectLst/>
                          <a:latin typeface="Arial" panose="020B0604020202020204" pitchFamily="34" charset="0"/>
                          <a:ea typeface="Times New Roman" panose="02020603050405020304" pitchFamily="18" charset="0"/>
                          <a:cs typeface="Arial" panose="020B0604020202020204" pitchFamily="34" charset="0"/>
                        </a:rPr>
                        <a:t>0,86</a:t>
                      </a:r>
                      <a:br>
                        <a:rPr lang="es-ES" sz="1200" dirty="0">
                          <a:effectLst/>
                          <a:latin typeface="Arial" panose="020B0604020202020204" pitchFamily="34" charset="0"/>
                          <a:ea typeface="Times New Roman" panose="02020603050405020304" pitchFamily="18" charset="0"/>
                          <a:cs typeface="Arial" panose="020B0604020202020204" pitchFamily="34" charset="0"/>
                        </a:rPr>
                      </a:br>
                      <a:r>
                        <a:rPr lang="es-ES" sz="1200" dirty="0">
                          <a:effectLst/>
                          <a:latin typeface="Arial" panose="020B0604020202020204" pitchFamily="34" charset="0"/>
                          <a:ea typeface="Times New Roman" panose="02020603050405020304" pitchFamily="18" charset="0"/>
                          <a:cs typeface="Arial" panose="020B0604020202020204" pitchFamily="34" charset="0"/>
                        </a:rPr>
                        <a:t>0,71</a:t>
                      </a:r>
                      <a:br>
                        <a:rPr lang="es-ES" sz="1200" dirty="0">
                          <a:effectLst/>
                          <a:latin typeface="Arial" panose="020B0604020202020204" pitchFamily="34" charset="0"/>
                          <a:ea typeface="Times New Roman" panose="02020603050405020304" pitchFamily="18" charset="0"/>
                          <a:cs typeface="Arial" panose="020B0604020202020204" pitchFamily="34" charset="0"/>
                        </a:rPr>
                      </a:br>
                      <a:r>
                        <a:rPr lang="es-ES" sz="1200" dirty="0">
                          <a:effectLst/>
                          <a:latin typeface="Arial" panose="020B0604020202020204" pitchFamily="34" charset="0"/>
                          <a:ea typeface="Times New Roman" panose="02020603050405020304" pitchFamily="18" charset="0"/>
                          <a:cs typeface="Arial" panose="020B0604020202020204" pitchFamily="34" charset="0"/>
                        </a:rPr>
                        <a:t>0,72</a:t>
                      </a:r>
                      <a:br>
                        <a:rPr lang="es-ES" sz="1200" dirty="0">
                          <a:effectLst/>
                          <a:latin typeface="Arial" panose="020B0604020202020204" pitchFamily="34" charset="0"/>
                          <a:ea typeface="Times New Roman" panose="02020603050405020304" pitchFamily="18" charset="0"/>
                          <a:cs typeface="Arial" panose="020B0604020202020204" pitchFamily="34" charset="0"/>
                        </a:rPr>
                      </a:br>
                      <a:r>
                        <a:rPr lang="es-ES" sz="1200" dirty="0">
                          <a:effectLst/>
                          <a:latin typeface="Arial" panose="020B0604020202020204" pitchFamily="34" charset="0"/>
                          <a:ea typeface="Times New Roman" panose="02020603050405020304" pitchFamily="18" charset="0"/>
                          <a:cs typeface="Arial" panose="020B0604020202020204" pitchFamily="34" charset="0"/>
                        </a:rPr>
                        <a:t>0,44</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0557942"/>
                  </a:ext>
                </a:extLst>
              </a:tr>
              <a:tr h="1563636">
                <a:tc>
                  <a:txBody>
                    <a:bodyPr/>
                    <a:lstStyle/>
                    <a:p>
                      <a:pPr algn="l">
                        <a:lnSpc>
                          <a:spcPct val="100000"/>
                        </a:lnSpc>
                        <a:spcAft>
                          <a:spcPts val="1000"/>
                        </a:spcAft>
                      </a:pPr>
                      <a:r>
                        <a:rPr lang="es-ES" sz="1200" dirty="0">
                          <a:effectLst/>
                          <a:latin typeface="Arial" panose="020B0604020202020204" pitchFamily="34" charset="0"/>
                          <a:cs typeface="Arial" panose="020B0604020202020204" pitchFamily="34" charset="0"/>
                        </a:rPr>
                        <a:t>Indicación trasplante, n (%)</a:t>
                      </a:r>
                    </a:p>
                    <a:p>
                      <a:pPr lvl="1" algn="l">
                        <a:lnSpc>
                          <a:spcPct val="100000"/>
                        </a:lnSpc>
                        <a:spcAft>
                          <a:spcPts val="1000"/>
                        </a:spcAft>
                      </a:pPr>
                      <a:r>
                        <a:rPr lang="es-ES" sz="1200" dirty="0">
                          <a:effectLst/>
                          <a:latin typeface="Arial" panose="020B0604020202020204" pitchFamily="34" charset="0"/>
                          <a:cs typeface="Arial" panose="020B0604020202020204" pitchFamily="34" charset="0"/>
                        </a:rPr>
                        <a:t>- Insuficiencia hepática</a:t>
                      </a:r>
                      <a:br>
                        <a:rPr lang="es-ES" sz="1200" dirty="0">
                          <a:effectLst/>
                          <a:latin typeface="Arial" panose="020B0604020202020204" pitchFamily="34" charset="0"/>
                          <a:cs typeface="Arial" panose="020B0604020202020204" pitchFamily="34" charset="0"/>
                        </a:rPr>
                      </a:br>
                      <a:r>
                        <a:rPr lang="es-ES" sz="1200" dirty="0">
                          <a:effectLst/>
                          <a:latin typeface="Arial" panose="020B0604020202020204" pitchFamily="34" charset="0"/>
                          <a:cs typeface="Arial" panose="020B0604020202020204" pitchFamily="34" charset="0"/>
                        </a:rPr>
                        <a:t>- CHC</a:t>
                      </a:r>
                      <a:br>
                        <a:rPr lang="es-ES" sz="1200" dirty="0">
                          <a:effectLst/>
                          <a:latin typeface="Arial" panose="020B0604020202020204" pitchFamily="34" charset="0"/>
                          <a:cs typeface="Arial" panose="020B0604020202020204" pitchFamily="34" charset="0"/>
                        </a:rPr>
                      </a:br>
                      <a:r>
                        <a:rPr lang="es-ES" sz="1200" dirty="0">
                          <a:effectLst/>
                          <a:latin typeface="Arial" panose="020B0604020202020204" pitchFamily="34" charset="0"/>
                          <a:cs typeface="Arial" panose="020B0604020202020204" pitchFamily="34" charset="0"/>
                        </a:rPr>
                        <a:t>- IE cirrótico</a:t>
                      </a:r>
                      <a:br>
                        <a:rPr lang="es-ES" sz="1200" dirty="0">
                          <a:effectLst/>
                          <a:latin typeface="Arial" panose="020B0604020202020204" pitchFamily="34" charset="0"/>
                          <a:cs typeface="Arial" panose="020B0604020202020204" pitchFamily="34" charset="0"/>
                        </a:rPr>
                      </a:br>
                      <a:r>
                        <a:rPr lang="es-ES" sz="1200" dirty="0">
                          <a:effectLst/>
                          <a:latin typeface="Arial" panose="020B0604020202020204" pitchFamily="34" charset="0"/>
                          <a:cs typeface="Arial" panose="020B0604020202020204" pitchFamily="34" charset="0"/>
                        </a:rPr>
                        <a:t>- IE no cirrótico</a:t>
                      </a:r>
                      <a:br>
                        <a:rPr lang="es-ES" sz="1200" dirty="0">
                          <a:effectLst/>
                          <a:latin typeface="Arial" panose="020B0604020202020204" pitchFamily="34" charset="0"/>
                          <a:cs typeface="Arial" panose="020B0604020202020204" pitchFamily="34" charset="0"/>
                        </a:rPr>
                      </a:br>
                      <a:r>
                        <a:rPr lang="es-ES" sz="1200" dirty="0">
                          <a:effectLst/>
                          <a:latin typeface="Arial" panose="020B0604020202020204" pitchFamily="34" charset="0"/>
                          <a:cs typeface="Arial" panose="020B0604020202020204" pitchFamily="34" charset="0"/>
                        </a:rPr>
                        <a:t>- Fallo hepático fulminante</a:t>
                      </a:r>
                      <a:endParaRPr lang="es-ES" sz="1200" dirty="0">
                        <a:effectLst/>
                        <a:latin typeface="Arial" panose="020B0604020202020204" pitchFamily="34" charset="0"/>
                        <a:ea typeface="Calibri" panose="020F0502020204030204" pitchFamily="34" charset="0"/>
                        <a:cs typeface="Arial" panose="020B0604020202020204" pitchFamily="34" charset="0"/>
                      </a:endParaRPr>
                    </a:p>
                  </a:txBody>
                  <a:tcPr marL="27389" marR="273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lnSpc>
                          <a:spcPct val="100000"/>
                        </a:lnSpc>
                        <a:spcAft>
                          <a:spcPts val="1000"/>
                        </a:spcAft>
                      </a:pPr>
                      <a:r>
                        <a:rPr lang="es-ES" sz="1200" dirty="0">
                          <a:effectLst/>
                          <a:latin typeface="Arial" panose="020B0604020202020204" pitchFamily="34" charset="0"/>
                          <a:cs typeface="Arial" panose="020B0604020202020204" pitchFamily="34" charset="0"/>
                        </a:rPr>
                        <a:t> </a:t>
                      </a:r>
                    </a:p>
                    <a:p>
                      <a:pPr algn="ctr">
                        <a:lnSpc>
                          <a:spcPct val="100000"/>
                        </a:lnSpc>
                        <a:spcAft>
                          <a:spcPts val="1000"/>
                        </a:spcAft>
                      </a:pPr>
                      <a:r>
                        <a:rPr lang="es-ES" sz="1200" dirty="0">
                          <a:effectLst/>
                          <a:latin typeface="Arial" panose="020B0604020202020204" pitchFamily="34" charset="0"/>
                          <a:cs typeface="Arial" panose="020B0604020202020204" pitchFamily="34" charset="0"/>
                        </a:rPr>
                        <a:t>71 (22)</a:t>
                      </a:r>
                      <a:br>
                        <a:rPr lang="es-ES" sz="1200" dirty="0">
                          <a:effectLst/>
                          <a:latin typeface="Arial" panose="020B0604020202020204" pitchFamily="34" charset="0"/>
                          <a:cs typeface="Arial" panose="020B0604020202020204" pitchFamily="34" charset="0"/>
                        </a:rPr>
                      </a:br>
                      <a:r>
                        <a:rPr lang="es-ES" sz="1200" dirty="0">
                          <a:effectLst/>
                          <a:latin typeface="Arial" panose="020B0604020202020204" pitchFamily="34" charset="0"/>
                          <a:cs typeface="Arial" panose="020B0604020202020204" pitchFamily="34" charset="0"/>
                        </a:rPr>
                        <a:t>142 (44,1)</a:t>
                      </a:r>
                      <a:br>
                        <a:rPr lang="es-ES" sz="1200" dirty="0">
                          <a:effectLst/>
                          <a:latin typeface="Arial" panose="020B0604020202020204" pitchFamily="34" charset="0"/>
                          <a:cs typeface="Arial" panose="020B0604020202020204" pitchFamily="34" charset="0"/>
                        </a:rPr>
                      </a:br>
                      <a:r>
                        <a:rPr lang="es-ES" sz="1200" dirty="0">
                          <a:effectLst/>
                          <a:latin typeface="Arial" panose="020B0604020202020204" pitchFamily="34" charset="0"/>
                          <a:cs typeface="Arial" panose="020B0604020202020204" pitchFamily="34" charset="0"/>
                        </a:rPr>
                        <a:t>81 (25,2)</a:t>
                      </a:r>
                      <a:br>
                        <a:rPr lang="es-ES" sz="1200" dirty="0">
                          <a:effectLst/>
                          <a:latin typeface="Arial" panose="020B0604020202020204" pitchFamily="34" charset="0"/>
                          <a:cs typeface="Arial" panose="020B0604020202020204" pitchFamily="34" charset="0"/>
                        </a:rPr>
                      </a:br>
                      <a:r>
                        <a:rPr lang="es-ES" sz="1200" dirty="0">
                          <a:effectLst/>
                          <a:latin typeface="Arial" panose="020B0604020202020204" pitchFamily="34" charset="0"/>
                          <a:cs typeface="Arial" panose="020B0604020202020204" pitchFamily="34" charset="0"/>
                        </a:rPr>
                        <a:t>27 (8,4)</a:t>
                      </a:r>
                      <a:br>
                        <a:rPr lang="es-ES" sz="1200" dirty="0">
                          <a:effectLst/>
                          <a:latin typeface="Arial" panose="020B0604020202020204" pitchFamily="34" charset="0"/>
                          <a:cs typeface="Arial" panose="020B0604020202020204" pitchFamily="34" charset="0"/>
                        </a:rPr>
                      </a:br>
                      <a:r>
                        <a:rPr lang="es-ES" sz="1200" dirty="0">
                          <a:effectLst/>
                          <a:latin typeface="Arial" panose="020B0604020202020204" pitchFamily="34" charset="0"/>
                          <a:cs typeface="Arial" panose="020B0604020202020204" pitchFamily="34" charset="0"/>
                        </a:rPr>
                        <a:t>9 (2,8)</a:t>
                      </a:r>
                      <a:endParaRPr lang="es-ES" sz="1200" dirty="0">
                        <a:effectLst/>
                        <a:latin typeface="Arial" panose="020B0604020202020204" pitchFamily="34" charset="0"/>
                        <a:ea typeface="Times New Roman" panose="02020603050405020304" pitchFamily="18" charset="0"/>
                        <a:cs typeface="Arial" panose="020B0604020202020204" pitchFamily="34" charset="0"/>
                      </a:endParaRPr>
                    </a:p>
                  </a:txBody>
                  <a:tcPr marL="27389" marR="273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1000"/>
                        </a:spcAft>
                      </a:pPr>
                      <a:r>
                        <a:rPr lang="es-ES" sz="1200" dirty="0">
                          <a:effectLst/>
                          <a:latin typeface="Arial" panose="020B0604020202020204" pitchFamily="34" charset="0"/>
                          <a:ea typeface="Times New Roman" panose="02020603050405020304" pitchFamily="18" charset="0"/>
                          <a:cs typeface="Arial" panose="020B0604020202020204" pitchFamily="34" charset="0"/>
                        </a:rPr>
                        <a:t> </a:t>
                      </a:r>
                    </a:p>
                    <a:p>
                      <a:pPr algn="ctr">
                        <a:lnSpc>
                          <a:spcPct val="115000"/>
                        </a:lnSpc>
                        <a:spcAft>
                          <a:spcPts val="1000"/>
                        </a:spcAft>
                      </a:pPr>
                      <a:r>
                        <a:rPr lang="es-ES" sz="1200" dirty="0">
                          <a:effectLst/>
                          <a:latin typeface="Arial" panose="020B0604020202020204" pitchFamily="34" charset="0"/>
                          <a:ea typeface="Times New Roman" panose="02020603050405020304" pitchFamily="18" charset="0"/>
                          <a:cs typeface="Arial" panose="020B0604020202020204" pitchFamily="34" charset="0"/>
                        </a:rPr>
                        <a:t>9 (19,6)</a:t>
                      </a:r>
                      <a:br>
                        <a:rPr lang="es-ES" sz="1200" dirty="0">
                          <a:effectLst/>
                          <a:latin typeface="Arial" panose="020B0604020202020204" pitchFamily="34" charset="0"/>
                          <a:ea typeface="Times New Roman" panose="02020603050405020304" pitchFamily="18" charset="0"/>
                          <a:cs typeface="Arial" panose="020B0604020202020204" pitchFamily="34" charset="0"/>
                        </a:rPr>
                      </a:br>
                      <a:r>
                        <a:rPr lang="es-ES" sz="1200" dirty="0">
                          <a:effectLst/>
                          <a:latin typeface="Arial" panose="020B0604020202020204" pitchFamily="34" charset="0"/>
                          <a:ea typeface="Times New Roman" panose="02020603050405020304" pitchFamily="18" charset="0"/>
                          <a:cs typeface="Arial" panose="020B0604020202020204" pitchFamily="34" charset="0"/>
                        </a:rPr>
                        <a:t>23 (50)</a:t>
                      </a:r>
                      <a:br>
                        <a:rPr lang="es-ES" sz="1200" dirty="0">
                          <a:effectLst/>
                          <a:latin typeface="Arial" panose="020B0604020202020204" pitchFamily="34" charset="0"/>
                          <a:ea typeface="Times New Roman" panose="02020603050405020304" pitchFamily="18" charset="0"/>
                          <a:cs typeface="Arial" panose="020B0604020202020204" pitchFamily="34" charset="0"/>
                        </a:rPr>
                      </a:br>
                      <a:r>
                        <a:rPr lang="es-ES" sz="1200" dirty="0">
                          <a:effectLst/>
                          <a:latin typeface="Arial" panose="020B0604020202020204" pitchFamily="34" charset="0"/>
                          <a:ea typeface="Times New Roman" panose="02020603050405020304" pitchFamily="18" charset="0"/>
                          <a:cs typeface="Arial" panose="020B0604020202020204" pitchFamily="34" charset="0"/>
                        </a:rPr>
                        <a:t>9 (19,6)</a:t>
                      </a:r>
                      <a:br>
                        <a:rPr lang="es-ES" sz="1200" dirty="0">
                          <a:effectLst/>
                          <a:latin typeface="Arial" panose="020B0604020202020204" pitchFamily="34" charset="0"/>
                          <a:ea typeface="Times New Roman" panose="02020603050405020304" pitchFamily="18" charset="0"/>
                          <a:cs typeface="Arial" panose="020B0604020202020204" pitchFamily="34" charset="0"/>
                        </a:rPr>
                      </a:br>
                      <a:r>
                        <a:rPr lang="es-ES" sz="1200" dirty="0">
                          <a:effectLst/>
                          <a:latin typeface="Arial" panose="020B0604020202020204" pitchFamily="34" charset="0"/>
                          <a:ea typeface="Times New Roman" panose="02020603050405020304" pitchFamily="18" charset="0"/>
                          <a:cs typeface="Arial" panose="020B0604020202020204" pitchFamily="34" charset="0"/>
                        </a:rPr>
                        <a:t>3 (6,5)</a:t>
                      </a:r>
                      <a:br>
                        <a:rPr lang="es-ES" sz="1200" dirty="0">
                          <a:effectLst/>
                          <a:latin typeface="Arial" panose="020B0604020202020204" pitchFamily="34" charset="0"/>
                          <a:ea typeface="Times New Roman" panose="02020603050405020304" pitchFamily="18" charset="0"/>
                          <a:cs typeface="Arial" panose="020B0604020202020204" pitchFamily="34" charset="0"/>
                        </a:rPr>
                      </a:br>
                      <a:r>
                        <a:rPr lang="es-ES" sz="1200" dirty="0">
                          <a:effectLst/>
                          <a:latin typeface="Arial" panose="020B0604020202020204" pitchFamily="34" charset="0"/>
                          <a:ea typeface="Times New Roman" panose="02020603050405020304" pitchFamily="18" charset="0"/>
                          <a:cs typeface="Arial" panose="020B0604020202020204" pitchFamily="34" charset="0"/>
                        </a:rPr>
                        <a:t>2 (4,3)</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1000"/>
                        </a:spcAft>
                      </a:pPr>
                      <a:r>
                        <a:rPr lang="es-ES" sz="1200" dirty="0">
                          <a:effectLst/>
                          <a:latin typeface="Arial" panose="020B0604020202020204" pitchFamily="34" charset="0"/>
                          <a:ea typeface="Times New Roman" panose="02020603050405020304" pitchFamily="18" charset="0"/>
                          <a:cs typeface="Arial" panose="020B0604020202020204" pitchFamily="34" charset="0"/>
                        </a:rPr>
                        <a:t> </a:t>
                      </a:r>
                    </a:p>
                    <a:p>
                      <a:pPr algn="ctr">
                        <a:lnSpc>
                          <a:spcPct val="115000"/>
                        </a:lnSpc>
                        <a:spcAft>
                          <a:spcPts val="1000"/>
                        </a:spcAft>
                      </a:pPr>
                      <a:r>
                        <a:rPr lang="es-ES" sz="1200" dirty="0">
                          <a:effectLst/>
                          <a:latin typeface="Arial" panose="020B0604020202020204" pitchFamily="34" charset="0"/>
                          <a:ea typeface="Times New Roman" panose="02020603050405020304" pitchFamily="18" charset="0"/>
                          <a:cs typeface="Arial" panose="020B0604020202020204" pitchFamily="34" charset="0"/>
                        </a:rPr>
                        <a:t>62 (22,5)</a:t>
                      </a:r>
                      <a:br>
                        <a:rPr lang="es-ES" sz="1200" dirty="0">
                          <a:effectLst/>
                          <a:latin typeface="Arial" panose="020B0604020202020204" pitchFamily="34" charset="0"/>
                          <a:ea typeface="Times New Roman" panose="02020603050405020304" pitchFamily="18" charset="0"/>
                          <a:cs typeface="Arial" panose="020B0604020202020204" pitchFamily="34" charset="0"/>
                        </a:rPr>
                      </a:br>
                      <a:r>
                        <a:rPr lang="es-ES" sz="1200" dirty="0">
                          <a:effectLst/>
                          <a:latin typeface="Arial" panose="020B0604020202020204" pitchFamily="34" charset="0"/>
                          <a:ea typeface="Times New Roman" panose="02020603050405020304" pitchFamily="18" charset="0"/>
                          <a:cs typeface="Arial" panose="020B0604020202020204" pitchFamily="34" charset="0"/>
                        </a:rPr>
                        <a:t>119 (43,1)</a:t>
                      </a:r>
                      <a:br>
                        <a:rPr lang="es-ES" sz="1200" dirty="0">
                          <a:effectLst/>
                          <a:latin typeface="Arial" panose="020B0604020202020204" pitchFamily="34" charset="0"/>
                          <a:ea typeface="Times New Roman" panose="02020603050405020304" pitchFamily="18" charset="0"/>
                          <a:cs typeface="Arial" panose="020B0604020202020204" pitchFamily="34" charset="0"/>
                        </a:rPr>
                      </a:br>
                      <a:r>
                        <a:rPr lang="es-ES" sz="1200" dirty="0">
                          <a:effectLst/>
                          <a:latin typeface="Arial" panose="020B0604020202020204" pitchFamily="34" charset="0"/>
                          <a:ea typeface="Times New Roman" panose="02020603050405020304" pitchFamily="18" charset="0"/>
                          <a:cs typeface="Arial" panose="020B0604020202020204" pitchFamily="34" charset="0"/>
                        </a:rPr>
                        <a:t>72 (26,1)</a:t>
                      </a:r>
                      <a:br>
                        <a:rPr lang="es-ES" sz="1200" dirty="0">
                          <a:effectLst/>
                          <a:latin typeface="Arial" panose="020B0604020202020204" pitchFamily="34" charset="0"/>
                          <a:ea typeface="Times New Roman" panose="02020603050405020304" pitchFamily="18" charset="0"/>
                          <a:cs typeface="Arial" panose="020B0604020202020204" pitchFamily="34" charset="0"/>
                        </a:rPr>
                      </a:br>
                      <a:r>
                        <a:rPr lang="es-ES" sz="1200" dirty="0">
                          <a:effectLst/>
                          <a:latin typeface="Arial" panose="020B0604020202020204" pitchFamily="34" charset="0"/>
                          <a:ea typeface="Times New Roman" panose="02020603050405020304" pitchFamily="18" charset="0"/>
                          <a:cs typeface="Arial" panose="020B0604020202020204" pitchFamily="34" charset="0"/>
                        </a:rPr>
                        <a:t>24 (8,7)</a:t>
                      </a:r>
                      <a:br>
                        <a:rPr lang="es-ES" sz="1200" dirty="0">
                          <a:effectLst/>
                          <a:latin typeface="Arial" panose="020B0604020202020204" pitchFamily="34" charset="0"/>
                          <a:ea typeface="Times New Roman" panose="02020603050405020304" pitchFamily="18" charset="0"/>
                          <a:cs typeface="Arial" panose="020B0604020202020204" pitchFamily="34" charset="0"/>
                        </a:rPr>
                      </a:br>
                      <a:r>
                        <a:rPr lang="es-ES" sz="1200" dirty="0">
                          <a:effectLst/>
                          <a:latin typeface="Arial" panose="020B0604020202020204" pitchFamily="34" charset="0"/>
                          <a:ea typeface="Times New Roman" panose="02020603050405020304" pitchFamily="18" charset="0"/>
                          <a:cs typeface="Arial" panose="020B0604020202020204" pitchFamily="34" charset="0"/>
                        </a:rPr>
                        <a:t>7 (2,5)</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1000"/>
                        </a:spcAft>
                      </a:pPr>
                      <a:br>
                        <a:rPr lang="es-ES" sz="1200" dirty="0">
                          <a:effectLst/>
                          <a:latin typeface="Arial" panose="020B0604020202020204" pitchFamily="34" charset="0"/>
                          <a:ea typeface="Times New Roman" panose="02020603050405020304" pitchFamily="18" charset="0"/>
                          <a:cs typeface="Arial" panose="020B0604020202020204" pitchFamily="34" charset="0"/>
                        </a:rPr>
                      </a:br>
                      <a:r>
                        <a:rPr lang="es-ES" sz="1200" dirty="0">
                          <a:effectLst/>
                          <a:latin typeface="Arial" panose="020B0604020202020204" pitchFamily="34" charset="0"/>
                          <a:ea typeface="Times New Roman" panose="02020603050405020304" pitchFamily="18" charset="0"/>
                          <a:cs typeface="Arial" panose="020B0604020202020204" pitchFamily="34" charset="0"/>
                        </a:rPr>
                        <a:t>0,66</a:t>
                      </a:r>
                      <a:br>
                        <a:rPr lang="es-ES" sz="1200" dirty="0">
                          <a:effectLst/>
                          <a:latin typeface="Arial" panose="020B0604020202020204" pitchFamily="34" charset="0"/>
                          <a:ea typeface="Times New Roman" panose="02020603050405020304" pitchFamily="18" charset="0"/>
                          <a:cs typeface="Arial" panose="020B0604020202020204" pitchFamily="34" charset="0"/>
                        </a:rPr>
                      </a:br>
                      <a:r>
                        <a:rPr lang="es-ES" sz="1200" dirty="0">
                          <a:effectLst/>
                          <a:latin typeface="Arial" panose="020B0604020202020204" pitchFamily="34" charset="0"/>
                          <a:ea typeface="Times New Roman" panose="02020603050405020304" pitchFamily="18" charset="0"/>
                          <a:cs typeface="Arial" panose="020B0604020202020204" pitchFamily="34" charset="0"/>
                        </a:rPr>
                        <a:t>0,38</a:t>
                      </a:r>
                      <a:br>
                        <a:rPr lang="es-ES" sz="1200" dirty="0">
                          <a:effectLst/>
                          <a:latin typeface="Arial" panose="020B0604020202020204" pitchFamily="34" charset="0"/>
                          <a:ea typeface="Times New Roman" panose="02020603050405020304" pitchFamily="18" charset="0"/>
                          <a:cs typeface="Arial" panose="020B0604020202020204" pitchFamily="34" charset="0"/>
                        </a:rPr>
                      </a:br>
                      <a:r>
                        <a:rPr lang="es-ES" sz="1200" dirty="0">
                          <a:effectLst/>
                          <a:latin typeface="Arial" panose="020B0604020202020204" pitchFamily="34" charset="0"/>
                          <a:ea typeface="Times New Roman" panose="02020603050405020304" pitchFamily="18" charset="0"/>
                          <a:cs typeface="Arial" panose="020B0604020202020204" pitchFamily="34" charset="0"/>
                        </a:rPr>
                        <a:t>0,34</a:t>
                      </a:r>
                      <a:br>
                        <a:rPr lang="es-ES" sz="1200" dirty="0">
                          <a:effectLst/>
                          <a:latin typeface="Arial" panose="020B0604020202020204" pitchFamily="34" charset="0"/>
                          <a:ea typeface="Times New Roman" panose="02020603050405020304" pitchFamily="18" charset="0"/>
                          <a:cs typeface="Arial" panose="020B0604020202020204" pitchFamily="34" charset="0"/>
                        </a:rPr>
                      </a:br>
                      <a:r>
                        <a:rPr lang="es-ES" sz="1200" dirty="0">
                          <a:effectLst/>
                          <a:latin typeface="Arial" panose="020B0604020202020204" pitchFamily="34" charset="0"/>
                          <a:ea typeface="Times New Roman" panose="02020603050405020304" pitchFamily="18" charset="0"/>
                          <a:cs typeface="Arial" panose="020B0604020202020204" pitchFamily="34" charset="0"/>
                        </a:rPr>
                        <a:t>0,62</a:t>
                      </a:r>
                      <a:br>
                        <a:rPr lang="es-ES" sz="1200" dirty="0">
                          <a:effectLst/>
                          <a:latin typeface="Arial" panose="020B0604020202020204" pitchFamily="34" charset="0"/>
                          <a:ea typeface="Times New Roman" panose="02020603050405020304" pitchFamily="18" charset="0"/>
                          <a:cs typeface="Arial" panose="020B0604020202020204" pitchFamily="34" charset="0"/>
                        </a:rPr>
                      </a:br>
                      <a:r>
                        <a:rPr lang="es-ES" sz="1200" dirty="0">
                          <a:effectLst/>
                          <a:latin typeface="Arial" panose="020B0604020202020204" pitchFamily="34" charset="0"/>
                          <a:ea typeface="Times New Roman" panose="02020603050405020304" pitchFamily="18" charset="0"/>
                          <a:cs typeface="Arial" panose="020B0604020202020204" pitchFamily="34" charset="0"/>
                        </a:rPr>
                        <a:t>0,49</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72566205"/>
                  </a:ext>
                </a:extLst>
              </a:tr>
              <a:tr h="1306534">
                <a:tc>
                  <a:txBody>
                    <a:bodyPr/>
                    <a:lstStyle/>
                    <a:p>
                      <a:pPr lvl="0" algn="l">
                        <a:lnSpc>
                          <a:spcPct val="100000"/>
                        </a:lnSpc>
                        <a:spcAft>
                          <a:spcPts val="1000"/>
                        </a:spcAft>
                      </a:pPr>
                      <a:r>
                        <a:rPr lang="es-ES" sz="1200" dirty="0">
                          <a:effectLst/>
                          <a:latin typeface="Arial" panose="020B0604020202020204" pitchFamily="34" charset="0"/>
                          <a:cs typeface="Arial" panose="020B0604020202020204" pitchFamily="34" charset="0"/>
                        </a:rPr>
                        <a:t>Comorbilidades, n (%)</a:t>
                      </a:r>
                    </a:p>
                    <a:p>
                      <a:pPr lvl="1" algn="l">
                        <a:lnSpc>
                          <a:spcPct val="100000"/>
                        </a:lnSpc>
                        <a:spcAft>
                          <a:spcPts val="1000"/>
                        </a:spcAft>
                      </a:pPr>
                      <a:r>
                        <a:rPr lang="es-ES" sz="1200" dirty="0">
                          <a:effectLst/>
                          <a:latin typeface="Arial" panose="020B0604020202020204" pitchFamily="34" charset="0"/>
                          <a:cs typeface="Arial" panose="020B0604020202020204" pitchFamily="34" charset="0"/>
                        </a:rPr>
                        <a:t>- Hipertensión</a:t>
                      </a:r>
                      <a:br>
                        <a:rPr lang="es-ES" sz="1200" dirty="0">
                          <a:effectLst/>
                          <a:latin typeface="Arial" panose="020B0604020202020204" pitchFamily="34" charset="0"/>
                          <a:cs typeface="Arial" panose="020B0604020202020204" pitchFamily="34" charset="0"/>
                        </a:rPr>
                      </a:br>
                      <a:r>
                        <a:rPr lang="es-ES" sz="1200" dirty="0">
                          <a:effectLst/>
                          <a:latin typeface="Arial" panose="020B0604020202020204" pitchFamily="34" charset="0"/>
                          <a:cs typeface="Arial" panose="020B0604020202020204" pitchFamily="34" charset="0"/>
                        </a:rPr>
                        <a:t>- DM</a:t>
                      </a:r>
                      <a:br>
                        <a:rPr lang="es-ES" sz="1200" dirty="0">
                          <a:effectLst/>
                          <a:latin typeface="Arial" panose="020B0604020202020204" pitchFamily="34" charset="0"/>
                          <a:cs typeface="Arial" panose="020B0604020202020204" pitchFamily="34" charset="0"/>
                        </a:rPr>
                      </a:br>
                      <a:r>
                        <a:rPr lang="es-ES" sz="1200" dirty="0">
                          <a:effectLst/>
                          <a:latin typeface="Arial" panose="020B0604020202020204" pitchFamily="34" charset="0"/>
                          <a:cs typeface="Arial" panose="020B0604020202020204" pitchFamily="34" charset="0"/>
                        </a:rPr>
                        <a:t>- Dislipemia</a:t>
                      </a:r>
                      <a:br>
                        <a:rPr lang="es-ES" sz="1200" dirty="0">
                          <a:effectLst/>
                          <a:latin typeface="Arial" panose="020B0604020202020204" pitchFamily="34" charset="0"/>
                          <a:cs typeface="Arial" panose="020B0604020202020204" pitchFamily="34" charset="0"/>
                        </a:rPr>
                      </a:br>
                      <a:r>
                        <a:rPr lang="es-ES" sz="1200" dirty="0">
                          <a:effectLst/>
                          <a:latin typeface="Arial" panose="020B0604020202020204" pitchFamily="34" charset="0"/>
                          <a:cs typeface="Arial" panose="020B0604020202020204" pitchFamily="34" charset="0"/>
                        </a:rPr>
                        <a:t>- Cardiopatía isquémica</a:t>
                      </a:r>
                      <a:br>
                        <a:rPr lang="es-ES" sz="1200" dirty="0">
                          <a:effectLst/>
                          <a:latin typeface="Arial" panose="020B0604020202020204" pitchFamily="34" charset="0"/>
                          <a:cs typeface="Arial" panose="020B0604020202020204" pitchFamily="34" charset="0"/>
                        </a:rPr>
                      </a:br>
                      <a:r>
                        <a:rPr lang="es-ES" sz="1200" dirty="0">
                          <a:effectLst/>
                          <a:latin typeface="Arial" panose="020B0604020202020204" pitchFamily="34" charset="0"/>
                          <a:cs typeface="Arial" panose="020B0604020202020204" pitchFamily="34" charset="0"/>
                        </a:rPr>
                        <a:t>- ACV</a:t>
                      </a:r>
                      <a:endParaRPr lang="es-ES" sz="1200" dirty="0">
                        <a:effectLst/>
                        <a:latin typeface="Arial" panose="020B0604020202020204" pitchFamily="34" charset="0"/>
                        <a:ea typeface="Calibri" panose="020F0502020204030204" pitchFamily="34" charset="0"/>
                        <a:cs typeface="Arial" panose="020B0604020202020204" pitchFamily="34" charset="0"/>
                      </a:endParaRPr>
                    </a:p>
                  </a:txBody>
                  <a:tcPr marL="17752" marR="177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lnSpc>
                          <a:spcPct val="100000"/>
                        </a:lnSpc>
                        <a:spcAft>
                          <a:spcPts val="1000"/>
                        </a:spcAft>
                      </a:pPr>
                      <a:r>
                        <a:rPr lang="es-ES" sz="1200" dirty="0">
                          <a:effectLst/>
                          <a:latin typeface="Arial" panose="020B0604020202020204" pitchFamily="34" charset="0"/>
                          <a:cs typeface="Arial" panose="020B0604020202020204" pitchFamily="34" charset="0"/>
                        </a:rPr>
                        <a:t> </a:t>
                      </a:r>
                      <a:br>
                        <a:rPr lang="es-ES" sz="1200" dirty="0">
                          <a:effectLst/>
                          <a:latin typeface="Arial" panose="020B0604020202020204" pitchFamily="34" charset="0"/>
                          <a:cs typeface="Arial" panose="020B0604020202020204" pitchFamily="34" charset="0"/>
                        </a:rPr>
                      </a:br>
                      <a:r>
                        <a:rPr lang="es-ES" sz="1200" dirty="0">
                          <a:effectLst/>
                          <a:latin typeface="Arial" panose="020B0604020202020204" pitchFamily="34" charset="0"/>
                          <a:cs typeface="Arial" panose="020B0604020202020204" pitchFamily="34" charset="0"/>
                        </a:rPr>
                        <a:t>107 (33.2)</a:t>
                      </a:r>
                      <a:br>
                        <a:rPr lang="es-ES" sz="1200" dirty="0">
                          <a:effectLst/>
                          <a:latin typeface="Arial" panose="020B0604020202020204" pitchFamily="34" charset="0"/>
                          <a:cs typeface="Arial" panose="020B0604020202020204" pitchFamily="34" charset="0"/>
                        </a:rPr>
                      </a:br>
                      <a:r>
                        <a:rPr lang="es-ES" sz="1200" dirty="0">
                          <a:effectLst/>
                          <a:latin typeface="Arial" panose="020B0604020202020204" pitchFamily="34" charset="0"/>
                          <a:cs typeface="Arial" panose="020B0604020202020204" pitchFamily="34" charset="0"/>
                        </a:rPr>
                        <a:t>92 (28.6)</a:t>
                      </a:r>
                      <a:br>
                        <a:rPr lang="es-ES" sz="1200" dirty="0">
                          <a:effectLst/>
                          <a:latin typeface="Arial" panose="020B0604020202020204" pitchFamily="34" charset="0"/>
                          <a:cs typeface="Arial" panose="020B0604020202020204" pitchFamily="34" charset="0"/>
                        </a:rPr>
                      </a:br>
                      <a:r>
                        <a:rPr lang="es-ES" sz="1200" dirty="0">
                          <a:effectLst/>
                          <a:latin typeface="Arial" panose="020B0604020202020204" pitchFamily="34" charset="0"/>
                          <a:cs typeface="Arial" panose="020B0604020202020204" pitchFamily="34" charset="0"/>
                        </a:rPr>
                        <a:t>66 (20.5)</a:t>
                      </a:r>
                      <a:br>
                        <a:rPr lang="es-ES" sz="1200" dirty="0">
                          <a:effectLst/>
                          <a:latin typeface="Arial" panose="020B0604020202020204" pitchFamily="34" charset="0"/>
                          <a:cs typeface="Arial" panose="020B0604020202020204" pitchFamily="34" charset="0"/>
                        </a:rPr>
                      </a:br>
                      <a:r>
                        <a:rPr lang="es-ES" sz="1200" dirty="0">
                          <a:effectLst/>
                          <a:latin typeface="Arial" panose="020B0604020202020204" pitchFamily="34" charset="0"/>
                          <a:cs typeface="Arial" panose="020B0604020202020204" pitchFamily="34" charset="0"/>
                        </a:rPr>
                        <a:t>8 (2.5)</a:t>
                      </a:r>
                      <a:br>
                        <a:rPr lang="es-ES" sz="1200" dirty="0">
                          <a:effectLst/>
                          <a:latin typeface="Arial" panose="020B0604020202020204" pitchFamily="34" charset="0"/>
                          <a:cs typeface="Arial" panose="020B0604020202020204" pitchFamily="34" charset="0"/>
                        </a:rPr>
                      </a:br>
                      <a:r>
                        <a:rPr lang="es-ES" sz="1200" dirty="0">
                          <a:effectLst/>
                          <a:latin typeface="Arial" panose="020B0604020202020204" pitchFamily="34" charset="0"/>
                          <a:cs typeface="Arial" panose="020B0604020202020204" pitchFamily="34" charset="0"/>
                        </a:rPr>
                        <a:t>6 (1.9)</a:t>
                      </a:r>
                      <a:endParaRPr lang="es-ES" sz="1200" dirty="0">
                        <a:effectLst/>
                        <a:latin typeface="Arial" panose="020B0604020202020204" pitchFamily="34" charset="0"/>
                        <a:ea typeface="Times New Roman" panose="02020603050405020304" pitchFamily="18" charset="0"/>
                        <a:cs typeface="Arial" panose="020B0604020202020204" pitchFamily="34" charset="0"/>
                      </a:endParaRPr>
                    </a:p>
                  </a:txBody>
                  <a:tcPr marL="17752" marR="177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1000"/>
                        </a:spcAft>
                      </a:pPr>
                      <a:br>
                        <a:rPr lang="es-ES" sz="1200" dirty="0">
                          <a:effectLst/>
                          <a:latin typeface="Arial" panose="020B0604020202020204" pitchFamily="34" charset="0"/>
                          <a:ea typeface="Times New Roman" panose="02020603050405020304" pitchFamily="18" charset="0"/>
                          <a:cs typeface="Arial" panose="020B0604020202020204" pitchFamily="34" charset="0"/>
                        </a:rPr>
                      </a:br>
                      <a:r>
                        <a:rPr lang="es-ES" sz="1200" dirty="0">
                          <a:effectLst/>
                          <a:latin typeface="Arial" panose="020B0604020202020204" pitchFamily="34" charset="0"/>
                          <a:ea typeface="Times New Roman" panose="02020603050405020304" pitchFamily="18" charset="0"/>
                          <a:cs typeface="Arial" panose="020B0604020202020204" pitchFamily="34" charset="0"/>
                        </a:rPr>
                        <a:t>16 (34,8)</a:t>
                      </a:r>
                      <a:br>
                        <a:rPr lang="es-ES" sz="1200" dirty="0">
                          <a:effectLst/>
                          <a:latin typeface="Arial" panose="020B0604020202020204" pitchFamily="34" charset="0"/>
                          <a:ea typeface="Times New Roman" panose="02020603050405020304" pitchFamily="18" charset="0"/>
                          <a:cs typeface="Arial" panose="020B0604020202020204" pitchFamily="34" charset="0"/>
                        </a:rPr>
                      </a:br>
                      <a:r>
                        <a:rPr lang="es-ES" sz="1200" dirty="0">
                          <a:effectLst/>
                          <a:latin typeface="Arial" panose="020B0604020202020204" pitchFamily="34" charset="0"/>
                          <a:ea typeface="Times New Roman" panose="02020603050405020304" pitchFamily="18" charset="0"/>
                          <a:cs typeface="Arial" panose="020B0604020202020204" pitchFamily="34" charset="0"/>
                        </a:rPr>
                        <a:t>13 (28,3)</a:t>
                      </a:r>
                      <a:br>
                        <a:rPr lang="es-ES" sz="1200" dirty="0">
                          <a:effectLst/>
                          <a:latin typeface="Arial" panose="020B0604020202020204" pitchFamily="34" charset="0"/>
                          <a:ea typeface="Times New Roman" panose="02020603050405020304" pitchFamily="18" charset="0"/>
                          <a:cs typeface="Arial" panose="020B0604020202020204" pitchFamily="34" charset="0"/>
                        </a:rPr>
                      </a:br>
                      <a:r>
                        <a:rPr lang="es-ES" sz="1200" dirty="0">
                          <a:effectLst/>
                          <a:latin typeface="Arial" panose="020B0604020202020204" pitchFamily="34" charset="0"/>
                          <a:ea typeface="Times New Roman" panose="02020603050405020304" pitchFamily="18" charset="0"/>
                          <a:cs typeface="Arial" panose="020B0604020202020204" pitchFamily="34" charset="0"/>
                        </a:rPr>
                        <a:t>7 (15,2)</a:t>
                      </a:r>
                      <a:br>
                        <a:rPr lang="es-ES" sz="1200" dirty="0">
                          <a:effectLst/>
                          <a:latin typeface="Arial" panose="020B0604020202020204" pitchFamily="34" charset="0"/>
                          <a:ea typeface="Times New Roman" panose="02020603050405020304" pitchFamily="18" charset="0"/>
                          <a:cs typeface="Arial" panose="020B0604020202020204" pitchFamily="34" charset="0"/>
                        </a:rPr>
                      </a:br>
                      <a:r>
                        <a:rPr lang="es-ES" sz="1200" dirty="0">
                          <a:effectLst/>
                          <a:latin typeface="Arial" panose="020B0604020202020204" pitchFamily="34" charset="0"/>
                          <a:ea typeface="Times New Roman" panose="02020603050405020304" pitchFamily="18" charset="0"/>
                          <a:cs typeface="Arial" panose="020B0604020202020204" pitchFamily="34" charset="0"/>
                        </a:rPr>
                        <a:t>1 (2,2)</a:t>
                      </a:r>
                      <a:br>
                        <a:rPr lang="es-ES" sz="1200" dirty="0">
                          <a:effectLst/>
                          <a:latin typeface="Arial" panose="020B0604020202020204" pitchFamily="34" charset="0"/>
                          <a:ea typeface="Times New Roman" panose="02020603050405020304" pitchFamily="18" charset="0"/>
                          <a:cs typeface="Arial" panose="020B0604020202020204" pitchFamily="34" charset="0"/>
                        </a:rPr>
                      </a:br>
                      <a:r>
                        <a:rPr lang="es-ES" sz="1200" dirty="0">
                          <a:effectLst/>
                          <a:latin typeface="Arial" panose="020B0604020202020204" pitchFamily="34" charset="0"/>
                          <a:ea typeface="Times New Roman" panose="02020603050405020304" pitchFamily="18" charset="0"/>
                          <a:cs typeface="Arial" panose="020B0604020202020204" pitchFamily="34" charset="0"/>
                        </a:rPr>
                        <a:t>2 (4,3)</a:t>
                      </a: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1000"/>
                        </a:spcAft>
                      </a:pPr>
                      <a:r>
                        <a:rPr lang="es-ES" sz="1200" dirty="0">
                          <a:effectLst/>
                          <a:latin typeface="Arial" panose="020B0604020202020204" pitchFamily="34" charset="0"/>
                          <a:ea typeface="Times New Roman" panose="02020603050405020304" pitchFamily="18" charset="0"/>
                          <a:cs typeface="Arial" panose="020B0604020202020204" pitchFamily="34" charset="0"/>
                        </a:rPr>
                        <a:t> </a:t>
                      </a:r>
                      <a:br>
                        <a:rPr lang="es-ES" sz="1200" dirty="0">
                          <a:effectLst/>
                          <a:latin typeface="Arial" panose="020B0604020202020204" pitchFamily="34" charset="0"/>
                          <a:ea typeface="Times New Roman" panose="02020603050405020304" pitchFamily="18" charset="0"/>
                          <a:cs typeface="Arial" panose="020B0604020202020204" pitchFamily="34" charset="0"/>
                        </a:rPr>
                      </a:br>
                      <a:r>
                        <a:rPr lang="es-ES" sz="1200" dirty="0">
                          <a:effectLst/>
                          <a:latin typeface="Arial" panose="020B0604020202020204" pitchFamily="34" charset="0"/>
                          <a:ea typeface="Times New Roman" panose="02020603050405020304" pitchFamily="18" charset="0"/>
                          <a:cs typeface="Arial" panose="020B0604020202020204" pitchFamily="34" charset="0"/>
                        </a:rPr>
                        <a:t>91 (33)</a:t>
                      </a:r>
                      <a:br>
                        <a:rPr lang="es-ES" sz="1200" dirty="0">
                          <a:effectLst/>
                          <a:latin typeface="Arial" panose="020B0604020202020204" pitchFamily="34" charset="0"/>
                          <a:ea typeface="Times New Roman" panose="02020603050405020304" pitchFamily="18" charset="0"/>
                          <a:cs typeface="Arial" panose="020B0604020202020204" pitchFamily="34" charset="0"/>
                        </a:rPr>
                      </a:br>
                      <a:r>
                        <a:rPr lang="es-ES" sz="1200" dirty="0">
                          <a:effectLst/>
                          <a:latin typeface="Arial" panose="020B0604020202020204" pitchFamily="34" charset="0"/>
                          <a:ea typeface="Times New Roman" panose="02020603050405020304" pitchFamily="18" charset="0"/>
                          <a:cs typeface="Arial" panose="020B0604020202020204" pitchFamily="34" charset="0"/>
                        </a:rPr>
                        <a:t>79 (28,6)</a:t>
                      </a:r>
                      <a:br>
                        <a:rPr lang="es-ES" sz="1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br>
                      <a:r>
                        <a:rPr lang="es-ES" sz="1200" dirty="0">
                          <a:effectLst/>
                          <a:latin typeface="Arial" panose="020B0604020202020204" pitchFamily="34" charset="0"/>
                          <a:ea typeface="Times New Roman" panose="02020603050405020304" pitchFamily="18" charset="0"/>
                          <a:cs typeface="Arial" panose="020B0604020202020204" pitchFamily="34" charset="0"/>
                        </a:rPr>
                        <a:t>59 (21,4)</a:t>
                      </a:r>
                      <a:br>
                        <a:rPr lang="es-ES" sz="1200" dirty="0">
                          <a:effectLst/>
                          <a:latin typeface="Arial" panose="020B0604020202020204" pitchFamily="34" charset="0"/>
                          <a:ea typeface="Times New Roman" panose="02020603050405020304" pitchFamily="18" charset="0"/>
                          <a:cs typeface="Arial" panose="020B0604020202020204" pitchFamily="34" charset="0"/>
                        </a:rPr>
                      </a:br>
                      <a:r>
                        <a:rPr lang="es-ES" sz="1200" dirty="0">
                          <a:effectLst/>
                          <a:latin typeface="Arial" panose="020B0604020202020204" pitchFamily="34" charset="0"/>
                          <a:ea typeface="Times New Roman" panose="02020603050405020304" pitchFamily="18" charset="0"/>
                          <a:cs typeface="Arial" panose="020B0604020202020204" pitchFamily="34" charset="0"/>
                        </a:rPr>
                        <a:t>6 (2,2)</a:t>
                      </a:r>
                      <a:br>
                        <a:rPr lang="es-ES" sz="1200" dirty="0">
                          <a:effectLst/>
                          <a:latin typeface="Arial" panose="020B0604020202020204" pitchFamily="34" charset="0"/>
                          <a:ea typeface="Times New Roman" panose="02020603050405020304" pitchFamily="18" charset="0"/>
                          <a:cs typeface="Arial" panose="020B0604020202020204" pitchFamily="34" charset="0"/>
                        </a:rPr>
                      </a:br>
                      <a:r>
                        <a:rPr lang="es-ES" sz="1200" dirty="0">
                          <a:effectLst/>
                          <a:latin typeface="Arial" panose="020B0604020202020204" pitchFamily="34" charset="0"/>
                          <a:ea typeface="Times New Roman" panose="02020603050405020304" pitchFamily="18" charset="0"/>
                          <a:cs typeface="Arial" panose="020B0604020202020204" pitchFamily="34" charset="0"/>
                        </a:rPr>
                        <a:t>5 (1,8)</a:t>
                      </a: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1000"/>
                        </a:spcAft>
                      </a:pPr>
                      <a:br>
                        <a:rPr lang="es-ES" sz="1200" dirty="0">
                          <a:effectLst/>
                          <a:latin typeface="Arial" panose="020B0604020202020204" pitchFamily="34" charset="0"/>
                          <a:ea typeface="Times New Roman" panose="02020603050405020304" pitchFamily="18" charset="0"/>
                          <a:cs typeface="Arial" panose="020B0604020202020204" pitchFamily="34" charset="0"/>
                        </a:rPr>
                      </a:br>
                      <a:r>
                        <a:rPr lang="es-ES" sz="1200" dirty="0">
                          <a:effectLst/>
                          <a:latin typeface="Arial" panose="020B0604020202020204" pitchFamily="34" charset="0"/>
                          <a:ea typeface="Times New Roman" panose="02020603050405020304" pitchFamily="18" charset="0"/>
                          <a:cs typeface="Arial" panose="020B0604020202020204" pitchFamily="34" charset="0"/>
                        </a:rPr>
                        <a:t>0,81</a:t>
                      </a:r>
                      <a:br>
                        <a:rPr lang="es-ES" sz="1200" dirty="0">
                          <a:effectLst/>
                          <a:latin typeface="Arial" panose="020B0604020202020204" pitchFamily="34" charset="0"/>
                          <a:ea typeface="Times New Roman" panose="02020603050405020304" pitchFamily="18" charset="0"/>
                          <a:cs typeface="Arial" panose="020B0604020202020204" pitchFamily="34" charset="0"/>
                        </a:rPr>
                      </a:br>
                      <a:r>
                        <a:rPr lang="es-ES" sz="1200" dirty="0">
                          <a:effectLst/>
                          <a:latin typeface="Arial" panose="020B0604020202020204" pitchFamily="34" charset="0"/>
                          <a:ea typeface="Times New Roman" panose="02020603050405020304" pitchFamily="18" charset="0"/>
                          <a:cs typeface="Arial" panose="020B0604020202020204" pitchFamily="34" charset="0"/>
                        </a:rPr>
                        <a:t>0,96</a:t>
                      </a:r>
                      <a:br>
                        <a:rPr lang="es-ES" sz="1200" dirty="0">
                          <a:effectLst/>
                          <a:latin typeface="Arial" panose="020B0604020202020204" pitchFamily="34" charset="0"/>
                          <a:ea typeface="Times New Roman" panose="02020603050405020304" pitchFamily="18" charset="0"/>
                          <a:cs typeface="Arial" panose="020B0604020202020204" pitchFamily="34" charset="0"/>
                        </a:rPr>
                      </a:br>
                      <a:r>
                        <a:rPr lang="es-ES" sz="1200" dirty="0">
                          <a:effectLst/>
                          <a:latin typeface="Arial" panose="020B0604020202020204" pitchFamily="34" charset="0"/>
                          <a:ea typeface="Times New Roman" panose="02020603050405020304" pitchFamily="18" charset="0"/>
                          <a:cs typeface="Arial" panose="020B0604020202020204" pitchFamily="34" charset="0"/>
                        </a:rPr>
                        <a:t>0,34</a:t>
                      </a:r>
                      <a:br>
                        <a:rPr lang="es-ES" sz="1200" dirty="0">
                          <a:effectLst/>
                          <a:latin typeface="Arial" panose="020B0604020202020204" pitchFamily="34" charset="0"/>
                          <a:ea typeface="Times New Roman" panose="02020603050405020304" pitchFamily="18" charset="0"/>
                          <a:cs typeface="Arial" panose="020B0604020202020204" pitchFamily="34" charset="0"/>
                        </a:rPr>
                      </a:br>
                      <a:r>
                        <a:rPr lang="es-ES" sz="1200" dirty="0">
                          <a:effectLst/>
                          <a:latin typeface="Arial" panose="020B0604020202020204" pitchFamily="34" charset="0"/>
                          <a:ea typeface="Times New Roman" panose="02020603050405020304" pitchFamily="18" charset="0"/>
                          <a:cs typeface="Arial" panose="020B0604020202020204" pitchFamily="34" charset="0"/>
                        </a:rPr>
                        <a:t>0,38</a:t>
                      </a:r>
                      <a:br>
                        <a:rPr lang="es-ES" sz="1200" dirty="0">
                          <a:effectLst/>
                          <a:latin typeface="Arial" panose="020B0604020202020204" pitchFamily="34" charset="0"/>
                          <a:ea typeface="Times New Roman" panose="02020603050405020304" pitchFamily="18" charset="0"/>
                          <a:cs typeface="Arial" panose="020B0604020202020204" pitchFamily="34" charset="0"/>
                        </a:rPr>
                      </a:br>
                      <a:r>
                        <a:rPr lang="es-ES" sz="1200" dirty="0">
                          <a:effectLst/>
                          <a:latin typeface="Arial" panose="020B0604020202020204" pitchFamily="34" charset="0"/>
                          <a:ea typeface="Times New Roman" panose="02020603050405020304" pitchFamily="18" charset="0"/>
                          <a:cs typeface="Arial" panose="020B0604020202020204" pitchFamily="34" charset="0"/>
                        </a:rPr>
                        <a:t>0,87</a:t>
                      </a: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57508120"/>
                  </a:ext>
                </a:extLst>
              </a:tr>
            </a:tbl>
          </a:graphicData>
        </a:graphic>
      </p:graphicFrame>
      <p:sp>
        <p:nvSpPr>
          <p:cNvPr id="3" name="CuadroTexto 2">
            <a:extLst>
              <a:ext uri="{FF2B5EF4-FFF2-40B4-BE49-F238E27FC236}">
                <a16:creationId xmlns:a16="http://schemas.microsoft.com/office/drawing/2014/main" id="{A6A14224-7234-811D-25A1-BFAC4483469B}"/>
              </a:ext>
            </a:extLst>
          </p:cNvPr>
          <p:cNvSpPr txBox="1"/>
          <p:nvPr/>
        </p:nvSpPr>
        <p:spPr>
          <a:xfrm>
            <a:off x="3130988" y="209835"/>
            <a:ext cx="6540893" cy="830997"/>
          </a:xfrm>
          <a:prstGeom prst="rect">
            <a:avLst/>
          </a:prstGeom>
          <a:noFill/>
        </p:spPr>
        <p:txBody>
          <a:bodyPr wrap="none" rtlCol="0">
            <a:spAutoFit/>
          </a:bodyPr>
          <a:lstStyle/>
          <a:p>
            <a:r>
              <a:rPr lang="es-ES" sz="2400" b="1" dirty="0">
                <a:latin typeface="Arial Rounded MT Bold" panose="020F0704030504030204" pitchFamily="34" charset="77"/>
                <a:cs typeface="Arial" panose="020B0604020202020204" pitchFamily="34" charset="0"/>
              </a:rPr>
              <a:t>Características basales de los pacientes </a:t>
            </a:r>
          </a:p>
          <a:p>
            <a:endParaRPr lang="es-ES" sz="2400" dirty="0">
              <a:latin typeface="Arial Rounded MT Bold" panose="020F0704030504030204" pitchFamily="34" charset="77"/>
              <a:cs typeface="Arial" panose="020B0604020202020204" pitchFamily="34" charset="0"/>
            </a:endParaRPr>
          </a:p>
        </p:txBody>
      </p:sp>
      <p:sp>
        <p:nvSpPr>
          <p:cNvPr id="11" name="CuadroTexto 10">
            <a:extLst>
              <a:ext uri="{FF2B5EF4-FFF2-40B4-BE49-F238E27FC236}">
                <a16:creationId xmlns:a16="http://schemas.microsoft.com/office/drawing/2014/main" id="{0A7844B5-7F0C-5167-96E3-1C02BF7C992A}"/>
              </a:ext>
            </a:extLst>
          </p:cNvPr>
          <p:cNvSpPr txBox="1"/>
          <p:nvPr/>
        </p:nvSpPr>
        <p:spPr>
          <a:xfrm>
            <a:off x="28548" y="-3197"/>
            <a:ext cx="2494016" cy="584775"/>
          </a:xfrm>
          <a:prstGeom prst="rect">
            <a:avLst/>
          </a:prstGeom>
          <a:noFill/>
        </p:spPr>
        <p:txBody>
          <a:bodyPr wrap="none" rtlCol="0">
            <a:spAutoFit/>
          </a:bodyPr>
          <a:lstStyle/>
          <a:p>
            <a:r>
              <a:rPr lang="es-ES" sz="3200" b="1" dirty="0">
                <a:solidFill>
                  <a:srgbClr val="01A2E2"/>
                </a:solidFill>
                <a:latin typeface="Arial Rounded MT Bold" panose="020F0704030504030204" pitchFamily="34" charset="77"/>
              </a:rPr>
              <a:t>Resultados</a:t>
            </a:r>
          </a:p>
        </p:txBody>
      </p:sp>
    </p:spTree>
    <p:extLst>
      <p:ext uri="{BB962C8B-B14F-4D97-AF65-F5344CB8AC3E}">
        <p14:creationId xmlns:p14="http://schemas.microsoft.com/office/powerpoint/2010/main" val="9541724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1000"/>
            <a:lum/>
          </a:blip>
          <a:srcRect/>
          <a:stretch>
            <a:fillRect t="-37000" b="-37000"/>
          </a:stretch>
        </a:blipFill>
        <a:effectLst/>
      </p:bgPr>
    </p:bg>
    <p:spTree>
      <p:nvGrpSpPr>
        <p:cNvPr id="1" name=""/>
        <p:cNvGrpSpPr/>
        <p:nvPr/>
      </p:nvGrpSpPr>
      <p:grpSpPr>
        <a:xfrm>
          <a:off x="0" y="0"/>
          <a:ext cx="0" cy="0"/>
          <a:chOff x="0" y="0"/>
          <a:chExt cx="0" cy="0"/>
        </a:xfrm>
      </p:grpSpPr>
      <p:grpSp>
        <p:nvGrpSpPr>
          <p:cNvPr id="19" name="Grupo 18">
            <a:extLst>
              <a:ext uri="{FF2B5EF4-FFF2-40B4-BE49-F238E27FC236}">
                <a16:creationId xmlns:a16="http://schemas.microsoft.com/office/drawing/2014/main" id="{B07D3D83-DD71-0E94-24F6-2761D11205FB}"/>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6233B9EB-F28B-3C98-0109-B8A164C59E94}"/>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D1274183-201B-D470-C630-C0E18CA75B68}"/>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988AA126-BE99-6C4F-775D-F08CDA7CE669}"/>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73E1E27A-284F-2F98-EC72-EEB575422C4B}"/>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E7EA28C8-083A-D7C8-38D4-7C3EDC5BA7CB}"/>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F6F55DDD-B0C7-7220-181B-6BB1DCECE138}"/>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74F0F592-9844-FA18-52BB-5BB4E4AAB2A9}"/>
                    </a:ext>
                  </a:extLst>
                </p:cNvPr>
                <p:cNvPicPr>
                  <a:picLocks noGrp="1" noRot="1" noChangeAspect="1" noMove="1" noResize="1" noEditPoints="1" noAdjustHandles="1" noChangeArrowheads="1" noChangeShapeType="1" noCrop="1"/>
                </p:cNvPicPr>
                <p:nvPr/>
              </p:nvPicPr>
              <p:blipFill>
                <a:blip r:embed="rId4"/>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F89BC2B4-3348-06C2-1B06-5DDC92BBCABF}"/>
                  </a:ext>
                </a:extLst>
              </p:cNvPr>
              <p:cNvPicPr>
                <a:picLocks noGrp="1" noRot="1" noChangeAspect="1" noMove="1" noResize="1" noEditPoints="1" noAdjustHandles="1" noChangeArrowheads="1" noChangeShapeType="1" noCrop="1"/>
              </p:cNvPicPr>
              <p:nvPr/>
            </p:nvPicPr>
            <p:blipFill>
              <a:blip r:embed="rId5"/>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D2347C3B-5AFA-CB4E-5459-55EE8FDE6824}"/>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1AB20A96-2FF3-0F6C-BA52-8626D9FC3AE5}"/>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A8CEE999-1BAE-7A3D-A5A4-4F1BB83C843A}"/>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984BF5FC-3048-FCCB-D3CF-F55C8A7424D1}"/>
                </a:ext>
              </a:extLst>
            </p:cNvPr>
            <p:cNvPicPr>
              <a:picLocks noChangeAspect="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sp>
        <p:nvSpPr>
          <p:cNvPr id="3" name="CuadroTexto 2">
            <a:extLst>
              <a:ext uri="{FF2B5EF4-FFF2-40B4-BE49-F238E27FC236}">
                <a16:creationId xmlns:a16="http://schemas.microsoft.com/office/drawing/2014/main" id="{A6A14224-7234-811D-25A1-BFAC4483469B}"/>
              </a:ext>
            </a:extLst>
          </p:cNvPr>
          <p:cNvSpPr txBox="1"/>
          <p:nvPr/>
        </p:nvSpPr>
        <p:spPr>
          <a:xfrm>
            <a:off x="3236352" y="58626"/>
            <a:ext cx="6540893" cy="830997"/>
          </a:xfrm>
          <a:prstGeom prst="rect">
            <a:avLst/>
          </a:prstGeom>
          <a:noFill/>
        </p:spPr>
        <p:txBody>
          <a:bodyPr wrap="none" rtlCol="0">
            <a:spAutoFit/>
          </a:bodyPr>
          <a:lstStyle/>
          <a:p>
            <a:r>
              <a:rPr lang="es-ES" sz="2400" b="1" dirty="0">
                <a:latin typeface="Arial Rounded MT Bold" panose="020F0704030504030204" pitchFamily="34" charset="77"/>
                <a:cs typeface="Arial" panose="020B0604020202020204" pitchFamily="34" charset="0"/>
              </a:rPr>
              <a:t>Características basales de los pacientes </a:t>
            </a:r>
          </a:p>
          <a:p>
            <a:endParaRPr lang="es-ES" sz="2400" dirty="0">
              <a:latin typeface="Arial Rounded MT Bold" panose="020F0704030504030204" pitchFamily="34" charset="77"/>
              <a:cs typeface="Arial" panose="020B0604020202020204" pitchFamily="34" charset="0"/>
            </a:endParaRPr>
          </a:p>
        </p:txBody>
      </p:sp>
      <p:graphicFrame>
        <p:nvGraphicFramePr>
          <p:cNvPr id="10" name="Tabla 9">
            <a:extLst>
              <a:ext uri="{FF2B5EF4-FFF2-40B4-BE49-F238E27FC236}">
                <a16:creationId xmlns:a16="http://schemas.microsoft.com/office/drawing/2014/main" id="{D4EFE93E-5A28-DF89-FBEE-0A735EFA7129}"/>
              </a:ext>
            </a:extLst>
          </p:cNvPr>
          <p:cNvGraphicFramePr>
            <a:graphicFrameLocks noGrp="1"/>
          </p:cNvGraphicFramePr>
          <p:nvPr>
            <p:extLst>
              <p:ext uri="{D42A27DB-BD31-4B8C-83A1-F6EECF244321}">
                <p14:modId xmlns:p14="http://schemas.microsoft.com/office/powerpoint/2010/main" val="1519918242"/>
              </p:ext>
            </p:extLst>
          </p:nvPr>
        </p:nvGraphicFramePr>
        <p:xfrm>
          <a:off x="742336" y="643509"/>
          <a:ext cx="10707328" cy="5839426"/>
        </p:xfrm>
        <a:graphic>
          <a:graphicData uri="http://schemas.openxmlformats.org/drawingml/2006/table">
            <a:tbl>
              <a:tblPr>
                <a:tableStyleId>{5C22544A-7EE6-4342-B048-85BDC9FD1C3A}</a:tableStyleId>
              </a:tblPr>
              <a:tblGrid>
                <a:gridCol w="3165987">
                  <a:extLst>
                    <a:ext uri="{9D8B030D-6E8A-4147-A177-3AD203B41FA5}">
                      <a16:colId xmlns:a16="http://schemas.microsoft.com/office/drawing/2014/main" val="1644360093"/>
                    </a:ext>
                  </a:extLst>
                </a:gridCol>
                <a:gridCol w="1783356">
                  <a:extLst>
                    <a:ext uri="{9D8B030D-6E8A-4147-A177-3AD203B41FA5}">
                      <a16:colId xmlns:a16="http://schemas.microsoft.com/office/drawing/2014/main" val="228605323"/>
                    </a:ext>
                  </a:extLst>
                </a:gridCol>
                <a:gridCol w="2170261">
                  <a:extLst>
                    <a:ext uri="{9D8B030D-6E8A-4147-A177-3AD203B41FA5}">
                      <a16:colId xmlns:a16="http://schemas.microsoft.com/office/drawing/2014/main" val="1097240120"/>
                    </a:ext>
                  </a:extLst>
                </a:gridCol>
                <a:gridCol w="2359136">
                  <a:extLst>
                    <a:ext uri="{9D8B030D-6E8A-4147-A177-3AD203B41FA5}">
                      <a16:colId xmlns:a16="http://schemas.microsoft.com/office/drawing/2014/main" val="2633680186"/>
                    </a:ext>
                  </a:extLst>
                </a:gridCol>
                <a:gridCol w="1228588">
                  <a:extLst>
                    <a:ext uri="{9D8B030D-6E8A-4147-A177-3AD203B41FA5}">
                      <a16:colId xmlns:a16="http://schemas.microsoft.com/office/drawing/2014/main" val="404624398"/>
                    </a:ext>
                  </a:extLst>
                </a:gridCol>
              </a:tblGrid>
              <a:tr h="915568">
                <a:tc>
                  <a:txBody>
                    <a:bodyPr/>
                    <a:lstStyle/>
                    <a:p>
                      <a:pPr algn="ctr">
                        <a:lnSpc>
                          <a:spcPct val="100000"/>
                        </a:lnSpc>
                        <a:spcAft>
                          <a:spcPts val="1000"/>
                        </a:spcAft>
                      </a:pPr>
                      <a:br>
                        <a:rPr lang="es-ES" sz="1600" b="1" dirty="0">
                          <a:effectLst/>
                          <a:latin typeface="Aptos Display" panose="020B0004020202020204" pitchFamily="34" charset="0"/>
                        </a:rPr>
                      </a:br>
                      <a:r>
                        <a:rPr lang="es-ES" sz="1600" b="1" dirty="0">
                          <a:effectLst/>
                          <a:latin typeface="Aptos Display" panose="020B0004020202020204" pitchFamily="34" charset="0"/>
                        </a:rPr>
                        <a:t> Variables</a:t>
                      </a:r>
                      <a:endParaRPr lang="es-ES" sz="1600" b="1" dirty="0">
                        <a:effectLst/>
                        <a:latin typeface="Aptos Display" panose="020B0004020202020204" pitchFamily="34" charset="0"/>
                        <a:ea typeface="Times New Roman" panose="02020603050405020304" pitchFamily="18" charset="0"/>
                        <a:cs typeface="Times New Roman" panose="02020603050405020304" pitchFamily="18" charset="0"/>
                      </a:endParaRPr>
                    </a:p>
                  </a:txBody>
                  <a:tcPr marL="27389" marR="273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lnSpc>
                          <a:spcPct val="100000"/>
                        </a:lnSpc>
                        <a:spcAft>
                          <a:spcPts val="1000"/>
                        </a:spcAft>
                      </a:pPr>
                      <a:br>
                        <a:rPr lang="es-ES" sz="1600" b="1" dirty="0">
                          <a:effectLst/>
                          <a:latin typeface="Aptos Display" panose="020B0004020202020204" pitchFamily="34" charset="0"/>
                        </a:rPr>
                      </a:br>
                      <a:r>
                        <a:rPr lang="es-ES" sz="1600" b="1" dirty="0">
                          <a:effectLst/>
                          <a:latin typeface="Aptos Display" panose="020B0004020202020204" pitchFamily="34" charset="0"/>
                        </a:rPr>
                        <a:t>Global</a:t>
                      </a:r>
                      <a:br>
                        <a:rPr lang="es-ES" sz="1600" b="1" dirty="0">
                          <a:effectLst/>
                          <a:latin typeface="Aptos Display" panose="020B0004020202020204" pitchFamily="34" charset="0"/>
                        </a:rPr>
                      </a:br>
                      <a:r>
                        <a:rPr lang="es-ES" sz="1600" b="1" dirty="0">
                          <a:effectLst/>
                          <a:latin typeface="Aptos Display" panose="020B0004020202020204" pitchFamily="34" charset="0"/>
                        </a:rPr>
                        <a:t>(n = 322)</a:t>
                      </a:r>
                      <a:endParaRPr lang="es-ES" sz="1600" b="1" dirty="0">
                        <a:effectLst/>
                        <a:latin typeface="Aptos Display" panose="020B0004020202020204" pitchFamily="34" charset="0"/>
                        <a:ea typeface="Times New Roman" panose="02020603050405020304" pitchFamily="18" charset="0"/>
                        <a:cs typeface="Times New Roman" panose="02020603050405020304" pitchFamily="18" charset="0"/>
                      </a:endParaRPr>
                    </a:p>
                  </a:txBody>
                  <a:tcPr marL="27389" marR="273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lnSpc>
                          <a:spcPct val="115000"/>
                        </a:lnSpc>
                        <a:spcAft>
                          <a:spcPts val="1000"/>
                        </a:spcAft>
                      </a:pPr>
                      <a:r>
                        <a:rPr lang="es-ES" sz="1600" b="1" dirty="0">
                          <a:effectLst/>
                          <a:latin typeface="Aptos Display" panose="020B0004020202020204" pitchFamily="34" charset="0"/>
                          <a:ea typeface="Times New Roman" panose="02020603050405020304" pitchFamily="18" charset="0"/>
                          <a:cs typeface="Times New Roman" panose="02020603050405020304" pitchFamily="18" charset="0"/>
                        </a:rPr>
                        <a:t>Estenosis biliar a los 24 meses</a:t>
                      </a:r>
                      <a:br>
                        <a:rPr lang="es-ES" sz="1600" b="1" dirty="0">
                          <a:effectLst/>
                          <a:latin typeface="Aptos Display" panose="020B0004020202020204" pitchFamily="34" charset="0"/>
                          <a:ea typeface="Times New Roman" panose="02020603050405020304" pitchFamily="18" charset="0"/>
                          <a:cs typeface="Times New Roman" panose="02020603050405020304" pitchFamily="18" charset="0"/>
                        </a:rPr>
                      </a:br>
                      <a:r>
                        <a:rPr lang="es-ES" sz="1600" b="1" dirty="0">
                          <a:effectLst/>
                          <a:latin typeface="Aptos Display" panose="020B0004020202020204" pitchFamily="34" charset="0"/>
                          <a:ea typeface="Times New Roman" panose="02020603050405020304" pitchFamily="18" charset="0"/>
                          <a:cs typeface="Times New Roman" panose="02020603050405020304" pitchFamily="18" charset="0"/>
                        </a:rPr>
                        <a:t>(</a:t>
                      </a:r>
                      <a:r>
                        <a:rPr lang="es-ES" sz="1600" b="1" i="1" dirty="0">
                          <a:effectLst/>
                          <a:latin typeface="Aptos Display" panose="020B0004020202020204" pitchFamily="34" charset="0"/>
                          <a:ea typeface="Times New Roman" panose="02020603050405020304" pitchFamily="18" charset="0"/>
                          <a:cs typeface="Times New Roman" panose="02020603050405020304" pitchFamily="18" charset="0"/>
                        </a:rPr>
                        <a:t>n</a:t>
                      </a:r>
                      <a:r>
                        <a:rPr lang="es-ES" sz="1600" b="1" dirty="0">
                          <a:effectLst/>
                          <a:latin typeface="Aptos Display" panose="020B0004020202020204" pitchFamily="34" charset="0"/>
                          <a:ea typeface="Times New Roman" panose="02020603050405020304" pitchFamily="18" charset="0"/>
                          <a:cs typeface="Times New Roman" panose="02020603050405020304" pitchFamily="18" charset="0"/>
                        </a:rPr>
                        <a:t>=46, 14,3%)</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lnSpc>
                          <a:spcPct val="115000"/>
                        </a:lnSpc>
                        <a:spcAft>
                          <a:spcPts val="1000"/>
                        </a:spcAft>
                      </a:pPr>
                      <a:r>
                        <a:rPr lang="es-ES" sz="1600" b="1" dirty="0">
                          <a:effectLst/>
                          <a:latin typeface="Aptos Display" panose="020B0004020202020204" pitchFamily="34" charset="0"/>
                          <a:ea typeface="Times New Roman" panose="02020603050405020304" pitchFamily="18" charset="0"/>
                          <a:cs typeface="Times New Roman" panose="02020603050405020304" pitchFamily="18" charset="0"/>
                        </a:rPr>
                        <a:t>No estenosis biliar a los 24 meses</a:t>
                      </a:r>
                      <a:br>
                        <a:rPr lang="es-ES" sz="1600" b="1" dirty="0">
                          <a:effectLst/>
                          <a:latin typeface="Aptos Display" panose="020B0004020202020204" pitchFamily="34" charset="0"/>
                          <a:ea typeface="Times New Roman" panose="02020603050405020304" pitchFamily="18" charset="0"/>
                          <a:cs typeface="Times New Roman" panose="02020603050405020304" pitchFamily="18" charset="0"/>
                        </a:rPr>
                      </a:br>
                      <a:r>
                        <a:rPr lang="es-ES" sz="1600" b="1" dirty="0">
                          <a:effectLst/>
                          <a:latin typeface="Aptos Display" panose="020B0004020202020204" pitchFamily="34" charset="0"/>
                          <a:ea typeface="Times New Roman" panose="02020603050405020304" pitchFamily="18" charset="0"/>
                          <a:cs typeface="Times New Roman" panose="02020603050405020304" pitchFamily="18" charset="0"/>
                        </a:rPr>
                        <a:t>(</a:t>
                      </a:r>
                      <a:r>
                        <a:rPr lang="es-ES" sz="1600" b="1" i="1" dirty="0">
                          <a:effectLst/>
                          <a:latin typeface="Aptos Display" panose="020B0004020202020204" pitchFamily="34" charset="0"/>
                          <a:ea typeface="Times New Roman" panose="02020603050405020304" pitchFamily="18" charset="0"/>
                          <a:cs typeface="Times New Roman" panose="02020603050405020304" pitchFamily="18" charset="0"/>
                        </a:rPr>
                        <a:t>n</a:t>
                      </a:r>
                      <a:r>
                        <a:rPr lang="es-ES" sz="1600" b="1" dirty="0">
                          <a:effectLst/>
                          <a:latin typeface="Aptos Display" panose="020B0004020202020204" pitchFamily="34" charset="0"/>
                          <a:ea typeface="Times New Roman" panose="02020603050405020304" pitchFamily="18" charset="0"/>
                          <a:cs typeface="Times New Roman" panose="02020603050405020304" pitchFamily="18" charset="0"/>
                        </a:rPr>
                        <a:t>=276, 82,6%)</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lnSpc>
                          <a:spcPct val="115000"/>
                        </a:lnSpc>
                        <a:spcAft>
                          <a:spcPts val="1000"/>
                        </a:spcAft>
                      </a:pPr>
                      <a:r>
                        <a:rPr lang="es-ES" sz="1600" b="1" dirty="0">
                          <a:effectLst/>
                          <a:latin typeface="Aptos Display" panose="020B0004020202020204" pitchFamily="34" charset="0"/>
                          <a:ea typeface="Times New Roman" panose="02020603050405020304" pitchFamily="18" charset="0"/>
                          <a:cs typeface="Times New Roman" panose="02020603050405020304" pitchFamily="18" charset="0"/>
                        </a:rPr>
                        <a:t>p</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4098716367"/>
                  </a:ext>
                </a:extLst>
              </a:tr>
              <a:tr h="496474">
                <a:tc>
                  <a:txBody>
                    <a:bodyPr/>
                    <a:lstStyle/>
                    <a:p>
                      <a:pPr algn="just">
                        <a:lnSpc>
                          <a:spcPct val="150000"/>
                        </a:lnSpc>
                        <a:spcAft>
                          <a:spcPts val="1000"/>
                        </a:spcAft>
                      </a:pPr>
                      <a:r>
                        <a:rPr lang="es-ES" sz="1400" b="1" dirty="0">
                          <a:effectLst/>
                        </a:rPr>
                        <a:t>IMC receptor, kg/m2 (DE)</a:t>
                      </a:r>
                      <a:endParaRPr lang="es-E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752" marR="177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ct val="150000"/>
                        </a:lnSpc>
                        <a:spcAft>
                          <a:spcPts val="1000"/>
                        </a:spcAft>
                      </a:pPr>
                      <a:r>
                        <a:rPr lang="es-ES" sz="1400" dirty="0">
                          <a:effectLst/>
                        </a:rPr>
                        <a:t>27,05 (4,98)</a:t>
                      </a:r>
                      <a:endParaRPr lang="es-E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752" marR="177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1000"/>
                        </a:spcAft>
                      </a:pPr>
                      <a:r>
                        <a:rPr lang="es-ES" sz="1400" dirty="0">
                          <a:effectLst/>
                          <a:latin typeface="Aptos Display" panose="020B0004020202020204" pitchFamily="34" charset="0"/>
                          <a:ea typeface="Times New Roman" panose="02020603050405020304" pitchFamily="18" charset="0"/>
                          <a:cs typeface="Times New Roman" panose="02020603050405020304" pitchFamily="18" charset="0"/>
                        </a:rPr>
                        <a:t>27,06 (5,03)</a:t>
                      </a: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1000"/>
                        </a:spcAft>
                      </a:pPr>
                      <a:r>
                        <a:rPr lang="es-ES" sz="1400" dirty="0">
                          <a:effectLst/>
                          <a:latin typeface="Aptos Display" panose="020B0004020202020204" pitchFamily="34" charset="0"/>
                          <a:ea typeface="Times New Roman" panose="02020603050405020304" pitchFamily="18" charset="0"/>
                          <a:cs typeface="Times New Roman" panose="02020603050405020304" pitchFamily="18" charset="0"/>
                        </a:rPr>
                        <a:t>27 (4,77) </a:t>
                      </a: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1000"/>
                        </a:spcAft>
                      </a:pPr>
                      <a:r>
                        <a:rPr lang="es-ES" sz="1400" dirty="0">
                          <a:effectLst/>
                          <a:latin typeface="Aptos Display" panose="020B0004020202020204" pitchFamily="34" charset="0"/>
                          <a:ea typeface="Times New Roman" panose="02020603050405020304" pitchFamily="18" charset="0"/>
                          <a:cs typeface="Times New Roman" panose="02020603050405020304" pitchFamily="18" charset="0"/>
                        </a:rPr>
                        <a:t>0,94</a:t>
                      </a: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0950314"/>
                  </a:ext>
                </a:extLst>
              </a:tr>
              <a:tr h="496474">
                <a:tc>
                  <a:txBody>
                    <a:bodyPr/>
                    <a:lstStyle/>
                    <a:p>
                      <a:pPr algn="just">
                        <a:lnSpc>
                          <a:spcPct val="150000"/>
                        </a:lnSpc>
                        <a:spcAft>
                          <a:spcPts val="1000"/>
                        </a:spcAft>
                      </a:pPr>
                      <a:r>
                        <a:rPr lang="es-ES" sz="1400" b="1" dirty="0">
                          <a:effectLst/>
                        </a:rPr>
                        <a:t>Antiagregantes previos, n (%)</a:t>
                      </a:r>
                      <a:endParaRPr lang="es-E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752" marR="177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ct val="150000"/>
                        </a:lnSpc>
                        <a:spcAft>
                          <a:spcPts val="1000"/>
                        </a:spcAft>
                      </a:pPr>
                      <a:r>
                        <a:rPr lang="es-ES" sz="1400" dirty="0">
                          <a:effectLst/>
                        </a:rPr>
                        <a:t>27 (8,4)</a:t>
                      </a:r>
                      <a:endParaRPr lang="es-E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752" marR="177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1000"/>
                        </a:spcAft>
                      </a:pPr>
                      <a:r>
                        <a:rPr lang="es-ES" sz="1400" dirty="0">
                          <a:effectLst/>
                          <a:latin typeface="Aptos Display" panose="020B0004020202020204" pitchFamily="34" charset="0"/>
                          <a:ea typeface="Times New Roman" panose="02020603050405020304" pitchFamily="18" charset="0"/>
                          <a:cs typeface="Times New Roman" panose="02020603050405020304" pitchFamily="18" charset="0"/>
                        </a:rPr>
                        <a:t>2 (4,3)</a:t>
                      </a: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1000"/>
                        </a:spcAft>
                      </a:pPr>
                      <a:r>
                        <a:rPr lang="es-ES" sz="1400" dirty="0">
                          <a:effectLst/>
                          <a:latin typeface="Aptos Display" panose="020B0004020202020204" pitchFamily="34" charset="0"/>
                          <a:ea typeface="Times New Roman" panose="02020603050405020304" pitchFamily="18" charset="0"/>
                          <a:cs typeface="Times New Roman" panose="02020603050405020304" pitchFamily="18" charset="0"/>
                        </a:rPr>
                        <a:t>25 (9,1)</a:t>
                      </a: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1000"/>
                        </a:spcAft>
                      </a:pPr>
                      <a:r>
                        <a:rPr lang="es-ES" sz="1400" dirty="0">
                          <a:effectLst/>
                          <a:latin typeface="Aptos Display" panose="020B0004020202020204" pitchFamily="34" charset="0"/>
                          <a:ea typeface="Times New Roman" panose="02020603050405020304" pitchFamily="18" charset="0"/>
                          <a:cs typeface="Times New Roman" panose="02020603050405020304" pitchFamily="18" charset="0"/>
                        </a:rPr>
                        <a:t>0,29</a:t>
                      </a: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15546089"/>
                  </a:ext>
                </a:extLst>
              </a:tr>
              <a:tr h="496474">
                <a:tc>
                  <a:txBody>
                    <a:bodyPr/>
                    <a:lstStyle/>
                    <a:p>
                      <a:pPr algn="just">
                        <a:lnSpc>
                          <a:spcPct val="150000"/>
                        </a:lnSpc>
                        <a:spcAft>
                          <a:spcPts val="1000"/>
                        </a:spcAft>
                      </a:pPr>
                      <a:r>
                        <a:rPr lang="es-ES" sz="1400" b="1" dirty="0">
                          <a:effectLst/>
                        </a:rPr>
                        <a:t>Anticoagulantes previos, n (%)</a:t>
                      </a:r>
                      <a:endParaRPr lang="es-E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752" marR="177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ct val="150000"/>
                        </a:lnSpc>
                        <a:spcAft>
                          <a:spcPts val="1000"/>
                        </a:spcAft>
                      </a:pPr>
                      <a:r>
                        <a:rPr lang="es-ES" sz="1400" dirty="0">
                          <a:effectLst/>
                        </a:rPr>
                        <a:t>31 (9,6)</a:t>
                      </a:r>
                      <a:endParaRPr lang="es-E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752" marR="177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1000"/>
                        </a:spcAft>
                      </a:pPr>
                      <a:r>
                        <a:rPr lang="es-ES" sz="1400" dirty="0">
                          <a:effectLst/>
                          <a:latin typeface="Aptos Display" panose="020B0004020202020204" pitchFamily="34" charset="0"/>
                          <a:ea typeface="Times New Roman" panose="02020603050405020304" pitchFamily="18" charset="0"/>
                          <a:cs typeface="Times New Roman" panose="02020603050405020304" pitchFamily="18" charset="0"/>
                        </a:rPr>
                        <a:t>5 (10,9)</a:t>
                      </a: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1000"/>
                        </a:spcAft>
                      </a:pPr>
                      <a:r>
                        <a:rPr lang="es-ES" sz="1400" dirty="0">
                          <a:effectLst/>
                          <a:latin typeface="Aptos Display" panose="020B0004020202020204" pitchFamily="34" charset="0"/>
                          <a:ea typeface="Times New Roman" panose="02020603050405020304" pitchFamily="18" charset="0"/>
                          <a:cs typeface="Times New Roman" panose="02020603050405020304" pitchFamily="18" charset="0"/>
                        </a:rPr>
                        <a:t>26 (9,4)</a:t>
                      </a: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1000"/>
                        </a:spcAft>
                      </a:pPr>
                      <a:r>
                        <a:rPr lang="es-ES" sz="1400" dirty="0">
                          <a:effectLst/>
                          <a:latin typeface="Aptos Display" panose="020B0004020202020204" pitchFamily="34" charset="0"/>
                          <a:ea typeface="Times New Roman" panose="02020603050405020304" pitchFamily="18" charset="0"/>
                          <a:cs typeface="Times New Roman" panose="02020603050405020304" pitchFamily="18" charset="0"/>
                        </a:rPr>
                        <a:t>0,76</a:t>
                      </a: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92610999"/>
                  </a:ext>
                </a:extLst>
              </a:tr>
              <a:tr h="306001">
                <a:tc>
                  <a:txBody>
                    <a:bodyPr/>
                    <a:lstStyle/>
                    <a:p>
                      <a:pPr algn="just">
                        <a:lnSpc>
                          <a:spcPct val="150000"/>
                        </a:lnSpc>
                        <a:spcAft>
                          <a:spcPts val="1000"/>
                        </a:spcAft>
                      </a:pPr>
                      <a:r>
                        <a:rPr lang="es-ES" sz="1400" b="1" dirty="0">
                          <a:effectLst/>
                          <a:latin typeface="Aptos Display" panose="020B0004020202020204" pitchFamily="34" charset="0"/>
                        </a:rPr>
                        <a:t>Reactivación CMV, n (%)</a:t>
                      </a:r>
                      <a:endParaRPr lang="es-ES" sz="1400" b="1" dirty="0">
                        <a:effectLst/>
                        <a:latin typeface="Aptos Display" panose="020B00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ct val="150000"/>
                        </a:lnSpc>
                        <a:spcAft>
                          <a:spcPts val="1000"/>
                        </a:spcAft>
                      </a:pPr>
                      <a:r>
                        <a:rPr lang="es-ES" sz="1400" dirty="0">
                          <a:effectLst/>
                          <a:latin typeface="Aptos Display" panose="020B0004020202020204" pitchFamily="34" charset="0"/>
                        </a:rPr>
                        <a:t>129 (40.1)</a:t>
                      </a:r>
                      <a:endParaRPr lang="es-ES" sz="1400" dirty="0">
                        <a:effectLst/>
                        <a:latin typeface="Aptos Display" panose="020B00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1000"/>
                        </a:spcAft>
                      </a:pPr>
                      <a:r>
                        <a:rPr lang="es-ES" sz="1400" dirty="0">
                          <a:effectLst/>
                          <a:latin typeface="Aptos Display" panose="020B0004020202020204" pitchFamily="34" charset="0"/>
                        </a:rPr>
                        <a:t>24 (52,2)</a:t>
                      </a:r>
                      <a:endParaRPr lang="es-ES" sz="1400" dirty="0">
                        <a:effectLst/>
                        <a:latin typeface="Aptos Display" panose="020B00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1000"/>
                        </a:spcAft>
                      </a:pPr>
                      <a:r>
                        <a:rPr lang="es-ES" sz="1400">
                          <a:effectLst/>
                          <a:latin typeface="Aptos Display" panose="020B0004020202020204" pitchFamily="34" charset="0"/>
                        </a:rPr>
                        <a:t>105 (38)</a:t>
                      </a:r>
                      <a:endParaRPr lang="es-ES" sz="1400">
                        <a:effectLst/>
                        <a:latin typeface="Aptos Display" panose="020B00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1000"/>
                        </a:spcAft>
                      </a:pPr>
                      <a:r>
                        <a:rPr lang="es-ES" sz="1400">
                          <a:effectLst/>
                          <a:latin typeface="Aptos Display" panose="020B0004020202020204" pitchFamily="34" charset="0"/>
                        </a:rPr>
                        <a:t>0,07</a:t>
                      </a:r>
                      <a:endParaRPr lang="es-ES" sz="1400">
                        <a:effectLst/>
                        <a:latin typeface="Aptos Display" panose="020B00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2508617"/>
                  </a:ext>
                </a:extLst>
              </a:tr>
              <a:tr h="417033">
                <a:tc>
                  <a:txBody>
                    <a:bodyPr/>
                    <a:lstStyle/>
                    <a:p>
                      <a:pPr algn="just">
                        <a:lnSpc>
                          <a:spcPct val="150000"/>
                        </a:lnSpc>
                        <a:spcAft>
                          <a:spcPts val="1000"/>
                        </a:spcAft>
                      </a:pPr>
                      <a:r>
                        <a:rPr lang="es-ES" sz="1400" b="1" dirty="0">
                          <a:effectLst/>
                          <a:latin typeface="Aptos Display" panose="020B0004020202020204" pitchFamily="34" charset="0"/>
                        </a:rPr>
                        <a:t>Esteatosis en el </a:t>
                      </a:r>
                      <a:r>
                        <a:rPr lang="es-ES" sz="1400" b="1" dirty="0" err="1">
                          <a:effectLst/>
                          <a:latin typeface="Aptos Display" panose="020B0004020202020204" pitchFamily="34" charset="0"/>
                        </a:rPr>
                        <a:t>explante</a:t>
                      </a:r>
                      <a:r>
                        <a:rPr lang="es-ES" sz="1400" b="1" dirty="0">
                          <a:effectLst/>
                          <a:latin typeface="Aptos Display" panose="020B0004020202020204" pitchFamily="34" charset="0"/>
                        </a:rPr>
                        <a:t>, n (%)</a:t>
                      </a: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ct val="150000"/>
                        </a:lnSpc>
                        <a:spcAft>
                          <a:spcPts val="1000"/>
                        </a:spcAft>
                      </a:pPr>
                      <a:r>
                        <a:rPr lang="es-ES" sz="1400" dirty="0">
                          <a:effectLst/>
                          <a:latin typeface="Aptos Display" panose="020B0004020202020204" pitchFamily="34" charset="0"/>
                        </a:rPr>
                        <a:t>51 (15,8) </a:t>
                      </a: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1000"/>
                        </a:spcAft>
                      </a:pPr>
                      <a:r>
                        <a:rPr lang="es-ES" sz="1400" dirty="0">
                          <a:effectLst/>
                          <a:latin typeface="Aptos Display" panose="020B0004020202020204" pitchFamily="34" charset="0"/>
                        </a:rPr>
                        <a:t>8 (17,4) </a:t>
                      </a: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1000"/>
                        </a:spcAft>
                      </a:pPr>
                      <a:r>
                        <a:rPr lang="es-ES" sz="1400" dirty="0">
                          <a:effectLst/>
                          <a:latin typeface="Aptos Display" panose="020B0004020202020204" pitchFamily="34" charset="0"/>
                        </a:rPr>
                        <a:t>43 (15,6) </a:t>
                      </a: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1000"/>
                        </a:spcAft>
                      </a:pPr>
                      <a:r>
                        <a:rPr lang="es-ES" sz="1400" dirty="0">
                          <a:effectLst/>
                          <a:latin typeface="Aptos Display" panose="020B0004020202020204" pitchFamily="34" charset="0"/>
                        </a:rPr>
                        <a:t>0,54</a:t>
                      </a: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013116"/>
                  </a:ext>
                </a:extLst>
              </a:tr>
              <a:tr h="644510">
                <a:tc>
                  <a:txBody>
                    <a:bodyPr/>
                    <a:lstStyle/>
                    <a:p>
                      <a:pPr algn="l">
                        <a:lnSpc>
                          <a:spcPct val="150000"/>
                        </a:lnSpc>
                        <a:spcAft>
                          <a:spcPts val="1000"/>
                        </a:spcAft>
                      </a:pPr>
                      <a:r>
                        <a:rPr lang="es-ES" sz="1400" b="1" dirty="0">
                          <a:effectLst/>
                          <a:latin typeface="Aptos Display" panose="020B0004020202020204" pitchFamily="34" charset="0"/>
                        </a:rPr>
                        <a:t>Esteatosis en el implante, n (%)</a:t>
                      </a: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ct val="150000"/>
                        </a:lnSpc>
                        <a:spcAft>
                          <a:spcPts val="1000"/>
                        </a:spcAft>
                      </a:pPr>
                      <a:r>
                        <a:rPr lang="es-ES" sz="1400" dirty="0">
                          <a:effectLst/>
                          <a:latin typeface="Aptos Display" panose="020B0004020202020204" pitchFamily="34" charset="0"/>
                        </a:rPr>
                        <a:t>174 (51,2)</a:t>
                      </a:r>
                      <a:br>
                        <a:rPr lang="es-ES" sz="1400" dirty="0">
                          <a:effectLst/>
                          <a:latin typeface="Aptos Display" panose="020B0004020202020204" pitchFamily="34" charset="0"/>
                        </a:rPr>
                      </a:br>
                      <a:endParaRPr lang="es-ES" sz="1400" dirty="0">
                        <a:effectLst/>
                        <a:latin typeface="Aptos Display" panose="020B00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1000"/>
                        </a:spcAft>
                      </a:pPr>
                      <a:r>
                        <a:rPr lang="es-ES" sz="1400" dirty="0">
                          <a:effectLst/>
                          <a:latin typeface="Aptos Display" panose="020B0004020202020204" pitchFamily="34" charset="0"/>
                        </a:rPr>
                        <a:t>20 (42,4) </a:t>
                      </a:r>
                      <a:br>
                        <a:rPr lang="es-ES" sz="1400" dirty="0">
                          <a:effectLst/>
                          <a:latin typeface="Aptos Display" panose="020B0004020202020204" pitchFamily="34" charset="0"/>
                        </a:rPr>
                      </a:br>
                      <a:endParaRPr lang="es-ES" sz="1400" dirty="0">
                        <a:effectLst/>
                        <a:latin typeface="Aptos Display" panose="020B00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1000"/>
                        </a:spcAft>
                      </a:pPr>
                      <a:r>
                        <a:rPr lang="es-ES" sz="1400" dirty="0">
                          <a:effectLst/>
                          <a:latin typeface="Aptos Display" panose="020B0004020202020204" pitchFamily="34" charset="0"/>
                        </a:rPr>
                        <a:t>145 (52,5)</a:t>
                      </a:r>
                      <a:br>
                        <a:rPr lang="es-ES" sz="1400" dirty="0">
                          <a:effectLst/>
                          <a:latin typeface="Aptos Display" panose="020B0004020202020204" pitchFamily="34" charset="0"/>
                        </a:rPr>
                      </a:br>
                      <a:endParaRPr lang="es-ES" sz="1400" dirty="0">
                        <a:effectLst/>
                        <a:latin typeface="Aptos Display" panose="020B00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1000"/>
                        </a:spcAft>
                      </a:pPr>
                      <a:r>
                        <a:rPr lang="es-ES" sz="1400" dirty="0">
                          <a:effectLst/>
                          <a:latin typeface="Aptos Display" panose="020B0004020202020204" pitchFamily="34" charset="0"/>
                        </a:rPr>
                        <a:t>0,18</a:t>
                      </a: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75029765"/>
                  </a:ext>
                </a:extLst>
              </a:tr>
              <a:tr h="306001">
                <a:tc>
                  <a:txBody>
                    <a:bodyPr/>
                    <a:lstStyle/>
                    <a:p>
                      <a:pPr algn="l">
                        <a:lnSpc>
                          <a:spcPct val="150000"/>
                        </a:lnSpc>
                        <a:spcAft>
                          <a:spcPts val="1000"/>
                        </a:spcAft>
                      </a:pPr>
                      <a:r>
                        <a:rPr lang="es-ES" sz="1400" b="1" dirty="0">
                          <a:effectLst/>
                          <a:latin typeface="Aptos Display" panose="020B0004020202020204" pitchFamily="34" charset="0"/>
                        </a:rPr>
                        <a:t>Ateromatosis arteria receptor, n (%)</a:t>
                      </a:r>
                      <a:endParaRPr lang="es-ES" sz="1400" b="1" dirty="0">
                        <a:effectLst/>
                        <a:latin typeface="Aptos Display" panose="020B00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ct val="150000"/>
                        </a:lnSpc>
                        <a:spcAft>
                          <a:spcPts val="1000"/>
                        </a:spcAft>
                      </a:pPr>
                      <a:r>
                        <a:rPr lang="es-ES" sz="1400" dirty="0">
                          <a:effectLst/>
                          <a:latin typeface="Aptos Display" panose="020B0004020202020204" pitchFamily="34" charset="0"/>
                        </a:rPr>
                        <a:t>18 (5.6)</a:t>
                      </a:r>
                      <a:endParaRPr lang="es-ES" sz="1400" dirty="0">
                        <a:effectLst/>
                        <a:latin typeface="Aptos Display" panose="020B00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1000"/>
                        </a:spcAft>
                      </a:pPr>
                      <a:r>
                        <a:rPr lang="es-ES" sz="1400" dirty="0">
                          <a:effectLst/>
                          <a:latin typeface="Aptos Display" panose="020B0004020202020204" pitchFamily="34" charset="0"/>
                        </a:rPr>
                        <a:t>5 (10,9)</a:t>
                      </a:r>
                      <a:endParaRPr lang="es-ES" sz="1400" dirty="0">
                        <a:effectLst/>
                        <a:latin typeface="Aptos Display" panose="020B00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1000"/>
                        </a:spcAft>
                      </a:pPr>
                      <a:r>
                        <a:rPr lang="es-ES" sz="1400" dirty="0">
                          <a:effectLst/>
                          <a:latin typeface="Aptos Display" panose="020B0004020202020204" pitchFamily="34" charset="0"/>
                        </a:rPr>
                        <a:t>13 (4,7)</a:t>
                      </a:r>
                      <a:endParaRPr lang="es-ES" sz="1400" dirty="0">
                        <a:effectLst/>
                        <a:latin typeface="Aptos Display" panose="020B00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1000"/>
                        </a:spcAft>
                      </a:pPr>
                      <a:r>
                        <a:rPr lang="es-ES" sz="1400" b="1" dirty="0">
                          <a:solidFill>
                            <a:srgbClr val="FF0000"/>
                          </a:solidFill>
                          <a:effectLst/>
                          <a:latin typeface="Aptos Display" panose="020B0004020202020204" pitchFamily="34" charset="0"/>
                        </a:rPr>
                        <a:t>0,09</a:t>
                      </a:r>
                      <a:endParaRPr lang="es-ES" sz="1400" b="1" dirty="0">
                        <a:solidFill>
                          <a:srgbClr val="FF0000"/>
                        </a:solidFill>
                        <a:effectLst/>
                        <a:latin typeface="Aptos Display" panose="020B00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24921411"/>
                  </a:ext>
                </a:extLst>
              </a:tr>
              <a:tr h="306001">
                <a:tc>
                  <a:txBody>
                    <a:bodyPr/>
                    <a:lstStyle/>
                    <a:p>
                      <a:pPr algn="l">
                        <a:lnSpc>
                          <a:spcPct val="150000"/>
                        </a:lnSpc>
                        <a:spcAft>
                          <a:spcPts val="1000"/>
                        </a:spcAft>
                      </a:pPr>
                      <a:r>
                        <a:rPr lang="es-ES" sz="1400" b="1" dirty="0">
                          <a:effectLst/>
                          <a:latin typeface="Aptos Display" panose="020B0004020202020204" pitchFamily="34" charset="0"/>
                        </a:rPr>
                        <a:t>Ateromatosis arteria donante, n (%)</a:t>
                      </a:r>
                      <a:endParaRPr lang="es-ES" sz="1400" b="1" dirty="0">
                        <a:effectLst/>
                        <a:latin typeface="Aptos Display" panose="020B00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ct val="150000"/>
                        </a:lnSpc>
                        <a:spcAft>
                          <a:spcPts val="1000"/>
                        </a:spcAft>
                      </a:pPr>
                      <a:r>
                        <a:rPr lang="es-ES" sz="1400" dirty="0">
                          <a:effectLst/>
                          <a:latin typeface="Aptos Display" panose="020B0004020202020204" pitchFamily="34" charset="0"/>
                        </a:rPr>
                        <a:t>174 (54)</a:t>
                      </a:r>
                      <a:endParaRPr lang="es-ES" sz="1400" dirty="0">
                        <a:effectLst/>
                        <a:latin typeface="Aptos Display" panose="020B00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1000"/>
                        </a:spcAft>
                      </a:pPr>
                      <a:r>
                        <a:rPr lang="es-ES" sz="1400" dirty="0">
                          <a:effectLst/>
                          <a:latin typeface="Aptos Display" panose="020B0004020202020204" pitchFamily="34" charset="0"/>
                        </a:rPr>
                        <a:t>29 (63)</a:t>
                      </a:r>
                      <a:endParaRPr lang="es-ES" sz="1400" dirty="0">
                        <a:effectLst/>
                        <a:latin typeface="Aptos Display" panose="020B00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1000"/>
                        </a:spcAft>
                      </a:pPr>
                      <a:r>
                        <a:rPr lang="es-ES" sz="1400" dirty="0">
                          <a:effectLst/>
                          <a:latin typeface="Aptos Display" panose="020B0004020202020204" pitchFamily="34" charset="0"/>
                        </a:rPr>
                        <a:t>145 (52,5)</a:t>
                      </a:r>
                      <a:endParaRPr lang="es-ES" sz="1400" dirty="0">
                        <a:effectLst/>
                        <a:latin typeface="Aptos Display" panose="020B00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1000"/>
                        </a:spcAft>
                      </a:pPr>
                      <a:r>
                        <a:rPr lang="es-ES" sz="1400" dirty="0">
                          <a:effectLst/>
                          <a:latin typeface="Aptos Display" panose="020B0004020202020204" pitchFamily="34" charset="0"/>
                        </a:rPr>
                        <a:t>0,19</a:t>
                      </a:r>
                      <a:endParaRPr lang="es-ES" sz="1400" dirty="0">
                        <a:effectLst/>
                        <a:latin typeface="Aptos Display" panose="020B00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30810761"/>
                  </a:ext>
                </a:extLst>
              </a:tr>
              <a:tr h="306001">
                <a:tc>
                  <a:txBody>
                    <a:bodyPr/>
                    <a:lstStyle/>
                    <a:p>
                      <a:pPr algn="just">
                        <a:lnSpc>
                          <a:spcPct val="150000"/>
                        </a:lnSpc>
                        <a:spcAft>
                          <a:spcPts val="1000"/>
                        </a:spcAft>
                      </a:pPr>
                      <a:r>
                        <a:rPr lang="es-ES" sz="1400" b="1" dirty="0">
                          <a:effectLst/>
                          <a:latin typeface="Aptos Display" panose="020B0004020202020204" pitchFamily="34" charset="0"/>
                        </a:rPr>
                        <a:t>Ateromatosis donante o receptor, n (%)</a:t>
                      </a:r>
                      <a:endParaRPr lang="es-ES" sz="1400" b="1" dirty="0">
                        <a:effectLst/>
                        <a:latin typeface="Aptos Display" panose="020B00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ct val="150000"/>
                        </a:lnSpc>
                        <a:spcAft>
                          <a:spcPts val="1000"/>
                        </a:spcAft>
                      </a:pPr>
                      <a:r>
                        <a:rPr lang="es-ES" sz="1400" dirty="0">
                          <a:effectLst/>
                          <a:latin typeface="Aptos Display" panose="020B0004020202020204" pitchFamily="34" charset="0"/>
                        </a:rPr>
                        <a:t>188 (58,4)</a:t>
                      </a:r>
                      <a:endParaRPr lang="es-ES" sz="1400" dirty="0">
                        <a:effectLst/>
                        <a:latin typeface="Aptos Display" panose="020B00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1000"/>
                        </a:spcAft>
                      </a:pPr>
                      <a:r>
                        <a:rPr lang="es-ES" sz="1400" dirty="0">
                          <a:effectLst/>
                          <a:latin typeface="Aptos Display" panose="020B0004020202020204" pitchFamily="34" charset="0"/>
                        </a:rPr>
                        <a:t>33 (71,7)</a:t>
                      </a:r>
                      <a:endParaRPr lang="es-ES" sz="1400" dirty="0">
                        <a:effectLst/>
                        <a:latin typeface="Aptos Display" panose="020B00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1000"/>
                        </a:spcAft>
                      </a:pPr>
                      <a:r>
                        <a:rPr lang="es-ES" sz="1400" dirty="0">
                          <a:effectLst/>
                          <a:latin typeface="Aptos Display" panose="020B0004020202020204" pitchFamily="34" charset="0"/>
                        </a:rPr>
                        <a:t>155 (56,2)</a:t>
                      </a:r>
                      <a:endParaRPr lang="es-ES" sz="1400" dirty="0">
                        <a:effectLst/>
                        <a:latin typeface="Aptos Display" panose="020B00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1000"/>
                        </a:spcAft>
                      </a:pPr>
                      <a:r>
                        <a:rPr lang="es-ES" sz="1400" b="1" dirty="0">
                          <a:solidFill>
                            <a:srgbClr val="FF0000"/>
                          </a:solidFill>
                          <a:effectLst/>
                          <a:latin typeface="Aptos Display" panose="020B0004020202020204" pitchFamily="34" charset="0"/>
                        </a:rPr>
                        <a:t>0,047</a:t>
                      </a:r>
                      <a:endParaRPr lang="es-ES" sz="1400" b="1" dirty="0">
                        <a:solidFill>
                          <a:srgbClr val="FF0000"/>
                        </a:solidFill>
                        <a:effectLst/>
                        <a:latin typeface="Aptos Display" panose="020B00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82048856"/>
                  </a:ext>
                </a:extLst>
              </a:tr>
              <a:tr h="306001">
                <a:tc>
                  <a:txBody>
                    <a:bodyPr/>
                    <a:lstStyle/>
                    <a:p>
                      <a:pPr algn="just">
                        <a:lnSpc>
                          <a:spcPct val="150000"/>
                        </a:lnSpc>
                        <a:spcAft>
                          <a:spcPts val="1000"/>
                        </a:spcAft>
                      </a:pPr>
                      <a:r>
                        <a:rPr lang="es-ES" sz="1400" b="1" dirty="0">
                          <a:effectLst/>
                          <a:latin typeface="Aptos Display" panose="020B0004020202020204" pitchFamily="34" charset="0"/>
                        </a:rPr>
                        <a:t>Donación en asistolia, n (%)</a:t>
                      </a:r>
                      <a:endParaRPr lang="es-ES" sz="1400" b="1" dirty="0">
                        <a:effectLst/>
                        <a:latin typeface="Aptos Display" panose="020B00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ct val="150000"/>
                        </a:lnSpc>
                        <a:spcAft>
                          <a:spcPts val="1000"/>
                        </a:spcAft>
                      </a:pPr>
                      <a:r>
                        <a:rPr lang="es-ES" sz="1400">
                          <a:effectLst/>
                          <a:latin typeface="Aptos Display" panose="020B0004020202020204" pitchFamily="34" charset="0"/>
                        </a:rPr>
                        <a:t>55 (17,1)</a:t>
                      </a:r>
                      <a:endParaRPr lang="es-ES" sz="1400">
                        <a:effectLst/>
                        <a:latin typeface="Aptos Display" panose="020B00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1000"/>
                        </a:spcAft>
                      </a:pPr>
                      <a:r>
                        <a:rPr lang="es-ES" sz="1400" dirty="0">
                          <a:effectLst/>
                          <a:latin typeface="Aptos Display" panose="020B0004020202020204" pitchFamily="34" charset="0"/>
                        </a:rPr>
                        <a:t>13 (28,3)</a:t>
                      </a:r>
                      <a:endParaRPr lang="es-ES" sz="1400" dirty="0">
                        <a:effectLst/>
                        <a:latin typeface="Aptos Display" panose="020B00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1000"/>
                        </a:spcAft>
                      </a:pPr>
                      <a:r>
                        <a:rPr lang="es-ES" sz="1400" dirty="0">
                          <a:effectLst/>
                          <a:latin typeface="Aptos Display" panose="020B0004020202020204" pitchFamily="34" charset="0"/>
                        </a:rPr>
                        <a:t>42 (15,2)</a:t>
                      </a:r>
                      <a:endParaRPr lang="es-ES" sz="1400" dirty="0">
                        <a:effectLst/>
                        <a:latin typeface="Aptos Display" panose="020B00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1000"/>
                        </a:spcAft>
                      </a:pPr>
                      <a:r>
                        <a:rPr lang="es-ES" sz="1400" b="1" dirty="0">
                          <a:solidFill>
                            <a:srgbClr val="FF0000"/>
                          </a:solidFill>
                          <a:effectLst/>
                          <a:latin typeface="Aptos Display" panose="020B0004020202020204" pitchFamily="34" charset="0"/>
                        </a:rPr>
                        <a:t>0,030</a:t>
                      </a:r>
                      <a:endParaRPr lang="es-ES" sz="1400" b="1" dirty="0">
                        <a:solidFill>
                          <a:srgbClr val="FF0000"/>
                        </a:solidFill>
                        <a:effectLst/>
                        <a:latin typeface="Aptos Display" panose="020B00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95073873"/>
                  </a:ext>
                </a:extLst>
              </a:tr>
              <a:tr h="306001">
                <a:tc>
                  <a:txBody>
                    <a:bodyPr/>
                    <a:lstStyle/>
                    <a:p>
                      <a:pPr algn="just">
                        <a:lnSpc>
                          <a:spcPct val="150000"/>
                        </a:lnSpc>
                        <a:spcAft>
                          <a:spcPts val="1000"/>
                        </a:spcAft>
                      </a:pPr>
                      <a:r>
                        <a:rPr lang="es-ES" sz="1400" b="1" dirty="0" err="1">
                          <a:solidFill>
                            <a:schemeClr val="tx1"/>
                          </a:solidFill>
                          <a:effectLst/>
                          <a:latin typeface="Calibri" panose="020F0502020204030204" pitchFamily="34" charset="0"/>
                          <a:cs typeface="Calibri" panose="020F0502020204030204" pitchFamily="34" charset="0"/>
                        </a:rPr>
                        <a:t>Quimioembolización</a:t>
                      </a:r>
                      <a:r>
                        <a:rPr lang="es-ES" sz="1400" b="1" dirty="0">
                          <a:solidFill>
                            <a:schemeClr val="tx1"/>
                          </a:solidFill>
                          <a:effectLst/>
                          <a:latin typeface="Calibri" panose="020F0502020204030204" pitchFamily="34" charset="0"/>
                          <a:cs typeface="Calibri" panose="020F0502020204030204" pitchFamily="34" charset="0"/>
                        </a:rPr>
                        <a:t> previa, n (%)</a:t>
                      </a:r>
                      <a:endParaRPr lang="es-ES" sz="14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ct val="150000"/>
                        </a:lnSpc>
                        <a:spcAft>
                          <a:spcPts val="1000"/>
                        </a:spcAft>
                      </a:pPr>
                      <a:r>
                        <a:rPr lang="es-ES" sz="1400" dirty="0">
                          <a:solidFill>
                            <a:schemeClr val="tx1"/>
                          </a:solidFill>
                          <a:effectLst/>
                          <a:latin typeface="Calibri" panose="020F0502020204030204" pitchFamily="34" charset="0"/>
                          <a:cs typeface="Calibri" panose="020F0502020204030204" pitchFamily="34" charset="0"/>
                        </a:rPr>
                        <a:t>85 (26,4)</a:t>
                      </a:r>
                      <a:endParaRPr lang="es-ES" sz="1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1000"/>
                        </a:spcAft>
                      </a:pPr>
                      <a:r>
                        <a:rPr lang="es-ES" sz="1400" dirty="0">
                          <a:solidFill>
                            <a:schemeClr val="tx1"/>
                          </a:solidFill>
                          <a:effectLst/>
                          <a:latin typeface="Calibri" panose="020F0502020204030204" pitchFamily="34" charset="0"/>
                          <a:cs typeface="Calibri" panose="020F0502020204030204" pitchFamily="34" charset="0"/>
                        </a:rPr>
                        <a:t>12 (26,1)</a:t>
                      </a:r>
                      <a:endParaRPr lang="es-ES" sz="1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1000"/>
                        </a:spcAft>
                      </a:pPr>
                      <a:r>
                        <a:rPr lang="es-ES" sz="1400" dirty="0">
                          <a:solidFill>
                            <a:schemeClr val="tx1"/>
                          </a:solidFill>
                          <a:effectLst/>
                          <a:latin typeface="Calibri" panose="020F0502020204030204" pitchFamily="34" charset="0"/>
                          <a:cs typeface="Calibri" panose="020F0502020204030204" pitchFamily="34" charset="0"/>
                        </a:rPr>
                        <a:t>73 (26,4)</a:t>
                      </a:r>
                      <a:endParaRPr lang="es-ES" sz="1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1000"/>
                        </a:spcAft>
                      </a:pPr>
                      <a:r>
                        <a:rPr lang="es-ES" sz="1400" dirty="0">
                          <a:solidFill>
                            <a:schemeClr val="tx1"/>
                          </a:solidFill>
                          <a:effectLst/>
                          <a:latin typeface="Calibri" panose="020F0502020204030204" pitchFamily="34" charset="0"/>
                          <a:cs typeface="Calibri" panose="020F0502020204030204" pitchFamily="34" charset="0"/>
                        </a:rPr>
                        <a:t>0,96</a:t>
                      </a:r>
                      <a:endParaRPr lang="es-ES" sz="1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74955653"/>
                  </a:ext>
                </a:extLst>
              </a:tr>
              <a:tr h="306001">
                <a:tc>
                  <a:txBody>
                    <a:bodyPr/>
                    <a:lstStyle/>
                    <a:p>
                      <a:pPr algn="just">
                        <a:lnSpc>
                          <a:spcPct val="115000"/>
                        </a:lnSpc>
                        <a:spcAft>
                          <a:spcPts val="1000"/>
                        </a:spcAft>
                      </a:pPr>
                      <a:r>
                        <a:rPr lang="es-ES" sz="14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Tiempo isquemia fría (minutos)*</a:t>
                      </a: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ct val="115000"/>
                        </a:lnSpc>
                        <a:spcAft>
                          <a:spcPts val="1000"/>
                        </a:spcAft>
                      </a:pPr>
                      <a:r>
                        <a:rPr lang="es-ES" sz="140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332.4 ± 99.9</a:t>
                      </a: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1000"/>
                        </a:spcAft>
                      </a:pPr>
                      <a:r>
                        <a:rPr lang="es-ES" sz="140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334.2 ± 102</a:t>
                      </a: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1000"/>
                        </a:spcAft>
                      </a:pPr>
                      <a:r>
                        <a:rPr lang="es-ES" sz="1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332.1 ± 100</a:t>
                      </a: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1000"/>
                        </a:spcAft>
                      </a:pPr>
                      <a:r>
                        <a:rPr lang="es-ES" sz="1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0.90</a:t>
                      </a: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39464509"/>
                  </a:ext>
                </a:extLst>
              </a:tr>
              <a:tr h="0">
                <a:tc>
                  <a:txBody>
                    <a:bodyPr/>
                    <a:lstStyle/>
                    <a:p>
                      <a:pPr algn="just">
                        <a:lnSpc>
                          <a:spcPct val="115000"/>
                        </a:lnSpc>
                        <a:spcAft>
                          <a:spcPts val="1000"/>
                        </a:spcAft>
                      </a:pPr>
                      <a:r>
                        <a:rPr lang="es-ES" sz="14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Tiempo isquemia caliente (minutos)**</a:t>
                      </a: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ct val="115000"/>
                        </a:lnSpc>
                        <a:spcAft>
                          <a:spcPts val="1000"/>
                        </a:spcAft>
                      </a:pPr>
                      <a:r>
                        <a:rPr lang="es-ES" sz="140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23.2 ± 6.4</a:t>
                      </a: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1000"/>
                        </a:spcAft>
                      </a:pPr>
                      <a:r>
                        <a:rPr lang="es-ES" sz="140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24.8 ± 4.1</a:t>
                      </a: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1000"/>
                        </a:spcAft>
                      </a:pPr>
                      <a:r>
                        <a:rPr lang="es-ES" sz="140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22.9 ± 6.7</a:t>
                      </a: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1000"/>
                        </a:spcAft>
                      </a:pPr>
                      <a:r>
                        <a:rPr lang="es-ES" sz="1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0.39</a:t>
                      </a: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52131249"/>
                  </a:ext>
                </a:extLst>
              </a:tr>
            </a:tbl>
          </a:graphicData>
        </a:graphic>
      </p:graphicFrame>
      <p:sp>
        <p:nvSpPr>
          <p:cNvPr id="11" name="CuadroTexto 10">
            <a:extLst>
              <a:ext uri="{FF2B5EF4-FFF2-40B4-BE49-F238E27FC236}">
                <a16:creationId xmlns:a16="http://schemas.microsoft.com/office/drawing/2014/main" id="{73EF5183-3E2F-FC3F-7492-D24A18B71F42}"/>
              </a:ext>
            </a:extLst>
          </p:cNvPr>
          <p:cNvSpPr txBox="1"/>
          <p:nvPr/>
        </p:nvSpPr>
        <p:spPr>
          <a:xfrm>
            <a:off x="28548" y="-3197"/>
            <a:ext cx="2494016" cy="584775"/>
          </a:xfrm>
          <a:prstGeom prst="rect">
            <a:avLst/>
          </a:prstGeom>
          <a:noFill/>
        </p:spPr>
        <p:txBody>
          <a:bodyPr wrap="none" rtlCol="0">
            <a:spAutoFit/>
          </a:bodyPr>
          <a:lstStyle/>
          <a:p>
            <a:r>
              <a:rPr lang="es-ES" sz="3200" b="1" dirty="0">
                <a:solidFill>
                  <a:srgbClr val="01A2E2"/>
                </a:solidFill>
                <a:latin typeface="Arial Rounded MT Bold" panose="020F0704030504030204" pitchFamily="34" charset="77"/>
              </a:rPr>
              <a:t>Resultados</a:t>
            </a:r>
          </a:p>
        </p:txBody>
      </p:sp>
    </p:spTree>
    <p:extLst>
      <p:ext uri="{BB962C8B-B14F-4D97-AF65-F5344CB8AC3E}">
        <p14:creationId xmlns:p14="http://schemas.microsoft.com/office/powerpoint/2010/main" val="13210639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1000"/>
            <a:lum/>
          </a:blip>
          <a:srcRect/>
          <a:stretch>
            <a:fillRect t="-37000" b="-37000"/>
          </a:stretch>
        </a:blipFill>
        <a:effectLst/>
      </p:bgPr>
    </p:bg>
    <p:spTree>
      <p:nvGrpSpPr>
        <p:cNvPr id="1" name=""/>
        <p:cNvGrpSpPr/>
        <p:nvPr/>
      </p:nvGrpSpPr>
      <p:grpSpPr>
        <a:xfrm>
          <a:off x="0" y="0"/>
          <a:ext cx="0" cy="0"/>
          <a:chOff x="0" y="0"/>
          <a:chExt cx="0" cy="0"/>
        </a:xfrm>
      </p:grpSpPr>
      <p:grpSp>
        <p:nvGrpSpPr>
          <p:cNvPr id="19" name="Grupo 18">
            <a:extLst>
              <a:ext uri="{FF2B5EF4-FFF2-40B4-BE49-F238E27FC236}">
                <a16:creationId xmlns:a16="http://schemas.microsoft.com/office/drawing/2014/main" id="{B07D3D83-DD71-0E94-24F6-2761D11205FB}"/>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6233B9EB-F28B-3C98-0109-B8A164C59E94}"/>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D1274183-201B-D470-C630-C0E18CA75B68}"/>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988AA126-BE99-6C4F-775D-F08CDA7CE669}"/>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73E1E27A-284F-2F98-EC72-EEB575422C4B}"/>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E7EA28C8-083A-D7C8-38D4-7C3EDC5BA7CB}"/>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F6F55DDD-B0C7-7220-181B-6BB1DCECE138}"/>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74F0F592-9844-FA18-52BB-5BB4E4AAB2A9}"/>
                    </a:ext>
                  </a:extLst>
                </p:cNvPr>
                <p:cNvPicPr>
                  <a:picLocks noGrp="1" noRot="1" noChangeAspect="1" noMove="1" noResize="1" noEditPoints="1" noAdjustHandles="1" noChangeArrowheads="1" noChangeShapeType="1" noCrop="1"/>
                </p:cNvPicPr>
                <p:nvPr/>
              </p:nvPicPr>
              <p:blipFill>
                <a:blip r:embed="rId4"/>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F89BC2B4-3348-06C2-1B06-5DDC92BBCABF}"/>
                  </a:ext>
                </a:extLst>
              </p:cNvPr>
              <p:cNvPicPr>
                <a:picLocks noGrp="1" noRot="1" noChangeAspect="1" noMove="1" noResize="1" noEditPoints="1" noAdjustHandles="1" noChangeArrowheads="1" noChangeShapeType="1" noCrop="1"/>
              </p:cNvPicPr>
              <p:nvPr/>
            </p:nvPicPr>
            <p:blipFill>
              <a:blip r:embed="rId5"/>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D2347C3B-5AFA-CB4E-5459-55EE8FDE6824}"/>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1AB20A96-2FF3-0F6C-BA52-8626D9FC3AE5}"/>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A8CEE999-1BAE-7A3D-A5A4-4F1BB83C843A}"/>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984BF5FC-3048-FCCB-D3CF-F55C8A7424D1}"/>
                </a:ext>
              </a:extLst>
            </p:cNvPr>
            <p:cNvPicPr>
              <a:picLocks noChangeAspect="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pic>
        <p:nvPicPr>
          <p:cNvPr id="2" name="Imagen 1">
            <a:extLst>
              <a:ext uri="{FF2B5EF4-FFF2-40B4-BE49-F238E27FC236}">
                <a16:creationId xmlns:a16="http://schemas.microsoft.com/office/drawing/2014/main" id="{AEE0FE37-9DFD-1959-197F-87A5FAA8731E}"/>
              </a:ext>
            </a:extLst>
          </p:cNvPr>
          <p:cNvPicPr>
            <a:picLocks noChangeAspect="1"/>
          </p:cNvPicPr>
          <p:nvPr/>
        </p:nvPicPr>
        <p:blipFill>
          <a:blip r:embed="rId7"/>
          <a:stretch>
            <a:fillRect/>
          </a:stretch>
        </p:blipFill>
        <p:spPr>
          <a:xfrm>
            <a:off x="1773891" y="503406"/>
            <a:ext cx="7962900" cy="5790255"/>
          </a:xfrm>
          <a:prstGeom prst="rect">
            <a:avLst/>
          </a:prstGeom>
        </p:spPr>
      </p:pic>
      <p:sp>
        <p:nvSpPr>
          <p:cNvPr id="11" name="CuadroTexto 10">
            <a:extLst>
              <a:ext uri="{FF2B5EF4-FFF2-40B4-BE49-F238E27FC236}">
                <a16:creationId xmlns:a16="http://schemas.microsoft.com/office/drawing/2014/main" id="{4E188271-485E-74F2-BCFE-ADE4567A99E5}"/>
              </a:ext>
            </a:extLst>
          </p:cNvPr>
          <p:cNvSpPr txBox="1"/>
          <p:nvPr/>
        </p:nvSpPr>
        <p:spPr>
          <a:xfrm>
            <a:off x="28548" y="-3197"/>
            <a:ext cx="2494016" cy="584775"/>
          </a:xfrm>
          <a:prstGeom prst="rect">
            <a:avLst/>
          </a:prstGeom>
          <a:noFill/>
        </p:spPr>
        <p:txBody>
          <a:bodyPr wrap="none" rtlCol="0">
            <a:spAutoFit/>
          </a:bodyPr>
          <a:lstStyle/>
          <a:p>
            <a:r>
              <a:rPr lang="es-ES" sz="3200" b="1" dirty="0">
                <a:solidFill>
                  <a:srgbClr val="01A2E2"/>
                </a:solidFill>
                <a:latin typeface="Arial Rounded MT Bold" panose="020F0704030504030204" pitchFamily="34" charset="77"/>
              </a:rPr>
              <a:t>Resultados</a:t>
            </a:r>
          </a:p>
        </p:txBody>
      </p:sp>
    </p:spTree>
    <p:extLst>
      <p:ext uri="{BB962C8B-B14F-4D97-AF65-F5344CB8AC3E}">
        <p14:creationId xmlns:p14="http://schemas.microsoft.com/office/powerpoint/2010/main" val="32171220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1000"/>
            <a:lum/>
          </a:blip>
          <a:srcRect/>
          <a:stretch>
            <a:fillRect t="-37000" b="-37000"/>
          </a:stretch>
        </a:blipFill>
        <a:effectLst/>
      </p:bgPr>
    </p:bg>
    <p:spTree>
      <p:nvGrpSpPr>
        <p:cNvPr id="1" name=""/>
        <p:cNvGrpSpPr/>
        <p:nvPr/>
      </p:nvGrpSpPr>
      <p:grpSpPr>
        <a:xfrm>
          <a:off x="0" y="0"/>
          <a:ext cx="0" cy="0"/>
          <a:chOff x="0" y="0"/>
          <a:chExt cx="0" cy="0"/>
        </a:xfrm>
      </p:grpSpPr>
      <p:grpSp>
        <p:nvGrpSpPr>
          <p:cNvPr id="19" name="Grupo 18">
            <a:extLst>
              <a:ext uri="{FF2B5EF4-FFF2-40B4-BE49-F238E27FC236}">
                <a16:creationId xmlns:a16="http://schemas.microsoft.com/office/drawing/2014/main" id="{B07D3D83-DD71-0E94-24F6-2761D11205FB}"/>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6233B9EB-F28B-3C98-0109-B8A164C59E94}"/>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D1274183-201B-D470-C630-C0E18CA75B68}"/>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988AA126-BE99-6C4F-775D-F08CDA7CE669}"/>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73E1E27A-284F-2F98-EC72-EEB575422C4B}"/>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E7EA28C8-083A-D7C8-38D4-7C3EDC5BA7CB}"/>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F6F55DDD-B0C7-7220-181B-6BB1DCECE138}"/>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74F0F592-9844-FA18-52BB-5BB4E4AAB2A9}"/>
                    </a:ext>
                  </a:extLst>
                </p:cNvPr>
                <p:cNvPicPr>
                  <a:picLocks noGrp="1" noRot="1" noChangeAspect="1" noMove="1" noResize="1" noEditPoints="1" noAdjustHandles="1" noChangeArrowheads="1" noChangeShapeType="1" noCrop="1"/>
                </p:cNvPicPr>
                <p:nvPr/>
              </p:nvPicPr>
              <p:blipFill>
                <a:blip r:embed="rId4"/>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F89BC2B4-3348-06C2-1B06-5DDC92BBCABF}"/>
                  </a:ext>
                </a:extLst>
              </p:cNvPr>
              <p:cNvPicPr>
                <a:picLocks noGrp="1" noRot="1" noChangeAspect="1" noMove="1" noResize="1" noEditPoints="1" noAdjustHandles="1" noChangeArrowheads="1" noChangeShapeType="1" noCrop="1"/>
              </p:cNvPicPr>
              <p:nvPr/>
            </p:nvPicPr>
            <p:blipFill>
              <a:blip r:embed="rId5"/>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D2347C3B-5AFA-CB4E-5459-55EE8FDE6824}"/>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1AB20A96-2FF3-0F6C-BA52-8626D9FC3AE5}"/>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A8CEE999-1BAE-7A3D-A5A4-4F1BB83C843A}"/>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984BF5FC-3048-FCCB-D3CF-F55C8A7424D1}"/>
                </a:ext>
              </a:extLst>
            </p:cNvPr>
            <p:cNvPicPr>
              <a:picLocks noChangeAspect="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pic>
        <p:nvPicPr>
          <p:cNvPr id="2" name="Imagen 1">
            <a:extLst>
              <a:ext uri="{FF2B5EF4-FFF2-40B4-BE49-F238E27FC236}">
                <a16:creationId xmlns:a16="http://schemas.microsoft.com/office/drawing/2014/main" id="{DCF08126-20B8-3CCB-EF9A-2D0DC617298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882289"/>
            <a:ext cx="12192000" cy="4815045"/>
          </a:xfrm>
          <a:prstGeom prst="rect">
            <a:avLst/>
          </a:prstGeom>
          <a:noFill/>
          <a:ln>
            <a:noFill/>
          </a:ln>
        </p:spPr>
      </p:pic>
      <p:sp>
        <p:nvSpPr>
          <p:cNvPr id="20" name="CuadroTexto 19">
            <a:extLst>
              <a:ext uri="{FF2B5EF4-FFF2-40B4-BE49-F238E27FC236}">
                <a16:creationId xmlns:a16="http://schemas.microsoft.com/office/drawing/2014/main" id="{F558D6E6-4F52-D1D0-F49B-84DB2F456193}"/>
              </a:ext>
            </a:extLst>
          </p:cNvPr>
          <p:cNvSpPr txBox="1"/>
          <p:nvPr/>
        </p:nvSpPr>
        <p:spPr>
          <a:xfrm>
            <a:off x="28548" y="-3197"/>
            <a:ext cx="2494016" cy="584775"/>
          </a:xfrm>
          <a:prstGeom prst="rect">
            <a:avLst/>
          </a:prstGeom>
          <a:noFill/>
        </p:spPr>
        <p:txBody>
          <a:bodyPr wrap="none" rtlCol="0">
            <a:spAutoFit/>
          </a:bodyPr>
          <a:lstStyle/>
          <a:p>
            <a:r>
              <a:rPr lang="es-ES" sz="3200" b="1" dirty="0">
                <a:solidFill>
                  <a:srgbClr val="01A2E2"/>
                </a:solidFill>
                <a:latin typeface="Arial Rounded MT Bold" panose="020F0704030504030204" pitchFamily="34" charset="77"/>
              </a:rPr>
              <a:t>Resultados</a:t>
            </a:r>
          </a:p>
        </p:txBody>
      </p:sp>
    </p:spTree>
    <p:extLst>
      <p:ext uri="{BB962C8B-B14F-4D97-AF65-F5344CB8AC3E}">
        <p14:creationId xmlns:p14="http://schemas.microsoft.com/office/powerpoint/2010/main" val="550628595"/>
      </p:ext>
    </p:extLst>
  </p:cSld>
  <p:clrMapOvr>
    <a:masterClrMapping/>
  </p:clrMapOvr>
</p:sld>
</file>

<file path=ppt/theme/theme1.xml><?xml version="1.0" encoding="utf-8"?>
<a:theme xmlns:a="http://schemas.openxmlformats.org/drawingml/2006/main" name="Tema de l'Office">
  <a:themeElements>
    <a:clrScheme name="Ofici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ici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ici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DE020579F7B4964FACCC3D9671C8AF13" ma:contentTypeVersion="14" ma:contentTypeDescription="Crear nuevo documento." ma:contentTypeScope="" ma:versionID="a36bc7379729fb197f81f6c1046e658d">
  <xsd:schema xmlns:xsd="http://www.w3.org/2001/XMLSchema" xmlns:xs="http://www.w3.org/2001/XMLSchema" xmlns:p="http://schemas.microsoft.com/office/2006/metadata/properties" xmlns:ns2="2ba98950-7f45-4f63-93ce-8807729bc465" xmlns:ns3="0c5cd9b1-7df6-4125-9594-fc0acfe49476" targetNamespace="http://schemas.microsoft.com/office/2006/metadata/properties" ma:root="true" ma:fieldsID="8c391ca4074de249015c27fdc0d86995" ns2:_="" ns3:_="">
    <xsd:import namespace="2ba98950-7f45-4f63-93ce-8807729bc465"/>
    <xsd:import namespace="0c5cd9b1-7df6-4125-9594-fc0acfe4947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a98950-7f45-4f63-93ce-8807729bc46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Etiquetas de imagen" ma:readOnly="false" ma:fieldId="{5cf76f15-5ced-4ddc-b409-7134ff3c332f}" ma:taxonomyMulti="true" ma:sspId="cc06aaf1-dea5-4937-a89f-1c0b07b63c8c"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c5cd9b1-7df6-4125-9594-fc0acfe4947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736cc2f8-7afc-48ea-9592-642bd44d942f}" ma:internalName="TaxCatchAll" ma:showField="CatchAllData" ma:web="0c5cd9b1-7df6-4125-9594-fc0acfe4947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c5cd9b1-7df6-4125-9594-fc0acfe49476" xsi:nil="true"/>
    <lcf76f155ced4ddcb4097134ff3c332f xmlns="2ba98950-7f45-4f63-93ce-8807729bc46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A19F1C6-4F1A-4252-862B-7EA0C1D9FF37}"/>
</file>

<file path=customXml/itemProps2.xml><?xml version="1.0" encoding="utf-8"?>
<ds:datastoreItem xmlns:ds="http://schemas.openxmlformats.org/officeDocument/2006/customXml" ds:itemID="{BE8AAE77-4BE6-4504-B263-33AECFAD9B0D}">
  <ds:schemaRefs>
    <ds:schemaRef ds:uri="http://schemas.microsoft.com/sharepoint/v3/contenttype/forms"/>
  </ds:schemaRefs>
</ds:datastoreItem>
</file>

<file path=customXml/itemProps3.xml><?xml version="1.0" encoding="utf-8"?>
<ds:datastoreItem xmlns:ds="http://schemas.openxmlformats.org/officeDocument/2006/customXml" ds:itemID="{CF4C74D6-8E01-4C8F-A796-A362780A2589}">
  <ds:schemaRefs>
    <ds:schemaRef ds:uri="http://schemas.microsoft.com/office/2006/metadata/properties"/>
    <ds:schemaRef ds:uri="http://schemas.microsoft.com/office/infopath/2007/PartnerControls"/>
    <ds:schemaRef ds:uri="0c5cd9b1-7df6-4125-9594-fc0acfe49476"/>
    <ds:schemaRef ds:uri="2ba98950-7f45-4f63-93ce-8807729bc465"/>
  </ds:schemaRefs>
</ds:datastoreItem>
</file>

<file path=docProps/app.xml><?xml version="1.0" encoding="utf-8"?>
<Properties xmlns="http://schemas.openxmlformats.org/officeDocument/2006/extended-properties" xmlns:vt="http://schemas.openxmlformats.org/officeDocument/2006/docPropsVTypes">
  <TotalTime>5475</TotalTime>
  <Words>1784</Words>
  <Application>Microsoft Macintosh PowerPoint</Application>
  <PresentationFormat>Panorámica</PresentationFormat>
  <Paragraphs>327</Paragraphs>
  <Slides>13</Slides>
  <Notes>11</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13</vt:i4>
      </vt:variant>
    </vt:vector>
  </HeadingPairs>
  <TitlesOfParts>
    <vt:vector size="22" baseType="lpstr">
      <vt:lpstr>Aptos Display</vt:lpstr>
      <vt:lpstr>Arial</vt:lpstr>
      <vt:lpstr>Arial Rounded MT Bold</vt:lpstr>
      <vt:lpstr>Calibri</vt:lpstr>
      <vt:lpstr>Calibri Light</vt:lpstr>
      <vt:lpstr>Courier New</vt:lpstr>
      <vt:lpstr>Times New Roman</vt:lpstr>
      <vt:lpstr>TimesNewRomanPSMT</vt:lpstr>
      <vt:lpstr>Tema de l'Office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 del PowerPoint</dc:title>
  <dc:creator>NATALIA GRUP CONGRES</dc:creator>
  <cp:lastModifiedBy>Paloma Alañón</cp:lastModifiedBy>
  <cp:revision>11</cp:revision>
  <dcterms:created xsi:type="dcterms:W3CDTF">2022-01-31T13:34:55Z</dcterms:created>
  <dcterms:modified xsi:type="dcterms:W3CDTF">2025-10-23T06:55:09Z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0x010100DE020579F7B4964FACCC3D9671C8AF13</vt:lpwstr>
  </property>
  <property fmtid="{D5CDD505-2E9C-101B-9397-08002B2CF9AE}" pid="3" name="MediaServiceImageTags">
    <vt:lpwstr/>
  </property>
</Properties>
</file>