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64" r:id="rId6"/>
    <p:sldId id="267" r:id="rId7"/>
    <p:sldId id="271" r:id="rId8"/>
    <p:sldId id="274" r:id="rId9"/>
    <p:sldId id="301" r:id="rId10"/>
    <p:sldId id="279" r:id="rId11"/>
    <p:sldId id="276" r:id="rId12"/>
    <p:sldId id="265" r:id="rId13"/>
    <p:sldId id="280" r:id="rId14"/>
    <p:sldId id="278" r:id="rId15"/>
    <p:sldId id="277" r:id="rId16"/>
    <p:sldId id="282" r:id="rId17"/>
    <p:sldId id="283" r:id="rId18"/>
    <p:sldId id="285" r:id="rId19"/>
    <p:sldId id="292" r:id="rId20"/>
    <p:sldId id="288" r:id="rId21"/>
    <p:sldId id="296" r:id="rId22"/>
    <p:sldId id="289" r:id="rId23"/>
    <p:sldId id="302" r:id="rId24"/>
    <p:sldId id="303" r:id="rId25"/>
    <p:sldId id="298" r:id="rId26"/>
    <p:sldId id="300" r:id="rId27"/>
    <p:sldId id="304" r:id="rId28"/>
    <p:sldId id="307"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7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D"/>
    <a:srgbClr val="939292"/>
    <a:srgbClr val="B5A8AF"/>
    <a:srgbClr val="01A2E2"/>
    <a:srgbClr val="8E7A85"/>
    <a:srgbClr val="00A2E2"/>
    <a:srgbClr val="B3A6AD"/>
    <a:srgbClr val="00833D"/>
    <a:srgbClr val="009AE6"/>
    <a:srgbClr val="E7A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autoAdjust="0"/>
    <p:restoredTop sz="95545"/>
  </p:normalViewPr>
  <p:slideViewPr>
    <p:cSldViewPr snapToGrid="0" showGuides="1">
      <p:cViewPr varScale="1">
        <p:scale>
          <a:sx n="107" d="100"/>
          <a:sy n="107" d="100"/>
        </p:scale>
        <p:origin x="1128" y="176"/>
      </p:cViewPr>
      <p:guideLst>
        <p:guide orient="horz" pos="96"/>
        <p:guide pos="721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C3FA1-AFC0-A94C-BFD7-49E5217C9854}" type="datetimeFigureOut">
              <a:rPr lang="es-ES" smtClean="0"/>
              <a:t>23/10/25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B8F58-3C4A-6D4A-BD05-90BD695089D3}" type="slidenum">
              <a:rPr lang="es-ES" smtClean="0"/>
              <a:t>‹Nº›</a:t>
            </a:fld>
            <a:endParaRPr lang="es-ES"/>
          </a:p>
        </p:txBody>
      </p:sp>
    </p:spTree>
    <p:extLst>
      <p:ext uri="{BB962C8B-B14F-4D97-AF65-F5344CB8AC3E}">
        <p14:creationId xmlns:p14="http://schemas.microsoft.com/office/powerpoint/2010/main" val="278048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a:solidFill>
                  <a:schemeClr val="tx1"/>
                </a:solidFill>
                <a:effectLst/>
                <a:latin typeface="+mn-lt"/>
                <a:ea typeface="+mn-ea"/>
                <a:cs typeface="+mn-cs"/>
              </a:rPr>
              <a:t>Buenos días.</a:t>
            </a:r>
            <a:br>
              <a:rPr lang="es-ES" sz="1200" b="0" i="0" u="none" strike="noStrike" kern="1200" dirty="0">
                <a:solidFill>
                  <a:schemeClr val="tx1"/>
                </a:solidFill>
                <a:effectLst/>
                <a:latin typeface="+mn-lt"/>
                <a:ea typeface="+mn-ea"/>
                <a:cs typeface="+mn-cs"/>
              </a:rPr>
            </a:br>
            <a:r>
              <a:rPr lang="es-ES" sz="1200" b="0" i="0" u="none" strike="noStrike" kern="1200" dirty="0">
                <a:solidFill>
                  <a:schemeClr val="tx1"/>
                </a:solidFill>
                <a:effectLst/>
                <a:latin typeface="+mn-lt"/>
                <a:ea typeface="+mn-ea"/>
                <a:cs typeface="+mn-cs"/>
              </a:rPr>
              <a:t>Es un placer compartir con ustedes los resultados de este estudio multicéntrico español.</a:t>
            </a:r>
            <a:endParaRPr lang="es-E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B4B8F58-3C4A-6D4A-BD05-90BD695089D3}" type="slidenum">
              <a:rPr lang="es-ES" smtClean="0"/>
              <a:t>1</a:t>
            </a:fld>
            <a:endParaRPr lang="es-ES"/>
          </a:p>
        </p:txBody>
      </p:sp>
    </p:spTree>
    <p:extLst>
      <p:ext uri="{BB962C8B-B14F-4D97-AF65-F5344CB8AC3E}">
        <p14:creationId xmlns:p14="http://schemas.microsoft.com/office/powerpoint/2010/main" val="45966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 estos, se excluyeron 8, 5 porque el seguimiento era inferior a 6 meses y en 3 no se especificaba el tiempo de seguimiento.</a:t>
            </a:r>
          </a:p>
        </p:txBody>
      </p:sp>
      <p:sp>
        <p:nvSpPr>
          <p:cNvPr id="4" name="Marcador de número de diapositiva 3"/>
          <p:cNvSpPr>
            <a:spLocks noGrp="1"/>
          </p:cNvSpPr>
          <p:nvPr>
            <p:ph type="sldNum" sz="quarter" idx="5"/>
          </p:nvPr>
        </p:nvSpPr>
        <p:spPr/>
        <p:txBody>
          <a:bodyPr/>
          <a:lstStyle/>
          <a:p>
            <a:fld id="{FB4B8F58-3C4A-6D4A-BD05-90BD695089D3}" type="slidenum">
              <a:rPr lang="es-ES" smtClean="0"/>
              <a:t>10</a:t>
            </a:fld>
            <a:endParaRPr lang="es-ES"/>
          </a:p>
        </p:txBody>
      </p:sp>
    </p:spTree>
    <p:extLst>
      <p:ext uri="{BB962C8B-B14F-4D97-AF65-F5344CB8AC3E}">
        <p14:creationId xmlns:p14="http://schemas.microsoft.com/office/powerpoint/2010/main" val="88834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Vemos que los donantes fueron significativamente más jóvenes en el grupo hepatorrenal, algo esperable, ya que estos pacientes requieren un injerto doble y se busca una función renal óptima.</a:t>
            </a:r>
          </a:p>
          <a:p>
            <a:r>
              <a:rPr lang="es-ES" dirty="0"/>
              <a:t>Además vemos que en los últimos años, además, se ha incrementado el uso de </a:t>
            </a:r>
            <a:r>
              <a:rPr lang="es-ES" b="1" dirty="0"/>
              <a:t>donantes en asistolia controlada con PRN</a:t>
            </a:r>
            <a:r>
              <a:rPr lang="es-ES" dirty="0"/>
              <a:t>, que representan ya un </a:t>
            </a:r>
            <a:r>
              <a:rPr lang="es-ES" b="1" dirty="0"/>
              <a:t>15 % de los injertos</a:t>
            </a:r>
            <a:r>
              <a:rPr lang="es-ES" dirty="0"/>
              <a:t>.</a:t>
            </a:r>
          </a:p>
          <a:p>
            <a:r>
              <a:rPr lang="es-ES" dirty="0"/>
              <a:t>------</a:t>
            </a:r>
          </a:p>
          <a:p>
            <a:br>
              <a:rPr lang="es-ES" dirty="0"/>
            </a:br>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11</a:t>
            </a:fld>
            <a:endParaRPr lang="es-ES"/>
          </a:p>
        </p:txBody>
      </p:sp>
    </p:spTree>
    <p:extLst>
      <p:ext uri="{BB962C8B-B14F-4D97-AF65-F5344CB8AC3E}">
        <p14:creationId xmlns:p14="http://schemas.microsoft.com/office/powerpoint/2010/main" val="412177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cuanto a los receptores, predominan mujeres de mediana edad, algo bien descrito por el papel de los estrógenos en el crecimiento quístico.</a:t>
            </a:r>
          </a:p>
          <a:p>
            <a:br>
              <a:rPr lang="es-ES" dirty="0"/>
            </a:br>
            <a:r>
              <a:rPr lang="es-ES" dirty="0"/>
              <a:t>Los pacientes del grupo </a:t>
            </a:r>
            <a:r>
              <a:rPr lang="es-ES" dirty="0" err="1"/>
              <a:t>hepato</a:t>
            </a:r>
            <a:r>
              <a:rPr lang="es-ES" dirty="0"/>
              <a:t>-renal tienen un MELD más alto, pero a expensas de la función renal, no hepática.</a:t>
            </a:r>
            <a:br>
              <a:rPr lang="es-ES" dirty="0"/>
            </a:br>
            <a:r>
              <a:rPr lang="es-ES" dirty="0"/>
              <a:t>Como vemos, la función hepática está prácticamente conservada, lo que confirma que la indicación del trasplante en estos pacientes es sintomática, no funcional</a:t>
            </a: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12</a:t>
            </a:fld>
            <a:endParaRPr lang="es-ES"/>
          </a:p>
        </p:txBody>
      </p:sp>
    </p:spTree>
    <p:extLst>
      <p:ext uri="{BB962C8B-B14F-4D97-AF65-F5344CB8AC3E}">
        <p14:creationId xmlns:p14="http://schemas.microsoft.com/office/powerpoint/2010/main" val="155437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Prácticamente </a:t>
            </a:r>
            <a:r>
              <a:rPr lang="es-ES" b="1" dirty="0"/>
              <a:t>todos los pacientes</a:t>
            </a:r>
            <a:r>
              <a:rPr lang="es-ES" dirty="0"/>
              <a:t> presentaban síntomas relacionados con la enfermedad hepática: </a:t>
            </a:r>
          </a:p>
          <a:p>
            <a:endParaRPr lang="es-ES" dirty="0"/>
          </a:p>
          <a:p>
            <a:r>
              <a:rPr lang="es-ES" dirty="0"/>
              <a:t>El dolor y la distensión fueron los más frecuentes, además de disnea y pérdida de peso.</a:t>
            </a:r>
            <a:br>
              <a:rPr lang="es-ES" dirty="0"/>
            </a:br>
            <a:r>
              <a:rPr lang="es-ES" dirty="0"/>
              <a:t>.</a:t>
            </a:r>
            <a:br>
              <a:rPr lang="es-ES" dirty="0"/>
            </a:br>
            <a:r>
              <a:rPr lang="es-ES" dirty="0"/>
              <a:t>En cuanto a comorbilidades, la </a:t>
            </a:r>
            <a:r>
              <a:rPr lang="es-ES" b="1" dirty="0"/>
              <a:t>hipertensión arterial</a:t>
            </a:r>
            <a:r>
              <a:rPr lang="es-ES" dirty="0"/>
              <a:t> fue muy prevalente, especialmente en los </a:t>
            </a:r>
            <a:r>
              <a:rPr lang="es-ES" b="1" dirty="0"/>
              <a:t>hepatorrenales</a:t>
            </a:r>
            <a:r>
              <a:rPr lang="es-ES" dirty="0"/>
              <a:t>, donde está afectada la  función renal. </a:t>
            </a:r>
          </a:p>
          <a:p>
            <a:endParaRPr lang="es-ES" dirty="0"/>
          </a:p>
          <a:p>
            <a:endParaRPr lang="es-ES" sz="1200" b="0" i="0" u="none" strike="noStrike"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13</a:t>
            </a:fld>
            <a:endParaRPr lang="es-ES"/>
          </a:p>
        </p:txBody>
      </p:sp>
    </p:spTree>
    <p:extLst>
      <p:ext uri="{BB962C8B-B14F-4D97-AF65-F5344CB8AC3E}">
        <p14:creationId xmlns:p14="http://schemas.microsoft.com/office/powerpoint/2010/main" val="3473874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Además de la importante carga sintomática que vimos antes, un grupo relevante de pacientes desarrolló </a:t>
            </a:r>
            <a:r>
              <a:rPr lang="es-ES" b="1" dirty="0"/>
              <a:t>complicaciones propias de la enfermedad</a:t>
            </a:r>
            <a:r>
              <a:rPr lang="es-ES" dirty="0"/>
              <a:t>.</a:t>
            </a:r>
            <a:br>
              <a:rPr lang="es-ES" dirty="0"/>
            </a:br>
            <a:r>
              <a:rPr lang="es-ES" dirty="0"/>
              <a:t>La más frecuente fue la </a:t>
            </a:r>
            <a:r>
              <a:rPr lang="es-ES" b="1" dirty="0"/>
              <a:t>infección de quistes</a:t>
            </a:r>
            <a:r>
              <a:rPr lang="es-ES" dirty="0"/>
              <a:t> seguida de </a:t>
            </a:r>
            <a:r>
              <a:rPr lang="es-ES" b="1" dirty="0"/>
              <a:t>hemorragia </a:t>
            </a:r>
            <a:r>
              <a:rPr lang="es-ES" b="1" dirty="0" err="1"/>
              <a:t>intraquística</a:t>
            </a:r>
            <a:r>
              <a:rPr lang="es-ES" dirty="0"/>
              <a:t>.</a:t>
            </a:r>
          </a:p>
          <a:p>
            <a:br>
              <a:rPr lang="es-ES" dirty="0"/>
            </a:br>
            <a:r>
              <a:rPr lang="es-ES" dirty="0"/>
              <a:t>Antes del trasplante, muchos habían recibido </a:t>
            </a:r>
            <a:r>
              <a:rPr lang="es-ES" b="1" dirty="0"/>
              <a:t>tratamientos paliativos</a:t>
            </a:r>
            <a:r>
              <a:rPr lang="es-ES" dirty="0"/>
              <a:t> —aspiraciones, fenestraciones o resecciones—, pero con </a:t>
            </a:r>
            <a:r>
              <a:rPr lang="es-ES" b="1" dirty="0"/>
              <a:t>beneficio limitado y recidiva</a:t>
            </a:r>
            <a:r>
              <a:rPr lang="es-ES" dirty="0"/>
              <a:t>, lo que finalmente llevó al trasplante.</a:t>
            </a:r>
            <a:br>
              <a:rPr lang="es-ES" dirty="0"/>
            </a:br>
            <a:endParaRPr lang="es-ES" dirty="0"/>
          </a:p>
          <a:p>
            <a:r>
              <a:rPr lang="es-ES" dirty="0"/>
              <a:t>Un dato interesante es que un </a:t>
            </a:r>
            <a:r>
              <a:rPr lang="es-ES" b="1" dirty="0"/>
              <a:t>12 % de los pacientes presentaban hipertensión portal</a:t>
            </a:r>
            <a:r>
              <a:rPr lang="es-ES" dirty="0"/>
              <a:t>, un hallazgo poco frecuente en la poliquistosis hepática. probablemente por compresión vascular extrínseca más que por enfermedad parenquimatosa.</a:t>
            </a:r>
            <a:endParaRPr lang="es-ES" b="1" dirty="0"/>
          </a:p>
          <a:p>
            <a:endParaRPr lang="es-ES" b="1" dirty="0"/>
          </a:p>
          <a:p>
            <a:r>
              <a:rPr lang="es-ES" dirty="0"/>
              <a:t>El </a:t>
            </a:r>
            <a:r>
              <a:rPr lang="es-ES" b="1" dirty="0"/>
              <a:t>tiempo medio en lista de espera fue corto, de unos 6 meses</a:t>
            </a:r>
            <a:r>
              <a:rPr lang="es-ES" dirty="0"/>
              <a:t>, aunque desde el </a:t>
            </a:r>
            <a:r>
              <a:rPr lang="es-ES" b="1" dirty="0"/>
              <a:t>diagnóstico al trasplante pasaron en promedio 11 años</a:t>
            </a:r>
            <a:r>
              <a:rPr lang="es-ES" dirty="0"/>
              <a:t>, lo que muestra la evolución lenta y progresiva de la enfermedad.</a:t>
            </a:r>
          </a:p>
          <a:p>
            <a:endParaRPr lang="es-ES" dirty="0"/>
          </a:p>
          <a:p>
            <a:endParaRPr lang="es-ES" dirty="0"/>
          </a:p>
          <a:p>
            <a:endParaRPr lang="es-ES" dirty="0"/>
          </a:p>
          <a:p>
            <a:r>
              <a:rPr lang="es-ES" dirty="0"/>
              <a:t>---------</a:t>
            </a:r>
          </a:p>
          <a:p>
            <a:endParaRPr lang="es-ES" dirty="0"/>
          </a:p>
          <a:p>
            <a:endParaRPr lang="es-ES" dirty="0"/>
          </a:p>
          <a:p>
            <a:r>
              <a:rPr lang="es-ES" dirty="0"/>
              <a:t>Otros: pancreatitis a repetición, peritonitis bacteriana, trombosis portal, colangitis, compresión cardiaca</a:t>
            </a:r>
          </a:p>
          <a:p>
            <a:endParaRPr lang="es-ES" dirty="0"/>
          </a:p>
          <a:p>
            <a:endParaRPr lang="es-ES" dirty="0"/>
          </a:p>
          <a:p>
            <a:r>
              <a:rPr lang="es-ES" dirty="0"/>
              <a:t>Tiempo en lista de espera y tiempo al diagnostico similar en ambos casos</a:t>
            </a:r>
          </a:p>
        </p:txBody>
      </p:sp>
      <p:sp>
        <p:nvSpPr>
          <p:cNvPr id="4" name="Marcador de número de diapositiva 3"/>
          <p:cNvSpPr>
            <a:spLocks noGrp="1"/>
          </p:cNvSpPr>
          <p:nvPr>
            <p:ph type="sldNum" sz="quarter" idx="5"/>
          </p:nvPr>
        </p:nvSpPr>
        <p:spPr/>
        <p:txBody>
          <a:bodyPr/>
          <a:lstStyle/>
          <a:p>
            <a:fld id="{FB4B8F58-3C4A-6D4A-BD05-90BD695089D3}" type="slidenum">
              <a:rPr lang="es-ES" smtClean="0"/>
              <a:t>14</a:t>
            </a:fld>
            <a:endParaRPr lang="es-ES"/>
          </a:p>
        </p:txBody>
      </p:sp>
    </p:spTree>
    <p:extLst>
      <p:ext uri="{BB962C8B-B14F-4D97-AF65-F5344CB8AC3E}">
        <p14:creationId xmlns:p14="http://schemas.microsoft.com/office/powerpoint/2010/main" val="4188186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56% de los trasplantes fueron aislados y el resto combinados</a:t>
            </a:r>
          </a:p>
          <a:p>
            <a:endParaRPr lang="es-ES" dirty="0"/>
          </a:p>
          <a:p>
            <a:r>
              <a:rPr lang="es-ES" dirty="0"/>
              <a:t>La duración media del trasplante fue de 5 horas, similar entre ambos grupos.</a:t>
            </a:r>
          </a:p>
          <a:p>
            <a:r>
              <a:rPr lang="es-ES" dirty="0"/>
              <a:t>El </a:t>
            </a:r>
            <a:r>
              <a:rPr lang="es-ES" b="1" dirty="0"/>
              <a:t>bypass </a:t>
            </a:r>
            <a:r>
              <a:rPr lang="es-ES" b="1" dirty="0" err="1"/>
              <a:t>veno</a:t>
            </a:r>
            <a:r>
              <a:rPr lang="es-ES" b="1" dirty="0"/>
              <a:t>-venoso</a:t>
            </a:r>
            <a:r>
              <a:rPr lang="es-ES" dirty="0"/>
              <a:t> se utilizó en solo el </a:t>
            </a:r>
            <a:r>
              <a:rPr lang="es-ES" b="1" dirty="0"/>
              <a:t>22 %</a:t>
            </a:r>
            <a:r>
              <a:rPr lang="es-ES" dirty="0"/>
              <a:t> de los casos, habitualmente recomendado en pacientes con volúmenes hepáticos extremos con mayor congestión hemodinámica, y para evitar complicaciones intraoperatorias.</a:t>
            </a:r>
          </a:p>
          <a:p>
            <a:endParaRPr lang="es-ES" dirty="0"/>
          </a:p>
          <a:p>
            <a:r>
              <a:rPr lang="es-ES" dirty="0"/>
              <a:t>En más del </a:t>
            </a:r>
            <a:r>
              <a:rPr lang="es-ES" b="1" dirty="0"/>
              <a:t>80 % se preservó la vena cava</a:t>
            </a:r>
            <a:r>
              <a:rPr lang="es-ES" dirty="0"/>
              <a:t>, siguiendo la técnica </a:t>
            </a:r>
            <a:r>
              <a:rPr lang="es-ES" i="1" dirty="0" err="1"/>
              <a:t>piggyback</a:t>
            </a:r>
            <a:r>
              <a:rPr lang="es-ES" dirty="0"/>
              <a:t>, lo que facilita la estabilidad hemodinámica.</a:t>
            </a:r>
            <a:br>
              <a:rPr lang="es-ES" dirty="0"/>
            </a:br>
            <a:endParaRPr lang="es-ES" dirty="0"/>
          </a:p>
          <a:p>
            <a:r>
              <a:rPr lang="es-ES" dirty="0"/>
              <a:t>El peso medio del explante fue de unos 4,5 kilos, aunque este valor probablemente infravalora el peso real, ya que se </a:t>
            </a:r>
            <a:r>
              <a:rPr lang="es-ES" dirty="0" err="1"/>
              <a:t>midio</a:t>
            </a:r>
            <a:r>
              <a:rPr lang="es-ES" dirty="0"/>
              <a:t> tras el drenaje de los quistes durante la cirugía, en AP.</a:t>
            </a:r>
            <a:br>
              <a:rPr lang="es-ES" dirty="0"/>
            </a:br>
            <a:br>
              <a:rPr lang="es-ES" dirty="0"/>
            </a:br>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15</a:t>
            </a:fld>
            <a:endParaRPr lang="es-ES"/>
          </a:p>
        </p:txBody>
      </p:sp>
    </p:spTree>
    <p:extLst>
      <p:ext uri="{BB962C8B-B14F-4D97-AF65-F5344CB8AC3E}">
        <p14:creationId xmlns:p14="http://schemas.microsoft.com/office/powerpoint/2010/main" val="355669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incidencia de complicaciones mayores fueron del 29 %, cifras </a:t>
            </a:r>
            <a:r>
              <a:rPr lang="es-ES" b="1" dirty="0"/>
              <a:t>muy similares a las reportadas en la literatura.</a:t>
            </a:r>
          </a:p>
          <a:p>
            <a:br>
              <a:rPr lang="es-ES" dirty="0"/>
            </a:br>
            <a:r>
              <a:rPr lang="es-ES" dirty="0"/>
              <a:t>El fallo primario del injerto fue infrecuente, inferior al 3 %.</a:t>
            </a:r>
          </a:p>
          <a:p>
            <a:endParaRPr lang="es-ES" dirty="0"/>
          </a:p>
          <a:p>
            <a:r>
              <a:rPr lang="es-ES" dirty="0"/>
              <a:t>La </a:t>
            </a:r>
            <a:r>
              <a:rPr lang="es-ES" b="1" dirty="0"/>
              <a:t>disfunción hepática precoz (EAD)</a:t>
            </a:r>
            <a:r>
              <a:rPr lang="es-ES" dirty="0"/>
              <a:t> se observó en EL </a:t>
            </a:r>
            <a:r>
              <a:rPr lang="es-ES" b="1" dirty="0"/>
              <a:t>16 %</a:t>
            </a:r>
            <a:r>
              <a:rPr lang="es-ES" dirty="0"/>
              <a:t>, un porcentaje </a:t>
            </a:r>
            <a:r>
              <a:rPr lang="es-ES" b="1" dirty="0"/>
              <a:t>comparable o inferior a otras indicaciones</a:t>
            </a:r>
            <a:r>
              <a:rPr lang="es-ES" dirty="0"/>
              <a:t>, lo que confirma </a:t>
            </a:r>
            <a:r>
              <a:rPr lang="es-ES" b="1" dirty="0"/>
              <a:t>la buena función inicial del injerto</a:t>
            </a:r>
            <a:r>
              <a:rPr lang="es-ES" dirty="0"/>
              <a:t>.</a:t>
            </a:r>
          </a:p>
          <a:p>
            <a:endParaRPr lang="es-ES" dirty="0"/>
          </a:p>
          <a:p>
            <a:r>
              <a:rPr lang="es-ES" dirty="0"/>
              <a:t>Hubo algo más de </a:t>
            </a:r>
            <a:r>
              <a:rPr lang="es-ES" b="1" dirty="0"/>
              <a:t>reintervenciones</a:t>
            </a:r>
            <a:r>
              <a:rPr lang="es-ES" dirty="0"/>
              <a:t> en los hepatorrenales, Esperable ya que se tiene otro órgano y otro campo operatorio. </a:t>
            </a:r>
            <a:br>
              <a:rPr lang="es-ES" dirty="0"/>
            </a:br>
            <a:r>
              <a:rPr lang="es-ES" dirty="0"/>
              <a:t>-------------</a:t>
            </a:r>
          </a:p>
        </p:txBody>
      </p:sp>
      <p:sp>
        <p:nvSpPr>
          <p:cNvPr id="4" name="Marcador de número de diapositiva 3"/>
          <p:cNvSpPr>
            <a:spLocks noGrp="1"/>
          </p:cNvSpPr>
          <p:nvPr>
            <p:ph type="sldNum" sz="quarter" idx="5"/>
          </p:nvPr>
        </p:nvSpPr>
        <p:spPr/>
        <p:txBody>
          <a:bodyPr/>
          <a:lstStyle/>
          <a:p>
            <a:fld id="{FB4B8F58-3C4A-6D4A-BD05-90BD695089D3}" type="slidenum">
              <a:rPr lang="es-ES" smtClean="0"/>
              <a:t>16</a:t>
            </a:fld>
            <a:endParaRPr lang="es-ES"/>
          </a:p>
        </p:txBody>
      </p:sp>
    </p:spTree>
    <p:extLst>
      <p:ext uri="{BB962C8B-B14F-4D97-AF65-F5344CB8AC3E}">
        <p14:creationId xmlns:p14="http://schemas.microsoft.com/office/powerpoint/2010/main" val="33925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complicaciones vasculares fueron poco frecuentes, siendo la </a:t>
            </a:r>
            <a:r>
              <a:rPr lang="es-ES" b="1" dirty="0"/>
              <a:t>trombosis de la arteria hepática</a:t>
            </a:r>
            <a:r>
              <a:rPr lang="es-ES" dirty="0"/>
              <a:t> la más común, alrededor de un 5%</a:t>
            </a:r>
            <a:br>
              <a:rPr lang="es-ES" dirty="0"/>
            </a:br>
            <a:r>
              <a:rPr lang="es-ES" dirty="0"/>
              <a:t>y </a:t>
            </a:r>
            <a:r>
              <a:rPr lang="es-ES" b="1" dirty="0"/>
              <a:t>todos los retrasplantes</a:t>
            </a:r>
            <a:r>
              <a:rPr lang="es-ES" dirty="0"/>
              <a:t> a corto plazo se debieron a esta causa.</a:t>
            </a:r>
            <a:br>
              <a:rPr lang="es-ES" dirty="0"/>
            </a:br>
            <a:endParaRPr lang="es-ES" dirty="0"/>
          </a:p>
          <a:p>
            <a:r>
              <a:rPr lang="es-ES" dirty="0"/>
              <a:t>El resto de las complicaciones vasculares, se resolvieron mediante </a:t>
            </a:r>
            <a:r>
              <a:rPr lang="es-ES" b="1" dirty="0"/>
              <a:t>tratamiento endovascular o quirúrgico</a:t>
            </a:r>
            <a:r>
              <a:rPr lang="es-ES" dirty="0"/>
              <a:t> con buena evolución.</a:t>
            </a:r>
          </a:p>
          <a:p>
            <a:br>
              <a:rPr lang="es-ES" dirty="0"/>
            </a:br>
            <a:r>
              <a:rPr lang="es-ES" dirty="0"/>
              <a:t>En cuanto a las biliares, también fueron poco frecuentes, alrededor del </a:t>
            </a:r>
            <a:r>
              <a:rPr lang="es-ES" b="1" dirty="0"/>
              <a:t>7 %</a:t>
            </a:r>
            <a:r>
              <a:rPr lang="es-ES" dirty="0"/>
              <a:t>, con tasas similares de fístula y estenosis, manejadas </a:t>
            </a:r>
            <a:r>
              <a:rPr lang="es-ES" b="1" dirty="0"/>
              <a:t>de forma conservadora o mediante CPRE</a:t>
            </a:r>
            <a:r>
              <a:rPr lang="es-ES" dirty="0"/>
              <a:t>.</a:t>
            </a:r>
          </a:p>
          <a:p>
            <a:br>
              <a:rPr lang="es-ES" dirty="0"/>
            </a:br>
            <a:r>
              <a:rPr lang="es-ES" dirty="0"/>
              <a:t>--------------</a:t>
            </a:r>
          </a:p>
        </p:txBody>
      </p:sp>
      <p:sp>
        <p:nvSpPr>
          <p:cNvPr id="4" name="Marcador de número de diapositiva 3"/>
          <p:cNvSpPr>
            <a:spLocks noGrp="1"/>
          </p:cNvSpPr>
          <p:nvPr>
            <p:ph type="sldNum" sz="quarter" idx="5"/>
          </p:nvPr>
        </p:nvSpPr>
        <p:spPr/>
        <p:txBody>
          <a:bodyPr/>
          <a:lstStyle/>
          <a:p>
            <a:fld id="{FB4B8F58-3C4A-6D4A-BD05-90BD695089D3}" type="slidenum">
              <a:rPr lang="es-ES" smtClean="0"/>
              <a:t>17</a:t>
            </a:fld>
            <a:endParaRPr lang="es-ES"/>
          </a:p>
        </p:txBody>
      </p:sp>
    </p:spTree>
    <p:extLst>
      <p:ext uri="{BB962C8B-B14F-4D97-AF65-F5344CB8AC3E}">
        <p14:creationId xmlns:p14="http://schemas.microsoft.com/office/powerpoint/2010/main" val="414512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B3593-E3C1-BA07-3FB8-3CD0925E37D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617B1B0-95F2-D01B-9DA9-A9A281D02E3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525CE67-05F1-52D7-0BCC-7FB4AF35F950}"/>
              </a:ext>
            </a:extLst>
          </p:cNvPr>
          <p:cNvSpPr>
            <a:spLocks noGrp="1"/>
          </p:cNvSpPr>
          <p:nvPr>
            <p:ph type="body" idx="1"/>
          </p:nvPr>
        </p:nvSpPr>
        <p:spPr/>
        <p:txBody>
          <a:bodyPr/>
          <a:lstStyle/>
          <a:p>
            <a:r>
              <a:rPr lang="es-ES" dirty="0"/>
              <a:t>En el seguimiento tardío, las </a:t>
            </a:r>
            <a:r>
              <a:rPr lang="es-ES" b="1" dirty="0"/>
              <a:t>complicaciones vasculares</a:t>
            </a:r>
            <a:r>
              <a:rPr lang="es-ES" dirty="0"/>
              <a:t> fueron aún menos frecuentes, destacando la </a:t>
            </a:r>
            <a:r>
              <a:rPr lang="es-ES" b="1" dirty="0"/>
              <a:t>estenosis de la arteria hepática</a:t>
            </a:r>
            <a:r>
              <a:rPr lang="es-ES" dirty="0"/>
              <a:t> con un 1%.</a:t>
            </a:r>
            <a:br>
              <a:rPr lang="es-ES" dirty="0"/>
            </a:br>
            <a:r>
              <a:rPr lang="es-ES" dirty="0"/>
              <a:t>Los </a:t>
            </a:r>
            <a:r>
              <a:rPr lang="es-ES" b="1" dirty="0"/>
              <a:t>retrasplantes</a:t>
            </a:r>
            <a:r>
              <a:rPr lang="es-ES" dirty="0"/>
              <a:t> por causas vasculares solo en tres casos.</a:t>
            </a:r>
          </a:p>
          <a:p>
            <a:br>
              <a:rPr lang="es-ES" dirty="0"/>
            </a:br>
            <a:r>
              <a:rPr lang="es-ES" dirty="0"/>
              <a:t>En cuanto a las </a:t>
            </a:r>
            <a:r>
              <a:rPr lang="es-ES" b="1" dirty="0"/>
              <a:t>complicaciones biliares</a:t>
            </a:r>
            <a:r>
              <a:rPr lang="es-ES" dirty="0"/>
              <a:t>, la más común fue la </a:t>
            </a:r>
            <a:r>
              <a:rPr lang="es-ES" b="1" dirty="0"/>
              <a:t>estenosis anastomótica</a:t>
            </a:r>
            <a:r>
              <a:rPr lang="es-ES" dirty="0"/>
              <a:t>, presente en un </a:t>
            </a:r>
            <a:r>
              <a:rPr lang="es-ES" b="1" dirty="0"/>
              <a:t>7 %</a:t>
            </a:r>
            <a:r>
              <a:rPr lang="es-ES" dirty="0"/>
              <a:t>, seguida de colangitis isquémica o fístula.</a:t>
            </a:r>
            <a:br>
              <a:rPr lang="es-ES" dirty="0"/>
            </a:br>
            <a:r>
              <a:rPr lang="es-ES" dirty="0"/>
              <a:t>La gran mayoría se manejaron mediante </a:t>
            </a:r>
            <a:r>
              <a:rPr lang="es-ES" b="1" dirty="0"/>
              <a:t>CPRE.</a:t>
            </a:r>
          </a:p>
          <a:p>
            <a:br>
              <a:rPr lang="es-ES" dirty="0"/>
            </a:br>
            <a:r>
              <a:rPr lang="es-ES" dirty="0"/>
              <a:t>En conjunto, tanto las complicaciones vasculares como biliares fueron </a:t>
            </a:r>
            <a:r>
              <a:rPr lang="es-ES" b="1" dirty="0"/>
              <a:t>infrecuentes y manejables.</a:t>
            </a:r>
          </a:p>
          <a:p>
            <a:endParaRPr lang="es-ES" b="1" dirty="0"/>
          </a:p>
          <a:p>
            <a:r>
              <a:rPr lang="es-ES" b="1" dirty="0"/>
              <a:t>…………….</a:t>
            </a:r>
          </a:p>
          <a:p>
            <a:endParaRPr lang="es-ES" dirty="0"/>
          </a:p>
        </p:txBody>
      </p:sp>
      <p:sp>
        <p:nvSpPr>
          <p:cNvPr id="4" name="Marcador de número de diapositiva 3">
            <a:extLst>
              <a:ext uri="{FF2B5EF4-FFF2-40B4-BE49-F238E27FC236}">
                <a16:creationId xmlns:a16="http://schemas.microsoft.com/office/drawing/2014/main" id="{BE9ABDDA-4A3D-7717-79F0-CAD6292EAB69}"/>
              </a:ext>
            </a:extLst>
          </p:cNvPr>
          <p:cNvSpPr>
            <a:spLocks noGrp="1"/>
          </p:cNvSpPr>
          <p:nvPr>
            <p:ph type="sldNum" sz="quarter" idx="5"/>
          </p:nvPr>
        </p:nvSpPr>
        <p:spPr/>
        <p:txBody>
          <a:bodyPr/>
          <a:lstStyle/>
          <a:p>
            <a:fld id="{FB4B8F58-3C4A-6D4A-BD05-90BD695089D3}" type="slidenum">
              <a:rPr lang="es-ES" smtClean="0"/>
              <a:t>18</a:t>
            </a:fld>
            <a:endParaRPr lang="es-ES"/>
          </a:p>
        </p:txBody>
      </p:sp>
    </p:spTree>
    <p:extLst>
      <p:ext uri="{BB962C8B-B14F-4D97-AF65-F5344CB8AC3E}">
        <p14:creationId xmlns:p14="http://schemas.microsoft.com/office/powerpoint/2010/main" val="339608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resumen, durante una mediana de más de </a:t>
            </a:r>
            <a:r>
              <a:rPr lang="es-ES" b="1" dirty="0"/>
              <a:t>5 años</a:t>
            </a:r>
            <a:r>
              <a:rPr lang="es-ES" dirty="0"/>
              <a:t>, se realizaron </a:t>
            </a:r>
            <a:r>
              <a:rPr lang="es-ES" b="1" dirty="0"/>
              <a:t>14 retrasplantes</a:t>
            </a:r>
            <a:r>
              <a:rPr lang="es-ES" dirty="0"/>
              <a:t>, lo que representa apenas un </a:t>
            </a:r>
            <a:r>
              <a:rPr lang="es-ES" b="1" dirty="0"/>
              <a:t>6 %</a:t>
            </a:r>
            <a:r>
              <a:rPr lang="es-ES" dirty="0"/>
              <a:t> del total.</a:t>
            </a:r>
            <a:br>
              <a:rPr lang="es-ES" dirty="0"/>
            </a:br>
            <a:r>
              <a:rPr lang="es-ES" dirty="0"/>
              <a:t>La principal causa fue la </a:t>
            </a:r>
            <a:r>
              <a:rPr lang="es-ES" b="1" dirty="0"/>
              <a:t>trombosis de la arteria hepática</a:t>
            </a:r>
            <a:r>
              <a:rPr lang="es-ES" dirty="0"/>
              <a:t>, seguida de </a:t>
            </a:r>
            <a:r>
              <a:rPr lang="es-ES" b="1" dirty="0"/>
              <a:t>colangiopatía isquémica</a:t>
            </a:r>
            <a:r>
              <a:rPr lang="es-ES" dirty="0"/>
              <a:t> y, en menor medida, </a:t>
            </a:r>
            <a:r>
              <a:rPr lang="es-ES" b="1" dirty="0"/>
              <a:t>fallo primario del injerto</a:t>
            </a:r>
            <a:r>
              <a:rPr lang="es-ES" dirty="0"/>
              <a:t> o </a:t>
            </a:r>
            <a:r>
              <a:rPr lang="es-ES" b="1" dirty="0"/>
              <a:t>síndrome de </a:t>
            </a:r>
            <a:r>
              <a:rPr lang="es-ES" b="1" dirty="0" err="1"/>
              <a:t>Budd</a:t>
            </a:r>
            <a:r>
              <a:rPr lang="es-ES" b="1" dirty="0"/>
              <a:t>–Chiari</a:t>
            </a:r>
            <a:r>
              <a:rPr lang="es-ES" dirty="0"/>
              <a:t>.</a:t>
            </a:r>
            <a:br>
              <a:rPr lang="es-ES" dirty="0"/>
            </a:br>
            <a:br>
              <a:rPr lang="es-ES" dirty="0"/>
            </a:br>
            <a:r>
              <a:rPr lang="es-ES" dirty="0"/>
              <a:t>En conjunto, la </a:t>
            </a:r>
            <a:r>
              <a:rPr lang="es-ES" b="1" dirty="0"/>
              <a:t>mortalidad global fue del 13,9 %</a:t>
            </a:r>
            <a:r>
              <a:rPr lang="es-ES" dirty="0"/>
              <a:t>, muy baja para una serie multicéntrica con este volumen de pacientes, y reflejo de la </a:t>
            </a:r>
            <a:r>
              <a:rPr lang="es-ES" b="1" dirty="0"/>
              <a:t>excelente supervivencia</a:t>
            </a:r>
            <a:r>
              <a:rPr lang="es-ES" dirty="0"/>
              <a:t> que veremos en las curvas siguientes.”</a:t>
            </a:r>
          </a:p>
          <a:p>
            <a:endParaRPr lang="es-ES" dirty="0"/>
          </a:p>
          <a:p>
            <a:r>
              <a:rPr lang="es-ES" dirty="0"/>
              <a:t>--------</a:t>
            </a: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19</a:t>
            </a:fld>
            <a:endParaRPr lang="es-ES"/>
          </a:p>
        </p:txBody>
      </p:sp>
    </p:spTree>
    <p:extLst>
      <p:ext uri="{BB962C8B-B14F-4D97-AF65-F5344CB8AC3E}">
        <p14:creationId xmlns:p14="http://schemas.microsoft.com/office/powerpoint/2010/main" val="317965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Antes que nada, quiero agradecer a los 16 centros participantes que colaboraron en este estudio.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2</a:t>
            </a:fld>
            <a:endParaRPr lang="es-ES"/>
          </a:p>
        </p:txBody>
      </p:sp>
    </p:spTree>
    <p:extLst>
      <p:ext uri="{BB962C8B-B14F-4D97-AF65-F5344CB8AC3E}">
        <p14:creationId xmlns:p14="http://schemas.microsoft.com/office/powerpoint/2010/main" val="3422998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cuanto a la supervivencia global del receptor, observamos una </a:t>
            </a:r>
            <a:r>
              <a:rPr lang="es-ES" b="1" dirty="0"/>
              <a:t>supervivencia acumulada del 93% al año, del 85% a los 5 años, del 82% a los 10 años y del 71% a los 20 años</a:t>
            </a:r>
            <a:r>
              <a:rPr lang="es-ES" dirty="0"/>
              <a:t>.</a:t>
            </a:r>
          </a:p>
          <a:p>
            <a:r>
              <a:rPr lang="es-ES" dirty="0"/>
              <a:t>Son resultados excelentes.</a:t>
            </a:r>
          </a:p>
          <a:p>
            <a:r>
              <a:rPr lang="es-ES" dirty="0"/>
              <a:t>En nuestra cohorte, la supervivencia se mantiene muy estable más allá de los 10 años, lo que refleja que, una vez superado el postoperatorio inicial, estos pacientes suelen tener una </a:t>
            </a:r>
            <a:r>
              <a:rPr lang="es-ES" b="1" dirty="0"/>
              <a:t>evolución prolongada y favorable</a:t>
            </a:r>
            <a:endParaRPr lang="es-ES" dirty="0"/>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20</a:t>
            </a:fld>
            <a:endParaRPr lang="es-ES"/>
          </a:p>
        </p:txBody>
      </p:sp>
    </p:spTree>
    <p:extLst>
      <p:ext uri="{BB962C8B-B14F-4D97-AF65-F5344CB8AC3E}">
        <p14:creationId xmlns:p14="http://schemas.microsoft.com/office/powerpoint/2010/main" val="875202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3C271-F420-0DD3-0339-354D6F93DE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A771C8-066E-311A-8478-731C678252C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4F33AD5-D4AB-F9BC-8FAB-38165AB128FC}"/>
              </a:ext>
            </a:extLst>
          </p:cNvPr>
          <p:cNvSpPr>
            <a:spLocks noGrp="1"/>
          </p:cNvSpPr>
          <p:nvPr>
            <p:ph type="body" idx="1"/>
          </p:nvPr>
        </p:nvSpPr>
        <p:spPr/>
        <p:txBody>
          <a:bodyPr/>
          <a:lstStyle/>
          <a:p>
            <a:r>
              <a:rPr lang="es-ES" dirty="0"/>
              <a:t>Cuando comparamos ambos grupos, la supervivencia del receptor fue significativamente menor en los trasplantes hepatorrenales.</a:t>
            </a:r>
          </a:p>
          <a:p>
            <a:br>
              <a:rPr lang="es-ES" dirty="0"/>
            </a:br>
            <a:r>
              <a:rPr lang="es-ES" dirty="0"/>
              <a:t>Esta diferencia no se observa en los primeros años, pero se acentúa a largo plazo, probablemente por la </a:t>
            </a:r>
            <a:r>
              <a:rPr lang="es-ES" b="1" dirty="0"/>
              <a:t>mayor comorbilidad y fragilidad basal</a:t>
            </a:r>
            <a:r>
              <a:rPr lang="es-ES" dirty="0"/>
              <a:t> de estos pacientes.</a:t>
            </a:r>
          </a:p>
          <a:p>
            <a:br>
              <a:rPr lang="es-ES" dirty="0"/>
            </a:br>
            <a:r>
              <a:rPr lang="es-ES" dirty="0"/>
              <a:t>La mayoría de las muertes tardías no se relacionaron con complicaciones hepáticas, sino con </a:t>
            </a:r>
            <a:r>
              <a:rPr lang="es-ES" b="1" dirty="0"/>
              <a:t>causas cardiovasculares o renales.</a:t>
            </a:r>
          </a:p>
          <a:p>
            <a:endParaRPr lang="es-ES" dirty="0"/>
          </a:p>
        </p:txBody>
      </p:sp>
      <p:sp>
        <p:nvSpPr>
          <p:cNvPr id="4" name="Marcador de número de diapositiva 3">
            <a:extLst>
              <a:ext uri="{FF2B5EF4-FFF2-40B4-BE49-F238E27FC236}">
                <a16:creationId xmlns:a16="http://schemas.microsoft.com/office/drawing/2014/main" id="{6116E256-DF6B-87C4-7232-2785B5C81C37}"/>
              </a:ext>
            </a:extLst>
          </p:cNvPr>
          <p:cNvSpPr>
            <a:spLocks noGrp="1"/>
          </p:cNvSpPr>
          <p:nvPr>
            <p:ph type="sldNum" sz="quarter" idx="5"/>
          </p:nvPr>
        </p:nvSpPr>
        <p:spPr/>
        <p:txBody>
          <a:bodyPr/>
          <a:lstStyle/>
          <a:p>
            <a:fld id="{FB4B8F58-3C4A-6D4A-BD05-90BD695089D3}" type="slidenum">
              <a:rPr lang="es-ES" smtClean="0"/>
              <a:t>21</a:t>
            </a:fld>
            <a:endParaRPr lang="es-ES"/>
          </a:p>
        </p:txBody>
      </p:sp>
    </p:spTree>
    <p:extLst>
      <p:ext uri="{BB962C8B-B14F-4D97-AF65-F5344CB8AC3E}">
        <p14:creationId xmlns:p14="http://schemas.microsoft.com/office/powerpoint/2010/main" val="125474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supervivencia del injerto fue excelente: 95% al año, 94% a 5 años, 93% a 10, y 91% a 20 años, sin diferencias entre grupos.</a:t>
            </a:r>
          </a:p>
          <a:p>
            <a:br>
              <a:rPr lang="es-ES" dirty="0"/>
            </a:br>
            <a:r>
              <a:rPr lang="es-ES" dirty="0"/>
              <a:t>Vemos una </a:t>
            </a:r>
            <a:r>
              <a:rPr lang="es-ES" b="1" dirty="0"/>
              <a:t>curva muy estable</a:t>
            </a:r>
            <a:r>
              <a:rPr lang="es-ES" dirty="0"/>
              <a:t>, con una caída mínima durante los primeros meses y una </a:t>
            </a:r>
            <a:r>
              <a:rPr lang="es-ES" b="1" dirty="0"/>
              <a:t>supervivencia mantenida por encima del 90% incluso a largo plazo</a:t>
            </a:r>
            <a:r>
              <a:rPr lang="es-E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B4B8F58-3C4A-6D4A-BD05-90BD695089D3}" type="slidenum">
              <a:rPr lang="es-ES" smtClean="0"/>
              <a:t>22</a:t>
            </a:fld>
            <a:endParaRPr lang="es-ES"/>
          </a:p>
        </p:txBody>
      </p:sp>
    </p:spTree>
    <p:extLst>
      <p:ext uri="{BB962C8B-B14F-4D97-AF65-F5344CB8AC3E}">
        <p14:creationId xmlns:p14="http://schemas.microsoft.com/office/powerpoint/2010/main" val="1577493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resumen, los pacientes trasplantados por poliquistosis hepática tienen una supervivencia excelente, tanto del receptor como del injerto, y plenamente comparable con las grandes series de trasplante por otras indicaciones.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Ademas</a:t>
            </a:r>
            <a:r>
              <a:rPr lang="es-ES" dirty="0"/>
              <a:t> de una baja tasa de complicaciones y necesidad de retrasplante</a:t>
            </a:r>
            <a:br>
              <a:rPr lang="es-ES" dirty="0"/>
            </a:br>
            <a:r>
              <a:rPr lang="es-ES" dirty="0"/>
              <a:t>La indicación se fundamenta en los síntomas y el impacto en calidad de vida, más que en la función hepática.</a:t>
            </a:r>
            <a:br>
              <a:rPr lang="es-ES" dirty="0"/>
            </a:br>
            <a:r>
              <a:rPr lang="es-ES" dirty="0"/>
              <a:t>Además, el trasplante combinado </a:t>
            </a:r>
            <a:r>
              <a:rPr lang="es-ES" dirty="0" err="1"/>
              <a:t>hepato</a:t>
            </a:r>
            <a:r>
              <a:rPr lang="es-ES" dirty="0"/>
              <a:t>-renal no condiciona peores resultados, lo que respalda su seguridad.</a:t>
            </a:r>
            <a:br>
              <a:rPr lang="es-ES" dirty="0"/>
            </a:b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Estos resultados confirman que A pesar de la complejidad quirúrgica , el </a:t>
            </a:r>
            <a:r>
              <a:rPr lang="es-ES" b="1" dirty="0"/>
              <a:t>trasplante es un tratamiento seguro y eficaz</a:t>
            </a:r>
            <a:r>
              <a:rPr lang="es-ES" dirty="0"/>
              <a:t> para los pacientes con poliquistosis hepática avanzada.</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t>
            </a: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23</a:t>
            </a:fld>
            <a:endParaRPr lang="es-ES"/>
          </a:p>
        </p:txBody>
      </p:sp>
    </p:spTree>
    <p:extLst>
      <p:ext uri="{BB962C8B-B14F-4D97-AF65-F5344CB8AC3E}">
        <p14:creationId xmlns:p14="http://schemas.microsoft.com/office/powerpoint/2010/main" val="3501783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toda serie multicéntrica y retrospectiva, nuestro trabajo tiene limitaciones, principalmente relacionadas con la heterogeneidad en la recogida de datos y la falta de parámetros que hoy consideramos importantes, como la volumetría hepática o la valoración de calidad de vida.</a:t>
            </a:r>
            <a:br>
              <a:rPr lang="es-ES" dirty="0"/>
            </a:br>
            <a:r>
              <a:rPr lang="es-ES" dirty="0"/>
              <a:t>Además, el periodo analizado abarca más de dos décadas, con cambios sustanciales en las técnicas y en el manejo perioperatorio.</a:t>
            </a:r>
            <a:br>
              <a:rPr lang="es-ES" dirty="0"/>
            </a:br>
            <a:endParaRPr lang="es-ES" dirty="0"/>
          </a:p>
          <a:p>
            <a:endParaRPr lang="es-ES" dirty="0"/>
          </a:p>
          <a:p>
            <a:endParaRPr lang="es-ES" dirty="0"/>
          </a:p>
          <a:p>
            <a:endParaRPr lang="es-ES" dirty="0"/>
          </a:p>
          <a:p>
            <a:r>
              <a:rPr lang="es-ES" dirty="0"/>
              <a:t>--------</a:t>
            </a: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24</a:t>
            </a:fld>
            <a:endParaRPr lang="es-ES"/>
          </a:p>
        </p:txBody>
      </p:sp>
    </p:spTree>
    <p:extLst>
      <p:ext uri="{BB962C8B-B14F-4D97-AF65-F5344CB8AC3E}">
        <p14:creationId xmlns:p14="http://schemas.microsoft.com/office/powerpoint/2010/main" val="43382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42EA-B766-C7E4-2351-DC4CA99F21E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8AD7185-6667-4A52-8662-4828429DDF0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96C4BF0-51E0-7C29-7AC0-2AC244136447}"/>
              </a:ext>
            </a:extLst>
          </p:cNvPr>
          <p:cNvSpPr>
            <a:spLocks noGrp="1"/>
          </p:cNvSpPr>
          <p:nvPr>
            <p:ph type="body" idx="1"/>
          </p:nvPr>
        </p:nvSpPr>
        <p:spPr/>
        <p:txBody>
          <a:bodyPr/>
          <a:lstStyle/>
          <a:p>
            <a:r>
              <a:rPr lang="es-ES" dirty="0"/>
              <a:t>Entrando en el estudio</a:t>
            </a:r>
          </a:p>
        </p:txBody>
      </p:sp>
      <p:sp>
        <p:nvSpPr>
          <p:cNvPr id="4" name="Marcador de número de diapositiva 3">
            <a:extLst>
              <a:ext uri="{FF2B5EF4-FFF2-40B4-BE49-F238E27FC236}">
                <a16:creationId xmlns:a16="http://schemas.microsoft.com/office/drawing/2014/main" id="{1704093D-83CE-49CE-9551-EDCDBE8FD684}"/>
              </a:ext>
            </a:extLst>
          </p:cNvPr>
          <p:cNvSpPr>
            <a:spLocks noGrp="1"/>
          </p:cNvSpPr>
          <p:nvPr>
            <p:ph type="sldNum" sz="quarter" idx="5"/>
          </p:nvPr>
        </p:nvSpPr>
        <p:spPr/>
        <p:txBody>
          <a:bodyPr/>
          <a:lstStyle/>
          <a:p>
            <a:fld id="{FB4B8F58-3C4A-6D4A-BD05-90BD695089D3}" type="slidenum">
              <a:rPr lang="es-ES" smtClean="0"/>
              <a:t>25</a:t>
            </a:fld>
            <a:endParaRPr lang="es-ES"/>
          </a:p>
        </p:txBody>
      </p:sp>
    </p:spTree>
    <p:extLst>
      <p:ext uri="{BB962C8B-B14F-4D97-AF65-F5344CB8AC3E}">
        <p14:creationId xmlns:p14="http://schemas.microsoft.com/office/powerpoint/2010/main" val="247958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La </a:t>
            </a:r>
            <a:r>
              <a:rPr lang="es-ES" sz="1200" b="1" i="0" u="none" strike="noStrike" kern="1200" dirty="0">
                <a:solidFill>
                  <a:schemeClr val="tx1"/>
                </a:solidFill>
                <a:effectLst/>
                <a:latin typeface="+mn-lt"/>
                <a:ea typeface="+mn-ea"/>
                <a:cs typeface="+mn-cs"/>
              </a:rPr>
              <a:t>poliquistosis hepática</a:t>
            </a:r>
            <a:r>
              <a:rPr lang="es-ES" sz="1200" b="0" i="0" u="none" strike="noStrike" kern="1200" dirty="0">
                <a:solidFill>
                  <a:schemeClr val="tx1"/>
                </a:solidFill>
                <a:effectLst/>
                <a:latin typeface="+mn-lt"/>
                <a:ea typeface="+mn-ea"/>
                <a:cs typeface="+mn-cs"/>
              </a:rPr>
              <a:t> es una enfermedad rara, </a:t>
            </a:r>
            <a:r>
              <a:rPr lang="es-ES" dirty="0"/>
              <a:t>con función hepática conservada,</a:t>
            </a:r>
            <a:r>
              <a:rPr lang="es-ES" sz="1200" b="0" i="0" u="none" strike="noStrike" kern="1200" dirty="0">
                <a:solidFill>
                  <a:schemeClr val="tx1"/>
                </a:solidFill>
                <a:effectLst/>
                <a:latin typeface="+mn-lt"/>
                <a:ea typeface="+mn-ea"/>
                <a:cs typeface="+mn-cs"/>
              </a:rPr>
              <a:t> frecuentemente asociada a poliquistosis renal.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B4B8F58-3C4A-6D4A-BD05-90BD695089D3}" type="slidenum">
              <a:rPr lang="es-ES" smtClean="0"/>
              <a:t>3</a:t>
            </a:fld>
            <a:endParaRPr lang="es-ES"/>
          </a:p>
        </p:txBody>
      </p:sp>
    </p:spTree>
    <p:extLst>
      <p:ext uri="{BB962C8B-B14F-4D97-AF65-F5344CB8AC3E}">
        <p14:creationId xmlns:p14="http://schemas.microsoft.com/office/powerpoint/2010/main" val="304687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a:t>
            </a:r>
            <a:r>
              <a:rPr lang="es-ES" dirty="0" err="1"/>
              <a:t>Poliquitosis</a:t>
            </a:r>
            <a:r>
              <a:rPr lang="es-ES" dirty="0"/>
              <a:t> hepática tiene tres patrones morfológicos, desde afectación limitada hasta compromiso masivo del parénquima.</a:t>
            </a:r>
            <a:br>
              <a:rPr lang="es-ES" dirty="0"/>
            </a:br>
            <a:r>
              <a:rPr lang="es-ES" sz="1200" b="0" i="0" u="none" strike="noStrike" kern="1200" dirty="0">
                <a:solidFill>
                  <a:schemeClr val="tx1"/>
                </a:solidFill>
                <a:effectLst/>
                <a:latin typeface="+mn-lt"/>
                <a:ea typeface="+mn-ea"/>
                <a:cs typeface="+mn-cs"/>
              </a:rPr>
              <a:t>Las formas tipo III son las que habitualmente llegan a trasplante, pacientes </a:t>
            </a:r>
            <a:r>
              <a:rPr lang="es-ES" dirty="0"/>
              <a:t>con hepatomegalia masiva, dolor, distensión abdominal y repercusión nutricional o respiratoria.</a:t>
            </a:r>
          </a:p>
          <a:p>
            <a:br>
              <a:rPr lang="es-ES" sz="1200" b="0" i="0" u="none" strike="noStrike" kern="1200" dirty="0">
                <a:solidFill>
                  <a:schemeClr val="tx1"/>
                </a:solidFill>
                <a:effectLst/>
                <a:latin typeface="+mn-lt"/>
                <a:ea typeface="+mn-ea"/>
                <a:cs typeface="+mn-cs"/>
              </a:rPr>
            </a:br>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4</a:t>
            </a:fld>
            <a:endParaRPr lang="es-ES"/>
          </a:p>
        </p:txBody>
      </p:sp>
    </p:spTree>
    <p:extLst>
      <p:ext uri="{BB962C8B-B14F-4D97-AF65-F5344CB8AC3E}">
        <p14:creationId xmlns:p14="http://schemas.microsoft.com/office/powerpoint/2010/main" val="169953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a:solidFill>
                  <a:schemeClr val="tx1"/>
                </a:solidFill>
                <a:effectLst/>
                <a:latin typeface="+mn-lt"/>
                <a:ea typeface="+mn-ea"/>
                <a:cs typeface="+mn-cs"/>
              </a:rPr>
              <a:t>En los casos con afectación renal significativa, se indica </a:t>
            </a:r>
            <a:r>
              <a:rPr lang="es-ES" sz="1200" b="1" i="0" u="none" strike="noStrike" kern="1200" dirty="0">
                <a:solidFill>
                  <a:schemeClr val="tx1"/>
                </a:solidFill>
                <a:effectLst/>
                <a:latin typeface="+mn-lt"/>
                <a:ea typeface="+mn-ea"/>
                <a:cs typeface="+mn-cs"/>
              </a:rPr>
              <a:t>trasplante combinado hepatorrenal (THR)</a:t>
            </a:r>
            <a:r>
              <a:rPr lang="es-ES" sz="1200" b="0" i="0" u="none" strike="noStrike" kern="1200" dirty="0">
                <a:solidFill>
                  <a:schemeClr val="tx1"/>
                </a:solidFill>
                <a:effectLst/>
                <a:latin typeface="+mn-lt"/>
                <a:ea typeface="+mn-ea"/>
                <a:cs typeface="+mn-cs"/>
              </a:rPr>
              <a:t> cuando el </a:t>
            </a:r>
            <a:r>
              <a:rPr lang="es-ES" sz="1200" b="1" i="0" u="none" strike="noStrike" kern="1200" dirty="0">
                <a:solidFill>
                  <a:schemeClr val="tx1"/>
                </a:solidFill>
                <a:effectLst/>
                <a:latin typeface="+mn-lt"/>
                <a:ea typeface="+mn-ea"/>
                <a:cs typeface="+mn-cs"/>
              </a:rPr>
              <a:t>FG &lt;40 ml/min</a:t>
            </a:r>
            <a:r>
              <a:rPr lang="es-ES" sz="1200" b="0" i="0" u="none" strike="noStrike" kern="1200" dirty="0">
                <a:solidFill>
                  <a:schemeClr val="tx1"/>
                </a:solidFill>
                <a:effectLst/>
                <a:latin typeface="+mn-lt"/>
                <a:ea typeface="+mn-ea"/>
                <a:cs typeface="+mn-cs"/>
              </a:rPr>
              <a:t>.</a:t>
            </a:r>
          </a:p>
          <a:p>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5</a:t>
            </a:fld>
            <a:endParaRPr lang="es-ES"/>
          </a:p>
        </p:txBody>
      </p:sp>
    </p:spTree>
    <p:extLst>
      <p:ext uri="{BB962C8B-B14F-4D97-AF65-F5344CB8AC3E}">
        <p14:creationId xmlns:p14="http://schemas.microsoft.com/office/powerpoint/2010/main" val="35700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None/>
            </a:pPr>
            <a:r>
              <a:rPr lang="es-ES" dirty="0" err="1"/>
              <a:t>Adiferencia</a:t>
            </a:r>
            <a:r>
              <a:rPr lang="es-ES" dirty="0"/>
              <a:t> de otras indicaciones, la decisión de trasplante no se basa en la función hepática, sino en la carga de enfermedad y los síntomas.</a:t>
            </a:r>
            <a:br>
              <a:rPr lang="es-ES" dirty="0"/>
            </a:br>
            <a:r>
              <a:rPr lang="es-ES" dirty="0"/>
              <a:t>Así que la evaluación </a:t>
            </a:r>
            <a:r>
              <a:rPr lang="es-ES" dirty="0" err="1"/>
              <a:t>pretrasplante</a:t>
            </a:r>
            <a:r>
              <a:rPr lang="es-ES" dirty="0"/>
              <a:t> idealmente incluiría volumetría hepática, evaluación de fragilidad y cuestionarios de calidad de vida como el PLD-Q o el POLCA.</a:t>
            </a:r>
          </a:p>
          <a:p>
            <a:pPr algn="l">
              <a:buNone/>
            </a:pPr>
            <a:br>
              <a:rPr lang="es-ES" dirty="0"/>
            </a:br>
            <a:r>
              <a:rPr lang="es-ES" dirty="0"/>
              <a:t>En nuestra serie, estos datos no estaban disponibles de forma homogénea</a:t>
            </a:r>
            <a:r>
              <a:rPr lang="es-ES" sz="1200" b="0" i="0" u="none" strike="noStrike" kern="1200" dirty="0">
                <a:solidFill>
                  <a:schemeClr val="tx1"/>
                </a:solidFill>
                <a:effectLst/>
                <a:latin typeface="+mn-lt"/>
                <a:ea typeface="+mn-ea"/>
                <a:cs typeface="+mn-cs"/>
              </a:rPr>
              <a:t>, lo que refleja cómo ha evolucionado la práctica clínica, ya que esto es más actual.</a:t>
            </a:r>
            <a:endParaRPr lang="es-ES" dirty="0"/>
          </a:p>
        </p:txBody>
      </p:sp>
      <p:sp>
        <p:nvSpPr>
          <p:cNvPr id="4" name="Marcador de número de diapositiva 3"/>
          <p:cNvSpPr>
            <a:spLocks noGrp="1"/>
          </p:cNvSpPr>
          <p:nvPr>
            <p:ph type="sldNum" sz="quarter" idx="5"/>
          </p:nvPr>
        </p:nvSpPr>
        <p:spPr/>
        <p:txBody>
          <a:bodyPr/>
          <a:lstStyle/>
          <a:p>
            <a:fld id="{FB4B8F58-3C4A-6D4A-BD05-90BD695089D3}" type="slidenum">
              <a:rPr lang="es-ES" smtClean="0"/>
              <a:t>6</a:t>
            </a:fld>
            <a:endParaRPr lang="es-ES"/>
          </a:p>
        </p:txBody>
      </p:sp>
    </p:spTree>
    <p:extLst>
      <p:ext uri="{BB962C8B-B14F-4D97-AF65-F5344CB8AC3E}">
        <p14:creationId xmlns:p14="http://schemas.microsoft.com/office/powerpoint/2010/main" val="236093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Entrando en el estudio</a:t>
            </a:r>
          </a:p>
        </p:txBody>
      </p:sp>
      <p:sp>
        <p:nvSpPr>
          <p:cNvPr id="4" name="Marcador de número de diapositiva 3"/>
          <p:cNvSpPr>
            <a:spLocks noGrp="1"/>
          </p:cNvSpPr>
          <p:nvPr>
            <p:ph type="sldNum" sz="quarter" idx="5"/>
          </p:nvPr>
        </p:nvSpPr>
        <p:spPr/>
        <p:txBody>
          <a:bodyPr/>
          <a:lstStyle/>
          <a:p>
            <a:fld id="{FB4B8F58-3C4A-6D4A-BD05-90BD695089D3}" type="slidenum">
              <a:rPr lang="es-ES" smtClean="0"/>
              <a:t>7</a:t>
            </a:fld>
            <a:endParaRPr lang="es-ES"/>
          </a:p>
        </p:txBody>
      </p:sp>
    </p:spTree>
    <p:extLst>
      <p:ext uri="{BB962C8B-B14F-4D97-AF65-F5344CB8AC3E}">
        <p14:creationId xmlns:p14="http://schemas.microsoft.com/office/powerpoint/2010/main" val="192964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a:solidFill>
                  <a:schemeClr val="tx1"/>
                </a:solidFill>
                <a:effectLst/>
                <a:latin typeface="+mn-lt"/>
                <a:ea typeface="+mn-ea"/>
                <a:cs typeface="+mn-cs"/>
              </a:rPr>
              <a:t>Es un estudio retrospectivo y observacional, entre 1992–2024. </a:t>
            </a:r>
          </a:p>
          <a:p>
            <a:r>
              <a:rPr lang="es-ES" sz="1200" b="0" i="0" u="none" strike="noStrike" kern="1200" dirty="0">
                <a:solidFill>
                  <a:schemeClr val="tx1"/>
                </a:solidFill>
                <a:effectLst/>
                <a:latin typeface="+mn-lt"/>
                <a:ea typeface="+mn-ea"/>
                <a:cs typeface="+mn-cs"/>
              </a:rPr>
              <a:t>Incluimos pacientes con TH y THR.</a:t>
            </a:r>
          </a:p>
          <a:p>
            <a:r>
              <a:rPr lang="es-ES" sz="1200" b="0" i="0" u="none" strike="noStrike" kern="1200" dirty="0">
                <a:solidFill>
                  <a:schemeClr val="tx1"/>
                </a:solidFill>
                <a:effectLst/>
                <a:latin typeface="+mn-lt"/>
                <a:ea typeface="+mn-ea"/>
                <a:cs typeface="+mn-cs"/>
              </a:rPr>
              <a:t>Con seguimiento mínimo de 6meses.</a:t>
            </a:r>
          </a:p>
          <a:p>
            <a:endParaRPr lang="es-ES" sz="1200" b="0" i="0" u="none" strike="noStrike" kern="1200" dirty="0">
              <a:solidFill>
                <a:schemeClr val="tx1"/>
              </a:solidFill>
              <a:effectLst/>
              <a:latin typeface="+mn-lt"/>
              <a:ea typeface="+mn-ea"/>
              <a:cs typeface="+mn-cs"/>
            </a:endParaRPr>
          </a:p>
          <a:p>
            <a:endParaRPr lang="es-ES" sz="1200" b="0" i="0" u="none" strike="noStrike"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B4B8F58-3C4A-6D4A-BD05-90BD695089D3}" type="slidenum">
              <a:rPr lang="es-ES" smtClean="0"/>
              <a:t>8</a:t>
            </a:fld>
            <a:endParaRPr lang="es-ES"/>
          </a:p>
        </p:txBody>
      </p:sp>
    </p:spTree>
    <p:extLst>
      <p:ext uri="{BB962C8B-B14F-4D97-AF65-F5344CB8AC3E}">
        <p14:creationId xmlns:p14="http://schemas.microsoft.com/office/powerpoint/2010/main" val="229935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dirty="0">
                <a:solidFill>
                  <a:schemeClr val="tx1"/>
                </a:solidFill>
                <a:effectLst/>
                <a:latin typeface="+mn-lt"/>
                <a:ea typeface="+mn-ea"/>
                <a:cs typeface="+mn-cs"/>
              </a:rPr>
              <a:t>En total se recolectaron 226 registros de 16 hospitales españoles</a:t>
            </a:r>
          </a:p>
          <a:p>
            <a:endParaRPr lang="es-ES" sz="1200" b="0" i="0" u="none" strike="noStrike"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FB4B8F58-3C4A-6D4A-BD05-90BD695089D3}" type="slidenum">
              <a:rPr lang="es-ES" smtClean="0"/>
              <a:t>9</a:t>
            </a:fld>
            <a:endParaRPr lang="es-ES"/>
          </a:p>
        </p:txBody>
      </p:sp>
    </p:spTree>
    <p:extLst>
      <p:ext uri="{BB962C8B-B14F-4D97-AF65-F5344CB8AC3E}">
        <p14:creationId xmlns:p14="http://schemas.microsoft.com/office/powerpoint/2010/main" val="125821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7BC1976-552D-404B-90A5-E758656BE954}"/>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s-ES"/>
          </a:p>
        </p:txBody>
      </p:sp>
      <p:sp>
        <p:nvSpPr>
          <p:cNvPr id="3" name="Subtítol 2">
            <a:extLst>
              <a:ext uri="{FF2B5EF4-FFF2-40B4-BE49-F238E27FC236}">
                <a16:creationId xmlns:a16="http://schemas.microsoft.com/office/drawing/2014/main" id="{8510FC2B-7420-4C65-B6CB-3585F9A05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s-ES"/>
          </a:p>
        </p:txBody>
      </p:sp>
      <p:sp>
        <p:nvSpPr>
          <p:cNvPr id="4" name="Contenidor de data 3">
            <a:extLst>
              <a:ext uri="{FF2B5EF4-FFF2-40B4-BE49-F238E27FC236}">
                <a16:creationId xmlns:a16="http://schemas.microsoft.com/office/drawing/2014/main" id="{D4590F58-2EFA-41A9-B187-496A0BD3EB1D}"/>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220EC747-C88C-4CC2-BABA-8FB6C18E85EB}"/>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72DBEF32-FEC4-4FF1-BE1B-742DB85CAF43}"/>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207709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43472A5-B62D-468C-B223-BA49DE80DE99}"/>
              </a:ext>
            </a:extLst>
          </p:cNvPr>
          <p:cNvSpPr>
            <a:spLocks noGrp="1"/>
          </p:cNvSpPr>
          <p:nvPr>
            <p:ph type="title"/>
          </p:nvPr>
        </p:nvSpPr>
        <p:spPr/>
        <p:txBody>
          <a:bodyPr/>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D5F50C75-E440-464A-9A96-B2577BC4D908}"/>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C7FD6380-7672-4BBA-9F49-3A0C3064BA64}"/>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67BAFFA8-E3B6-4827-B730-1FFF0EB94B58}"/>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4321A892-AFD5-48BB-A2BD-EFFDA4349028}"/>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67884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6B0FDB24-FF4B-4507-B94B-B6B41F9DB1FA}"/>
              </a:ext>
            </a:extLst>
          </p:cNvPr>
          <p:cNvSpPr>
            <a:spLocks noGrp="1"/>
          </p:cNvSpPr>
          <p:nvPr>
            <p:ph type="title" orient="vert"/>
          </p:nvPr>
        </p:nvSpPr>
        <p:spPr>
          <a:xfrm>
            <a:off x="8724900" y="365125"/>
            <a:ext cx="2628900" cy="5811838"/>
          </a:xfrm>
        </p:spPr>
        <p:txBody>
          <a:bodyPr vert="eaVert"/>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7AEF3D80-7362-4211-A3CB-72793B7DA091}"/>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B5F000D3-B29B-43EF-B763-0CB762952478}"/>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4FBC1221-B80C-4906-A258-6FB861663EC3}"/>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0ACF66C5-ED98-45A8-86F6-030487671292}"/>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28190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0D2C973-B21D-4094-B0C2-52EFE5DD7995}"/>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244D6D44-544D-47E2-9BEE-7BF0F1DE0EA0}"/>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83084C2-6CFA-4DD2-8814-2C519EB1AAB0}"/>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E53766F8-44A5-43EA-81A4-38050A999487}"/>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9E34AADA-DAE9-43A0-8F25-8830DB77ED5E}"/>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243355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B261105-C4A3-41E4-89A3-0887E6A3646A}"/>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s-ES"/>
          </a:p>
        </p:txBody>
      </p:sp>
      <p:sp>
        <p:nvSpPr>
          <p:cNvPr id="3" name="Contenidor de text 2">
            <a:extLst>
              <a:ext uri="{FF2B5EF4-FFF2-40B4-BE49-F238E27FC236}">
                <a16:creationId xmlns:a16="http://schemas.microsoft.com/office/drawing/2014/main" id="{9CAEB563-36D2-458A-84F2-391578D20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8B754992-AE4E-4014-9CF6-447E85B71823}"/>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8AAE71EA-526D-48B0-9492-F0CB86E60A80}"/>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37169CBD-DC79-40A2-831F-3271E625A2C8}"/>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137566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7A16D8D-EC92-463E-A920-B5FB919556E4}"/>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AFD0A89D-9772-4ED7-94DC-C72E9559DDA8}"/>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contingut 3">
            <a:extLst>
              <a:ext uri="{FF2B5EF4-FFF2-40B4-BE49-F238E27FC236}">
                <a16:creationId xmlns:a16="http://schemas.microsoft.com/office/drawing/2014/main" id="{5A9EEC94-3222-417E-8B11-50CF221229D4}"/>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data 4">
            <a:extLst>
              <a:ext uri="{FF2B5EF4-FFF2-40B4-BE49-F238E27FC236}">
                <a16:creationId xmlns:a16="http://schemas.microsoft.com/office/drawing/2014/main" id="{C6BD9B9A-4378-4A7D-B6F0-94925DBED2E2}"/>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6" name="Contenidor de peu de pàgina 5">
            <a:extLst>
              <a:ext uri="{FF2B5EF4-FFF2-40B4-BE49-F238E27FC236}">
                <a16:creationId xmlns:a16="http://schemas.microsoft.com/office/drawing/2014/main" id="{8073DAB6-A25B-495F-94A7-10C23B925A61}"/>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5742DA29-7D6E-4B87-9257-58251AB7C2C6}"/>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28330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B7290C2-5103-4699-9DB8-E6B10DEFA168}"/>
              </a:ext>
            </a:extLst>
          </p:cNvPr>
          <p:cNvSpPr>
            <a:spLocks noGrp="1"/>
          </p:cNvSpPr>
          <p:nvPr>
            <p:ph type="title"/>
          </p:nvPr>
        </p:nvSpPr>
        <p:spPr>
          <a:xfrm>
            <a:off x="839788" y="365125"/>
            <a:ext cx="10515600" cy="1325563"/>
          </a:xfrm>
        </p:spPr>
        <p:txBody>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144D9107-74C3-40D9-8013-827B37799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4C1DFCE3-ECAE-4BA9-A424-DB6848BAB5CC}"/>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text 4">
            <a:extLst>
              <a:ext uri="{FF2B5EF4-FFF2-40B4-BE49-F238E27FC236}">
                <a16:creationId xmlns:a16="http://schemas.microsoft.com/office/drawing/2014/main" id="{18616FF1-DF4A-48F0-AE7A-29751463F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0652DB53-BC74-4273-B471-E9A59FF6145B}"/>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7" name="Contenidor de data 6">
            <a:extLst>
              <a:ext uri="{FF2B5EF4-FFF2-40B4-BE49-F238E27FC236}">
                <a16:creationId xmlns:a16="http://schemas.microsoft.com/office/drawing/2014/main" id="{98E6A4B9-EA90-45F4-927F-15E904810DBC}"/>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8" name="Contenidor de peu de pàgina 7">
            <a:extLst>
              <a:ext uri="{FF2B5EF4-FFF2-40B4-BE49-F238E27FC236}">
                <a16:creationId xmlns:a16="http://schemas.microsoft.com/office/drawing/2014/main" id="{ADD79A2E-FBC3-4A79-85CB-7E035FD8FFB3}"/>
              </a:ext>
            </a:extLst>
          </p:cNvPr>
          <p:cNvSpPr>
            <a:spLocks noGrp="1"/>
          </p:cNvSpPr>
          <p:nvPr>
            <p:ph type="ftr" sz="quarter" idx="11"/>
          </p:nvPr>
        </p:nvSpPr>
        <p:spPr/>
        <p:txBody>
          <a:bodyPr/>
          <a:lstStyle/>
          <a:p>
            <a:endParaRPr lang="es-ES"/>
          </a:p>
        </p:txBody>
      </p:sp>
      <p:sp>
        <p:nvSpPr>
          <p:cNvPr id="9" name="Contenidor de número de diapositiva 8">
            <a:extLst>
              <a:ext uri="{FF2B5EF4-FFF2-40B4-BE49-F238E27FC236}">
                <a16:creationId xmlns:a16="http://schemas.microsoft.com/office/drawing/2014/main" id="{DCBE3823-4226-465E-921D-6C434E08CC57}"/>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405667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0881551-52EF-4EE2-9F49-065A33C78DC3}"/>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E99DEF33-9356-4062-A66A-79A19E9F0929}"/>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4" name="Contenidor de peu de pàgina 3">
            <a:extLst>
              <a:ext uri="{FF2B5EF4-FFF2-40B4-BE49-F238E27FC236}">
                <a16:creationId xmlns:a16="http://schemas.microsoft.com/office/drawing/2014/main" id="{ED3F0D8D-E5CD-4448-A0AB-0657D61206B6}"/>
              </a:ext>
            </a:extLst>
          </p:cNvPr>
          <p:cNvSpPr>
            <a:spLocks noGrp="1"/>
          </p:cNvSpPr>
          <p:nvPr>
            <p:ph type="ftr" sz="quarter" idx="11"/>
          </p:nvPr>
        </p:nvSpPr>
        <p:spPr/>
        <p:txBody>
          <a:bodyPr/>
          <a:lstStyle/>
          <a:p>
            <a:endParaRPr lang="es-ES"/>
          </a:p>
        </p:txBody>
      </p:sp>
      <p:sp>
        <p:nvSpPr>
          <p:cNvPr id="5" name="Contenidor de número de diapositiva 4">
            <a:extLst>
              <a:ext uri="{FF2B5EF4-FFF2-40B4-BE49-F238E27FC236}">
                <a16:creationId xmlns:a16="http://schemas.microsoft.com/office/drawing/2014/main" id="{57DFE9E5-5740-4CBC-8605-6E8DCBBCA5A4}"/>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6960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AD300EC6-671D-49B6-BD62-222D683DFA1B}"/>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3" name="Contenidor de peu de pàgina 2">
            <a:extLst>
              <a:ext uri="{FF2B5EF4-FFF2-40B4-BE49-F238E27FC236}">
                <a16:creationId xmlns:a16="http://schemas.microsoft.com/office/drawing/2014/main" id="{E738C492-DB8C-4AA1-8B9B-8DE12BF4AD3A}"/>
              </a:ext>
            </a:extLst>
          </p:cNvPr>
          <p:cNvSpPr>
            <a:spLocks noGrp="1"/>
          </p:cNvSpPr>
          <p:nvPr>
            <p:ph type="ftr" sz="quarter" idx="11"/>
          </p:nvPr>
        </p:nvSpPr>
        <p:spPr/>
        <p:txBody>
          <a:bodyPr/>
          <a:lstStyle/>
          <a:p>
            <a:endParaRPr lang="es-ES"/>
          </a:p>
        </p:txBody>
      </p:sp>
      <p:sp>
        <p:nvSpPr>
          <p:cNvPr id="4" name="Contenidor de número de diapositiva 3">
            <a:extLst>
              <a:ext uri="{FF2B5EF4-FFF2-40B4-BE49-F238E27FC236}">
                <a16:creationId xmlns:a16="http://schemas.microsoft.com/office/drawing/2014/main" id="{A2EA3598-70F3-4BFF-B672-6E5711ED048C}"/>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64795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E686524-96B2-4928-939A-6DE1613BD927}"/>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D3EEC8C5-8257-440C-A6D1-9F8805D82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text 3">
            <a:extLst>
              <a:ext uri="{FF2B5EF4-FFF2-40B4-BE49-F238E27FC236}">
                <a16:creationId xmlns:a16="http://schemas.microsoft.com/office/drawing/2014/main" id="{81C42115-A23F-408C-AC09-1E5554DD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3A7E07ED-0144-4C34-9DA2-5345705A01FD}"/>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6" name="Contenidor de peu de pàgina 5">
            <a:extLst>
              <a:ext uri="{FF2B5EF4-FFF2-40B4-BE49-F238E27FC236}">
                <a16:creationId xmlns:a16="http://schemas.microsoft.com/office/drawing/2014/main" id="{3819EEE0-EA4B-4F79-A70C-172EE5B2F1D3}"/>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9DC2D7E1-9BEB-400F-81AA-85F5F9031B13}"/>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285164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8D45E6C-1241-4B7D-877A-FCD67914E568}"/>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s-ES"/>
          </a:p>
        </p:txBody>
      </p:sp>
      <p:sp>
        <p:nvSpPr>
          <p:cNvPr id="3" name="Contenidor d'imatge 2">
            <a:extLst>
              <a:ext uri="{FF2B5EF4-FFF2-40B4-BE49-F238E27FC236}">
                <a16:creationId xmlns:a16="http://schemas.microsoft.com/office/drawing/2014/main" id="{73F9A1FB-B449-4B8F-BEC2-4992F7D3C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Contenidor de text 3">
            <a:extLst>
              <a:ext uri="{FF2B5EF4-FFF2-40B4-BE49-F238E27FC236}">
                <a16:creationId xmlns:a16="http://schemas.microsoft.com/office/drawing/2014/main" id="{F9F0F620-9796-45F0-A985-3EDBE6E63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BED0D63F-DDB6-4232-B462-9E7B8700758F}"/>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6" name="Contenidor de peu de pàgina 5">
            <a:extLst>
              <a:ext uri="{FF2B5EF4-FFF2-40B4-BE49-F238E27FC236}">
                <a16:creationId xmlns:a16="http://schemas.microsoft.com/office/drawing/2014/main" id="{3847206A-3042-4F19-ADBA-D623CC91267C}"/>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43A927B8-4A4B-4136-85B9-DF2078A48B3E}"/>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87578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21725F37-6E02-40DA-9EBF-1217BD875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A5789F9F-B596-40B5-9AFE-4DB48D52E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F6C2EF27-A811-4C47-8E13-357917506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FCFB238A-684E-4047-806D-6A803B188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Contenidor de número de diapositiva 5">
            <a:extLst>
              <a:ext uri="{FF2B5EF4-FFF2-40B4-BE49-F238E27FC236}">
                <a16:creationId xmlns:a16="http://schemas.microsoft.com/office/drawing/2014/main" id="{7DC266EC-0905-4BAA-A6BE-2770984EE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7EC0A-8B5F-471C-859B-A23995269196}" type="slidenum">
              <a:rPr lang="es-ES" smtClean="0"/>
              <a:t>‹Nº›</a:t>
            </a:fld>
            <a:endParaRPr lang="es-ES"/>
          </a:p>
        </p:txBody>
      </p:sp>
    </p:spTree>
    <p:extLst>
      <p:ext uri="{BB962C8B-B14F-4D97-AF65-F5344CB8AC3E}">
        <p14:creationId xmlns:p14="http://schemas.microsoft.com/office/powerpoint/2010/main" val="56824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0.png"/><Relationship Id="rId26" Type="http://schemas.microsoft.com/office/2007/relationships/hdphoto" Target="../media/hdphoto4.wdp"/><Relationship Id="rId3" Type="http://schemas.openxmlformats.org/officeDocument/2006/relationships/image" Target="../media/image10.JPG"/><Relationship Id="rId21" Type="http://schemas.microsoft.com/office/2007/relationships/hdphoto" Target="../media/hdphoto3.wdp"/><Relationship Id="rId7" Type="http://schemas.openxmlformats.org/officeDocument/2006/relationships/image" Target="../media/image11.png"/><Relationship Id="rId12" Type="http://schemas.openxmlformats.org/officeDocument/2006/relationships/image" Target="../media/image15.png"/><Relationship Id="rId17" Type="http://schemas.microsoft.com/office/2007/relationships/hdphoto" Target="../media/hdphoto2.wdp"/><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11" Type="http://schemas.microsoft.com/office/2007/relationships/hdphoto" Target="../media/hdphoto1.wdp"/><Relationship Id="rId24" Type="http://schemas.openxmlformats.org/officeDocument/2006/relationships/image" Target="../media/image25.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QuadreDeText 7">
            <a:extLst>
              <a:ext uri="{FF2B5EF4-FFF2-40B4-BE49-F238E27FC236}">
                <a16:creationId xmlns:a16="http://schemas.microsoft.com/office/drawing/2014/main" id="{549B873C-3515-4A86-835D-7D739B3B6DA6}"/>
              </a:ext>
            </a:extLst>
          </p:cNvPr>
          <p:cNvSpPr txBox="1"/>
          <p:nvPr/>
        </p:nvSpPr>
        <p:spPr>
          <a:xfrm>
            <a:off x="2499919" y="1972900"/>
            <a:ext cx="8518086" cy="954107"/>
          </a:xfrm>
          <a:prstGeom prst="rect">
            <a:avLst/>
          </a:prstGeom>
          <a:noFill/>
        </p:spPr>
        <p:txBody>
          <a:bodyPr wrap="square" rtlCol="0">
            <a:spAutoFit/>
          </a:bodyPr>
          <a:lstStyle/>
          <a:p>
            <a:r>
              <a:rPr lang="es-ES" sz="2800" b="1" i="1" dirty="0"/>
              <a:t>TRASPLANTE HEPÁTICO EN LA ENFERMEDAD POLIQUISTICA HEPÁTICA: EXPERIENCIA ESPAÑOLA</a:t>
            </a:r>
          </a:p>
        </p:txBody>
      </p:sp>
      <p:sp>
        <p:nvSpPr>
          <p:cNvPr id="9" name="QuadreDeText 8">
            <a:extLst>
              <a:ext uri="{FF2B5EF4-FFF2-40B4-BE49-F238E27FC236}">
                <a16:creationId xmlns:a16="http://schemas.microsoft.com/office/drawing/2014/main" id="{FBBD72F3-89DC-4AF5-9DBA-1D5B051362E5}"/>
              </a:ext>
            </a:extLst>
          </p:cNvPr>
          <p:cNvSpPr txBox="1"/>
          <p:nvPr/>
        </p:nvSpPr>
        <p:spPr>
          <a:xfrm>
            <a:off x="2465844" y="2908289"/>
            <a:ext cx="8494869" cy="1015663"/>
          </a:xfrm>
          <a:prstGeom prst="rect">
            <a:avLst/>
          </a:prstGeom>
          <a:noFill/>
        </p:spPr>
        <p:txBody>
          <a:bodyPr wrap="square" rtlCol="0">
            <a:spAutoFit/>
          </a:bodyPr>
          <a:lstStyle/>
          <a:p>
            <a:r>
              <a:rPr lang="es-ES" sz="1200" dirty="0"/>
              <a:t>Gabriela Chullo1 , Christian Robles 1 , Andrea </a:t>
            </a:r>
            <a:r>
              <a:rPr lang="es-ES" sz="1200" dirty="0" err="1"/>
              <a:t>Boscà</a:t>
            </a:r>
            <a:r>
              <a:rPr lang="es-ES" sz="1200" dirty="0"/>
              <a:t> Robledo2 , Claudia Lorenzo1 , Alejandra Otero Ferreiro3 , </a:t>
            </a:r>
            <a:r>
              <a:rPr lang="es-ES" sz="1200" dirty="0" err="1"/>
              <a:t>Adnan</a:t>
            </a:r>
            <a:r>
              <a:rPr lang="es-ES" sz="1200" dirty="0"/>
              <a:t> Alsourani14 , Fernando </a:t>
            </a:r>
            <a:r>
              <a:rPr lang="es-ES" sz="1200" dirty="0" err="1"/>
              <a:t>Rotellar</a:t>
            </a:r>
            <a:r>
              <a:rPr lang="es-ES" sz="1200" dirty="0"/>
              <a:t> Sastre4 , Víctor López López5 , José María Álamo6 , Alberto Pueyo Rabanal7 , Nicolau Vallejo Senra8 , Manuel Durán Martínez9 , Teresa Pascual Vicente10 , </a:t>
            </a:r>
            <a:r>
              <a:rPr lang="es-ES" sz="1200" dirty="0" err="1"/>
              <a:t>Karem</a:t>
            </a:r>
            <a:r>
              <a:rPr lang="es-ES" sz="1200" dirty="0"/>
              <a:t> Pichardo 11 , Angélica María </a:t>
            </a:r>
            <a:r>
              <a:rPr lang="es-ES" sz="1200" dirty="0" err="1"/>
              <a:t>Borraez</a:t>
            </a:r>
            <a:r>
              <a:rPr lang="es-ES" sz="1200" dirty="0"/>
              <a:t> Jiménez12 , </a:t>
            </a:r>
            <a:r>
              <a:rPr lang="es-ES" sz="1200" dirty="0" err="1"/>
              <a:t>Elisaul</a:t>
            </a:r>
            <a:r>
              <a:rPr lang="es-ES" sz="1200" dirty="0"/>
              <a:t> Suárez Zambrano13 , María M Salcedo Plaza14 , Ana </a:t>
            </a:r>
            <a:r>
              <a:rPr lang="es-ES" sz="1200" dirty="0" err="1"/>
              <a:t>Belen</a:t>
            </a:r>
            <a:r>
              <a:rPr lang="es-ES" sz="1200" dirty="0"/>
              <a:t> Vico Arias15 , Sara Lorente Pérez16 , Miguel </a:t>
            </a:r>
            <a:r>
              <a:rPr lang="es-ES" sz="1200" dirty="0" err="1"/>
              <a:t>Angel</a:t>
            </a:r>
            <a:r>
              <a:rPr lang="es-ES" sz="1200" dirty="0"/>
              <a:t> </a:t>
            </a:r>
            <a:r>
              <a:rPr lang="es-ES" sz="1200" dirty="0" err="1"/>
              <a:t>Lopez</a:t>
            </a:r>
            <a:r>
              <a:rPr lang="es-ES" sz="1200" dirty="0"/>
              <a:t> Boado1 , Fabio Ausania1 , Mireia Musquera1 , Eva Rivas1 , Anabel </a:t>
            </a:r>
            <a:r>
              <a:rPr lang="es-ES" sz="1200" dirty="0" err="1"/>
              <a:t>Blasi</a:t>
            </a:r>
            <a:r>
              <a:rPr lang="es-ES" sz="1200" dirty="0"/>
              <a:t>, Gonzalo Crespo1 , Nuria Rivas1 , Fritz Diekmann1 , </a:t>
            </a:r>
            <a:r>
              <a:rPr lang="es-ES" sz="1200" dirty="0" err="1"/>
              <a:t>Angel</a:t>
            </a:r>
            <a:r>
              <a:rPr lang="es-ES" sz="1200" dirty="0"/>
              <a:t> Ruiz1 , Jordi Colmenero1 , </a:t>
            </a:r>
            <a:r>
              <a:rPr lang="es-ES" sz="1200" dirty="0" err="1"/>
              <a:t>Yiliam</a:t>
            </a:r>
            <a:r>
              <a:rPr lang="es-ES" sz="1200" dirty="0"/>
              <a:t> Fundora1.</a:t>
            </a:r>
          </a:p>
        </p:txBody>
      </p:sp>
      <p:sp>
        <p:nvSpPr>
          <p:cNvPr id="10" name="QuadreDeText 9">
            <a:extLst>
              <a:ext uri="{FF2B5EF4-FFF2-40B4-BE49-F238E27FC236}">
                <a16:creationId xmlns:a16="http://schemas.microsoft.com/office/drawing/2014/main" id="{436BE692-1C7E-44F3-BFF5-EF53613BC7EF}"/>
              </a:ext>
            </a:extLst>
          </p:cNvPr>
          <p:cNvSpPr txBox="1"/>
          <p:nvPr/>
        </p:nvSpPr>
        <p:spPr>
          <a:xfrm>
            <a:off x="2442627" y="3892041"/>
            <a:ext cx="8518086" cy="1477328"/>
          </a:xfrm>
          <a:prstGeom prst="rect">
            <a:avLst/>
          </a:prstGeom>
          <a:noFill/>
        </p:spPr>
        <p:txBody>
          <a:bodyPr wrap="square" rtlCol="0">
            <a:spAutoFit/>
          </a:bodyPr>
          <a:lstStyle/>
          <a:p>
            <a:r>
              <a:rPr lang="es-ES" sz="1500" dirty="0"/>
              <a:t>Centros de Trabajo:</a:t>
            </a:r>
          </a:p>
          <a:p>
            <a:endParaRPr lang="es-ES" sz="1300" dirty="0"/>
          </a:p>
          <a:p>
            <a:r>
              <a:rPr lang="es-ES" sz="1200" dirty="0"/>
              <a:t>1) Hospital </a:t>
            </a:r>
            <a:r>
              <a:rPr lang="es-ES" sz="1200" dirty="0" err="1"/>
              <a:t>Clínic</a:t>
            </a:r>
            <a:r>
              <a:rPr lang="es-ES" sz="1200" dirty="0"/>
              <a:t> de Barcelona 2) Hospital Universitario La Fe 3) Hospital Universitario de A Coruña 4) Clínica Universidad de Navarra 5) Hospital Clínico Universitario Virgen de la Arrixaca 6) Hospital Universitario Virgen del Rocío 7) Hospital Universitario Puerta de Hierro 8) Hospital Clínico Universitario de Santiago 9) Hospital Universitario Reina Sofía 10) Hospital Universitario Cruces 11) Hospital Universitario Vall </a:t>
            </a:r>
            <a:r>
              <a:rPr lang="es-ES" sz="1200" dirty="0" err="1"/>
              <a:t>d’Hebron</a:t>
            </a:r>
            <a:r>
              <a:rPr lang="es-ES" sz="1200" dirty="0"/>
              <a:t> 12) Hospital Universitario de Badajoz 13) Hospital Universitario Nuestra Señora de Candelaria 14) Hospital General Universitario Gregorio Marañón 15) Hospital Universitario Virgen de las Nieves 16) Hospital Clínico Universitario Lozano Blesa </a:t>
            </a:r>
          </a:p>
        </p:txBody>
      </p:sp>
      <p:grpSp>
        <p:nvGrpSpPr>
          <p:cNvPr id="34" name="Grupo 33">
            <a:extLst>
              <a:ext uri="{FF2B5EF4-FFF2-40B4-BE49-F238E27FC236}">
                <a16:creationId xmlns:a16="http://schemas.microsoft.com/office/drawing/2014/main" id="{CB7C7E09-141D-6A7D-4638-6AB32664BB10}"/>
              </a:ext>
            </a:extLst>
          </p:cNvPr>
          <p:cNvGrpSpPr>
            <a:grpSpLocks noGrp="1" noUngrp="1" noRot="1" noMove="1" noResize="1"/>
          </p:cNvGrpSpPr>
          <p:nvPr/>
        </p:nvGrpSpPr>
        <p:grpSpPr>
          <a:xfrm>
            <a:off x="-581152" y="6332744"/>
            <a:ext cx="6093994" cy="400110"/>
            <a:chOff x="-321843" y="6376403"/>
            <a:chExt cx="6093994" cy="400110"/>
          </a:xfrm>
        </p:grpSpPr>
        <p:sp>
          <p:nvSpPr>
            <p:cNvPr id="12" name="QuadreDeText 11">
              <a:extLst>
                <a:ext uri="{FF2B5EF4-FFF2-40B4-BE49-F238E27FC236}">
                  <a16:creationId xmlns:a16="http://schemas.microsoft.com/office/drawing/2014/main" id="{4C9C88B0-3664-4D51-B1AE-97894215801F}"/>
                </a:ext>
              </a:extLst>
            </p:cNvPr>
            <p:cNvSpPr txBox="1">
              <a:spLocks noGrp="1" noRot="1" noMove="1" noResize="1" noEditPoints="1" noAdjustHandles="1" noChangeArrowheads="1" noChangeShapeType="1"/>
            </p:cNvSpPr>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agen 29" descr="Forma&#10;&#10;Descripción generada automáticamente con confianza media">
              <a:extLst>
                <a:ext uri="{FF2B5EF4-FFF2-40B4-BE49-F238E27FC236}">
                  <a16:creationId xmlns:a16="http://schemas.microsoft.com/office/drawing/2014/main" id="{F9BF114A-F667-F53C-2897-AFE620279E2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pSp>
        <p:nvGrpSpPr>
          <p:cNvPr id="23" name="Grupo 22">
            <a:extLst>
              <a:ext uri="{FF2B5EF4-FFF2-40B4-BE49-F238E27FC236}">
                <a16:creationId xmlns:a16="http://schemas.microsoft.com/office/drawing/2014/main" id="{4573649A-4D06-50A9-A148-06B158CBA7C0}"/>
              </a:ext>
            </a:extLst>
          </p:cNvPr>
          <p:cNvGrpSpPr>
            <a:grpSpLocks noGrp="1" noUngrp="1" noRot="1" noMove="1" noResize="1"/>
          </p:cNvGrpSpPr>
          <p:nvPr/>
        </p:nvGrpSpPr>
        <p:grpSpPr>
          <a:xfrm>
            <a:off x="1774208" y="89715"/>
            <a:ext cx="9635320" cy="5561635"/>
            <a:chOff x="1774208" y="89715"/>
            <a:chExt cx="9635320" cy="5561635"/>
          </a:xfrm>
        </p:grpSpPr>
        <p:grpSp>
          <p:nvGrpSpPr>
            <p:cNvPr id="35" name="Grupo 34">
              <a:extLst>
                <a:ext uri="{FF2B5EF4-FFF2-40B4-BE49-F238E27FC236}">
                  <a16:creationId xmlns:a16="http://schemas.microsoft.com/office/drawing/2014/main" id="{DD7E468C-33FA-6B5A-6F3D-0CE90971984D}"/>
                </a:ext>
              </a:extLst>
            </p:cNvPr>
            <p:cNvGrpSpPr>
              <a:grpSpLocks noGrp="1" noUngrp="1" noRot="1" noMove="1" noResize="1"/>
            </p:cNvGrpSpPr>
            <p:nvPr/>
          </p:nvGrpSpPr>
          <p:grpSpPr>
            <a:xfrm>
              <a:off x="1892299" y="1603015"/>
              <a:ext cx="9517229" cy="4048335"/>
              <a:chOff x="1850917" y="2093157"/>
              <a:chExt cx="9903230" cy="4048335"/>
            </a:xfrm>
          </p:grpSpPr>
          <p:sp>
            <p:nvSpPr>
              <p:cNvPr id="6" name="Rectangle 5">
                <a:extLst>
                  <a:ext uri="{FF2B5EF4-FFF2-40B4-BE49-F238E27FC236}">
                    <a16:creationId xmlns:a16="http://schemas.microsoft.com/office/drawing/2014/main" id="{D29E4D2F-480A-464B-8B69-EA25A631CE5D}"/>
                  </a:ext>
                </a:extLst>
              </p:cNvPr>
              <p:cNvSpPr>
                <a:spLocks noGrp="1" noRot="1" noMove="1" noResize="1" noEditPoints="1" noAdjustHandles="1" noChangeArrowheads="1" noChangeShapeType="1"/>
              </p:cNvSpPr>
              <p:nvPr/>
            </p:nvSpPr>
            <p:spPr>
              <a:xfrm>
                <a:off x="1850917" y="2093157"/>
                <a:ext cx="9678369" cy="3816364"/>
              </a:xfrm>
              <a:prstGeom prst="rect">
                <a:avLst/>
              </a:prstGeom>
              <a:noFill/>
              <a:ln w="76200">
                <a:solidFill>
                  <a:srgbClr val="B5A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a:extLst>
                  <a:ext uri="{FF2B5EF4-FFF2-40B4-BE49-F238E27FC236}">
                    <a16:creationId xmlns:a16="http://schemas.microsoft.com/office/drawing/2014/main" id="{6534C781-F462-4AAE-BB6D-C4898DD7DD27}"/>
                  </a:ext>
                </a:extLst>
              </p:cNvPr>
              <p:cNvSpPr>
                <a:spLocks noGrp="1" noRot="1" noMove="1" noResize="1" noEditPoints="1" noAdjustHandles="1" noChangeArrowheads="1" noChangeShapeType="1"/>
              </p:cNvSpPr>
              <p:nvPr/>
            </p:nvSpPr>
            <p:spPr>
              <a:xfrm>
                <a:off x="2075778" y="2325128"/>
                <a:ext cx="9678369" cy="3816364"/>
              </a:xfrm>
              <a:prstGeom prst="rect">
                <a:avLst/>
              </a:prstGeom>
              <a:noFill/>
              <a:ln w="76200">
                <a:solidFill>
                  <a:srgbClr val="00A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 name="Imagen 1" descr="Logotipo&#10;&#10;El contenido generado por IA puede ser incorrecto.">
              <a:extLst>
                <a:ext uri="{FF2B5EF4-FFF2-40B4-BE49-F238E27FC236}">
                  <a16:creationId xmlns:a16="http://schemas.microsoft.com/office/drawing/2014/main" id="{B2404EEB-D204-8471-5B22-F54D864C102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53548"/>
            <a:stretch>
              <a:fillRect/>
            </a:stretch>
          </p:blipFill>
          <p:spPr bwMode="auto">
            <a:xfrm>
              <a:off x="1774208" y="89715"/>
              <a:ext cx="1434153" cy="1228725"/>
            </a:xfrm>
            <a:prstGeom prst="rect">
              <a:avLst/>
            </a:prstGeom>
            <a:noFill/>
          </p:spPr>
        </p:pic>
      </p:grpSp>
      <p:grpSp>
        <p:nvGrpSpPr>
          <p:cNvPr id="15" name="Grupo 14">
            <a:extLst>
              <a:ext uri="{FF2B5EF4-FFF2-40B4-BE49-F238E27FC236}">
                <a16:creationId xmlns:a16="http://schemas.microsoft.com/office/drawing/2014/main" id="{98F7769B-9EE6-74F7-E885-CDB2A3C83B36}"/>
              </a:ext>
            </a:extLst>
          </p:cNvPr>
          <p:cNvGrpSpPr>
            <a:grpSpLocks noGrp="1" noUngrp="1" noRot="1" noMove="1" noResize="1"/>
          </p:cNvGrpSpPr>
          <p:nvPr/>
        </p:nvGrpSpPr>
        <p:grpSpPr>
          <a:xfrm>
            <a:off x="6536904" y="6161630"/>
            <a:ext cx="5111986" cy="592595"/>
            <a:chOff x="6948854" y="6151306"/>
            <a:chExt cx="5111986" cy="592595"/>
          </a:xfrm>
        </p:grpSpPr>
        <p:pic>
          <p:nvPicPr>
            <p:cNvPr id="4" name="Imagen 3" descr="Logotipo&#10;&#10;El contenido generado por IA puede ser incorrecto.">
              <a:extLst>
                <a:ext uri="{FF2B5EF4-FFF2-40B4-BE49-F238E27FC236}">
                  <a16:creationId xmlns:a16="http://schemas.microsoft.com/office/drawing/2014/main" id="{C57ED18D-EDD2-BAE8-05D2-71451C68A3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6948854" y="6151306"/>
              <a:ext cx="1376351" cy="557401"/>
            </a:xfrm>
            <a:prstGeom prst="rect">
              <a:avLst/>
            </a:prstGeom>
          </p:spPr>
        </p:pic>
        <p:pic>
          <p:nvPicPr>
            <p:cNvPr id="11" name="Imagen 10" descr="Imagen que contiene Texto&#10;&#10;El contenido generado por IA puede ser incorrecto.">
              <a:extLst>
                <a:ext uri="{FF2B5EF4-FFF2-40B4-BE49-F238E27FC236}">
                  <a16:creationId xmlns:a16="http://schemas.microsoft.com/office/drawing/2014/main" id="{F6219342-D9F2-1843-82D6-E60FD434A11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561140" y="6201231"/>
              <a:ext cx="2005260" cy="484846"/>
            </a:xfrm>
            <a:prstGeom prst="rect">
              <a:avLst/>
            </a:prstGeom>
          </p:spPr>
        </p:pic>
        <p:pic>
          <p:nvPicPr>
            <p:cNvPr id="14" name="Imagen 13" descr="Logotipo, nombre de la empresa&#10;&#10;El contenido generado por IA puede ser incorrecto.">
              <a:extLst>
                <a:ext uri="{FF2B5EF4-FFF2-40B4-BE49-F238E27FC236}">
                  <a16:creationId xmlns:a16="http://schemas.microsoft.com/office/drawing/2014/main" id="{B10C55A9-4136-2523-55D8-8B6078EFA265}"/>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b="17323"/>
            <a:stretch>
              <a:fillRect/>
            </a:stretch>
          </p:blipFill>
          <p:spPr>
            <a:xfrm>
              <a:off x="10684489" y="6201231"/>
              <a:ext cx="1376351" cy="542670"/>
            </a:xfrm>
            <a:prstGeom prst="rect">
              <a:avLst/>
            </a:prstGeom>
          </p:spPr>
        </p:pic>
      </p:grpSp>
      <p:grpSp>
        <p:nvGrpSpPr>
          <p:cNvPr id="3" name="Grupo 2">
            <a:extLst>
              <a:ext uri="{FF2B5EF4-FFF2-40B4-BE49-F238E27FC236}">
                <a16:creationId xmlns:a16="http://schemas.microsoft.com/office/drawing/2014/main" id="{81C98ECB-557C-302A-7FDB-D3539DDD1EA4}"/>
              </a:ext>
            </a:extLst>
          </p:cNvPr>
          <p:cNvGrpSpPr>
            <a:grpSpLocks noGrp="1" noUngrp="1" noRot="1" noMove="1" noResize="1"/>
          </p:cNvGrpSpPr>
          <p:nvPr/>
        </p:nvGrpSpPr>
        <p:grpSpPr>
          <a:xfrm>
            <a:off x="86926" y="115481"/>
            <a:ext cx="11424607" cy="1161793"/>
            <a:chOff x="86926" y="115481"/>
            <a:chExt cx="11424607" cy="1161793"/>
          </a:xfrm>
        </p:grpSpPr>
        <p:pic>
          <p:nvPicPr>
            <p:cNvPr id="21" name="Imagen 20" descr="Forma&#10;&#10;El contenido generado por IA puede ser incorrecto.">
              <a:extLst>
                <a:ext uri="{FF2B5EF4-FFF2-40B4-BE49-F238E27FC236}">
                  <a16:creationId xmlns:a16="http://schemas.microsoft.com/office/drawing/2014/main" id="{B1827BE4-C0A2-2282-D627-4A61F55DE57A}"/>
                </a:ext>
              </a:extLst>
            </p:cNvPr>
            <p:cNvPicPr>
              <a:picLocks noGrp="1" noRot="1" noChangeAspect="1" noMove="1" noResize="1" noEditPoints="1" noAdjustHandles="1" noChangeArrowheads="1" noChangeShapeType="1" noCrop="1"/>
            </p:cNvPicPr>
            <p:nvPr/>
          </p:nvPicPr>
          <p:blipFill>
            <a:blip r:embed="rId8">
              <a:alphaModFix/>
              <a:extLst>
                <a:ext uri="{28A0092B-C50C-407E-A947-70E740481C1C}">
                  <a14:useLocalDpi xmlns:a14="http://schemas.microsoft.com/office/drawing/2010/main" val="0"/>
                </a:ext>
              </a:extLst>
            </a:blip>
            <a:srcRect r="63624"/>
            <a:stretch>
              <a:fillRect/>
            </a:stretch>
          </p:blipFill>
          <p:spPr>
            <a:xfrm>
              <a:off x="86926" y="115481"/>
              <a:ext cx="1633591" cy="1116236"/>
            </a:xfrm>
            <a:prstGeom prst="rect">
              <a:avLst/>
            </a:prstGeom>
          </p:spPr>
        </p:pic>
        <p:pic>
          <p:nvPicPr>
            <p:cNvPr id="27" name="Imagen 26">
              <a:extLst>
                <a:ext uri="{FF2B5EF4-FFF2-40B4-BE49-F238E27FC236}">
                  <a16:creationId xmlns:a16="http://schemas.microsoft.com/office/drawing/2014/main" id="{5683CDF3-5B64-B4E5-D0E7-4A0D07D07EBA}"/>
                </a:ext>
              </a:extLst>
            </p:cNvPr>
            <p:cNvPicPr>
              <a:picLocks noGrp="1" noRot="1" noChangeAspect="1" noMove="1" noResize="1" noEditPoints="1" noAdjustHandles="1" noChangeArrowheads="1" noChangeShapeType="1" noCrop="1"/>
            </p:cNvPicPr>
            <p:nvPr/>
          </p:nvPicPr>
          <p:blipFill>
            <a:blip r:embed="rId9"/>
            <a:stretch>
              <a:fillRect/>
            </a:stretch>
          </p:blipFill>
          <p:spPr>
            <a:xfrm>
              <a:off x="1856096" y="115481"/>
              <a:ext cx="2217969" cy="1161793"/>
            </a:xfrm>
            <a:prstGeom prst="rect">
              <a:avLst/>
            </a:prstGeom>
          </p:spPr>
        </p:pic>
        <p:pic>
          <p:nvPicPr>
            <p:cNvPr id="32" name="Imagen 31">
              <a:extLst>
                <a:ext uri="{FF2B5EF4-FFF2-40B4-BE49-F238E27FC236}">
                  <a16:creationId xmlns:a16="http://schemas.microsoft.com/office/drawing/2014/main" id="{0B12695F-AD37-6349-27F9-41383D6BD57E}"/>
                </a:ext>
              </a:extLst>
            </p:cNvPr>
            <p:cNvPicPr>
              <a:picLocks noGrp="1" noRot="1" noChangeAspect="1" noMove="1" noResize="1" noEditPoints="1" noAdjustHandles="1" noChangeArrowheads="1" noChangeShapeType="1" noCrop="1"/>
            </p:cNvPicPr>
            <p:nvPr/>
          </p:nvPicPr>
          <p:blipFill>
            <a:blip r:embed="rId10"/>
            <a:stretch>
              <a:fillRect/>
            </a:stretch>
          </p:blipFill>
          <p:spPr>
            <a:xfrm>
              <a:off x="4127756" y="426292"/>
              <a:ext cx="1167575" cy="823142"/>
            </a:xfrm>
            <a:prstGeom prst="rect">
              <a:avLst/>
            </a:prstGeom>
          </p:spPr>
        </p:pic>
        <p:pic>
          <p:nvPicPr>
            <p:cNvPr id="37" name="Imagen 36" descr="Imagen que contiene Texto&#10;&#10;El contenido generado por IA puede ser incorrecto.">
              <a:extLst>
                <a:ext uri="{FF2B5EF4-FFF2-40B4-BE49-F238E27FC236}">
                  <a16:creationId xmlns:a16="http://schemas.microsoft.com/office/drawing/2014/main" id="{EEFA737A-7438-D830-E475-F98A4A5F7A5A}"/>
                </a:ext>
              </a:extLst>
            </p:cNvPr>
            <p:cNvPicPr>
              <a:picLocks noGrp="1" noRot="1" noChangeAspect="1" noMove="1" noResize="1" noEditPoints="1" noAdjustHandles="1" noChangeArrowheads="1" noChangeShapeType="1" noCrop="1"/>
            </p:cNvPicPr>
            <p:nvPr/>
          </p:nvPicPr>
          <p:blipFill>
            <a:blip r:embed="rId11">
              <a:alphaModFix/>
              <a:extLst>
                <a:ext uri="{28A0092B-C50C-407E-A947-70E740481C1C}">
                  <a14:useLocalDpi xmlns:a14="http://schemas.microsoft.com/office/drawing/2010/main" val="0"/>
                </a:ext>
              </a:extLst>
            </a:blip>
            <a:stretch>
              <a:fillRect/>
            </a:stretch>
          </p:blipFill>
          <p:spPr>
            <a:xfrm>
              <a:off x="9733495" y="752527"/>
              <a:ext cx="1778038" cy="466085"/>
            </a:xfrm>
            <a:prstGeom prst="rect">
              <a:avLst/>
            </a:prstGeom>
          </p:spPr>
        </p:pic>
      </p:grpSp>
    </p:spTree>
    <p:extLst>
      <p:ext uri="{BB962C8B-B14F-4D97-AF65-F5344CB8AC3E}">
        <p14:creationId xmlns:p14="http://schemas.microsoft.com/office/powerpoint/2010/main" val="74434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E8A4D-264A-610C-0207-C9F258AD4DB1}"/>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A663C584-E9D3-4A0F-C392-E6606A841F5E}"/>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C514E923-08BC-C48D-D893-0C4E3E620793}"/>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3F6B13C5-D76B-1F30-85F5-30B3AC87DBD1}"/>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BC9BBF3F-1D49-0A00-222B-C7815D2F6BAC}"/>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AF91A250-07F4-7BDC-156A-359EE47DC990}"/>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0BCD93E4-D1D5-4D6A-43C8-0013C9DA2DF9}"/>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9D65639B-06B5-F390-BA2B-52FD07103D36}"/>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380638DC-8FBB-3BD4-EE4B-4F999797DD36}"/>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585722BE-E06E-6777-C5F9-F7B53CBAFC9B}"/>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A7F12021-02A5-0B2A-536D-BC32175D1DB8}"/>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66D46B4-06C8-5C10-B66B-BFF92D86A89A}"/>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8EEB81E5-BB1C-C573-3B09-E8AA9669CB75}"/>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89E00DC4-B083-7738-5FF2-ACEE3A27A114}"/>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2" name="Rectángulo redondeado 1">
            <a:extLst>
              <a:ext uri="{FF2B5EF4-FFF2-40B4-BE49-F238E27FC236}">
                <a16:creationId xmlns:a16="http://schemas.microsoft.com/office/drawing/2014/main" id="{28DBBEAD-EB65-7297-4CB8-440DD4A44D09}"/>
              </a:ext>
            </a:extLst>
          </p:cNvPr>
          <p:cNvSpPr/>
          <p:nvPr/>
        </p:nvSpPr>
        <p:spPr>
          <a:xfrm>
            <a:off x="2082258" y="1596619"/>
            <a:ext cx="5800724" cy="97884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16C809FE-DF38-606C-0A46-CCF6CC845E23}"/>
              </a:ext>
            </a:extLst>
          </p:cNvPr>
          <p:cNvSpPr txBox="1"/>
          <p:nvPr/>
        </p:nvSpPr>
        <p:spPr>
          <a:xfrm>
            <a:off x="2764170" y="1618380"/>
            <a:ext cx="4272883" cy="969496"/>
          </a:xfrm>
          <a:prstGeom prst="rect">
            <a:avLst/>
          </a:prstGeom>
          <a:noFill/>
        </p:spPr>
        <p:txBody>
          <a:bodyPr wrap="square" rtlCol="0">
            <a:spAutoFit/>
          </a:bodyPr>
          <a:lstStyle/>
          <a:p>
            <a:pPr algn="ctr"/>
            <a:r>
              <a:rPr lang="es-ES" sz="3000" b="1" dirty="0"/>
              <a:t>226</a:t>
            </a:r>
            <a:r>
              <a:rPr lang="es-ES" sz="2700" dirty="0"/>
              <a:t> TH/THR</a:t>
            </a:r>
          </a:p>
          <a:p>
            <a:pPr algn="ctr"/>
            <a:r>
              <a:rPr lang="es-ES" sz="2700" dirty="0"/>
              <a:t>Entre Abril 1992 – Julio 2024</a:t>
            </a:r>
          </a:p>
        </p:txBody>
      </p:sp>
      <p:sp>
        <p:nvSpPr>
          <p:cNvPr id="4" name="Rectángulo redondeado 3">
            <a:extLst>
              <a:ext uri="{FF2B5EF4-FFF2-40B4-BE49-F238E27FC236}">
                <a16:creationId xmlns:a16="http://schemas.microsoft.com/office/drawing/2014/main" id="{2DEA4DB4-90C4-7CBA-D464-67C6407A3C44}"/>
              </a:ext>
            </a:extLst>
          </p:cNvPr>
          <p:cNvSpPr/>
          <p:nvPr/>
        </p:nvSpPr>
        <p:spPr>
          <a:xfrm>
            <a:off x="3452270" y="5253575"/>
            <a:ext cx="3060700" cy="838200"/>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45348BAB-D7F9-1DC3-E2B5-7C6C747B1117}"/>
              </a:ext>
            </a:extLst>
          </p:cNvPr>
          <p:cNvSpPr txBox="1"/>
          <p:nvPr/>
        </p:nvSpPr>
        <p:spPr>
          <a:xfrm>
            <a:off x="3928698" y="5293519"/>
            <a:ext cx="2426427" cy="677108"/>
          </a:xfrm>
          <a:prstGeom prst="rect">
            <a:avLst/>
          </a:prstGeom>
          <a:noFill/>
        </p:spPr>
        <p:txBody>
          <a:bodyPr wrap="square" rtlCol="0">
            <a:spAutoFit/>
          </a:bodyPr>
          <a:lstStyle/>
          <a:p>
            <a:r>
              <a:rPr lang="es-ES" sz="3800" b="1" dirty="0"/>
              <a:t>218 </a:t>
            </a:r>
            <a:r>
              <a:rPr lang="es-ES" sz="2700" dirty="0"/>
              <a:t>TH/THR</a:t>
            </a:r>
            <a:endParaRPr lang="es-ES" sz="2700" b="1" dirty="0"/>
          </a:p>
        </p:txBody>
      </p:sp>
      <p:sp>
        <p:nvSpPr>
          <p:cNvPr id="20" name="CuadroTexto 19">
            <a:extLst>
              <a:ext uri="{FF2B5EF4-FFF2-40B4-BE49-F238E27FC236}">
                <a16:creationId xmlns:a16="http://schemas.microsoft.com/office/drawing/2014/main" id="{72BCD012-6A17-F1E7-CD92-F397C4BD371A}"/>
              </a:ext>
            </a:extLst>
          </p:cNvPr>
          <p:cNvSpPr txBox="1"/>
          <p:nvPr/>
        </p:nvSpPr>
        <p:spPr>
          <a:xfrm>
            <a:off x="6913561" y="2659161"/>
            <a:ext cx="4827335" cy="3139321"/>
          </a:xfrm>
          <a:prstGeom prst="rect">
            <a:avLst/>
          </a:prstGeom>
          <a:noFill/>
        </p:spPr>
        <p:txBody>
          <a:bodyPr wrap="square" rtlCol="0">
            <a:spAutoFit/>
          </a:bodyPr>
          <a:lstStyle/>
          <a:p>
            <a:r>
              <a:rPr lang="es-ES" b="1" i="1" dirty="0"/>
              <a:t>Criterios de inclusión:</a:t>
            </a:r>
          </a:p>
          <a:p>
            <a:pPr marL="342900" indent="-342900">
              <a:buFont typeface="Wingdings" pitchFamily="2" charset="2"/>
              <a:buChar char="Ø"/>
            </a:pPr>
            <a:r>
              <a:rPr lang="es-ES" dirty="0"/>
              <a:t>18 años</a:t>
            </a:r>
          </a:p>
          <a:p>
            <a:pPr marL="342900" indent="-342900">
              <a:buFont typeface="Wingdings" pitchFamily="2" charset="2"/>
              <a:buChar char="Ø"/>
            </a:pPr>
            <a:r>
              <a:rPr lang="es-ES" dirty="0"/>
              <a:t>TH aislado o THR combinado por EP</a:t>
            </a:r>
          </a:p>
          <a:p>
            <a:pPr marL="342900" indent="-342900">
              <a:buFont typeface="Wingdings" pitchFamily="2" charset="2"/>
              <a:buChar char="Ø"/>
            </a:pPr>
            <a:r>
              <a:rPr lang="es-ES" dirty="0"/>
              <a:t>Seguimiento &gt; 6 meses</a:t>
            </a:r>
          </a:p>
          <a:p>
            <a:endParaRPr lang="es-ES" dirty="0"/>
          </a:p>
          <a:p>
            <a:r>
              <a:rPr lang="es-ES" b="1" i="1" dirty="0"/>
              <a:t>Criterios de exclusión</a:t>
            </a:r>
          </a:p>
          <a:p>
            <a:pPr marL="342900" indent="-342900">
              <a:buFont typeface="Wingdings" pitchFamily="2" charset="2"/>
              <a:buChar char="Ø"/>
            </a:pPr>
            <a:r>
              <a:rPr lang="es-ES" dirty="0"/>
              <a:t>Todos los pacientes en los que no se especifica fecha de T.</a:t>
            </a:r>
          </a:p>
          <a:p>
            <a:endParaRPr lang="es-ES" dirty="0"/>
          </a:p>
          <a:p>
            <a:r>
              <a:rPr lang="es-ES" dirty="0"/>
              <a:t>5- Seguimiento &lt;  6 m</a:t>
            </a:r>
          </a:p>
          <a:p>
            <a:r>
              <a:rPr lang="es-ES" dirty="0"/>
              <a:t>3- Sin especificar la fecha de seguimiento</a:t>
            </a:r>
          </a:p>
        </p:txBody>
      </p:sp>
      <p:sp>
        <p:nvSpPr>
          <p:cNvPr id="21" name="Flecha abajo 20">
            <a:extLst>
              <a:ext uri="{FF2B5EF4-FFF2-40B4-BE49-F238E27FC236}">
                <a16:creationId xmlns:a16="http://schemas.microsoft.com/office/drawing/2014/main" id="{16B89071-225A-6E99-A2ED-9AF2EE6651E6}"/>
              </a:ext>
            </a:extLst>
          </p:cNvPr>
          <p:cNvSpPr/>
          <p:nvPr/>
        </p:nvSpPr>
        <p:spPr>
          <a:xfrm>
            <a:off x="4770255" y="2630085"/>
            <a:ext cx="482600" cy="2431946"/>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ítulo 23">
            <a:extLst>
              <a:ext uri="{FF2B5EF4-FFF2-40B4-BE49-F238E27FC236}">
                <a16:creationId xmlns:a16="http://schemas.microsoft.com/office/drawing/2014/main" id="{A6E6AF44-285D-0938-CABD-5228BAF4D5F5}"/>
              </a:ext>
            </a:extLst>
          </p:cNvPr>
          <p:cNvSpPr>
            <a:spLocks noGrp="1"/>
          </p:cNvSpPr>
          <p:nvPr>
            <p:ph type="title"/>
          </p:nvPr>
        </p:nvSpPr>
        <p:spPr/>
        <p:txBody>
          <a:bodyPr/>
          <a:lstStyle/>
          <a:p>
            <a:r>
              <a:rPr lang="es-ES" b="1" dirty="0"/>
              <a:t>Resultados</a:t>
            </a:r>
          </a:p>
        </p:txBody>
      </p:sp>
    </p:spTree>
    <p:extLst>
      <p:ext uri="{BB962C8B-B14F-4D97-AF65-F5344CB8AC3E}">
        <p14:creationId xmlns:p14="http://schemas.microsoft.com/office/powerpoint/2010/main" val="224052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ECD97-C106-CFAC-50A2-4AC7587A387C}"/>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E5B11579-9299-7A7A-93BB-0BAA2A7564EF}"/>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B0F9501C-912E-FE8A-C4B1-78935B5C2ACE}"/>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C56C2B66-612F-54A5-A66B-6A166C434A6F}"/>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8E4FD7BB-B82A-7F46-6660-DB55B31004AE}"/>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D5508516-A7B0-D28B-B538-F8D6CC06A0D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BAA8CAF-7D3F-116E-4A5E-37FE2D2362EC}"/>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421DBF96-63AC-DF27-1A39-65D12A71CCAF}"/>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0B344F20-5B2D-A8A6-D3EF-8E9B7C236615}"/>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5CCC058C-FE21-C3E7-48B8-FF79BE935425}"/>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0FF9D062-8CC5-BF8A-BC0B-4C864F826AC2}"/>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75D60E69-E4C2-4E6D-D5CE-DB8989AFC2F8}"/>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E0025C69-F764-71E6-3C84-869E36403C6D}"/>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B455CC96-2526-2396-DBE4-942DCC6EBF2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2" name="Título 1">
            <a:extLst>
              <a:ext uri="{FF2B5EF4-FFF2-40B4-BE49-F238E27FC236}">
                <a16:creationId xmlns:a16="http://schemas.microsoft.com/office/drawing/2014/main" id="{EC0808DD-6385-D155-2B81-FD257B51E9DC}"/>
              </a:ext>
            </a:extLst>
          </p:cNvPr>
          <p:cNvSpPr>
            <a:spLocks noGrp="1"/>
          </p:cNvSpPr>
          <p:nvPr>
            <p:ph type="title"/>
          </p:nvPr>
        </p:nvSpPr>
        <p:spPr/>
        <p:txBody>
          <a:bodyPr/>
          <a:lstStyle/>
          <a:p>
            <a:r>
              <a:rPr lang="es-ES" dirty="0"/>
              <a:t>Características donantes</a:t>
            </a:r>
          </a:p>
        </p:txBody>
      </p:sp>
      <p:graphicFrame>
        <p:nvGraphicFramePr>
          <p:cNvPr id="3" name="Tabla 2">
            <a:extLst>
              <a:ext uri="{FF2B5EF4-FFF2-40B4-BE49-F238E27FC236}">
                <a16:creationId xmlns:a16="http://schemas.microsoft.com/office/drawing/2014/main" id="{D5B6D081-6A40-EC45-0650-3EE02D356FFD}"/>
              </a:ext>
            </a:extLst>
          </p:cNvPr>
          <p:cNvGraphicFramePr>
            <a:graphicFrameLocks noGrp="1"/>
          </p:cNvGraphicFramePr>
          <p:nvPr>
            <p:extLst>
              <p:ext uri="{D42A27DB-BD31-4B8C-83A1-F6EECF244321}">
                <p14:modId xmlns:p14="http://schemas.microsoft.com/office/powerpoint/2010/main" val="2473448263"/>
              </p:ext>
            </p:extLst>
          </p:nvPr>
        </p:nvGraphicFramePr>
        <p:xfrm>
          <a:off x="1559593" y="1921853"/>
          <a:ext cx="8769853" cy="3215640"/>
        </p:xfrm>
        <a:graphic>
          <a:graphicData uri="http://schemas.openxmlformats.org/drawingml/2006/table">
            <a:tbl>
              <a:tblPr firstRow="1" bandRow="1">
                <a:tableStyleId>{9DCAF9ED-07DC-4A11-8D7F-57B35C25682E}</a:tableStyleId>
              </a:tblPr>
              <a:tblGrid>
                <a:gridCol w="2344017">
                  <a:extLst>
                    <a:ext uri="{9D8B030D-6E8A-4147-A177-3AD203B41FA5}">
                      <a16:colId xmlns:a16="http://schemas.microsoft.com/office/drawing/2014/main" val="2222361402"/>
                    </a:ext>
                  </a:extLst>
                </a:gridCol>
                <a:gridCol w="1606459">
                  <a:extLst>
                    <a:ext uri="{9D8B030D-6E8A-4147-A177-3AD203B41FA5}">
                      <a16:colId xmlns:a16="http://schemas.microsoft.com/office/drawing/2014/main" val="3833617988"/>
                    </a:ext>
                  </a:extLst>
                </a:gridCol>
                <a:gridCol w="2170891">
                  <a:extLst>
                    <a:ext uri="{9D8B030D-6E8A-4147-A177-3AD203B41FA5}">
                      <a16:colId xmlns:a16="http://schemas.microsoft.com/office/drawing/2014/main" val="3625268074"/>
                    </a:ext>
                  </a:extLst>
                </a:gridCol>
                <a:gridCol w="1792224">
                  <a:extLst>
                    <a:ext uri="{9D8B030D-6E8A-4147-A177-3AD203B41FA5}">
                      <a16:colId xmlns:a16="http://schemas.microsoft.com/office/drawing/2014/main" val="2256798862"/>
                    </a:ext>
                  </a:extLst>
                </a:gridCol>
                <a:gridCol w="856262">
                  <a:extLst>
                    <a:ext uri="{9D8B030D-6E8A-4147-A177-3AD203B41FA5}">
                      <a16:colId xmlns:a16="http://schemas.microsoft.com/office/drawing/2014/main" val="991920115"/>
                    </a:ext>
                  </a:extLst>
                </a:gridCol>
              </a:tblGrid>
              <a:tr h="370840">
                <a:tc gridSpan="2">
                  <a:txBody>
                    <a:bodyPr/>
                    <a:lstStyle/>
                    <a:p>
                      <a:pPr algn="ctr"/>
                      <a:r>
                        <a:rPr lang="es-ES" sz="3000" dirty="0"/>
                        <a:t>                       Total</a:t>
                      </a:r>
                    </a:p>
                  </a:txBody>
                  <a:tcPr/>
                </a:tc>
                <a:tc hMerge="1">
                  <a:txBody>
                    <a:bodyPr/>
                    <a:lstStyle/>
                    <a:p>
                      <a:endParaRPr lang="es-ES" dirty="0"/>
                    </a:p>
                  </a:txBody>
                  <a:tcPr/>
                </a:tc>
                <a:tc>
                  <a:txBody>
                    <a:bodyPr/>
                    <a:lstStyle/>
                    <a:p>
                      <a:pPr algn="ctr"/>
                      <a:r>
                        <a:rPr lang="es-ES" sz="3000" dirty="0"/>
                        <a:t>TH</a:t>
                      </a:r>
                    </a:p>
                  </a:txBody>
                  <a:tcPr/>
                </a:tc>
                <a:tc>
                  <a:txBody>
                    <a:bodyPr/>
                    <a:lstStyle/>
                    <a:p>
                      <a:pPr algn="ctr"/>
                      <a:r>
                        <a:rPr lang="es-ES" sz="3000" dirty="0"/>
                        <a:t>THR</a:t>
                      </a:r>
                    </a:p>
                  </a:txBody>
                  <a:tcPr/>
                </a:tc>
                <a:tc>
                  <a:txBody>
                    <a:bodyPr/>
                    <a:lstStyle/>
                    <a:p>
                      <a:pPr algn="ctr"/>
                      <a:r>
                        <a:rPr lang="es-ES" sz="2400" i="1" dirty="0"/>
                        <a:t>p</a:t>
                      </a:r>
                    </a:p>
                  </a:txBody>
                  <a:tcPr/>
                </a:tc>
                <a:extLst>
                  <a:ext uri="{0D108BD9-81ED-4DB2-BD59-A6C34878D82A}">
                    <a16:rowId xmlns:a16="http://schemas.microsoft.com/office/drawing/2014/main" val="2542193796"/>
                  </a:ext>
                </a:extLst>
              </a:tr>
              <a:tr h="370840">
                <a:tc>
                  <a:txBody>
                    <a:bodyPr/>
                    <a:lstStyle/>
                    <a:p>
                      <a:pPr algn="l"/>
                      <a:r>
                        <a:rPr lang="es-ES" dirty="0"/>
                        <a:t>Edad </a:t>
                      </a:r>
                    </a:p>
                  </a:txBody>
                  <a:tcPr/>
                </a:tc>
                <a:tc>
                  <a:txBody>
                    <a:bodyPr/>
                    <a:lstStyle/>
                    <a:p>
                      <a:pPr algn="ctr"/>
                      <a:r>
                        <a:rPr lang="es-ES" dirty="0"/>
                        <a:t> 52 (41-61)</a:t>
                      </a:r>
                    </a:p>
                  </a:txBody>
                  <a:tcPr/>
                </a:tc>
                <a:tc>
                  <a:txBody>
                    <a:bodyPr/>
                    <a:lstStyle/>
                    <a:p>
                      <a:pPr algn="ctr"/>
                      <a:r>
                        <a:rPr lang="es-ES" dirty="0"/>
                        <a:t>54 (41-66,5)</a:t>
                      </a:r>
                    </a:p>
                  </a:txBody>
                  <a:tcPr/>
                </a:tc>
                <a:tc>
                  <a:txBody>
                    <a:bodyPr/>
                    <a:lstStyle/>
                    <a:p>
                      <a:pPr algn="ctr"/>
                      <a:r>
                        <a:rPr lang="es-ES" dirty="0"/>
                        <a:t>51 (41-59)</a:t>
                      </a:r>
                    </a:p>
                  </a:txBody>
                  <a:tcPr/>
                </a:tc>
                <a:tc>
                  <a:txBody>
                    <a:bodyPr/>
                    <a:lstStyle/>
                    <a:p>
                      <a:pPr algn="ctr"/>
                      <a:r>
                        <a:rPr lang="es-ES" sz="1600" i="1" dirty="0"/>
                        <a:t>0,03</a:t>
                      </a:r>
                    </a:p>
                  </a:txBody>
                  <a:tcPr/>
                </a:tc>
                <a:extLst>
                  <a:ext uri="{0D108BD9-81ED-4DB2-BD59-A6C34878D82A}">
                    <a16:rowId xmlns:a16="http://schemas.microsoft.com/office/drawing/2014/main" val="4134860805"/>
                  </a:ext>
                </a:extLst>
              </a:tr>
              <a:tr h="370840">
                <a:tc>
                  <a:txBody>
                    <a:bodyPr/>
                    <a:lstStyle/>
                    <a:p>
                      <a:pPr algn="l"/>
                      <a:r>
                        <a:rPr lang="es-ES" dirty="0"/>
                        <a:t>IMC</a:t>
                      </a:r>
                    </a:p>
                  </a:txBody>
                  <a:tcPr/>
                </a:tc>
                <a:tc>
                  <a:txBody>
                    <a:bodyPr/>
                    <a:lstStyle/>
                    <a:p>
                      <a:pPr algn="ctr"/>
                      <a:r>
                        <a:rPr lang="es-ES" dirty="0"/>
                        <a:t>26 (24-28)</a:t>
                      </a:r>
                    </a:p>
                  </a:txBody>
                  <a:tcPr/>
                </a:tc>
                <a:tc>
                  <a:txBody>
                    <a:bodyPr/>
                    <a:lstStyle/>
                    <a:p>
                      <a:pPr algn="ctr"/>
                      <a:r>
                        <a:rPr lang="es-ES" dirty="0"/>
                        <a:t>26 (24-28)</a:t>
                      </a:r>
                    </a:p>
                  </a:txBody>
                  <a:tcPr/>
                </a:tc>
                <a:tc>
                  <a:txBody>
                    <a:bodyPr/>
                    <a:lstStyle/>
                    <a:p>
                      <a:pPr algn="ctr"/>
                      <a:r>
                        <a:rPr lang="es-ES" dirty="0"/>
                        <a:t>26 (24-29)</a:t>
                      </a:r>
                    </a:p>
                  </a:txBody>
                  <a:tcPr/>
                </a:tc>
                <a:tc>
                  <a:txBody>
                    <a:bodyPr/>
                    <a:lstStyle/>
                    <a:p>
                      <a:pPr algn="ctr"/>
                      <a:r>
                        <a:rPr lang="es-ES" sz="1600" i="1" dirty="0"/>
                        <a:t>0,21</a:t>
                      </a:r>
                    </a:p>
                  </a:txBody>
                  <a:tcPr/>
                </a:tc>
                <a:extLst>
                  <a:ext uri="{0D108BD9-81ED-4DB2-BD59-A6C34878D82A}">
                    <a16:rowId xmlns:a16="http://schemas.microsoft.com/office/drawing/2014/main" val="693107575"/>
                  </a:ext>
                </a:extLst>
              </a:tr>
              <a:tr h="370840">
                <a:tc>
                  <a:txBody>
                    <a:bodyPr/>
                    <a:lstStyle/>
                    <a:p>
                      <a:pPr algn="l"/>
                      <a:r>
                        <a:rPr lang="es-ES" dirty="0"/>
                        <a:t>Tipo de donante</a:t>
                      </a:r>
                    </a:p>
                    <a:p>
                      <a:pPr algn="l"/>
                      <a:r>
                        <a:rPr lang="es-ES" dirty="0"/>
                        <a:t>   DME</a:t>
                      </a:r>
                    </a:p>
                    <a:p>
                      <a:pPr algn="l"/>
                      <a:r>
                        <a:rPr lang="es-ES" dirty="0"/>
                        <a:t>   DAC</a:t>
                      </a:r>
                    </a:p>
                  </a:txBody>
                  <a:tcPr/>
                </a:tc>
                <a:tc>
                  <a:txBody>
                    <a:bodyPr/>
                    <a:lstStyle/>
                    <a:p>
                      <a:pPr algn="ctr"/>
                      <a:endParaRPr lang="es-ES" dirty="0"/>
                    </a:p>
                    <a:p>
                      <a:pPr algn="ctr"/>
                      <a:r>
                        <a:rPr lang="es-ES" dirty="0"/>
                        <a:t>183 (83,9%)</a:t>
                      </a:r>
                    </a:p>
                    <a:p>
                      <a:pPr algn="ctr"/>
                      <a:r>
                        <a:rPr lang="es-ES" dirty="0"/>
                        <a:t>35 (16,1%)</a:t>
                      </a:r>
                    </a:p>
                  </a:txBody>
                  <a:tcPr/>
                </a:tc>
                <a:tc>
                  <a:txBody>
                    <a:bodyPr/>
                    <a:lstStyle/>
                    <a:p>
                      <a:pPr algn="ctr"/>
                      <a:endParaRPr lang="es-ES" dirty="0"/>
                    </a:p>
                    <a:p>
                      <a:pPr algn="ctr"/>
                      <a:r>
                        <a:rPr lang="es-ES" dirty="0"/>
                        <a:t>99 (80,5%)</a:t>
                      </a:r>
                    </a:p>
                    <a:p>
                      <a:pPr algn="ctr"/>
                      <a:r>
                        <a:rPr lang="es-ES" dirty="0"/>
                        <a:t>24 (19,5%)</a:t>
                      </a:r>
                    </a:p>
                  </a:txBody>
                  <a:tcPr/>
                </a:tc>
                <a:tc>
                  <a:txBody>
                    <a:bodyPr/>
                    <a:lstStyle/>
                    <a:p>
                      <a:pPr algn="ctr"/>
                      <a:endParaRPr lang="es-ES" dirty="0"/>
                    </a:p>
                    <a:p>
                      <a:pPr algn="ctr"/>
                      <a:r>
                        <a:rPr lang="es-ES" dirty="0"/>
                        <a:t>84 (88,4%)</a:t>
                      </a:r>
                    </a:p>
                    <a:p>
                      <a:pPr algn="ctr"/>
                      <a:r>
                        <a:rPr lang="es-ES" dirty="0"/>
                        <a:t>11 (11,6%)</a:t>
                      </a:r>
                    </a:p>
                  </a:txBody>
                  <a:tcPr/>
                </a:tc>
                <a:tc>
                  <a:txBody>
                    <a:bodyPr/>
                    <a:lstStyle/>
                    <a:p>
                      <a:pPr algn="ctr"/>
                      <a:r>
                        <a:rPr lang="es-ES" sz="1600" i="1" dirty="0"/>
                        <a:t>0,11</a:t>
                      </a:r>
                    </a:p>
                  </a:txBody>
                  <a:tcPr/>
                </a:tc>
                <a:extLst>
                  <a:ext uri="{0D108BD9-81ED-4DB2-BD59-A6C34878D82A}">
                    <a16:rowId xmlns:a16="http://schemas.microsoft.com/office/drawing/2014/main" val="728407047"/>
                  </a:ext>
                </a:extLst>
              </a:tr>
              <a:tr h="370840">
                <a:tc>
                  <a:txBody>
                    <a:bodyPr/>
                    <a:lstStyle/>
                    <a:p>
                      <a:pPr algn="l"/>
                      <a:r>
                        <a:rPr lang="es-ES" dirty="0"/>
                        <a:t>NRP (en DAC)</a:t>
                      </a:r>
                    </a:p>
                  </a:txBody>
                  <a:tcPr/>
                </a:tc>
                <a:tc>
                  <a:txBody>
                    <a:bodyPr/>
                    <a:lstStyle/>
                    <a:p>
                      <a:pPr algn="ctr"/>
                      <a:r>
                        <a:rPr lang="es-ES" dirty="0"/>
                        <a:t>30 (85.7%)</a:t>
                      </a:r>
                    </a:p>
                  </a:txBody>
                  <a:tcPr/>
                </a:tc>
                <a:tc>
                  <a:txBody>
                    <a:bodyPr/>
                    <a:lstStyle/>
                    <a:p>
                      <a:pPr algn="ctr"/>
                      <a:r>
                        <a:rPr lang="es-ES" dirty="0"/>
                        <a:t>19 (79,2%)</a:t>
                      </a:r>
                    </a:p>
                  </a:txBody>
                  <a:tcPr/>
                </a:tc>
                <a:tc>
                  <a:txBody>
                    <a:bodyPr/>
                    <a:lstStyle/>
                    <a:p>
                      <a:pPr algn="ctr"/>
                      <a:r>
                        <a:rPr lang="es-ES" dirty="0"/>
                        <a:t>11 (100%)</a:t>
                      </a:r>
                    </a:p>
                  </a:txBody>
                  <a:tcPr/>
                </a:tc>
                <a:tc>
                  <a:txBody>
                    <a:bodyPr/>
                    <a:lstStyle/>
                    <a:p>
                      <a:pPr algn="ctr"/>
                      <a:r>
                        <a:rPr lang="es-ES" sz="1600" i="1" dirty="0"/>
                        <a:t>0,11</a:t>
                      </a:r>
                    </a:p>
                  </a:txBody>
                  <a:tcPr/>
                </a:tc>
                <a:extLst>
                  <a:ext uri="{0D108BD9-81ED-4DB2-BD59-A6C34878D82A}">
                    <a16:rowId xmlns:a16="http://schemas.microsoft.com/office/drawing/2014/main" val="2325741470"/>
                  </a:ext>
                </a:extLst>
              </a:tr>
              <a:tr h="370840">
                <a:tc>
                  <a:txBody>
                    <a:bodyPr/>
                    <a:lstStyle/>
                    <a:p>
                      <a:pPr algn="l"/>
                      <a:r>
                        <a:rPr lang="es-ES" dirty="0"/>
                        <a:t>Tiempo de isquemia fría (hígado) min</a:t>
                      </a:r>
                    </a:p>
                  </a:txBody>
                  <a:tcPr/>
                </a:tc>
                <a:tc>
                  <a:txBody>
                    <a:bodyPr/>
                    <a:lstStyle/>
                    <a:p>
                      <a:pPr algn="ctr"/>
                      <a:r>
                        <a:rPr lang="es-ES" dirty="0"/>
                        <a:t>325 (265-420)</a:t>
                      </a:r>
                    </a:p>
                  </a:txBody>
                  <a:tcPr/>
                </a:tc>
                <a:tc>
                  <a:txBody>
                    <a:bodyPr/>
                    <a:lstStyle/>
                    <a:p>
                      <a:pPr algn="ctr"/>
                      <a:r>
                        <a:rPr lang="es-ES" dirty="0"/>
                        <a:t>318 (281-397)</a:t>
                      </a:r>
                    </a:p>
                  </a:txBody>
                  <a:tcPr/>
                </a:tc>
                <a:tc>
                  <a:txBody>
                    <a:bodyPr/>
                    <a:lstStyle/>
                    <a:p>
                      <a:pPr algn="ctr"/>
                      <a:r>
                        <a:rPr lang="es-ES" dirty="0"/>
                        <a:t>330 (248-430)</a:t>
                      </a:r>
                    </a:p>
                  </a:txBody>
                  <a:tcPr/>
                </a:tc>
                <a:tc>
                  <a:txBody>
                    <a:bodyPr/>
                    <a:lstStyle/>
                    <a:p>
                      <a:pPr algn="ctr"/>
                      <a:r>
                        <a:rPr lang="es-ES" sz="1600" i="1" dirty="0"/>
                        <a:t>0,22</a:t>
                      </a:r>
                    </a:p>
                  </a:txBody>
                  <a:tcPr/>
                </a:tc>
                <a:extLst>
                  <a:ext uri="{0D108BD9-81ED-4DB2-BD59-A6C34878D82A}">
                    <a16:rowId xmlns:a16="http://schemas.microsoft.com/office/drawing/2014/main" val="2208198979"/>
                  </a:ext>
                </a:extLst>
              </a:tr>
            </a:tbl>
          </a:graphicData>
        </a:graphic>
      </p:graphicFrame>
      <p:cxnSp>
        <p:nvCxnSpPr>
          <p:cNvPr id="20" name="Conector recto de flecha 19">
            <a:extLst>
              <a:ext uri="{FF2B5EF4-FFF2-40B4-BE49-F238E27FC236}">
                <a16:creationId xmlns:a16="http://schemas.microsoft.com/office/drawing/2014/main" id="{35262555-EE17-A7FC-6419-3FD138089748}"/>
              </a:ext>
            </a:extLst>
          </p:cNvPr>
          <p:cNvCxnSpPr/>
          <p:nvPr/>
        </p:nvCxnSpPr>
        <p:spPr>
          <a:xfrm>
            <a:off x="1228528" y="2640601"/>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2D447CE4-46F4-FBA2-AF6D-68159D705CA1}"/>
              </a:ext>
            </a:extLst>
          </p:cNvPr>
          <p:cNvCxnSpPr/>
          <p:nvPr/>
        </p:nvCxnSpPr>
        <p:spPr>
          <a:xfrm>
            <a:off x="1252592" y="4300957"/>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DA03B48-39D1-DE74-3004-7B62052FD8D6}"/>
              </a:ext>
            </a:extLst>
          </p:cNvPr>
          <p:cNvCxnSpPr/>
          <p:nvPr/>
        </p:nvCxnSpPr>
        <p:spPr>
          <a:xfrm>
            <a:off x="1244572" y="3972097"/>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0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2166-95EB-207B-2451-AD069078CD2E}"/>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E0B480C3-AE28-0B41-A5C7-088B35D1F23C}"/>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734D96D5-0493-EFA8-941C-FF89FF85277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72A6719A-B059-DE23-B263-99B07825D60E}"/>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81353A78-DBB7-8AB5-D696-D7D37412BB08}"/>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E92E32DD-C4E5-332B-4200-4A209E221A53}"/>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14D35DE1-D9B4-5037-3E51-B8CC958CC3EC}"/>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7336AF38-1EB6-DC29-26A4-CD803B344C6C}"/>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58EB54B3-4D91-7D1F-5BE0-59549D14A607}"/>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D301486-6A6F-9C2E-D633-C03107E3D36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C87EE03-99E0-A5FB-DD3A-DE100BBCBCC3}"/>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573761D3-9C94-0D16-178D-7F05324E798E}"/>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2288A2CB-3852-57F2-F5DF-81096F9D3E22}"/>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F0384C1A-5A4A-CE35-0B99-811F6E0468C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69A69B40-DFDE-D0B4-2355-BE2D75E88833}"/>
              </a:ext>
            </a:extLst>
          </p:cNvPr>
          <p:cNvGraphicFramePr>
            <a:graphicFrameLocks noGrp="1"/>
          </p:cNvGraphicFramePr>
          <p:nvPr>
            <p:extLst>
              <p:ext uri="{D42A27DB-BD31-4B8C-83A1-F6EECF244321}">
                <p14:modId xmlns:p14="http://schemas.microsoft.com/office/powerpoint/2010/main" val="437476986"/>
              </p:ext>
            </p:extLst>
          </p:nvPr>
        </p:nvGraphicFramePr>
        <p:xfrm>
          <a:off x="3572077" y="1244021"/>
          <a:ext cx="7981367" cy="4898067"/>
        </p:xfrm>
        <a:graphic>
          <a:graphicData uri="http://schemas.openxmlformats.org/drawingml/2006/table">
            <a:tbl>
              <a:tblPr firstRow="1" bandRow="1">
                <a:tableStyleId>{9DCAF9ED-07DC-4A11-8D7F-57B35C25682E}</a:tableStyleId>
              </a:tblPr>
              <a:tblGrid>
                <a:gridCol w="1814441">
                  <a:extLst>
                    <a:ext uri="{9D8B030D-6E8A-4147-A177-3AD203B41FA5}">
                      <a16:colId xmlns:a16="http://schemas.microsoft.com/office/drawing/2014/main" val="3779992271"/>
                    </a:ext>
                  </a:extLst>
                </a:gridCol>
                <a:gridCol w="1961558">
                  <a:extLst>
                    <a:ext uri="{9D8B030D-6E8A-4147-A177-3AD203B41FA5}">
                      <a16:colId xmlns:a16="http://schemas.microsoft.com/office/drawing/2014/main" val="4139598932"/>
                    </a:ext>
                  </a:extLst>
                </a:gridCol>
                <a:gridCol w="1859849">
                  <a:extLst>
                    <a:ext uri="{9D8B030D-6E8A-4147-A177-3AD203B41FA5}">
                      <a16:colId xmlns:a16="http://schemas.microsoft.com/office/drawing/2014/main" val="1922783587"/>
                    </a:ext>
                  </a:extLst>
                </a:gridCol>
                <a:gridCol w="1482527">
                  <a:extLst>
                    <a:ext uri="{9D8B030D-6E8A-4147-A177-3AD203B41FA5}">
                      <a16:colId xmlns:a16="http://schemas.microsoft.com/office/drawing/2014/main" val="784774161"/>
                    </a:ext>
                  </a:extLst>
                </a:gridCol>
                <a:gridCol w="862992">
                  <a:extLst>
                    <a:ext uri="{9D8B030D-6E8A-4147-A177-3AD203B41FA5}">
                      <a16:colId xmlns:a16="http://schemas.microsoft.com/office/drawing/2014/main" val="3703451270"/>
                    </a:ext>
                  </a:extLst>
                </a:gridCol>
              </a:tblGrid>
              <a:tr h="305666">
                <a:tc>
                  <a:txBody>
                    <a:bodyPr/>
                    <a:lstStyle/>
                    <a:p>
                      <a:pPr>
                        <a:lnSpc>
                          <a:spcPts val="1920"/>
                        </a:lnSpc>
                      </a:pPr>
                      <a:r>
                        <a:rPr lang="es-ES" sz="1700" b="1" dirty="0"/>
                        <a:t> </a:t>
                      </a:r>
                      <a:endParaRPr lang="es-ES" sz="1700" b="1" i="1" dirty="0"/>
                    </a:p>
                  </a:txBody>
                  <a:tcPr/>
                </a:tc>
                <a:tc>
                  <a:txBody>
                    <a:bodyPr/>
                    <a:lstStyle/>
                    <a:p>
                      <a:pPr algn="ctr">
                        <a:lnSpc>
                          <a:spcPts val="1920"/>
                        </a:lnSpc>
                      </a:pPr>
                      <a:endParaRPr lang="es-ES" sz="1700" dirty="0"/>
                    </a:p>
                  </a:txBody>
                  <a:tcPr/>
                </a:tc>
                <a:tc>
                  <a:txBody>
                    <a:bodyPr/>
                    <a:lstStyle/>
                    <a:p>
                      <a:pPr algn="ctr">
                        <a:lnSpc>
                          <a:spcPts val="1920"/>
                        </a:lnSpc>
                      </a:pPr>
                      <a:r>
                        <a:rPr lang="es-ES" sz="2400" dirty="0"/>
                        <a:t>TH</a:t>
                      </a:r>
                    </a:p>
                  </a:txBody>
                  <a:tcPr/>
                </a:tc>
                <a:tc>
                  <a:txBody>
                    <a:bodyPr/>
                    <a:lstStyle/>
                    <a:p>
                      <a:pPr algn="ctr">
                        <a:lnSpc>
                          <a:spcPts val="1920"/>
                        </a:lnSpc>
                      </a:pPr>
                      <a:r>
                        <a:rPr lang="es-ES" sz="2400" dirty="0"/>
                        <a:t>THR</a:t>
                      </a:r>
                    </a:p>
                  </a:txBody>
                  <a:tcPr/>
                </a:tc>
                <a:tc>
                  <a:txBody>
                    <a:bodyPr/>
                    <a:lstStyle/>
                    <a:p>
                      <a:pPr algn="ctr">
                        <a:lnSpc>
                          <a:spcPts val="1920"/>
                        </a:lnSpc>
                      </a:pPr>
                      <a:r>
                        <a:rPr lang="es-ES" sz="1700" dirty="0"/>
                        <a:t>p</a:t>
                      </a:r>
                    </a:p>
                  </a:txBody>
                  <a:tcPr/>
                </a:tc>
                <a:extLst>
                  <a:ext uri="{0D108BD9-81ED-4DB2-BD59-A6C34878D82A}">
                    <a16:rowId xmlns:a16="http://schemas.microsoft.com/office/drawing/2014/main" val="1145291616"/>
                  </a:ext>
                </a:extLst>
              </a:tr>
              <a:tr h="402457">
                <a:tc>
                  <a:txBody>
                    <a:bodyPr/>
                    <a:lstStyle/>
                    <a:p>
                      <a:pPr>
                        <a:lnSpc>
                          <a:spcPts val="1920"/>
                        </a:lnSpc>
                      </a:pPr>
                      <a:r>
                        <a:rPr lang="es-ES" sz="1700" b="1" dirty="0"/>
                        <a:t>Edad</a:t>
                      </a:r>
                      <a:endParaRPr lang="es-ES" sz="1700" b="1" i="1" dirty="0"/>
                    </a:p>
                  </a:txBody>
                  <a:tcPr/>
                </a:tc>
                <a:tc>
                  <a:txBody>
                    <a:bodyPr/>
                    <a:lstStyle/>
                    <a:p>
                      <a:pPr algn="ctr">
                        <a:lnSpc>
                          <a:spcPts val="1920"/>
                        </a:lnSpc>
                      </a:pPr>
                      <a:r>
                        <a:rPr lang="es-ES" sz="1700" dirty="0"/>
                        <a:t>52 (45-58)</a:t>
                      </a:r>
                    </a:p>
                  </a:txBody>
                  <a:tcPr/>
                </a:tc>
                <a:tc>
                  <a:txBody>
                    <a:bodyPr/>
                    <a:lstStyle/>
                    <a:p>
                      <a:pPr algn="ctr">
                        <a:lnSpc>
                          <a:spcPts val="1920"/>
                        </a:lnSpc>
                      </a:pPr>
                      <a:r>
                        <a:rPr lang="es-ES" sz="1700" dirty="0"/>
                        <a:t>49 (43-56)</a:t>
                      </a:r>
                    </a:p>
                  </a:txBody>
                  <a:tcPr/>
                </a:tc>
                <a:tc>
                  <a:txBody>
                    <a:bodyPr/>
                    <a:lstStyle/>
                    <a:p>
                      <a:pPr algn="ctr">
                        <a:lnSpc>
                          <a:spcPts val="1920"/>
                        </a:lnSpc>
                      </a:pPr>
                      <a:r>
                        <a:rPr lang="es-ES" sz="1700" dirty="0"/>
                        <a:t>54 (49-59)</a:t>
                      </a:r>
                    </a:p>
                  </a:txBody>
                  <a:tcPr/>
                </a:tc>
                <a:tc>
                  <a:txBody>
                    <a:bodyPr/>
                    <a:lstStyle/>
                    <a:p>
                      <a:pPr algn="ctr">
                        <a:lnSpc>
                          <a:spcPts val="1920"/>
                        </a:lnSpc>
                      </a:pPr>
                      <a:r>
                        <a:rPr lang="es-ES" sz="1700" dirty="0"/>
                        <a:t>0,69</a:t>
                      </a:r>
                    </a:p>
                  </a:txBody>
                  <a:tcPr/>
                </a:tc>
                <a:extLst>
                  <a:ext uri="{0D108BD9-81ED-4DB2-BD59-A6C34878D82A}">
                    <a16:rowId xmlns:a16="http://schemas.microsoft.com/office/drawing/2014/main" val="3543180857"/>
                  </a:ext>
                </a:extLst>
              </a:tr>
              <a:tr h="305666">
                <a:tc>
                  <a:txBody>
                    <a:bodyPr/>
                    <a:lstStyle/>
                    <a:p>
                      <a:pPr>
                        <a:lnSpc>
                          <a:spcPts val="1920"/>
                        </a:lnSpc>
                      </a:pPr>
                      <a:r>
                        <a:rPr lang="es-ES" sz="1700" b="1" dirty="0"/>
                        <a:t>Sexo</a:t>
                      </a:r>
                    </a:p>
                    <a:p>
                      <a:pPr>
                        <a:lnSpc>
                          <a:spcPts val="1920"/>
                        </a:lnSpc>
                      </a:pPr>
                      <a:r>
                        <a:rPr lang="es-ES" sz="1700" b="1" dirty="0"/>
                        <a:t>   Mujer</a:t>
                      </a:r>
                    </a:p>
                    <a:p>
                      <a:pPr>
                        <a:lnSpc>
                          <a:spcPts val="1920"/>
                        </a:lnSpc>
                      </a:pPr>
                      <a:r>
                        <a:rPr lang="es-ES" sz="1700" b="1" dirty="0"/>
                        <a:t>   Varón</a:t>
                      </a:r>
                      <a:endParaRPr lang="es-ES" sz="1700" b="1" i="1" dirty="0"/>
                    </a:p>
                  </a:txBody>
                  <a:tcPr/>
                </a:tc>
                <a:tc>
                  <a:txBody>
                    <a:bodyPr/>
                    <a:lstStyle/>
                    <a:p>
                      <a:pPr algn="ctr">
                        <a:lnSpc>
                          <a:spcPts val="1920"/>
                        </a:lnSpc>
                      </a:pPr>
                      <a:endParaRPr lang="es-ES" sz="1700" dirty="0"/>
                    </a:p>
                    <a:p>
                      <a:pPr algn="ctr">
                        <a:lnSpc>
                          <a:spcPts val="1920"/>
                        </a:lnSpc>
                      </a:pPr>
                      <a:r>
                        <a:rPr lang="es-ES" sz="1700" dirty="0"/>
                        <a:t>178 (81,7%)</a:t>
                      </a:r>
                    </a:p>
                    <a:p>
                      <a:pPr algn="ctr">
                        <a:lnSpc>
                          <a:spcPts val="1920"/>
                        </a:lnSpc>
                      </a:pPr>
                      <a:r>
                        <a:rPr lang="es-ES" sz="1700" dirty="0"/>
                        <a:t>40 (18,3%)</a:t>
                      </a:r>
                    </a:p>
                  </a:txBody>
                  <a:tcPr/>
                </a:tc>
                <a:tc>
                  <a:txBody>
                    <a:bodyPr/>
                    <a:lstStyle/>
                    <a:p>
                      <a:pPr algn="ctr">
                        <a:lnSpc>
                          <a:spcPts val="1920"/>
                        </a:lnSpc>
                      </a:pPr>
                      <a:endParaRPr lang="es-ES" sz="1700" dirty="0"/>
                    </a:p>
                    <a:p>
                      <a:pPr algn="ctr">
                        <a:lnSpc>
                          <a:spcPts val="1920"/>
                        </a:lnSpc>
                      </a:pPr>
                      <a:r>
                        <a:rPr lang="es-ES" sz="1700" dirty="0"/>
                        <a:t>105 (85.4%)</a:t>
                      </a:r>
                    </a:p>
                    <a:p>
                      <a:pPr algn="ctr">
                        <a:lnSpc>
                          <a:spcPts val="1920"/>
                        </a:lnSpc>
                      </a:pPr>
                      <a:r>
                        <a:rPr lang="es-ES" sz="1700" dirty="0"/>
                        <a:t>18 (14,6%)</a:t>
                      </a:r>
                    </a:p>
                  </a:txBody>
                  <a:tcPr/>
                </a:tc>
                <a:tc>
                  <a:txBody>
                    <a:bodyPr/>
                    <a:lstStyle/>
                    <a:p>
                      <a:pPr algn="ctr">
                        <a:lnSpc>
                          <a:spcPts val="1920"/>
                        </a:lnSpc>
                      </a:pPr>
                      <a:endParaRPr lang="es-ES" sz="1700" dirty="0"/>
                    </a:p>
                    <a:p>
                      <a:pPr algn="ctr">
                        <a:lnSpc>
                          <a:spcPts val="1920"/>
                        </a:lnSpc>
                      </a:pPr>
                      <a:r>
                        <a:rPr lang="es-ES" sz="1700" dirty="0"/>
                        <a:t>73 (76,8%)</a:t>
                      </a:r>
                    </a:p>
                    <a:p>
                      <a:pPr algn="ctr">
                        <a:lnSpc>
                          <a:spcPts val="1920"/>
                        </a:lnSpc>
                      </a:pPr>
                      <a:r>
                        <a:rPr lang="es-ES" sz="1700" u="none" dirty="0"/>
                        <a:t>22 (23,2%)</a:t>
                      </a:r>
                    </a:p>
                  </a:txBody>
                  <a:tcPr/>
                </a:tc>
                <a:tc>
                  <a:txBody>
                    <a:bodyPr/>
                    <a:lstStyle/>
                    <a:p>
                      <a:pPr algn="ctr">
                        <a:lnSpc>
                          <a:spcPts val="1920"/>
                        </a:lnSpc>
                      </a:pPr>
                      <a:r>
                        <a:rPr lang="es-ES" sz="1700" dirty="0"/>
                        <a:t>0,10</a:t>
                      </a:r>
                    </a:p>
                  </a:txBody>
                  <a:tcPr/>
                </a:tc>
                <a:extLst>
                  <a:ext uri="{0D108BD9-81ED-4DB2-BD59-A6C34878D82A}">
                    <a16:rowId xmlns:a16="http://schemas.microsoft.com/office/drawing/2014/main" val="1716731326"/>
                  </a:ext>
                </a:extLst>
              </a:tr>
              <a:tr h="296449">
                <a:tc>
                  <a:txBody>
                    <a:bodyPr/>
                    <a:lstStyle/>
                    <a:p>
                      <a:pPr>
                        <a:lnSpc>
                          <a:spcPts val="1920"/>
                        </a:lnSpc>
                      </a:pPr>
                      <a:r>
                        <a:rPr lang="es-ES" sz="1700" b="1" dirty="0"/>
                        <a:t>MELD </a:t>
                      </a:r>
                      <a:endParaRPr lang="es-ES" sz="1700" b="1" i="1" dirty="0"/>
                    </a:p>
                  </a:txBody>
                  <a:tcPr/>
                </a:tc>
                <a:tc>
                  <a:txBody>
                    <a:bodyPr/>
                    <a:lstStyle/>
                    <a:p>
                      <a:pPr algn="ctr">
                        <a:lnSpc>
                          <a:spcPts val="1920"/>
                        </a:lnSpc>
                      </a:pPr>
                      <a:r>
                        <a:rPr lang="es-ES" sz="1700" dirty="0"/>
                        <a:t>13 (7-20)</a:t>
                      </a:r>
                    </a:p>
                  </a:txBody>
                  <a:tcPr/>
                </a:tc>
                <a:tc>
                  <a:txBody>
                    <a:bodyPr/>
                    <a:lstStyle/>
                    <a:p>
                      <a:pPr algn="ctr">
                        <a:lnSpc>
                          <a:spcPts val="1920"/>
                        </a:lnSpc>
                      </a:pPr>
                      <a:r>
                        <a:rPr lang="es-ES" sz="1700" dirty="0"/>
                        <a:t>8 (7-10)</a:t>
                      </a:r>
                    </a:p>
                  </a:txBody>
                  <a:tcPr/>
                </a:tc>
                <a:tc>
                  <a:txBody>
                    <a:bodyPr/>
                    <a:lstStyle/>
                    <a:p>
                      <a:pPr algn="ctr">
                        <a:lnSpc>
                          <a:spcPts val="1920"/>
                        </a:lnSpc>
                      </a:pPr>
                      <a:r>
                        <a:rPr lang="es-ES" sz="1700" dirty="0"/>
                        <a:t>20 (18-21)</a:t>
                      </a:r>
                    </a:p>
                  </a:txBody>
                  <a:tcPr/>
                </a:tc>
                <a:tc>
                  <a:txBody>
                    <a:bodyPr/>
                    <a:lstStyle/>
                    <a:p>
                      <a:pPr algn="ctr">
                        <a:lnSpc>
                          <a:spcPts val="1920"/>
                        </a:lnSpc>
                      </a:pPr>
                      <a:r>
                        <a:rPr lang="es-ES" sz="1700" dirty="0"/>
                        <a:t>0,00</a:t>
                      </a:r>
                    </a:p>
                  </a:txBody>
                  <a:tcPr/>
                </a:tc>
                <a:extLst>
                  <a:ext uri="{0D108BD9-81ED-4DB2-BD59-A6C34878D82A}">
                    <a16:rowId xmlns:a16="http://schemas.microsoft.com/office/drawing/2014/main" val="1870632825"/>
                  </a:ext>
                </a:extLst>
              </a:tr>
              <a:tr h="296449">
                <a:tc>
                  <a:txBody>
                    <a:bodyPr/>
                    <a:lstStyle/>
                    <a:p>
                      <a:pPr>
                        <a:lnSpc>
                          <a:spcPts val="1920"/>
                        </a:lnSpc>
                      </a:pPr>
                      <a:r>
                        <a:rPr lang="es-ES" sz="1700" b="1" dirty="0"/>
                        <a:t>Creatinina mg/</a:t>
                      </a:r>
                      <a:r>
                        <a:rPr lang="es-ES" sz="1700" b="1" dirty="0" err="1"/>
                        <a:t>dL</a:t>
                      </a:r>
                      <a:endParaRPr lang="es-ES" sz="1700" b="1" i="1" dirty="0"/>
                    </a:p>
                  </a:txBody>
                  <a:tcPr/>
                </a:tc>
                <a:tc>
                  <a:txBody>
                    <a:bodyPr/>
                    <a:lstStyle/>
                    <a:p>
                      <a:pPr algn="ctr">
                        <a:lnSpc>
                          <a:spcPts val="1920"/>
                        </a:lnSpc>
                      </a:pPr>
                      <a:r>
                        <a:rPr lang="es-ES" sz="1700" dirty="0"/>
                        <a:t>1,5 (0,9-3,78)</a:t>
                      </a:r>
                    </a:p>
                  </a:txBody>
                  <a:tcPr/>
                </a:tc>
                <a:tc>
                  <a:txBody>
                    <a:bodyPr/>
                    <a:lstStyle/>
                    <a:p>
                      <a:pPr algn="ctr">
                        <a:lnSpc>
                          <a:spcPts val="1920"/>
                        </a:lnSpc>
                      </a:pPr>
                      <a:r>
                        <a:rPr lang="es-ES" sz="1700" dirty="0"/>
                        <a:t>0,9 (0,8-1,3)</a:t>
                      </a:r>
                    </a:p>
                  </a:txBody>
                  <a:tcPr/>
                </a:tc>
                <a:tc>
                  <a:txBody>
                    <a:bodyPr/>
                    <a:lstStyle/>
                    <a:p>
                      <a:pPr algn="ctr">
                        <a:lnSpc>
                          <a:spcPts val="1920"/>
                        </a:lnSpc>
                      </a:pPr>
                      <a:r>
                        <a:rPr lang="es-ES" sz="1700" dirty="0"/>
                        <a:t>4,3 (2,9-6,4)</a:t>
                      </a:r>
                    </a:p>
                  </a:txBody>
                  <a:tcPr/>
                </a:tc>
                <a:tc>
                  <a:txBody>
                    <a:bodyPr/>
                    <a:lstStyle/>
                    <a:p>
                      <a:pPr algn="ctr">
                        <a:lnSpc>
                          <a:spcPts val="1920"/>
                        </a:lnSpc>
                      </a:pPr>
                      <a:r>
                        <a:rPr lang="es-ES" sz="1700" dirty="0"/>
                        <a:t>0,00</a:t>
                      </a:r>
                    </a:p>
                  </a:txBody>
                  <a:tcPr/>
                </a:tc>
                <a:extLst>
                  <a:ext uri="{0D108BD9-81ED-4DB2-BD59-A6C34878D82A}">
                    <a16:rowId xmlns:a16="http://schemas.microsoft.com/office/drawing/2014/main" val="2542599644"/>
                  </a:ext>
                </a:extLst>
              </a:tr>
              <a:tr h="296449">
                <a:tc>
                  <a:txBody>
                    <a:bodyPr/>
                    <a:lstStyle/>
                    <a:p>
                      <a:pPr>
                        <a:lnSpc>
                          <a:spcPts val="1920"/>
                        </a:lnSpc>
                      </a:pPr>
                      <a:r>
                        <a:rPr lang="es-ES" sz="1700" b="1" dirty="0"/>
                        <a:t>FG </a:t>
                      </a:r>
                      <a:r>
                        <a:rPr lang="es-ES" sz="1700" b="1" dirty="0" err="1"/>
                        <a:t>mL</a:t>
                      </a:r>
                      <a:r>
                        <a:rPr lang="es-ES" sz="1700" b="1" dirty="0"/>
                        <a:t>/</a:t>
                      </a:r>
                      <a:r>
                        <a:rPr lang="es-ES" sz="1700" b="1" dirty="0" err="1"/>
                        <a:t>dL</a:t>
                      </a:r>
                      <a:endParaRPr lang="es-ES" sz="1700" b="1" i="1" dirty="0"/>
                    </a:p>
                  </a:txBody>
                  <a:tcPr/>
                </a:tc>
                <a:tc>
                  <a:txBody>
                    <a:bodyPr/>
                    <a:lstStyle/>
                    <a:p>
                      <a:pPr algn="ctr">
                        <a:lnSpc>
                          <a:spcPts val="1920"/>
                        </a:lnSpc>
                      </a:pPr>
                      <a:r>
                        <a:rPr lang="es-ES" sz="1700" dirty="0"/>
                        <a:t>36 (15-71)</a:t>
                      </a:r>
                    </a:p>
                  </a:txBody>
                  <a:tcPr/>
                </a:tc>
                <a:tc>
                  <a:txBody>
                    <a:bodyPr/>
                    <a:lstStyle/>
                    <a:p>
                      <a:pPr algn="ctr">
                        <a:lnSpc>
                          <a:spcPts val="1920"/>
                        </a:lnSpc>
                      </a:pPr>
                      <a:r>
                        <a:rPr lang="es-ES" sz="1700" dirty="0"/>
                        <a:t>67 (48-88)</a:t>
                      </a:r>
                    </a:p>
                  </a:txBody>
                  <a:tcPr/>
                </a:tc>
                <a:tc>
                  <a:txBody>
                    <a:bodyPr/>
                    <a:lstStyle/>
                    <a:p>
                      <a:pPr algn="ctr">
                        <a:lnSpc>
                          <a:spcPts val="1920"/>
                        </a:lnSpc>
                      </a:pPr>
                      <a:r>
                        <a:rPr lang="es-ES" sz="1700" dirty="0"/>
                        <a:t>13 (10-21)</a:t>
                      </a:r>
                    </a:p>
                  </a:txBody>
                  <a:tcPr/>
                </a:tc>
                <a:tc>
                  <a:txBody>
                    <a:bodyPr/>
                    <a:lstStyle/>
                    <a:p>
                      <a:pPr algn="ctr">
                        <a:lnSpc>
                          <a:spcPts val="1920"/>
                        </a:lnSpc>
                      </a:pPr>
                      <a:r>
                        <a:rPr lang="es-ES" sz="1700" dirty="0"/>
                        <a:t>0,00</a:t>
                      </a:r>
                    </a:p>
                  </a:txBody>
                  <a:tcPr/>
                </a:tc>
                <a:extLst>
                  <a:ext uri="{0D108BD9-81ED-4DB2-BD59-A6C34878D82A}">
                    <a16:rowId xmlns:a16="http://schemas.microsoft.com/office/drawing/2014/main" val="222006112"/>
                  </a:ext>
                </a:extLst>
              </a:tr>
              <a:tr h="296449">
                <a:tc>
                  <a:txBody>
                    <a:bodyPr/>
                    <a:lstStyle/>
                    <a:p>
                      <a:pPr>
                        <a:lnSpc>
                          <a:spcPts val="1920"/>
                        </a:lnSpc>
                      </a:pPr>
                      <a:r>
                        <a:rPr lang="es-ES" sz="1700" b="1" dirty="0"/>
                        <a:t>AST U/L</a:t>
                      </a:r>
                      <a:endParaRPr lang="es-ES" sz="1700" b="1" i="1" dirty="0"/>
                    </a:p>
                  </a:txBody>
                  <a:tcPr/>
                </a:tc>
                <a:tc>
                  <a:txBody>
                    <a:bodyPr/>
                    <a:lstStyle/>
                    <a:p>
                      <a:pPr algn="ctr">
                        <a:lnSpc>
                          <a:spcPts val="1920"/>
                        </a:lnSpc>
                      </a:pPr>
                      <a:r>
                        <a:rPr lang="es-ES" sz="1700" dirty="0"/>
                        <a:t>19,5 (15-27)</a:t>
                      </a:r>
                    </a:p>
                  </a:txBody>
                  <a:tcPr/>
                </a:tc>
                <a:tc>
                  <a:txBody>
                    <a:bodyPr/>
                    <a:lstStyle/>
                    <a:p>
                      <a:pPr algn="ctr">
                        <a:lnSpc>
                          <a:spcPts val="1920"/>
                        </a:lnSpc>
                      </a:pPr>
                      <a:r>
                        <a:rPr lang="es-ES" sz="1700" dirty="0"/>
                        <a:t>22 (17-32)</a:t>
                      </a:r>
                    </a:p>
                  </a:txBody>
                  <a:tcPr/>
                </a:tc>
                <a:tc>
                  <a:txBody>
                    <a:bodyPr/>
                    <a:lstStyle/>
                    <a:p>
                      <a:pPr algn="ctr">
                        <a:lnSpc>
                          <a:spcPts val="1920"/>
                        </a:lnSpc>
                      </a:pPr>
                      <a:r>
                        <a:rPr lang="es-ES" sz="1700" dirty="0"/>
                        <a:t>18 (14-23)</a:t>
                      </a:r>
                    </a:p>
                  </a:txBody>
                  <a:tcPr/>
                </a:tc>
                <a:tc>
                  <a:txBody>
                    <a:bodyPr/>
                    <a:lstStyle/>
                    <a:p>
                      <a:pPr algn="ctr">
                        <a:lnSpc>
                          <a:spcPts val="1920"/>
                        </a:lnSpc>
                      </a:pPr>
                      <a:r>
                        <a:rPr lang="es-ES" sz="1700" dirty="0"/>
                        <a:t>0,11</a:t>
                      </a:r>
                    </a:p>
                  </a:txBody>
                  <a:tcPr/>
                </a:tc>
                <a:extLst>
                  <a:ext uri="{0D108BD9-81ED-4DB2-BD59-A6C34878D82A}">
                    <a16:rowId xmlns:a16="http://schemas.microsoft.com/office/drawing/2014/main" val="3300663594"/>
                  </a:ext>
                </a:extLst>
              </a:tr>
              <a:tr h="296449">
                <a:tc>
                  <a:txBody>
                    <a:bodyPr/>
                    <a:lstStyle/>
                    <a:p>
                      <a:pPr>
                        <a:lnSpc>
                          <a:spcPts val="1920"/>
                        </a:lnSpc>
                      </a:pPr>
                      <a:r>
                        <a:rPr lang="es-ES" sz="1700" b="1" dirty="0"/>
                        <a:t>ALT U/L</a:t>
                      </a:r>
                      <a:endParaRPr lang="es-ES" sz="1700" b="1" i="1" dirty="0"/>
                    </a:p>
                  </a:txBody>
                  <a:tcPr/>
                </a:tc>
                <a:tc>
                  <a:txBody>
                    <a:bodyPr/>
                    <a:lstStyle/>
                    <a:p>
                      <a:pPr algn="ctr">
                        <a:lnSpc>
                          <a:spcPts val="1920"/>
                        </a:lnSpc>
                      </a:pPr>
                      <a:r>
                        <a:rPr lang="es-ES" sz="1700" dirty="0"/>
                        <a:t>17 (12-25)</a:t>
                      </a:r>
                    </a:p>
                  </a:txBody>
                  <a:tcPr/>
                </a:tc>
                <a:tc>
                  <a:txBody>
                    <a:bodyPr/>
                    <a:lstStyle/>
                    <a:p>
                      <a:pPr algn="ctr">
                        <a:lnSpc>
                          <a:spcPts val="1920"/>
                        </a:lnSpc>
                      </a:pPr>
                      <a:r>
                        <a:rPr lang="es-ES" sz="1700" dirty="0"/>
                        <a:t>18 (13-28)</a:t>
                      </a:r>
                    </a:p>
                  </a:txBody>
                  <a:tcPr/>
                </a:tc>
                <a:tc>
                  <a:txBody>
                    <a:bodyPr/>
                    <a:lstStyle/>
                    <a:p>
                      <a:pPr algn="ctr">
                        <a:lnSpc>
                          <a:spcPts val="1920"/>
                        </a:lnSpc>
                      </a:pPr>
                      <a:r>
                        <a:rPr lang="es-ES" sz="1700" dirty="0"/>
                        <a:t>16 (12-23)</a:t>
                      </a:r>
                    </a:p>
                  </a:txBody>
                  <a:tcPr/>
                </a:tc>
                <a:tc>
                  <a:txBody>
                    <a:bodyPr/>
                    <a:lstStyle/>
                    <a:p>
                      <a:pPr algn="ctr">
                        <a:lnSpc>
                          <a:spcPts val="1920"/>
                        </a:lnSpc>
                      </a:pPr>
                      <a:r>
                        <a:rPr lang="es-ES" sz="1700" dirty="0"/>
                        <a:t>0,53</a:t>
                      </a:r>
                    </a:p>
                  </a:txBody>
                  <a:tcPr/>
                </a:tc>
                <a:extLst>
                  <a:ext uri="{0D108BD9-81ED-4DB2-BD59-A6C34878D82A}">
                    <a16:rowId xmlns:a16="http://schemas.microsoft.com/office/drawing/2014/main" val="2412851493"/>
                  </a:ext>
                </a:extLst>
              </a:tr>
              <a:tr h="296449">
                <a:tc>
                  <a:txBody>
                    <a:bodyPr/>
                    <a:lstStyle/>
                    <a:p>
                      <a:pPr>
                        <a:lnSpc>
                          <a:spcPts val="1920"/>
                        </a:lnSpc>
                      </a:pPr>
                      <a:r>
                        <a:rPr lang="es-ES" sz="1700" b="1" dirty="0"/>
                        <a:t>FA U/L</a:t>
                      </a:r>
                      <a:endParaRPr lang="es-ES" sz="1700" b="1" i="1" dirty="0"/>
                    </a:p>
                  </a:txBody>
                  <a:tcPr/>
                </a:tc>
                <a:tc>
                  <a:txBody>
                    <a:bodyPr/>
                    <a:lstStyle/>
                    <a:p>
                      <a:pPr algn="ctr">
                        <a:lnSpc>
                          <a:spcPts val="1920"/>
                        </a:lnSpc>
                      </a:pPr>
                      <a:r>
                        <a:rPr lang="es-ES" sz="1700" dirty="0"/>
                        <a:t>123 (87-213)</a:t>
                      </a:r>
                    </a:p>
                  </a:txBody>
                  <a:tcPr/>
                </a:tc>
                <a:tc>
                  <a:txBody>
                    <a:bodyPr/>
                    <a:lstStyle/>
                    <a:p>
                      <a:pPr algn="ctr">
                        <a:lnSpc>
                          <a:spcPts val="1920"/>
                        </a:lnSpc>
                      </a:pPr>
                      <a:r>
                        <a:rPr lang="es-ES" sz="1700" dirty="0"/>
                        <a:t>114 (83-185)</a:t>
                      </a:r>
                    </a:p>
                  </a:txBody>
                  <a:tcPr/>
                </a:tc>
                <a:tc>
                  <a:txBody>
                    <a:bodyPr/>
                    <a:lstStyle/>
                    <a:p>
                      <a:pPr algn="ctr">
                        <a:lnSpc>
                          <a:spcPts val="1920"/>
                        </a:lnSpc>
                      </a:pPr>
                      <a:r>
                        <a:rPr lang="es-ES" sz="1700" dirty="0"/>
                        <a:t>134 (95-246)</a:t>
                      </a:r>
                    </a:p>
                  </a:txBody>
                  <a:tcPr/>
                </a:tc>
                <a:tc>
                  <a:txBody>
                    <a:bodyPr/>
                    <a:lstStyle/>
                    <a:p>
                      <a:pPr algn="ctr">
                        <a:lnSpc>
                          <a:spcPts val="1920"/>
                        </a:lnSpc>
                      </a:pPr>
                      <a:r>
                        <a:rPr lang="es-ES" sz="1700" dirty="0"/>
                        <a:t>0,50</a:t>
                      </a:r>
                    </a:p>
                  </a:txBody>
                  <a:tcPr/>
                </a:tc>
                <a:extLst>
                  <a:ext uri="{0D108BD9-81ED-4DB2-BD59-A6C34878D82A}">
                    <a16:rowId xmlns:a16="http://schemas.microsoft.com/office/drawing/2014/main" val="903874728"/>
                  </a:ext>
                </a:extLst>
              </a:tr>
              <a:tr h="296449">
                <a:tc>
                  <a:txBody>
                    <a:bodyPr/>
                    <a:lstStyle/>
                    <a:p>
                      <a:pPr>
                        <a:lnSpc>
                          <a:spcPts val="1920"/>
                        </a:lnSpc>
                      </a:pPr>
                      <a:r>
                        <a:rPr lang="es-ES" sz="1700" b="1" dirty="0"/>
                        <a:t>GGT U/L</a:t>
                      </a:r>
                      <a:endParaRPr lang="es-ES" sz="1700" b="1" i="1" dirty="0"/>
                    </a:p>
                  </a:txBody>
                  <a:tcPr/>
                </a:tc>
                <a:tc>
                  <a:txBody>
                    <a:bodyPr/>
                    <a:lstStyle/>
                    <a:p>
                      <a:pPr algn="ctr">
                        <a:lnSpc>
                          <a:spcPts val="1920"/>
                        </a:lnSpc>
                      </a:pPr>
                      <a:r>
                        <a:rPr lang="es-ES" sz="1700" dirty="0"/>
                        <a:t>85 (50,5-163)</a:t>
                      </a:r>
                    </a:p>
                  </a:txBody>
                  <a:tcPr/>
                </a:tc>
                <a:tc>
                  <a:txBody>
                    <a:bodyPr/>
                    <a:lstStyle/>
                    <a:p>
                      <a:pPr algn="ctr">
                        <a:lnSpc>
                          <a:spcPts val="1920"/>
                        </a:lnSpc>
                      </a:pPr>
                      <a:r>
                        <a:rPr lang="es-ES" sz="1700" dirty="0"/>
                        <a:t>92 (52-166)</a:t>
                      </a:r>
                    </a:p>
                  </a:txBody>
                  <a:tcPr/>
                </a:tc>
                <a:tc>
                  <a:txBody>
                    <a:bodyPr/>
                    <a:lstStyle/>
                    <a:p>
                      <a:pPr algn="ctr">
                        <a:lnSpc>
                          <a:spcPts val="1920"/>
                        </a:lnSpc>
                      </a:pPr>
                      <a:r>
                        <a:rPr lang="es-ES" sz="1700" dirty="0"/>
                        <a:t>75 (45-153)</a:t>
                      </a:r>
                    </a:p>
                  </a:txBody>
                  <a:tcPr/>
                </a:tc>
                <a:tc>
                  <a:txBody>
                    <a:bodyPr/>
                    <a:lstStyle/>
                    <a:p>
                      <a:pPr algn="ctr">
                        <a:lnSpc>
                          <a:spcPts val="1920"/>
                        </a:lnSpc>
                      </a:pPr>
                      <a:r>
                        <a:rPr lang="es-ES" sz="1700" dirty="0"/>
                        <a:t>0,45</a:t>
                      </a:r>
                    </a:p>
                  </a:txBody>
                  <a:tcPr/>
                </a:tc>
                <a:extLst>
                  <a:ext uri="{0D108BD9-81ED-4DB2-BD59-A6C34878D82A}">
                    <a16:rowId xmlns:a16="http://schemas.microsoft.com/office/drawing/2014/main" val="3603518088"/>
                  </a:ext>
                </a:extLst>
              </a:tr>
              <a:tr h="296449">
                <a:tc>
                  <a:txBody>
                    <a:bodyPr/>
                    <a:lstStyle/>
                    <a:p>
                      <a:pPr>
                        <a:lnSpc>
                          <a:spcPts val="1920"/>
                        </a:lnSpc>
                      </a:pPr>
                      <a:r>
                        <a:rPr lang="es-ES" sz="1700" b="1" dirty="0"/>
                        <a:t>Bilirrubina mg/</a:t>
                      </a:r>
                      <a:r>
                        <a:rPr lang="es-ES" sz="1700" b="1" dirty="0" err="1"/>
                        <a:t>dL</a:t>
                      </a:r>
                      <a:endParaRPr lang="es-ES" sz="1700" b="1" i="1" dirty="0"/>
                    </a:p>
                  </a:txBody>
                  <a:tcPr/>
                </a:tc>
                <a:tc>
                  <a:txBody>
                    <a:bodyPr/>
                    <a:lstStyle/>
                    <a:p>
                      <a:pPr algn="ctr">
                        <a:lnSpc>
                          <a:spcPts val="1920"/>
                        </a:lnSpc>
                      </a:pPr>
                      <a:r>
                        <a:rPr lang="es-ES" sz="1700" dirty="0"/>
                        <a:t>0,6 (0,4-0,8)</a:t>
                      </a:r>
                    </a:p>
                  </a:txBody>
                  <a:tcPr/>
                </a:tc>
                <a:tc>
                  <a:txBody>
                    <a:bodyPr/>
                    <a:lstStyle/>
                    <a:p>
                      <a:pPr algn="ctr">
                        <a:lnSpc>
                          <a:spcPts val="1920"/>
                        </a:lnSpc>
                      </a:pPr>
                      <a:r>
                        <a:rPr lang="es-ES" sz="1700" dirty="0"/>
                        <a:t>0,6 (0,4-0,9)</a:t>
                      </a:r>
                    </a:p>
                  </a:txBody>
                  <a:tcPr/>
                </a:tc>
                <a:tc>
                  <a:txBody>
                    <a:bodyPr/>
                    <a:lstStyle/>
                    <a:p>
                      <a:pPr algn="ctr">
                        <a:lnSpc>
                          <a:spcPts val="1920"/>
                        </a:lnSpc>
                      </a:pPr>
                      <a:r>
                        <a:rPr lang="es-ES" sz="1700" dirty="0"/>
                        <a:t>0,5 (0,4-0,6)</a:t>
                      </a:r>
                    </a:p>
                  </a:txBody>
                  <a:tcPr/>
                </a:tc>
                <a:tc>
                  <a:txBody>
                    <a:bodyPr/>
                    <a:lstStyle/>
                    <a:p>
                      <a:pPr algn="ctr">
                        <a:lnSpc>
                          <a:spcPts val="1920"/>
                        </a:lnSpc>
                      </a:pPr>
                      <a:r>
                        <a:rPr lang="es-ES" sz="1700" dirty="0"/>
                        <a:t>0,19</a:t>
                      </a:r>
                    </a:p>
                  </a:txBody>
                  <a:tcPr/>
                </a:tc>
                <a:extLst>
                  <a:ext uri="{0D108BD9-81ED-4DB2-BD59-A6C34878D82A}">
                    <a16:rowId xmlns:a16="http://schemas.microsoft.com/office/drawing/2014/main" val="2868136025"/>
                  </a:ext>
                </a:extLst>
              </a:tr>
              <a:tr h="296449">
                <a:tc>
                  <a:txBody>
                    <a:bodyPr/>
                    <a:lstStyle/>
                    <a:p>
                      <a:pPr>
                        <a:lnSpc>
                          <a:spcPts val="1920"/>
                        </a:lnSpc>
                      </a:pPr>
                      <a:r>
                        <a:rPr lang="es-ES" sz="1700" b="1" dirty="0"/>
                        <a:t>Albumina g/L</a:t>
                      </a:r>
                      <a:endParaRPr lang="es-ES" sz="1700" b="1" i="1" dirty="0"/>
                    </a:p>
                  </a:txBody>
                  <a:tcPr/>
                </a:tc>
                <a:tc>
                  <a:txBody>
                    <a:bodyPr/>
                    <a:lstStyle/>
                    <a:p>
                      <a:pPr algn="ctr">
                        <a:lnSpc>
                          <a:spcPts val="1920"/>
                        </a:lnSpc>
                      </a:pPr>
                      <a:r>
                        <a:rPr lang="es-ES" sz="1700" dirty="0"/>
                        <a:t>40 (37-44)</a:t>
                      </a:r>
                    </a:p>
                  </a:txBody>
                  <a:tcPr/>
                </a:tc>
                <a:tc>
                  <a:txBody>
                    <a:bodyPr/>
                    <a:lstStyle/>
                    <a:p>
                      <a:pPr algn="ctr">
                        <a:lnSpc>
                          <a:spcPts val="1920"/>
                        </a:lnSpc>
                      </a:pPr>
                      <a:r>
                        <a:rPr lang="es-ES" sz="1700" dirty="0"/>
                        <a:t>42 (38-45)</a:t>
                      </a:r>
                    </a:p>
                  </a:txBody>
                  <a:tcPr/>
                </a:tc>
                <a:tc>
                  <a:txBody>
                    <a:bodyPr/>
                    <a:lstStyle/>
                    <a:p>
                      <a:pPr algn="ctr">
                        <a:lnSpc>
                          <a:spcPts val="1920"/>
                        </a:lnSpc>
                      </a:pPr>
                      <a:r>
                        <a:rPr lang="es-ES" sz="1700" dirty="0"/>
                        <a:t>39 (36-43)</a:t>
                      </a:r>
                    </a:p>
                  </a:txBody>
                  <a:tcPr/>
                </a:tc>
                <a:tc>
                  <a:txBody>
                    <a:bodyPr/>
                    <a:lstStyle/>
                    <a:p>
                      <a:pPr algn="ctr">
                        <a:lnSpc>
                          <a:spcPts val="1920"/>
                        </a:lnSpc>
                      </a:pPr>
                      <a:r>
                        <a:rPr lang="es-ES" sz="1700" dirty="0"/>
                        <a:t>0,22</a:t>
                      </a:r>
                    </a:p>
                  </a:txBody>
                  <a:tcPr/>
                </a:tc>
                <a:extLst>
                  <a:ext uri="{0D108BD9-81ED-4DB2-BD59-A6C34878D82A}">
                    <a16:rowId xmlns:a16="http://schemas.microsoft.com/office/drawing/2014/main" val="1350101315"/>
                  </a:ext>
                </a:extLst>
              </a:tr>
              <a:tr h="296449">
                <a:tc>
                  <a:txBody>
                    <a:bodyPr/>
                    <a:lstStyle/>
                    <a:p>
                      <a:pPr>
                        <a:lnSpc>
                          <a:spcPts val="1920"/>
                        </a:lnSpc>
                      </a:pPr>
                      <a:r>
                        <a:rPr lang="es-ES" sz="1700" b="1" dirty="0"/>
                        <a:t>INR</a:t>
                      </a:r>
                      <a:endParaRPr lang="es-ES" sz="1700" b="1" i="1" dirty="0"/>
                    </a:p>
                  </a:txBody>
                  <a:tcPr/>
                </a:tc>
                <a:tc>
                  <a:txBody>
                    <a:bodyPr/>
                    <a:lstStyle/>
                    <a:p>
                      <a:pPr algn="ctr">
                        <a:lnSpc>
                          <a:spcPts val="1920"/>
                        </a:lnSpc>
                      </a:pPr>
                      <a:r>
                        <a:rPr lang="es-ES" sz="1700" dirty="0"/>
                        <a:t>1,09 (1-1,15)</a:t>
                      </a:r>
                    </a:p>
                  </a:txBody>
                  <a:tcPr/>
                </a:tc>
                <a:tc>
                  <a:txBody>
                    <a:bodyPr/>
                    <a:lstStyle/>
                    <a:p>
                      <a:pPr algn="ctr">
                        <a:lnSpc>
                          <a:spcPts val="1920"/>
                        </a:lnSpc>
                      </a:pPr>
                      <a:r>
                        <a:rPr lang="es-ES" sz="1700" dirty="0"/>
                        <a:t>1,08 (1-1,12)</a:t>
                      </a:r>
                    </a:p>
                  </a:txBody>
                  <a:tcPr/>
                </a:tc>
                <a:tc>
                  <a:txBody>
                    <a:bodyPr/>
                    <a:lstStyle/>
                    <a:p>
                      <a:pPr algn="ctr">
                        <a:lnSpc>
                          <a:spcPts val="1920"/>
                        </a:lnSpc>
                      </a:pPr>
                      <a:r>
                        <a:rPr lang="es-ES" sz="1700" dirty="0"/>
                        <a:t>1,1 (1-1,2)</a:t>
                      </a:r>
                    </a:p>
                  </a:txBody>
                  <a:tcPr/>
                </a:tc>
                <a:tc>
                  <a:txBody>
                    <a:bodyPr/>
                    <a:lstStyle/>
                    <a:p>
                      <a:pPr algn="ctr">
                        <a:lnSpc>
                          <a:spcPts val="1920"/>
                        </a:lnSpc>
                      </a:pPr>
                      <a:r>
                        <a:rPr lang="es-ES" sz="1700" dirty="0"/>
                        <a:t>0,03</a:t>
                      </a:r>
                    </a:p>
                  </a:txBody>
                  <a:tcPr/>
                </a:tc>
                <a:extLst>
                  <a:ext uri="{0D108BD9-81ED-4DB2-BD59-A6C34878D82A}">
                    <a16:rowId xmlns:a16="http://schemas.microsoft.com/office/drawing/2014/main" val="995224465"/>
                  </a:ext>
                </a:extLst>
              </a:tr>
            </a:tbl>
          </a:graphicData>
        </a:graphic>
      </p:graphicFrame>
      <p:sp>
        <p:nvSpPr>
          <p:cNvPr id="3" name="Título 2">
            <a:extLst>
              <a:ext uri="{FF2B5EF4-FFF2-40B4-BE49-F238E27FC236}">
                <a16:creationId xmlns:a16="http://schemas.microsoft.com/office/drawing/2014/main" id="{6B44F816-A06D-AFEA-9AE2-6DDB0DC69D7E}"/>
              </a:ext>
            </a:extLst>
          </p:cNvPr>
          <p:cNvSpPr>
            <a:spLocks noGrp="1"/>
          </p:cNvSpPr>
          <p:nvPr>
            <p:ph type="title"/>
          </p:nvPr>
        </p:nvSpPr>
        <p:spPr>
          <a:xfrm>
            <a:off x="455050" y="0"/>
            <a:ext cx="10515600" cy="1325563"/>
          </a:xfrm>
        </p:spPr>
        <p:txBody>
          <a:bodyPr/>
          <a:lstStyle/>
          <a:p>
            <a:r>
              <a:rPr lang="es-ES" b="1" dirty="0"/>
              <a:t>Características Receptores</a:t>
            </a:r>
          </a:p>
        </p:txBody>
      </p:sp>
      <p:pic>
        <p:nvPicPr>
          <p:cNvPr id="4" name="Imagen 3" descr="Gráfico, Gráfico circular&#10;&#10;El contenido generado por IA puede ser incorrecto.">
            <a:extLst>
              <a:ext uri="{FF2B5EF4-FFF2-40B4-BE49-F238E27FC236}">
                <a16:creationId xmlns:a16="http://schemas.microsoft.com/office/drawing/2014/main" id="{0132F906-AC0D-0EBE-796E-BEB64475C2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76" y="1559060"/>
            <a:ext cx="3175067" cy="3031723"/>
          </a:xfrm>
          <a:prstGeom prst="rect">
            <a:avLst/>
          </a:prstGeom>
        </p:spPr>
      </p:pic>
      <p:pic>
        <p:nvPicPr>
          <p:cNvPr id="10" name="Imagen 9" descr="Texto&#10;&#10;El contenido generado por IA puede ser incorrecto.">
            <a:extLst>
              <a:ext uri="{FF2B5EF4-FFF2-40B4-BE49-F238E27FC236}">
                <a16:creationId xmlns:a16="http://schemas.microsoft.com/office/drawing/2014/main" id="{2E86FF7F-C4AB-EC0B-5552-61F5514BC1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775" y="4688610"/>
            <a:ext cx="2072204" cy="908861"/>
          </a:xfrm>
          <a:prstGeom prst="rect">
            <a:avLst/>
          </a:prstGeom>
        </p:spPr>
      </p:pic>
      <p:sp>
        <p:nvSpPr>
          <p:cNvPr id="11" name="CuadroTexto 10">
            <a:extLst>
              <a:ext uri="{FF2B5EF4-FFF2-40B4-BE49-F238E27FC236}">
                <a16:creationId xmlns:a16="http://schemas.microsoft.com/office/drawing/2014/main" id="{DB86F8C5-1464-B2FB-28F0-D62FF86960F7}"/>
              </a:ext>
            </a:extLst>
          </p:cNvPr>
          <p:cNvSpPr txBox="1"/>
          <p:nvPr/>
        </p:nvSpPr>
        <p:spPr>
          <a:xfrm>
            <a:off x="1510422" y="3545511"/>
            <a:ext cx="1352230" cy="359714"/>
          </a:xfrm>
          <a:prstGeom prst="rect">
            <a:avLst/>
          </a:prstGeom>
          <a:noFill/>
        </p:spPr>
        <p:txBody>
          <a:bodyPr wrap="square">
            <a:spAutoFit/>
          </a:bodyPr>
          <a:lstStyle/>
          <a:p>
            <a:pPr>
              <a:lnSpc>
                <a:spcPts val="1920"/>
              </a:lnSpc>
            </a:pPr>
            <a:r>
              <a:rPr lang="es-ES" sz="2500" b="1" dirty="0"/>
              <a:t>81,7%</a:t>
            </a:r>
          </a:p>
        </p:txBody>
      </p:sp>
      <p:sp>
        <p:nvSpPr>
          <p:cNvPr id="20" name="CuadroTexto 19">
            <a:extLst>
              <a:ext uri="{FF2B5EF4-FFF2-40B4-BE49-F238E27FC236}">
                <a16:creationId xmlns:a16="http://schemas.microsoft.com/office/drawing/2014/main" id="{99805C86-ACD4-B939-D274-6E6E4F4B1411}"/>
              </a:ext>
            </a:extLst>
          </p:cNvPr>
          <p:cNvSpPr txBox="1"/>
          <p:nvPr/>
        </p:nvSpPr>
        <p:spPr>
          <a:xfrm>
            <a:off x="803775" y="2255581"/>
            <a:ext cx="1413294" cy="359714"/>
          </a:xfrm>
          <a:prstGeom prst="rect">
            <a:avLst/>
          </a:prstGeom>
          <a:noFill/>
        </p:spPr>
        <p:txBody>
          <a:bodyPr wrap="square">
            <a:spAutoFit/>
          </a:bodyPr>
          <a:lstStyle/>
          <a:p>
            <a:pPr>
              <a:lnSpc>
                <a:spcPts val="1920"/>
              </a:lnSpc>
            </a:pPr>
            <a:r>
              <a:rPr lang="es-ES" sz="2500" b="1" dirty="0"/>
              <a:t>18,3%</a:t>
            </a:r>
          </a:p>
        </p:txBody>
      </p:sp>
      <p:sp>
        <p:nvSpPr>
          <p:cNvPr id="22" name="Rectángulo redondeado 21">
            <a:extLst>
              <a:ext uri="{FF2B5EF4-FFF2-40B4-BE49-F238E27FC236}">
                <a16:creationId xmlns:a16="http://schemas.microsoft.com/office/drawing/2014/main" id="{0F480E8F-9487-1822-6239-07E44C749EA6}"/>
              </a:ext>
            </a:extLst>
          </p:cNvPr>
          <p:cNvSpPr/>
          <p:nvPr/>
        </p:nvSpPr>
        <p:spPr>
          <a:xfrm>
            <a:off x="3449053" y="2711115"/>
            <a:ext cx="8287897" cy="1074825"/>
          </a:xfrm>
          <a:prstGeom prst="roundRect">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2">
            <a:extLst>
              <a:ext uri="{FF2B5EF4-FFF2-40B4-BE49-F238E27FC236}">
                <a16:creationId xmlns:a16="http://schemas.microsoft.com/office/drawing/2014/main" id="{2DB49CBB-3063-0E29-D74A-0506833EFBFB}"/>
              </a:ext>
            </a:extLst>
          </p:cNvPr>
          <p:cNvSpPr/>
          <p:nvPr/>
        </p:nvSpPr>
        <p:spPr>
          <a:xfrm>
            <a:off x="3418811" y="3785940"/>
            <a:ext cx="8287897" cy="2534788"/>
          </a:xfrm>
          <a:prstGeom prst="roundRect">
            <a:avLst/>
          </a:prstGeom>
          <a:no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redondeado 23">
            <a:extLst>
              <a:ext uri="{FF2B5EF4-FFF2-40B4-BE49-F238E27FC236}">
                <a16:creationId xmlns:a16="http://schemas.microsoft.com/office/drawing/2014/main" id="{2DC5F418-4067-C46B-AAD0-36C714BC034E}"/>
              </a:ext>
            </a:extLst>
          </p:cNvPr>
          <p:cNvSpPr/>
          <p:nvPr/>
        </p:nvSpPr>
        <p:spPr>
          <a:xfrm>
            <a:off x="9238244" y="2692900"/>
            <a:ext cx="1443334" cy="1093040"/>
          </a:xfrm>
          <a:prstGeom prst="roundRect">
            <a:avLst/>
          </a:prstGeom>
          <a:no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366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DFC61-01E3-AB72-D496-E4ECFCA0775F}"/>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D8273CAC-E7CE-3007-BA2A-3D7F620261B1}"/>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86B8CEC9-BA6C-931D-EC84-3FD6BC8812C5}"/>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73812FDE-52BE-781A-808A-D0B0B6FC7730}"/>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7BFDBF72-7C2C-3BEF-5A15-B773C2574C0E}"/>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2B24F62A-5AF7-382A-33A1-62A06E5DA0D3}"/>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408DE4C1-30F9-CC69-134E-DE7AAF0778E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C9B5782A-4B3F-ED92-600E-55FF88941704}"/>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281975FC-5385-0EC1-5B79-ACAB1C962814}"/>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285257B5-7C96-7AB1-70B5-39FCD32490AD}"/>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3D5A1E65-3B52-6A8D-EE03-901ADE9124FF}"/>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97C14082-81F5-8E84-6E69-72D4B964E79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71EB11C9-A830-31E5-6F85-1C1D3CEAB88E}"/>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6B3E35E8-1F63-9BDA-B857-9A57B8217FC4}"/>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852EA582-980D-5B5E-585E-FB7C1492EC38}"/>
              </a:ext>
            </a:extLst>
          </p:cNvPr>
          <p:cNvGraphicFramePr>
            <a:graphicFrameLocks noGrp="1"/>
          </p:cNvGraphicFramePr>
          <p:nvPr>
            <p:extLst>
              <p:ext uri="{D42A27DB-BD31-4B8C-83A1-F6EECF244321}">
                <p14:modId xmlns:p14="http://schemas.microsoft.com/office/powerpoint/2010/main" val="3053797945"/>
              </p:ext>
            </p:extLst>
          </p:nvPr>
        </p:nvGraphicFramePr>
        <p:xfrm>
          <a:off x="2584985" y="1180763"/>
          <a:ext cx="7390856" cy="4766497"/>
        </p:xfrm>
        <a:graphic>
          <a:graphicData uri="http://schemas.openxmlformats.org/drawingml/2006/table">
            <a:tbl>
              <a:tblPr firstRow="1" bandRow="1">
                <a:tableStyleId>{9DCAF9ED-07DC-4A11-8D7F-57B35C25682E}</a:tableStyleId>
              </a:tblPr>
              <a:tblGrid>
                <a:gridCol w="3608847">
                  <a:extLst>
                    <a:ext uri="{9D8B030D-6E8A-4147-A177-3AD203B41FA5}">
                      <a16:colId xmlns:a16="http://schemas.microsoft.com/office/drawing/2014/main" val="2837753142"/>
                    </a:ext>
                  </a:extLst>
                </a:gridCol>
                <a:gridCol w="3782009">
                  <a:extLst>
                    <a:ext uri="{9D8B030D-6E8A-4147-A177-3AD203B41FA5}">
                      <a16:colId xmlns:a16="http://schemas.microsoft.com/office/drawing/2014/main" val="1039164376"/>
                    </a:ext>
                  </a:extLst>
                </a:gridCol>
              </a:tblGrid>
              <a:tr h="607501">
                <a:tc>
                  <a:txBody>
                    <a:bodyPr/>
                    <a:lstStyle/>
                    <a:p>
                      <a:endParaRPr lang="es-ES" dirty="0"/>
                    </a:p>
                  </a:txBody>
                  <a:tcPr/>
                </a:tc>
                <a:tc>
                  <a:txBody>
                    <a:bodyPr/>
                    <a:lstStyle/>
                    <a:p>
                      <a:pPr algn="ctr"/>
                      <a:r>
                        <a:rPr lang="es-ES" sz="2200" dirty="0"/>
                        <a:t>Total</a:t>
                      </a:r>
                    </a:p>
                  </a:txBody>
                  <a:tcPr/>
                </a:tc>
                <a:extLst>
                  <a:ext uri="{0D108BD9-81ED-4DB2-BD59-A6C34878D82A}">
                    <a16:rowId xmlns:a16="http://schemas.microsoft.com/office/drawing/2014/main" val="1944158271"/>
                  </a:ext>
                </a:extLst>
              </a:tr>
              <a:tr h="3645004">
                <a:tc>
                  <a:txBody>
                    <a:bodyPr/>
                    <a:lstStyle/>
                    <a:p>
                      <a:pPr>
                        <a:lnSpc>
                          <a:spcPct val="150000"/>
                        </a:lnSpc>
                      </a:pPr>
                      <a:r>
                        <a:rPr lang="es-ES" sz="2000" b="1" i="1" dirty="0"/>
                        <a:t>Síntomas asociados a EP</a:t>
                      </a:r>
                    </a:p>
                    <a:p>
                      <a:pPr>
                        <a:lnSpc>
                          <a:spcPct val="150000"/>
                        </a:lnSpc>
                      </a:pPr>
                      <a:r>
                        <a:rPr lang="es-ES" sz="2000" b="1" i="1" dirty="0"/>
                        <a:t>   Dolor abdominal</a:t>
                      </a:r>
                    </a:p>
                    <a:p>
                      <a:pPr>
                        <a:lnSpc>
                          <a:spcPct val="150000"/>
                        </a:lnSpc>
                      </a:pPr>
                      <a:r>
                        <a:rPr lang="es-ES" sz="2000" b="1" i="1" dirty="0"/>
                        <a:t>   Distensión abdominal</a:t>
                      </a:r>
                    </a:p>
                    <a:p>
                      <a:pPr marL="0" marR="0" lvl="0" indent="0" algn="l" defTabSz="914400" rtl="0" eaLnBrk="1" fontAlgn="auto" latinLnBrk="0" hangingPunct="1">
                        <a:lnSpc>
                          <a:spcPct val="150000"/>
                        </a:lnSpc>
                        <a:spcBef>
                          <a:spcPts val="0"/>
                        </a:spcBef>
                        <a:spcAft>
                          <a:spcPts val="0"/>
                        </a:spcAft>
                        <a:buClrTx/>
                        <a:buSzTx/>
                        <a:buFontTx/>
                        <a:buNone/>
                        <a:tabLst/>
                        <a:defRPr/>
                      </a:pPr>
                      <a:r>
                        <a:rPr lang="es-ES" sz="2000" b="1" i="1" dirty="0"/>
                        <a:t>   Plenitud postprandial</a:t>
                      </a:r>
                    </a:p>
                    <a:p>
                      <a:pPr>
                        <a:lnSpc>
                          <a:spcPct val="150000"/>
                        </a:lnSpc>
                      </a:pPr>
                      <a:r>
                        <a:rPr lang="es-ES" sz="2000" b="1" i="1" dirty="0"/>
                        <a:t>   Disnea</a:t>
                      </a:r>
                    </a:p>
                    <a:p>
                      <a:pPr>
                        <a:lnSpc>
                          <a:spcPct val="150000"/>
                        </a:lnSpc>
                      </a:pPr>
                      <a:r>
                        <a:rPr lang="es-ES" sz="2000" b="1" i="1" dirty="0"/>
                        <a:t>   Perdida de peso</a:t>
                      </a:r>
                    </a:p>
                    <a:p>
                      <a:pPr>
                        <a:lnSpc>
                          <a:spcPct val="150000"/>
                        </a:lnSpc>
                      </a:pPr>
                      <a:r>
                        <a:rPr lang="es-ES" sz="2000" b="1" i="1" dirty="0"/>
                        <a:t>   Anorexia</a:t>
                      </a:r>
                    </a:p>
                    <a:p>
                      <a:pPr>
                        <a:lnSpc>
                          <a:spcPct val="150000"/>
                        </a:lnSpc>
                      </a:pPr>
                      <a:r>
                        <a:rPr lang="es-ES" sz="2000" b="1" i="1" dirty="0"/>
                        <a:t>   Nauseas</a:t>
                      </a:r>
                    </a:p>
                    <a:p>
                      <a:pPr>
                        <a:lnSpc>
                          <a:spcPct val="150000"/>
                        </a:lnSpc>
                      </a:pPr>
                      <a:r>
                        <a:rPr lang="es-ES" sz="2000" b="1" i="1" dirty="0"/>
                        <a:t>   Vómitos</a:t>
                      </a:r>
                    </a:p>
                  </a:txBody>
                  <a:tcPr/>
                </a:tc>
                <a:tc>
                  <a:txBody>
                    <a:bodyPr/>
                    <a:lstStyle/>
                    <a:p>
                      <a:pPr algn="ctr">
                        <a:lnSpc>
                          <a:spcPct val="150000"/>
                        </a:lnSpc>
                      </a:pPr>
                      <a:r>
                        <a:rPr lang="es-ES" sz="2000" dirty="0"/>
                        <a:t>209 (95,9%)</a:t>
                      </a:r>
                    </a:p>
                    <a:p>
                      <a:pPr algn="ctr">
                        <a:lnSpc>
                          <a:spcPct val="150000"/>
                        </a:lnSpc>
                      </a:pPr>
                      <a:r>
                        <a:rPr lang="es-ES" sz="2000" dirty="0"/>
                        <a:t>164 (75,2)</a:t>
                      </a:r>
                    </a:p>
                    <a:p>
                      <a:pPr algn="ctr">
                        <a:lnSpc>
                          <a:spcPct val="150000"/>
                        </a:lnSpc>
                      </a:pPr>
                      <a:r>
                        <a:rPr lang="es-ES" sz="2000" dirty="0"/>
                        <a:t>184 (84,4%)</a:t>
                      </a:r>
                    </a:p>
                    <a:p>
                      <a:pPr marL="0" marR="0" lvl="0" indent="0" algn="ctr" defTabSz="914400" rtl="0" eaLnBrk="1" fontAlgn="auto" latinLnBrk="0" hangingPunct="1">
                        <a:lnSpc>
                          <a:spcPct val="150000"/>
                        </a:lnSpc>
                        <a:spcBef>
                          <a:spcPts val="0"/>
                        </a:spcBef>
                        <a:spcAft>
                          <a:spcPts val="0"/>
                        </a:spcAft>
                        <a:buClrTx/>
                        <a:buSzTx/>
                        <a:buFontTx/>
                        <a:buNone/>
                        <a:tabLst/>
                        <a:defRPr/>
                      </a:pPr>
                      <a:r>
                        <a:rPr lang="es-ES" sz="2000" dirty="0"/>
                        <a:t>148 (67,9%)</a:t>
                      </a:r>
                    </a:p>
                    <a:p>
                      <a:pPr algn="ctr">
                        <a:lnSpc>
                          <a:spcPct val="150000"/>
                        </a:lnSpc>
                      </a:pPr>
                      <a:r>
                        <a:rPr lang="es-ES" sz="2000" dirty="0"/>
                        <a:t>53 (24,3%)</a:t>
                      </a:r>
                    </a:p>
                    <a:p>
                      <a:pPr algn="ctr">
                        <a:lnSpc>
                          <a:spcPct val="150000"/>
                        </a:lnSpc>
                      </a:pPr>
                      <a:r>
                        <a:rPr lang="es-ES" sz="2000" dirty="0"/>
                        <a:t>58 (26,6%)</a:t>
                      </a:r>
                    </a:p>
                    <a:p>
                      <a:pPr algn="ctr">
                        <a:lnSpc>
                          <a:spcPct val="150000"/>
                        </a:lnSpc>
                      </a:pPr>
                      <a:r>
                        <a:rPr lang="es-ES" sz="2000" dirty="0"/>
                        <a:t>46 (21%)</a:t>
                      </a:r>
                    </a:p>
                    <a:p>
                      <a:pPr algn="ctr">
                        <a:lnSpc>
                          <a:spcPct val="150000"/>
                        </a:lnSpc>
                      </a:pPr>
                      <a:r>
                        <a:rPr lang="es-ES" sz="2000" dirty="0"/>
                        <a:t>54 (24,8%)</a:t>
                      </a:r>
                    </a:p>
                    <a:p>
                      <a:pPr algn="ctr">
                        <a:lnSpc>
                          <a:spcPct val="150000"/>
                        </a:lnSpc>
                      </a:pPr>
                      <a:r>
                        <a:rPr lang="es-ES" sz="2000" dirty="0"/>
                        <a:t>22 (10%)</a:t>
                      </a:r>
                    </a:p>
                  </a:txBody>
                  <a:tcPr/>
                </a:tc>
                <a:extLst>
                  <a:ext uri="{0D108BD9-81ED-4DB2-BD59-A6C34878D82A}">
                    <a16:rowId xmlns:a16="http://schemas.microsoft.com/office/drawing/2014/main" val="1154055358"/>
                  </a:ext>
                </a:extLst>
              </a:tr>
            </a:tbl>
          </a:graphicData>
        </a:graphic>
      </p:graphicFrame>
      <p:sp>
        <p:nvSpPr>
          <p:cNvPr id="3" name="Título 2">
            <a:extLst>
              <a:ext uri="{FF2B5EF4-FFF2-40B4-BE49-F238E27FC236}">
                <a16:creationId xmlns:a16="http://schemas.microsoft.com/office/drawing/2014/main" id="{B66D1178-C5E0-C657-F8C1-467BA891AAC9}"/>
              </a:ext>
            </a:extLst>
          </p:cNvPr>
          <p:cNvSpPr>
            <a:spLocks noGrp="1"/>
          </p:cNvSpPr>
          <p:nvPr>
            <p:ph type="title"/>
          </p:nvPr>
        </p:nvSpPr>
        <p:spPr>
          <a:xfrm>
            <a:off x="455050" y="0"/>
            <a:ext cx="10515600" cy="1325563"/>
          </a:xfrm>
        </p:spPr>
        <p:txBody>
          <a:bodyPr>
            <a:normAutofit/>
          </a:bodyPr>
          <a:lstStyle/>
          <a:p>
            <a:r>
              <a:rPr lang="es-ES" sz="4000" dirty="0"/>
              <a:t>Síndrome compresivo</a:t>
            </a:r>
            <a:endParaRPr lang="es-ES" sz="4000" b="1" dirty="0"/>
          </a:p>
        </p:txBody>
      </p:sp>
      <p:sp>
        <p:nvSpPr>
          <p:cNvPr id="10" name="CuadroTexto 9">
            <a:extLst>
              <a:ext uri="{FF2B5EF4-FFF2-40B4-BE49-F238E27FC236}">
                <a16:creationId xmlns:a16="http://schemas.microsoft.com/office/drawing/2014/main" id="{0902CA22-4FF5-EA1B-BDEC-2F8D19577C84}"/>
              </a:ext>
            </a:extLst>
          </p:cNvPr>
          <p:cNvSpPr txBox="1"/>
          <p:nvPr/>
        </p:nvSpPr>
        <p:spPr>
          <a:xfrm>
            <a:off x="2634018" y="5950389"/>
            <a:ext cx="7634176" cy="369332"/>
          </a:xfrm>
          <a:prstGeom prst="rect">
            <a:avLst/>
          </a:prstGeom>
          <a:noFill/>
        </p:spPr>
        <p:txBody>
          <a:bodyPr wrap="square">
            <a:spAutoFit/>
          </a:bodyPr>
          <a:lstStyle/>
          <a:p>
            <a:r>
              <a:rPr lang="es-ES" dirty="0"/>
              <a:t>*Indicaciones sintomáticas → principal motivo de trasplante.</a:t>
            </a:r>
          </a:p>
        </p:txBody>
      </p:sp>
      <p:cxnSp>
        <p:nvCxnSpPr>
          <p:cNvPr id="20" name="Conector recto de flecha 19">
            <a:extLst>
              <a:ext uri="{FF2B5EF4-FFF2-40B4-BE49-F238E27FC236}">
                <a16:creationId xmlns:a16="http://schemas.microsoft.com/office/drawing/2014/main" id="{A724ABCB-5D32-99FA-3960-008FB9B4AB82}"/>
              </a:ext>
            </a:extLst>
          </p:cNvPr>
          <p:cNvCxnSpPr/>
          <p:nvPr/>
        </p:nvCxnSpPr>
        <p:spPr>
          <a:xfrm>
            <a:off x="2046674" y="2127258"/>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4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0196-E20D-0B86-0CC8-14D4D6E437B1}"/>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2A1579D8-93F2-E432-99B3-00E7FADD0481}"/>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8E51F0BD-5C38-1B54-E9B5-0C9276E3A893}"/>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3F566FEA-A539-500F-2C88-C9A5EE74239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70DF077D-E91C-152F-2242-6B38D9739FD8}"/>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56840A88-99F7-8321-AFD2-290CC328C1E0}"/>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0610ABA-6EAB-3EED-7FF0-DC24D55D1EF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678BE666-DF8A-FDE5-14C1-4D630156F99B}"/>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C79AB6B8-37AA-170F-0CF0-CF5A15129CC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34C96D72-7FC2-B4BC-F98E-222FFAD486FC}"/>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0ADECB67-6DDA-A903-5602-92E13494BC3F}"/>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FC67D32-E984-1BF6-39A1-C0B89F9CAECA}"/>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6C5D0FCD-CF68-13FD-9FEC-13E38AF3DD0B}"/>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F56D13BE-178A-29E9-1D37-B159BD570687}"/>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D7504B8F-A178-BF81-87C3-B2D019E66850}"/>
              </a:ext>
            </a:extLst>
          </p:cNvPr>
          <p:cNvGraphicFramePr>
            <a:graphicFrameLocks noGrp="1"/>
          </p:cNvGraphicFramePr>
          <p:nvPr>
            <p:extLst>
              <p:ext uri="{D42A27DB-BD31-4B8C-83A1-F6EECF244321}">
                <p14:modId xmlns:p14="http://schemas.microsoft.com/office/powerpoint/2010/main" val="3403565335"/>
              </p:ext>
            </p:extLst>
          </p:nvPr>
        </p:nvGraphicFramePr>
        <p:xfrm>
          <a:off x="367615" y="679524"/>
          <a:ext cx="6093994" cy="5226685"/>
        </p:xfrm>
        <a:graphic>
          <a:graphicData uri="http://schemas.openxmlformats.org/drawingml/2006/table">
            <a:tbl>
              <a:tblPr firstRow="1" bandRow="1">
                <a:tableStyleId>{21E4AEA4-8DFA-4A89-87EB-49C32662AFE0}</a:tableStyleId>
              </a:tblPr>
              <a:tblGrid>
                <a:gridCol w="3525062">
                  <a:extLst>
                    <a:ext uri="{9D8B030D-6E8A-4147-A177-3AD203B41FA5}">
                      <a16:colId xmlns:a16="http://schemas.microsoft.com/office/drawing/2014/main" val="2837753142"/>
                    </a:ext>
                  </a:extLst>
                </a:gridCol>
                <a:gridCol w="2568932">
                  <a:extLst>
                    <a:ext uri="{9D8B030D-6E8A-4147-A177-3AD203B41FA5}">
                      <a16:colId xmlns:a16="http://schemas.microsoft.com/office/drawing/2014/main" val="1039164376"/>
                    </a:ext>
                  </a:extLst>
                </a:gridCol>
              </a:tblGrid>
              <a:tr h="370840">
                <a:tc>
                  <a:txBody>
                    <a:bodyPr/>
                    <a:lstStyle/>
                    <a:p>
                      <a:endParaRPr lang="es-ES" dirty="0"/>
                    </a:p>
                  </a:txBody>
                  <a:tcPr/>
                </a:tc>
                <a:tc>
                  <a:txBody>
                    <a:bodyPr/>
                    <a:lstStyle/>
                    <a:p>
                      <a:pPr algn="ctr"/>
                      <a:r>
                        <a:rPr lang="es-ES" dirty="0"/>
                        <a:t>Total</a:t>
                      </a:r>
                    </a:p>
                  </a:txBody>
                  <a:tcPr/>
                </a:tc>
                <a:extLst>
                  <a:ext uri="{0D108BD9-81ED-4DB2-BD59-A6C34878D82A}">
                    <a16:rowId xmlns:a16="http://schemas.microsoft.com/office/drawing/2014/main" val="1944158271"/>
                  </a:ext>
                </a:extLst>
              </a:tr>
              <a:tr h="370840">
                <a:tc>
                  <a:txBody>
                    <a:bodyPr/>
                    <a:lstStyle/>
                    <a:p>
                      <a:r>
                        <a:rPr lang="es-ES" b="1" dirty="0"/>
                        <a:t>Complicaciones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    Infección quiste</a:t>
                      </a:r>
                    </a:p>
                    <a:p>
                      <a:r>
                        <a:rPr lang="es-ES" b="1" dirty="0"/>
                        <a:t>    Hemorragia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   Ruptura quística</a:t>
                      </a:r>
                    </a:p>
                    <a:p>
                      <a:r>
                        <a:rPr lang="es-ES" b="1" dirty="0"/>
                        <a:t>    Síndrome vena cava</a:t>
                      </a:r>
                    </a:p>
                    <a:p>
                      <a:r>
                        <a:rPr lang="es-ES" b="1" dirty="0"/>
                        <a:t>    Otros</a:t>
                      </a:r>
                      <a:endParaRPr lang="es-ES" b="1" i="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a:p>
                    <a:p>
                      <a:pPr algn="ctr"/>
                      <a:r>
                        <a:rPr lang="es-ES" dirty="0"/>
                        <a:t>36 (16,5%)</a:t>
                      </a:r>
                    </a:p>
                    <a:p>
                      <a:pPr algn="ctr"/>
                      <a:r>
                        <a:rPr lang="es-ES" dirty="0"/>
                        <a:t>28 (12,8%)</a:t>
                      </a:r>
                    </a:p>
                    <a:p>
                      <a:pPr algn="ctr"/>
                      <a:r>
                        <a:rPr lang="es-ES" dirty="0"/>
                        <a:t>10 (4,6%)</a:t>
                      </a:r>
                    </a:p>
                    <a:p>
                      <a:pPr algn="ctr"/>
                      <a:r>
                        <a:rPr lang="es-ES" dirty="0"/>
                        <a:t>7 (3,2%)</a:t>
                      </a:r>
                    </a:p>
                    <a:p>
                      <a:pPr algn="ctr"/>
                      <a:r>
                        <a:rPr lang="es-ES" dirty="0"/>
                        <a:t>12 (5,5%)</a:t>
                      </a:r>
                    </a:p>
                  </a:txBody>
                  <a:tcPr/>
                </a:tc>
                <a:extLst>
                  <a:ext uri="{0D108BD9-81ED-4DB2-BD59-A6C34878D82A}">
                    <a16:rowId xmlns:a16="http://schemas.microsoft.com/office/drawing/2014/main" val="223483262"/>
                  </a:ext>
                </a:extLst>
              </a:tr>
              <a:tr h="370840">
                <a:tc>
                  <a:txBody>
                    <a:bodyPr/>
                    <a:lstStyle/>
                    <a:p>
                      <a:r>
                        <a:rPr lang="es-ES" b="1" dirty="0"/>
                        <a:t>Tratamientos previos</a:t>
                      </a:r>
                    </a:p>
                    <a:p>
                      <a:r>
                        <a:rPr lang="es-ES" b="1" dirty="0"/>
                        <a:t>   Aspiración</a:t>
                      </a:r>
                    </a:p>
                    <a:p>
                      <a:r>
                        <a:rPr lang="es-ES" b="1" dirty="0"/>
                        <a:t>   Fenestración abierta</a:t>
                      </a:r>
                    </a:p>
                    <a:p>
                      <a:r>
                        <a:rPr lang="es-ES" b="1" dirty="0"/>
                        <a:t>   Fenestración LPS</a:t>
                      </a:r>
                    </a:p>
                    <a:p>
                      <a:r>
                        <a:rPr lang="es-ES" b="1" dirty="0"/>
                        <a:t>   Resección hepática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   Escleroterapia</a:t>
                      </a:r>
                      <a:endParaRPr lang="es-ES" b="1" i="1" dirty="0"/>
                    </a:p>
                  </a:txBody>
                  <a:tcPr/>
                </a:tc>
                <a:tc>
                  <a:txBody>
                    <a:bodyPr/>
                    <a:lstStyle/>
                    <a:p>
                      <a:pPr algn="ctr"/>
                      <a:endParaRPr lang="es-ES" dirty="0"/>
                    </a:p>
                    <a:p>
                      <a:pPr algn="ctr"/>
                      <a:r>
                        <a:rPr lang="es-ES" dirty="0"/>
                        <a:t>13 (6%)</a:t>
                      </a:r>
                    </a:p>
                    <a:p>
                      <a:pPr algn="ctr"/>
                      <a:r>
                        <a:rPr lang="es-ES" dirty="0"/>
                        <a:t>9 (4,1%)</a:t>
                      </a:r>
                    </a:p>
                    <a:p>
                      <a:pPr algn="ctr"/>
                      <a:r>
                        <a:rPr lang="es-ES" dirty="0"/>
                        <a:t>6 (2,8%)</a:t>
                      </a:r>
                    </a:p>
                    <a:p>
                      <a:pPr algn="ctr"/>
                      <a:r>
                        <a:rPr lang="es-ES" dirty="0"/>
                        <a:t>7 (3,2%)</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4 (1,8%)</a:t>
                      </a:r>
                    </a:p>
                  </a:txBody>
                  <a:tcPr/>
                </a:tc>
                <a:extLst>
                  <a:ext uri="{0D108BD9-81ED-4DB2-BD59-A6C34878D82A}">
                    <a16:rowId xmlns:a16="http://schemas.microsoft.com/office/drawing/2014/main" val="1060662510"/>
                  </a:ext>
                </a:extLst>
              </a:tr>
              <a:tr h="370840">
                <a:tc>
                  <a:txBody>
                    <a:bodyPr/>
                    <a:lstStyle/>
                    <a:p>
                      <a:pPr>
                        <a:lnSpc>
                          <a:spcPct val="150000"/>
                        </a:lnSpc>
                      </a:pPr>
                      <a:r>
                        <a:rPr lang="es-ES" b="1" dirty="0"/>
                        <a:t>Hipertensión Portal</a:t>
                      </a:r>
                      <a:endParaRPr lang="es-ES" b="1" i="1"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ES" dirty="0"/>
                        <a:t>26 (11,9%)</a:t>
                      </a:r>
                    </a:p>
                  </a:txBody>
                  <a:tcPr/>
                </a:tc>
                <a:extLst>
                  <a:ext uri="{0D108BD9-81ED-4DB2-BD59-A6C34878D82A}">
                    <a16:rowId xmlns:a16="http://schemas.microsoft.com/office/drawing/2014/main" val="3266539608"/>
                  </a:ext>
                </a:extLst>
              </a:tr>
              <a:tr h="370840">
                <a:tc>
                  <a:txBody>
                    <a:bodyPr/>
                    <a:lstStyle/>
                    <a:p>
                      <a:pPr>
                        <a:lnSpc>
                          <a:spcPct val="150000"/>
                        </a:lnSpc>
                      </a:pPr>
                      <a:r>
                        <a:rPr lang="es-ES" b="1" dirty="0" err="1"/>
                        <a:t>Tx</a:t>
                      </a:r>
                      <a:r>
                        <a:rPr lang="es-ES" b="1" dirty="0"/>
                        <a:t> Hepático previo</a:t>
                      </a:r>
                      <a:endParaRPr lang="es-ES" b="1" i="1" dirty="0"/>
                    </a:p>
                  </a:txBody>
                  <a:tcPr/>
                </a:tc>
                <a:tc>
                  <a:txBody>
                    <a:bodyPr/>
                    <a:lstStyle/>
                    <a:p>
                      <a:pPr algn="ctr">
                        <a:lnSpc>
                          <a:spcPct val="150000"/>
                        </a:lnSpc>
                      </a:pPr>
                      <a:r>
                        <a:rPr lang="es-ES" dirty="0"/>
                        <a:t>0</a:t>
                      </a:r>
                    </a:p>
                  </a:txBody>
                  <a:tcPr/>
                </a:tc>
                <a:extLst>
                  <a:ext uri="{0D108BD9-81ED-4DB2-BD59-A6C34878D82A}">
                    <a16:rowId xmlns:a16="http://schemas.microsoft.com/office/drawing/2014/main" val="102013376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ES" b="1" dirty="0" err="1"/>
                        <a:t>Tx</a:t>
                      </a:r>
                      <a:r>
                        <a:rPr lang="es-ES" b="1" dirty="0"/>
                        <a:t> Renal previo</a:t>
                      </a:r>
                      <a:endParaRPr lang="es-ES" b="1" i="1" dirty="0"/>
                    </a:p>
                  </a:txBody>
                  <a:tcPr/>
                </a:tc>
                <a:tc>
                  <a:txBody>
                    <a:bodyPr/>
                    <a:lstStyle/>
                    <a:p>
                      <a:pPr algn="ctr">
                        <a:lnSpc>
                          <a:spcPct val="150000"/>
                        </a:lnSpc>
                      </a:pPr>
                      <a:r>
                        <a:rPr lang="es-ES" dirty="0"/>
                        <a:t>31 (14,2%)</a:t>
                      </a:r>
                    </a:p>
                  </a:txBody>
                  <a:tcPr/>
                </a:tc>
                <a:extLst>
                  <a:ext uri="{0D108BD9-81ED-4DB2-BD59-A6C34878D82A}">
                    <a16:rowId xmlns:a16="http://schemas.microsoft.com/office/drawing/2014/main" val="508725076"/>
                  </a:ext>
                </a:extLst>
              </a:tr>
            </a:tbl>
          </a:graphicData>
        </a:graphic>
      </p:graphicFrame>
      <p:graphicFrame>
        <p:nvGraphicFramePr>
          <p:cNvPr id="4" name="Tabla 3">
            <a:extLst>
              <a:ext uri="{FF2B5EF4-FFF2-40B4-BE49-F238E27FC236}">
                <a16:creationId xmlns:a16="http://schemas.microsoft.com/office/drawing/2014/main" id="{B7588AD2-D54A-D99C-CAF7-DDFBEBF02A08}"/>
              </a:ext>
            </a:extLst>
          </p:cNvPr>
          <p:cNvGraphicFramePr>
            <a:graphicFrameLocks noGrp="1"/>
          </p:cNvGraphicFramePr>
          <p:nvPr>
            <p:extLst>
              <p:ext uri="{D42A27DB-BD31-4B8C-83A1-F6EECF244321}">
                <p14:modId xmlns:p14="http://schemas.microsoft.com/office/powerpoint/2010/main" val="115293791"/>
              </p:ext>
            </p:extLst>
          </p:nvPr>
        </p:nvGraphicFramePr>
        <p:xfrm>
          <a:off x="6920215" y="3689861"/>
          <a:ext cx="4490520" cy="1925320"/>
        </p:xfrm>
        <a:graphic>
          <a:graphicData uri="http://schemas.openxmlformats.org/drawingml/2006/table">
            <a:tbl>
              <a:tblPr firstRow="1" bandRow="1">
                <a:tableStyleId>{21E4AEA4-8DFA-4A89-87EB-49C32662AFE0}</a:tableStyleId>
              </a:tblPr>
              <a:tblGrid>
                <a:gridCol w="2738290">
                  <a:extLst>
                    <a:ext uri="{9D8B030D-6E8A-4147-A177-3AD203B41FA5}">
                      <a16:colId xmlns:a16="http://schemas.microsoft.com/office/drawing/2014/main" val="2837753142"/>
                    </a:ext>
                  </a:extLst>
                </a:gridCol>
                <a:gridCol w="1752230">
                  <a:extLst>
                    <a:ext uri="{9D8B030D-6E8A-4147-A177-3AD203B41FA5}">
                      <a16:colId xmlns:a16="http://schemas.microsoft.com/office/drawing/2014/main" val="1039164376"/>
                    </a:ext>
                  </a:extLst>
                </a:gridCol>
              </a:tblGrid>
              <a:tr h="370840">
                <a:tc>
                  <a:txBody>
                    <a:bodyPr/>
                    <a:lstStyle/>
                    <a:p>
                      <a:endParaRPr lang="es-ES" dirty="0"/>
                    </a:p>
                  </a:txBody>
                  <a:tcPr/>
                </a:tc>
                <a:tc>
                  <a:txBody>
                    <a:bodyPr/>
                    <a:lstStyle/>
                    <a:p>
                      <a:pPr algn="ctr"/>
                      <a:r>
                        <a:rPr lang="es-ES" dirty="0"/>
                        <a:t>Total</a:t>
                      </a:r>
                    </a:p>
                  </a:txBody>
                  <a:tcPr/>
                </a:tc>
                <a:extLst>
                  <a:ext uri="{0D108BD9-81ED-4DB2-BD59-A6C34878D82A}">
                    <a16:rowId xmlns:a16="http://schemas.microsoft.com/office/drawing/2014/main" val="1944158271"/>
                  </a:ext>
                </a:extLst>
              </a:tr>
              <a:tr h="511726">
                <a:tc>
                  <a:txBody>
                    <a:bodyPr/>
                    <a:lstStyle/>
                    <a:p>
                      <a:r>
                        <a:rPr lang="es-ES" b="1" dirty="0"/>
                        <a:t>Tiempo en Lista de Espera (meses)</a:t>
                      </a:r>
                      <a:endParaRPr lang="es-ES" b="1" i="1" dirty="0"/>
                    </a:p>
                  </a:txBody>
                  <a:tcPr/>
                </a:tc>
                <a:tc>
                  <a:txBody>
                    <a:bodyPr/>
                    <a:lstStyle/>
                    <a:p>
                      <a:pPr algn="ctr"/>
                      <a:r>
                        <a:rPr lang="es-ES" dirty="0"/>
                        <a:t>6,5 (3-12,2)</a:t>
                      </a:r>
                    </a:p>
                  </a:txBody>
                  <a:tcPr/>
                </a:tc>
                <a:extLst>
                  <a:ext uri="{0D108BD9-81ED-4DB2-BD59-A6C34878D82A}">
                    <a16:rowId xmlns:a16="http://schemas.microsoft.com/office/drawing/2014/main" val="1703166811"/>
                  </a:ext>
                </a:extLst>
              </a:tr>
              <a:tr h="370840">
                <a:tc>
                  <a:txBody>
                    <a:bodyPr/>
                    <a:lstStyle/>
                    <a:p>
                      <a:r>
                        <a:rPr lang="es-ES" b="1" dirty="0"/>
                        <a:t>Tiempo desde el Diagnóstico al Trasplante (años)</a:t>
                      </a:r>
                      <a:endParaRPr lang="es-ES" b="1" i="1" dirty="0"/>
                    </a:p>
                  </a:txBody>
                  <a:tcPr/>
                </a:tc>
                <a:tc>
                  <a:txBody>
                    <a:bodyPr/>
                    <a:lstStyle/>
                    <a:p>
                      <a:pPr algn="ctr"/>
                      <a:r>
                        <a:rPr lang="es-ES" dirty="0"/>
                        <a:t>11 (6-20)</a:t>
                      </a:r>
                    </a:p>
                  </a:txBody>
                  <a:tcPr/>
                </a:tc>
                <a:extLst>
                  <a:ext uri="{0D108BD9-81ED-4DB2-BD59-A6C34878D82A}">
                    <a16:rowId xmlns:a16="http://schemas.microsoft.com/office/drawing/2014/main" val="3184259316"/>
                  </a:ext>
                </a:extLst>
              </a:tr>
            </a:tbl>
          </a:graphicData>
        </a:graphic>
      </p:graphicFrame>
      <p:sp>
        <p:nvSpPr>
          <p:cNvPr id="10" name="Título 2">
            <a:extLst>
              <a:ext uri="{FF2B5EF4-FFF2-40B4-BE49-F238E27FC236}">
                <a16:creationId xmlns:a16="http://schemas.microsoft.com/office/drawing/2014/main" id="{47D3798B-12D6-BF92-C8D6-EEF619AC64A9}"/>
              </a:ext>
            </a:extLst>
          </p:cNvPr>
          <p:cNvSpPr>
            <a:spLocks noGrp="1"/>
          </p:cNvSpPr>
          <p:nvPr>
            <p:ph type="title"/>
          </p:nvPr>
        </p:nvSpPr>
        <p:spPr>
          <a:xfrm>
            <a:off x="6886625" y="1359640"/>
            <a:ext cx="4937760" cy="1325563"/>
          </a:xfrm>
        </p:spPr>
        <p:txBody>
          <a:bodyPr>
            <a:noAutofit/>
          </a:bodyPr>
          <a:lstStyle/>
          <a:p>
            <a:r>
              <a:rPr lang="es-ES" sz="3600" dirty="0"/>
              <a:t>Evolución clínica y tratamientos previos al trasplante</a:t>
            </a:r>
            <a:endParaRPr lang="es-ES" sz="3600" b="1" dirty="0"/>
          </a:p>
        </p:txBody>
      </p:sp>
      <p:sp>
        <p:nvSpPr>
          <p:cNvPr id="37" name="Rectángulo redondeado 36">
            <a:extLst>
              <a:ext uri="{FF2B5EF4-FFF2-40B4-BE49-F238E27FC236}">
                <a16:creationId xmlns:a16="http://schemas.microsoft.com/office/drawing/2014/main" id="{174B155E-B6CB-390D-233E-B1745A12C47B}"/>
              </a:ext>
            </a:extLst>
          </p:cNvPr>
          <p:cNvSpPr/>
          <p:nvPr/>
        </p:nvSpPr>
        <p:spPr>
          <a:xfrm>
            <a:off x="207590" y="4423144"/>
            <a:ext cx="6254019" cy="680484"/>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8" name="Conector recto de flecha 37">
            <a:extLst>
              <a:ext uri="{FF2B5EF4-FFF2-40B4-BE49-F238E27FC236}">
                <a16:creationId xmlns:a16="http://schemas.microsoft.com/office/drawing/2014/main" id="{DC867746-E3E9-D550-1ECD-C2123E5886AE}"/>
              </a:ext>
            </a:extLst>
          </p:cNvPr>
          <p:cNvCxnSpPr/>
          <p:nvPr/>
        </p:nvCxnSpPr>
        <p:spPr>
          <a:xfrm>
            <a:off x="94176" y="1248438"/>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F575EB30-1861-7459-4703-BB7635EF9891}"/>
              </a:ext>
            </a:extLst>
          </p:cNvPr>
          <p:cNvCxnSpPr/>
          <p:nvPr/>
        </p:nvCxnSpPr>
        <p:spPr>
          <a:xfrm>
            <a:off x="112433" y="3001038"/>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6AC90970-DEF3-395C-8E08-464D6232887F}"/>
              </a:ext>
            </a:extLst>
          </p:cNvPr>
          <p:cNvCxnSpPr/>
          <p:nvPr/>
        </p:nvCxnSpPr>
        <p:spPr>
          <a:xfrm>
            <a:off x="6631443" y="4423144"/>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2B1D76CF-E8A1-5357-E3E5-D43ECF92C16C}"/>
              </a:ext>
            </a:extLst>
          </p:cNvPr>
          <p:cNvCxnSpPr/>
          <p:nvPr/>
        </p:nvCxnSpPr>
        <p:spPr>
          <a:xfrm>
            <a:off x="6631443" y="5107172"/>
            <a:ext cx="2551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AFFC4296-D20D-61A5-A35A-354399AE52D3}"/>
              </a:ext>
            </a:extLst>
          </p:cNvPr>
          <p:cNvSpPr txBox="1"/>
          <p:nvPr/>
        </p:nvSpPr>
        <p:spPr>
          <a:xfrm>
            <a:off x="6886624" y="5737313"/>
            <a:ext cx="4937761" cy="353943"/>
          </a:xfrm>
          <a:prstGeom prst="rect">
            <a:avLst/>
          </a:prstGeom>
          <a:noFill/>
        </p:spPr>
        <p:txBody>
          <a:bodyPr wrap="square">
            <a:spAutoFit/>
          </a:bodyPr>
          <a:lstStyle/>
          <a:p>
            <a:r>
              <a:rPr lang="es-ES" sz="1700" i="1" dirty="0"/>
              <a:t>*Evolución lenta y progresiva de la enfermedad</a:t>
            </a:r>
          </a:p>
        </p:txBody>
      </p:sp>
    </p:spTree>
    <p:extLst>
      <p:ext uri="{BB962C8B-B14F-4D97-AF65-F5344CB8AC3E}">
        <p14:creationId xmlns:p14="http://schemas.microsoft.com/office/powerpoint/2010/main" val="81772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330E0-EFFD-13AE-07C4-F100C3C071C4}"/>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846E8A1B-74BE-7360-53B6-3D45B93E6D73}"/>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C3798E0-7E9A-C329-33B4-51C9D35DEEC6}"/>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0A87A0FE-411E-0573-B914-1E9871DB92B4}"/>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BB4BB597-4B6B-141B-EB8A-E5EF82F001B2}"/>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646642C5-D56F-A609-8691-947B42D92326}"/>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1255A18B-339A-A213-8091-D18805631E1D}"/>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10EC4B57-F829-FECA-DDDA-4506E3D32100}"/>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88587EFF-2D6F-E857-7B12-5C5DD6BD1084}"/>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4336B6EE-B214-EB83-9F1B-47297B9B2868}"/>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D3A1C4F-0583-B3AE-EC74-5E32BA4A6F5A}"/>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9E58E7C9-8536-9A6B-C483-E4F8E6BA998D}"/>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6A72F7CB-8903-F63C-DCA8-413EB907A079}"/>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46F1EBD7-C4AF-F5FA-875D-439BCD0E33D2}"/>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BD559724-EEDE-C701-0509-520D0FFB61E9}"/>
              </a:ext>
            </a:extLst>
          </p:cNvPr>
          <p:cNvGraphicFramePr>
            <a:graphicFrameLocks noGrp="1"/>
          </p:cNvGraphicFramePr>
          <p:nvPr>
            <p:extLst>
              <p:ext uri="{D42A27DB-BD31-4B8C-83A1-F6EECF244321}">
                <p14:modId xmlns:p14="http://schemas.microsoft.com/office/powerpoint/2010/main" val="3147969708"/>
              </p:ext>
            </p:extLst>
          </p:nvPr>
        </p:nvGraphicFramePr>
        <p:xfrm>
          <a:off x="2999279" y="1344947"/>
          <a:ext cx="8824115" cy="4643840"/>
        </p:xfrm>
        <a:graphic>
          <a:graphicData uri="http://schemas.openxmlformats.org/drawingml/2006/table">
            <a:tbl>
              <a:tblPr firstRow="1" bandRow="1">
                <a:tableStyleId>{9DCAF9ED-07DC-4A11-8D7F-57B35C25682E}</a:tableStyleId>
              </a:tblPr>
              <a:tblGrid>
                <a:gridCol w="2374232">
                  <a:extLst>
                    <a:ext uri="{9D8B030D-6E8A-4147-A177-3AD203B41FA5}">
                      <a16:colId xmlns:a16="http://schemas.microsoft.com/office/drawing/2014/main" val="3810151547"/>
                    </a:ext>
                  </a:extLst>
                </a:gridCol>
                <a:gridCol w="1989221">
                  <a:extLst>
                    <a:ext uri="{9D8B030D-6E8A-4147-A177-3AD203B41FA5}">
                      <a16:colId xmlns:a16="http://schemas.microsoft.com/office/drawing/2014/main" val="1119608481"/>
                    </a:ext>
                  </a:extLst>
                </a:gridCol>
                <a:gridCol w="1996478">
                  <a:extLst>
                    <a:ext uri="{9D8B030D-6E8A-4147-A177-3AD203B41FA5}">
                      <a16:colId xmlns:a16="http://schemas.microsoft.com/office/drawing/2014/main" val="2698943669"/>
                    </a:ext>
                  </a:extLst>
                </a:gridCol>
                <a:gridCol w="1702696">
                  <a:extLst>
                    <a:ext uri="{9D8B030D-6E8A-4147-A177-3AD203B41FA5}">
                      <a16:colId xmlns:a16="http://schemas.microsoft.com/office/drawing/2014/main" val="729387218"/>
                    </a:ext>
                  </a:extLst>
                </a:gridCol>
                <a:gridCol w="761488">
                  <a:extLst>
                    <a:ext uri="{9D8B030D-6E8A-4147-A177-3AD203B41FA5}">
                      <a16:colId xmlns:a16="http://schemas.microsoft.com/office/drawing/2014/main" val="1506397995"/>
                    </a:ext>
                  </a:extLst>
                </a:gridCol>
              </a:tblGrid>
              <a:tr h="388699">
                <a:tc>
                  <a:txBody>
                    <a:bodyPr/>
                    <a:lstStyle/>
                    <a:p>
                      <a:endParaRPr lang="es-ES"/>
                    </a:p>
                  </a:txBody>
                  <a:tcPr/>
                </a:tc>
                <a:tc>
                  <a:txBody>
                    <a:bodyPr/>
                    <a:lstStyle/>
                    <a:p>
                      <a:pPr algn="ctr"/>
                      <a:endParaRPr lang="es-ES" dirty="0"/>
                    </a:p>
                  </a:txBody>
                  <a:tcPr/>
                </a:tc>
                <a:tc>
                  <a:txBody>
                    <a:bodyPr/>
                    <a:lstStyle/>
                    <a:p>
                      <a:pPr algn="ctr"/>
                      <a:r>
                        <a:rPr lang="es-ES" sz="2200" dirty="0"/>
                        <a:t>TH</a:t>
                      </a:r>
                    </a:p>
                  </a:txBody>
                  <a:tcPr/>
                </a:tc>
                <a:tc>
                  <a:txBody>
                    <a:bodyPr/>
                    <a:lstStyle/>
                    <a:p>
                      <a:pPr algn="ctr"/>
                      <a:r>
                        <a:rPr lang="es-ES" sz="2200" dirty="0"/>
                        <a:t>THR</a:t>
                      </a:r>
                    </a:p>
                  </a:txBody>
                  <a:tcPr/>
                </a:tc>
                <a:tc>
                  <a:txBody>
                    <a:bodyPr/>
                    <a:lstStyle/>
                    <a:p>
                      <a:pPr algn="ctr"/>
                      <a:r>
                        <a:rPr lang="es-ES" sz="1600" i="1" dirty="0"/>
                        <a:t>p</a:t>
                      </a:r>
                    </a:p>
                  </a:txBody>
                  <a:tcPr/>
                </a:tc>
                <a:extLst>
                  <a:ext uri="{0D108BD9-81ED-4DB2-BD59-A6C34878D82A}">
                    <a16:rowId xmlns:a16="http://schemas.microsoft.com/office/drawing/2014/main" val="1760463290"/>
                  </a:ext>
                </a:extLst>
              </a:tr>
              <a:tr h="388699">
                <a:tc>
                  <a:txBody>
                    <a:bodyPr/>
                    <a:lstStyle/>
                    <a:p>
                      <a:r>
                        <a:rPr lang="es-ES" b="1" i="1" dirty="0"/>
                        <a:t>Duración trasplante</a:t>
                      </a:r>
                    </a:p>
                  </a:txBody>
                  <a:tcPr/>
                </a:tc>
                <a:tc>
                  <a:txBody>
                    <a:bodyPr/>
                    <a:lstStyle/>
                    <a:p>
                      <a:pPr algn="ctr"/>
                      <a:endParaRPr lang="es-ES" sz="17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700" dirty="0"/>
                        <a:t>300 (235-360)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700" dirty="0"/>
                        <a:t>315 (255-420)</a:t>
                      </a:r>
                    </a:p>
                  </a:txBody>
                  <a:tcPr/>
                </a:tc>
                <a:tc>
                  <a:txBody>
                    <a:bodyPr/>
                    <a:lstStyle/>
                    <a:p>
                      <a:pPr algn="ctr"/>
                      <a:r>
                        <a:rPr lang="es-ES" sz="1700" i="1" dirty="0"/>
                        <a:t>0,41</a:t>
                      </a:r>
                    </a:p>
                  </a:txBody>
                  <a:tcPr/>
                </a:tc>
                <a:extLst>
                  <a:ext uri="{0D108BD9-81ED-4DB2-BD59-A6C34878D82A}">
                    <a16:rowId xmlns:a16="http://schemas.microsoft.com/office/drawing/2014/main" val="797501423"/>
                  </a:ext>
                </a:extLst>
              </a:tr>
              <a:tr h="388699">
                <a:tc>
                  <a:txBody>
                    <a:bodyPr/>
                    <a:lstStyle/>
                    <a:p>
                      <a:r>
                        <a:rPr lang="es-ES" b="1" i="1" dirty="0"/>
                        <a:t>Uso Bypass</a:t>
                      </a:r>
                    </a:p>
                  </a:txBody>
                  <a:tcPr/>
                </a:tc>
                <a:tc>
                  <a:txBody>
                    <a:bodyPr/>
                    <a:lstStyle/>
                    <a:p>
                      <a:pPr algn="ctr"/>
                      <a:r>
                        <a:rPr lang="es-ES" sz="1700" dirty="0"/>
                        <a:t>48 (22%)</a:t>
                      </a:r>
                    </a:p>
                  </a:txBody>
                  <a:tcPr/>
                </a:tc>
                <a:tc>
                  <a:txBody>
                    <a:bodyPr/>
                    <a:lstStyle/>
                    <a:p>
                      <a:pPr algn="ctr"/>
                      <a:r>
                        <a:rPr lang="es-ES" sz="1700" dirty="0"/>
                        <a:t>27 (22%)</a:t>
                      </a:r>
                    </a:p>
                  </a:txBody>
                  <a:tcPr/>
                </a:tc>
                <a:tc>
                  <a:txBody>
                    <a:bodyPr/>
                    <a:lstStyle/>
                    <a:p>
                      <a:pPr algn="ctr"/>
                      <a:r>
                        <a:rPr lang="es-ES" sz="1700" dirty="0"/>
                        <a:t>21 (22,1%)</a:t>
                      </a:r>
                    </a:p>
                  </a:txBody>
                  <a:tcPr/>
                </a:tc>
                <a:tc>
                  <a:txBody>
                    <a:bodyPr/>
                    <a:lstStyle/>
                    <a:p>
                      <a:pPr algn="ctr"/>
                      <a:r>
                        <a:rPr lang="es-ES" sz="1700" i="1" dirty="0"/>
                        <a:t>0,76</a:t>
                      </a:r>
                    </a:p>
                  </a:txBody>
                  <a:tcPr/>
                </a:tc>
                <a:extLst>
                  <a:ext uri="{0D108BD9-81ED-4DB2-BD59-A6C34878D82A}">
                    <a16:rowId xmlns:a16="http://schemas.microsoft.com/office/drawing/2014/main" val="1930329900"/>
                  </a:ext>
                </a:extLst>
              </a:tr>
              <a:tr h="388699">
                <a:tc>
                  <a:txBody>
                    <a:bodyPr/>
                    <a:lstStyle/>
                    <a:p>
                      <a:r>
                        <a:rPr lang="es-ES" b="1" i="1" dirty="0"/>
                        <a:t>Preservación VC</a:t>
                      </a:r>
                    </a:p>
                  </a:txBody>
                  <a:tcPr/>
                </a:tc>
                <a:tc>
                  <a:txBody>
                    <a:bodyPr/>
                    <a:lstStyle/>
                    <a:p>
                      <a:pPr algn="ctr"/>
                      <a:r>
                        <a:rPr lang="es-ES" sz="1700" dirty="0"/>
                        <a:t>179 (82%)</a:t>
                      </a:r>
                    </a:p>
                  </a:txBody>
                  <a:tcPr/>
                </a:tc>
                <a:tc>
                  <a:txBody>
                    <a:bodyPr/>
                    <a:lstStyle/>
                    <a:p>
                      <a:pPr algn="ctr"/>
                      <a:r>
                        <a:rPr lang="es-ES" sz="1700" dirty="0"/>
                        <a:t>101 (82%)</a:t>
                      </a:r>
                    </a:p>
                  </a:txBody>
                  <a:tcPr/>
                </a:tc>
                <a:tc>
                  <a:txBody>
                    <a:bodyPr/>
                    <a:lstStyle/>
                    <a:p>
                      <a:pPr algn="ctr"/>
                      <a:r>
                        <a:rPr lang="es-ES" sz="1700" dirty="0"/>
                        <a:t>78 (82,1%)</a:t>
                      </a:r>
                    </a:p>
                  </a:txBody>
                  <a:tcPr/>
                </a:tc>
                <a:tc>
                  <a:txBody>
                    <a:bodyPr/>
                    <a:lstStyle/>
                    <a:p>
                      <a:pPr algn="ctr"/>
                      <a:r>
                        <a:rPr lang="es-ES" sz="1700" i="1" dirty="0"/>
                        <a:t>0,84</a:t>
                      </a:r>
                    </a:p>
                  </a:txBody>
                  <a:tcPr/>
                </a:tc>
                <a:extLst>
                  <a:ext uri="{0D108BD9-81ED-4DB2-BD59-A6C34878D82A}">
                    <a16:rowId xmlns:a16="http://schemas.microsoft.com/office/drawing/2014/main" val="3426764475"/>
                  </a:ext>
                </a:extLst>
              </a:tr>
              <a:tr h="388699">
                <a:tc>
                  <a:txBody>
                    <a:bodyPr/>
                    <a:lstStyle/>
                    <a:p>
                      <a:r>
                        <a:rPr lang="es-ES" b="1" i="1" dirty="0"/>
                        <a:t>Uso </a:t>
                      </a:r>
                      <a:r>
                        <a:rPr lang="es-ES" b="1" i="1" dirty="0" err="1"/>
                        <a:t>Kehr</a:t>
                      </a:r>
                      <a:endParaRPr lang="es-ES" b="1" i="1" dirty="0"/>
                    </a:p>
                  </a:txBody>
                  <a:tcPr/>
                </a:tc>
                <a:tc>
                  <a:txBody>
                    <a:bodyPr/>
                    <a:lstStyle/>
                    <a:p>
                      <a:pPr algn="ctr"/>
                      <a:r>
                        <a:rPr lang="es-ES" sz="1700" dirty="0"/>
                        <a:t>71 (32,6%)</a:t>
                      </a:r>
                    </a:p>
                  </a:txBody>
                  <a:tcPr/>
                </a:tc>
                <a:tc>
                  <a:txBody>
                    <a:bodyPr/>
                    <a:lstStyle/>
                    <a:p>
                      <a:pPr algn="ctr"/>
                      <a:r>
                        <a:rPr lang="es-ES" sz="1700" dirty="0"/>
                        <a:t>36 (29%)</a:t>
                      </a:r>
                    </a:p>
                  </a:txBody>
                  <a:tcPr/>
                </a:tc>
                <a:tc>
                  <a:txBody>
                    <a:bodyPr/>
                    <a:lstStyle/>
                    <a:p>
                      <a:pPr algn="ctr"/>
                      <a:r>
                        <a:rPr lang="es-ES" sz="1700" dirty="0"/>
                        <a:t>35 (36,8%)</a:t>
                      </a:r>
                    </a:p>
                  </a:txBody>
                  <a:tcPr/>
                </a:tc>
                <a:tc>
                  <a:txBody>
                    <a:bodyPr/>
                    <a:lstStyle/>
                    <a:p>
                      <a:pPr algn="ctr"/>
                      <a:r>
                        <a:rPr lang="es-ES" sz="1700" i="1" dirty="0"/>
                        <a:t>0,38</a:t>
                      </a:r>
                    </a:p>
                  </a:txBody>
                  <a:tcPr/>
                </a:tc>
                <a:extLst>
                  <a:ext uri="{0D108BD9-81ED-4DB2-BD59-A6C34878D82A}">
                    <a16:rowId xmlns:a16="http://schemas.microsoft.com/office/drawing/2014/main" val="2618369866"/>
                  </a:ext>
                </a:extLst>
              </a:tr>
              <a:tr h="1245968">
                <a:tc>
                  <a:txBody>
                    <a:bodyPr/>
                    <a:lstStyle/>
                    <a:p>
                      <a:r>
                        <a:rPr lang="es-ES" b="1" i="1" dirty="0"/>
                        <a:t>SPF</a:t>
                      </a:r>
                    </a:p>
                    <a:p>
                      <a:r>
                        <a:rPr lang="es-ES" i="1" dirty="0"/>
                        <a:t>   Leve</a:t>
                      </a:r>
                    </a:p>
                    <a:p>
                      <a:r>
                        <a:rPr lang="es-ES" i="1" dirty="0"/>
                        <a:t>   Moderado</a:t>
                      </a:r>
                    </a:p>
                    <a:p>
                      <a:r>
                        <a:rPr lang="es-ES" i="1" dirty="0"/>
                        <a:t>   Severo</a:t>
                      </a:r>
                    </a:p>
                  </a:txBody>
                  <a:tcPr/>
                </a:tc>
                <a:tc>
                  <a:txBody>
                    <a:bodyPr/>
                    <a:lstStyle/>
                    <a:p>
                      <a:pPr algn="ctr"/>
                      <a:r>
                        <a:rPr lang="es-ES" sz="1700" dirty="0"/>
                        <a:t>59 (26,5%)</a:t>
                      </a:r>
                    </a:p>
                    <a:p>
                      <a:pPr algn="ctr"/>
                      <a:r>
                        <a:rPr lang="es-ES" sz="1700" dirty="0"/>
                        <a:t>27 (12,3%)</a:t>
                      </a:r>
                    </a:p>
                    <a:p>
                      <a:pPr algn="ctr"/>
                      <a:r>
                        <a:rPr lang="es-ES" sz="1700" dirty="0"/>
                        <a:t>23 (10,5%)</a:t>
                      </a:r>
                    </a:p>
                    <a:p>
                      <a:pPr algn="ctr"/>
                      <a:r>
                        <a:rPr lang="es-ES" sz="1700" dirty="0"/>
                        <a:t>9 (4,1%)</a:t>
                      </a:r>
                    </a:p>
                  </a:txBody>
                  <a:tcPr/>
                </a:tc>
                <a:tc>
                  <a:txBody>
                    <a:bodyPr/>
                    <a:lstStyle/>
                    <a:p>
                      <a:pPr algn="ctr"/>
                      <a:r>
                        <a:rPr lang="es-ES" sz="1700" dirty="0"/>
                        <a:t>28 (22,8%)</a:t>
                      </a:r>
                    </a:p>
                    <a:p>
                      <a:pPr algn="ctr"/>
                      <a:r>
                        <a:rPr lang="es-ES" sz="1700" dirty="0"/>
                        <a:t>17 (13,8%)</a:t>
                      </a:r>
                    </a:p>
                    <a:p>
                      <a:pPr algn="ctr"/>
                      <a:r>
                        <a:rPr lang="es-ES" sz="1700" dirty="0"/>
                        <a:t>9 (7,3%)</a:t>
                      </a:r>
                    </a:p>
                    <a:p>
                      <a:pPr algn="ctr"/>
                      <a:r>
                        <a:rPr lang="es-ES" sz="1700" dirty="0"/>
                        <a:t>3 (2,4%)</a:t>
                      </a:r>
                    </a:p>
                  </a:txBody>
                  <a:tcPr/>
                </a:tc>
                <a:tc>
                  <a:txBody>
                    <a:bodyPr/>
                    <a:lstStyle/>
                    <a:p>
                      <a:pPr algn="ctr"/>
                      <a:r>
                        <a:rPr lang="es-ES" sz="1700" dirty="0"/>
                        <a:t>30 (31,6%)</a:t>
                      </a:r>
                    </a:p>
                    <a:p>
                      <a:pPr algn="ctr"/>
                      <a:r>
                        <a:rPr lang="es-ES" sz="1700" dirty="0"/>
                        <a:t>10 (10,5%)</a:t>
                      </a:r>
                    </a:p>
                    <a:p>
                      <a:pPr algn="ctr"/>
                      <a:r>
                        <a:rPr lang="es-ES" sz="1700" dirty="0"/>
                        <a:t>14 (14,7%)</a:t>
                      </a:r>
                    </a:p>
                    <a:p>
                      <a:pPr algn="ctr"/>
                      <a:r>
                        <a:rPr lang="es-ES" sz="1700" dirty="0"/>
                        <a:t>6 (6,3%)</a:t>
                      </a:r>
                    </a:p>
                  </a:txBody>
                  <a:tcPr/>
                </a:tc>
                <a:tc>
                  <a:txBody>
                    <a:bodyPr/>
                    <a:lstStyle/>
                    <a:p>
                      <a:pPr algn="ctr"/>
                      <a:r>
                        <a:rPr lang="es-ES" sz="1700" i="1" dirty="0"/>
                        <a:t>0,35</a:t>
                      </a:r>
                    </a:p>
                  </a:txBody>
                  <a:tcPr/>
                </a:tc>
                <a:extLst>
                  <a:ext uri="{0D108BD9-81ED-4DB2-BD59-A6C34878D82A}">
                    <a16:rowId xmlns:a16="http://schemas.microsoft.com/office/drawing/2014/main" val="1716719058"/>
                  </a:ext>
                </a:extLst>
              </a:tr>
              <a:tr h="388699">
                <a:tc>
                  <a:txBody>
                    <a:bodyPr/>
                    <a:lstStyle/>
                    <a:p>
                      <a:r>
                        <a:rPr lang="es-ES" b="1" i="1" dirty="0"/>
                        <a:t>CCHH (Unidades)</a:t>
                      </a:r>
                    </a:p>
                  </a:txBody>
                  <a:tcPr/>
                </a:tc>
                <a:tc>
                  <a:txBody>
                    <a:bodyPr/>
                    <a:lstStyle/>
                    <a:p>
                      <a:pPr algn="ctr"/>
                      <a:r>
                        <a:rPr lang="es-ES" sz="1700" dirty="0"/>
                        <a:t>3 (1-6)</a:t>
                      </a:r>
                    </a:p>
                  </a:txBody>
                  <a:tcPr/>
                </a:tc>
                <a:tc>
                  <a:txBody>
                    <a:bodyPr/>
                    <a:lstStyle/>
                    <a:p>
                      <a:pPr algn="ctr"/>
                      <a:r>
                        <a:rPr lang="es-ES" sz="1700" dirty="0"/>
                        <a:t>2 (1-4)</a:t>
                      </a:r>
                    </a:p>
                  </a:txBody>
                  <a:tcPr/>
                </a:tc>
                <a:tc>
                  <a:txBody>
                    <a:bodyPr/>
                    <a:lstStyle/>
                    <a:p>
                      <a:pPr algn="ctr"/>
                      <a:r>
                        <a:rPr lang="es-ES" sz="1700" dirty="0"/>
                        <a:t>4 (2,5-6,5)</a:t>
                      </a:r>
                    </a:p>
                  </a:txBody>
                  <a:tcPr/>
                </a:tc>
                <a:tc>
                  <a:txBody>
                    <a:bodyPr/>
                    <a:lstStyle/>
                    <a:p>
                      <a:pPr algn="ctr"/>
                      <a:r>
                        <a:rPr lang="es-ES" sz="1700" i="1" dirty="0"/>
                        <a:t>0,0</a:t>
                      </a:r>
                    </a:p>
                  </a:txBody>
                  <a:tcPr/>
                </a:tc>
                <a:extLst>
                  <a:ext uri="{0D108BD9-81ED-4DB2-BD59-A6C34878D82A}">
                    <a16:rowId xmlns:a16="http://schemas.microsoft.com/office/drawing/2014/main" val="137272623"/>
                  </a:ext>
                </a:extLst>
              </a:tr>
              <a:tr h="638958">
                <a:tc>
                  <a:txBody>
                    <a:bodyPr/>
                    <a:lstStyle/>
                    <a:p>
                      <a:r>
                        <a:rPr lang="es-ES" b="1" i="1" dirty="0"/>
                        <a:t>Peso explante (AP) gr</a:t>
                      </a:r>
                    </a:p>
                  </a:txBody>
                  <a:tcPr/>
                </a:tc>
                <a:tc>
                  <a:txBody>
                    <a:bodyPr/>
                    <a:lstStyle/>
                    <a:p>
                      <a:pPr algn="ctr"/>
                      <a:r>
                        <a:rPr lang="es-ES" sz="1700" dirty="0"/>
                        <a:t>4337 (2930-6300)</a:t>
                      </a:r>
                    </a:p>
                  </a:txBody>
                  <a:tcPr/>
                </a:tc>
                <a:tc>
                  <a:txBody>
                    <a:bodyPr/>
                    <a:lstStyle/>
                    <a:p>
                      <a:pPr algn="ctr"/>
                      <a:r>
                        <a:rPr lang="es-ES" sz="1700" dirty="0"/>
                        <a:t>4555 (3000-6300)</a:t>
                      </a:r>
                    </a:p>
                  </a:txBody>
                  <a:tcPr/>
                </a:tc>
                <a:tc>
                  <a:txBody>
                    <a:bodyPr/>
                    <a:lstStyle/>
                    <a:p>
                      <a:pPr algn="ctr"/>
                      <a:r>
                        <a:rPr lang="es-ES" sz="1700" dirty="0"/>
                        <a:t>4065 (2900-6300)</a:t>
                      </a:r>
                    </a:p>
                  </a:txBody>
                  <a:tcPr/>
                </a:tc>
                <a:tc>
                  <a:txBody>
                    <a:bodyPr/>
                    <a:lstStyle/>
                    <a:p>
                      <a:pPr algn="ctr"/>
                      <a:r>
                        <a:rPr lang="es-ES" sz="1700" i="1" dirty="0"/>
                        <a:t>0,23</a:t>
                      </a:r>
                    </a:p>
                  </a:txBody>
                  <a:tcPr/>
                </a:tc>
                <a:extLst>
                  <a:ext uri="{0D108BD9-81ED-4DB2-BD59-A6C34878D82A}">
                    <a16:rowId xmlns:a16="http://schemas.microsoft.com/office/drawing/2014/main" val="2422994606"/>
                  </a:ext>
                </a:extLst>
              </a:tr>
              <a:tr h="388699">
                <a:tc>
                  <a:txBody>
                    <a:bodyPr/>
                    <a:lstStyle/>
                    <a:p>
                      <a:r>
                        <a:rPr lang="es-ES" b="1" i="1" dirty="0" err="1"/>
                        <a:t>Packing</a:t>
                      </a:r>
                      <a:endParaRPr lang="es-ES" b="1" i="1" dirty="0"/>
                    </a:p>
                  </a:txBody>
                  <a:tcPr/>
                </a:tc>
                <a:tc>
                  <a:txBody>
                    <a:bodyPr/>
                    <a:lstStyle/>
                    <a:p>
                      <a:pPr algn="ctr"/>
                      <a:r>
                        <a:rPr lang="es-ES" sz="1700" dirty="0"/>
                        <a:t>4 (1,9%)</a:t>
                      </a:r>
                    </a:p>
                  </a:txBody>
                  <a:tcPr/>
                </a:tc>
                <a:tc>
                  <a:txBody>
                    <a:bodyPr/>
                    <a:lstStyle/>
                    <a:p>
                      <a:pPr algn="ctr"/>
                      <a:r>
                        <a:rPr lang="es-ES" sz="1700" dirty="0"/>
                        <a:t>4 (100%)</a:t>
                      </a:r>
                    </a:p>
                  </a:txBody>
                  <a:tcPr/>
                </a:tc>
                <a:tc>
                  <a:txBody>
                    <a:bodyPr/>
                    <a:lstStyle/>
                    <a:p>
                      <a:pPr algn="ctr"/>
                      <a:endParaRPr lang="es-ES" sz="1700" dirty="0"/>
                    </a:p>
                  </a:txBody>
                  <a:tcPr/>
                </a:tc>
                <a:tc>
                  <a:txBody>
                    <a:bodyPr/>
                    <a:lstStyle/>
                    <a:p>
                      <a:pPr algn="ctr"/>
                      <a:r>
                        <a:rPr lang="es-ES" sz="1700" i="1" dirty="0"/>
                        <a:t>0,04</a:t>
                      </a:r>
                    </a:p>
                  </a:txBody>
                  <a:tcPr/>
                </a:tc>
                <a:extLst>
                  <a:ext uri="{0D108BD9-81ED-4DB2-BD59-A6C34878D82A}">
                    <a16:rowId xmlns:a16="http://schemas.microsoft.com/office/drawing/2014/main" val="2016792362"/>
                  </a:ext>
                </a:extLst>
              </a:tr>
            </a:tbl>
          </a:graphicData>
        </a:graphic>
      </p:graphicFrame>
      <p:pic>
        <p:nvPicPr>
          <p:cNvPr id="3" name="Imagen 2" descr="Gráfico, Gráfico circular&#10;&#10;El contenido generado por IA puede ser incorrecto.">
            <a:extLst>
              <a:ext uri="{FF2B5EF4-FFF2-40B4-BE49-F238E27FC236}">
                <a16:creationId xmlns:a16="http://schemas.microsoft.com/office/drawing/2014/main" id="{1E5A2839-7D3E-E441-B2EC-3B4B8311E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237" y="1851554"/>
            <a:ext cx="2233962" cy="2183709"/>
          </a:xfrm>
          <a:prstGeom prst="rect">
            <a:avLst/>
          </a:prstGeom>
        </p:spPr>
      </p:pic>
      <p:pic>
        <p:nvPicPr>
          <p:cNvPr id="4" name="Imagen 3" descr="Texto&#10;&#10;El contenido generado por IA puede ser incorrecto.">
            <a:extLst>
              <a:ext uri="{FF2B5EF4-FFF2-40B4-BE49-F238E27FC236}">
                <a16:creationId xmlns:a16="http://schemas.microsoft.com/office/drawing/2014/main" id="{543AEE3D-D03D-1741-3FD4-270C5C625D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606" y="4266269"/>
            <a:ext cx="2072593" cy="749951"/>
          </a:xfrm>
          <a:prstGeom prst="rect">
            <a:avLst/>
          </a:prstGeom>
        </p:spPr>
      </p:pic>
      <p:sp>
        <p:nvSpPr>
          <p:cNvPr id="10" name="CuadroTexto 9">
            <a:extLst>
              <a:ext uri="{FF2B5EF4-FFF2-40B4-BE49-F238E27FC236}">
                <a16:creationId xmlns:a16="http://schemas.microsoft.com/office/drawing/2014/main" id="{CA1D0D91-5C1D-66A5-459F-2743EDD3F583}"/>
              </a:ext>
            </a:extLst>
          </p:cNvPr>
          <p:cNvSpPr txBox="1"/>
          <p:nvPr/>
        </p:nvSpPr>
        <p:spPr>
          <a:xfrm>
            <a:off x="1470141" y="2928940"/>
            <a:ext cx="1029860" cy="446276"/>
          </a:xfrm>
          <a:prstGeom prst="rect">
            <a:avLst/>
          </a:prstGeom>
          <a:noFill/>
        </p:spPr>
        <p:txBody>
          <a:bodyPr wrap="square" rtlCol="0">
            <a:spAutoFit/>
          </a:bodyPr>
          <a:lstStyle/>
          <a:p>
            <a:r>
              <a:rPr lang="es-ES" sz="2300" b="1" dirty="0">
                <a:solidFill>
                  <a:schemeClr val="bg1"/>
                </a:solidFill>
              </a:rPr>
              <a:t>56,4%</a:t>
            </a:r>
          </a:p>
        </p:txBody>
      </p:sp>
      <p:sp>
        <p:nvSpPr>
          <p:cNvPr id="11" name="CuadroTexto 10">
            <a:extLst>
              <a:ext uri="{FF2B5EF4-FFF2-40B4-BE49-F238E27FC236}">
                <a16:creationId xmlns:a16="http://schemas.microsoft.com/office/drawing/2014/main" id="{AFCFD262-10E2-18F7-C50E-16A6DB8535B4}"/>
              </a:ext>
            </a:extLst>
          </p:cNvPr>
          <p:cNvSpPr txBox="1"/>
          <p:nvPr/>
        </p:nvSpPr>
        <p:spPr>
          <a:xfrm>
            <a:off x="440281" y="2482664"/>
            <a:ext cx="1029860" cy="446276"/>
          </a:xfrm>
          <a:prstGeom prst="rect">
            <a:avLst/>
          </a:prstGeom>
          <a:noFill/>
        </p:spPr>
        <p:txBody>
          <a:bodyPr wrap="square" rtlCol="0">
            <a:spAutoFit/>
          </a:bodyPr>
          <a:lstStyle/>
          <a:p>
            <a:r>
              <a:rPr lang="es-ES" sz="2300" b="1" dirty="0">
                <a:solidFill>
                  <a:schemeClr val="bg1"/>
                </a:solidFill>
              </a:rPr>
              <a:t>43,6%</a:t>
            </a:r>
          </a:p>
        </p:txBody>
      </p:sp>
      <p:sp>
        <p:nvSpPr>
          <p:cNvPr id="20" name="Título 2">
            <a:extLst>
              <a:ext uri="{FF2B5EF4-FFF2-40B4-BE49-F238E27FC236}">
                <a16:creationId xmlns:a16="http://schemas.microsoft.com/office/drawing/2014/main" id="{203368C2-100E-F4A6-457B-6588AD00555E}"/>
              </a:ext>
            </a:extLst>
          </p:cNvPr>
          <p:cNvSpPr>
            <a:spLocks noGrp="1"/>
          </p:cNvSpPr>
          <p:nvPr>
            <p:ph type="title"/>
          </p:nvPr>
        </p:nvSpPr>
        <p:spPr>
          <a:xfrm>
            <a:off x="455050" y="0"/>
            <a:ext cx="10515600" cy="1325563"/>
          </a:xfrm>
        </p:spPr>
        <p:txBody>
          <a:bodyPr/>
          <a:lstStyle/>
          <a:p>
            <a:r>
              <a:rPr lang="es-ES" b="1" dirty="0"/>
              <a:t>Datos Intraoperatorios</a:t>
            </a:r>
          </a:p>
        </p:txBody>
      </p:sp>
      <p:cxnSp>
        <p:nvCxnSpPr>
          <p:cNvPr id="21" name="Conector recto de flecha 20">
            <a:extLst>
              <a:ext uri="{FF2B5EF4-FFF2-40B4-BE49-F238E27FC236}">
                <a16:creationId xmlns:a16="http://schemas.microsoft.com/office/drawing/2014/main" id="{74CE097F-8D2D-A7F0-44A4-57D46BA2497B}"/>
              </a:ext>
            </a:extLst>
          </p:cNvPr>
          <p:cNvCxnSpPr>
            <a:cxnSpLocks/>
          </p:cNvCxnSpPr>
          <p:nvPr/>
        </p:nvCxnSpPr>
        <p:spPr>
          <a:xfrm>
            <a:off x="2634018" y="1968702"/>
            <a:ext cx="34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55C8F51A-EE75-7DC8-4067-AE3C58F9ED54}"/>
              </a:ext>
            </a:extLst>
          </p:cNvPr>
          <p:cNvCxnSpPr>
            <a:cxnSpLocks/>
          </p:cNvCxnSpPr>
          <p:nvPr/>
        </p:nvCxnSpPr>
        <p:spPr>
          <a:xfrm>
            <a:off x="2634018" y="2329649"/>
            <a:ext cx="34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C94BB62F-2DCB-3B24-C30F-391A8DCC60BC}"/>
              </a:ext>
            </a:extLst>
          </p:cNvPr>
          <p:cNvCxnSpPr>
            <a:cxnSpLocks/>
          </p:cNvCxnSpPr>
          <p:nvPr/>
        </p:nvCxnSpPr>
        <p:spPr>
          <a:xfrm>
            <a:off x="2634018" y="2690597"/>
            <a:ext cx="34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380EA7BA-48AE-5566-856B-ABF8459417AC}"/>
              </a:ext>
            </a:extLst>
          </p:cNvPr>
          <p:cNvCxnSpPr>
            <a:cxnSpLocks/>
          </p:cNvCxnSpPr>
          <p:nvPr/>
        </p:nvCxnSpPr>
        <p:spPr>
          <a:xfrm>
            <a:off x="2634018" y="5193165"/>
            <a:ext cx="34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80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81BC-9108-014A-24BB-593B1FCE2973}"/>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FF89C8B4-73A1-E78C-C62A-200B42B14F33}"/>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8B2D9F4F-3274-00F0-DE13-94541AFA5B81}"/>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431D060B-AB7C-A2E9-0094-22412DE7D3D3}"/>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22E28829-983B-A98B-0341-FC467320E762}"/>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6F4E288B-E3D9-C366-10B8-943A3AE613C0}"/>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4C6B359-58E9-B15A-2011-63E315D6FA4A}"/>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DEF3D9F4-043F-A60D-E13F-ED14103D665C}"/>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3B62B999-90BB-B18F-A9F4-CD62B208DA57}"/>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4D6FF1A9-6608-9B5F-885F-2F626AF42CD8}"/>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C1FEF39B-D83D-DADE-A5AC-A0F56ADEADEC}"/>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D3612573-ADC8-C149-1CB3-ACD14FE1AC27}"/>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EFB4C19F-9208-765F-50B5-6882162989B7}"/>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DB96A042-3405-CE1B-3101-AF0C92031E84}"/>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0D0A7E78-0112-367F-D1DF-FB9E31C7E078}"/>
              </a:ext>
            </a:extLst>
          </p:cNvPr>
          <p:cNvGraphicFramePr>
            <a:graphicFrameLocks noGrp="1"/>
          </p:cNvGraphicFramePr>
          <p:nvPr>
            <p:extLst>
              <p:ext uri="{D42A27DB-BD31-4B8C-83A1-F6EECF244321}">
                <p14:modId xmlns:p14="http://schemas.microsoft.com/office/powerpoint/2010/main" val="3047173548"/>
              </p:ext>
            </p:extLst>
          </p:nvPr>
        </p:nvGraphicFramePr>
        <p:xfrm>
          <a:off x="1020005" y="1378884"/>
          <a:ext cx="9385690" cy="4429760"/>
        </p:xfrm>
        <a:graphic>
          <a:graphicData uri="http://schemas.openxmlformats.org/drawingml/2006/table">
            <a:tbl>
              <a:tblPr firstRow="1" bandRow="1">
                <a:tableStyleId>{9DCAF9ED-07DC-4A11-8D7F-57B35C25682E}</a:tableStyleId>
              </a:tblPr>
              <a:tblGrid>
                <a:gridCol w="3423802">
                  <a:extLst>
                    <a:ext uri="{9D8B030D-6E8A-4147-A177-3AD203B41FA5}">
                      <a16:colId xmlns:a16="http://schemas.microsoft.com/office/drawing/2014/main" val="1575248634"/>
                    </a:ext>
                  </a:extLst>
                </a:gridCol>
                <a:gridCol w="1719072">
                  <a:extLst>
                    <a:ext uri="{9D8B030D-6E8A-4147-A177-3AD203B41FA5}">
                      <a16:colId xmlns:a16="http://schemas.microsoft.com/office/drawing/2014/main" val="2344323277"/>
                    </a:ext>
                  </a:extLst>
                </a:gridCol>
                <a:gridCol w="1792224">
                  <a:extLst>
                    <a:ext uri="{9D8B030D-6E8A-4147-A177-3AD203B41FA5}">
                      <a16:colId xmlns:a16="http://schemas.microsoft.com/office/drawing/2014/main" val="2467594434"/>
                    </a:ext>
                  </a:extLst>
                </a:gridCol>
                <a:gridCol w="1609344">
                  <a:extLst>
                    <a:ext uri="{9D8B030D-6E8A-4147-A177-3AD203B41FA5}">
                      <a16:colId xmlns:a16="http://schemas.microsoft.com/office/drawing/2014/main" val="1638520256"/>
                    </a:ext>
                  </a:extLst>
                </a:gridCol>
                <a:gridCol w="841248">
                  <a:extLst>
                    <a:ext uri="{9D8B030D-6E8A-4147-A177-3AD203B41FA5}">
                      <a16:colId xmlns:a16="http://schemas.microsoft.com/office/drawing/2014/main" val="2169558319"/>
                    </a:ext>
                  </a:extLst>
                </a:gridCol>
              </a:tblGrid>
              <a:tr h="370840">
                <a:tc>
                  <a:txBody>
                    <a:bodyPr/>
                    <a:lstStyle/>
                    <a:p>
                      <a:endParaRPr lang="es-ES" dirty="0"/>
                    </a:p>
                  </a:txBody>
                  <a:tcPr/>
                </a:tc>
                <a:tc>
                  <a:txBody>
                    <a:bodyPr/>
                    <a:lstStyle/>
                    <a:p>
                      <a:pPr algn="ctr"/>
                      <a:endParaRPr lang="es-ES"/>
                    </a:p>
                  </a:txBody>
                  <a:tcPr/>
                </a:tc>
                <a:tc>
                  <a:txBody>
                    <a:bodyPr/>
                    <a:lstStyle/>
                    <a:p>
                      <a:pPr algn="ctr"/>
                      <a:r>
                        <a:rPr lang="es-ES" sz="2500" dirty="0"/>
                        <a:t>TH</a:t>
                      </a:r>
                    </a:p>
                  </a:txBody>
                  <a:tcPr/>
                </a:tc>
                <a:tc>
                  <a:txBody>
                    <a:bodyPr/>
                    <a:lstStyle/>
                    <a:p>
                      <a:pPr algn="ctr"/>
                      <a:r>
                        <a:rPr lang="es-ES" sz="2500" dirty="0"/>
                        <a:t>THR</a:t>
                      </a:r>
                    </a:p>
                  </a:txBody>
                  <a:tcPr/>
                </a:tc>
                <a:tc>
                  <a:txBody>
                    <a:bodyPr/>
                    <a:lstStyle/>
                    <a:p>
                      <a:pPr algn="ctr"/>
                      <a:r>
                        <a:rPr lang="es-ES" sz="1600" i="1" dirty="0"/>
                        <a:t>p</a:t>
                      </a:r>
                    </a:p>
                  </a:txBody>
                  <a:tcPr/>
                </a:tc>
                <a:extLst>
                  <a:ext uri="{0D108BD9-81ED-4DB2-BD59-A6C34878D82A}">
                    <a16:rowId xmlns:a16="http://schemas.microsoft.com/office/drawing/2014/main" val="3664469834"/>
                  </a:ext>
                </a:extLst>
              </a:tr>
              <a:tr h="370840">
                <a:tc>
                  <a:txBody>
                    <a:bodyPr/>
                    <a:lstStyle/>
                    <a:p>
                      <a:r>
                        <a:rPr lang="es-ES" b="1" i="1" dirty="0" err="1"/>
                        <a:t>Clavien</a:t>
                      </a:r>
                      <a:r>
                        <a:rPr lang="es-ES" b="1" i="1" dirty="0"/>
                        <a:t> </a:t>
                      </a:r>
                      <a:r>
                        <a:rPr lang="es-ES" b="1" i="1" dirty="0" err="1"/>
                        <a:t>Dindo</a:t>
                      </a:r>
                      <a:endParaRPr lang="es-ES" b="1" i="1" dirty="0"/>
                    </a:p>
                    <a:p>
                      <a:r>
                        <a:rPr lang="es-ES" i="1" dirty="0"/>
                        <a:t>      0</a:t>
                      </a:r>
                    </a:p>
                    <a:p>
                      <a:r>
                        <a:rPr lang="es-ES" i="1" dirty="0"/>
                        <a:t>    </a:t>
                      </a:r>
                      <a:r>
                        <a:rPr lang="es-ES" sz="1800" b="1" i="1" u="none" strike="noStrike" kern="1200" dirty="0">
                          <a:solidFill>
                            <a:schemeClr val="dk1"/>
                          </a:solidFill>
                          <a:effectLst/>
                        </a:rPr>
                        <a:t>&lt;III </a:t>
                      </a:r>
                    </a:p>
                    <a:p>
                      <a:r>
                        <a:rPr lang="es-ES" sz="1800" b="1" i="1" u="none" strike="noStrike" kern="1200" dirty="0">
                          <a:solidFill>
                            <a:schemeClr val="dk1"/>
                          </a:solidFill>
                          <a:effectLst/>
                        </a:rPr>
                        <a:t>    ≥ III</a:t>
                      </a:r>
                      <a:endParaRPr lang="es-ES" i="1" dirty="0"/>
                    </a:p>
                  </a:txBody>
                  <a:tcPr/>
                </a:tc>
                <a:tc>
                  <a:txBody>
                    <a:bodyPr/>
                    <a:lstStyle/>
                    <a:p>
                      <a:pPr algn="ctr"/>
                      <a:endParaRPr lang="es-ES" dirty="0"/>
                    </a:p>
                    <a:p>
                      <a:pPr algn="ctr"/>
                      <a:r>
                        <a:rPr lang="es-ES" dirty="0"/>
                        <a:t>58 (26,6%)</a:t>
                      </a:r>
                    </a:p>
                    <a:p>
                      <a:pPr algn="ctr"/>
                      <a:r>
                        <a:rPr lang="es-ES" dirty="0"/>
                        <a:t>85 (39%)</a:t>
                      </a:r>
                    </a:p>
                    <a:p>
                      <a:pPr algn="ctr"/>
                      <a:r>
                        <a:rPr lang="es-ES" dirty="0"/>
                        <a:t>63 (29%)</a:t>
                      </a:r>
                    </a:p>
                  </a:txBody>
                  <a:tcPr/>
                </a:tc>
                <a:tc>
                  <a:txBody>
                    <a:bodyPr/>
                    <a:lstStyle/>
                    <a:p>
                      <a:pPr algn="ctr"/>
                      <a:endParaRPr lang="es-ES" dirty="0"/>
                    </a:p>
                    <a:p>
                      <a:pPr algn="ctr"/>
                      <a:r>
                        <a:rPr lang="es-ES" dirty="0"/>
                        <a:t>35 (28,5%)</a:t>
                      </a:r>
                    </a:p>
                    <a:p>
                      <a:pPr algn="ctr"/>
                      <a:r>
                        <a:rPr lang="es-ES" dirty="0"/>
                        <a:t>51 (41,4%)</a:t>
                      </a:r>
                    </a:p>
                    <a:p>
                      <a:pPr algn="ctr"/>
                      <a:r>
                        <a:rPr lang="es-ES" dirty="0"/>
                        <a:t>30 (24,3%)</a:t>
                      </a:r>
                    </a:p>
                  </a:txBody>
                  <a:tcPr/>
                </a:tc>
                <a:tc>
                  <a:txBody>
                    <a:bodyPr/>
                    <a:lstStyle/>
                    <a:p>
                      <a:pPr algn="ctr"/>
                      <a:endParaRPr lang="es-ES" dirty="0"/>
                    </a:p>
                    <a:p>
                      <a:pPr algn="ctr"/>
                      <a:r>
                        <a:rPr lang="es-ES" dirty="0"/>
                        <a:t>23 (24,4%)</a:t>
                      </a:r>
                    </a:p>
                    <a:p>
                      <a:pPr algn="ctr"/>
                      <a:r>
                        <a:rPr lang="es-ES" dirty="0"/>
                        <a:t>35 (36,8%)</a:t>
                      </a:r>
                    </a:p>
                    <a:p>
                      <a:pPr algn="ctr"/>
                      <a:r>
                        <a:rPr lang="es-ES" dirty="0"/>
                        <a:t>33 (35,7%)</a:t>
                      </a:r>
                    </a:p>
                  </a:txBody>
                  <a:tcPr/>
                </a:tc>
                <a:tc>
                  <a:txBody>
                    <a:bodyPr/>
                    <a:lstStyle/>
                    <a:p>
                      <a:pPr algn="ctr"/>
                      <a:r>
                        <a:rPr lang="es-ES" sz="1600" i="1" dirty="0"/>
                        <a:t>0,08</a:t>
                      </a:r>
                    </a:p>
                  </a:txBody>
                  <a:tcPr/>
                </a:tc>
                <a:extLst>
                  <a:ext uri="{0D108BD9-81ED-4DB2-BD59-A6C34878D82A}">
                    <a16:rowId xmlns:a16="http://schemas.microsoft.com/office/drawing/2014/main" val="3255853570"/>
                  </a:ext>
                </a:extLst>
              </a:tr>
              <a:tr h="370840">
                <a:tc>
                  <a:txBody>
                    <a:bodyPr/>
                    <a:lstStyle/>
                    <a:p>
                      <a:r>
                        <a:rPr lang="es-ES" b="1" i="1" dirty="0"/>
                        <a:t>DGF (renal)</a:t>
                      </a:r>
                    </a:p>
                  </a:txBody>
                  <a:tcPr/>
                </a:tc>
                <a:tc>
                  <a:txBody>
                    <a:bodyPr/>
                    <a:lstStyle/>
                    <a:p>
                      <a:pPr algn="ctr"/>
                      <a:endParaRPr lang="es-ES" dirty="0"/>
                    </a:p>
                  </a:txBody>
                  <a:tcPr/>
                </a:tc>
                <a:tc>
                  <a:txBody>
                    <a:bodyPr/>
                    <a:lstStyle/>
                    <a:p>
                      <a:pPr algn="ct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18 (18,9%)</a:t>
                      </a:r>
                    </a:p>
                  </a:txBody>
                  <a:tcPr/>
                </a:tc>
                <a:tc>
                  <a:txBody>
                    <a:bodyPr/>
                    <a:lstStyle/>
                    <a:p>
                      <a:pPr algn="ctr"/>
                      <a:endParaRPr lang="es-ES" sz="1600" i="1" dirty="0"/>
                    </a:p>
                  </a:txBody>
                  <a:tcPr/>
                </a:tc>
                <a:extLst>
                  <a:ext uri="{0D108BD9-81ED-4DB2-BD59-A6C34878D82A}">
                    <a16:rowId xmlns:a16="http://schemas.microsoft.com/office/drawing/2014/main" val="2662972553"/>
                  </a:ext>
                </a:extLst>
              </a:tr>
              <a:tr h="370840">
                <a:tc>
                  <a:txBody>
                    <a:bodyPr/>
                    <a:lstStyle/>
                    <a:p>
                      <a:r>
                        <a:rPr lang="es-ES" b="1" i="1" dirty="0"/>
                        <a:t>PNF</a:t>
                      </a:r>
                    </a:p>
                  </a:txBody>
                  <a:tcPr/>
                </a:tc>
                <a:tc>
                  <a:txBody>
                    <a:bodyPr/>
                    <a:lstStyle/>
                    <a:p>
                      <a:pPr algn="ctr"/>
                      <a:r>
                        <a:rPr lang="es-ES" dirty="0"/>
                        <a:t>6 (2,8%)</a:t>
                      </a:r>
                    </a:p>
                  </a:txBody>
                  <a:tcPr/>
                </a:tc>
                <a:tc>
                  <a:txBody>
                    <a:bodyPr/>
                    <a:lstStyle/>
                    <a:p>
                      <a:pPr algn="ctr"/>
                      <a:r>
                        <a:rPr lang="es-ES" dirty="0"/>
                        <a:t>1 (0,8%)</a:t>
                      </a:r>
                    </a:p>
                  </a:txBody>
                  <a:tcPr/>
                </a:tc>
                <a:tc>
                  <a:txBody>
                    <a:bodyPr/>
                    <a:lstStyle/>
                    <a:p>
                      <a:pPr algn="ctr"/>
                      <a:r>
                        <a:rPr lang="es-ES" dirty="0"/>
                        <a:t>5 (5,3%)</a:t>
                      </a:r>
                    </a:p>
                  </a:txBody>
                  <a:tcPr/>
                </a:tc>
                <a:tc>
                  <a:txBody>
                    <a:bodyPr/>
                    <a:lstStyle/>
                    <a:p>
                      <a:pPr algn="ctr"/>
                      <a:r>
                        <a:rPr lang="es-ES" sz="1600" i="1" dirty="0"/>
                        <a:t>0,66</a:t>
                      </a:r>
                    </a:p>
                  </a:txBody>
                  <a:tcPr/>
                </a:tc>
                <a:extLst>
                  <a:ext uri="{0D108BD9-81ED-4DB2-BD59-A6C34878D82A}">
                    <a16:rowId xmlns:a16="http://schemas.microsoft.com/office/drawing/2014/main" val="516563699"/>
                  </a:ext>
                </a:extLst>
              </a:tr>
              <a:tr h="370840">
                <a:tc>
                  <a:txBody>
                    <a:bodyPr/>
                    <a:lstStyle/>
                    <a:p>
                      <a:r>
                        <a:rPr lang="es-ES" b="1" i="1" dirty="0"/>
                        <a:t>EAD</a:t>
                      </a:r>
                    </a:p>
                  </a:txBody>
                  <a:tcPr/>
                </a:tc>
                <a:tc>
                  <a:txBody>
                    <a:bodyPr/>
                    <a:lstStyle/>
                    <a:p>
                      <a:pPr algn="ctr"/>
                      <a:r>
                        <a:rPr lang="es-ES" dirty="0"/>
                        <a:t>35 (16%)</a:t>
                      </a:r>
                    </a:p>
                  </a:txBody>
                  <a:tcPr/>
                </a:tc>
                <a:tc>
                  <a:txBody>
                    <a:bodyPr/>
                    <a:lstStyle/>
                    <a:p>
                      <a:pPr algn="ctr"/>
                      <a:r>
                        <a:rPr lang="es-ES" dirty="0"/>
                        <a:t>15 (12,2%)</a:t>
                      </a:r>
                    </a:p>
                  </a:txBody>
                  <a:tcPr/>
                </a:tc>
                <a:tc>
                  <a:txBody>
                    <a:bodyPr/>
                    <a:lstStyle/>
                    <a:p>
                      <a:pPr algn="ctr"/>
                      <a:r>
                        <a:rPr lang="es-ES" dirty="0"/>
                        <a:t>20 (21%)</a:t>
                      </a:r>
                    </a:p>
                  </a:txBody>
                  <a:tcPr/>
                </a:tc>
                <a:tc>
                  <a:txBody>
                    <a:bodyPr/>
                    <a:lstStyle/>
                    <a:p>
                      <a:pPr algn="ctr"/>
                      <a:r>
                        <a:rPr lang="es-ES" sz="1600" i="1" dirty="0"/>
                        <a:t>0,10</a:t>
                      </a:r>
                    </a:p>
                  </a:txBody>
                  <a:tcPr/>
                </a:tc>
                <a:extLst>
                  <a:ext uri="{0D108BD9-81ED-4DB2-BD59-A6C34878D82A}">
                    <a16:rowId xmlns:a16="http://schemas.microsoft.com/office/drawing/2014/main" val="2971763395"/>
                  </a:ext>
                </a:extLst>
              </a:tr>
              <a:tr h="370840">
                <a:tc>
                  <a:txBody>
                    <a:bodyPr/>
                    <a:lstStyle/>
                    <a:p>
                      <a:r>
                        <a:rPr lang="es-ES" b="1" i="1" dirty="0"/>
                        <a:t>Reintervención</a:t>
                      </a:r>
                    </a:p>
                    <a:p>
                      <a:r>
                        <a:rPr lang="es-ES" i="1" dirty="0"/>
                        <a:t>   Hepática</a:t>
                      </a:r>
                    </a:p>
                    <a:p>
                      <a:r>
                        <a:rPr lang="es-ES" i="1" dirty="0"/>
                        <a:t>   Renal</a:t>
                      </a:r>
                    </a:p>
                  </a:txBody>
                  <a:tcPr/>
                </a:tc>
                <a:tc>
                  <a:txBody>
                    <a:bodyPr/>
                    <a:lstStyle/>
                    <a:p>
                      <a:pPr algn="ctr"/>
                      <a:r>
                        <a:rPr lang="es-ES" dirty="0"/>
                        <a:t>36 (16,5%)</a:t>
                      </a:r>
                    </a:p>
                  </a:txBody>
                  <a:tcPr/>
                </a:tc>
                <a:tc>
                  <a:txBody>
                    <a:bodyPr/>
                    <a:lstStyle/>
                    <a:p>
                      <a:pPr algn="ctr"/>
                      <a:r>
                        <a:rPr lang="es-ES" dirty="0"/>
                        <a:t>13 (10,6%)</a:t>
                      </a:r>
                    </a:p>
                    <a:p>
                      <a:pPr algn="ctr"/>
                      <a:endParaRPr lang="es-ES" dirty="0"/>
                    </a:p>
                  </a:txBody>
                  <a:tcPr/>
                </a:tc>
                <a:tc>
                  <a:txBody>
                    <a:bodyPr/>
                    <a:lstStyle/>
                    <a:p>
                      <a:pPr algn="ctr"/>
                      <a:r>
                        <a:rPr lang="es-ES" dirty="0"/>
                        <a:t>23 (24,3%)</a:t>
                      </a:r>
                    </a:p>
                    <a:p>
                      <a:pPr algn="ctr"/>
                      <a:r>
                        <a:rPr lang="es-ES" dirty="0"/>
                        <a:t>13 (13,7)</a:t>
                      </a:r>
                    </a:p>
                    <a:p>
                      <a:pPr algn="ctr"/>
                      <a:r>
                        <a:rPr lang="es-ES" dirty="0"/>
                        <a:t>9 (9,5%)</a:t>
                      </a:r>
                    </a:p>
                  </a:txBody>
                  <a:tcPr/>
                </a:tc>
                <a:tc>
                  <a:txBody>
                    <a:bodyPr/>
                    <a:lstStyle/>
                    <a:p>
                      <a:pPr algn="ctr"/>
                      <a:r>
                        <a:rPr lang="es-ES" sz="1600" i="1" dirty="0"/>
                        <a:t>0,01</a:t>
                      </a:r>
                    </a:p>
                  </a:txBody>
                  <a:tcPr/>
                </a:tc>
                <a:extLst>
                  <a:ext uri="{0D108BD9-81ED-4DB2-BD59-A6C34878D82A}">
                    <a16:rowId xmlns:a16="http://schemas.microsoft.com/office/drawing/2014/main" val="1721670025"/>
                  </a:ext>
                </a:extLst>
              </a:tr>
              <a:tr h="370840">
                <a:tc>
                  <a:txBody>
                    <a:bodyPr/>
                    <a:lstStyle/>
                    <a:p>
                      <a:pPr>
                        <a:lnSpc>
                          <a:spcPts val="1920"/>
                        </a:lnSpc>
                      </a:pPr>
                      <a:r>
                        <a:rPr lang="es-ES" sz="1800" b="1" i="1" dirty="0"/>
                        <a:t>Creatinina mg/</a:t>
                      </a:r>
                      <a:r>
                        <a:rPr lang="es-ES" sz="1800" b="1" i="1" dirty="0" err="1"/>
                        <a:t>dL</a:t>
                      </a:r>
                      <a:r>
                        <a:rPr lang="es-ES" sz="1800" b="1" i="1" dirty="0"/>
                        <a:t> (alta)</a:t>
                      </a:r>
                    </a:p>
                  </a:txBody>
                  <a:tcPr/>
                </a:tc>
                <a:tc>
                  <a:txBody>
                    <a:bodyPr/>
                    <a:lstStyle/>
                    <a:p>
                      <a:pPr algn="ctr"/>
                      <a:r>
                        <a:rPr lang="es-ES" dirty="0"/>
                        <a:t>0,9 (0,7-1,2)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0,9 (0,7-1,2)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 (0,8-1,38)</a:t>
                      </a:r>
                    </a:p>
                  </a:txBody>
                  <a:tcPr/>
                </a:tc>
                <a:tc>
                  <a:txBody>
                    <a:bodyPr/>
                    <a:lstStyle/>
                    <a:p>
                      <a:pPr algn="ctr"/>
                      <a:r>
                        <a:rPr lang="es-ES" sz="1600" i="1" dirty="0"/>
                        <a:t>0,33</a:t>
                      </a:r>
                    </a:p>
                  </a:txBody>
                  <a:tcPr/>
                </a:tc>
                <a:extLst>
                  <a:ext uri="{0D108BD9-81ED-4DB2-BD59-A6C34878D82A}">
                    <a16:rowId xmlns:a16="http://schemas.microsoft.com/office/drawing/2014/main" val="2866642136"/>
                  </a:ext>
                </a:extLst>
              </a:tr>
              <a:tr h="370840">
                <a:tc>
                  <a:txBody>
                    <a:bodyPr/>
                    <a:lstStyle/>
                    <a:p>
                      <a:pPr>
                        <a:lnSpc>
                          <a:spcPts val="1920"/>
                        </a:lnSpc>
                      </a:pPr>
                      <a:r>
                        <a:rPr lang="es-ES" sz="1800" b="1" i="1" dirty="0"/>
                        <a:t>FG </a:t>
                      </a:r>
                      <a:r>
                        <a:rPr lang="es-ES" sz="1800" b="1" i="1" dirty="0" err="1"/>
                        <a:t>mL</a:t>
                      </a:r>
                      <a:r>
                        <a:rPr lang="es-ES" sz="1800" b="1" i="1" dirty="0"/>
                        <a:t>/</a:t>
                      </a:r>
                      <a:r>
                        <a:rPr lang="es-ES" sz="1800" b="1" i="1" dirty="0" err="1"/>
                        <a:t>dL</a:t>
                      </a:r>
                      <a:r>
                        <a:rPr lang="es-ES" sz="1800" b="1" i="1" dirty="0"/>
                        <a:t> (alta)</a:t>
                      </a:r>
                    </a:p>
                  </a:txBody>
                  <a:tcPr/>
                </a:tc>
                <a:tc>
                  <a:txBody>
                    <a:bodyPr/>
                    <a:lstStyle/>
                    <a:p>
                      <a:pPr algn="ctr"/>
                      <a:r>
                        <a:rPr lang="es-ES" dirty="0"/>
                        <a:t>70 (49-90)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74 (57-90)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60 (46-86)</a:t>
                      </a:r>
                    </a:p>
                  </a:txBody>
                  <a:tcPr/>
                </a:tc>
                <a:tc>
                  <a:txBody>
                    <a:bodyPr/>
                    <a:lstStyle/>
                    <a:p>
                      <a:pPr algn="ctr"/>
                      <a:r>
                        <a:rPr lang="es-ES" sz="1600" i="1" dirty="0"/>
                        <a:t>0,24</a:t>
                      </a:r>
                    </a:p>
                  </a:txBody>
                  <a:tcPr/>
                </a:tc>
                <a:extLst>
                  <a:ext uri="{0D108BD9-81ED-4DB2-BD59-A6C34878D82A}">
                    <a16:rowId xmlns:a16="http://schemas.microsoft.com/office/drawing/2014/main" val="1795461775"/>
                  </a:ext>
                </a:extLst>
              </a:tr>
            </a:tbl>
          </a:graphicData>
        </a:graphic>
      </p:graphicFrame>
      <p:sp>
        <p:nvSpPr>
          <p:cNvPr id="10" name="Título 2">
            <a:extLst>
              <a:ext uri="{FF2B5EF4-FFF2-40B4-BE49-F238E27FC236}">
                <a16:creationId xmlns:a16="http://schemas.microsoft.com/office/drawing/2014/main" id="{B8412126-203A-5E91-25B9-437362AE1D31}"/>
              </a:ext>
            </a:extLst>
          </p:cNvPr>
          <p:cNvSpPr>
            <a:spLocks noGrp="1"/>
          </p:cNvSpPr>
          <p:nvPr>
            <p:ph type="title"/>
          </p:nvPr>
        </p:nvSpPr>
        <p:spPr>
          <a:xfrm>
            <a:off x="455049" y="0"/>
            <a:ext cx="10985583" cy="1325563"/>
          </a:xfrm>
        </p:spPr>
        <p:txBody>
          <a:bodyPr>
            <a:normAutofit/>
          </a:bodyPr>
          <a:lstStyle/>
          <a:p>
            <a:r>
              <a:rPr lang="es-ES" sz="3600" b="1" dirty="0"/>
              <a:t>Resultados postoperatorios y función inicial del injerto</a:t>
            </a:r>
          </a:p>
        </p:txBody>
      </p:sp>
      <p:cxnSp>
        <p:nvCxnSpPr>
          <p:cNvPr id="3" name="Conector recto de flecha 2">
            <a:extLst>
              <a:ext uri="{FF2B5EF4-FFF2-40B4-BE49-F238E27FC236}">
                <a16:creationId xmlns:a16="http://schemas.microsoft.com/office/drawing/2014/main" id="{27D845AD-1AD8-2D91-7781-2AA4F6435422}"/>
              </a:ext>
            </a:extLst>
          </p:cNvPr>
          <p:cNvCxnSpPr>
            <a:cxnSpLocks/>
          </p:cNvCxnSpPr>
          <p:nvPr/>
        </p:nvCxnSpPr>
        <p:spPr>
          <a:xfrm>
            <a:off x="598968" y="2867060"/>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33BE0FBA-11EC-A0EB-FF08-EE00515391E9}"/>
              </a:ext>
            </a:extLst>
          </p:cNvPr>
          <p:cNvCxnSpPr>
            <a:cxnSpLocks/>
          </p:cNvCxnSpPr>
          <p:nvPr/>
        </p:nvCxnSpPr>
        <p:spPr>
          <a:xfrm>
            <a:off x="598968" y="3613018"/>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65A7A70C-3998-4946-2F34-A2026AB7C09A}"/>
              </a:ext>
            </a:extLst>
          </p:cNvPr>
          <p:cNvCxnSpPr>
            <a:cxnSpLocks/>
          </p:cNvCxnSpPr>
          <p:nvPr/>
        </p:nvCxnSpPr>
        <p:spPr>
          <a:xfrm>
            <a:off x="598968" y="3941881"/>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5805CAD-104F-A431-67E2-65BFE925C7E4}"/>
              </a:ext>
            </a:extLst>
          </p:cNvPr>
          <p:cNvCxnSpPr>
            <a:cxnSpLocks/>
          </p:cNvCxnSpPr>
          <p:nvPr/>
        </p:nvCxnSpPr>
        <p:spPr>
          <a:xfrm>
            <a:off x="577954" y="4318870"/>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99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A2B4-F823-4CFB-7695-8B12CFACD56D}"/>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28720734-E0C9-29A2-CA81-FCA756BAC6CF}"/>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08B2712D-CFB0-70D6-D538-D1F31C5C1971}"/>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6819CD7E-31E6-F801-15A2-3D11F679FDE7}"/>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311CC226-A4E3-F3FC-4DA2-B1DBD7D26248}"/>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3564E38B-F776-BA82-F022-D8C0BC6F75FD}"/>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5129BE0-E86F-592F-05B7-AA321EC831BA}"/>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2871EC75-2179-6E87-DC97-4CA164D5C9A6}"/>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C32F995E-305B-743D-9CAC-C0275D3A0725}"/>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0D010450-7825-2C9E-421D-5F8044DBFE92}"/>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9C26C43-DA18-E247-5ADA-2390345B75F2}"/>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805AA80F-0153-892C-BF90-2FB84DE40F6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F4318ECC-5C67-45AE-08B0-DB5CC5AB2895}"/>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3F216A76-D7FC-E3A2-F281-19C27FF09DDE}"/>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E54D4B4F-5300-C413-60BB-0CFA7AF53DB4}"/>
              </a:ext>
            </a:extLst>
          </p:cNvPr>
          <p:cNvGraphicFramePr>
            <a:graphicFrameLocks noGrp="1"/>
          </p:cNvGraphicFramePr>
          <p:nvPr>
            <p:extLst>
              <p:ext uri="{D42A27DB-BD31-4B8C-83A1-F6EECF244321}">
                <p14:modId xmlns:p14="http://schemas.microsoft.com/office/powerpoint/2010/main" val="3843300146"/>
              </p:ext>
            </p:extLst>
          </p:nvPr>
        </p:nvGraphicFramePr>
        <p:xfrm>
          <a:off x="686270" y="1676045"/>
          <a:ext cx="5118785" cy="3642360"/>
        </p:xfrm>
        <a:graphic>
          <a:graphicData uri="http://schemas.openxmlformats.org/drawingml/2006/table">
            <a:tbl>
              <a:tblPr firstRow="1" bandRow="1">
                <a:tableStyleId>{9DCAF9ED-07DC-4A11-8D7F-57B35C25682E}</a:tableStyleId>
              </a:tblPr>
              <a:tblGrid>
                <a:gridCol w="3250368">
                  <a:extLst>
                    <a:ext uri="{9D8B030D-6E8A-4147-A177-3AD203B41FA5}">
                      <a16:colId xmlns:a16="http://schemas.microsoft.com/office/drawing/2014/main" val="2397507787"/>
                    </a:ext>
                  </a:extLst>
                </a:gridCol>
                <a:gridCol w="1868417">
                  <a:extLst>
                    <a:ext uri="{9D8B030D-6E8A-4147-A177-3AD203B41FA5}">
                      <a16:colId xmlns:a16="http://schemas.microsoft.com/office/drawing/2014/main" val="4238296623"/>
                    </a:ext>
                  </a:extLst>
                </a:gridCol>
              </a:tblGrid>
              <a:tr h="370840">
                <a:tc>
                  <a:txBody>
                    <a:bodyPr/>
                    <a:lstStyle/>
                    <a:p>
                      <a:r>
                        <a:rPr lang="es-ES" sz="2300" dirty="0"/>
                        <a:t>VASCULARES</a:t>
                      </a:r>
                    </a:p>
                  </a:txBody>
                  <a:tcPr/>
                </a:tc>
                <a:tc>
                  <a:txBody>
                    <a:bodyPr/>
                    <a:lstStyle/>
                    <a:p>
                      <a:pPr algn="ctr"/>
                      <a:r>
                        <a:rPr lang="es-ES" dirty="0"/>
                        <a:t>Total</a:t>
                      </a:r>
                    </a:p>
                  </a:txBody>
                  <a:tcPr/>
                </a:tc>
                <a:extLst>
                  <a:ext uri="{0D108BD9-81ED-4DB2-BD59-A6C34878D82A}">
                    <a16:rowId xmlns:a16="http://schemas.microsoft.com/office/drawing/2014/main" val="3949499635"/>
                  </a:ext>
                </a:extLst>
              </a:tr>
              <a:tr h="370840">
                <a:tc>
                  <a:txBody>
                    <a:bodyPr/>
                    <a:lstStyle/>
                    <a:p>
                      <a:r>
                        <a:rPr lang="es-ES" b="0" dirty="0"/>
                        <a:t>Complicaciones vasculares</a:t>
                      </a:r>
                    </a:p>
                    <a:p>
                      <a:r>
                        <a:rPr lang="es-ES" b="0" dirty="0"/>
                        <a:t>   Trombosis Arteria </a:t>
                      </a:r>
                      <a:r>
                        <a:rPr lang="es-ES" b="0" dirty="0" err="1"/>
                        <a:t>Hepatica</a:t>
                      </a:r>
                      <a:endParaRPr lang="es-ES" b="0" dirty="0"/>
                    </a:p>
                    <a:p>
                      <a:r>
                        <a:rPr lang="es-ES" b="0" dirty="0"/>
                        <a:t>   Trombosis Portal</a:t>
                      </a:r>
                    </a:p>
                    <a:p>
                      <a:r>
                        <a:rPr lang="es-ES" b="0" dirty="0"/>
                        <a:t>   Estenosis AH</a:t>
                      </a:r>
                    </a:p>
                    <a:p>
                      <a:r>
                        <a:rPr lang="es-ES" b="0" dirty="0"/>
                        <a:t>   Trombosis </a:t>
                      </a:r>
                      <a:r>
                        <a:rPr lang="es-ES" b="0" dirty="0" err="1"/>
                        <a:t>SupraHepática</a:t>
                      </a:r>
                      <a:endParaRPr lang="es-ES" b="0" dirty="0"/>
                    </a:p>
                    <a:p>
                      <a:r>
                        <a:rPr lang="es-ES" b="0" dirty="0"/>
                        <a:t>   Estenosis SH</a:t>
                      </a:r>
                      <a:endParaRPr lang="es-ES" b="0" i="1" dirty="0"/>
                    </a:p>
                  </a:txBody>
                  <a:tcPr/>
                </a:tc>
                <a:tc>
                  <a:txBody>
                    <a:bodyPr/>
                    <a:lstStyle/>
                    <a:p>
                      <a:pPr algn="ctr"/>
                      <a:endParaRPr lang="es-ES" dirty="0"/>
                    </a:p>
                    <a:p>
                      <a:pPr algn="ctr"/>
                      <a:r>
                        <a:rPr lang="es-ES" dirty="0"/>
                        <a:t>14 (4,9%)</a:t>
                      </a:r>
                    </a:p>
                    <a:p>
                      <a:pPr algn="ctr"/>
                      <a:r>
                        <a:rPr lang="es-ES" dirty="0"/>
                        <a:t>4 (1,4%)</a:t>
                      </a:r>
                    </a:p>
                    <a:p>
                      <a:pPr algn="ctr"/>
                      <a:r>
                        <a:rPr lang="es-ES" dirty="0"/>
                        <a:t>3 (1%)</a:t>
                      </a:r>
                    </a:p>
                    <a:p>
                      <a:pPr algn="ctr"/>
                      <a:r>
                        <a:rPr lang="es-ES" dirty="0"/>
                        <a:t>1 (0,3%)</a:t>
                      </a:r>
                    </a:p>
                    <a:p>
                      <a:pPr algn="ctr"/>
                      <a:r>
                        <a:rPr lang="es-ES" dirty="0"/>
                        <a:t>6 (2,1%)</a:t>
                      </a:r>
                    </a:p>
                  </a:txBody>
                  <a:tcPr/>
                </a:tc>
                <a:extLst>
                  <a:ext uri="{0D108BD9-81ED-4DB2-BD59-A6C34878D82A}">
                    <a16:rowId xmlns:a16="http://schemas.microsoft.com/office/drawing/2014/main" val="1799489057"/>
                  </a:ext>
                </a:extLst>
              </a:tr>
              <a:tr h="370840">
                <a:tc>
                  <a:txBody>
                    <a:bodyPr/>
                    <a:lstStyle/>
                    <a:p>
                      <a:r>
                        <a:rPr lang="es-ES" b="0" dirty="0"/>
                        <a:t>Manejo complicaciones </a:t>
                      </a:r>
                    </a:p>
                    <a:p>
                      <a:r>
                        <a:rPr lang="es-ES" b="0" dirty="0"/>
                        <a:t>   </a:t>
                      </a:r>
                      <a:r>
                        <a:rPr lang="es-ES" b="0" dirty="0" err="1"/>
                        <a:t>ReTOH</a:t>
                      </a:r>
                      <a:endParaRPr lang="es-ES" b="0" dirty="0"/>
                    </a:p>
                    <a:p>
                      <a:r>
                        <a:rPr lang="es-ES" b="0" dirty="0"/>
                        <a:t>   Endovascular</a:t>
                      </a:r>
                    </a:p>
                    <a:p>
                      <a:r>
                        <a:rPr lang="es-ES" b="0" dirty="0"/>
                        <a:t>   Quirúrgico</a:t>
                      </a:r>
                    </a:p>
                    <a:p>
                      <a:r>
                        <a:rPr lang="es-ES" b="0" dirty="0"/>
                        <a:t>   Médico</a:t>
                      </a:r>
                      <a:endParaRPr lang="es-ES" b="0" i="1" dirty="0"/>
                    </a:p>
                  </a:txBody>
                  <a:tcPr/>
                </a:tc>
                <a:tc>
                  <a:txBody>
                    <a:bodyPr/>
                    <a:lstStyle/>
                    <a:p>
                      <a:pPr algn="ctr"/>
                      <a:endParaRPr lang="es-ES" dirty="0"/>
                    </a:p>
                    <a:p>
                      <a:pPr algn="ctr"/>
                      <a:r>
                        <a:rPr lang="es-ES" dirty="0"/>
                        <a:t>7 (2,4%)</a:t>
                      </a:r>
                    </a:p>
                    <a:p>
                      <a:pPr algn="ctr"/>
                      <a:r>
                        <a:rPr lang="es-ES" dirty="0"/>
                        <a:t>7 (2,4%)</a:t>
                      </a:r>
                    </a:p>
                    <a:p>
                      <a:pPr algn="ctr"/>
                      <a:r>
                        <a:rPr lang="es-ES" dirty="0"/>
                        <a:t>5 (1,7%)</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7 (2,4%)</a:t>
                      </a:r>
                    </a:p>
                  </a:txBody>
                  <a:tcPr/>
                </a:tc>
                <a:extLst>
                  <a:ext uri="{0D108BD9-81ED-4DB2-BD59-A6C34878D82A}">
                    <a16:rowId xmlns:a16="http://schemas.microsoft.com/office/drawing/2014/main" val="4281087276"/>
                  </a:ext>
                </a:extLst>
              </a:tr>
            </a:tbl>
          </a:graphicData>
        </a:graphic>
      </p:graphicFrame>
      <p:graphicFrame>
        <p:nvGraphicFramePr>
          <p:cNvPr id="4" name="Tabla 3">
            <a:extLst>
              <a:ext uri="{FF2B5EF4-FFF2-40B4-BE49-F238E27FC236}">
                <a16:creationId xmlns:a16="http://schemas.microsoft.com/office/drawing/2014/main" id="{7CAF0C36-11A2-1A37-2D7E-E4B5CD12F5DA}"/>
              </a:ext>
            </a:extLst>
          </p:cNvPr>
          <p:cNvGraphicFramePr>
            <a:graphicFrameLocks noGrp="1"/>
          </p:cNvGraphicFramePr>
          <p:nvPr>
            <p:extLst>
              <p:ext uri="{D42A27DB-BD31-4B8C-83A1-F6EECF244321}">
                <p14:modId xmlns:p14="http://schemas.microsoft.com/office/powerpoint/2010/main" val="2244414037"/>
              </p:ext>
            </p:extLst>
          </p:nvPr>
        </p:nvGraphicFramePr>
        <p:xfrm>
          <a:off x="6606082" y="2000729"/>
          <a:ext cx="5118785" cy="2819400"/>
        </p:xfrm>
        <a:graphic>
          <a:graphicData uri="http://schemas.openxmlformats.org/drawingml/2006/table">
            <a:tbl>
              <a:tblPr firstRow="1" bandRow="1">
                <a:tableStyleId>{9DCAF9ED-07DC-4A11-8D7F-57B35C25682E}</a:tableStyleId>
              </a:tblPr>
              <a:tblGrid>
                <a:gridCol w="3250368">
                  <a:extLst>
                    <a:ext uri="{9D8B030D-6E8A-4147-A177-3AD203B41FA5}">
                      <a16:colId xmlns:a16="http://schemas.microsoft.com/office/drawing/2014/main" val="2397507787"/>
                    </a:ext>
                  </a:extLst>
                </a:gridCol>
                <a:gridCol w="1868417">
                  <a:extLst>
                    <a:ext uri="{9D8B030D-6E8A-4147-A177-3AD203B41FA5}">
                      <a16:colId xmlns:a16="http://schemas.microsoft.com/office/drawing/2014/main" val="4238296623"/>
                    </a:ext>
                  </a:extLst>
                </a:gridCol>
              </a:tblGrid>
              <a:tr h="370840">
                <a:tc>
                  <a:txBody>
                    <a:bodyPr/>
                    <a:lstStyle/>
                    <a:p>
                      <a:r>
                        <a:rPr lang="es-ES" sz="2300" dirty="0"/>
                        <a:t>BILIARES</a:t>
                      </a:r>
                    </a:p>
                  </a:txBody>
                  <a:tcPr/>
                </a:tc>
                <a:tc>
                  <a:txBody>
                    <a:bodyPr/>
                    <a:lstStyle/>
                    <a:p>
                      <a:pPr algn="ctr"/>
                      <a:r>
                        <a:rPr lang="es-ES" dirty="0"/>
                        <a:t>Total</a:t>
                      </a:r>
                    </a:p>
                  </a:txBody>
                  <a:tcPr/>
                </a:tc>
                <a:extLst>
                  <a:ext uri="{0D108BD9-81ED-4DB2-BD59-A6C34878D82A}">
                    <a16:rowId xmlns:a16="http://schemas.microsoft.com/office/drawing/2014/main" val="3949499635"/>
                  </a:ext>
                </a:extLst>
              </a:tr>
              <a:tr h="370840">
                <a:tc>
                  <a:txBody>
                    <a:bodyPr/>
                    <a:lstStyle/>
                    <a:p>
                      <a:r>
                        <a:rPr lang="es-ES" dirty="0"/>
                        <a:t>Complicaciones biliares</a:t>
                      </a:r>
                    </a:p>
                    <a:p>
                      <a:endParaRPr lang="es-ES" dirty="0"/>
                    </a:p>
                    <a:p>
                      <a:r>
                        <a:rPr lang="es-ES" dirty="0"/>
                        <a:t>Fistula biliar </a:t>
                      </a:r>
                    </a:p>
                    <a:p>
                      <a:r>
                        <a:rPr lang="es-ES" dirty="0"/>
                        <a:t>Estenosis biliar </a:t>
                      </a:r>
                    </a:p>
                  </a:txBody>
                  <a:tcPr/>
                </a:tc>
                <a:tc>
                  <a:txBody>
                    <a:bodyPr/>
                    <a:lstStyle/>
                    <a:p>
                      <a:pPr algn="ctr"/>
                      <a:endParaRPr lang="es-ES" dirty="0"/>
                    </a:p>
                    <a:p>
                      <a:pPr algn="ctr"/>
                      <a:endParaRPr lang="es-ES" dirty="0"/>
                    </a:p>
                    <a:p>
                      <a:pPr algn="ctr"/>
                      <a:r>
                        <a:rPr lang="es-ES" dirty="0"/>
                        <a:t>10 (3,5%)</a:t>
                      </a:r>
                    </a:p>
                    <a:p>
                      <a:pPr algn="ctr"/>
                      <a:r>
                        <a:rPr lang="es-ES" dirty="0"/>
                        <a:t>10 (3,5%)</a:t>
                      </a:r>
                    </a:p>
                  </a:txBody>
                  <a:tcPr/>
                </a:tc>
                <a:extLst>
                  <a:ext uri="{0D108BD9-81ED-4DB2-BD59-A6C34878D82A}">
                    <a16:rowId xmlns:a16="http://schemas.microsoft.com/office/drawing/2014/main" val="1799489057"/>
                  </a:ext>
                </a:extLst>
              </a:tr>
              <a:tr h="370840">
                <a:tc>
                  <a:txBody>
                    <a:bodyPr/>
                    <a:lstStyle/>
                    <a:p>
                      <a:r>
                        <a:rPr lang="es-ES" dirty="0"/>
                        <a:t>Manejo complicaciones</a:t>
                      </a:r>
                    </a:p>
                    <a:p>
                      <a:endParaRPr lang="es-ES" dirty="0"/>
                    </a:p>
                    <a:p>
                      <a:r>
                        <a:rPr lang="es-ES" dirty="0"/>
                        <a:t>CPRE</a:t>
                      </a:r>
                    </a:p>
                    <a:p>
                      <a:r>
                        <a:rPr lang="es-ES" dirty="0"/>
                        <a:t>Conservador</a:t>
                      </a:r>
                    </a:p>
                  </a:txBody>
                  <a:tcPr/>
                </a:tc>
                <a:tc>
                  <a:txBody>
                    <a:bodyPr/>
                    <a:lstStyle/>
                    <a:p>
                      <a:pPr algn="ctr"/>
                      <a:endParaRPr lang="es-ES" dirty="0"/>
                    </a:p>
                    <a:p>
                      <a:pPr algn="ctr"/>
                      <a:endParaRPr lang="es-ES" dirty="0"/>
                    </a:p>
                    <a:p>
                      <a:pPr algn="ctr"/>
                      <a:r>
                        <a:rPr lang="es-ES" dirty="0"/>
                        <a:t>14 (4,9%)</a:t>
                      </a:r>
                    </a:p>
                    <a:p>
                      <a:pPr algn="ctr"/>
                      <a:r>
                        <a:rPr lang="es-ES" dirty="0"/>
                        <a:t>6 (2,1%)</a:t>
                      </a:r>
                    </a:p>
                  </a:txBody>
                  <a:tcPr/>
                </a:tc>
                <a:extLst>
                  <a:ext uri="{0D108BD9-81ED-4DB2-BD59-A6C34878D82A}">
                    <a16:rowId xmlns:a16="http://schemas.microsoft.com/office/drawing/2014/main" val="4281087276"/>
                  </a:ext>
                </a:extLst>
              </a:tr>
            </a:tbl>
          </a:graphicData>
        </a:graphic>
      </p:graphicFrame>
      <p:sp>
        <p:nvSpPr>
          <p:cNvPr id="10" name="Título 2">
            <a:extLst>
              <a:ext uri="{FF2B5EF4-FFF2-40B4-BE49-F238E27FC236}">
                <a16:creationId xmlns:a16="http://schemas.microsoft.com/office/drawing/2014/main" id="{084309E2-265F-B1C1-BADB-8925CE1E0C7E}"/>
              </a:ext>
            </a:extLst>
          </p:cNvPr>
          <p:cNvSpPr>
            <a:spLocks noGrp="1"/>
          </p:cNvSpPr>
          <p:nvPr>
            <p:ph type="title"/>
          </p:nvPr>
        </p:nvSpPr>
        <p:spPr>
          <a:xfrm>
            <a:off x="417094" y="209835"/>
            <a:ext cx="10515600" cy="1325563"/>
          </a:xfrm>
        </p:spPr>
        <p:txBody>
          <a:bodyPr>
            <a:normAutofit/>
          </a:bodyPr>
          <a:lstStyle/>
          <a:p>
            <a:r>
              <a:rPr lang="es-ES" sz="3700" dirty="0"/>
              <a:t>Complicaciones vasculares y biliares postrasplante</a:t>
            </a:r>
            <a:endParaRPr lang="es-ES" sz="3700" b="1" dirty="0"/>
          </a:p>
        </p:txBody>
      </p:sp>
      <p:cxnSp>
        <p:nvCxnSpPr>
          <p:cNvPr id="3" name="Conector recto de flecha 2">
            <a:extLst>
              <a:ext uri="{FF2B5EF4-FFF2-40B4-BE49-F238E27FC236}">
                <a16:creationId xmlns:a16="http://schemas.microsoft.com/office/drawing/2014/main" id="{2ADC494B-CD2E-E202-7F22-59B2655C7438}"/>
              </a:ext>
            </a:extLst>
          </p:cNvPr>
          <p:cNvCxnSpPr>
            <a:cxnSpLocks/>
          </p:cNvCxnSpPr>
          <p:nvPr/>
        </p:nvCxnSpPr>
        <p:spPr>
          <a:xfrm>
            <a:off x="243680" y="2562260"/>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11E70705-8340-B6EF-F42E-2A46E9D4FFA2}"/>
              </a:ext>
            </a:extLst>
          </p:cNvPr>
          <p:cNvCxnSpPr>
            <a:cxnSpLocks/>
          </p:cNvCxnSpPr>
          <p:nvPr/>
        </p:nvCxnSpPr>
        <p:spPr>
          <a:xfrm>
            <a:off x="243680" y="4342934"/>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A7876B35-7E94-87A9-A9DC-46058CBF1388}"/>
              </a:ext>
            </a:extLst>
          </p:cNvPr>
          <p:cNvCxnSpPr>
            <a:cxnSpLocks/>
          </p:cNvCxnSpPr>
          <p:nvPr/>
        </p:nvCxnSpPr>
        <p:spPr>
          <a:xfrm>
            <a:off x="229999" y="4615649"/>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5F2F552-A437-4516-0232-47371DF23A74}"/>
              </a:ext>
            </a:extLst>
          </p:cNvPr>
          <p:cNvCxnSpPr>
            <a:cxnSpLocks/>
          </p:cNvCxnSpPr>
          <p:nvPr/>
        </p:nvCxnSpPr>
        <p:spPr>
          <a:xfrm>
            <a:off x="243680" y="4880345"/>
            <a:ext cx="346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48AE57BA-75C4-4D35-E20E-3A180AC6A30A}"/>
              </a:ext>
            </a:extLst>
          </p:cNvPr>
          <p:cNvCxnSpPr>
            <a:cxnSpLocks/>
          </p:cNvCxnSpPr>
          <p:nvPr/>
        </p:nvCxnSpPr>
        <p:spPr>
          <a:xfrm>
            <a:off x="6096000" y="2698618"/>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2B4C4D63-F8E0-3BD4-5693-3C5E433EB867}"/>
              </a:ext>
            </a:extLst>
          </p:cNvPr>
          <p:cNvCxnSpPr>
            <a:cxnSpLocks/>
          </p:cNvCxnSpPr>
          <p:nvPr/>
        </p:nvCxnSpPr>
        <p:spPr>
          <a:xfrm>
            <a:off x="6160168" y="3829586"/>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27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3C49-09DA-462D-F002-64A66D5B952A}"/>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D0AD04F6-43E1-9BED-A113-DFB1BEF39351}"/>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2E97155D-503D-5FAA-9BCB-A1DD8F42E4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93C57E67-8C52-9940-9577-A394B2BAB986}"/>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0A3E233-EE54-72FA-E41B-A8F3F8428C6F}"/>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230A2978-6EFE-AC6E-DD80-5E738DB2580A}"/>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7EA4A5C6-9542-AE2C-98F4-060213D50907}"/>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584D29CA-E5EB-EC73-12CC-B4A8EAB7AC6E}"/>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DA01748C-1858-5099-DE8A-1FE3A87DDA5C}"/>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BC4C9CA3-81DD-9575-F44F-FB88210CD757}"/>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609BFED3-0959-7B3E-B4CD-1484A5EFD899}"/>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68FBFF3C-C13C-5D20-800D-1A9B41DCC73E}"/>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FD2B927-3183-6BB1-3CD8-EDCD0105645D}"/>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D9367312-3C4A-7C30-4566-81548D310A4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BA319BE8-9E35-E25D-86B6-DC6CF6259724}"/>
              </a:ext>
            </a:extLst>
          </p:cNvPr>
          <p:cNvGraphicFramePr>
            <a:graphicFrameLocks noGrp="1"/>
          </p:cNvGraphicFramePr>
          <p:nvPr>
            <p:extLst>
              <p:ext uri="{D42A27DB-BD31-4B8C-83A1-F6EECF244321}">
                <p14:modId xmlns:p14="http://schemas.microsoft.com/office/powerpoint/2010/main" val="2714309325"/>
              </p:ext>
            </p:extLst>
          </p:nvPr>
        </p:nvGraphicFramePr>
        <p:xfrm>
          <a:off x="556109" y="1643380"/>
          <a:ext cx="5118785" cy="3642360"/>
        </p:xfrm>
        <a:graphic>
          <a:graphicData uri="http://schemas.openxmlformats.org/drawingml/2006/table">
            <a:tbl>
              <a:tblPr firstRow="1" bandRow="1">
                <a:tableStyleId>{9DCAF9ED-07DC-4A11-8D7F-57B35C25682E}</a:tableStyleId>
              </a:tblPr>
              <a:tblGrid>
                <a:gridCol w="3250368">
                  <a:extLst>
                    <a:ext uri="{9D8B030D-6E8A-4147-A177-3AD203B41FA5}">
                      <a16:colId xmlns:a16="http://schemas.microsoft.com/office/drawing/2014/main" val="2397507787"/>
                    </a:ext>
                  </a:extLst>
                </a:gridCol>
                <a:gridCol w="1868417">
                  <a:extLst>
                    <a:ext uri="{9D8B030D-6E8A-4147-A177-3AD203B41FA5}">
                      <a16:colId xmlns:a16="http://schemas.microsoft.com/office/drawing/2014/main" val="4238296623"/>
                    </a:ext>
                  </a:extLst>
                </a:gridCol>
              </a:tblGrid>
              <a:tr h="370840">
                <a:tc>
                  <a:txBody>
                    <a:bodyPr/>
                    <a:lstStyle/>
                    <a:p>
                      <a:r>
                        <a:rPr lang="es-ES" sz="2300" dirty="0"/>
                        <a:t>VASCULARES</a:t>
                      </a:r>
                    </a:p>
                  </a:txBody>
                  <a:tcPr/>
                </a:tc>
                <a:tc>
                  <a:txBody>
                    <a:bodyPr/>
                    <a:lstStyle/>
                    <a:p>
                      <a:pPr marL="0" algn="ctr" defTabSz="914400" rtl="0" eaLnBrk="1" latinLnBrk="0" hangingPunct="1"/>
                      <a:r>
                        <a:rPr lang="es-ES" sz="2300" b="1" kern="1200" dirty="0">
                          <a:solidFill>
                            <a:schemeClr val="lt1"/>
                          </a:solidFill>
                          <a:latin typeface="+mn-lt"/>
                          <a:ea typeface="+mn-ea"/>
                          <a:cs typeface="+mn-cs"/>
                        </a:rPr>
                        <a:t>Total</a:t>
                      </a:r>
                    </a:p>
                  </a:txBody>
                  <a:tcPr/>
                </a:tc>
                <a:extLst>
                  <a:ext uri="{0D108BD9-81ED-4DB2-BD59-A6C34878D82A}">
                    <a16:rowId xmlns:a16="http://schemas.microsoft.com/office/drawing/2014/main" val="3949499635"/>
                  </a:ext>
                </a:extLst>
              </a:tr>
              <a:tr h="370840">
                <a:tc>
                  <a:txBody>
                    <a:bodyPr/>
                    <a:lstStyle/>
                    <a:p>
                      <a:r>
                        <a:rPr lang="es-ES" i="1" dirty="0"/>
                        <a:t>Complicaciones vasculares</a:t>
                      </a:r>
                    </a:p>
                    <a:p>
                      <a:endParaRPr lang="es-E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EAH</a:t>
                      </a:r>
                    </a:p>
                    <a:p>
                      <a:r>
                        <a:rPr lang="es-ES" i="1" dirty="0"/>
                        <a:t>TAH</a:t>
                      </a:r>
                    </a:p>
                    <a:p>
                      <a:r>
                        <a:rPr lang="es-ES" i="1" dirty="0"/>
                        <a:t>ESH</a:t>
                      </a:r>
                    </a:p>
                  </a:txBody>
                  <a:tcPr/>
                </a:tc>
                <a:tc>
                  <a:txBody>
                    <a:bodyPr/>
                    <a:lstStyle/>
                    <a:p>
                      <a:pPr algn="ctr"/>
                      <a:endParaRPr lang="es-ES" dirty="0"/>
                    </a:p>
                    <a:p>
                      <a:pPr algn="ctr"/>
                      <a:endParaRPr lang="es-E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3 (1%)</a:t>
                      </a:r>
                    </a:p>
                    <a:p>
                      <a:pPr algn="ctr"/>
                      <a:r>
                        <a:rPr lang="es-ES" dirty="0"/>
                        <a:t>2 (0,7%)</a:t>
                      </a:r>
                    </a:p>
                    <a:p>
                      <a:pPr algn="ctr"/>
                      <a:r>
                        <a:rPr lang="es-ES" dirty="0"/>
                        <a:t>2 (0,7%)</a:t>
                      </a:r>
                    </a:p>
                  </a:txBody>
                  <a:tcPr/>
                </a:tc>
                <a:extLst>
                  <a:ext uri="{0D108BD9-81ED-4DB2-BD59-A6C34878D82A}">
                    <a16:rowId xmlns:a16="http://schemas.microsoft.com/office/drawing/2014/main" val="1799489057"/>
                  </a:ext>
                </a:extLst>
              </a:tr>
              <a:tr h="370840">
                <a:tc>
                  <a:txBody>
                    <a:bodyPr/>
                    <a:lstStyle/>
                    <a:p>
                      <a:r>
                        <a:rPr lang="es-ES" i="1" dirty="0"/>
                        <a:t>Manejo complicaciones </a:t>
                      </a:r>
                    </a:p>
                    <a:p>
                      <a:endParaRPr lang="es-ES" i="1" dirty="0"/>
                    </a:p>
                    <a:p>
                      <a:r>
                        <a:rPr lang="es-ES" i="1" dirty="0" err="1"/>
                        <a:t>ReTOH</a:t>
                      </a:r>
                      <a:endParaRPr lang="es-ES" i="1" dirty="0"/>
                    </a:p>
                    <a:p>
                      <a:r>
                        <a:rPr lang="es-ES" i="1" dirty="0"/>
                        <a:t>Endovascular</a:t>
                      </a:r>
                    </a:p>
                    <a:p>
                      <a:r>
                        <a:rPr lang="es-ES" i="1" dirty="0"/>
                        <a:t>Quirúrgico</a:t>
                      </a:r>
                    </a:p>
                    <a:p>
                      <a:r>
                        <a:rPr lang="es-ES" i="1" dirty="0"/>
                        <a:t>Médico</a:t>
                      </a:r>
                    </a:p>
                  </a:txBody>
                  <a:tcPr/>
                </a:tc>
                <a:tc>
                  <a:txBody>
                    <a:bodyPr/>
                    <a:lstStyle/>
                    <a:p>
                      <a:pPr algn="ctr"/>
                      <a:endParaRPr lang="es-ES" dirty="0"/>
                    </a:p>
                    <a:p>
                      <a:pPr algn="ctr"/>
                      <a:endParaRPr lang="es-ES" dirty="0"/>
                    </a:p>
                    <a:p>
                      <a:pPr algn="ctr"/>
                      <a:r>
                        <a:rPr lang="es-ES" dirty="0"/>
                        <a:t>3 (1%)</a:t>
                      </a:r>
                    </a:p>
                    <a:p>
                      <a:pPr algn="ctr"/>
                      <a:r>
                        <a:rPr lang="es-ES" dirty="0"/>
                        <a:t>5 (1,7%)</a:t>
                      </a:r>
                    </a:p>
                    <a:p>
                      <a:pPr algn="ctr"/>
                      <a:r>
                        <a:rPr lang="es-ES" dirty="0"/>
                        <a:t>1 (0,3%)</a:t>
                      </a:r>
                    </a:p>
                    <a:p>
                      <a:pPr algn="ctr"/>
                      <a:r>
                        <a:rPr lang="es-ES" dirty="0"/>
                        <a:t>3 (1%)</a:t>
                      </a:r>
                    </a:p>
                  </a:txBody>
                  <a:tcPr/>
                </a:tc>
                <a:extLst>
                  <a:ext uri="{0D108BD9-81ED-4DB2-BD59-A6C34878D82A}">
                    <a16:rowId xmlns:a16="http://schemas.microsoft.com/office/drawing/2014/main" val="4281087276"/>
                  </a:ext>
                </a:extLst>
              </a:tr>
            </a:tbl>
          </a:graphicData>
        </a:graphic>
      </p:graphicFrame>
      <p:graphicFrame>
        <p:nvGraphicFramePr>
          <p:cNvPr id="4" name="Tabla 3">
            <a:extLst>
              <a:ext uri="{FF2B5EF4-FFF2-40B4-BE49-F238E27FC236}">
                <a16:creationId xmlns:a16="http://schemas.microsoft.com/office/drawing/2014/main" id="{6BD34B72-F01F-4114-ADE4-A78E0795E3C6}"/>
              </a:ext>
            </a:extLst>
          </p:cNvPr>
          <p:cNvGraphicFramePr>
            <a:graphicFrameLocks noGrp="1"/>
          </p:cNvGraphicFramePr>
          <p:nvPr>
            <p:extLst>
              <p:ext uri="{D42A27DB-BD31-4B8C-83A1-F6EECF244321}">
                <p14:modId xmlns:p14="http://schemas.microsoft.com/office/powerpoint/2010/main" val="351483764"/>
              </p:ext>
            </p:extLst>
          </p:nvPr>
        </p:nvGraphicFramePr>
        <p:xfrm>
          <a:off x="6229076" y="1506220"/>
          <a:ext cx="5118785" cy="4191000"/>
        </p:xfrm>
        <a:graphic>
          <a:graphicData uri="http://schemas.openxmlformats.org/drawingml/2006/table">
            <a:tbl>
              <a:tblPr firstRow="1" bandRow="1">
                <a:tableStyleId>{9DCAF9ED-07DC-4A11-8D7F-57B35C25682E}</a:tableStyleId>
              </a:tblPr>
              <a:tblGrid>
                <a:gridCol w="3250368">
                  <a:extLst>
                    <a:ext uri="{9D8B030D-6E8A-4147-A177-3AD203B41FA5}">
                      <a16:colId xmlns:a16="http://schemas.microsoft.com/office/drawing/2014/main" val="2397507787"/>
                    </a:ext>
                  </a:extLst>
                </a:gridCol>
                <a:gridCol w="1868417">
                  <a:extLst>
                    <a:ext uri="{9D8B030D-6E8A-4147-A177-3AD203B41FA5}">
                      <a16:colId xmlns:a16="http://schemas.microsoft.com/office/drawing/2014/main" val="4238296623"/>
                    </a:ext>
                  </a:extLst>
                </a:gridCol>
              </a:tblGrid>
              <a:tr h="370840">
                <a:tc>
                  <a:txBody>
                    <a:bodyPr/>
                    <a:lstStyle/>
                    <a:p>
                      <a:r>
                        <a:rPr lang="es-ES" sz="2300" dirty="0"/>
                        <a:t>BILIARES</a:t>
                      </a:r>
                    </a:p>
                  </a:txBody>
                  <a:tcPr/>
                </a:tc>
                <a:tc>
                  <a:txBody>
                    <a:bodyPr/>
                    <a:lstStyle/>
                    <a:p>
                      <a:pPr marL="0" algn="ctr" defTabSz="914400" rtl="0" eaLnBrk="1" latinLnBrk="0" hangingPunct="1"/>
                      <a:r>
                        <a:rPr lang="es-ES" sz="2300" b="1" kern="1200" dirty="0">
                          <a:solidFill>
                            <a:schemeClr val="lt1"/>
                          </a:solidFill>
                          <a:latin typeface="+mn-lt"/>
                          <a:ea typeface="+mn-ea"/>
                          <a:cs typeface="+mn-cs"/>
                        </a:rPr>
                        <a:t>Total</a:t>
                      </a:r>
                    </a:p>
                  </a:txBody>
                  <a:tcPr/>
                </a:tc>
                <a:extLst>
                  <a:ext uri="{0D108BD9-81ED-4DB2-BD59-A6C34878D82A}">
                    <a16:rowId xmlns:a16="http://schemas.microsoft.com/office/drawing/2014/main" val="3949499635"/>
                  </a:ext>
                </a:extLst>
              </a:tr>
              <a:tr h="370840">
                <a:tc>
                  <a:txBody>
                    <a:bodyPr/>
                    <a:lstStyle/>
                    <a:p>
                      <a:r>
                        <a:rPr lang="es-ES" i="1" dirty="0"/>
                        <a:t>Complicaciones biliares</a:t>
                      </a:r>
                    </a:p>
                    <a:p>
                      <a:endParaRPr lang="es-ES" i="1" dirty="0"/>
                    </a:p>
                    <a:p>
                      <a:r>
                        <a:rPr lang="es-ES" i="1" dirty="0"/>
                        <a:t>Estenosis Anastomótica </a:t>
                      </a:r>
                    </a:p>
                    <a:p>
                      <a:r>
                        <a:rPr lang="es-ES" i="1" dirty="0"/>
                        <a:t>Colangitis Isquémica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i="1" dirty="0"/>
                        <a:t>Fistula biliar </a:t>
                      </a:r>
                    </a:p>
                    <a:p>
                      <a:r>
                        <a:rPr lang="es-ES" i="1" dirty="0"/>
                        <a:t>Coleperitoneo-</a:t>
                      </a:r>
                      <a:r>
                        <a:rPr lang="es-ES" i="1" dirty="0" err="1"/>
                        <a:t>Kehr</a:t>
                      </a:r>
                      <a:endParaRPr lang="es-ES" i="1" dirty="0"/>
                    </a:p>
                  </a:txBody>
                  <a:tcPr/>
                </a:tc>
                <a:tc>
                  <a:txBody>
                    <a:bodyPr/>
                    <a:lstStyle/>
                    <a:p>
                      <a:pPr algn="ctr"/>
                      <a:endParaRPr lang="es-ES" dirty="0"/>
                    </a:p>
                    <a:p>
                      <a:pPr algn="ctr"/>
                      <a:endParaRPr lang="es-ES" dirty="0"/>
                    </a:p>
                    <a:p>
                      <a:pPr algn="ctr"/>
                      <a:r>
                        <a:rPr lang="es-ES" dirty="0"/>
                        <a:t>22 (7,6%)</a:t>
                      </a:r>
                    </a:p>
                    <a:p>
                      <a:pPr algn="ctr"/>
                      <a:r>
                        <a:rPr lang="es-ES" dirty="0"/>
                        <a:t>5 (1,7%)</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 (0,3%)</a:t>
                      </a:r>
                    </a:p>
                    <a:p>
                      <a:pPr algn="ctr"/>
                      <a:r>
                        <a:rPr lang="es-ES" dirty="0"/>
                        <a:t>6 (2,1%)</a:t>
                      </a:r>
                    </a:p>
                  </a:txBody>
                  <a:tcPr/>
                </a:tc>
                <a:extLst>
                  <a:ext uri="{0D108BD9-81ED-4DB2-BD59-A6C34878D82A}">
                    <a16:rowId xmlns:a16="http://schemas.microsoft.com/office/drawing/2014/main" val="1799489057"/>
                  </a:ext>
                </a:extLst>
              </a:tr>
              <a:tr h="370840">
                <a:tc>
                  <a:txBody>
                    <a:bodyPr/>
                    <a:lstStyle/>
                    <a:p>
                      <a:r>
                        <a:rPr lang="es-ES" i="1" dirty="0"/>
                        <a:t>Manejo complicaciones</a:t>
                      </a:r>
                    </a:p>
                    <a:p>
                      <a:endParaRPr lang="es-ES" i="1" dirty="0"/>
                    </a:p>
                    <a:p>
                      <a:r>
                        <a:rPr lang="es-ES" i="1" dirty="0" err="1"/>
                        <a:t>ReTOH</a:t>
                      </a:r>
                      <a:endParaRPr lang="es-ES" i="1" dirty="0"/>
                    </a:p>
                    <a:p>
                      <a:r>
                        <a:rPr lang="es-ES" i="1" dirty="0"/>
                        <a:t>CPRE</a:t>
                      </a:r>
                    </a:p>
                    <a:p>
                      <a:r>
                        <a:rPr lang="es-ES" i="1" dirty="0"/>
                        <a:t>CTPH</a:t>
                      </a:r>
                    </a:p>
                    <a:p>
                      <a:r>
                        <a:rPr lang="es-ES" i="1" dirty="0"/>
                        <a:t>HY</a:t>
                      </a:r>
                    </a:p>
                    <a:p>
                      <a:r>
                        <a:rPr lang="es-ES" i="1" dirty="0"/>
                        <a:t>Conservador</a:t>
                      </a:r>
                    </a:p>
                  </a:txBody>
                  <a:tcPr/>
                </a:tc>
                <a:tc>
                  <a:txBody>
                    <a:bodyPr/>
                    <a:lstStyle/>
                    <a:p>
                      <a:pPr algn="ctr"/>
                      <a:endParaRPr lang="es-ES" dirty="0"/>
                    </a:p>
                    <a:p>
                      <a:pPr algn="ctr"/>
                      <a:endParaRPr lang="es-ES" dirty="0"/>
                    </a:p>
                    <a:p>
                      <a:pPr algn="ctr"/>
                      <a:r>
                        <a:rPr lang="es-ES" dirty="0"/>
                        <a:t>3 (1%)</a:t>
                      </a:r>
                    </a:p>
                    <a:p>
                      <a:pPr algn="ctr"/>
                      <a:r>
                        <a:rPr lang="es-ES" dirty="0"/>
                        <a:t>26 (9%)</a:t>
                      </a:r>
                    </a:p>
                    <a:p>
                      <a:pPr algn="ctr"/>
                      <a:r>
                        <a:rPr lang="es-ES" dirty="0"/>
                        <a:t>2 (0,7%)</a:t>
                      </a:r>
                    </a:p>
                    <a:p>
                      <a:pPr algn="ctr"/>
                      <a:r>
                        <a:rPr lang="es-ES" dirty="0"/>
                        <a:t>4 (1,3%)</a:t>
                      </a:r>
                    </a:p>
                    <a:p>
                      <a:pPr algn="ctr"/>
                      <a:r>
                        <a:rPr lang="es-ES" dirty="0"/>
                        <a:t>5 (1,7%)</a:t>
                      </a:r>
                    </a:p>
                  </a:txBody>
                  <a:tcPr/>
                </a:tc>
                <a:extLst>
                  <a:ext uri="{0D108BD9-81ED-4DB2-BD59-A6C34878D82A}">
                    <a16:rowId xmlns:a16="http://schemas.microsoft.com/office/drawing/2014/main" val="4281087276"/>
                  </a:ext>
                </a:extLst>
              </a:tr>
            </a:tbl>
          </a:graphicData>
        </a:graphic>
      </p:graphicFrame>
      <p:sp>
        <p:nvSpPr>
          <p:cNvPr id="10" name="Título 2">
            <a:extLst>
              <a:ext uri="{FF2B5EF4-FFF2-40B4-BE49-F238E27FC236}">
                <a16:creationId xmlns:a16="http://schemas.microsoft.com/office/drawing/2014/main" id="{956F12C1-0698-93FA-DAEB-4E309C5D1A1D}"/>
              </a:ext>
            </a:extLst>
          </p:cNvPr>
          <p:cNvSpPr>
            <a:spLocks noGrp="1"/>
          </p:cNvSpPr>
          <p:nvPr>
            <p:ph type="title"/>
          </p:nvPr>
        </p:nvSpPr>
        <p:spPr>
          <a:xfrm>
            <a:off x="417094" y="209835"/>
            <a:ext cx="10515600" cy="1325563"/>
          </a:xfrm>
        </p:spPr>
        <p:txBody>
          <a:bodyPr>
            <a:normAutofit/>
          </a:bodyPr>
          <a:lstStyle/>
          <a:p>
            <a:r>
              <a:rPr lang="es-ES" sz="3600" dirty="0"/>
              <a:t>Complicaciones vasculares y biliares en el seguimiento</a:t>
            </a:r>
            <a:endParaRPr lang="es-ES" sz="3600" b="1" dirty="0"/>
          </a:p>
        </p:txBody>
      </p:sp>
      <p:cxnSp>
        <p:nvCxnSpPr>
          <p:cNvPr id="3" name="Conector recto de flecha 2">
            <a:extLst>
              <a:ext uri="{FF2B5EF4-FFF2-40B4-BE49-F238E27FC236}">
                <a16:creationId xmlns:a16="http://schemas.microsoft.com/office/drawing/2014/main" id="{27E0A7CA-B210-F307-AC8A-CE18BB923A45}"/>
              </a:ext>
            </a:extLst>
          </p:cNvPr>
          <p:cNvCxnSpPr>
            <a:cxnSpLocks/>
          </p:cNvCxnSpPr>
          <p:nvPr/>
        </p:nvCxnSpPr>
        <p:spPr>
          <a:xfrm>
            <a:off x="88919" y="2842997"/>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A14F7419-8B08-9956-EBE5-42086EF2DE18}"/>
              </a:ext>
            </a:extLst>
          </p:cNvPr>
          <p:cNvCxnSpPr>
            <a:cxnSpLocks/>
          </p:cNvCxnSpPr>
          <p:nvPr/>
        </p:nvCxnSpPr>
        <p:spPr>
          <a:xfrm>
            <a:off x="88919" y="4302828"/>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3298F5A1-69A7-6B8B-E77D-9BC3CB4CC2A3}"/>
              </a:ext>
            </a:extLst>
          </p:cNvPr>
          <p:cNvCxnSpPr>
            <a:cxnSpLocks/>
          </p:cNvCxnSpPr>
          <p:nvPr/>
        </p:nvCxnSpPr>
        <p:spPr>
          <a:xfrm>
            <a:off x="5823286" y="2698618"/>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ED347DC-C6EC-7540-319D-954D46C073FA}"/>
              </a:ext>
            </a:extLst>
          </p:cNvPr>
          <p:cNvCxnSpPr>
            <a:cxnSpLocks/>
          </p:cNvCxnSpPr>
          <p:nvPr/>
        </p:nvCxnSpPr>
        <p:spPr>
          <a:xfrm>
            <a:off x="5815266" y="2979354"/>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F967DA5C-7355-AEDF-4602-7F9583341D2B}"/>
              </a:ext>
            </a:extLst>
          </p:cNvPr>
          <p:cNvCxnSpPr>
            <a:cxnSpLocks/>
          </p:cNvCxnSpPr>
          <p:nvPr/>
        </p:nvCxnSpPr>
        <p:spPr>
          <a:xfrm>
            <a:off x="5900901" y="4703880"/>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585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7F92F-5D71-2E20-956C-BE06A6943704}"/>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6B09C9FD-3A89-2DA6-61DE-07154C5494C2}"/>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B5A09E0A-E054-3358-15D5-F60E880938AB}"/>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04857510-71C2-3D9E-ADB8-782614C88762}"/>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100C04A9-822D-EFBA-8626-B72ECEDD1EDD}"/>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CA3CBE24-5A6F-97B6-96C1-C2F905A16A30}"/>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349BF1F6-4EE2-F423-9E23-67E1B8A7166A}"/>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EB7A700E-DB46-91A2-8E34-E1E3D3BB391A}"/>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451C070C-30A1-575D-107A-A6299C0ED91A}"/>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2D26DD21-680F-EBE8-EA69-9E28814FE067}"/>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F9320544-1C63-5EDE-D320-247CDE208A1B}"/>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D9D38B2D-24F2-C351-AFD9-45F915897396}"/>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B1435D01-DFBF-1962-3C40-17540C636EE5}"/>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7B525996-28FC-90DB-7924-F5E139B4FD4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2" name="Tabla 1">
            <a:extLst>
              <a:ext uri="{FF2B5EF4-FFF2-40B4-BE49-F238E27FC236}">
                <a16:creationId xmlns:a16="http://schemas.microsoft.com/office/drawing/2014/main" id="{F3940C39-88B9-D81F-98BE-0C24C6D7858F}"/>
              </a:ext>
            </a:extLst>
          </p:cNvPr>
          <p:cNvGraphicFramePr>
            <a:graphicFrameLocks noGrp="1"/>
          </p:cNvGraphicFramePr>
          <p:nvPr>
            <p:extLst>
              <p:ext uri="{D42A27DB-BD31-4B8C-83A1-F6EECF244321}">
                <p14:modId xmlns:p14="http://schemas.microsoft.com/office/powerpoint/2010/main" val="1258938642"/>
              </p:ext>
            </p:extLst>
          </p:nvPr>
        </p:nvGraphicFramePr>
        <p:xfrm>
          <a:off x="1752979" y="1974623"/>
          <a:ext cx="8128000" cy="2921000"/>
        </p:xfrm>
        <a:graphic>
          <a:graphicData uri="http://schemas.openxmlformats.org/drawingml/2006/table">
            <a:tbl>
              <a:tblPr firstRow="1" bandRow="1">
                <a:tableStyleId>{9DCAF9ED-07DC-4A11-8D7F-57B35C25682E}</a:tableStyleId>
              </a:tblPr>
              <a:tblGrid>
                <a:gridCol w="4064000">
                  <a:extLst>
                    <a:ext uri="{9D8B030D-6E8A-4147-A177-3AD203B41FA5}">
                      <a16:colId xmlns:a16="http://schemas.microsoft.com/office/drawing/2014/main" val="3232050690"/>
                    </a:ext>
                  </a:extLst>
                </a:gridCol>
                <a:gridCol w="4064000">
                  <a:extLst>
                    <a:ext uri="{9D8B030D-6E8A-4147-A177-3AD203B41FA5}">
                      <a16:colId xmlns:a16="http://schemas.microsoft.com/office/drawing/2014/main" val="165737389"/>
                    </a:ext>
                  </a:extLst>
                </a:gridCol>
              </a:tblGrid>
              <a:tr h="370840">
                <a:tc>
                  <a:txBody>
                    <a:bodyPr/>
                    <a:lstStyle/>
                    <a:p>
                      <a:endParaRPr lang="es-ES"/>
                    </a:p>
                  </a:txBody>
                  <a:tcPr/>
                </a:tc>
                <a:tc>
                  <a:txBody>
                    <a:bodyPr/>
                    <a:lstStyle/>
                    <a:p>
                      <a:pPr algn="ctr"/>
                      <a:r>
                        <a:rPr lang="es-ES" sz="2300" dirty="0"/>
                        <a:t>Total</a:t>
                      </a:r>
                    </a:p>
                  </a:txBody>
                  <a:tcPr/>
                </a:tc>
                <a:extLst>
                  <a:ext uri="{0D108BD9-81ED-4DB2-BD59-A6C34878D82A}">
                    <a16:rowId xmlns:a16="http://schemas.microsoft.com/office/drawing/2014/main" val="760064798"/>
                  </a:ext>
                </a:extLst>
              </a:tr>
              <a:tr h="370840">
                <a:tc>
                  <a:txBody>
                    <a:bodyPr/>
                    <a:lstStyle/>
                    <a:p>
                      <a:r>
                        <a:rPr lang="es-ES" dirty="0"/>
                        <a:t>Seguimiento (meses)</a:t>
                      </a:r>
                    </a:p>
                  </a:txBody>
                  <a:tcPr/>
                </a:tc>
                <a:tc>
                  <a:txBody>
                    <a:bodyPr/>
                    <a:lstStyle/>
                    <a:p>
                      <a:pPr algn="ctr"/>
                      <a:r>
                        <a:rPr lang="es-ES" dirty="0"/>
                        <a:t>63,3 (28-132)</a:t>
                      </a:r>
                    </a:p>
                  </a:txBody>
                  <a:tcPr/>
                </a:tc>
                <a:extLst>
                  <a:ext uri="{0D108BD9-81ED-4DB2-BD59-A6C34878D82A}">
                    <a16:rowId xmlns:a16="http://schemas.microsoft.com/office/drawing/2014/main" val="3515643281"/>
                  </a:ext>
                </a:extLst>
              </a:tr>
              <a:tr h="370840">
                <a:tc>
                  <a:txBody>
                    <a:bodyPr/>
                    <a:lstStyle/>
                    <a:p>
                      <a:r>
                        <a:rPr lang="es-ES" dirty="0"/>
                        <a:t>Retrasplante</a:t>
                      </a:r>
                    </a:p>
                    <a:p>
                      <a:r>
                        <a:rPr lang="es-ES" dirty="0"/>
                        <a:t>   Trombosis arteria hepática</a:t>
                      </a:r>
                    </a:p>
                    <a:p>
                      <a:r>
                        <a:rPr lang="es-ES" dirty="0"/>
                        <a:t>   Colangiopatía isquémica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Fallo Primario del injerto </a:t>
                      </a:r>
                    </a:p>
                    <a:p>
                      <a:r>
                        <a:rPr lang="es-ES" dirty="0"/>
                        <a:t>   </a:t>
                      </a:r>
                      <a:r>
                        <a:rPr lang="es-ES" dirty="0" err="1"/>
                        <a:t>Sd</a:t>
                      </a:r>
                      <a:r>
                        <a:rPr lang="es-ES" dirty="0"/>
                        <a:t> </a:t>
                      </a:r>
                      <a:r>
                        <a:rPr lang="es-ES" dirty="0" err="1"/>
                        <a:t>Budd</a:t>
                      </a:r>
                      <a:r>
                        <a:rPr lang="es-ES" dirty="0"/>
                        <a:t> Chiari </a:t>
                      </a:r>
                    </a:p>
                    <a:p>
                      <a:r>
                        <a:rPr lang="es-ES" dirty="0"/>
                        <a:t>   Otros</a:t>
                      </a:r>
                    </a:p>
                  </a:txBody>
                  <a:tcPr/>
                </a:tc>
                <a:tc>
                  <a:txBody>
                    <a:bodyPr/>
                    <a:lstStyle/>
                    <a:p>
                      <a:pPr algn="ctr"/>
                      <a:r>
                        <a:rPr lang="es-ES" dirty="0"/>
                        <a:t>14 (6,4%)</a:t>
                      </a:r>
                    </a:p>
                    <a:p>
                      <a:pPr algn="ctr"/>
                      <a:r>
                        <a:rPr lang="es-ES" dirty="0"/>
                        <a:t>6  (2,7%)</a:t>
                      </a:r>
                    </a:p>
                    <a:p>
                      <a:pPr algn="ctr"/>
                      <a:r>
                        <a:rPr lang="es-ES" dirty="0"/>
                        <a:t>3 (1.4%)</a:t>
                      </a:r>
                    </a:p>
                    <a:p>
                      <a:pPr algn="ctr"/>
                      <a:r>
                        <a:rPr lang="es-ES" dirty="0"/>
                        <a:t>2 (0.9%)</a:t>
                      </a:r>
                    </a:p>
                    <a:p>
                      <a:pPr algn="ctr"/>
                      <a:r>
                        <a:rPr lang="es-ES" dirty="0"/>
                        <a:t>1 (0,5%)</a:t>
                      </a:r>
                    </a:p>
                    <a:p>
                      <a:pPr algn="ctr"/>
                      <a:r>
                        <a:rPr lang="es-ES" dirty="0"/>
                        <a:t>2 (1%)</a:t>
                      </a:r>
                    </a:p>
                  </a:txBody>
                  <a:tcPr/>
                </a:tc>
                <a:extLst>
                  <a:ext uri="{0D108BD9-81ED-4DB2-BD59-A6C34878D82A}">
                    <a16:rowId xmlns:a16="http://schemas.microsoft.com/office/drawing/2014/main" val="581019220"/>
                  </a:ext>
                </a:extLst>
              </a:tr>
              <a:tr h="370840">
                <a:tc>
                  <a:txBody>
                    <a:bodyPr/>
                    <a:lstStyle/>
                    <a:p>
                      <a:r>
                        <a:rPr lang="es-ES" dirty="0"/>
                        <a:t>Defunción</a:t>
                      </a:r>
                    </a:p>
                  </a:txBody>
                  <a:tcPr/>
                </a:tc>
                <a:tc>
                  <a:txBody>
                    <a:bodyPr/>
                    <a:lstStyle/>
                    <a:p>
                      <a:pPr algn="ctr"/>
                      <a:r>
                        <a:rPr lang="es-ES" dirty="0"/>
                        <a:t>40 (13,9)</a:t>
                      </a:r>
                    </a:p>
                  </a:txBody>
                  <a:tcPr/>
                </a:tc>
                <a:extLst>
                  <a:ext uri="{0D108BD9-81ED-4DB2-BD59-A6C34878D82A}">
                    <a16:rowId xmlns:a16="http://schemas.microsoft.com/office/drawing/2014/main" val="3053742638"/>
                  </a:ext>
                </a:extLst>
              </a:tr>
            </a:tbl>
          </a:graphicData>
        </a:graphic>
      </p:graphicFrame>
      <p:sp>
        <p:nvSpPr>
          <p:cNvPr id="3" name="Título 2">
            <a:extLst>
              <a:ext uri="{FF2B5EF4-FFF2-40B4-BE49-F238E27FC236}">
                <a16:creationId xmlns:a16="http://schemas.microsoft.com/office/drawing/2014/main" id="{55EA1119-8068-1982-EE1F-02E6D3A88524}"/>
              </a:ext>
            </a:extLst>
          </p:cNvPr>
          <p:cNvSpPr>
            <a:spLocks noGrp="1"/>
          </p:cNvSpPr>
          <p:nvPr>
            <p:ph type="title"/>
          </p:nvPr>
        </p:nvSpPr>
        <p:spPr>
          <a:xfrm>
            <a:off x="417094" y="209835"/>
            <a:ext cx="10515600" cy="1325563"/>
          </a:xfrm>
        </p:spPr>
        <p:txBody>
          <a:bodyPr/>
          <a:lstStyle/>
          <a:p>
            <a:r>
              <a:rPr lang="es-ES" dirty="0"/>
              <a:t>Seguimiento y resultados a largo plazo</a:t>
            </a:r>
            <a:endParaRPr lang="es-ES" b="1" dirty="0"/>
          </a:p>
        </p:txBody>
      </p:sp>
      <p:cxnSp>
        <p:nvCxnSpPr>
          <p:cNvPr id="4" name="Conector recto de flecha 3">
            <a:extLst>
              <a:ext uri="{FF2B5EF4-FFF2-40B4-BE49-F238E27FC236}">
                <a16:creationId xmlns:a16="http://schemas.microsoft.com/office/drawing/2014/main" id="{05D13A59-7D32-5CAA-9998-548993FE1C74}"/>
              </a:ext>
            </a:extLst>
          </p:cNvPr>
          <p:cNvCxnSpPr>
            <a:cxnSpLocks/>
          </p:cNvCxnSpPr>
          <p:nvPr/>
        </p:nvCxnSpPr>
        <p:spPr>
          <a:xfrm>
            <a:off x="1258714" y="2618407"/>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9AD43CFA-8D31-50C6-3315-A81F2AB6ED89}"/>
              </a:ext>
            </a:extLst>
          </p:cNvPr>
          <p:cNvCxnSpPr>
            <a:cxnSpLocks/>
          </p:cNvCxnSpPr>
          <p:nvPr/>
        </p:nvCxnSpPr>
        <p:spPr>
          <a:xfrm>
            <a:off x="1258714" y="2947270"/>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1DFBDE1B-D588-3669-31F8-156F92509BF5}"/>
              </a:ext>
            </a:extLst>
          </p:cNvPr>
          <p:cNvCxnSpPr>
            <a:cxnSpLocks/>
          </p:cNvCxnSpPr>
          <p:nvPr/>
        </p:nvCxnSpPr>
        <p:spPr>
          <a:xfrm>
            <a:off x="1395505" y="4711902"/>
            <a:ext cx="3281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40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t="-37000" b="-37000"/>
          </a:stretch>
        </a:blip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4"/>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5"/>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27" name="Imagen 26" descr="Icono&#10;&#10;El contenido generado por IA puede ser incorrecto.">
            <a:extLst>
              <a:ext uri="{FF2B5EF4-FFF2-40B4-BE49-F238E27FC236}">
                <a16:creationId xmlns:a16="http://schemas.microsoft.com/office/drawing/2014/main" id="{65F9DFD4-B751-D79C-38CB-01DE934AB5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4176" y="1381543"/>
            <a:ext cx="2888720" cy="1664123"/>
          </a:xfrm>
          <a:prstGeom prst="rect">
            <a:avLst/>
          </a:prstGeom>
        </p:spPr>
      </p:pic>
      <p:pic>
        <p:nvPicPr>
          <p:cNvPr id="3" name="Imagen 2" descr="Logotipo&#10;&#10;El contenido generado por IA puede ser incorrecto.">
            <a:extLst>
              <a:ext uri="{FF2B5EF4-FFF2-40B4-BE49-F238E27FC236}">
                <a16:creationId xmlns:a16="http://schemas.microsoft.com/office/drawing/2014/main" id="{716D1B28-98BD-60FB-43AA-DF5A4CE77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07" y="160668"/>
            <a:ext cx="3044572" cy="1358218"/>
          </a:xfrm>
          <a:prstGeom prst="rect">
            <a:avLst/>
          </a:prstGeom>
        </p:spPr>
      </p:pic>
      <p:pic>
        <p:nvPicPr>
          <p:cNvPr id="10" name="Imagen 9" descr="Texto&#10;&#10;El contenido generado por IA puede ser incorrecto.">
            <a:extLst>
              <a:ext uri="{FF2B5EF4-FFF2-40B4-BE49-F238E27FC236}">
                <a16:creationId xmlns:a16="http://schemas.microsoft.com/office/drawing/2014/main" id="{1B48E3BE-EFA6-DAFF-73C4-3F876C6CC3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0459" y="209835"/>
            <a:ext cx="1803152" cy="1460499"/>
          </a:xfrm>
          <a:prstGeom prst="rect">
            <a:avLst/>
          </a:prstGeom>
        </p:spPr>
      </p:pic>
      <p:pic>
        <p:nvPicPr>
          <p:cNvPr id="20" name="Imagen 19" descr="Texto&#10;&#10;El contenido generado por IA puede ser incorrecto.">
            <a:extLst>
              <a:ext uri="{FF2B5EF4-FFF2-40B4-BE49-F238E27FC236}">
                <a16:creationId xmlns:a16="http://schemas.microsoft.com/office/drawing/2014/main" id="{8B5C988D-44DF-938B-1E13-B0E2C6230EC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79042" y="255899"/>
            <a:ext cx="3413363" cy="1227138"/>
          </a:xfrm>
          <a:prstGeom prst="rect">
            <a:avLst/>
          </a:prstGeom>
        </p:spPr>
      </p:pic>
      <p:pic>
        <p:nvPicPr>
          <p:cNvPr id="22" name="Imagen 21" descr="Texto&#10;&#10;El contenido generado por IA puede ser incorrecto.">
            <a:extLst>
              <a:ext uri="{FF2B5EF4-FFF2-40B4-BE49-F238E27FC236}">
                <a16:creationId xmlns:a16="http://schemas.microsoft.com/office/drawing/2014/main" id="{80EB8A27-D65B-C1F9-2202-6AFB90EF42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7836" y="221702"/>
            <a:ext cx="2668551" cy="1407054"/>
          </a:xfrm>
          <a:prstGeom prst="rect">
            <a:avLst/>
          </a:prstGeom>
        </p:spPr>
      </p:pic>
      <p:pic>
        <p:nvPicPr>
          <p:cNvPr id="25" name="Imagen 24" descr="Imagen que contiene botella, firmar, tabla, camioneta&#10;&#10;El contenido generado por IA puede ser incorrecto.">
            <a:extLst>
              <a:ext uri="{FF2B5EF4-FFF2-40B4-BE49-F238E27FC236}">
                <a16:creationId xmlns:a16="http://schemas.microsoft.com/office/drawing/2014/main" id="{547D814C-2B82-6AD3-632D-96209071DC8B}"/>
              </a:ext>
            </a:extLst>
          </p:cNvPr>
          <p:cNvPicPr>
            <a:picLocks noChangeAspect="1"/>
          </p:cNvPicPr>
          <p:nvPr/>
        </p:nvPicPr>
        <p:blipFill>
          <a:blip r:embed="rId13">
            <a:extLst>
              <a:ext uri="{28A0092B-C50C-407E-A947-70E740481C1C}">
                <a14:useLocalDpi xmlns:a14="http://schemas.microsoft.com/office/drawing/2010/main" val="0"/>
              </a:ext>
            </a:extLst>
          </a:blip>
          <a:srcRect t="33316"/>
          <a:stretch>
            <a:fillRect/>
          </a:stretch>
        </p:blipFill>
        <p:spPr>
          <a:xfrm>
            <a:off x="155748" y="1940870"/>
            <a:ext cx="2717668" cy="1066609"/>
          </a:xfrm>
          <a:prstGeom prst="rect">
            <a:avLst/>
          </a:prstGeom>
        </p:spPr>
      </p:pic>
      <p:pic>
        <p:nvPicPr>
          <p:cNvPr id="29" name="Imagen 28" descr="Imagen que contiene Texto&#10;&#10;El contenido generado por IA puede ser incorrecto.">
            <a:extLst>
              <a:ext uri="{FF2B5EF4-FFF2-40B4-BE49-F238E27FC236}">
                <a16:creationId xmlns:a16="http://schemas.microsoft.com/office/drawing/2014/main" id="{22F86438-FAB0-FD97-93F4-BC8AC5F4DFA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23656" y="1849486"/>
            <a:ext cx="2990054" cy="1177425"/>
          </a:xfrm>
          <a:prstGeom prst="rect">
            <a:avLst/>
          </a:prstGeom>
        </p:spPr>
      </p:pic>
      <p:pic>
        <p:nvPicPr>
          <p:cNvPr id="31" name="Imagen 30" descr="Texto&#10;&#10;El contenido generado por IA puede ser incorrecto.">
            <a:extLst>
              <a:ext uri="{FF2B5EF4-FFF2-40B4-BE49-F238E27FC236}">
                <a16:creationId xmlns:a16="http://schemas.microsoft.com/office/drawing/2014/main" id="{BC576F66-93B5-F21A-8DA7-BA87270389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86929" y="1753743"/>
            <a:ext cx="2888719" cy="1291924"/>
          </a:xfrm>
          <a:prstGeom prst="rect">
            <a:avLst/>
          </a:prstGeom>
        </p:spPr>
      </p:pic>
      <p:pic>
        <p:nvPicPr>
          <p:cNvPr id="33" name="Imagen 32" descr="Icono&#10;&#10;El contenido generado por IA puede ser incorrecto.">
            <a:extLst>
              <a:ext uri="{FF2B5EF4-FFF2-40B4-BE49-F238E27FC236}">
                <a16:creationId xmlns:a16="http://schemas.microsoft.com/office/drawing/2014/main" id="{8295F29A-95FA-9566-682D-D1CED7117C85}"/>
              </a:ext>
            </a:extLst>
          </p:cNvPr>
          <p:cNvPicPr>
            <a:picLocks noChangeAspect="1"/>
          </p:cNvPicPr>
          <p:nvPr/>
        </p:nvPicPr>
        <p:blipFill>
          <a:blip r:embed="rId16">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0044" y="3283864"/>
            <a:ext cx="2611618" cy="1148852"/>
          </a:xfrm>
          <a:prstGeom prst="rect">
            <a:avLst/>
          </a:prstGeom>
        </p:spPr>
      </p:pic>
      <p:pic>
        <p:nvPicPr>
          <p:cNvPr id="35" name="Imagen 34" descr="Texto&#10;&#10;El contenido generado por IA puede ser incorrecto.">
            <a:extLst>
              <a:ext uri="{FF2B5EF4-FFF2-40B4-BE49-F238E27FC236}">
                <a16:creationId xmlns:a16="http://schemas.microsoft.com/office/drawing/2014/main" id="{4ED3EEC9-6C3C-9254-AF27-05813DCB965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86662" y="3198186"/>
            <a:ext cx="2931283" cy="1358218"/>
          </a:xfrm>
          <a:prstGeom prst="rect">
            <a:avLst/>
          </a:prstGeom>
        </p:spPr>
      </p:pic>
      <p:pic>
        <p:nvPicPr>
          <p:cNvPr id="37" name="Imagen 36" descr="Imagen que contiene Texto&#10;&#10;El contenido generado por IA puede ser incorrecto.">
            <a:extLst>
              <a:ext uri="{FF2B5EF4-FFF2-40B4-BE49-F238E27FC236}">
                <a16:creationId xmlns:a16="http://schemas.microsoft.com/office/drawing/2014/main" id="{D1F6225B-1538-1A6A-C70C-9EFA1B10537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02678" y="3137740"/>
            <a:ext cx="2899509" cy="1388986"/>
          </a:xfrm>
          <a:prstGeom prst="rect">
            <a:avLst/>
          </a:prstGeom>
        </p:spPr>
      </p:pic>
      <p:pic>
        <p:nvPicPr>
          <p:cNvPr id="39" name="Imagen 38" descr="Texto&#10;&#10;El contenido generado por IA puede ser incorrecto.">
            <a:extLst>
              <a:ext uri="{FF2B5EF4-FFF2-40B4-BE49-F238E27FC236}">
                <a16:creationId xmlns:a16="http://schemas.microsoft.com/office/drawing/2014/main" id="{6098E1CA-B036-361E-1127-7DC0A13C964F}"/>
              </a:ext>
            </a:extLst>
          </p:cNvPr>
          <p:cNvPicPr>
            <a:picLocks noChangeAspect="1"/>
          </p:cNvPicPr>
          <p:nvPr/>
        </p:nvPicPr>
        <p:blipFill>
          <a:blip r:embed="rId20">
            <a:extLst>
              <a:ext uri="{BEBA8EAE-BF5A-486C-A8C5-ECC9F3942E4B}">
                <a14:imgProps xmlns:a14="http://schemas.microsoft.com/office/drawing/2010/main">
                  <a14:imgLayer r:embed="rId2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774322" y="3007479"/>
            <a:ext cx="2717668" cy="1473518"/>
          </a:xfrm>
          <a:prstGeom prst="rect">
            <a:avLst/>
          </a:prstGeom>
        </p:spPr>
      </p:pic>
      <p:pic>
        <p:nvPicPr>
          <p:cNvPr id="41" name="Imagen 40" descr="Código QR&#10;&#10;El contenido generado por IA puede ser incorrecto.">
            <a:extLst>
              <a:ext uri="{FF2B5EF4-FFF2-40B4-BE49-F238E27FC236}">
                <a16:creationId xmlns:a16="http://schemas.microsoft.com/office/drawing/2014/main" id="{56A4F55A-02B9-5949-F821-ABCB0C7D284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4582" y="4610327"/>
            <a:ext cx="2082100" cy="1325805"/>
          </a:xfrm>
          <a:prstGeom prst="rect">
            <a:avLst/>
          </a:prstGeom>
        </p:spPr>
      </p:pic>
      <p:pic>
        <p:nvPicPr>
          <p:cNvPr id="43" name="Imagen 42" descr="Interfaz de usuario gráfica, Texto&#10;&#10;El contenido generado por IA puede ser incorrecto.">
            <a:extLst>
              <a:ext uri="{FF2B5EF4-FFF2-40B4-BE49-F238E27FC236}">
                <a16:creationId xmlns:a16="http://schemas.microsoft.com/office/drawing/2014/main" id="{D78632E4-C730-E7E3-29EC-FE0D9E838AE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58106" y="4738582"/>
            <a:ext cx="3044572" cy="1187097"/>
          </a:xfrm>
          <a:prstGeom prst="rect">
            <a:avLst/>
          </a:prstGeom>
        </p:spPr>
      </p:pic>
      <p:pic>
        <p:nvPicPr>
          <p:cNvPr id="45" name="Imagen 44" descr="Icono&#10;&#10;El contenido generado por IA puede ser incorrecto.">
            <a:extLst>
              <a:ext uri="{FF2B5EF4-FFF2-40B4-BE49-F238E27FC236}">
                <a16:creationId xmlns:a16="http://schemas.microsoft.com/office/drawing/2014/main" id="{FCE81FE9-07F1-34A2-E9F6-C3CA7F137D5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94495" y="4633517"/>
            <a:ext cx="3112201" cy="1215049"/>
          </a:xfrm>
          <a:prstGeom prst="rect">
            <a:avLst/>
          </a:prstGeom>
        </p:spPr>
      </p:pic>
      <p:pic>
        <p:nvPicPr>
          <p:cNvPr id="47" name="Imagen 46" descr="Imagen que contiene Icono&#10;&#10;El contenido generado por IA puede ser incorrecto.">
            <a:extLst>
              <a:ext uri="{FF2B5EF4-FFF2-40B4-BE49-F238E27FC236}">
                <a16:creationId xmlns:a16="http://schemas.microsoft.com/office/drawing/2014/main" id="{E280EB51-1C69-1207-ABEA-304F3850F18B}"/>
              </a:ext>
            </a:extLst>
          </p:cNvPr>
          <p:cNvPicPr>
            <a:picLocks noChangeAspect="1"/>
          </p:cNvPicPr>
          <p:nvPr/>
        </p:nvPicPr>
        <p:blipFill>
          <a:blip r:embed="rId25">
            <a:extLst>
              <a:ext uri="{BEBA8EAE-BF5A-486C-A8C5-ECC9F3942E4B}">
                <a14:imgProps xmlns:a14="http://schemas.microsoft.com/office/drawing/2010/main">
                  <a14:imgLayer r:embed="rId2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35891" y="4839404"/>
            <a:ext cx="2771527" cy="915255"/>
          </a:xfrm>
          <a:prstGeom prst="rect">
            <a:avLst/>
          </a:prstGeom>
        </p:spPr>
      </p:pic>
    </p:spTree>
    <p:extLst>
      <p:ext uri="{BB962C8B-B14F-4D97-AF65-F5344CB8AC3E}">
        <p14:creationId xmlns:p14="http://schemas.microsoft.com/office/powerpoint/2010/main" val="206115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85392-399E-F338-0AC8-2DE4840D3ABB}"/>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6E40CA27-8004-09C7-4F7B-91AF232A1C2F}"/>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1E7149D8-CEA2-021F-2B29-9451847FBCF9}"/>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623CB77A-C141-4CE0-63FE-1393339CB80A}"/>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7A36E689-11D3-3929-23DF-3077A9C9C5E2}"/>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F078EE8A-0F70-9166-6193-49E3EF3DDD59}"/>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04767F7-D621-A64E-E5E9-65BAAC97F13E}"/>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28D89154-39CB-D21F-347A-BFF44E1A5BBD}"/>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140419AF-3253-0C48-BA20-2D977DC004DB}"/>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782CD5A5-EE61-9B78-FEDB-61D3DC26E575}"/>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AEF2B39-32EE-B04F-6F5F-7DD27E42F76F}"/>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091A757F-86E7-CB64-278D-5CC74F9D2A5B}"/>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3BFC8B72-78C1-D292-4D53-5BAB0D6754B3}"/>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C6418BBD-2E93-8AD8-5F30-2B52ACE11FC7}"/>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aphicFrame>
        <p:nvGraphicFramePr>
          <p:cNvPr id="4" name="Tabla 3">
            <a:extLst>
              <a:ext uri="{FF2B5EF4-FFF2-40B4-BE49-F238E27FC236}">
                <a16:creationId xmlns:a16="http://schemas.microsoft.com/office/drawing/2014/main" id="{6F59CC85-CF28-5A7E-35EA-573908860EC7}"/>
              </a:ext>
            </a:extLst>
          </p:cNvPr>
          <p:cNvGraphicFramePr>
            <a:graphicFrameLocks noGrp="1"/>
          </p:cNvGraphicFramePr>
          <p:nvPr>
            <p:extLst>
              <p:ext uri="{D42A27DB-BD31-4B8C-83A1-F6EECF244321}">
                <p14:modId xmlns:p14="http://schemas.microsoft.com/office/powerpoint/2010/main" val="4278876562"/>
              </p:ext>
            </p:extLst>
          </p:nvPr>
        </p:nvGraphicFramePr>
        <p:xfrm>
          <a:off x="3052257" y="5214937"/>
          <a:ext cx="5694978" cy="900684"/>
        </p:xfrm>
        <a:graphic>
          <a:graphicData uri="http://schemas.openxmlformats.org/drawingml/2006/table">
            <a:tbl>
              <a:tblPr firstRow="1" bandRow="1">
                <a:tableStyleId>{2D5ABB26-0587-4C30-8999-92F81FD0307C}</a:tableStyleId>
              </a:tblPr>
              <a:tblGrid>
                <a:gridCol w="890750">
                  <a:extLst>
                    <a:ext uri="{9D8B030D-6E8A-4147-A177-3AD203B41FA5}">
                      <a16:colId xmlns:a16="http://schemas.microsoft.com/office/drawing/2014/main" val="3057808365"/>
                    </a:ext>
                  </a:extLst>
                </a:gridCol>
                <a:gridCol w="798286">
                  <a:extLst>
                    <a:ext uri="{9D8B030D-6E8A-4147-A177-3AD203B41FA5}">
                      <a16:colId xmlns:a16="http://schemas.microsoft.com/office/drawing/2014/main" val="2100120506"/>
                    </a:ext>
                  </a:extLst>
                </a:gridCol>
                <a:gridCol w="914400">
                  <a:extLst>
                    <a:ext uri="{9D8B030D-6E8A-4147-A177-3AD203B41FA5}">
                      <a16:colId xmlns:a16="http://schemas.microsoft.com/office/drawing/2014/main" val="252002144"/>
                    </a:ext>
                  </a:extLst>
                </a:gridCol>
                <a:gridCol w="943428">
                  <a:extLst>
                    <a:ext uri="{9D8B030D-6E8A-4147-A177-3AD203B41FA5}">
                      <a16:colId xmlns:a16="http://schemas.microsoft.com/office/drawing/2014/main" val="1760499687"/>
                    </a:ext>
                  </a:extLst>
                </a:gridCol>
                <a:gridCol w="1030514">
                  <a:extLst>
                    <a:ext uri="{9D8B030D-6E8A-4147-A177-3AD203B41FA5}">
                      <a16:colId xmlns:a16="http://schemas.microsoft.com/office/drawing/2014/main" val="2480020654"/>
                    </a:ext>
                  </a:extLst>
                </a:gridCol>
                <a:gridCol w="1117600">
                  <a:extLst>
                    <a:ext uri="{9D8B030D-6E8A-4147-A177-3AD203B41FA5}">
                      <a16:colId xmlns:a16="http://schemas.microsoft.com/office/drawing/2014/main" val="1823539510"/>
                    </a:ext>
                  </a:extLst>
                </a:gridCol>
              </a:tblGrid>
              <a:tr h="280268">
                <a:tc>
                  <a:txBody>
                    <a:bodyPr/>
                    <a:lstStyle/>
                    <a:p>
                      <a:pPr algn="ctr">
                        <a:lnSpc>
                          <a:spcPts val="1680"/>
                        </a:lnSpc>
                      </a:pPr>
                      <a:r>
                        <a:rPr lang="es-ES" sz="1400" dirty="0"/>
                        <a:t>n:212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N:209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n:178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n:151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n:123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n:108</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4078341"/>
                  </a:ext>
                </a:extLst>
              </a:tr>
              <a:tr h="280747">
                <a:tc>
                  <a:txBody>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lang="es-ES" sz="1400" dirty="0"/>
                        <a:t>6m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5a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10a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15a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20a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378535"/>
                  </a:ext>
                </a:extLst>
              </a:tr>
              <a:tr h="280747">
                <a:tc>
                  <a:txBody>
                    <a:bodyPr/>
                    <a:lstStyle/>
                    <a:p>
                      <a:pPr algn="ctr">
                        <a:lnSpc>
                          <a:spcPts val="1680"/>
                        </a:lnSpc>
                      </a:pPr>
                      <a:r>
                        <a:rPr lang="es-ES" sz="1400" dirty="0"/>
                        <a:t>93,5%</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85,1%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75,5%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680"/>
                        </a:lnSpc>
                      </a:pPr>
                      <a:r>
                        <a:rPr lang="es-ES" sz="1400" dirty="0"/>
                        <a:t>71,3%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7042"/>
                  </a:ext>
                </a:extLst>
              </a:tr>
            </a:tbl>
          </a:graphicData>
        </a:graphic>
      </p:graphicFrame>
      <p:sp>
        <p:nvSpPr>
          <p:cNvPr id="10" name="Título 1">
            <a:extLst>
              <a:ext uri="{FF2B5EF4-FFF2-40B4-BE49-F238E27FC236}">
                <a16:creationId xmlns:a16="http://schemas.microsoft.com/office/drawing/2014/main" id="{084028C9-F232-9E09-08F1-269904C11FEA}"/>
              </a:ext>
            </a:extLst>
          </p:cNvPr>
          <p:cNvSpPr>
            <a:spLocks noGrp="1"/>
          </p:cNvSpPr>
          <p:nvPr>
            <p:ph type="title"/>
          </p:nvPr>
        </p:nvSpPr>
        <p:spPr>
          <a:xfrm>
            <a:off x="838200" y="365125"/>
            <a:ext cx="10515600" cy="1325563"/>
          </a:xfrm>
        </p:spPr>
        <p:txBody>
          <a:bodyPr/>
          <a:lstStyle/>
          <a:p>
            <a:r>
              <a:rPr lang="es-ES" dirty="0"/>
              <a:t>Supervivencia - Receptor</a:t>
            </a:r>
          </a:p>
        </p:txBody>
      </p:sp>
      <p:pic>
        <p:nvPicPr>
          <p:cNvPr id="3" name="Imagen 2" descr="Gráfico, Gráfico de líneas&#10;&#10;El contenido generado por IA puede ser incorrecto.">
            <a:extLst>
              <a:ext uri="{FF2B5EF4-FFF2-40B4-BE49-F238E27FC236}">
                <a16:creationId xmlns:a16="http://schemas.microsoft.com/office/drawing/2014/main" id="{5FEDAEDB-E880-0CF8-38E6-8E483D3805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037" y="1648257"/>
            <a:ext cx="4505036" cy="3426033"/>
          </a:xfrm>
          <a:prstGeom prst="rect">
            <a:avLst/>
          </a:prstGeom>
        </p:spPr>
      </p:pic>
      <p:sp>
        <p:nvSpPr>
          <p:cNvPr id="20" name="CuadroTexto 19">
            <a:extLst>
              <a:ext uri="{FF2B5EF4-FFF2-40B4-BE49-F238E27FC236}">
                <a16:creationId xmlns:a16="http://schemas.microsoft.com/office/drawing/2014/main" id="{01BB0094-D579-62E8-CE8F-DF74167B3E1C}"/>
              </a:ext>
            </a:extLst>
          </p:cNvPr>
          <p:cNvSpPr txBox="1"/>
          <p:nvPr/>
        </p:nvSpPr>
        <p:spPr>
          <a:xfrm>
            <a:off x="8893548" y="2986862"/>
            <a:ext cx="2518191" cy="1077218"/>
          </a:xfrm>
          <a:prstGeom prst="rect">
            <a:avLst/>
          </a:prstGeom>
          <a:noFill/>
        </p:spPr>
        <p:txBody>
          <a:bodyPr wrap="square">
            <a:spAutoFit/>
          </a:bodyPr>
          <a:lstStyle/>
          <a:p>
            <a:r>
              <a:rPr lang="es-ES" sz="1600" i="1" dirty="0"/>
              <a:t>Estable más allá de los 10 años, una vez superado el PO inicial, </a:t>
            </a:r>
            <a:r>
              <a:rPr lang="es-ES" sz="1600" b="1" i="1" dirty="0"/>
              <a:t>evolución favorable</a:t>
            </a:r>
            <a:endParaRPr lang="es-ES" sz="1600" i="1" dirty="0"/>
          </a:p>
        </p:txBody>
      </p:sp>
    </p:spTree>
    <p:extLst>
      <p:ext uri="{BB962C8B-B14F-4D97-AF65-F5344CB8AC3E}">
        <p14:creationId xmlns:p14="http://schemas.microsoft.com/office/powerpoint/2010/main" val="4196202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83EB-9DC2-FC58-19C8-C52D73D2B8D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C33A4F7-8F89-FC30-D3A8-B3A5C344393E}"/>
              </a:ext>
            </a:extLst>
          </p:cNvPr>
          <p:cNvSpPr>
            <a:spLocks noGrp="1"/>
          </p:cNvSpPr>
          <p:nvPr>
            <p:ph type="title"/>
          </p:nvPr>
        </p:nvSpPr>
        <p:spPr/>
        <p:txBody>
          <a:bodyPr/>
          <a:lstStyle/>
          <a:p>
            <a:r>
              <a:rPr lang="es-ES" dirty="0"/>
              <a:t>Supervivencia - Receptor</a:t>
            </a:r>
          </a:p>
        </p:txBody>
      </p:sp>
      <p:graphicFrame>
        <p:nvGraphicFramePr>
          <p:cNvPr id="4" name="Tabla 3">
            <a:extLst>
              <a:ext uri="{FF2B5EF4-FFF2-40B4-BE49-F238E27FC236}">
                <a16:creationId xmlns:a16="http://schemas.microsoft.com/office/drawing/2014/main" id="{119421A0-C222-8626-D315-9D1DA01F33B7}"/>
              </a:ext>
            </a:extLst>
          </p:cNvPr>
          <p:cNvGraphicFramePr>
            <a:graphicFrameLocks noGrp="1"/>
          </p:cNvGraphicFramePr>
          <p:nvPr>
            <p:extLst>
              <p:ext uri="{D42A27DB-BD31-4B8C-83A1-F6EECF244321}">
                <p14:modId xmlns:p14="http://schemas.microsoft.com/office/powerpoint/2010/main" val="1820774053"/>
              </p:ext>
            </p:extLst>
          </p:nvPr>
        </p:nvGraphicFramePr>
        <p:xfrm>
          <a:off x="1464490" y="5094281"/>
          <a:ext cx="4170977" cy="885504"/>
        </p:xfrm>
        <a:graphic>
          <a:graphicData uri="http://schemas.openxmlformats.org/drawingml/2006/table">
            <a:tbl>
              <a:tblPr firstRow="1" bandRow="1">
                <a:tableStyleId>{5940675A-B579-460E-94D1-54222C63F5DA}</a:tableStyleId>
              </a:tblPr>
              <a:tblGrid>
                <a:gridCol w="731091">
                  <a:extLst>
                    <a:ext uri="{9D8B030D-6E8A-4147-A177-3AD203B41FA5}">
                      <a16:colId xmlns:a16="http://schemas.microsoft.com/office/drawing/2014/main" val="3057808365"/>
                    </a:ext>
                  </a:extLst>
                </a:gridCol>
                <a:gridCol w="703350">
                  <a:extLst>
                    <a:ext uri="{9D8B030D-6E8A-4147-A177-3AD203B41FA5}">
                      <a16:colId xmlns:a16="http://schemas.microsoft.com/office/drawing/2014/main" val="2100120506"/>
                    </a:ext>
                  </a:extLst>
                </a:gridCol>
                <a:gridCol w="696685">
                  <a:extLst>
                    <a:ext uri="{9D8B030D-6E8A-4147-A177-3AD203B41FA5}">
                      <a16:colId xmlns:a16="http://schemas.microsoft.com/office/drawing/2014/main" val="252002144"/>
                    </a:ext>
                  </a:extLst>
                </a:gridCol>
                <a:gridCol w="559394">
                  <a:extLst>
                    <a:ext uri="{9D8B030D-6E8A-4147-A177-3AD203B41FA5}">
                      <a16:colId xmlns:a16="http://schemas.microsoft.com/office/drawing/2014/main" val="1760499687"/>
                    </a:ext>
                  </a:extLst>
                </a:gridCol>
                <a:gridCol w="696686">
                  <a:extLst>
                    <a:ext uri="{9D8B030D-6E8A-4147-A177-3AD203B41FA5}">
                      <a16:colId xmlns:a16="http://schemas.microsoft.com/office/drawing/2014/main" val="2480020654"/>
                    </a:ext>
                  </a:extLst>
                </a:gridCol>
                <a:gridCol w="783771">
                  <a:extLst>
                    <a:ext uri="{9D8B030D-6E8A-4147-A177-3AD203B41FA5}">
                      <a16:colId xmlns:a16="http://schemas.microsoft.com/office/drawing/2014/main" val="1823539510"/>
                    </a:ext>
                  </a:extLst>
                </a:gridCol>
              </a:tblGrid>
              <a:tr h="302650">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n:129</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N:127</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n:111</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n:93</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n:72</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n:57</a:t>
                      </a:r>
                    </a:p>
                  </a:txBody>
                  <a:tcPr/>
                </a:tc>
                <a:extLst>
                  <a:ext uri="{0D108BD9-81ED-4DB2-BD59-A6C34878D82A}">
                    <a16:rowId xmlns:a16="http://schemas.microsoft.com/office/drawing/2014/main" val="1164078341"/>
                  </a:ext>
                </a:extLst>
              </a:tr>
              <a:tr h="302650">
                <a:tc>
                  <a:txBody>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lang="es-ES" sz="1400" b="1" kern="1200" dirty="0">
                          <a:solidFill>
                            <a:schemeClr val="tx1"/>
                          </a:solidFill>
                          <a:latin typeface="Abadi MT Condensed Light" panose="020B0306030101010103" pitchFamily="34" charset="77"/>
                          <a:ea typeface="Bodoni Ornaments" pitchFamily="2" charset="0"/>
                          <a:cs typeface="+mn-cs"/>
                        </a:rPr>
                        <a:t>6m</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1a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5a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10a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15a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20a</a:t>
                      </a:r>
                    </a:p>
                  </a:txBody>
                  <a:tcPr/>
                </a:tc>
                <a:extLst>
                  <a:ext uri="{0D108BD9-81ED-4DB2-BD59-A6C34878D82A}">
                    <a16:rowId xmlns:a16="http://schemas.microsoft.com/office/drawing/2014/main" val="4044378535"/>
                  </a:ext>
                </a:extLst>
              </a:tr>
              <a:tr h="275904">
                <a:tc>
                  <a:txBody>
                    <a:bodyPr/>
                    <a:lstStyle/>
                    <a:p>
                      <a:pPr marL="0" algn="ctr" defTabSz="914400" rtl="0" eaLnBrk="1" fontAlgn="b" latinLnBrk="0" hangingPunct="1">
                        <a:lnSpc>
                          <a:spcPts val="1680"/>
                        </a:lnSpc>
                        <a:buNone/>
                      </a:pPr>
                      <a:r>
                        <a:rPr lang="es-ES" sz="1400" b="1" kern="1200" dirty="0">
                          <a:solidFill>
                            <a:schemeClr val="tx1"/>
                          </a:solidFill>
                          <a:latin typeface="Abadi MT Condensed Light" panose="020B0306030101010103" pitchFamily="34" charset="77"/>
                          <a:ea typeface="Bodoni Ornaments" pitchFamily="2" charset="0"/>
                          <a:cs typeface="+mn-cs"/>
                        </a:rPr>
                        <a:t>95.4%</a:t>
                      </a: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latin typeface="Abadi MT Condensed Light" panose="020B0306030101010103" pitchFamily="34" charset="77"/>
                          <a:ea typeface="Bodoni Ornaments" pitchFamily="2" charset="0"/>
                          <a:cs typeface="+mn-cs"/>
                        </a:rPr>
                        <a:t>94.4%</a:t>
                      </a: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latin typeface="Abadi MT Condensed Light" panose="020B0306030101010103" pitchFamily="34" charset="77"/>
                          <a:ea typeface="Bodoni Ornaments" pitchFamily="2" charset="0"/>
                          <a:cs typeface="+mn-cs"/>
                        </a:rPr>
                        <a:t>90.7%</a:t>
                      </a: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latin typeface="Abadi MT Condensed Light" panose="020B0306030101010103" pitchFamily="34" charset="77"/>
                          <a:ea typeface="Bodoni Ornaments" pitchFamily="2" charset="0"/>
                          <a:cs typeface="+mn-cs"/>
                        </a:rPr>
                        <a:t>90.7%</a:t>
                      </a: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latin typeface="Abadi MT Condensed Light" panose="020B0306030101010103" pitchFamily="34" charset="77"/>
                          <a:ea typeface="Bodoni Ornaments" pitchFamily="2" charset="0"/>
                          <a:cs typeface="+mn-cs"/>
                        </a:rPr>
                        <a:t>89.6%</a:t>
                      </a: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latin typeface="Abadi MT Condensed Light" panose="020B0306030101010103" pitchFamily="34" charset="77"/>
                          <a:ea typeface="Bodoni Ornaments" pitchFamily="2" charset="0"/>
                          <a:cs typeface="+mn-cs"/>
                        </a:rPr>
                        <a:t>82.4%</a:t>
                      </a:r>
                    </a:p>
                  </a:txBody>
                  <a:tcPr marL="9525" marR="9525" marT="9525" marB="0" anchor="b"/>
                </a:tc>
                <a:extLst>
                  <a:ext uri="{0D108BD9-81ED-4DB2-BD59-A6C34878D82A}">
                    <a16:rowId xmlns:a16="http://schemas.microsoft.com/office/drawing/2014/main" val="34537042"/>
                  </a:ext>
                </a:extLst>
              </a:tr>
            </a:tbl>
          </a:graphicData>
        </a:graphic>
      </p:graphicFrame>
      <p:graphicFrame>
        <p:nvGraphicFramePr>
          <p:cNvPr id="11" name="Tabla 10">
            <a:extLst>
              <a:ext uri="{FF2B5EF4-FFF2-40B4-BE49-F238E27FC236}">
                <a16:creationId xmlns:a16="http://schemas.microsoft.com/office/drawing/2014/main" id="{3F423D19-AD6B-4B6F-0B11-E2C6F6A55054}"/>
              </a:ext>
            </a:extLst>
          </p:cNvPr>
          <p:cNvGraphicFramePr>
            <a:graphicFrameLocks noGrp="1"/>
          </p:cNvGraphicFramePr>
          <p:nvPr>
            <p:extLst>
              <p:ext uri="{D42A27DB-BD31-4B8C-83A1-F6EECF244321}">
                <p14:modId xmlns:p14="http://schemas.microsoft.com/office/powerpoint/2010/main" val="1779708603"/>
              </p:ext>
            </p:extLst>
          </p:nvPr>
        </p:nvGraphicFramePr>
        <p:xfrm>
          <a:off x="6271639" y="5065385"/>
          <a:ext cx="4170978" cy="914400"/>
        </p:xfrm>
        <a:graphic>
          <a:graphicData uri="http://schemas.openxmlformats.org/drawingml/2006/table">
            <a:tbl>
              <a:tblPr firstRow="1" bandRow="1">
                <a:tableStyleId>{5940675A-B579-460E-94D1-54222C63F5DA}</a:tableStyleId>
              </a:tblPr>
              <a:tblGrid>
                <a:gridCol w="695163">
                  <a:extLst>
                    <a:ext uri="{9D8B030D-6E8A-4147-A177-3AD203B41FA5}">
                      <a16:colId xmlns:a16="http://schemas.microsoft.com/office/drawing/2014/main" val="1267911258"/>
                    </a:ext>
                  </a:extLst>
                </a:gridCol>
                <a:gridCol w="695163">
                  <a:extLst>
                    <a:ext uri="{9D8B030D-6E8A-4147-A177-3AD203B41FA5}">
                      <a16:colId xmlns:a16="http://schemas.microsoft.com/office/drawing/2014/main" val="2545607327"/>
                    </a:ext>
                  </a:extLst>
                </a:gridCol>
                <a:gridCol w="695163">
                  <a:extLst>
                    <a:ext uri="{9D8B030D-6E8A-4147-A177-3AD203B41FA5}">
                      <a16:colId xmlns:a16="http://schemas.microsoft.com/office/drawing/2014/main" val="1686609605"/>
                    </a:ext>
                  </a:extLst>
                </a:gridCol>
                <a:gridCol w="695163">
                  <a:extLst>
                    <a:ext uri="{9D8B030D-6E8A-4147-A177-3AD203B41FA5}">
                      <a16:colId xmlns:a16="http://schemas.microsoft.com/office/drawing/2014/main" val="1299156425"/>
                    </a:ext>
                  </a:extLst>
                </a:gridCol>
                <a:gridCol w="695163">
                  <a:extLst>
                    <a:ext uri="{9D8B030D-6E8A-4147-A177-3AD203B41FA5}">
                      <a16:colId xmlns:a16="http://schemas.microsoft.com/office/drawing/2014/main" val="4225580930"/>
                    </a:ext>
                  </a:extLst>
                </a:gridCol>
                <a:gridCol w="695163">
                  <a:extLst>
                    <a:ext uri="{9D8B030D-6E8A-4147-A177-3AD203B41FA5}">
                      <a16:colId xmlns:a16="http://schemas.microsoft.com/office/drawing/2014/main" val="502540454"/>
                    </a:ext>
                  </a:extLst>
                </a:gridCol>
              </a:tblGrid>
              <a:tr h="274108">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n:83</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N:82</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n:67</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n:58</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n:51</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n:51</a:t>
                      </a:r>
                    </a:p>
                  </a:txBody>
                  <a:tcPr/>
                </a:tc>
                <a:extLst>
                  <a:ext uri="{0D108BD9-81ED-4DB2-BD59-A6C34878D82A}">
                    <a16:rowId xmlns:a16="http://schemas.microsoft.com/office/drawing/2014/main" val="704286011"/>
                  </a:ext>
                </a:extLst>
              </a:tr>
              <a:tr h="274108">
                <a:tc>
                  <a:txBody>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lang="es-ES" sz="1400" b="1" kern="1200" dirty="0">
                          <a:solidFill>
                            <a:schemeClr val="tx1"/>
                          </a:solidFill>
                          <a:latin typeface="Abadi MT Condensed Light" panose="020B0306030101010103" pitchFamily="34" charset="77"/>
                          <a:ea typeface="Bodoni Ornaments" pitchFamily="2" charset="0"/>
                          <a:cs typeface="+mn-cs"/>
                        </a:rPr>
                        <a:t>6m</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1a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5a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10a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15a</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20a</a:t>
                      </a:r>
                    </a:p>
                  </a:txBody>
                  <a:tcPr/>
                </a:tc>
                <a:extLst>
                  <a:ext uri="{0D108BD9-81ED-4DB2-BD59-A6C34878D82A}">
                    <a16:rowId xmlns:a16="http://schemas.microsoft.com/office/drawing/2014/main" val="3210181481"/>
                  </a:ext>
                </a:extLst>
              </a:tr>
              <a:tr h="274108">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90.4%</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89.3%</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75.8%</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66,1%</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59,2%</a:t>
                      </a:r>
                    </a:p>
                  </a:txBody>
                  <a:tcPr/>
                </a:tc>
                <a:tc>
                  <a:txBody>
                    <a:bodyPr/>
                    <a:lstStyle/>
                    <a:p>
                      <a:pPr marL="0" algn="ctr" defTabSz="914400" rtl="0" eaLnBrk="1" latinLnBrk="0" hangingPunct="1">
                        <a:lnSpc>
                          <a:spcPts val="1680"/>
                        </a:lnSpc>
                      </a:pPr>
                      <a:r>
                        <a:rPr lang="es-ES" sz="1400" b="1" kern="1200" dirty="0">
                          <a:solidFill>
                            <a:schemeClr val="tx1"/>
                          </a:solidFill>
                          <a:latin typeface="Abadi MT Condensed Light" panose="020B0306030101010103" pitchFamily="34" charset="77"/>
                          <a:ea typeface="Bodoni Ornaments" pitchFamily="2" charset="0"/>
                          <a:cs typeface="+mn-cs"/>
                        </a:rPr>
                        <a:t>59.2%</a:t>
                      </a:r>
                    </a:p>
                  </a:txBody>
                  <a:tcPr/>
                </a:tc>
                <a:extLst>
                  <a:ext uri="{0D108BD9-81ED-4DB2-BD59-A6C34878D82A}">
                    <a16:rowId xmlns:a16="http://schemas.microsoft.com/office/drawing/2014/main" val="2655547748"/>
                  </a:ext>
                </a:extLst>
              </a:tr>
            </a:tbl>
          </a:graphicData>
        </a:graphic>
      </p:graphicFrame>
      <p:sp>
        <p:nvSpPr>
          <p:cNvPr id="12" name="CuadroTexto 11">
            <a:extLst>
              <a:ext uri="{FF2B5EF4-FFF2-40B4-BE49-F238E27FC236}">
                <a16:creationId xmlns:a16="http://schemas.microsoft.com/office/drawing/2014/main" id="{7D1C784D-D7BD-CB99-8B06-4870F1E5C22E}"/>
              </a:ext>
            </a:extLst>
          </p:cNvPr>
          <p:cNvSpPr txBox="1"/>
          <p:nvPr/>
        </p:nvSpPr>
        <p:spPr>
          <a:xfrm>
            <a:off x="2382817" y="6026934"/>
            <a:ext cx="2726212" cy="492443"/>
          </a:xfrm>
          <a:prstGeom prst="rect">
            <a:avLst/>
          </a:prstGeom>
          <a:noFill/>
        </p:spPr>
        <p:txBody>
          <a:bodyPr wrap="square" rtlCol="0">
            <a:spAutoFit/>
          </a:bodyPr>
          <a:lstStyle/>
          <a:p>
            <a:r>
              <a:rPr lang="es-ES" sz="2600" b="1" dirty="0" err="1">
                <a:solidFill>
                  <a:schemeClr val="accent2">
                    <a:lumMod val="75000"/>
                  </a:schemeClr>
                </a:solidFill>
              </a:rPr>
              <a:t>Hepatico</a:t>
            </a:r>
            <a:r>
              <a:rPr lang="es-ES" sz="2600" b="1" dirty="0">
                <a:solidFill>
                  <a:schemeClr val="accent2">
                    <a:lumMod val="75000"/>
                  </a:schemeClr>
                </a:solidFill>
              </a:rPr>
              <a:t> aislado</a:t>
            </a:r>
          </a:p>
        </p:txBody>
      </p:sp>
      <p:sp>
        <p:nvSpPr>
          <p:cNvPr id="13" name="CuadroTexto 12">
            <a:extLst>
              <a:ext uri="{FF2B5EF4-FFF2-40B4-BE49-F238E27FC236}">
                <a16:creationId xmlns:a16="http://schemas.microsoft.com/office/drawing/2014/main" id="{78774112-18D2-926F-A1A6-D3F4F97071C1}"/>
              </a:ext>
            </a:extLst>
          </p:cNvPr>
          <p:cNvSpPr txBox="1"/>
          <p:nvPr/>
        </p:nvSpPr>
        <p:spPr>
          <a:xfrm>
            <a:off x="7431312" y="6012312"/>
            <a:ext cx="2377871" cy="492443"/>
          </a:xfrm>
          <a:prstGeom prst="rect">
            <a:avLst/>
          </a:prstGeom>
          <a:noFill/>
        </p:spPr>
        <p:txBody>
          <a:bodyPr wrap="square" rtlCol="0">
            <a:spAutoFit/>
          </a:bodyPr>
          <a:lstStyle>
            <a:defPPr>
              <a:defRPr lang="es-ES"/>
            </a:defPPr>
            <a:lvl1pPr>
              <a:defRPr sz="2400" b="1">
                <a:solidFill>
                  <a:schemeClr val="accent2">
                    <a:lumMod val="75000"/>
                  </a:schemeClr>
                </a:solidFill>
              </a:defRPr>
            </a:lvl1pPr>
          </a:lstStyle>
          <a:p>
            <a:r>
              <a:rPr lang="es-ES" sz="2600" dirty="0" err="1">
                <a:solidFill>
                  <a:schemeClr val="accent1">
                    <a:lumMod val="75000"/>
                  </a:schemeClr>
                </a:solidFill>
              </a:rPr>
              <a:t>Hepato</a:t>
            </a:r>
            <a:r>
              <a:rPr lang="es-ES" sz="2600" dirty="0">
                <a:solidFill>
                  <a:schemeClr val="accent1">
                    <a:lumMod val="75000"/>
                  </a:schemeClr>
                </a:solidFill>
              </a:rPr>
              <a:t>-renal</a:t>
            </a:r>
          </a:p>
        </p:txBody>
      </p:sp>
      <p:sp>
        <p:nvSpPr>
          <p:cNvPr id="3" name="CuadroTexto 2">
            <a:extLst>
              <a:ext uri="{FF2B5EF4-FFF2-40B4-BE49-F238E27FC236}">
                <a16:creationId xmlns:a16="http://schemas.microsoft.com/office/drawing/2014/main" id="{A6DA4CE3-C933-A6A4-1010-F154485D598D}"/>
              </a:ext>
            </a:extLst>
          </p:cNvPr>
          <p:cNvSpPr txBox="1"/>
          <p:nvPr/>
        </p:nvSpPr>
        <p:spPr>
          <a:xfrm>
            <a:off x="8326914" y="2631494"/>
            <a:ext cx="1712685" cy="338554"/>
          </a:xfrm>
          <a:prstGeom prst="rect">
            <a:avLst/>
          </a:prstGeom>
          <a:noFill/>
        </p:spPr>
        <p:txBody>
          <a:bodyPr wrap="square" rtlCol="0">
            <a:spAutoFit/>
          </a:bodyPr>
          <a:lstStyle/>
          <a:p>
            <a:r>
              <a:rPr lang="es-ES" sz="1600" dirty="0"/>
              <a:t>Log-</a:t>
            </a:r>
            <a:r>
              <a:rPr lang="es-ES" sz="1600" dirty="0" err="1"/>
              <a:t>rank</a:t>
            </a:r>
            <a:r>
              <a:rPr lang="es-ES" sz="1600" dirty="0"/>
              <a:t> p:0.04</a:t>
            </a:r>
          </a:p>
        </p:txBody>
      </p:sp>
      <p:pic>
        <p:nvPicPr>
          <p:cNvPr id="5" name="Imagen 4" descr="Imagen que contiene Texto&#10;&#10;El contenido generado por IA puede ser incorrecto.">
            <a:extLst>
              <a:ext uri="{FF2B5EF4-FFF2-40B4-BE49-F238E27FC236}">
                <a16:creationId xmlns:a16="http://schemas.microsoft.com/office/drawing/2014/main" id="{BD9FE138-B57B-845C-75DD-FC62523C8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164" y="1975949"/>
            <a:ext cx="2324100" cy="596900"/>
          </a:xfrm>
          <a:prstGeom prst="rect">
            <a:avLst/>
          </a:prstGeom>
        </p:spPr>
      </p:pic>
      <p:pic>
        <p:nvPicPr>
          <p:cNvPr id="7" name="Imagen 6" descr="Gráfico, Gráfico de líneas&#10;&#10;El contenido generado por IA puede ser incorrecto.">
            <a:extLst>
              <a:ext uri="{FF2B5EF4-FFF2-40B4-BE49-F238E27FC236}">
                <a16:creationId xmlns:a16="http://schemas.microsoft.com/office/drawing/2014/main" id="{CD8E56A2-5284-D3CF-BD15-D1E5B9239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197" y="1737837"/>
            <a:ext cx="4256519" cy="3227552"/>
          </a:xfrm>
          <a:prstGeom prst="rect">
            <a:avLst/>
          </a:prstGeom>
        </p:spPr>
      </p:pic>
      <p:sp>
        <p:nvSpPr>
          <p:cNvPr id="9" name="CuadroTexto 8">
            <a:extLst>
              <a:ext uri="{FF2B5EF4-FFF2-40B4-BE49-F238E27FC236}">
                <a16:creationId xmlns:a16="http://schemas.microsoft.com/office/drawing/2014/main" id="{0DE8B18A-1532-CB97-7F89-EFF58BB206F1}"/>
              </a:ext>
            </a:extLst>
          </p:cNvPr>
          <p:cNvSpPr txBox="1"/>
          <p:nvPr/>
        </p:nvSpPr>
        <p:spPr>
          <a:xfrm>
            <a:off x="7871854" y="3152172"/>
            <a:ext cx="4015346" cy="1815882"/>
          </a:xfrm>
          <a:prstGeom prst="rect">
            <a:avLst/>
          </a:prstGeom>
          <a:noFill/>
        </p:spPr>
        <p:txBody>
          <a:bodyPr wrap="square">
            <a:spAutoFit/>
          </a:bodyPr>
          <a:lstStyle/>
          <a:p>
            <a:pPr marL="285750" indent="-285750">
              <a:buFont typeface="Arial" panose="020B0604020202020204" pitchFamily="34" charset="0"/>
              <a:buChar char="•"/>
            </a:pPr>
            <a:r>
              <a:rPr lang="es-ES" sz="1600" i="1" dirty="0"/>
              <a:t>Esta diferencia no se observa en los primeros años, acentúa a largo plazo</a:t>
            </a:r>
          </a:p>
          <a:p>
            <a:pPr marL="285750" indent="-285750">
              <a:buFont typeface="Arial" panose="020B0604020202020204" pitchFamily="34" charset="0"/>
              <a:buChar char="•"/>
            </a:pPr>
            <a:r>
              <a:rPr lang="es-ES" sz="1600" i="1" dirty="0"/>
              <a:t>Mayor comorbilidad y fragilidad basal de estos pacientes.</a:t>
            </a:r>
          </a:p>
          <a:p>
            <a:pPr marL="285750" indent="-285750">
              <a:buFont typeface="Arial" panose="020B0604020202020204" pitchFamily="34" charset="0"/>
              <a:buChar char="•"/>
            </a:pPr>
            <a:r>
              <a:rPr lang="es-ES" sz="1600" i="1" dirty="0"/>
              <a:t>Muertes tardías relacionadas a causas cardiovasculares o renales</a:t>
            </a:r>
            <a:r>
              <a:rPr lang="es-ES" sz="1600" b="1" i="1" dirty="0"/>
              <a:t>.</a:t>
            </a:r>
          </a:p>
          <a:p>
            <a:endParaRPr lang="es-ES" sz="1600" i="1" dirty="0"/>
          </a:p>
        </p:txBody>
      </p:sp>
    </p:spTree>
    <p:extLst>
      <p:ext uri="{BB962C8B-B14F-4D97-AF65-F5344CB8AC3E}">
        <p14:creationId xmlns:p14="http://schemas.microsoft.com/office/powerpoint/2010/main" val="135023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D64DFA2A-8DC9-E3CC-B30B-47BA413DC762}"/>
              </a:ext>
            </a:extLst>
          </p:cNvPr>
          <p:cNvSpPr>
            <a:spLocks noGrp="1"/>
          </p:cNvSpPr>
          <p:nvPr>
            <p:ph type="title"/>
          </p:nvPr>
        </p:nvSpPr>
        <p:spPr>
          <a:xfrm>
            <a:off x="838200" y="365125"/>
            <a:ext cx="10515600" cy="1325563"/>
          </a:xfrm>
        </p:spPr>
        <p:txBody>
          <a:bodyPr/>
          <a:lstStyle/>
          <a:p>
            <a:r>
              <a:rPr lang="es-ES" dirty="0"/>
              <a:t>Supervivencia - Injerto</a:t>
            </a:r>
          </a:p>
        </p:txBody>
      </p:sp>
      <p:graphicFrame>
        <p:nvGraphicFramePr>
          <p:cNvPr id="10" name="Tabla 9">
            <a:extLst>
              <a:ext uri="{FF2B5EF4-FFF2-40B4-BE49-F238E27FC236}">
                <a16:creationId xmlns:a16="http://schemas.microsoft.com/office/drawing/2014/main" id="{83639908-FE04-EF5E-3A7D-03A70BC4F923}"/>
              </a:ext>
            </a:extLst>
          </p:cNvPr>
          <p:cNvGraphicFramePr>
            <a:graphicFrameLocks noGrp="1"/>
          </p:cNvGraphicFramePr>
          <p:nvPr>
            <p:extLst>
              <p:ext uri="{D42A27DB-BD31-4B8C-83A1-F6EECF244321}">
                <p14:modId xmlns:p14="http://schemas.microsoft.com/office/powerpoint/2010/main" val="2357272554"/>
              </p:ext>
            </p:extLst>
          </p:nvPr>
        </p:nvGraphicFramePr>
        <p:xfrm>
          <a:off x="2841555" y="5430152"/>
          <a:ext cx="5477692" cy="890347"/>
        </p:xfrm>
        <a:graphic>
          <a:graphicData uri="http://schemas.openxmlformats.org/drawingml/2006/table">
            <a:tbl>
              <a:tblPr firstRow="1" bandRow="1">
                <a:tableStyleId>{5940675A-B579-460E-94D1-54222C63F5DA}</a:tableStyleId>
              </a:tblPr>
              <a:tblGrid>
                <a:gridCol w="1016531">
                  <a:extLst>
                    <a:ext uri="{9D8B030D-6E8A-4147-A177-3AD203B41FA5}">
                      <a16:colId xmlns:a16="http://schemas.microsoft.com/office/drawing/2014/main" val="3057808365"/>
                    </a:ext>
                  </a:extLst>
                </a:gridCol>
                <a:gridCol w="862858">
                  <a:extLst>
                    <a:ext uri="{9D8B030D-6E8A-4147-A177-3AD203B41FA5}">
                      <a16:colId xmlns:a16="http://schemas.microsoft.com/office/drawing/2014/main" val="2100120506"/>
                    </a:ext>
                  </a:extLst>
                </a:gridCol>
                <a:gridCol w="881218">
                  <a:extLst>
                    <a:ext uri="{9D8B030D-6E8A-4147-A177-3AD203B41FA5}">
                      <a16:colId xmlns:a16="http://schemas.microsoft.com/office/drawing/2014/main" val="252002144"/>
                    </a:ext>
                  </a:extLst>
                </a:gridCol>
                <a:gridCol w="917934">
                  <a:extLst>
                    <a:ext uri="{9D8B030D-6E8A-4147-A177-3AD203B41FA5}">
                      <a16:colId xmlns:a16="http://schemas.microsoft.com/office/drawing/2014/main" val="1760499687"/>
                    </a:ext>
                  </a:extLst>
                </a:gridCol>
                <a:gridCol w="936294">
                  <a:extLst>
                    <a:ext uri="{9D8B030D-6E8A-4147-A177-3AD203B41FA5}">
                      <a16:colId xmlns:a16="http://schemas.microsoft.com/office/drawing/2014/main" val="2480020654"/>
                    </a:ext>
                  </a:extLst>
                </a:gridCol>
                <a:gridCol w="862857">
                  <a:extLst>
                    <a:ext uri="{9D8B030D-6E8A-4147-A177-3AD203B41FA5}">
                      <a16:colId xmlns:a16="http://schemas.microsoft.com/office/drawing/2014/main" val="1823539510"/>
                    </a:ext>
                  </a:extLst>
                </a:gridCol>
              </a:tblGrid>
              <a:tr h="304800">
                <a:tc>
                  <a:txBody>
                    <a:bodyPr/>
                    <a:lstStyle/>
                    <a:p>
                      <a:pPr marL="0" algn="ctr" defTabSz="914400" rtl="0" eaLnBrk="1" latinLnBrk="0" hangingPunct="1">
                        <a:lnSpc>
                          <a:spcPts val="1680"/>
                        </a:lnSpc>
                      </a:pPr>
                      <a:r>
                        <a:rPr lang="es-ES" sz="1400" b="1" kern="1200" dirty="0">
                          <a:solidFill>
                            <a:schemeClr val="tx1"/>
                          </a:solidFill>
                        </a:rPr>
                        <a:t>n:196</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N: 188</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n:113</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n:58</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n:22</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n:13</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extLst>
                  <a:ext uri="{0D108BD9-81ED-4DB2-BD59-A6C34878D82A}">
                    <a16:rowId xmlns:a16="http://schemas.microsoft.com/office/drawing/2014/main" val="1164078341"/>
                  </a:ext>
                </a:extLst>
              </a:tr>
              <a:tr h="304800">
                <a:tc>
                  <a:txBody>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lang="es-ES" sz="1400" b="1" kern="1200" dirty="0">
                          <a:solidFill>
                            <a:schemeClr val="tx1"/>
                          </a:solidFill>
                        </a:rPr>
                        <a:t>6m</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1a</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5a</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10a</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15a</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tc>
                  <a:txBody>
                    <a:bodyPr/>
                    <a:lstStyle/>
                    <a:p>
                      <a:pPr marL="0" algn="ctr" defTabSz="914400" rtl="0" eaLnBrk="1" latinLnBrk="0" hangingPunct="1">
                        <a:lnSpc>
                          <a:spcPts val="1680"/>
                        </a:lnSpc>
                      </a:pPr>
                      <a:r>
                        <a:rPr lang="es-ES" sz="1400" b="1" kern="1200" dirty="0">
                          <a:solidFill>
                            <a:schemeClr val="tx1"/>
                          </a:solidFill>
                        </a:rPr>
                        <a:t>20a</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a:tc>
                <a:extLst>
                  <a:ext uri="{0D108BD9-81ED-4DB2-BD59-A6C34878D82A}">
                    <a16:rowId xmlns:a16="http://schemas.microsoft.com/office/drawing/2014/main" val="4044378535"/>
                  </a:ext>
                </a:extLst>
              </a:tr>
              <a:tr h="280747">
                <a:tc>
                  <a:txBody>
                    <a:bodyPr/>
                    <a:lstStyle/>
                    <a:p>
                      <a:pPr marL="0" algn="ctr" defTabSz="914400" rtl="0" eaLnBrk="1" fontAlgn="b" latinLnBrk="0" hangingPunct="1">
                        <a:lnSpc>
                          <a:spcPts val="1680"/>
                        </a:lnSpc>
                        <a:buNone/>
                      </a:pPr>
                      <a:r>
                        <a:rPr lang="es-ES" sz="1400" b="1" kern="1200" dirty="0">
                          <a:solidFill>
                            <a:schemeClr val="tx1"/>
                          </a:solidFill>
                        </a:rPr>
                        <a:t>96%</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rPr>
                        <a:t>95%</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rPr>
                        <a:t>94%</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rPr>
                        <a:t>93%</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rPr>
                        <a:t>93%</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marL="9525" marR="9525" marT="9525" marB="0" anchor="b"/>
                </a:tc>
                <a:tc>
                  <a:txBody>
                    <a:bodyPr/>
                    <a:lstStyle/>
                    <a:p>
                      <a:pPr marL="0" algn="ctr" defTabSz="914400" rtl="0" eaLnBrk="1" fontAlgn="b" latinLnBrk="0" hangingPunct="1">
                        <a:lnSpc>
                          <a:spcPts val="1680"/>
                        </a:lnSpc>
                        <a:buNone/>
                      </a:pPr>
                      <a:r>
                        <a:rPr lang="es-ES" sz="1400" b="1" kern="1200" dirty="0">
                          <a:solidFill>
                            <a:schemeClr val="tx1"/>
                          </a:solidFill>
                        </a:rPr>
                        <a:t>91%</a:t>
                      </a:r>
                      <a:endParaRPr lang="es-ES" sz="1400" b="1" kern="1200" dirty="0">
                        <a:solidFill>
                          <a:schemeClr val="tx1"/>
                        </a:solidFill>
                        <a:latin typeface="Abadi MT Condensed Light" panose="020B0306030101010103" pitchFamily="34" charset="77"/>
                        <a:ea typeface="Bodoni Ornaments" pitchFamily="2" charset="0"/>
                        <a:cs typeface="+mn-cs"/>
                      </a:endParaRPr>
                    </a:p>
                  </a:txBody>
                  <a:tcPr marL="9525" marR="9525" marT="9525" marB="0" anchor="b"/>
                </a:tc>
                <a:extLst>
                  <a:ext uri="{0D108BD9-81ED-4DB2-BD59-A6C34878D82A}">
                    <a16:rowId xmlns:a16="http://schemas.microsoft.com/office/drawing/2014/main" val="34537042"/>
                  </a:ext>
                </a:extLst>
              </a:tr>
            </a:tbl>
          </a:graphicData>
        </a:graphic>
      </p:graphicFrame>
      <p:pic>
        <p:nvPicPr>
          <p:cNvPr id="12" name="Imagen 11" descr="Gráfico&#10;&#10;El contenido generado por IA puede ser incorrecto.">
            <a:extLst>
              <a:ext uri="{FF2B5EF4-FFF2-40B4-BE49-F238E27FC236}">
                <a16:creationId xmlns:a16="http://schemas.microsoft.com/office/drawing/2014/main" id="{8D5E1303-EC25-59C9-F22A-D415E361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555" y="1544156"/>
            <a:ext cx="5477692" cy="3769687"/>
          </a:xfrm>
          <a:prstGeom prst="rect">
            <a:avLst/>
          </a:prstGeom>
        </p:spPr>
      </p:pic>
    </p:spTree>
    <p:extLst>
      <p:ext uri="{BB962C8B-B14F-4D97-AF65-F5344CB8AC3E}">
        <p14:creationId xmlns:p14="http://schemas.microsoft.com/office/powerpoint/2010/main" val="3669123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639262-002C-50E1-4FAE-FB2A331321D9}"/>
              </a:ext>
            </a:extLst>
          </p:cNvPr>
          <p:cNvSpPr>
            <a:spLocks noGrp="1"/>
          </p:cNvSpPr>
          <p:nvPr>
            <p:ph type="title"/>
          </p:nvPr>
        </p:nvSpPr>
        <p:spPr/>
        <p:txBody>
          <a:bodyPr/>
          <a:lstStyle/>
          <a:p>
            <a:r>
              <a:rPr lang="es-ES" b="1" dirty="0"/>
              <a:t>Conclusiones</a:t>
            </a:r>
          </a:p>
        </p:txBody>
      </p:sp>
      <p:sp>
        <p:nvSpPr>
          <p:cNvPr id="3" name="Marcador de contenido 2">
            <a:extLst>
              <a:ext uri="{FF2B5EF4-FFF2-40B4-BE49-F238E27FC236}">
                <a16:creationId xmlns:a16="http://schemas.microsoft.com/office/drawing/2014/main" id="{E8DC43C1-C966-E06D-FD0F-7BB64114B99D}"/>
              </a:ext>
            </a:extLst>
          </p:cNvPr>
          <p:cNvSpPr>
            <a:spLocks noGrp="1"/>
          </p:cNvSpPr>
          <p:nvPr>
            <p:ph idx="1"/>
          </p:nvPr>
        </p:nvSpPr>
        <p:spPr/>
        <p:txBody>
          <a:bodyPr>
            <a:normAutofit/>
          </a:bodyPr>
          <a:lstStyle/>
          <a:p>
            <a:r>
              <a:rPr lang="es-ES" sz="2200" dirty="0"/>
              <a:t>Constituye la mayor experiencia multicéntrica española en TH por EP.</a:t>
            </a:r>
          </a:p>
          <a:p>
            <a:r>
              <a:rPr lang="es-ES" sz="2200" dirty="0"/>
              <a:t>Presenta excelente supervivencia del receptor e injerto, comparable a la de otras indicaciones.</a:t>
            </a:r>
          </a:p>
          <a:p>
            <a:r>
              <a:rPr lang="es-ES" sz="2200" dirty="0"/>
              <a:t>Baja incidencia de complicaciones vasculares y biliares, y escasa necesidad de retrasplante.</a:t>
            </a:r>
          </a:p>
          <a:p>
            <a:r>
              <a:rPr lang="es-ES" sz="2200" dirty="0"/>
              <a:t>Función hepática está conservada en la mayoría de casos; la indicación se basa en la carga de enfermedad y síntomas.</a:t>
            </a:r>
          </a:p>
          <a:p>
            <a:r>
              <a:rPr lang="es-ES" sz="2200" dirty="0"/>
              <a:t>El trasplante combinado </a:t>
            </a:r>
            <a:r>
              <a:rPr lang="es-ES" sz="2200" dirty="0" err="1"/>
              <a:t>hepato</a:t>
            </a:r>
            <a:r>
              <a:rPr lang="es-ES" sz="2200" dirty="0"/>
              <a:t>-renal ofrece resultados equivalentes al hepático aislado.</a:t>
            </a:r>
          </a:p>
          <a:p>
            <a:r>
              <a:rPr lang="es-ES" sz="2200" dirty="0"/>
              <a:t>Estos resultados confirman que a pesar de la complejidad quirúrgica, el trasplante es un tratamiento seguro y eficaz para los pacientes con PE avanzada.</a:t>
            </a:r>
          </a:p>
          <a:p>
            <a:endParaRPr lang="es-ES" dirty="0"/>
          </a:p>
        </p:txBody>
      </p:sp>
      <p:grpSp>
        <p:nvGrpSpPr>
          <p:cNvPr id="7" name="Grupo 6">
            <a:extLst>
              <a:ext uri="{FF2B5EF4-FFF2-40B4-BE49-F238E27FC236}">
                <a16:creationId xmlns:a16="http://schemas.microsoft.com/office/drawing/2014/main" id="{2E88602F-9BFC-7425-12B8-3B1A63456950}"/>
              </a:ext>
            </a:extLst>
          </p:cNvPr>
          <p:cNvGrpSpPr/>
          <p:nvPr/>
        </p:nvGrpSpPr>
        <p:grpSpPr>
          <a:xfrm>
            <a:off x="0" y="6106645"/>
            <a:ext cx="12192000" cy="683114"/>
            <a:chOff x="0" y="6106645"/>
            <a:chExt cx="12192000" cy="683114"/>
          </a:xfrm>
        </p:grpSpPr>
        <p:grpSp>
          <p:nvGrpSpPr>
            <p:cNvPr id="8" name="Grupo 7">
              <a:extLst>
                <a:ext uri="{FF2B5EF4-FFF2-40B4-BE49-F238E27FC236}">
                  <a16:creationId xmlns:a16="http://schemas.microsoft.com/office/drawing/2014/main" id="{8C8F136C-C2C5-F1D7-5861-9EB548387D3B}"/>
                </a:ext>
              </a:extLst>
            </p:cNvPr>
            <p:cNvGrpSpPr/>
            <p:nvPr/>
          </p:nvGrpSpPr>
          <p:grpSpPr>
            <a:xfrm>
              <a:off x="0" y="6106645"/>
              <a:ext cx="12192000" cy="683114"/>
              <a:chOff x="0" y="6174885"/>
              <a:chExt cx="12192000" cy="683114"/>
            </a:xfrm>
          </p:grpSpPr>
          <p:grpSp>
            <p:nvGrpSpPr>
              <p:cNvPr id="10" name="Grupo 9">
                <a:extLst>
                  <a:ext uri="{FF2B5EF4-FFF2-40B4-BE49-F238E27FC236}">
                    <a16:creationId xmlns:a16="http://schemas.microsoft.com/office/drawing/2014/main" id="{4D33EC01-E4B9-0970-98D2-33E98FA5497C}"/>
                  </a:ext>
                </a:extLst>
              </p:cNvPr>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CCBC71C9-EEC4-66BD-D302-089B84D0CF9E}"/>
                    </a:ext>
                  </a:extLst>
                </p:cNvPr>
                <p:cNvGrpSpPr/>
                <p:nvPr/>
              </p:nvGrpSpPr>
              <p:grpSpPr>
                <a:xfrm>
                  <a:off x="0" y="6174885"/>
                  <a:ext cx="12192000" cy="638667"/>
                  <a:chOff x="0" y="6174885"/>
                  <a:chExt cx="12192000" cy="638667"/>
                </a:xfrm>
              </p:grpSpPr>
              <p:cxnSp>
                <p:nvCxnSpPr>
                  <p:cNvPr id="14" name="Conector recto 13">
                    <a:extLst>
                      <a:ext uri="{FF2B5EF4-FFF2-40B4-BE49-F238E27FC236}">
                        <a16:creationId xmlns:a16="http://schemas.microsoft.com/office/drawing/2014/main" id="{B4C1A55E-C527-5535-3247-51651CFF007C}"/>
                      </a:ext>
                    </a:extLst>
                  </p:cNvPr>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DA8EE11F-E1AE-1C0E-A436-7DBC388D5FFE}"/>
                      </a:ext>
                    </a:extLst>
                  </p:cNvPr>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16" name="Rectangle 16">
                    <a:extLst>
                      <a:ext uri="{FF2B5EF4-FFF2-40B4-BE49-F238E27FC236}">
                        <a16:creationId xmlns:a16="http://schemas.microsoft.com/office/drawing/2014/main" id="{B087A12D-A58F-8944-9804-1BC7B0154B0D}"/>
                      </a:ext>
                    </a:extLst>
                  </p:cNvPr>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3" name="Imagen 12">
                  <a:extLst>
                    <a:ext uri="{FF2B5EF4-FFF2-40B4-BE49-F238E27FC236}">
                      <a16:creationId xmlns:a16="http://schemas.microsoft.com/office/drawing/2014/main" id="{4E36B436-22A8-880C-E4DE-4718DCAC8C28}"/>
                    </a:ext>
                  </a:extLst>
                </p:cNvPr>
                <p:cNvPicPr/>
                <p:nvPr/>
              </p:nvPicPr>
              <p:blipFill>
                <a:blip r:embed="rId3"/>
                <a:stretch>
                  <a:fillRect/>
                </a:stretch>
              </p:blipFill>
              <p:spPr>
                <a:xfrm>
                  <a:off x="367615" y="6202181"/>
                  <a:ext cx="1219274" cy="638667"/>
                </a:xfrm>
                <a:prstGeom prst="rect">
                  <a:avLst/>
                </a:prstGeom>
              </p:spPr>
            </p:pic>
          </p:grpSp>
          <p:pic>
            <p:nvPicPr>
              <p:cNvPr id="11" name="Imagen 10">
                <a:extLst>
                  <a:ext uri="{FF2B5EF4-FFF2-40B4-BE49-F238E27FC236}">
                    <a16:creationId xmlns:a16="http://schemas.microsoft.com/office/drawing/2014/main" id="{165D226E-6CCA-B451-9F7E-AFDAC07BA604}"/>
                  </a:ext>
                </a:extLst>
              </p:cNvPr>
              <p:cNvPicPr/>
              <p:nvPr/>
            </p:nvPicPr>
            <p:blipFill>
              <a:blip r:embed="rId4"/>
              <a:stretch>
                <a:fillRect/>
              </a:stretch>
            </p:blipFill>
            <p:spPr>
              <a:xfrm>
                <a:off x="1559593" y="6202180"/>
                <a:ext cx="930237" cy="655819"/>
              </a:xfrm>
              <a:prstGeom prst="rect">
                <a:avLst/>
              </a:prstGeom>
            </p:spPr>
          </p:pic>
        </p:grpSp>
        <p:sp>
          <p:nvSpPr>
            <p:cNvPr id="9" name="Rectángulo 8">
              <a:extLst>
                <a:ext uri="{FF2B5EF4-FFF2-40B4-BE49-F238E27FC236}">
                  <a16:creationId xmlns:a16="http://schemas.microsoft.com/office/drawing/2014/main" id="{77E55CB5-060A-FAEA-4F30-DBE9C84957C6}"/>
                </a:ext>
              </a:extLst>
            </p:cNvPr>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959336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53C07-97E0-96E0-393D-BE17EFD56B60}"/>
              </a:ext>
            </a:extLst>
          </p:cNvPr>
          <p:cNvSpPr>
            <a:spLocks noGrp="1"/>
          </p:cNvSpPr>
          <p:nvPr>
            <p:ph type="title"/>
          </p:nvPr>
        </p:nvSpPr>
        <p:spPr/>
        <p:txBody>
          <a:bodyPr/>
          <a:lstStyle/>
          <a:p>
            <a:r>
              <a:rPr lang="es-ES" dirty="0"/>
              <a:t>Limitaciones</a:t>
            </a:r>
          </a:p>
        </p:txBody>
      </p:sp>
      <p:sp>
        <p:nvSpPr>
          <p:cNvPr id="3" name="Marcador de contenido 2">
            <a:extLst>
              <a:ext uri="{FF2B5EF4-FFF2-40B4-BE49-F238E27FC236}">
                <a16:creationId xmlns:a16="http://schemas.microsoft.com/office/drawing/2014/main" id="{10EBD31C-90C4-8BE1-1D16-7599D4AA7CC3}"/>
              </a:ext>
            </a:extLst>
          </p:cNvPr>
          <p:cNvSpPr>
            <a:spLocks noGrp="1"/>
          </p:cNvSpPr>
          <p:nvPr>
            <p:ph idx="1"/>
          </p:nvPr>
        </p:nvSpPr>
        <p:spPr/>
        <p:txBody>
          <a:bodyPr>
            <a:normAutofit fontScale="92500"/>
          </a:bodyPr>
          <a:lstStyle/>
          <a:p>
            <a:pPr>
              <a:lnSpc>
                <a:spcPct val="150000"/>
              </a:lnSpc>
            </a:pPr>
            <a:r>
              <a:rPr lang="es-ES" sz="2200" dirty="0"/>
              <a:t>Estudio </a:t>
            </a:r>
            <a:r>
              <a:rPr lang="es-ES" sz="2200" b="1" dirty="0"/>
              <a:t>retrospectivo y multicéntrico</a:t>
            </a:r>
            <a:r>
              <a:rPr lang="es-ES" sz="2200" dirty="0"/>
              <a:t>, con heterogeneidad en el registro de datos.</a:t>
            </a:r>
          </a:p>
          <a:p>
            <a:pPr>
              <a:lnSpc>
                <a:spcPct val="150000"/>
              </a:lnSpc>
            </a:pPr>
            <a:r>
              <a:rPr lang="es-ES" sz="2200" dirty="0"/>
              <a:t>Falta de información homogénea sobre:</a:t>
            </a:r>
          </a:p>
          <a:p>
            <a:pPr lvl="1">
              <a:lnSpc>
                <a:spcPct val="150000"/>
              </a:lnSpc>
            </a:pPr>
            <a:r>
              <a:rPr lang="es-ES" sz="2200" b="1" dirty="0"/>
              <a:t>Volumetría hepática</a:t>
            </a:r>
            <a:r>
              <a:rPr lang="es-ES" sz="2200" dirty="0"/>
              <a:t> y carga quística (</a:t>
            </a:r>
            <a:r>
              <a:rPr lang="es-ES" sz="2200" dirty="0" err="1"/>
              <a:t>hTLV</a:t>
            </a:r>
            <a:r>
              <a:rPr lang="es-ES" sz="2200" dirty="0"/>
              <a:t>)</a:t>
            </a:r>
          </a:p>
          <a:p>
            <a:pPr lvl="1">
              <a:lnSpc>
                <a:spcPct val="150000"/>
              </a:lnSpc>
            </a:pPr>
            <a:r>
              <a:rPr lang="es-ES" sz="2200" b="1" dirty="0"/>
              <a:t>Calidad de vida y fragilidad</a:t>
            </a:r>
            <a:r>
              <a:rPr lang="es-ES" sz="2200" dirty="0"/>
              <a:t> (PLD-Q, POLCA)</a:t>
            </a:r>
          </a:p>
          <a:p>
            <a:pPr lvl="1">
              <a:lnSpc>
                <a:spcPct val="150000"/>
              </a:lnSpc>
            </a:pPr>
            <a:r>
              <a:rPr lang="es-ES" sz="2200" b="1" dirty="0"/>
              <a:t>Datos intraoperatorios y seguimiento renal</a:t>
            </a:r>
            <a:r>
              <a:rPr lang="es-ES" sz="2200" dirty="0"/>
              <a:t> en algunos centros</a:t>
            </a:r>
          </a:p>
          <a:p>
            <a:pPr>
              <a:lnSpc>
                <a:spcPct val="150000"/>
              </a:lnSpc>
            </a:pPr>
            <a:r>
              <a:rPr lang="es-ES" sz="2200" dirty="0"/>
              <a:t>Posible pérdida de seguimiento a largo plazo..</a:t>
            </a:r>
          </a:p>
          <a:p>
            <a:pPr>
              <a:lnSpc>
                <a:spcPct val="150000"/>
              </a:lnSpc>
            </a:pPr>
            <a:r>
              <a:rPr lang="es-ES" sz="2200" dirty="0"/>
              <a:t>Periodo amplio de estudio, con </a:t>
            </a:r>
            <a:r>
              <a:rPr lang="es-ES" sz="2200" b="1" dirty="0"/>
              <a:t>cambios en técnicas quirúrgicas y manejo perioperatorio</a:t>
            </a:r>
            <a:r>
              <a:rPr lang="es-ES" sz="2200" dirty="0"/>
              <a:t>.</a:t>
            </a:r>
          </a:p>
        </p:txBody>
      </p:sp>
      <p:grpSp>
        <p:nvGrpSpPr>
          <p:cNvPr id="4" name="Grupo 3">
            <a:extLst>
              <a:ext uri="{FF2B5EF4-FFF2-40B4-BE49-F238E27FC236}">
                <a16:creationId xmlns:a16="http://schemas.microsoft.com/office/drawing/2014/main" id="{7B4BD7D8-CB78-DE97-F635-D1A52962D81B}"/>
              </a:ext>
            </a:extLst>
          </p:cNvPr>
          <p:cNvGrpSpPr/>
          <p:nvPr/>
        </p:nvGrpSpPr>
        <p:grpSpPr>
          <a:xfrm>
            <a:off x="0" y="6106645"/>
            <a:ext cx="12192000" cy="683114"/>
            <a:chOff x="0" y="6106645"/>
            <a:chExt cx="12192000" cy="683114"/>
          </a:xfrm>
        </p:grpSpPr>
        <p:grpSp>
          <p:nvGrpSpPr>
            <p:cNvPr id="5" name="Grupo 4">
              <a:extLst>
                <a:ext uri="{FF2B5EF4-FFF2-40B4-BE49-F238E27FC236}">
                  <a16:creationId xmlns:a16="http://schemas.microsoft.com/office/drawing/2014/main" id="{6CE6CC74-6687-8644-26D2-EC4ECFE2FEE3}"/>
                </a:ext>
              </a:extLst>
            </p:cNvPr>
            <p:cNvGrpSpPr/>
            <p:nvPr/>
          </p:nvGrpSpPr>
          <p:grpSpPr>
            <a:xfrm>
              <a:off x="0" y="6106645"/>
              <a:ext cx="12192000" cy="683114"/>
              <a:chOff x="0" y="6174885"/>
              <a:chExt cx="12192000" cy="683114"/>
            </a:xfrm>
          </p:grpSpPr>
          <p:grpSp>
            <p:nvGrpSpPr>
              <p:cNvPr id="7" name="Grupo 6">
                <a:extLst>
                  <a:ext uri="{FF2B5EF4-FFF2-40B4-BE49-F238E27FC236}">
                    <a16:creationId xmlns:a16="http://schemas.microsoft.com/office/drawing/2014/main" id="{6C7F86EC-F658-2147-D530-0C526DB16280}"/>
                  </a:ext>
                </a:extLst>
              </p:cNvPr>
              <p:cNvGrpSpPr/>
              <p:nvPr/>
            </p:nvGrpSpPr>
            <p:grpSpPr>
              <a:xfrm>
                <a:off x="0" y="6174885"/>
                <a:ext cx="12192000" cy="665963"/>
                <a:chOff x="0" y="6174885"/>
                <a:chExt cx="12192000" cy="665963"/>
              </a:xfrm>
            </p:grpSpPr>
            <p:grpSp>
              <p:nvGrpSpPr>
                <p:cNvPr id="9" name="Grupo 8">
                  <a:extLst>
                    <a:ext uri="{FF2B5EF4-FFF2-40B4-BE49-F238E27FC236}">
                      <a16:creationId xmlns:a16="http://schemas.microsoft.com/office/drawing/2014/main" id="{B57D57A3-37AC-F395-65E4-F9887BE3F096}"/>
                    </a:ext>
                  </a:extLst>
                </p:cNvPr>
                <p:cNvGrpSpPr/>
                <p:nvPr/>
              </p:nvGrpSpPr>
              <p:grpSpPr>
                <a:xfrm>
                  <a:off x="0" y="6174885"/>
                  <a:ext cx="12192000" cy="638667"/>
                  <a:chOff x="0" y="6174885"/>
                  <a:chExt cx="12192000" cy="638667"/>
                </a:xfrm>
              </p:grpSpPr>
              <p:cxnSp>
                <p:nvCxnSpPr>
                  <p:cNvPr id="11" name="Conector recto 10">
                    <a:extLst>
                      <a:ext uri="{FF2B5EF4-FFF2-40B4-BE49-F238E27FC236}">
                        <a16:creationId xmlns:a16="http://schemas.microsoft.com/office/drawing/2014/main" id="{7978B02D-86DC-55DB-96F1-D9F5BEFA1287}"/>
                      </a:ext>
                    </a:extLst>
                  </p:cNvPr>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30C51A47-0BB8-298E-9D27-A7FECC677B77}"/>
                      </a:ext>
                    </a:extLst>
                  </p:cNvPr>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13" name="Rectangle 16">
                    <a:extLst>
                      <a:ext uri="{FF2B5EF4-FFF2-40B4-BE49-F238E27FC236}">
                        <a16:creationId xmlns:a16="http://schemas.microsoft.com/office/drawing/2014/main" id="{8E3B71DC-952B-87D6-AA08-BCC99BD3BACC}"/>
                      </a:ext>
                    </a:extLst>
                  </p:cNvPr>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0" name="Imagen 9">
                  <a:extLst>
                    <a:ext uri="{FF2B5EF4-FFF2-40B4-BE49-F238E27FC236}">
                      <a16:creationId xmlns:a16="http://schemas.microsoft.com/office/drawing/2014/main" id="{529AB261-D027-0BA1-7E40-B89EBF492546}"/>
                    </a:ext>
                  </a:extLst>
                </p:cNvPr>
                <p:cNvPicPr/>
                <p:nvPr/>
              </p:nvPicPr>
              <p:blipFill>
                <a:blip r:embed="rId3"/>
                <a:stretch>
                  <a:fillRect/>
                </a:stretch>
              </p:blipFill>
              <p:spPr>
                <a:xfrm>
                  <a:off x="367615" y="6202181"/>
                  <a:ext cx="1219274" cy="638667"/>
                </a:xfrm>
                <a:prstGeom prst="rect">
                  <a:avLst/>
                </a:prstGeom>
              </p:spPr>
            </p:pic>
          </p:grpSp>
          <p:pic>
            <p:nvPicPr>
              <p:cNvPr id="8" name="Imagen 7">
                <a:extLst>
                  <a:ext uri="{FF2B5EF4-FFF2-40B4-BE49-F238E27FC236}">
                    <a16:creationId xmlns:a16="http://schemas.microsoft.com/office/drawing/2014/main" id="{260F7AD0-8FC9-665B-A5A8-560139C5132F}"/>
                  </a:ext>
                </a:extLst>
              </p:cNvPr>
              <p:cNvPicPr/>
              <p:nvPr/>
            </p:nvPicPr>
            <p:blipFill>
              <a:blip r:embed="rId4"/>
              <a:stretch>
                <a:fillRect/>
              </a:stretch>
            </p:blipFill>
            <p:spPr>
              <a:xfrm>
                <a:off x="1559593" y="6202180"/>
                <a:ext cx="930237" cy="655819"/>
              </a:xfrm>
              <a:prstGeom prst="rect">
                <a:avLst/>
              </a:prstGeom>
            </p:spPr>
          </p:pic>
        </p:grpSp>
        <p:sp>
          <p:nvSpPr>
            <p:cNvPr id="6" name="Rectángulo 5">
              <a:extLst>
                <a:ext uri="{FF2B5EF4-FFF2-40B4-BE49-F238E27FC236}">
                  <a16:creationId xmlns:a16="http://schemas.microsoft.com/office/drawing/2014/main" id="{974C139D-E804-C0B6-DBA6-81BEED921059}"/>
                </a:ext>
              </a:extLst>
            </p:cNvPr>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902204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CE0E-908F-4587-329D-B337FE00AF8E}"/>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248209A4-D462-697B-3DA2-7921620DEF05}"/>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20C616EA-FC8E-4C8E-E767-F84B3D237589}"/>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3F494C59-BC33-7255-1666-EAAB9DFF146D}"/>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19E4FE3B-F876-871E-DE2E-4A103B6E2615}"/>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42369D38-504E-5B56-3994-5611FB46FCF0}"/>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20D3642D-B107-36D7-0D3E-48B7F65230C7}"/>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C3068A78-8FDB-9AC7-72D9-359B97D357E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0EE768C3-C2B3-9C02-D752-4A28679D359C}"/>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6D7CA905-2675-050E-5FFB-073745299509}"/>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8FF88F3-143F-AE90-0691-1A9B3B3219A0}"/>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0297648F-0307-A8DF-4B0B-2E60425430FD}"/>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99FE3A5B-A96C-EDED-F5CC-C819CD87F166}"/>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B897D09E-A7B1-9030-5EFE-52BAC155744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3" name="CuadroTexto 2">
            <a:extLst>
              <a:ext uri="{FF2B5EF4-FFF2-40B4-BE49-F238E27FC236}">
                <a16:creationId xmlns:a16="http://schemas.microsoft.com/office/drawing/2014/main" id="{01AC2847-BF55-22F8-1548-5979F9A2BFA2}"/>
              </a:ext>
            </a:extLst>
          </p:cNvPr>
          <p:cNvSpPr txBox="1"/>
          <p:nvPr/>
        </p:nvSpPr>
        <p:spPr>
          <a:xfrm>
            <a:off x="8667765" y="4831587"/>
            <a:ext cx="2426428" cy="861774"/>
          </a:xfrm>
          <a:prstGeom prst="rect">
            <a:avLst/>
          </a:prstGeom>
          <a:noFill/>
        </p:spPr>
        <p:txBody>
          <a:bodyPr wrap="square">
            <a:spAutoFit/>
          </a:bodyPr>
          <a:lstStyle/>
          <a:p>
            <a:r>
              <a:rPr lang="es-ES" sz="5000" b="1" i="1" dirty="0">
                <a:latin typeface="AkayaTelivigala" pitchFamily="2" charset="77"/>
                <a:cs typeface="AkayaTelivigala" pitchFamily="2" charset="77"/>
              </a:rPr>
              <a:t>Gracias!</a:t>
            </a:r>
          </a:p>
        </p:txBody>
      </p:sp>
    </p:spTree>
    <p:extLst>
      <p:ext uri="{BB962C8B-B14F-4D97-AF65-F5344CB8AC3E}">
        <p14:creationId xmlns:p14="http://schemas.microsoft.com/office/powerpoint/2010/main" val="87308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B931E-546F-2502-8F2D-C99A53C9D248}"/>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FDB3AC82-800C-2CBD-90D4-ADD4F8477885}"/>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D05EC153-90D4-CF95-73E7-D26C75344816}"/>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0836274C-C4D9-3198-0619-E3E8CA264671}"/>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E7ABD235-0AF7-E6E5-3A68-24340C491A28}"/>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E0EACCEB-7D63-CB46-F0B5-8F9211221C85}"/>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9454B307-6AB4-6509-7668-A8FF656644E4}"/>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9236068-3CF8-AFD6-CE37-257C33244375}"/>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E954E6B2-7C50-ACA8-6990-F9F1937E395C}"/>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30E42692-D4C6-11BE-3A42-22F18D0054C3}"/>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A15752A2-2BA4-05EC-58B4-4BDEA6002361}"/>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EF0129A0-9D3A-BAFB-267B-03E4D4B9562A}"/>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41213FEB-F221-80A3-5CBC-5AB8127FEB63}"/>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CD271C4B-14DE-F261-F81E-B37A1617DFC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3" name="Imagen 2" descr="Tabla&#10;&#10;El contenido generado por IA puede ser incorrecto.">
            <a:extLst>
              <a:ext uri="{FF2B5EF4-FFF2-40B4-BE49-F238E27FC236}">
                <a16:creationId xmlns:a16="http://schemas.microsoft.com/office/drawing/2014/main" id="{7F33260F-B937-51D3-438D-0E56B8D52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52" y="998593"/>
            <a:ext cx="10071623" cy="4119472"/>
          </a:xfrm>
          <a:prstGeom prst="rect">
            <a:avLst/>
          </a:prstGeom>
        </p:spPr>
      </p:pic>
      <p:sp>
        <p:nvSpPr>
          <p:cNvPr id="10" name="CuadroTexto 9">
            <a:extLst>
              <a:ext uri="{FF2B5EF4-FFF2-40B4-BE49-F238E27FC236}">
                <a16:creationId xmlns:a16="http://schemas.microsoft.com/office/drawing/2014/main" id="{939B6A42-2D34-0D15-1CCD-BF26BA0BF3F8}"/>
              </a:ext>
            </a:extLst>
          </p:cNvPr>
          <p:cNvSpPr txBox="1"/>
          <p:nvPr/>
        </p:nvSpPr>
        <p:spPr>
          <a:xfrm>
            <a:off x="7469768" y="5610893"/>
            <a:ext cx="5365751" cy="954107"/>
          </a:xfrm>
          <a:prstGeom prst="rect">
            <a:avLst/>
          </a:prstGeom>
          <a:noFill/>
        </p:spPr>
        <p:txBody>
          <a:bodyPr wrap="square">
            <a:spAutoFit/>
          </a:bodyPr>
          <a:lstStyle/>
          <a:p>
            <a:r>
              <a:rPr lang="es-ES" sz="1400" dirty="0"/>
              <a:t>van </a:t>
            </a:r>
            <a:r>
              <a:rPr lang="es-ES" sz="1400" dirty="0" err="1"/>
              <a:t>Aerts</a:t>
            </a:r>
            <a:r>
              <a:rPr lang="es-ES" sz="1400" dirty="0"/>
              <a:t>, René M M et al. </a:t>
            </a:r>
            <a:r>
              <a:rPr lang="es-ES" sz="1400" i="1" dirty="0" err="1"/>
              <a:t>Journal</a:t>
            </a:r>
            <a:r>
              <a:rPr lang="es-ES" sz="1400" i="1" dirty="0"/>
              <a:t> </a:t>
            </a:r>
            <a:r>
              <a:rPr lang="es-ES" sz="1400" i="1" dirty="0" err="1"/>
              <a:t>of</a:t>
            </a:r>
            <a:r>
              <a:rPr lang="es-ES" sz="1400" i="1" dirty="0"/>
              <a:t> </a:t>
            </a:r>
            <a:r>
              <a:rPr lang="es-ES" sz="1400" i="1" dirty="0" err="1"/>
              <a:t>hepatology</a:t>
            </a:r>
            <a:r>
              <a:rPr lang="es-ES" sz="1400" dirty="0"/>
              <a:t> 2018</a:t>
            </a:r>
          </a:p>
          <a:p>
            <a:r>
              <a:rPr lang="es-ES" sz="1400" dirty="0" err="1">
                <a:solidFill>
                  <a:srgbClr val="212121"/>
                </a:solidFill>
                <a:latin typeface="system-ui"/>
              </a:rPr>
              <a:t>Cnossen</a:t>
            </a:r>
            <a:r>
              <a:rPr lang="es-ES" sz="1400" dirty="0">
                <a:solidFill>
                  <a:srgbClr val="212121"/>
                </a:solidFill>
                <a:latin typeface="system-ui"/>
              </a:rPr>
              <a:t> WR, </a:t>
            </a:r>
            <a:r>
              <a:rPr lang="es-ES" sz="1400" dirty="0" err="1">
                <a:solidFill>
                  <a:srgbClr val="212121"/>
                </a:solidFill>
                <a:latin typeface="system-ui"/>
              </a:rPr>
              <a:t>Drenth</a:t>
            </a:r>
            <a:r>
              <a:rPr lang="es-ES" sz="1400" dirty="0">
                <a:solidFill>
                  <a:srgbClr val="212121"/>
                </a:solidFill>
                <a:latin typeface="system-ui"/>
              </a:rPr>
              <a:t> JP. </a:t>
            </a:r>
            <a:r>
              <a:rPr lang="es-ES" sz="1400" dirty="0" err="1">
                <a:solidFill>
                  <a:srgbClr val="212121"/>
                </a:solidFill>
                <a:latin typeface="system-ui"/>
              </a:rPr>
              <a:t>Orphanet</a:t>
            </a:r>
            <a:r>
              <a:rPr lang="es-ES" sz="1400" dirty="0">
                <a:solidFill>
                  <a:srgbClr val="212121"/>
                </a:solidFill>
                <a:latin typeface="system-ui"/>
              </a:rPr>
              <a:t> J Rare </a:t>
            </a:r>
            <a:r>
              <a:rPr lang="es-ES" sz="1400" dirty="0" err="1">
                <a:solidFill>
                  <a:srgbClr val="212121"/>
                </a:solidFill>
                <a:latin typeface="system-ui"/>
              </a:rPr>
              <a:t>Dis</a:t>
            </a:r>
            <a:r>
              <a:rPr lang="es-ES" sz="1400" dirty="0">
                <a:solidFill>
                  <a:srgbClr val="212121"/>
                </a:solidFill>
                <a:latin typeface="system-ui"/>
              </a:rPr>
              <a:t>. 2014</a:t>
            </a:r>
          </a:p>
          <a:p>
            <a:r>
              <a:rPr lang="es-ES" sz="1400" dirty="0" err="1">
                <a:solidFill>
                  <a:srgbClr val="212121"/>
                </a:solidFill>
                <a:latin typeface="system-ui"/>
              </a:rPr>
              <a:t>Ars</a:t>
            </a:r>
            <a:r>
              <a:rPr lang="es-ES" sz="1400" dirty="0">
                <a:solidFill>
                  <a:srgbClr val="212121"/>
                </a:solidFill>
                <a:latin typeface="system-ui"/>
              </a:rPr>
              <a:t> E, et al. </a:t>
            </a:r>
            <a:r>
              <a:rPr lang="es-ES" sz="1400" dirty="0" err="1">
                <a:solidFill>
                  <a:srgbClr val="212121"/>
                </a:solidFill>
                <a:latin typeface="system-ui"/>
              </a:rPr>
              <a:t>Nefrologia</a:t>
            </a:r>
            <a:r>
              <a:rPr lang="es-ES" sz="1400" dirty="0">
                <a:solidFill>
                  <a:srgbClr val="212121"/>
                </a:solidFill>
                <a:latin typeface="system-ui"/>
              </a:rPr>
              <a:t> 2020.</a:t>
            </a:r>
            <a:br>
              <a:rPr lang="es-ES" sz="1400" dirty="0">
                <a:solidFill>
                  <a:srgbClr val="212121"/>
                </a:solidFill>
                <a:latin typeface="system-ui"/>
              </a:rPr>
            </a:br>
            <a:endParaRPr lang="es-ES" sz="1400" dirty="0">
              <a:solidFill>
                <a:srgbClr val="212121"/>
              </a:solidFill>
              <a:latin typeface="system-ui"/>
            </a:endParaRPr>
          </a:p>
        </p:txBody>
      </p:sp>
      <p:sp>
        <p:nvSpPr>
          <p:cNvPr id="4" name="CuadroTexto 3">
            <a:extLst>
              <a:ext uri="{FF2B5EF4-FFF2-40B4-BE49-F238E27FC236}">
                <a16:creationId xmlns:a16="http://schemas.microsoft.com/office/drawing/2014/main" id="{FA70E8C4-3585-54EA-3216-057FB21494DC}"/>
              </a:ext>
            </a:extLst>
          </p:cNvPr>
          <p:cNvSpPr txBox="1"/>
          <p:nvPr/>
        </p:nvSpPr>
        <p:spPr>
          <a:xfrm>
            <a:off x="2489830" y="5023716"/>
            <a:ext cx="31353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a:t>E</a:t>
            </a:r>
            <a:r>
              <a:rPr lang="es-ES" sz="1600" b="0" i="1" u="none" strike="noStrike" kern="1200" dirty="0">
                <a:solidFill>
                  <a:schemeClr val="tx1"/>
                </a:solidFill>
                <a:effectLst/>
                <a:latin typeface="+mn-lt"/>
                <a:ea typeface="+mn-ea"/>
                <a:cs typeface="+mn-cs"/>
              </a:rPr>
              <a:t>nfermedad rara</a:t>
            </a:r>
            <a:endParaRPr lang="es-ES" sz="16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a:t>Función hepática conservada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a:t>A</a:t>
            </a:r>
            <a:r>
              <a:rPr lang="es-ES" sz="1600" b="0" i="1" u="none" strike="noStrike" kern="1200" dirty="0">
                <a:solidFill>
                  <a:schemeClr val="tx1"/>
                </a:solidFill>
                <a:effectLst/>
                <a:latin typeface="+mn-lt"/>
                <a:ea typeface="+mn-ea"/>
                <a:cs typeface="+mn-cs"/>
              </a:rPr>
              <a:t>sociada a poliquistosis renal.</a:t>
            </a:r>
          </a:p>
        </p:txBody>
      </p:sp>
    </p:spTree>
    <p:extLst>
      <p:ext uri="{BB962C8B-B14F-4D97-AF65-F5344CB8AC3E}">
        <p14:creationId xmlns:p14="http://schemas.microsoft.com/office/powerpoint/2010/main" val="420903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B1021-02C1-77EE-B939-71CA04DC8850}"/>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CECAD74D-CC19-B743-B94F-2182AAC105C4}"/>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B1B8D2A4-87E1-0265-AE2C-64E9B33842C2}"/>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4016BC1E-6FA0-997C-1B72-CC5F459347D6}"/>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607BE802-F791-3F1E-F96E-C762ECCB137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82DA9F25-873C-3490-D369-9737E21E1784}"/>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8B8BD3E6-D2BF-CF43-E37A-999D820A05B1}"/>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3CAF1D22-3C4B-0808-E4E5-351CCE51F161}"/>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B1B7DF59-CA16-AA83-3357-84F0EF32189A}"/>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0DAA8D02-CBA0-67F0-0B7A-D4EDC4675188}"/>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FC5C33B3-780E-23D0-2C35-6E30AA8E77CF}"/>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E8D8420E-E733-2A56-2CC0-BBAB563D042D}"/>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65D6C82E-C6A6-1BCA-68BB-B6D094049549}"/>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D2FF59D2-2E58-9B00-E661-27A598457C46}"/>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2" name="Imagen 1" descr="Foto en blanco y negro de un reloj&#10;&#10;El contenido generado por IA puede ser incorrecto.">
            <a:extLst>
              <a:ext uri="{FF2B5EF4-FFF2-40B4-BE49-F238E27FC236}">
                <a16:creationId xmlns:a16="http://schemas.microsoft.com/office/drawing/2014/main" id="{047519A3-8BEA-37F0-C09D-122DD9DD4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9105" y="903000"/>
            <a:ext cx="4999570" cy="4963391"/>
          </a:xfrm>
          <a:prstGeom prst="rect">
            <a:avLst/>
          </a:prstGeom>
        </p:spPr>
      </p:pic>
      <p:sp>
        <p:nvSpPr>
          <p:cNvPr id="4" name="CuadroTexto 3">
            <a:extLst>
              <a:ext uri="{FF2B5EF4-FFF2-40B4-BE49-F238E27FC236}">
                <a16:creationId xmlns:a16="http://schemas.microsoft.com/office/drawing/2014/main" id="{B3B61C5B-AE39-944E-D904-1BAF85018263}"/>
              </a:ext>
            </a:extLst>
          </p:cNvPr>
          <p:cNvSpPr txBox="1"/>
          <p:nvPr/>
        </p:nvSpPr>
        <p:spPr>
          <a:xfrm>
            <a:off x="207589" y="2143642"/>
            <a:ext cx="5776569" cy="3170099"/>
          </a:xfrm>
          <a:prstGeom prst="rect">
            <a:avLst/>
          </a:prstGeom>
          <a:noFill/>
        </p:spPr>
        <p:txBody>
          <a:bodyPr wrap="square">
            <a:spAutoFit/>
          </a:bodyPr>
          <a:lstStyle/>
          <a:p>
            <a:pPr marL="342900" indent="-342900">
              <a:buAutoNum type="alphaUcParenBoth"/>
            </a:pPr>
            <a:r>
              <a:rPr lang="es-ES" sz="2000" dirty="0"/>
              <a:t>T</a:t>
            </a:r>
            <a:r>
              <a:rPr lang="es-ES" sz="2000" b="1" dirty="0"/>
              <a:t>ipo I:</a:t>
            </a:r>
            <a:r>
              <a:rPr lang="es-ES" sz="2000" dirty="0"/>
              <a:t> Número limitado de quistes (≤10 cm).</a:t>
            </a:r>
          </a:p>
          <a:p>
            <a:pPr marL="342900" indent="-342900">
              <a:buAutoNum type="alphaUcParenBoth"/>
            </a:pPr>
            <a:endParaRPr lang="es-ES" sz="2000" dirty="0"/>
          </a:p>
          <a:p>
            <a:pPr marL="342900" indent="-342900">
              <a:buAutoNum type="alphaUcParenBoth"/>
            </a:pPr>
            <a:r>
              <a:rPr lang="es-ES" sz="2000" b="1" dirty="0"/>
              <a:t>Tipo II:</a:t>
            </a:r>
            <a:r>
              <a:rPr lang="es-ES" sz="2000" dirty="0"/>
              <a:t> Afectación difusa por quistes de tamaño medio, con </a:t>
            </a:r>
            <a:r>
              <a:rPr lang="es-ES" sz="2000" b="1" dirty="0"/>
              <a:t>amplias áreas</a:t>
            </a:r>
            <a:r>
              <a:rPr lang="es-ES" sz="2000" dirty="0"/>
              <a:t> de parénquima hepático </a:t>
            </a:r>
            <a:r>
              <a:rPr lang="es-ES" sz="2000" b="1" dirty="0"/>
              <a:t>no quístico</a:t>
            </a:r>
            <a:r>
              <a:rPr lang="es-ES" sz="2000" dirty="0"/>
              <a:t> remanente</a:t>
            </a:r>
          </a:p>
          <a:p>
            <a:pPr marL="342900" indent="-342900">
              <a:buAutoNum type="alphaUcParenBoth"/>
            </a:pPr>
            <a:endParaRPr lang="es-ES" sz="2000" dirty="0"/>
          </a:p>
          <a:p>
            <a:pPr marL="342900" indent="-342900">
              <a:buAutoNum type="alphaUcParenBoth"/>
            </a:pPr>
            <a:r>
              <a:rPr lang="es-ES" sz="2000" dirty="0"/>
              <a:t>Ti</a:t>
            </a:r>
            <a:r>
              <a:rPr lang="es-ES" sz="2000" b="1" dirty="0"/>
              <a:t>po III:</a:t>
            </a:r>
            <a:r>
              <a:rPr lang="es-ES" sz="2000" dirty="0"/>
              <a:t> Forma más grave: afectación masiva y difusa por quistes </a:t>
            </a:r>
            <a:r>
              <a:rPr lang="es-ES" sz="2000" b="1" dirty="0"/>
              <a:t>pequeños y medianos</a:t>
            </a:r>
            <a:r>
              <a:rPr lang="es-ES" sz="2000" dirty="0"/>
              <a:t>, con </a:t>
            </a:r>
            <a:r>
              <a:rPr lang="es-ES" sz="2000" b="1" dirty="0"/>
              <a:t>pocas áreas</a:t>
            </a:r>
            <a:r>
              <a:rPr lang="es-ES" sz="2000" dirty="0"/>
              <a:t> de parénquima normal entre quistes</a:t>
            </a:r>
          </a:p>
          <a:p>
            <a:pPr marL="342900" indent="-342900">
              <a:buAutoNum type="alphaUcParenBoth"/>
            </a:pPr>
            <a:endParaRPr lang="es-ES" sz="2000" dirty="0"/>
          </a:p>
        </p:txBody>
      </p:sp>
      <p:sp>
        <p:nvSpPr>
          <p:cNvPr id="20" name="Título 19">
            <a:extLst>
              <a:ext uri="{FF2B5EF4-FFF2-40B4-BE49-F238E27FC236}">
                <a16:creationId xmlns:a16="http://schemas.microsoft.com/office/drawing/2014/main" id="{07A83913-8C6A-B909-F51B-D0A972655899}"/>
              </a:ext>
            </a:extLst>
          </p:cNvPr>
          <p:cNvSpPr>
            <a:spLocks noGrp="1"/>
          </p:cNvSpPr>
          <p:nvPr>
            <p:ph type="title"/>
          </p:nvPr>
        </p:nvSpPr>
        <p:spPr>
          <a:xfrm>
            <a:off x="565937" y="516432"/>
            <a:ext cx="5418221" cy="1335276"/>
          </a:xfrm>
        </p:spPr>
        <p:txBody>
          <a:bodyPr/>
          <a:lstStyle/>
          <a:p>
            <a:r>
              <a:rPr lang="es-ES" dirty="0" err="1"/>
              <a:t>The</a:t>
            </a:r>
            <a:r>
              <a:rPr lang="es-ES" dirty="0"/>
              <a:t> </a:t>
            </a:r>
            <a:r>
              <a:rPr lang="es-ES" dirty="0" err="1"/>
              <a:t>Gigot</a:t>
            </a:r>
            <a:r>
              <a:rPr lang="es-ES" dirty="0"/>
              <a:t> </a:t>
            </a:r>
            <a:r>
              <a:rPr lang="es-ES" dirty="0" err="1"/>
              <a:t>classification</a:t>
            </a:r>
            <a:endParaRPr lang="es-ES" dirty="0"/>
          </a:p>
        </p:txBody>
      </p:sp>
      <p:sp>
        <p:nvSpPr>
          <p:cNvPr id="22" name="CuadroTexto 21">
            <a:extLst>
              <a:ext uri="{FF2B5EF4-FFF2-40B4-BE49-F238E27FC236}">
                <a16:creationId xmlns:a16="http://schemas.microsoft.com/office/drawing/2014/main" id="{CAFADCF2-790F-0700-AC27-4348245712C5}"/>
              </a:ext>
            </a:extLst>
          </p:cNvPr>
          <p:cNvSpPr txBox="1"/>
          <p:nvPr/>
        </p:nvSpPr>
        <p:spPr>
          <a:xfrm>
            <a:off x="8616612" y="5952979"/>
            <a:ext cx="3072063" cy="369332"/>
          </a:xfrm>
          <a:prstGeom prst="rect">
            <a:avLst/>
          </a:prstGeom>
          <a:noFill/>
        </p:spPr>
        <p:txBody>
          <a:bodyPr wrap="square">
            <a:spAutoFit/>
          </a:bodyPr>
          <a:lstStyle/>
          <a:p>
            <a:r>
              <a:rPr lang="es-ES" b="0" i="0" dirty="0" err="1">
                <a:solidFill>
                  <a:srgbClr val="212121"/>
                </a:solidFill>
                <a:effectLst/>
                <a:latin typeface="system-ui"/>
              </a:rPr>
              <a:t>Gigot</a:t>
            </a:r>
            <a:r>
              <a:rPr lang="es-ES" b="0" i="0" dirty="0">
                <a:solidFill>
                  <a:srgbClr val="212121"/>
                </a:solidFill>
                <a:effectLst/>
                <a:latin typeface="system-ui"/>
              </a:rPr>
              <a:t> JF, et al. </a:t>
            </a:r>
            <a:r>
              <a:rPr lang="es-ES" b="0" i="1" dirty="0">
                <a:solidFill>
                  <a:srgbClr val="212121"/>
                </a:solidFill>
                <a:effectLst/>
                <a:latin typeface="system-ui"/>
              </a:rPr>
              <a:t>Ann </a:t>
            </a:r>
            <a:r>
              <a:rPr lang="es-ES" b="0" i="1" dirty="0" err="1">
                <a:solidFill>
                  <a:srgbClr val="212121"/>
                </a:solidFill>
                <a:effectLst/>
                <a:latin typeface="system-ui"/>
              </a:rPr>
              <a:t>Surg</a:t>
            </a:r>
            <a:r>
              <a:rPr lang="es-ES" b="0" i="0" dirty="0">
                <a:solidFill>
                  <a:srgbClr val="212121"/>
                </a:solidFill>
                <a:effectLst/>
                <a:latin typeface="system-ui"/>
              </a:rPr>
              <a:t>. 1997</a:t>
            </a:r>
            <a:endParaRPr lang="es-ES" dirty="0"/>
          </a:p>
        </p:txBody>
      </p:sp>
      <p:sp>
        <p:nvSpPr>
          <p:cNvPr id="23" name="CuadroTexto 22">
            <a:extLst>
              <a:ext uri="{FF2B5EF4-FFF2-40B4-BE49-F238E27FC236}">
                <a16:creationId xmlns:a16="http://schemas.microsoft.com/office/drawing/2014/main" id="{795C9D1F-E57B-E5D4-A6EA-BF93D4D50198}"/>
              </a:ext>
            </a:extLst>
          </p:cNvPr>
          <p:cNvSpPr txBox="1"/>
          <p:nvPr/>
        </p:nvSpPr>
        <p:spPr>
          <a:xfrm>
            <a:off x="6169379" y="903000"/>
            <a:ext cx="320842" cy="369332"/>
          </a:xfrm>
          <a:prstGeom prst="rect">
            <a:avLst/>
          </a:prstGeom>
          <a:noFill/>
        </p:spPr>
        <p:txBody>
          <a:bodyPr wrap="square" rtlCol="0">
            <a:spAutoFit/>
          </a:bodyPr>
          <a:lstStyle/>
          <a:p>
            <a:r>
              <a:rPr lang="es-ES" dirty="0"/>
              <a:t>A</a:t>
            </a:r>
          </a:p>
        </p:txBody>
      </p:sp>
      <p:sp>
        <p:nvSpPr>
          <p:cNvPr id="24" name="CuadroTexto 23">
            <a:extLst>
              <a:ext uri="{FF2B5EF4-FFF2-40B4-BE49-F238E27FC236}">
                <a16:creationId xmlns:a16="http://schemas.microsoft.com/office/drawing/2014/main" id="{D7B2BFBD-AD54-28E2-E68C-5F172783AA6D}"/>
              </a:ext>
            </a:extLst>
          </p:cNvPr>
          <p:cNvSpPr txBox="1"/>
          <p:nvPr/>
        </p:nvSpPr>
        <p:spPr>
          <a:xfrm>
            <a:off x="6176211" y="2557546"/>
            <a:ext cx="320842" cy="369332"/>
          </a:xfrm>
          <a:prstGeom prst="rect">
            <a:avLst/>
          </a:prstGeom>
          <a:noFill/>
        </p:spPr>
        <p:txBody>
          <a:bodyPr wrap="square" rtlCol="0">
            <a:spAutoFit/>
          </a:bodyPr>
          <a:lstStyle/>
          <a:p>
            <a:r>
              <a:rPr lang="es-ES" dirty="0"/>
              <a:t>B</a:t>
            </a:r>
          </a:p>
        </p:txBody>
      </p:sp>
      <p:sp>
        <p:nvSpPr>
          <p:cNvPr id="25" name="CuadroTexto 24">
            <a:extLst>
              <a:ext uri="{FF2B5EF4-FFF2-40B4-BE49-F238E27FC236}">
                <a16:creationId xmlns:a16="http://schemas.microsoft.com/office/drawing/2014/main" id="{17F3FF42-23D6-CC6B-DDB1-B50E4142076C}"/>
              </a:ext>
            </a:extLst>
          </p:cNvPr>
          <p:cNvSpPr txBox="1"/>
          <p:nvPr/>
        </p:nvSpPr>
        <p:spPr>
          <a:xfrm>
            <a:off x="6185422" y="4347865"/>
            <a:ext cx="320842" cy="369332"/>
          </a:xfrm>
          <a:prstGeom prst="rect">
            <a:avLst/>
          </a:prstGeom>
          <a:noFill/>
        </p:spPr>
        <p:txBody>
          <a:bodyPr wrap="square" rtlCol="0">
            <a:spAutoFit/>
          </a:bodyPr>
          <a:lstStyle/>
          <a:p>
            <a:r>
              <a:rPr lang="es-ES" dirty="0"/>
              <a:t>C</a:t>
            </a:r>
          </a:p>
        </p:txBody>
      </p:sp>
    </p:spTree>
    <p:extLst>
      <p:ext uri="{BB962C8B-B14F-4D97-AF65-F5344CB8AC3E}">
        <p14:creationId xmlns:p14="http://schemas.microsoft.com/office/powerpoint/2010/main" val="230943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FBE2C-7B58-4071-9B31-1EE4ADE58257}"/>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F5057A0A-3F31-9134-2FBA-62ACA360FD30}"/>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A379ADD2-4E9A-7F03-7310-A5B2425BD437}"/>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3F0F16CD-C02B-B644-9C14-943DF9B65116}"/>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D228E8B-24F6-1624-C36B-F4E80615897B}"/>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3F1E9D7D-E308-48F8-19D4-9E47DD6B12C2}"/>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1C31E2C1-1405-ED1C-B67E-3C5DBDAC8490}"/>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8E8F6840-62F8-2A85-BDE8-009D35D9AA8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F298DC5D-816D-13C1-9682-169C4B128CBD}"/>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CF451242-CA78-1CAB-0488-8423AC0EAD5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342D592F-1F0E-D1D0-9407-340BDB3AF7C2}"/>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F84EA158-4F7D-00CB-DFBB-25B4F9192FD2}"/>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2088F33B-A384-1C3F-B265-2647EFAFB6EF}"/>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EA9E21EB-4831-0C39-9E38-A2605B008CA9}"/>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2" name="Título 1">
            <a:extLst>
              <a:ext uri="{FF2B5EF4-FFF2-40B4-BE49-F238E27FC236}">
                <a16:creationId xmlns:a16="http://schemas.microsoft.com/office/drawing/2014/main" id="{1FD5E8AF-76CC-4F67-E2A5-22F091F29F9A}"/>
              </a:ext>
            </a:extLst>
          </p:cNvPr>
          <p:cNvSpPr>
            <a:spLocks noGrp="1"/>
          </p:cNvSpPr>
          <p:nvPr>
            <p:ph type="title"/>
          </p:nvPr>
        </p:nvSpPr>
        <p:spPr/>
        <p:txBody>
          <a:bodyPr/>
          <a:lstStyle/>
          <a:p>
            <a:r>
              <a:rPr lang="es-ES" dirty="0" err="1"/>
              <a:t>Transplante</a:t>
            </a:r>
            <a:r>
              <a:rPr lang="es-ES" dirty="0"/>
              <a:t> </a:t>
            </a:r>
            <a:r>
              <a:rPr lang="es-ES" dirty="0" err="1"/>
              <a:t>Hepato</a:t>
            </a:r>
            <a:r>
              <a:rPr lang="es-ES" dirty="0"/>
              <a:t>-Renal simultaneo</a:t>
            </a:r>
          </a:p>
        </p:txBody>
      </p:sp>
      <p:sp>
        <p:nvSpPr>
          <p:cNvPr id="4" name="CuadroTexto 3">
            <a:extLst>
              <a:ext uri="{FF2B5EF4-FFF2-40B4-BE49-F238E27FC236}">
                <a16:creationId xmlns:a16="http://schemas.microsoft.com/office/drawing/2014/main" id="{36139318-370E-70DA-D9B5-802CC6E361BF}"/>
              </a:ext>
            </a:extLst>
          </p:cNvPr>
          <p:cNvSpPr txBox="1"/>
          <p:nvPr/>
        </p:nvSpPr>
        <p:spPr>
          <a:xfrm>
            <a:off x="838200" y="1919459"/>
            <a:ext cx="5890846" cy="3011081"/>
          </a:xfrm>
          <a:prstGeom prst="rect">
            <a:avLst/>
          </a:prstGeom>
          <a:noFill/>
        </p:spPr>
        <p:txBody>
          <a:bodyPr wrap="square">
            <a:spAutoFit/>
          </a:bodyPr>
          <a:lstStyle/>
          <a:p>
            <a:pPr algn="just">
              <a:spcBef>
                <a:spcPts val="600"/>
              </a:spcBef>
              <a:spcAft>
                <a:spcPts val="1000"/>
              </a:spcAft>
            </a:pPr>
            <a:r>
              <a:rPr lang="es-ES" sz="2400" dirty="0"/>
              <a:t>Recomendación. </a:t>
            </a:r>
          </a:p>
          <a:p>
            <a:pPr algn="just">
              <a:spcBef>
                <a:spcPts val="600"/>
              </a:spcBef>
              <a:spcAft>
                <a:spcPts val="1000"/>
              </a:spcAft>
            </a:pPr>
            <a:r>
              <a:rPr lang="es-ES" sz="2400" b="0" i="0" u="none" strike="noStrike" dirty="0">
                <a:solidFill>
                  <a:srgbClr val="263248"/>
                </a:solidFill>
                <a:effectLst/>
                <a:latin typeface="Roboto Condensed" panose="020F0502020204030204" pitchFamily="34" charset="0"/>
              </a:rPr>
              <a:t>Indicado en los pacientes con poliquistosis hepática y renal con indicación de TH y </a:t>
            </a:r>
            <a:r>
              <a:rPr lang="es-ES" sz="2400" b="0" i="0" u="none" strike="noStrike" dirty="0">
                <a:solidFill>
                  <a:srgbClr val="263248"/>
                </a:solidFill>
                <a:effectLst/>
                <a:highlight>
                  <a:srgbClr val="FFFF00"/>
                </a:highlight>
                <a:latin typeface="Roboto Condensed" panose="020F0502020204030204" pitchFamily="34" charset="0"/>
              </a:rPr>
              <a:t>afectación renal con un FG menor a 40 ml/min.</a:t>
            </a:r>
            <a:endParaRPr lang="es-ES" sz="2400" b="0" dirty="0">
              <a:effectLst/>
              <a:highlight>
                <a:srgbClr val="FFFF00"/>
              </a:highlight>
            </a:endParaRPr>
          </a:p>
          <a:p>
            <a:pPr>
              <a:buNone/>
            </a:pPr>
            <a:endParaRPr lang="es-ES" sz="2400" dirty="0"/>
          </a:p>
          <a:p>
            <a:pPr>
              <a:buNone/>
            </a:pPr>
            <a:r>
              <a:rPr lang="es-ES" sz="2400" dirty="0"/>
              <a:t>Evidencia/recomendación IIIB.</a:t>
            </a:r>
            <a:br>
              <a:rPr lang="es-ES" sz="2400" dirty="0"/>
            </a:br>
            <a:endParaRPr lang="es-ES" sz="2400" dirty="0"/>
          </a:p>
        </p:txBody>
      </p:sp>
      <p:sp>
        <p:nvSpPr>
          <p:cNvPr id="11" name="CuadroTexto 10">
            <a:extLst>
              <a:ext uri="{FF2B5EF4-FFF2-40B4-BE49-F238E27FC236}">
                <a16:creationId xmlns:a16="http://schemas.microsoft.com/office/drawing/2014/main" id="{1F3ABBE1-B698-2465-56FF-EDDEC9921E05}"/>
              </a:ext>
            </a:extLst>
          </p:cNvPr>
          <p:cNvSpPr txBox="1"/>
          <p:nvPr/>
        </p:nvSpPr>
        <p:spPr>
          <a:xfrm>
            <a:off x="7120353" y="1894851"/>
            <a:ext cx="4233447" cy="3339376"/>
          </a:xfrm>
          <a:prstGeom prst="rect">
            <a:avLst/>
          </a:prstGeom>
          <a:noFill/>
        </p:spPr>
        <p:txBody>
          <a:bodyPr wrap="square">
            <a:spAutoFit/>
          </a:bodyPr>
          <a:lstStyle/>
          <a:p>
            <a:pPr rtl="0">
              <a:spcBef>
                <a:spcPts val="600"/>
              </a:spcBef>
              <a:spcAft>
                <a:spcPts val="1000"/>
              </a:spcAft>
              <a:buNone/>
            </a:pPr>
            <a:r>
              <a:rPr lang="es-ES" sz="1600" b="0" i="0" u="none" strike="noStrike" dirty="0">
                <a:solidFill>
                  <a:srgbClr val="263248"/>
                </a:solidFill>
                <a:effectLst/>
                <a:latin typeface="Roboto Condensed" panose="020F0502020204030204" pitchFamily="34" charset="0"/>
              </a:rPr>
              <a:t>Recomendación.</a:t>
            </a:r>
            <a:endParaRPr lang="es-ES" sz="1600" b="0" dirty="0">
              <a:effectLst/>
            </a:endParaRPr>
          </a:p>
          <a:p>
            <a:pPr algn="just" rtl="0" fontAlgn="base">
              <a:spcBef>
                <a:spcPts val="600"/>
              </a:spcBef>
              <a:buFont typeface="Arial" panose="020B0604020202020204" pitchFamily="34" charset="0"/>
              <a:buChar char="•"/>
            </a:pPr>
            <a:r>
              <a:rPr lang="es-ES" sz="1600" b="0" i="0" u="none" strike="noStrike" dirty="0">
                <a:solidFill>
                  <a:srgbClr val="263248"/>
                </a:solidFill>
                <a:effectLst/>
                <a:latin typeface="Roboto Condensed" panose="020F0502020204030204" pitchFamily="34" charset="0"/>
              </a:rPr>
              <a:t>Se recomienda la utilización de donantes con edad inferior a 70 años, en ausencia de historia de hipertensión arterial y/o diabetes. </a:t>
            </a:r>
            <a:endParaRPr lang="es-ES" sz="1600" b="0" i="0" u="none" strike="noStrike" dirty="0">
              <a:solidFill>
                <a:srgbClr val="C7D3E6"/>
              </a:solidFill>
              <a:effectLst/>
              <a:latin typeface="Roboto Condensed" panose="020F0502020204030204" pitchFamily="34" charset="0"/>
            </a:endParaRPr>
          </a:p>
          <a:p>
            <a:pPr algn="just" rtl="0" fontAlgn="base">
              <a:buFont typeface="Arial" panose="020B0604020202020204" pitchFamily="34" charset="0"/>
              <a:buChar char="•"/>
            </a:pPr>
            <a:r>
              <a:rPr lang="es-ES" sz="1600" b="0" i="0" u="none" strike="noStrike" dirty="0">
                <a:solidFill>
                  <a:srgbClr val="263248"/>
                </a:solidFill>
                <a:effectLst/>
                <a:latin typeface="Roboto Condensed" panose="020F0502020204030204" pitchFamily="34" charset="0"/>
              </a:rPr>
              <a:t>Donantes menores de 60 años cuando están presentes hipertensión arterial y/o diabetes. </a:t>
            </a:r>
            <a:endParaRPr lang="es-ES" sz="1600" b="0" i="0" u="none" strike="noStrike" dirty="0">
              <a:solidFill>
                <a:srgbClr val="C7D3E6"/>
              </a:solidFill>
              <a:effectLst/>
              <a:latin typeface="Roboto Condensed" panose="020F0502020204030204" pitchFamily="34" charset="0"/>
            </a:endParaRPr>
          </a:p>
          <a:p>
            <a:pPr algn="just" rtl="0" fontAlgn="base">
              <a:spcAft>
                <a:spcPts val="1000"/>
              </a:spcAft>
              <a:buFont typeface="Arial" panose="020B0604020202020204" pitchFamily="34" charset="0"/>
              <a:buChar char="•"/>
            </a:pPr>
            <a:r>
              <a:rPr lang="es-ES" sz="1600" b="0" i="0" u="none" strike="noStrike" dirty="0">
                <a:solidFill>
                  <a:srgbClr val="263248"/>
                </a:solidFill>
                <a:effectLst/>
                <a:latin typeface="Roboto Condensed" panose="020F0502020204030204" pitchFamily="34" charset="0"/>
              </a:rPr>
              <a:t>En caso de duda, es preceptivo el empleo de biopsia renal.</a:t>
            </a:r>
            <a:endParaRPr lang="es-ES" sz="1600" b="0" i="0" u="none" strike="noStrike" dirty="0">
              <a:solidFill>
                <a:srgbClr val="C7D3E6"/>
              </a:solidFill>
              <a:effectLst/>
              <a:latin typeface="Roboto Condensed" panose="020F0502020204030204" pitchFamily="34" charset="0"/>
            </a:endParaRPr>
          </a:p>
          <a:p>
            <a:pPr algn="just" rtl="0">
              <a:spcBef>
                <a:spcPts val="600"/>
              </a:spcBef>
              <a:spcAft>
                <a:spcPts val="1000"/>
              </a:spcAft>
              <a:buNone/>
            </a:pPr>
            <a:r>
              <a:rPr lang="es-ES" sz="1600" b="0" i="0" u="none" strike="noStrike" dirty="0">
                <a:solidFill>
                  <a:srgbClr val="263248"/>
                </a:solidFill>
                <a:effectLst/>
                <a:latin typeface="Roboto Condensed" panose="020F0502020204030204" pitchFamily="34" charset="0"/>
              </a:rPr>
              <a:t>Evidencia/recomendación III.</a:t>
            </a:r>
            <a:endParaRPr lang="es-ES" sz="1600" b="0" dirty="0">
              <a:effectLst/>
            </a:endParaRPr>
          </a:p>
          <a:p>
            <a:pPr>
              <a:buNone/>
            </a:pPr>
            <a:br>
              <a:rPr lang="es-ES" sz="1600" dirty="0"/>
            </a:br>
            <a:endParaRPr lang="es-ES" sz="1600" dirty="0"/>
          </a:p>
        </p:txBody>
      </p:sp>
      <p:sp>
        <p:nvSpPr>
          <p:cNvPr id="21" name="CuadroTexto 20">
            <a:extLst>
              <a:ext uri="{FF2B5EF4-FFF2-40B4-BE49-F238E27FC236}">
                <a16:creationId xmlns:a16="http://schemas.microsoft.com/office/drawing/2014/main" id="{0512DE86-7671-7814-BE50-25291DA1E962}"/>
              </a:ext>
            </a:extLst>
          </p:cNvPr>
          <p:cNvSpPr txBox="1"/>
          <p:nvPr/>
        </p:nvSpPr>
        <p:spPr>
          <a:xfrm>
            <a:off x="4927672" y="5995576"/>
            <a:ext cx="7056738" cy="307777"/>
          </a:xfrm>
          <a:prstGeom prst="rect">
            <a:avLst/>
          </a:prstGeom>
          <a:noFill/>
        </p:spPr>
        <p:txBody>
          <a:bodyPr wrap="square">
            <a:spAutoFit/>
          </a:bodyPr>
          <a:lstStyle/>
          <a:p>
            <a:pPr algn="just" rtl="0">
              <a:buNone/>
            </a:pPr>
            <a:r>
              <a:rPr lang="es-ES" sz="1400" b="0" i="0" u="none" strike="noStrike" dirty="0">
                <a:solidFill>
                  <a:srgbClr val="000000"/>
                </a:solidFill>
                <a:effectLst/>
                <a:latin typeface="Roboto Condensed" panose="020F0502020204030204" pitchFamily="34" charset="0"/>
              </a:rPr>
              <a:t> VI documento de consenso de la sociedad española de trasplante hepático (SETH). 2018</a:t>
            </a:r>
            <a:endParaRPr lang="es-ES" sz="1400" b="0" dirty="0">
              <a:effectLst/>
            </a:endParaRPr>
          </a:p>
        </p:txBody>
      </p:sp>
    </p:spTree>
    <p:extLst>
      <p:ext uri="{BB962C8B-B14F-4D97-AF65-F5344CB8AC3E}">
        <p14:creationId xmlns:p14="http://schemas.microsoft.com/office/powerpoint/2010/main" val="53861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93445-7FB5-DB6E-CE0A-3E9C9F7EB523}"/>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42C11008-F23B-9F86-F877-69AE32DD183C}"/>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373BAD91-C265-D228-3E53-91DF5E0BE4C2}"/>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8A9B3B2A-FF16-05C9-FDCB-747424E611AB}"/>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741F5882-F951-7DA3-5D6D-2E47DDC85873}"/>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F0E363E8-338E-E7C1-E494-DB8D53647F23}"/>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1D3896FE-5D48-73F9-9A88-EFBA96BD8003}"/>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D1B5E7F8-3F7A-61AA-131D-3F6D08C812A5}"/>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4F3E7C7A-5C1C-C343-A0F7-98197C0FDF88}"/>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AD458CA3-544C-1F3E-3FC4-F38E1C1BDF05}"/>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5BD5D181-DAA1-E034-ADF3-5EBF25F92F8A}"/>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324971-F623-8F35-3243-F928C368B813}"/>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E3C925EF-2153-EB70-D057-8119300963DE}"/>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790FE72C-70AF-C1E2-F593-6DCD6D703D7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21" name="Título 20">
            <a:extLst>
              <a:ext uri="{FF2B5EF4-FFF2-40B4-BE49-F238E27FC236}">
                <a16:creationId xmlns:a16="http://schemas.microsoft.com/office/drawing/2014/main" id="{5B0BBF73-62BC-A19F-55AC-16F583CB83E2}"/>
              </a:ext>
            </a:extLst>
          </p:cNvPr>
          <p:cNvSpPr>
            <a:spLocks noGrp="1"/>
          </p:cNvSpPr>
          <p:nvPr>
            <p:ph type="title"/>
          </p:nvPr>
        </p:nvSpPr>
        <p:spPr/>
        <p:txBody>
          <a:bodyPr/>
          <a:lstStyle/>
          <a:p>
            <a:r>
              <a:rPr lang="es-ES" b="1" dirty="0"/>
              <a:t>Evaluación </a:t>
            </a:r>
            <a:r>
              <a:rPr lang="es-ES" b="1" dirty="0" err="1"/>
              <a:t>pretrasplante</a:t>
            </a:r>
            <a:endParaRPr lang="es-ES" b="1" dirty="0"/>
          </a:p>
        </p:txBody>
      </p:sp>
      <p:sp>
        <p:nvSpPr>
          <p:cNvPr id="27" name="CuadroTexto 26">
            <a:extLst>
              <a:ext uri="{FF2B5EF4-FFF2-40B4-BE49-F238E27FC236}">
                <a16:creationId xmlns:a16="http://schemas.microsoft.com/office/drawing/2014/main" id="{A927E922-81C7-67F5-52A3-C747D61E218E}"/>
              </a:ext>
            </a:extLst>
          </p:cNvPr>
          <p:cNvSpPr txBox="1"/>
          <p:nvPr/>
        </p:nvSpPr>
        <p:spPr>
          <a:xfrm>
            <a:off x="838200" y="1690062"/>
            <a:ext cx="10101874" cy="3816429"/>
          </a:xfrm>
          <a:prstGeom prst="rect">
            <a:avLst/>
          </a:prstGeom>
          <a:noFill/>
        </p:spPr>
        <p:txBody>
          <a:bodyPr wrap="square">
            <a:spAutoFit/>
          </a:bodyPr>
          <a:lstStyle/>
          <a:p>
            <a:pPr marL="342900" indent="-342900" algn="l">
              <a:buFont typeface="Arial" panose="020B0604020202020204" pitchFamily="34" charset="0"/>
              <a:buChar char="•"/>
            </a:pPr>
            <a:r>
              <a:rPr lang="es-ES" sz="2200" b="1" i="0" u="none" strike="noStrike" dirty="0">
                <a:solidFill>
                  <a:srgbClr val="000000"/>
                </a:solidFill>
                <a:effectLst/>
              </a:rPr>
              <a:t>La indicación de trasplante se basa en síntomas y carga de enfermedad, no en el fallo hepático.</a:t>
            </a:r>
          </a:p>
          <a:p>
            <a:pPr algn="l"/>
            <a:endParaRPr lang="es-ES" sz="2200" b="1" i="0" u="none" strike="noStrike" dirty="0">
              <a:solidFill>
                <a:srgbClr val="000000"/>
              </a:solidFill>
              <a:effectLst/>
            </a:endParaRPr>
          </a:p>
          <a:p>
            <a:pPr marL="342900" indent="-342900" algn="l">
              <a:buFont typeface="Arial" panose="020B0604020202020204" pitchFamily="34" charset="0"/>
              <a:buChar char="•"/>
            </a:pPr>
            <a:r>
              <a:rPr lang="es-ES" sz="2200" b="1" i="0" u="none" strike="noStrike" dirty="0">
                <a:solidFill>
                  <a:srgbClr val="000000"/>
                </a:solidFill>
                <a:effectLst/>
              </a:rPr>
              <a:t>Valoración integral:</a:t>
            </a:r>
            <a:endParaRPr lang="es-ES" sz="2200" b="0" i="0" u="none" strike="noStrike" dirty="0">
              <a:solidFill>
                <a:srgbClr val="000000"/>
              </a:solidFill>
              <a:effectLst/>
            </a:endParaRPr>
          </a:p>
          <a:p>
            <a:pPr lvl="1">
              <a:buFont typeface="Arial" panose="020B0604020202020204" pitchFamily="34" charset="0"/>
              <a:buChar char="•"/>
            </a:pPr>
            <a:r>
              <a:rPr lang="es-ES" sz="2200" b="0" i="0" u="none" strike="noStrike" dirty="0">
                <a:solidFill>
                  <a:srgbClr val="000000"/>
                </a:solidFill>
                <a:effectLst/>
              </a:rPr>
              <a:t>Volumen hepático (</a:t>
            </a:r>
            <a:r>
              <a:rPr lang="es-ES" sz="2200" b="1" i="0" u="none" strike="noStrike" dirty="0" err="1">
                <a:solidFill>
                  <a:srgbClr val="000000"/>
                </a:solidFill>
                <a:effectLst/>
              </a:rPr>
              <a:t>hTLV</a:t>
            </a:r>
            <a:r>
              <a:rPr lang="es-ES" sz="2200" b="0" i="0" u="none" strike="noStrike" dirty="0">
                <a:solidFill>
                  <a:srgbClr val="000000"/>
                </a:solidFill>
                <a:effectLst/>
              </a:rPr>
              <a:t>)</a:t>
            </a:r>
          </a:p>
          <a:p>
            <a:pPr lvl="1">
              <a:buFont typeface="Arial" panose="020B0604020202020204" pitchFamily="34" charset="0"/>
              <a:buChar char="•"/>
            </a:pPr>
            <a:r>
              <a:rPr lang="es-ES" sz="2200" b="0" i="0" u="none" strike="noStrike" dirty="0">
                <a:solidFill>
                  <a:srgbClr val="000000"/>
                </a:solidFill>
                <a:effectLst/>
              </a:rPr>
              <a:t>Estado nutricional y fragilidad</a:t>
            </a:r>
          </a:p>
          <a:p>
            <a:pPr lvl="1">
              <a:buFont typeface="Arial" panose="020B0604020202020204" pitchFamily="34" charset="0"/>
              <a:buChar char="•"/>
            </a:pPr>
            <a:r>
              <a:rPr lang="es-ES" sz="2200" b="0" i="0" u="none" strike="noStrike" dirty="0">
                <a:solidFill>
                  <a:srgbClr val="000000"/>
                </a:solidFill>
                <a:effectLst/>
              </a:rPr>
              <a:t>Función renal</a:t>
            </a:r>
          </a:p>
          <a:p>
            <a:pPr lvl="1">
              <a:buFont typeface="Arial" panose="020B0604020202020204" pitchFamily="34" charset="0"/>
              <a:buChar char="•"/>
            </a:pPr>
            <a:r>
              <a:rPr lang="es-ES" sz="2200" b="0" i="0" u="none" strike="noStrike" dirty="0">
                <a:solidFill>
                  <a:srgbClr val="000000"/>
                </a:solidFill>
                <a:effectLst/>
              </a:rPr>
              <a:t>Calidad de vida (cuestionarios </a:t>
            </a:r>
            <a:r>
              <a:rPr lang="es-ES" sz="2200" b="1" i="0" u="none" strike="noStrike" dirty="0">
                <a:solidFill>
                  <a:srgbClr val="000000"/>
                </a:solidFill>
                <a:effectLst/>
              </a:rPr>
              <a:t>PLD-Q / POLCA</a:t>
            </a:r>
            <a:r>
              <a:rPr lang="es-ES" sz="2200" b="0" i="0" u="none" strike="noStrike" dirty="0">
                <a:solidFill>
                  <a:srgbClr val="000000"/>
                </a:solidFill>
                <a:effectLst/>
              </a:rPr>
              <a:t>)</a:t>
            </a:r>
          </a:p>
          <a:p>
            <a:pPr lvl="1"/>
            <a:endParaRPr lang="es-ES" sz="2200" b="0" i="0" u="none" strike="noStrike" dirty="0">
              <a:solidFill>
                <a:srgbClr val="000000"/>
              </a:solidFill>
              <a:effectLst/>
            </a:endParaRPr>
          </a:p>
          <a:p>
            <a:pPr algn="l">
              <a:buNone/>
            </a:pPr>
            <a:r>
              <a:rPr lang="es-ES" sz="2200" b="1" i="0" u="none" strike="noStrike" dirty="0">
                <a:solidFill>
                  <a:srgbClr val="000000"/>
                </a:solidFill>
                <a:effectLst/>
              </a:rPr>
              <a:t>• En nuestra cohorte:</a:t>
            </a:r>
            <a:br>
              <a:rPr lang="es-ES" sz="2200" b="0" i="0" u="none" strike="noStrike" dirty="0">
                <a:solidFill>
                  <a:srgbClr val="000000"/>
                </a:solidFill>
                <a:effectLst/>
              </a:rPr>
            </a:br>
            <a:r>
              <a:rPr lang="es-ES" sz="2200" b="0" i="0" u="none" strike="noStrike" dirty="0">
                <a:solidFill>
                  <a:srgbClr val="000000"/>
                </a:solidFill>
                <a:effectLst/>
              </a:rPr>
              <a:t>La mayoría de centros no </a:t>
            </a:r>
            <a:r>
              <a:rPr lang="es-ES" sz="2200" dirty="0">
                <a:solidFill>
                  <a:srgbClr val="000000"/>
                </a:solidFill>
              </a:rPr>
              <a:t>las realizaban</a:t>
            </a:r>
            <a:r>
              <a:rPr lang="es-ES" sz="2200" b="0" i="0" u="none" strike="noStrike" dirty="0">
                <a:solidFill>
                  <a:srgbClr val="000000"/>
                </a:solidFill>
                <a:effectLst/>
              </a:rPr>
              <a:t> de forma sistemática</a:t>
            </a:r>
            <a:r>
              <a:rPr lang="es-ES" sz="2200" dirty="0">
                <a:solidFill>
                  <a:srgbClr val="000000"/>
                </a:solidFill>
              </a:rPr>
              <a:t>./actual.</a:t>
            </a:r>
            <a:endParaRPr lang="es-ES" sz="2200" b="0" i="0" u="none" strike="noStrike" dirty="0">
              <a:solidFill>
                <a:srgbClr val="000000"/>
              </a:solidFill>
              <a:effectLst/>
            </a:endParaRPr>
          </a:p>
        </p:txBody>
      </p:sp>
    </p:spTree>
    <p:extLst>
      <p:ext uri="{BB962C8B-B14F-4D97-AF65-F5344CB8AC3E}">
        <p14:creationId xmlns:p14="http://schemas.microsoft.com/office/powerpoint/2010/main" val="129764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25B6E-10B5-C106-D552-2B522E3AAC26}"/>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0165C027-A6AB-C3A7-64BB-2572CE0E37B4}"/>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AA78B497-199D-E8FB-2156-8F8FFC9BB095}"/>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0AC00411-FB20-47D7-6C90-31A72B2FDDA6}"/>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6C088F1E-C08B-32E3-F91A-399D8D809997}"/>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AE0E931A-C977-9259-15AB-5D45743B58E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FB0D292E-225B-1A6D-05AE-F926D52770F2}"/>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70B8097D-1F40-A1C0-F352-8E12E98160EE}"/>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B46826DA-9C24-ED29-7E8E-3757638C8457}"/>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E437FFF3-BFF8-FCC7-B5DD-5416CC16904C}"/>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E8AB0B74-57A4-8957-E7C2-44D66C179C55}"/>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208610A6-4366-1A4C-6964-E4CDFC847B11}"/>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5C49850F-C672-62AE-DE09-58EA0B4D93A9}"/>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5A0418B3-08D3-095A-94D0-E882CD518E2A}"/>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3" name="CuadroTexto 2">
            <a:extLst>
              <a:ext uri="{FF2B5EF4-FFF2-40B4-BE49-F238E27FC236}">
                <a16:creationId xmlns:a16="http://schemas.microsoft.com/office/drawing/2014/main" id="{890A1AAF-597C-A7C8-DA5D-8609DCF353B3}"/>
              </a:ext>
            </a:extLst>
          </p:cNvPr>
          <p:cNvSpPr txBox="1"/>
          <p:nvPr/>
        </p:nvSpPr>
        <p:spPr>
          <a:xfrm>
            <a:off x="908539" y="2261770"/>
            <a:ext cx="10374922" cy="1938992"/>
          </a:xfrm>
          <a:prstGeom prst="rect">
            <a:avLst/>
          </a:prstGeom>
          <a:noFill/>
        </p:spPr>
        <p:txBody>
          <a:bodyPr wrap="square">
            <a:spAutoFit/>
          </a:bodyPr>
          <a:lstStyle/>
          <a:p>
            <a:r>
              <a:rPr lang="es-ES" sz="4000" b="1" i="1" dirty="0"/>
              <a:t>TRASPLANTE HEPÁTICO EN LA ENFERMEDAD POLIQUISTICA HEPÁTICA: </a:t>
            </a:r>
          </a:p>
          <a:p>
            <a:r>
              <a:rPr lang="es-ES" sz="4000" b="1" i="1" dirty="0"/>
              <a:t>EXPERIENCIA ESPAÑOLA</a:t>
            </a:r>
          </a:p>
        </p:txBody>
      </p:sp>
    </p:spTree>
    <p:extLst>
      <p:ext uri="{BB962C8B-B14F-4D97-AF65-F5344CB8AC3E}">
        <p14:creationId xmlns:p14="http://schemas.microsoft.com/office/powerpoint/2010/main" val="179381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ED6A6-0DB1-CDFB-E799-DA688948B1D0}"/>
            </a:ext>
          </a:extLst>
        </p:cNvPr>
        <p:cNvGrpSpPr/>
        <p:nvPr/>
      </p:nvGrpSpPr>
      <p:grpSpPr>
        <a:xfrm>
          <a:off x="0" y="0"/>
          <a:ext cx="0" cy="0"/>
          <a:chOff x="0" y="0"/>
          <a:chExt cx="0" cy="0"/>
        </a:xfrm>
      </p:grpSpPr>
      <p:grpSp>
        <p:nvGrpSpPr>
          <p:cNvPr id="19" name="Grupo 18">
            <a:extLst>
              <a:ext uri="{FF2B5EF4-FFF2-40B4-BE49-F238E27FC236}">
                <a16:creationId xmlns:a16="http://schemas.microsoft.com/office/drawing/2014/main" id="{C2D45823-384D-5C9C-B347-C57B7C0D6CDA}"/>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AF737B27-CA4B-C9C7-DD3E-E84C9461BB73}"/>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C055AF91-2410-8BFC-6537-F58D898B1E29}"/>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4EFD2BAE-5A42-166B-59F3-0BFABEC8896C}"/>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C680CEE6-0B84-2A0D-4911-FCF9792A50C7}"/>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35DF97A0-0604-DB7C-C98C-4B2B222A0604}"/>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5964D436-DBB5-625B-5EED-215F105652C4}"/>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3A8CF92-38D2-3874-7675-B839D06BB334}"/>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A42A3480-3032-6A89-DDFE-8D9F357A44F3}"/>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C687BEED-2775-C29B-9BC6-EBC3BC918EC3}"/>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53A768E6-C83D-9143-49DA-98312AB3251F}"/>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50F7C903-D7A3-B275-C820-1883D4E0B968}"/>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1BEBD562-A76B-3F0A-CFA7-6FFF06EDCDB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27" name="Título 26">
            <a:extLst>
              <a:ext uri="{FF2B5EF4-FFF2-40B4-BE49-F238E27FC236}">
                <a16:creationId xmlns:a16="http://schemas.microsoft.com/office/drawing/2014/main" id="{F3011861-E8E7-F5F4-1877-94D511175AA9}"/>
              </a:ext>
            </a:extLst>
          </p:cNvPr>
          <p:cNvSpPr>
            <a:spLocks noGrp="1"/>
          </p:cNvSpPr>
          <p:nvPr>
            <p:ph type="title"/>
          </p:nvPr>
        </p:nvSpPr>
        <p:spPr/>
        <p:txBody>
          <a:bodyPr/>
          <a:lstStyle/>
          <a:p>
            <a:r>
              <a:rPr lang="es-ES" b="1" dirty="0"/>
              <a:t>Métodos</a:t>
            </a:r>
          </a:p>
        </p:txBody>
      </p:sp>
      <p:sp>
        <p:nvSpPr>
          <p:cNvPr id="34" name="Marcador de contenido 33">
            <a:extLst>
              <a:ext uri="{FF2B5EF4-FFF2-40B4-BE49-F238E27FC236}">
                <a16:creationId xmlns:a16="http://schemas.microsoft.com/office/drawing/2014/main" id="{2A7ADBAD-CBFA-8D25-3D2E-B62400844411}"/>
              </a:ext>
            </a:extLst>
          </p:cNvPr>
          <p:cNvSpPr>
            <a:spLocks noGrp="1"/>
          </p:cNvSpPr>
          <p:nvPr>
            <p:ph idx="1"/>
          </p:nvPr>
        </p:nvSpPr>
        <p:spPr/>
        <p:txBody>
          <a:bodyPr>
            <a:normAutofit lnSpcReduction="10000"/>
          </a:bodyPr>
          <a:lstStyle/>
          <a:p>
            <a:r>
              <a:rPr lang="es-ES" b="1" dirty="0"/>
              <a:t>Diseño: </a:t>
            </a:r>
            <a:r>
              <a:rPr lang="es-ES" dirty="0"/>
              <a:t>Estudio retrospectivo y observacional (1992–2024)</a:t>
            </a:r>
          </a:p>
          <a:p>
            <a:pPr lvl="0"/>
            <a:r>
              <a:rPr lang="es-ES" b="1" dirty="0"/>
              <a:t>Población: </a:t>
            </a:r>
            <a:r>
              <a:rPr lang="es-ES" dirty="0"/>
              <a:t>Pacientes sometidos a TH (THR) por PQH/PQHR</a:t>
            </a:r>
          </a:p>
          <a:p>
            <a:pPr lvl="0"/>
            <a:r>
              <a:rPr lang="es-ES" b="1" dirty="0"/>
              <a:t>Variables:</a:t>
            </a:r>
            <a:r>
              <a:rPr lang="es-ES" dirty="0"/>
              <a:t> Demográficas, clínicas, quirúrgicas, complicaciones y </a:t>
            </a:r>
          </a:p>
          <a:p>
            <a:pPr marL="0" lvl="0" indent="0">
              <a:buNone/>
            </a:pPr>
            <a:r>
              <a:rPr lang="es-ES" dirty="0"/>
              <a:t>   evolución </a:t>
            </a:r>
          </a:p>
          <a:p>
            <a:pPr lvl="0"/>
            <a:r>
              <a:rPr lang="es-ES" b="1" dirty="0"/>
              <a:t>Seguimiento: </a:t>
            </a:r>
            <a:r>
              <a:rPr lang="es-ES" dirty="0"/>
              <a:t>Mínimo de 6 meses</a:t>
            </a:r>
          </a:p>
          <a:p>
            <a:pPr lvl="0"/>
            <a:r>
              <a:rPr lang="es-ES" b="1" dirty="0"/>
              <a:t>Análisis:</a:t>
            </a:r>
            <a:r>
              <a:rPr lang="es-ES" dirty="0"/>
              <a:t> Descriptivo (mediana/IQR, %); supervivencia con Kaplan–Meier.</a:t>
            </a:r>
          </a:p>
          <a:p>
            <a:pPr lvl="0"/>
            <a:r>
              <a:rPr lang="es-ES" b="1" dirty="0"/>
              <a:t>Datos faltantes:</a:t>
            </a:r>
            <a:r>
              <a:rPr lang="es-ES" dirty="0"/>
              <a:t> análisis por casos completos; denominadores variables; sin imputación. Para tablas principales se usaron variables con ≥80% de completitud.</a:t>
            </a:r>
          </a:p>
          <a:p>
            <a:pPr marL="0" indent="0">
              <a:buNone/>
            </a:pPr>
            <a:endParaRPr lang="es-ES" dirty="0"/>
          </a:p>
        </p:txBody>
      </p:sp>
    </p:spTree>
    <p:extLst>
      <p:ext uri="{BB962C8B-B14F-4D97-AF65-F5344CB8AC3E}">
        <p14:creationId xmlns:p14="http://schemas.microsoft.com/office/powerpoint/2010/main" val="309707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FA114-1B8E-2184-6BE8-B0EF6FA04CE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82C117C4-FCA7-5D1E-FFE7-793C6B7DBDF8}"/>
              </a:ext>
            </a:extLst>
          </p:cNvPr>
          <p:cNvPicPr>
            <a:picLocks noChangeAspect="1"/>
          </p:cNvPicPr>
          <p:nvPr/>
        </p:nvPicPr>
        <p:blipFill>
          <a:blip r:embed="rId3"/>
          <a:srcRect t="3462"/>
          <a:stretch>
            <a:fillRect/>
          </a:stretch>
        </p:blipFill>
        <p:spPr>
          <a:xfrm>
            <a:off x="926836" y="831314"/>
            <a:ext cx="8556962" cy="5392985"/>
          </a:xfrm>
          <a:prstGeom prst="rect">
            <a:avLst/>
          </a:prstGeom>
        </p:spPr>
      </p:pic>
      <p:grpSp>
        <p:nvGrpSpPr>
          <p:cNvPr id="19" name="Grupo 18">
            <a:extLst>
              <a:ext uri="{FF2B5EF4-FFF2-40B4-BE49-F238E27FC236}">
                <a16:creationId xmlns:a16="http://schemas.microsoft.com/office/drawing/2014/main" id="{EA71F768-8763-1D23-4A0F-DA09F7C04B38}"/>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419E20EC-9D8A-41DC-FE48-EA26F9085E6D}"/>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7FA1B8A8-CDAA-78DB-21F1-AA04C7131752}"/>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DCD4FC17-9EE6-CBA2-E306-EC1FE9B033BA}"/>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16314688-8742-3FC2-3517-D23892F6E7CC}"/>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734905F9-F3DE-B3BD-FEB9-5F754D35B709}"/>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1727FAF-7998-4476-0A08-18F4D1E37451}"/>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BF83DA07-B5BA-79B4-3274-09318185E3AE}"/>
                    </a:ext>
                  </a:extLst>
                </p:cNvPr>
                <p:cNvPicPr>
                  <a:picLocks noGrp="1" noRot="1" noChangeAspect="1" noMove="1" noResize="1" noEditPoints="1" noAdjustHandles="1" noChangeArrowheads="1" noChangeShapeType="1" noCrop="1"/>
                </p:cNvPicPr>
                <p:nvPr/>
              </p:nvPicPr>
              <p:blipFill>
                <a:blip r:embed="rId4"/>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E3CA3B5A-E61D-2A0B-9157-DA3D77CE54B9}"/>
                  </a:ext>
                </a:extLst>
              </p:cNvPr>
              <p:cNvPicPr>
                <a:picLocks noGrp="1" noRot="1" noChangeAspect="1" noMove="1" noResize="1" noEditPoints="1" noAdjustHandles="1" noChangeArrowheads="1" noChangeShapeType="1" noCrop="1"/>
              </p:cNvPicPr>
              <p:nvPr/>
            </p:nvPicPr>
            <p:blipFill>
              <a:blip r:embed="rId5"/>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613BFC9B-7A31-1DA8-1587-A4AEEB380237}"/>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A257DDEE-F964-140C-7E23-730D81D08ED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2C7515BA-AF86-2FF0-61F7-DC910F714CE2}"/>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CE6595B9-F0AB-2039-DAB8-10D892403483}"/>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3" name="Título 2">
            <a:extLst>
              <a:ext uri="{FF2B5EF4-FFF2-40B4-BE49-F238E27FC236}">
                <a16:creationId xmlns:a16="http://schemas.microsoft.com/office/drawing/2014/main" id="{526CE155-19EA-8574-ED42-BD24570D80FF}"/>
              </a:ext>
            </a:extLst>
          </p:cNvPr>
          <p:cNvSpPr>
            <a:spLocks noGrp="1"/>
          </p:cNvSpPr>
          <p:nvPr>
            <p:ph type="title"/>
          </p:nvPr>
        </p:nvSpPr>
        <p:spPr>
          <a:xfrm>
            <a:off x="367615" y="-114685"/>
            <a:ext cx="10515600" cy="1325563"/>
          </a:xfrm>
        </p:spPr>
        <p:txBody>
          <a:bodyPr>
            <a:normAutofit/>
          </a:bodyPr>
          <a:lstStyle/>
          <a:p>
            <a:r>
              <a:rPr lang="es-ES" sz="3600" b="1" dirty="0"/>
              <a:t>Casos por centro</a:t>
            </a:r>
          </a:p>
        </p:txBody>
      </p:sp>
      <p:sp>
        <p:nvSpPr>
          <p:cNvPr id="4" name="CuadroTexto 3">
            <a:extLst>
              <a:ext uri="{FF2B5EF4-FFF2-40B4-BE49-F238E27FC236}">
                <a16:creationId xmlns:a16="http://schemas.microsoft.com/office/drawing/2014/main" id="{E0DE5D50-60FC-27CD-5715-14CE2C872EA0}"/>
              </a:ext>
            </a:extLst>
          </p:cNvPr>
          <p:cNvSpPr txBox="1"/>
          <p:nvPr/>
        </p:nvSpPr>
        <p:spPr>
          <a:xfrm>
            <a:off x="9880979" y="3035363"/>
            <a:ext cx="1601294" cy="492443"/>
          </a:xfrm>
          <a:prstGeom prst="rect">
            <a:avLst/>
          </a:prstGeom>
          <a:noFill/>
          <a:ln w="31750">
            <a:solidFill>
              <a:srgbClr val="C00000"/>
            </a:solidFill>
          </a:ln>
        </p:spPr>
        <p:txBody>
          <a:bodyPr wrap="square" rtlCol="0">
            <a:spAutoFit/>
          </a:bodyPr>
          <a:lstStyle/>
          <a:p>
            <a:r>
              <a:rPr lang="es-ES" sz="2600" dirty="0"/>
              <a:t>Total: 226 </a:t>
            </a:r>
          </a:p>
        </p:txBody>
      </p:sp>
      <p:sp>
        <p:nvSpPr>
          <p:cNvPr id="10" name="CuadroTexto 9">
            <a:extLst>
              <a:ext uri="{FF2B5EF4-FFF2-40B4-BE49-F238E27FC236}">
                <a16:creationId xmlns:a16="http://schemas.microsoft.com/office/drawing/2014/main" id="{75CD476F-D528-4BEB-8298-09DAF5A89A6D}"/>
              </a:ext>
            </a:extLst>
          </p:cNvPr>
          <p:cNvSpPr txBox="1"/>
          <p:nvPr/>
        </p:nvSpPr>
        <p:spPr>
          <a:xfrm>
            <a:off x="8784475" y="959742"/>
            <a:ext cx="613526" cy="261610"/>
          </a:xfrm>
          <a:prstGeom prst="rect">
            <a:avLst/>
          </a:prstGeom>
          <a:solidFill>
            <a:schemeClr val="bg1"/>
          </a:solidFill>
        </p:spPr>
        <p:txBody>
          <a:bodyPr wrap="square" rtlCol="0">
            <a:spAutoFit/>
          </a:bodyPr>
          <a:lstStyle/>
          <a:p>
            <a:r>
              <a:rPr lang="es-ES" sz="1100" dirty="0"/>
              <a:t>43         </a:t>
            </a:r>
          </a:p>
        </p:txBody>
      </p:sp>
      <p:sp>
        <p:nvSpPr>
          <p:cNvPr id="20" name="CuadroTexto 19">
            <a:extLst>
              <a:ext uri="{FF2B5EF4-FFF2-40B4-BE49-F238E27FC236}">
                <a16:creationId xmlns:a16="http://schemas.microsoft.com/office/drawing/2014/main" id="{7645466D-B3BC-F9A2-D664-9502FE8EEBF6}"/>
              </a:ext>
            </a:extLst>
          </p:cNvPr>
          <p:cNvSpPr txBox="1"/>
          <p:nvPr/>
        </p:nvSpPr>
        <p:spPr>
          <a:xfrm>
            <a:off x="9503944" y="3678686"/>
            <a:ext cx="2480466" cy="369332"/>
          </a:xfrm>
          <a:prstGeom prst="rect">
            <a:avLst/>
          </a:prstGeom>
          <a:noFill/>
        </p:spPr>
        <p:txBody>
          <a:bodyPr wrap="square">
            <a:spAutoFit/>
          </a:bodyPr>
          <a:lstStyle/>
          <a:p>
            <a:pPr lvl="0"/>
            <a:r>
              <a:rPr lang="es-ES" b="1" dirty="0"/>
              <a:t>16 hospitales españoles</a:t>
            </a:r>
            <a:endParaRPr lang="es-ES" dirty="0"/>
          </a:p>
        </p:txBody>
      </p:sp>
    </p:spTree>
    <p:extLst>
      <p:ext uri="{BB962C8B-B14F-4D97-AF65-F5344CB8AC3E}">
        <p14:creationId xmlns:p14="http://schemas.microsoft.com/office/powerpoint/2010/main" val="1377982705"/>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c5cd9b1-7df6-4125-9594-fc0acfe49476" xsi:nil="true"/>
    <lcf76f155ced4ddcb4097134ff3c332f xmlns="2ba98950-7f45-4f63-93ce-8807729bc46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E020579F7B4964FACCC3D9671C8AF13" ma:contentTypeVersion="14" ma:contentTypeDescription="Crear nuevo documento." ma:contentTypeScope="" ma:versionID="a36bc7379729fb197f81f6c1046e658d">
  <xsd:schema xmlns:xsd="http://www.w3.org/2001/XMLSchema" xmlns:xs="http://www.w3.org/2001/XMLSchema" xmlns:p="http://schemas.microsoft.com/office/2006/metadata/properties" xmlns:ns2="2ba98950-7f45-4f63-93ce-8807729bc465" xmlns:ns3="0c5cd9b1-7df6-4125-9594-fc0acfe49476" targetNamespace="http://schemas.microsoft.com/office/2006/metadata/properties" ma:root="true" ma:fieldsID="8c391ca4074de249015c27fdc0d86995" ns2:_="" ns3:_="">
    <xsd:import namespace="2ba98950-7f45-4f63-93ce-8807729bc465"/>
    <xsd:import namespace="0c5cd9b1-7df6-4125-9594-fc0acfe494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98950-7f45-4f63-93ce-8807729bc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cc06aaf1-dea5-4937-a89f-1c0b07b63c8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5cd9b1-7df6-4125-9594-fc0acfe4947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6cc2f8-7afc-48ea-9592-642bd44d942f}" ma:internalName="TaxCatchAll" ma:showField="CatchAllData" ma:web="0c5cd9b1-7df6-4125-9594-fc0acfe49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AAE77-4BE6-4504-B263-33AECFAD9B0D}">
  <ds:schemaRefs>
    <ds:schemaRef ds:uri="http://schemas.microsoft.com/sharepoint/v3/contenttype/forms"/>
  </ds:schemaRefs>
</ds:datastoreItem>
</file>

<file path=customXml/itemProps2.xml><?xml version="1.0" encoding="utf-8"?>
<ds:datastoreItem xmlns:ds="http://schemas.openxmlformats.org/officeDocument/2006/customXml" ds:itemID="{CF4C74D6-8E01-4C8F-A796-A362780A2589}">
  <ds:schemaRefs>
    <ds:schemaRef ds:uri="http://schemas.microsoft.com/office/2006/metadata/properties"/>
    <ds:schemaRef ds:uri="http://schemas.microsoft.com/office/infopath/2007/PartnerControls"/>
    <ds:schemaRef ds:uri="0c5cd9b1-7df6-4125-9594-fc0acfe49476"/>
    <ds:schemaRef ds:uri="2ba98950-7f45-4f63-93ce-8807729bc465"/>
  </ds:schemaRefs>
</ds:datastoreItem>
</file>

<file path=customXml/itemProps3.xml><?xml version="1.0" encoding="utf-8"?>
<ds:datastoreItem xmlns:ds="http://schemas.openxmlformats.org/officeDocument/2006/customXml" ds:itemID="{FA0CDA8D-16F4-45CE-AA30-EF5AA2087F61}"/>
</file>

<file path=docProps/app.xml><?xml version="1.0" encoding="utf-8"?>
<Properties xmlns="http://schemas.openxmlformats.org/officeDocument/2006/extended-properties" xmlns:vt="http://schemas.openxmlformats.org/officeDocument/2006/docPropsVTypes">
  <TotalTime>13914</TotalTime>
  <Words>3813</Words>
  <Application>Microsoft Macintosh PowerPoint</Application>
  <PresentationFormat>Panorámica</PresentationFormat>
  <Paragraphs>692</Paragraphs>
  <Slides>25</Slides>
  <Notes>25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Abadi MT Condensed Light</vt:lpstr>
      <vt:lpstr>AkayaTelivigala</vt:lpstr>
      <vt:lpstr>Aptos</vt:lpstr>
      <vt:lpstr>Arial</vt:lpstr>
      <vt:lpstr>Calibri</vt:lpstr>
      <vt:lpstr>Calibri Light</vt:lpstr>
      <vt:lpstr>Roboto Condensed</vt:lpstr>
      <vt:lpstr>system-ui</vt:lpstr>
      <vt:lpstr>Wingdings</vt:lpstr>
      <vt:lpstr>Tema de l'Office</vt:lpstr>
      <vt:lpstr>Presentación de PowerPoint</vt:lpstr>
      <vt:lpstr>Presentación de PowerPoint</vt:lpstr>
      <vt:lpstr>Presentación de PowerPoint</vt:lpstr>
      <vt:lpstr>The Gigot classification</vt:lpstr>
      <vt:lpstr>Transplante Hepato-Renal simultaneo</vt:lpstr>
      <vt:lpstr>Evaluación pretrasplante</vt:lpstr>
      <vt:lpstr>Presentación de PowerPoint</vt:lpstr>
      <vt:lpstr>Métodos</vt:lpstr>
      <vt:lpstr>Casos por centro</vt:lpstr>
      <vt:lpstr>Resultados</vt:lpstr>
      <vt:lpstr>Características donantes</vt:lpstr>
      <vt:lpstr>Características Receptores</vt:lpstr>
      <vt:lpstr>Síndrome compresivo</vt:lpstr>
      <vt:lpstr>Evolución clínica y tratamientos previos al trasplante</vt:lpstr>
      <vt:lpstr>Datos Intraoperatorios</vt:lpstr>
      <vt:lpstr>Resultados postoperatorios y función inicial del injerto</vt:lpstr>
      <vt:lpstr>Complicaciones vasculares y biliares postrasplante</vt:lpstr>
      <vt:lpstr>Complicaciones vasculares y biliares en el seguimiento</vt:lpstr>
      <vt:lpstr>Seguimiento y resultados a largo plazo</vt:lpstr>
      <vt:lpstr>Supervivencia - Receptor</vt:lpstr>
      <vt:lpstr>Supervivencia - Receptor</vt:lpstr>
      <vt:lpstr>Supervivencia - Injerto</vt:lpstr>
      <vt:lpstr>Conclusiones</vt:lpstr>
      <vt:lpstr>Limitaciones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NATALIA GRUP CONGRES</dc:creator>
  <cp:lastModifiedBy>GABRIELA CHULLO LLERENA</cp:lastModifiedBy>
  <cp:revision>31</cp:revision>
  <dcterms:created xsi:type="dcterms:W3CDTF">2022-01-31T13:34:55Z</dcterms:created>
  <dcterms:modified xsi:type="dcterms:W3CDTF">2025-10-23T07:30:11Z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0x010100DE020579F7B4964FACCC3D9671C8AF13</vt:lpwstr>
  </property>
  <property fmtid="{D5CDD505-2E9C-101B-9397-08002B2CF9AE}" pid="3" name="MediaServiceImageTags">
    <vt:lpwstr/>
  </property>
</Properties>
</file>