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265" r:id="rId6"/>
    <p:sldId id="264" r:id="rId7"/>
    <p:sldId id="266" r:id="rId8"/>
    <p:sldId id="267" r:id="rId9"/>
    <p:sldId id="269" r:id="rId10"/>
    <p:sldId id="268" r:id="rId11"/>
    <p:sldId id="284" r:id="rId12"/>
    <p:sldId id="285" r:id="rId13"/>
    <p:sldId id="278" r:id="rId14"/>
    <p:sldId id="283" r:id="rId15"/>
    <p:sldId id="271" r:id="rId16"/>
    <p:sldId id="275" r:id="rId17"/>
    <p:sldId id="276" r:id="rId18"/>
    <p:sldId id="277" r:id="rId19"/>
    <p:sldId id="270" r:id="rId20"/>
    <p:sldId id="282" r:id="rId21"/>
    <p:sldId id="274" r:id="rId2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" userDrawn="1">
          <p15:clr>
            <a:srgbClr val="A4A3A4"/>
          </p15:clr>
        </p15:guide>
        <p15:guide id="2" pos="72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7A85"/>
    <a:srgbClr val="00A2E2"/>
    <a:srgbClr val="B5A8AF"/>
    <a:srgbClr val="B3A6AD"/>
    <a:srgbClr val="01A2E2"/>
    <a:srgbClr val="009AE6"/>
    <a:srgbClr val="FDFEFD"/>
    <a:srgbClr val="939292"/>
    <a:srgbClr val="00833D"/>
    <a:srgbClr val="E7A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69610" autoAdjust="0"/>
  </p:normalViewPr>
  <p:slideViewPr>
    <p:cSldViewPr snapToGrid="0" showGuides="1">
      <p:cViewPr>
        <p:scale>
          <a:sx n="60" d="100"/>
          <a:sy n="60" d="100"/>
        </p:scale>
        <p:origin x="636" y="-268"/>
      </p:cViewPr>
      <p:guideLst>
        <p:guide orient="horz" pos="96"/>
        <p:guide pos="721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a Llado" userId="92b9b8683bb676a5" providerId="LiveId" clId="{19AFAB9E-BEF6-4E42-8265-80E655D302CC}"/>
    <pc:docChg chg="undo custSel addSld delSld modSld sldOrd">
      <pc:chgData name="Laura Llado" userId="92b9b8683bb676a5" providerId="LiveId" clId="{19AFAB9E-BEF6-4E42-8265-80E655D302CC}" dt="2025-10-21T03:13:58.149" v="4348" actId="113"/>
      <pc:docMkLst>
        <pc:docMk/>
      </pc:docMkLst>
      <pc:sldChg chg="addSp modSp mod">
        <pc:chgData name="Laura Llado" userId="92b9b8683bb676a5" providerId="LiveId" clId="{19AFAB9E-BEF6-4E42-8265-80E655D302CC}" dt="2025-10-12T16:38:53.333" v="3888" actId="20577"/>
        <pc:sldMkLst>
          <pc:docMk/>
          <pc:sldMk cId="744342960" sldId="257"/>
        </pc:sldMkLst>
        <pc:spChg chg="mod">
          <ac:chgData name="Laura Llado" userId="92b9b8683bb676a5" providerId="LiveId" clId="{19AFAB9E-BEF6-4E42-8265-80E655D302CC}" dt="2025-10-12T16:38:53.333" v="3888" actId="20577"/>
          <ac:spMkLst>
            <pc:docMk/>
            <pc:sldMk cId="744342960" sldId="257"/>
            <ac:spMk id="9" creationId="{FBBD72F3-89DC-4AF5-9DBA-1D5B051362E5}"/>
          </ac:spMkLst>
        </pc:spChg>
        <pc:spChg chg="mod">
          <ac:chgData name="Laura Llado" userId="92b9b8683bb676a5" providerId="LiveId" clId="{19AFAB9E-BEF6-4E42-8265-80E655D302CC}" dt="2025-10-12T07:49:21.595" v="70" actId="1076"/>
          <ac:spMkLst>
            <pc:docMk/>
            <pc:sldMk cId="744342960" sldId="257"/>
            <ac:spMk id="10" creationId="{436BE692-1C7E-44F3-BFF5-EF53613BC7EF}"/>
          </ac:spMkLst>
        </pc:spChg>
        <pc:picChg chg="add mod">
          <ac:chgData name="Laura Llado" userId="92b9b8683bb676a5" providerId="LiveId" clId="{19AFAB9E-BEF6-4E42-8265-80E655D302CC}" dt="2025-10-12T07:43:04.564" v="5" actId="1076"/>
          <ac:picMkLst>
            <pc:docMk/>
            <pc:sldMk cId="744342960" sldId="257"/>
            <ac:picMk id="5" creationId="{23B78D09-409F-4F03-A77F-A317123A7204}"/>
          </ac:picMkLst>
        </pc:picChg>
      </pc:sldChg>
      <pc:sldChg chg="addSp modSp mod modNotesTx">
        <pc:chgData name="Laura Llado" userId="92b9b8683bb676a5" providerId="LiveId" clId="{19AFAB9E-BEF6-4E42-8265-80E655D302CC}" dt="2025-10-18T10:43:02.188" v="4317" actId="1076"/>
        <pc:sldMkLst>
          <pc:docMk/>
          <pc:sldMk cId="2061159690" sldId="264"/>
        </pc:sldMkLst>
        <pc:spChg chg="add mod">
          <ac:chgData name="Laura Llado" userId="92b9b8683bb676a5" providerId="LiveId" clId="{19AFAB9E-BEF6-4E42-8265-80E655D302CC}" dt="2025-10-18T10:43:02.188" v="4317" actId="1076"/>
          <ac:spMkLst>
            <pc:docMk/>
            <pc:sldMk cId="2061159690" sldId="264"/>
            <ac:spMk id="20" creationId="{A89372F9-41E0-E24A-AA68-CCD02D234042}"/>
          </ac:spMkLst>
        </pc:spChg>
        <pc:picChg chg="add mod">
          <ac:chgData name="Laura Llado" userId="92b9b8683bb676a5" providerId="LiveId" clId="{19AFAB9E-BEF6-4E42-8265-80E655D302CC}" dt="2025-10-12T07:43:29.036" v="22" actId="1076"/>
          <ac:picMkLst>
            <pc:docMk/>
            <pc:sldMk cId="2061159690" sldId="264"/>
            <ac:picMk id="2" creationId="{23B78D09-409F-4F03-A77F-A317123A7204}"/>
          </ac:picMkLst>
        </pc:picChg>
        <pc:picChg chg="mod">
          <ac:chgData name="Laura Llado" userId="92b9b8683bb676a5" providerId="LiveId" clId="{19AFAB9E-BEF6-4E42-8265-80E655D302CC}" dt="2025-10-18T10:42:54.729" v="4315" actId="1076"/>
          <ac:picMkLst>
            <pc:docMk/>
            <pc:sldMk cId="2061159690" sldId="264"/>
            <ac:picMk id="4" creationId="{EBB8B20E-535E-46F3-17F5-FB04F08D5C46}"/>
          </ac:picMkLst>
        </pc:picChg>
        <pc:picChg chg="add mod modCrop">
          <ac:chgData name="Laura Llado" userId="92b9b8683bb676a5" providerId="LiveId" clId="{19AFAB9E-BEF6-4E42-8265-80E655D302CC}" dt="2025-10-18T10:42:57.728" v="4316" actId="1076"/>
          <ac:picMkLst>
            <pc:docMk/>
            <pc:sldMk cId="2061159690" sldId="264"/>
            <ac:picMk id="11" creationId="{950D40A0-02C1-B071-C7B9-BB22E1E5BE02}"/>
          </ac:picMkLst>
        </pc:picChg>
      </pc:sldChg>
      <pc:sldChg chg="addSp delSp modSp mod modNotesTx">
        <pc:chgData name="Laura Llado" userId="92b9b8683bb676a5" providerId="LiveId" clId="{19AFAB9E-BEF6-4E42-8265-80E655D302CC}" dt="2025-10-18T10:33:31.331" v="4246" actId="20577"/>
        <pc:sldMkLst>
          <pc:docMk/>
          <pc:sldMk cId="3848353548" sldId="265"/>
        </pc:sldMkLst>
        <pc:spChg chg="mod">
          <ac:chgData name="Laura Llado" userId="92b9b8683bb676a5" providerId="LiveId" clId="{19AFAB9E-BEF6-4E42-8265-80E655D302CC}" dt="2025-10-13T17:19:15.947" v="3894" actId="1076"/>
          <ac:spMkLst>
            <pc:docMk/>
            <pc:sldMk cId="3848353548" sldId="265"/>
            <ac:spMk id="11" creationId="{BF0D03A5-50C8-22BC-7465-01B4A1363186}"/>
          </ac:spMkLst>
        </pc:spChg>
        <pc:spChg chg="mod">
          <ac:chgData name="Laura Llado" userId="92b9b8683bb676a5" providerId="LiveId" clId="{19AFAB9E-BEF6-4E42-8265-80E655D302CC}" dt="2025-10-12T07:43:21.081" v="19" actId="1036"/>
          <ac:spMkLst>
            <pc:docMk/>
            <pc:sldMk cId="3848353548" sldId="265"/>
            <ac:spMk id="22" creationId="{F8BE1A2D-5CB9-E609-9CB5-6F79083DA6C4}"/>
          </ac:spMkLst>
        </pc:spChg>
        <pc:spChg chg="mod">
          <ac:chgData name="Laura Llado" userId="92b9b8683bb676a5" providerId="LiveId" clId="{19AFAB9E-BEF6-4E42-8265-80E655D302CC}" dt="2025-10-12T07:43:21.081" v="19" actId="1036"/>
          <ac:spMkLst>
            <pc:docMk/>
            <pc:sldMk cId="3848353548" sldId="265"/>
            <ac:spMk id="23" creationId="{196C3BF1-AFDD-3B37-AE3D-7C5D0C314B8C}"/>
          </ac:spMkLst>
        </pc:spChg>
        <pc:picChg chg="mod">
          <ac:chgData name="Laura Llado" userId="92b9b8683bb676a5" providerId="LiveId" clId="{19AFAB9E-BEF6-4E42-8265-80E655D302CC}" dt="2025-10-12T15:14:18.026" v="347" actId="1076"/>
          <ac:picMkLst>
            <pc:docMk/>
            <pc:sldMk cId="3848353548" sldId="265"/>
            <ac:picMk id="2" creationId="{1229D7DD-967E-F0B3-2B45-F356AD6A449F}"/>
          </ac:picMkLst>
        </pc:picChg>
        <pc:picChg chg="add mod">
          <ac:chgData name="Laura Llado" userId="92b9b8683bb676a5" providerId="LiveId" clId="{19AFAB9E-BEF6-4E42-8265-80E655D302CC}" dt="2025-10-12T07:43:13.640" v="8" actId="1076"/>
          <ac:picMkLst>
            <pc:docMk/>
            <pc:sldMk cId="3848353548" sldId="265"/>
            <ac:picMk id="3" creationId="{23B78D09-409F-4F03-A77F-A317123A7204}"/>
          </ac:picMkLst>
        </pc:picChg>
        <pc:picChg chg="add mod modCrop">
          <ac:chgData name="Laura Llado" userId="92b9b8683bb676a5" providerId="LiveId" clId="{19AFAB9E-BEF6-4E42-8265-80E655D302CC}" dt="2025-10-13T17:19:15.947" v="3894" actId="1076"/>
          <ac:picMkLst>
            <pc:docMk/>
            <pc:sldMk cId="3848353548" sldId="265"/>
            <ac:picMk id="24" creationId="{2A4BAA04-50E7-10C5-E928-69F184C46603}"/>
          </ac:picMkLst>
        </pc:picChg>
        <pc:picChg chg="mod">
          <ac:chgData name="Laura Llado" userId="92b9b8683bb676a5" providerId="LiveId" clId="{19AFAB9E-BEF6-4E42-8265-80E655D302CC}" dt="2025-10-12T07:43:21.081" v="19" actId="1036"/>
          <ac:picMkLst>
            <pc:docMk/>
            <pc:sldMk cId="3848353548" sldId="265"/>
            <ac:picMk id="1026" creationId="{8E5F7430-645E-7FC5-057D-95E158749DEA}"/>
          </ac:picMkLst>
        </pc:picChg>
      </pc:sldChg>
      <pc:sldChg chg="addSp modSp mod modNotesTx">
        <pc:chgData name="Laura Llado" userId="92b9b8683bb676a5" providerId="LiveId" clId="{19AFAB9E-BEF6-4E42-8265-80E655D302CC}" dt="2025-10-13T17:21:35.571" v="4022" actId="1076"/>
        <pc:sldMkLst>
          <pc:docMk/>
          <pc:sldMk cId="3077472479" sldId="266"/>
        </pc:sldMkLst>
        <pc:spChg chg="mod">
          <ac:chgData name="Laura Llado" userId="92b9b8683bb676a5" providerId="LiveId" clId="{19AFAB9E-BEF6-4E42-8265-80E655D302CC}" dt="2025-10-12T08:00:34.999" v="200" actId="1035"/>
          <ac:spMkLst>
            <pc:docMk/>
            <pc:sldMk cId="3077472479" sldId="266"/>
            <ac:spMk id="2" creationId="{F6CED5A2-A8B8-16E4-CA6C-034D3FF48CB8}"/>
          </ac:spMkLst>
        </pc:spChg>
        <pc:spChg chg="mod">
          <ac:chgData name="Laura Llado" userId="92b9b8683bb676a5" providerId="LiveId" clId="{19AFAB9E-BEF6-4E42-8265-80E655D302CC}" dt="2025-10-13T17:20:52.139" v="4011" actId="1076"/>
          <ac:spMkLst>
            <pc:docMk/>
            <pc:sldMk cId="3077472479" sldId="266"/>
            <ac:spMk id="3" creationId="{219258EC-29D3-0516-7ECD-A8F62634B0DD}"/>
          </ac:spMkLst>
        </pc:spChg>
        <pc:spChg chg="add mod">
          <ac:chgData name="Laura Llado" userId="92b9b8683bb676a5" providerId="LiveId" clId="{19AFAB9E-BEF6-4E42-8265-80E655D302CC}" dt="2025-10-12T08:00:34.999" v="200" actId="1035"/>
          <ac:spMkLst>
            <pc:docMk/>
            <pc:sldMk cId="3077472479" sldId="266"/>
            <ac:spMk id="10" creationId="{0AAFE794-961F-B936-79EF-AB2AF2888D6A}"/>
          </ac:spMkLst>
        </pc:spChg>
        <pc:spChg chg="mod">
          <ac:chgData name="Laura Llado" userId="92b9b8683bb676a5" providerId="LiveId" clId="{19AFAB9E-BEF6-4E42-8265-80E655D302CC}" dt="2025-10-12T15:42:02.482" v="3674" actId="20577"/>
          <ac:spMkLst>
            <pc:docMk/>
            <pc:sldMk cId="3077472479" sldId="266"/>
            <ac:spMk id="11" creationId="{2F139AE3-B757-83C5-9D6D-717C5CDD1D8B}"/>
          </ac:spMkLst>
        </pc:spChg>
        <pc:spChg chg="mod">
          <ac:chgData name="Laura Llado" userId="92b9b8683bb676a5" providerId="LiveId" clId="{19AFAB9E-BEF6-4E42-8265-80E655D302CC}" dt="2025-10-13T17:21:35.571" v="4022" actId="1076"/>
          <ac:spMkLst>
            <pc:docMk/>
            <pc:sldMk cId="3077472479" sldId="266"/>
            <ac:spMk id="20" creationId="{B4641B27-BB9C-7C39-6FCA-E25D25E22EBE}"/>
          </ac:spMkLst>
        </pc:spChg>
        <pc:spChg chg="add mod">
          <ac:chgData name="Laura Llado" userId="92b9b8683bb676a5" providerId="LiveId" clId="{19AFAB9E-BEF6-4E42-8265-80E655D302CC}" dt="2025-10-12T08:00:34.999" v="200" actId="1035"/>
          <ac:spMkLst>
            <pc:docMk/>
            <pc:sldMk cId="3077472479" sldId="266"/>
            <ac:spMk id="21" creationId="{928AD396-7853-C25B-5AAC-56F1A3807B4D}"/>
          </ac:spMkLst>
        </pc:spChg>
        <pc:spChg chg="mod">
          <ac:chgData name="Laura Llado" userId="92b9b8683bb676a5" providerId="LiveId" clId="{19AFAB9E-BEF6-4E42-8265-80E655D302CC}" dt="2025-10-13T17:21:16.230" v="4015" actId="1076"/>
          <ac:spMkLst>
            <pc:docMk/>
            <pc:sldMk cId="3077472479" sldId="266"/>
            <ac:spMk id="24" creationId="{94E58B6D-F095-F973-1EB0-F531DCDD91D5}"/>
          </ac:spMkLst>
        </pc:spChg>
        <pc:spChg chg="mod">
          <ac:chgData name="Laura Llado" userId="92b9b8683bb676a5" providerId="LiveId" clId="{19AFAB9E-BEF6-4E42-8265-80E655D302CC}" dt="2025-10-12T08:00:34.999" v="200" actId="1035"/>
          <ac:spMkLst>
            <pc:docMk/>
            <pc:sldMk cId="3077472479" sldId="266"/>
            <ac:spMk id="27" creationId="{BD00AFED-C21C-BEB8-19BB-66FC4431632B}"/>
          </ac:spMkLst>
        </pc:spChg>
        <pc:spChg chg="mod">
          <ac:chgData name="Laura Llado" userId="92b9b8683bb676a5" providerId="LiveId" clId="{19AFAB9E-BEF6-4E42-8265-80E655D302CC}" dt="2025-10-13T17:21:23.978" v="4019" actId="1035"/>
          <ac:spMkLst>
            <pc:docMk/>
            <pc:sldMk cId="3077472479" sldId="266"/>
            <ac:spMk id="29" creationId="{B13A909C-62D5-0776-517B-0B872DF8F7E2}"/>
          </ac:spMkLst>
        </pc:spChg>
        <pc:picChg chg="mod">
          <ac:chgData name="Laura Llado" userId="92b9b8683bb676a5" providerId="LiveId" clId="{19AFAB9E-BEF6-4E42-8265-80E655D302CC}" dt="2025-10-12T08:00:34.999" v="200" actId="1035"/>
          <ac:picMkLst>
            <pc:docMk/>
            <pc:sldMk cId="3077472479" sldId="266"/>
            <ac:picMk id="4" creationId="{C10DA2B3-3D7B-0948-F6FD-9E9F651DF6CF}"/>
          </ac:picMkLst>
        </pc:picChg>
        <pc:picChg chg="add mod">
          <ac:chgData name="Laura Llado" userId="92b9b8683bb676a5" providerId="LiveId" clId="{19AFAB9E-BEF6-4E42-8265-80E655D302CC}" dt="2025-10-13T17:20:57.409" v="4012"/>
          <ac:picMkLst>
            <pc:docMk/>
            <pc:sldMk cId="3077472479" sldId="266"/>
            <ac:picMk id="22" creationId="{A1432C80-A64E-0D1A-8C74-4C72D7DF2862}"/>
          </ac:picMkLst>
        </pc:picChg>
      </pc:sldChg>
      <pc:sldChg chg="addSp modSp mod modNotesTx">
        <pc:chgData name="Laura Llado" userId="92b9b8683bb676a5" providerId="LiveId" clId="{19AFAB9E-BEF6-4E42-8265-80E655D302CC}" dt="2025-10-13T17:21:44.676" v="4023" actId="1076"/>
        <pc:sldMkLst>
          <pc:docMk/>
          <pc:sldMk cId="826131449" sldId="267"/>
        </pc:sldMkLst>
        <pc:spChg chg="mod">
          <ac:chgData name="Laura Llado" userId="92b9b8683bb676a5" providerId="LiveId" clId="{19AFAB9E-BEF6-4E42-8265-80E655D302CC}" dt="2025-10-13T17:21:44.676" v="4023" actId="1076"/>
          <ac:spMkLst>
            <pc:docMk/>
            <pc:sldMk cId="826131449" sldId="267"/>
            <ac:spMk id="3" creationId="{8CFFD122-5549-3E76-F8F3-D01A79684110}"/>
          </ac:spMkLst>
        </pc:spChg>
        <pc:spChg chg="mod">
          <ac:chgData name="Laura Llado" userId="92b9b8683bb676a5" providerId="LiveId" clId="{19AFAB9E-BEF6-4E42-8265-80E655D302CC}" dt="2025-10-12T16:39:19.783" v="3891" actId="1076"/>
          <ac:spMkLst>
            <pc:docMk/>
            <pc:sldMk cId="826131449" sldId="267"/>
            <ac:spMk id="10" creationId="{F6C596F1-CC2B-CC69-6D09-5CEF0219C82A}"/>
          </ac:spMkLst>
        </pc:spChg>
        <pc:picChg chg="add mod">
          <ac:chgData name="Laura Llado" userId="92b9b8683bb676a5" providerId="LiveId" clId="{19AFAB9E-BEF6-4E42-8265-80E655D302CC}" dt="2025-10-12T07:43:39.445" v="25" actId="1076"/>
          <ac:picMkLst>
            <pc:docMk/>
            <pc:sldMk cId="826131449" sldId="267"/>
            <ac:picMk id="2" creationId="{23B78D09-409F-4F03-A77F-A317123A7204}"/>
          </ac:picMkLst>
        </pc:picChg>
      </pc:sldChg>
      <pc:sldChg chg="addSp delSp modSp mod">
        <pc:chgData name="Laura Llado" userId="92b9b8683bb676a5" providerId="LiveId" clId="{19AFAB9E-BEF6-4E42-8265-80E655D302CC}" dt="2025-10-13T17:30:17.273" v="4132" actId="20577"/>
        <pc:sldMkLst>
          <pc:docMk/>
          <pc:sldMk cId="3666605581" sldId="268"/>
        </pc:sldMkLst>
        <pc:spChg chg="mod">
          <ac:chgData name="Laura Llado" userId="92b9b8683bb676a5" providerId="LiveId" clId="{19AFAB9E-BEF6-4E42-8265-80E655D302CC}" dt="2025-10-13T17:30:17.273" v="4132" actId="20577"/>
          <ac:spMkLst>
            <pc:docMk/>
            <pc:sldMk cId="3666605581" sldId="268"/>
            <ac:spMk id="21" creationId="{B7CB0B7E-B2CC-3F1F-FF5B-A5693451BE86}"/>
          </ac:spMkLst>
        </pc:spChg>
        <pc:graphicFrameChg chg="add mod modGraphic">
          <ac:chgData name="Laura Llado" userId="92b9b8683bb676a5" providerId="LiveId" clId="{19AFAB9E-BEF6-4E42-8265-80E655D302CC}" dt="2025-10-13T17:27:23.779" v="4047" actId="1076"/>
          <ac:graphicFrameMkLst>
            <pc:docMk/>
            <pc:sldMk cId="3666605581" sldId="268"/>
            <ac:graphicFrameMk id="3" creationId="{40DB00A8-178F-077F-E633-19E1A68F9619}"/>
          </ac:graphicFrameMkLst>
        </pc:graphicFrameChg>
        <pc:picChg chg="add mod">
          <ac:chgData name="Laura Llado" userId="92b9b8683bb676a5" providerId="LiveId" clId="{19AFAB9E-BEF6-4E42-8265-80E655D302CC}" dt="2025-10-12T07:44:02.414" v="29" actId="1076"/>
          <ac:picMkLst>
            <pc:docMk/>
            <pc:sldMk cId="3666605581" sldId="268"/>
            <ac:picMk id="2" creationId="{CA95BF34-8A76-EEE8-B16D-B76ED3FE345B}"/>
          </ac:picMkLst>
        </pc:picChg>
      </pc:sldChg>
      <pc:sldChg chg="addSp modSp mod modNotesTx">
        <pc:chgData name="Laura Llado" userId="92b9b8683bb676a5" providerId="LiveId" clId="{19AFAB9E-BEF6-4E42-8265-80E655D302CC}" dt="2025-10-12T15:29:21.950" v="3364" actId="20577"/>
        <pc:sldMkLst>
          <pc:docMk/>
          <pc:sldMk cId="2987584025" sldId="269"/>
        </pc:sldMkLst>
        <pc:picChg chg="add mod">
          <ac:chgData name="Laura Llado" userId="92b9b8683bb676a5" providerId="LiveId" clId="{19AFAB9E-BEF6-4E42-8265-80E655D302CC}" dt="2025-10-12T07:43:46.496" v="27" actId="1076"/>
          <ac:picMkLst>
            <pc:docMk/>
            <pc:sldMk cId="2987584025" sldId="269"/>
            <ac:picMk id="2" creationId="{3B7AA28A-2512-6E31-2F21-5B930489DA90}"/>
          </ac:picMkLst>
        </pc:picChg>
      </pc:sldChg>
      <pc:sldChg chg="addSp modSp mod">
        <pc:chgData name="Laura Llado" userId="92b9b8683bb676a5" providerId="LiveId" clId="{19AFAB9E-BEF6-4E42-8265-80E655D302CC}" dt="2025-10-12T15:51:23.648" v="3733" actId="1076"/>
        <pc:sldMkLst>
          <pc:docMk/>
          <pc:sldMk cId="267954603" sldId="270"/>
        </pc:sldMkLst>
        <pc:spChg chg="mod">
          <ac:chgData name="Laura Llado" userId="92b9b8683bb676a5" providerId="LiveId" clId="{19AFAB9E-BEF6-4E42-8265-80E655D302CC}" dt="2025-10-12T15:51:23.648" v="3733" actId="1076"/>
          <ac:spMkLst>
            <pc:docMk/>
            <pc:sldMk cId="267954603" sldId="270"/>
            <ac:spMk id="4" creationId="{930F5BD0-CB12-9EB2-E104-844409A75236}"/>
          </ac:spMkLst>
        </pc:spChg>
        <pc:spChg chg="mod">
          <ac:chgData name="Laura Llado" userId="92b9b8683bb676a5" providerId="LiveId" clId="{19AFAB9E-BEF6-4E42-8265-80E655D302CC}" dt="2025-10-12T15:51:21.688" v="3732" actId="1076"/>
          <ac:spMkLst>
            <pc:docMk/>
            <pc:sldMk cId="267954603" sldId="270"/>
            <ac:spMk id="10" creationId="{FD084F91-E4ED-83FD-C1C5-23E86196B223}"/>
          </ac:spMkLst>
        </pc:spChg>
        <pc:spChg chg="mod">
          <ac:chgData name="Laura Llado" userId="92b9b8683bb676a5" providerId="LiveId" clId="{19AFAB9E-BEF6-4E42-8265-80E655D302CC}" dt="2025-10-12T15:51:14.088" v="3731" actId="1076"/>
          <ac:spMkLst>
            <pc:docMk/>
            <pc:sldMk cId="267954603" sldId="270"/>
            <ac:spMk id="20" creationId="{26B85627-ABC7-2002-CE63-3F39A2D47F6E}"/>
          </ac:spMkLst>
        </pc:spChg>
        <pc:picChg chg="mod">
          <ac:chgData name="Laura Llado" userId="92b9b8683bb676a5" providerId="LiveId" clId="{19AFAB9E-BEF6-4E42-8265-80E655D302CC}" dt="2025-10-12T15:51:12.077" v="3730" actId="1076"/>
          <ac:picMkLst>
            <pc:docMk/>
            <pc:sldMk cId="267954603" sldId="270"/>
            <ac:picMk id="2" creationId="{76A6AD7A-AD66-AD32-9FFC-BC5D78BEDCDC}"/>
          </ac:picMkLst>
        </pc:picChg>
        <pc:picChg chg="add mod">
          <ac:chgData name="Laura Llado" userId="92b9b8683bb676a5" providerId="LiveId" clId="{19AFAB9E-BEF6-4E42-8265-80E655D302CC}" dt="2025-10-12T07:48:13.745" v="61"/>
          <ac:picMkLst>
            <pc:docMk/>
            <pc:sldMk cId="267954603" sldId="270"/>
            <ac:picMk id="11" creationId="{FA851D46-7C25-B814-817A-FB5A37D9B277}"/>
          </ac:picMkLst>
        </pc:picChg>
      </pc:sldChg>
      <pc:sldChg chg="addSp delSp modSp mod ord modNotesTx">
        <pc:chgData name="Laura Llado" userId="92b9b8683bb676a5" providerId="LiveId" clId="{19AFAB9E-BEF6-4E42-8265-80E655D302CC}" dt="2025-10-12T16:03:49.419" v="3828" actId="1076"/>
        <pc:sldMkLst>
          <pc:docMk/>
          <pc:sldMk cId="53388124" sldId="271"/>
        </pc:sldMkLst>
        <pc:spChg chg="add mod">
          <ac:chgData name="Laura Llado" userId="92b9b8683bb676a5" providerId="LiveId" clId="{19AFAB9E-BEF6-4E42-8265-80E655D302CC}" dt="2025-10-12T15:55:06.184" v="3764" actId="14100"/>
          <ac:spMkLst>
            <pc:docMk/>
            <pc:sldMk cId="53388124" sldId="271"/>
            <ac:spMk id="10" creationId="{D57BA21B-759A-4889-9FFB-5D3BA419C721}"/>
          </ac:spMkLst>
        </pc:spChg>
        <pc:spChg chg="add del mod">
          <ac:chgData name="Laura Llado" userId="92b9b8683bb676a5" providerId="LiveId" clId="{19AFAB9E-BEF6-4E42-8265-80E655D302CC}" dt="2025-10-12T16:03:49.419" v="3828" actId="1076"/>
          <ac:spMkLst>
            <pc:docMk/>
            <pc:sldMk cId="53388124" sldId="271"/>
            <ac:spMk id="21" creationId="{850DBCBF-C341-F1BA-BD8A-A9B35254982E}"/>
          </ac:spMkLst>
        </pc:spChg>
        <pc:picChg chg="add mod">
          <ac:chgData name="Laura Llado" userId="92b9b8683bb676a5" providerId="LiveId" clId="{19AFAB9E-BEF6-4E42-8265-80E655D302CC}" dt="2025-10-12T07:47:51.435" v="57"/>
          <ac:picMkLst>
            <pc:docMk/>
            <pc:sldMk cId="53388124" sldId="271"/>
            <ac:picMk id="4" creationId="{F98D898A-F64A-25B8-E495-6B3B7E717712}"/>
          </ac:picMkLst>
        </pc:picChg>
      </pc:sldChg>
      <pc:sldChg chg="addSp modSp mod">
        <pc:chgData name="Laura Llado" userId="92b9b8683bb676a5" providerId="LiveId" clId="{19AFAB9E-BEF6-4E42-8265-80E655D302CC}" dt="2025-10-21T03:13:58.149" v="4348" actId="113"/>
        <pc:sldMkLst>
          <pc:docMk/>
          <pc:sldMk cId="1947611760" sldId="274"/>
        </pc:sldMkLst>
        <pc:spChg chg="mod">
          <ac:chgData name="Laura Llado" userId="92b9b8683bb676a5" providerId="LiveId" clId="{19AFAB9E-BEF6-4E42-8265-80E655D302CC}" dt="2025-10-21T03:13:58.149" v="4348" actId="113"/>
          <ac:spMkLst>
            <pc:docMk/>
            <pc:sldMk cId="1947611760" sldId="274"/>
            <ac:spMk id="4" creationId="{B1FBB9DB-78DF-10D9-24FE-10D2CB482702}"/>
          </ac:spMkLst>
        </pc:spChg>
        <pc:spChg chg="mod">
          <ac:chgData name="Laura Llado" userId="92b9b8683bb676a5" providerId="LiveId" clId="{19AFAB9E-BEF6-4E42-8265-80E655D302CC}" dt="2025-10-12T16:00:39" v="3825" actId="1076"/>
          <ac:spMkLst>
            <pc:docMk/>
            <pc:sldMk cId="1947611760" sldId="274"/>
            <ac:spMk id="10" creationId="{5ADB3819-5402-84C8-ECC8-519893AED952}"/>
          </ac:spMkLst>
        </pc:spChg>
        <pc:picChg chg="add mod">
          <ac:chgData name="Laura Llado" userId="92b9b8683bb676a5" providerId="LiveId" clId="{19AFAB9E-BEF6-4E42-8265-80E655D302CC}" dt="2025-10-12T07:48:16.658" v="62"/>
          <ac:picMkLst>
            <pc:docMk/>
            <pc:sldMk cId="1947611760" sldId="274"/>
            <ac:picMk id="2" creationId="{22C8147A-54C4-E512-8F16-F0A3F71E54A2}"/>
          </ac:picMkLst>
        </pc:picChg>
      </pc:sldChg>
      <pc:sldChg chg="addSp modSp">
        <pc:chgData name="Laura Llado" userId="92b9b8683bb676a5" providerId="LiveId" clId="{19AFAB9E-BEF6-4E42-8265-80E655D302CC}" dt="2025-10-12T07:47:59.397" v="58"/>
        <pc:sldMkLst>
          <pc:docMk/>
          <pc:sldMk cId="2707838791" sldId="275"/>
        </pc:sldMkLst>
        <pc:picChg chg="add mod">
          <ac:chgData name="Laura Llado" userId="92b9b8683bb676a5" providerId="LiveId" clId="{19AFAB9E-BEF6-4E42-8265-80E655D302CC}" dt="2025-10-12T07:47:59.397" v="58"/>
          <ac:picMkLst>
            <pc:docMk/>
            <pc:sldMk cId="2707838791" sldId="275"/>
            <ac:picMk id="3" creationId="{52C3D95F-51EE-F2DC-374C-A50E54EB5059}"/>
          </ac:picMkLst>
        </pc:picChg>
      </pc:sldChg>
      <pc:sldChg chg="addSp modSp modNotesTx">
        <pc:chgData name="Laura Llado" userId="92b9b8683bb676a5" providerId="LiveId" clId="{19AFAB9E-BEF6-4E42-8265-80E655D302CC}" dt="2025-10-12T15:40:11.198" v="3660" actId="20577"/>
        <pc:sldMkLst>
          <pc:docMk/>
          <pc:sldMk cId="2415213198" sldId="276"/>
        </pc:sldMkLst>
        <pc:picChg chg="add mod">
          <ac:chgData name="Laura Llado" userId="92b9b8683bb676a5" providerId="LiveId" clId="{19AFAB9E-BEF6-4E42-8265-80E655D302CC}" dt="2025-10-12T07:48:03.709" v="59"/>
          <ac:picMkLst>
            <pc:docMk/>
            <pc:sldMk cId="2415213198" sldId="276"/>
            <ac:picMk id="22" creationId="{13FAFFF4-FEFA-0809-2EBC-A8D6F3DECC8D}"/>
          </ac:picMkLst>
        </pc:picChg>
      </pc:sldChg>
      <pc:sldChg chg="addSp modSp mod">
        <pc:chgData name="Laura Llado" userId="92b9b8683bb676a5" providerId="LiveId" clId="{19AFAB9E-BEF6-4E42-8265-80E655D302CC}" dt="2025-10-12T15:50:44.433" v="3728" actId="1076"/>
        <pc:sldMkLst>
          <pc:docMk/>
          <pc:sldMk cId="964503996" sldId="277"/>
        </pc:sldMkLst>
        <pc:spChg chg="mod">
          <ac:chgData name="Laura Llado" userId="92b9b8683bb676a5" providerId="LiveId" clId="{19AFAB9E-BEF6-4E42-8265-80E655D302CC}" dt="2025-10-12T15:50:44.433" v="3728" actId="1076"/>
          <ac:spMkLst>
            <pc:docMk/>
            <pc:sldMk cId="964503996" sldId="277"/>
            <ac:spMk id="10" creationId="{34D37ECC-3F1B-3EFA-FFC4-08DDCECB5D75}"/>
          </ac:spMkLst>
        </pc:spChg>
        <pc:spChg chg="mod">
          <ac:chgData name="Laura Llado" userId="92b9b8683bb676a5" providerId="LiveId" clId="{19AFAB9E-BEF6-4E42-8265-80E655D302CC}" dt="2025-10-12T15:49:19.608" v="3725" actId="1076"/>
          <ac:spMkLst>
            <pc:docMk/>
            <pc:sldMk cId="964503996" sldId="277"/>
            <ac:spMk id="22" creationId="{088E34A7-BB72-2288-3C94-C8A52C7FE5FB}"/>
          </ac:spMkLst>
        </pc:spChg>
        <pc:picChg chg="add mod">
          <ac:chgData name="Laura Llado" userId="92b9b8683bb676a5" providerId="LiveId" clId="{19AFAB9E-BEF6-4E42-8265-80E655D302CC}" dt="2025-10-12T07:48:10.537" v="60"/>
          <ac:picMkLst>
            <pc:docMk/>
            <pc:sldMk cId="964503996" sldId="277"/>
            <ac:picMk id="3" creationId="{149A57C8-52CF-BB8B-AADB-6AD2574E6DA0}"/>
          </ac:picMkLst>
        </pc:picChg>
      </pc:sldChg>
      <pc:sldChg chg="addSp delSp modSp mod">
        <pc:chgData name="Laura Llado" userId="92b9b8683bb676a5" providerId="LiveId" clId="{19AFAB9E-BEF6-4E42-8265-80E655D302CC}" dt="2025-10-12T16:03:11.727" v="3827" actId="1076"/>
        <pc:sldMkLst>
          <pc:docMk/>
          <pc:sldMk cId="3067575673" sldId="278"/>
        </pc:sldMkLst>
        <pc:spChg chg="add mod">
          <ac:chgData name="Laura Llado" userId="92b9b8683bb676a5" providerId="LiveId" clId="{19AFAB9E-BEF6-4E42-8265-80E655D302CC}" dt="2025-10-12T15:37:11.940" v="3459" actId="1076"/>
          <ac:spMkLst>
            <pc:docMk/>
            <pc:sldMk cId="3067575673" sldId="278"/>
            <ac:spMk id="22" creationId="{5A2D8B92-93CC-DF8B-8FB7-BD380CFE2A39}"/>
          </ac:spMkLst>
        </pc:spChg>
        <pc:picChg chg="mod modCrop">
          <ac:chgData name="Laura Llado" userId="92b9b8683bb676a5" providerId="LiveId" clId="{19AFAB9E-BEF6-4E42-8265-80E655D302CC}" dt="2025-10-12T16:03:11.727" v="3827" actId="1076"/>
          <ac:picMkLst>
            <pc:docMk/>
            <pc:sldMk cId="3067575673" sldId="278"/>
            <ac:picMk id="2" creationId="{EA767573-FDB3-CBDF-710C-D38A6400BCD6}"/>
          </ac:picMkLst>
        </pc:picChg>
        <pc:picChg chg="add mod">
          <ac:chgData name="Laura Llado" userId="92b9b8683bb676a5" providerId="LiveId" clId="{19AFAB9E-BEF6-4E42-8265-80E655D302CC}" dt="2025-10-12T07:47:47.539" v="56"/>
          <ac:picMkLst>
            <pc:docMk/>
            <pc:sldMk cId="3067575673" sldId="278"/>
            <ac:picMk id="11" creationId="{EAD38F10-01C5-1C16-CF14-1F2EB8F81D75}"/>
          </ac:picMkLst>
        </pc:picChg>
      </pc:sldChg>
      <pc:sldChg chg="addSp modSp del mod">
        <pc:chgData name="Laura Llado" userId="92b9b8683bb676a5" providerId="LiveId" clId="{19AFAB9E-BEF6-4E42-8265-80E655D302CC}" dt="2025-10-13T17:30:24.723" v="4133" actId="47"/>
        <pc:sldMkLst>
          <pc:docMk/>
          <pc:sldMk cId="1871111209" sldId="279"/>
        </pc:sldMkLst>
      </pc:sldChg>
      <pc:sldChg chg="addSp delSp modSp del mod">
        <pc:chgData name="Laura Llado" userId="92b9b8683bb676a5" providerId="LiveId" clId="{19AFAB9E-BEF6-4E42-8265-80E655D302CC}" dt="2025-10-13T17:35:28.059" v="4244" actId="47"/>
        <pc:sldMkLst>
          <pc:docMk/>
          <pc:sldMk cId="585126918" sldId="281"/>
        </pc:sldMkLst>
      </pc:sldChg>
      <pc:sldChg chg="addSp delSp modSp add mod">
        <pc:chgData name="Laura Llado" userId="92b9b8683bb676a5" providerId="LiveId" clId="{19AFAB9E-BEF6-4E42-8265-80E655D302CC}" dt="2025-10-12T15:59:44.274" v="3823" actId="20577"/>
        <pc:sldMkLst>
          <pc:docMk/>
          <pc:sldMk cId="2778385702" sldId="282"/>
        </pc:sldMkLst>
        <pc:spChg chg="mod">
          <ac:chgData name="Laura Llado" userId="92b9b8683bb676a5" providerId="LiveId" clId="{19AFAB9E-BEF6-4E42-8265-80E655D302CC}" dt="2025-10-12T15:51:33.279" v="3735" actId="1076"/>
          <ac:spMkLst>
            <pc:docMk/>
            <pc:sldMk cId="2778385702" sldId="282"/>
            <ac:spMk id="4" creationId="{5CD7FBE3-535B-89B8-21BE-1F03B08D93B1}"/>
          </ac:spMkLst>
        </pc:spChg>
        <pc:spChg chg="add mod">
          <ac:chgData name="Laura Llado" userId="92b9b8683bb676a5" providerId="LiveId" clId="{19AFAB9E-BEF6-4E42-8265-80E655D302CC}" dt="2025-10-12T15:59:44.274" v="3823" actId="20577"/>
          <ac:spMkLst>
            <pc:docMk/>
            <pc:sldMk cId="2778385702" sldId="282"/>
            <ac:spMk id="23" creationId="{910AE817-B4FA-5B9F-00CB-C611C9FC7D20}"/>
          </ac:spMkLst>
        </pc:spChg>
        <pc:picChg chg="add mod">
          <ac:chgData name="Laura Llado" userId="92b9b8683bb676a5" providerId="LiveId" clId="{19AFAB9E-BEF6-4E42-8265-80E655D302CC}" dt="2025-10-12T15:51:40.080" v="3737" actId="1076"/>
          <ac:picMkLst>
            <pc:docMk/>
            <pc:sldMk cId="2778385702" sldId="282"/>
            <ac:picMk id="21" creationId="{0D4E2FD3-EF14-132E-8563-9BCF257F098D}"/>
          </ac:picMkLst>
        </pc:picChg>
      </pc:sldChg>
      <pc:sldChg chg="addSp delSp modSp add mod ord modNotesTx">
        <pc:chgData name="Laura Llado" userId="92b9b8683bb676a5" providerId="LiveId" clId="{19AFAB9E-BEF6-4E42-8265-80E655D302CC}" dt="2025-10-12T16:06:12.940" v="3846" actId="1076"/>
        <pc:sldMkLst>
          <pc:docMk/>
          <pc:sldMk cId="3631497418" sldId="283"/>
        </pc:sldMkLst>
        <pc:spChg chg="add mod">
          <ac:chgData name="Laura Llado" userId="92b9b8683bb676a5" providerId="LiveId" clId="{19AFAB9E-BEF6-4E42-8265-80E655D302CC}" dt="2025-10-12T16:05:44.875" v="3843"/>
          <ac:spMkLst>
            <pc:docMk/>
            <pc:sldMk cId="3631497418" sldId="283"/>
            <ac:spMk id="10" creationId="{DE564740-FFB8-E6A6-8484-8F7668D6BF56}"/>
          </ac:spMkLst>
        </pc:spChg>
        <pc:picChg chg="add mod">
          <ac:chgData name="Laura Llado" userId="92b9b8683bb676a5" providerId="LiveId" clId="{19AFAB9E-BEF6-4E42-8265-80E655D302CC}" dt="2025-10-12T16:06:12.940" v="3846" actId="1076"/>
          <ac:picMkLst>
            <pc:docMk/>
            <pc:sldMk cId="3631497418" sldId="283"/>
            <ac:picMk id="4" creationId="{1777A1F8-29B4-A8BC-4095-0ADB487776A2}"/>
          </ac:picMkLst>
        </pc:picChg>
      </pc:sldChg>
      <pc:sldChg chg="addSp delSp modSp add del mod">
        <pc:chgData name="Laura Llado" userId="92b9b8683bb676a5" providerId="LiveId" clId="{19AFAB9E-BEF6-4E42-8265-80E655D302CC}" dt="2025-10-13T17:26:33.696" v="4042" actId="47"/>
        <pc:sldMkLst>
          <pc:docMk/>
          <pc:sldMk cId="1969267413" sldId="284"/>
        </pc:sldMkLst>
      </pc:sldChg>
      <pc:sldChg chg="addSp delSp modSp add mod">
        <pc:chgData name="Laura Llado" userId="92b9b8683bb676a5" providerId="LiveId" clId="{19AFAB9E-BEF6-4E42-8265-80E655D302CC}" dt="2025-10-13T17:31:40.321" v="4144" actId="1076"/>
        <pc:sldMkLst>
          <pc:docMk/>
          <pc:sldMk cId="3312248687" sldId="284"/>
        </pc:sldMkLst>
        <pc:spChg chg="add mod">
          <ac:chgData name="Laura Llado" userId="92b9b8683bb676a5" providerId="LiveId" clId="{19AFAB9E-BEF6-4E42-8265-80E655D302CC}" dt="2025-10-13T17:31:32.461" v="4143" actId="1076"/>
          <ac:spMkLst>
            <pc:docMk/>
            <pc:sldMk cId="3312248687" sldId="284"/>
            <ac:spMk id="4" creationId="{9C83A031-2AF1-BA19-6AAF-C2EE80EF7DF3}"/>
          </ac:spMkLst>
        </pc:spChg>
        <pc:spChg chg="mod">
          <ac:chgData name="Laura Llado" userId="92b9b8683bb676a5" providerId="LiveId" clId="{19AFAB9E-BEF6-4E42-8265-80E655D302CC}" dt="2025-10-13T17:30:08.351" v="4117" actId="20577"/>
          <ac:spMkLst>
            <pc:docMk/>
            <pc:sldMk cId="3312248687" sldId="284"/>
            <ac:spMk id="21" creationId="{1124D67A-70A3-EDA0-8E3E-B395E0340753}"/>
          </ac:spMkLst>
        </pc:spChg>
        <pc:graphicFrameChg chg="add mod modGraphic">
          <ac:chgData name="Laura Llado" userId="92b9b8683bb676a5" providerId="LiveId" clId="{19AFAB9E-BEF6-4E42-8265-80E655D302CC}" dt="2025-10-13T17:30:01.748" v="4099" actId="1036"/>
          <ac:graphicFrameMkLst>
            <pc:docMk/>
            <pc:sldMk cId="3312248687" sldId="284"/>
            <ac:graphicFrameMk id="3" creationId="{541D136A-4C42-EE7C-26C5-4904372905CD}"/>
          </ac:graphicFrameMkLst>
        </pc:graphicFrameChg>
        <pc:graphicFrameChg chg="add mod modGraphic">
          <ac:chgData name="Laura Llado" userId="92b9b8683bb676a5" providerId="LiveId" clId="{19AFAB9E-BEF6-4E42-8265-80E655D302CC}" dt="2025-10-13T17:31:40.321" v="4144" actId="1076"/>
          <ac:graphicFrameMkLst>
            <pc:docMk/>
            <pc:sldMk cId="3312248687" sldId="284"/>
            <ac:graphicFrameMk id="20" creationId="{CE4F3785-C9B0-FEDC-D792-B32919DAF60E}"/>
          </ac:graphicFrameMkLst>
        </pc:graphicFrameChg>
      </pc:sldChg>
      <pc:sldChg chg="addSp delSp modSp add mod">
        <pc:chgData name="Laura Llado" userId="92b9b8683bb676a5" providerId="LiveId" clId="{19AFAB9E-BEF6-4E42-8265-80E655D302CC}" dt="2025-10-13T17:35:21.669" v="4243" actId="1038"/>
        <pc:sldMkLst>
          <pc:docMk/>
          <pc:sldMk cId="3152510487" sldId="285"/>
        </pc:sldMkLst>
        <pc:spChg chg="mod">
          <ac:chgData name="Laura Llado" userId="92b9b8683bb676a5" providerId="LiveId" clId="{19AFAB9E-BEF6-4E42-8265-80E655D302CC}" dt="2025-10-13T17:31:55.233" v="4186" actId="20577"/>
          <ac:spMkLst>
            <pc:docMk/>
            <pc:sldMk cId="3152510487" sldId="285"/>
            <ac:spMk id="21" creationId="{D481C8AF-378B-CFE3-FAC4-E9DB0E214BAC}"/>
          </ac:spMkLst>
        </pc:spChg>
        <pc:graphicFrameChg chg="mod modGraphic">
          <ac:chgData name="Laura Llado" userId="92b9b8683bb676a5" providerId="LiveId" clId="{19AFAB9E-BEF6-4E42-8265-80E655D302CC}" dt="2025-10-13T17:35:21.669" v="4243" actId="1038"/>
          <ac:graphicFrameMkLst>
            <pc:docMk/>
            <pc:sldMk cId="3152510487" sldId="285"/>
            <ac:graphicFrameMk id="20" creationId="{46131B30-C5F6-97AA-900F-04E7A3961205}"/>
          </ac:graphicFrameMkLst>
        </pc:graphicFrameChg>
        <pc:graphicFrameChg chg="add mod modGraphic">
          <ac:chgData name="Laura Llado" userId="92b9b8683bb676a5" providerId="LiveId" clId="{19AFAB9E-BEF6-4E42-8265-80E655D302CC}" dt="2025-10-13T17:35:21.669" v="4243" actId="1038"/>
          <ac:graphicFrameMkLst>
            <pc:docMk/>
            <pc:sldMk cId="3152510487" sldId="285"/>
            <ac:graphicFrameMk id="24" creationId="{92A14460-0851-A0C8-3638-C2FB009EB777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ADD75-332A-4459-9017-663BDA8A19E1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2D865-6821-4B41-B671-15130AD5BC8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313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La </a:t>
            </a:r>
            <a:r>
              <a:rPr lang="ca-ES" dirty="0" err="1"/>
              <a:t>controversia</a:t>
            </a:r>
            <a:r>
              <a:rPr lang="ca-ES" dirty="0"/>
              <a:t> entre </a:t>
            </a:r>
            <a:r>
              <a:rPr lang="ca-ES" dirty="0" err="1"/>
              <a:t>cual</a:t>
            </a:r>
            <a:r>
              <a:rPr lang="ca-ES" dirty="0"/>
              <a:t> es el </a:t>
            </a:r>
            <a:r>
              <a:rPr lang="ca-ES" dirty="0" err="1"/>
              <a:t>mejor</a:t>
            </a:r>
            <a:r>
              <a:rPr lang="ca-ES" dirty="0"/>
              <a:t> </a:t>
            </a:r>
            <a:r>
              <a:rPr lang="ca-ES" dirty="0" err="1"/>
              <a:t>tratamiento</a:t>
            </a:r>
            <a:r>
              <a:rPr lang="ca-ES" dirty="0"/>
              <a:t> del hepatocarcinoma es un tema </a:t>
            </a:r>
            <a:r>
              <a:rPr lang="ca-ES" dirty="0" err="1"/>
              <a:t>debatido</a:t>
            </a:r>
            <a:r>
              <a:rPr lang="ca-ES" dirty="0"/>
              <a:t> en la literatura </a:t>
            </a:r>
            <a:r>
              <a:rPr lang="ca-ES" dirty="0" err="1"/>
              <a:t>desde</a:t>
            </a:r>
            <a:r>
              <a:rPr lang="ca-ES" dirty="0"/>
              <a:t> los </a:t>
            </a:r>
            <a:r>
              <a:rPr lang="ca-ES" dirty="0" err="1"/>
              <a:t>primeros</a:t>
            </a:r>
            <a:r>
              <a:rPr lang="ca-ES" dirty="0"/>
              <a:t> </a:t>
            </a:r>
            <a:r>
              <a:rPr lang="ca-ES" dirty="0" err="1"/>
              <a:t>años</a:t>
            </a:r>
            <a:r>
              <a:rPr lang="ca-ES" dirty="0"/>
              <a:t> de la historia del Th... Y </a:t>
            </a:r>
            <a:r>
              <a:rPr lang="ca-ES" dirty="0" err="1"/>
              <a:t>recientes</a:t>
            </a:r>
            <a:r>
              <a:rPr lang="ca-ES" dirty="0"/>
              <a:t> </a:t>
            </a:r>
            <a:r>
              <a:rPr lang="ca-ES" dirty="0" err="1"/>
              <a:t>revisiiones</a:t>
            </a:r>
            <a:r>
              <a:rPr lang="ca-ES" dirty="0"/>
              <a:t> y metanàlisi </a:t>
            </a:r>
            <a:r>
              <a:rPr lang="ca-ES" dirty="0" err="1"/>
              <a:t>siguen</a:t>
            </a:r>
            <a:r>
              <a:rPr lang="ca-ES" dirty="0"/>
              <a:t> </a:t>
            </a:r>
            <a:r>
              <a:rPr lang="ca-ES" dirty="0" err="1"/>
              <a:t>debatiendo</a:t>
            </a:r>
            <a:r>
              <a:rPr lang="ca-ES" dirty="0"/>
              <a:t> el tema. Los </a:t>
            </a:r>
            <a:r>
              <a:rPr lang="ca-ES" dirty="0" err="1"/>
              <a:t>caminos</a:t>
            </a:r>
            <a:r>
              <a:rPr lang="ca-ES" dirty="0"/>
              <a:t> para decidir entre una y </a:t>
            </a:r>
            <a:r>
              <a:rPr lang="ca-ES" dirty="0" err="1"/>
              <a:t>otra</a:t>
            </a:r>
            <a:r>
              <a:rPr lang="ca-ES" dirty="0"/>
              <a:t> </a:t>
            </a:r>
            <a:r>
              <a:rPr lang="ca-ES" dirty="0" err="1"/>
              <a:t>opción</a:t>
            </a:r>
            <a:r>
              <a:rPr lang="ca-ES" dirty="0"/>
              <a:t> en la </a:t>
            </a:r>
            <a:r>
              <a:rPr lang="ca-ES" dirty="0" err="1"/>
              <a:t>mayor</a:t>
            </a:r>
            <a:r>
              <a:rPr lang="ca-ES" dirty="0"/>
              <a:t> </a:t>
            </a:r>
            <a:r>
              <a:rPr lang="ca-ES" dirty="0" err="1"/>
              <a:t>parte</a:t>
            </a:r>
            <a:r>
              <a:rPr lang="ca-ES" dirty="0"/>
              <a:t> de casos no son simples.... Y </a:t>
            </a:r>
            <a:r>
              <a:rPr lang="ca-ES" dirty="0" err="1"/>
              <a:t>uno</a:t>
            </a:r>
            <a:r>
              <a:rPr lang="ca-ES" dirty="0"/>
              <a:t> </a:t>
            </a:r>
            <a:r>
              <a:rPr lang="ca-ES" dirty="0" err="1"/>
              <a:t>puedo</a:t>
            </a:r>
            <a:r>
              <a:rPr lang="ca-ES" dirty="0"/>
              <a:t> llevar a </a:t>
            </a:r>
            <a:r>
              <a:rPr lang="ca-ES" dirty="0" err="1"/>
              <a:t>otro</a:t>
            </a:r>
            <a:r>
              <a:rPr lang="ca-ES" dirty="0"/>
              <a:t>. 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636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766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23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Los pros y </a:t>
            </a:r>
            <a:r>
              <a:rPr lang="ca-ES" dirty="0" err="1"/>
              <a:t>contras</a:t>
            </a:r>
            <a:r>
              <a:rPr lang="ca-ES" dirty="0"/>
              <a:t> de cada </a:t>
            </a:r>
            <a:r>
              <a:rPr lang="ca-ES" dirty="0" err="1"/>
              <a:t>opción</a:t>
            </a:r>
            <a:r>
              <a:rPr lang="ca-ES" dirty="0"/>
              <a:t> son </a:t>
            </a:r>
            <a:r>
              <a:rPr lang="ca-ES" dirty="0" err="1"/>
              <a:t>bien</a:t>
            </a:r>
            <a:r>
              <a:rPr lang="ca-ES" dirty="0"/>
              <a:t> </a:t>
            </a:r>
            <a:r>
              <a:rPr lang="ca-ES" dirty="0" err="1"/>
              <a:t>conocidos</a:t>
            </a:r>
            <a:r>
              <a:rPr lang="ca-ES" dirty="0"/>
              <a:t> por </a:t>
            </a:r>
            <a:r>
              <a:rPr lang="ca-ES" dirty="0" err="1"/>
              <a:t>todos</a:t>
            </a:r>
            <a:r>
              <a:rPr lang="ca-ES" dirty="0"/>
              <a:t>.</a:t>
            </a:r>
          </a:p>
          <a:p>
            <a:r>
              <a:rPr lang="ca-ES" dirty="0"/>
              <a:t>En este Trabajo nos </a:t>
            </a:r>
            <a:r>
              <a:rPr lang="ca-ES" dirty="0" err="1"/>
              <a:t>centramos</a:t>
            </a:r>
            <a:r>
              <a:rPr lang="ca-ES" dirty="0"/>
              <a:t> en las </a:t>
            </a:r>
            <a:r>
              <a:rPr lang="ca-ES" dirty="0" err="1"/>
              <a:t>opciones</a:t>
            </a:r>
            <a:r>
              <a:rPr lang="ca-ES" dirty="0"/>
              <a:t> para </a:t>
            </a:r>
            <a:r>
              <a:rPr lang="ca-ES" dirty="0" err="1"/>
              <a:t>pacientes</a:t>
            </a:r>
            <a:r>
              <a:rPr lang="ca-ES" dirty="0"/>
              <a:t> con HCC BCLC 0 0 A... En estos, si es possible la </a:t>
            </a:r>
            <a:r>
              <a:rPr lang="ca-ES" dirty="0" err="1"/>
              <a:t>resección</a:t>
            </a:r>
            <a:r>
              <a:rPr lang="ca-ES" dirty="0"/>
              <a:t> està </a:t>
            </a:r>
            <a:r>
              <a:rPr lang="ca-ES" dirty="0" err="1"/>
              <a:t>tiene</a:t>
            </a:r>
            <a:r>
              <a:rPr lang="ca-ES" dirty="0"/>
              <a:t> como principal </a:t>
            </a:r>
            <a:r>
              <a:rPr lang="ca-ES" dirty="0" err="1"/>
              <a:t>inconveniente</a:t>
            </a:r>
            <a:r>
              <a:rPr lang="ca-ES" dirty="0"/>
              <a:t> que la </a:t>
            </a:r>
            <a:r>
              <a:rPr lang="ca-ES" dirty="0" err="1"/>
              <a:t>tasa</a:t>
            </a:r>
            <a:r>
              <a:rPr lang="ca-ES" dirty="0"/>
              <a:t> de recidiva es del 60-70 %. Si </a:t>
            </a:r>
            <a:r>
              <a:rPr lang="ca-ES" dirty="0" err="1"/>
              <a:t>bien</a:t>
            </a:r>
            <a:r>
              <a:rPr lang="ca-ES" dirty="0"/>
              <a:t> el TH cura la cirrosi, y </a:t>
            </a:r>
            <a:r>
              <a:rPr lang="ca-ES" dirty="0" err="1"/>
              <a:t>portanto</a:t>
            </a:r>
            <a:r>
              <a:rPr lang="ca-ES" dirty="0"/>
              <a:t> </a:t>
            </a:r>
            <a:r>
              <a:rPr lang="ca-ES" dirty="0" err="1"/>
              <a:t>disminuye</a:t>
            </a:r>
            <a:r>
              <a:rPr lang="ca-ES" dirty="0"/>
              <a:t> la </a:t>
            </a:r>
            <a:r>
              <a:rPr lang="ca-ES" dirty="0" err="1"/>
              <a:t>posibilidad</a:t>
            </a:r>
            <a:r>
              <a:rPr lang="ca-ES" dirty="0"/>
              <a:t> de recidiva, el Th se </a:t>
            </a:r>
            <a:r>
              <a:rPr lang="ca-ES" dirty="0" err="1"/>
              <a:t>asocia</a:t>
            </a:r>
            <a:r>
              <a:rPr lang="ca-ES" dirty="0"/>
              <a:t> a las </a:t>
            </a:r>
            <a:r>
              <a:rPr lang="ca-ES" dirty="0" err="1"/>
              <a:t>desventajas</a:t>
            </a:r>
            <a:r>
              <a:rPr lang="ca-ES" dirty="0"/>
              <a:t> </a:t>
            </a:r>
            <a:r>
              <a:rPr lang="ca-ES" dirty="0" err="1"/>
              <a:t>propias</a:t>
            </a:r>
            <a:r>
              <a:rPr lang="ca-ES" dirty="0"/>
              <a:t> de la </a:t>
            </a:r>
            <a:r>
              <a:rPr lang="ca-ES" dirty="0" err="1"/>
              <a:t>inmunosupresón</a:t>
            </a:r>
            <a:r>
              <a:rPr lang="ca-ES" dirty="0"/>
              <a:t>, y </a:t>
            </a:r>
            <a:r>
              <a:rPr lang="ca-ES" dirty="0" err="1"/>
              <a:t>evidentemente</a:t>
            </a:r>
            <a:r>
              <a:rPr lang="ca-ES" dirty="0"/>
              <a:t> de la </a:t>
            </a:r>
            <a:r>
              <a:rPr lang="ca-ES" dirty="0" err="1"/>
              <a:t>situación</a:t>
            </a:r>
            <a:r>
              <a:rPr lang="ca-ES" dirty="0"/>
              <a:t> en </a:t>
            </a:r>
            <a:r>
              <a:rPr lang="ca-ES" dirty="0" err="1"/>
              <a:t>lista</a:t>
            </a:r>
            <a:r>
              <a:rPr lang="ca-ES" dirty="0"/>
              <a:t> de espera.</a:t>
            </a:r>
          </a:p>
          <a:p>
            <a:r>
              <a:rPr lang="ca-ES" dirty="0" err="1"/>
              <a:t>Asi</a:t>
            </a:r>
            <a:r>
              <a:rPr lang="ca-ES" dirty="0"/>
              <a:t> pues son </a:t>
            </a:r>
            <a:r>
              <a:rPr lang="ca-ES" dirty="0" err="1"/>
              <a:t>mucho</a:t>
            </a:r>
            <a:r>
              <a:rPr lang="ca-ES" dirty="0"/>
              <a:t> los factores que </a:t>
            </a:r>
            <a:r>
              <a:rPr lang="ca-ES" dirty="0" err="1"/>
              <a:t>pueden</a:t>
            </a:r>
            <a:r>
              <a:rPr lang="ca-ES" dirty="0"/>
              <a:t> inclinar la </a:t>
            </a:r>
            <a:r>
              <a:rPr lang="ca-ES" dirty="0" err="1"/>
              <a:t>balanza</a:t>
            </a:r>
            <a:r>
              <a:rPr lang="ca-ES" dirty="0"/>
              <a:t> en </a:t>
            </a:r>
            <a:r>
              <a:rPr lang="ca-ES" dirty="0" err="1"/>
              <a:t>uno</a:t>
            </a:r>
            <a:r>
              <a:rPr lang="ca-ES" dirty="0"/>
              <a:t> u </a:t>
            </a:r>
            <a:r>
              <a:rPr lang="ca-ES" dirty="0" err="1"/>
              <a:t>otro</a:t>
            </a:r>
            <a:r>
              <a:rPr lang="ca-ES" dirty="0"/>
              <a:t> </a:t>
            </a:r>
            <a:r>
              <a:rPr lang="ca-ES" dirty="0" err="1"/>
              <a:t>sentido</a:t>
            </a:r>
            <a:r>
              <a:rPr lang="ca-ES" dirty="0"/>
              <a:t>....</a:t>
            </a:r>
            <a:r>
              <a:rPr lang="ca-ES" dirty="0" err="1"/>
              <a:t>especialemnte</a:t>
            </a:r>
            <a:r>
              <a:rPr lang="ca-ES" dirty="0"/>
              <a:t> en </a:t>
            </a:r>
            <a:r>
              <a:rPr lang="ca-ES" dirty="0" err="1"/>
              <a:t>pacientes</a:t>
            </a:r>
            <a:r>
              <a:rPr lang="ca-ES" dirty="0"/>
              <a:t> con </a:t>
            </a:r>
            <a:r>
              <a:rPr lang="ca-ES" dirty="0" err="1"/>
              <a:t>nódulo</a:t>
            </a:r>
            <a:r>
              <a:rPr lang="ca-ES" dirty="0"/>
              <a:t> </a:t>
            </a:r>
            <a:r>
              <a:rPr lang="ca-ES" dirty="0" err="1"/>
              <a:t>único</a:t>
            </a:r>
            <a:r>
              <a:rPr lang="ca-ES" dirty="0"/>
              <a:t> </a:t>
            </a:r>
            <a:r>
              <a:rPr lang="ca-ES" dirty="0" err="1"/>
              <a:t>candidatoa</a:t>
            </a:r>
            <a:r>
              <a:rPr lang="ca-ES" dirty="0"/>
              <a:t> a </a:t>
            </a:r>
            <a:r>
              <a:rPr lang="ca-ES" dirty="0" err="1"/>
              <a:t>ambas</a:t>
            </a:r>
            <a:r>
              <a:rPr lang="ca-ES" dirty="0"/>
              <a:t> </a:t>
            </a:r>
            <a:r>
              <a:rPr lang="ca-ES" dirty="0" err="1"/>
              <a:t>opciones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54119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La </a:t>
            </a:r>
            <a:r>
              <a:rPr lang="ca-ES" dirty="0" err="1"/>
              <a:t>resección</a:t>
            </a:r>
            <a:r>
              <a:rPr lang="ca-ES" dirty="0"/>
              <a:t> como primer </a:t>
            </a:r>
            <a:r>
              <a:rPr lang="ca-ES" dirty="0" err="1"/>
              <a:t>tratamiento</a:t>
            </a:r>
            <a:r>
              <a:rPr lang="ca-ES" dirty="0"/>
              <a:t> </a:t>
            </a:r>
            <a:r>
              <a:rPr lang="ca-ES" dirty="0" err="1"/>
              <a:t>tiene</a:t>
            </a:r>
            <a:r>
              <a:rPr lang="ca-ES" dirty="0"/>
              <a:t> pues el </a:t>
            </a:r>
            <a:r>
              <a:rPr lang="ca-ES" dirty="0" err="1"/>
              <a:t>inconveniente</a:t>
            </a:r>
            <a:r>
              <a:rPr lang="ca-ES" dirty="0"/>
              <a:t> del alto </a:t>
            </a:r>
            <a:r>
              <a:rPr lang="ca-ES" dirty="0" err="1"/>
              <a:t>riesgo</a:t>
            </a:r>
            <a:r>
              <a:rPr lang="ca-ES" dirty="0"/>
              <a:t> de recidiva. Es </a:t>
            </a:r>
            <a:r>
              <a:rPr lang="ca-ES" dirty="0" err="1"/>
              <a:t>bien</a:t>
            </a:r>
            <a:r>
              <a:rPr lang="ca-ES" dirty="0"/>
              <a:t> </a:t>
            </a:r>
            <a:r>
              <a:rPr lang="ca-ES" dirty="0" err="1"/>
              <a:t>conocido</a:t>
            </a:r>
            <a:r>
              <a:rPr lang="ca-ES" dirty="0"/>
              <a:t> que este </a:t>
            </a:r>
            <a:r>
              <a:rPr lang="ca-ES" dirty="0" err="1"/>
              <a:t>riesgo</a:t>
            </a:r>
            <a:r>
              <a:rPr lang="ca-ES" dirty="0"/>
              <a:t> es </a:t>
            </a:r>
            <a:r>
              <a:rPr lang="ca-ES" dirty="0" err="1"/>
              <a:t>mayor</a:t>
            </a:r>
            <a:r>
              <a:rPr lang="ca-ES" dirty="0"/>
              <a:t> en los </a:t>
            </a:r>
            <a:r>
              <a:rPr lang="ca-ES" dirty="0" err="1"/>
              <a:t>pacientes</a:t>
            </a:r>
            <a:r>
              <a:rPr lang="ca-ES" dirty="0"/>
              <a:t> con </a:t>
            </a:r>
            <a:r>
              <a:rPr lang="ca-ES" dirty="0" err="1"/>
              <a:t>tumores</a:t>
            </a:r>
            <a:r>
              <a:rPr lang="ca-ES" dirty="0"/>
              <a:t> con </a:t>
            </a:r>
            <a:r>
              <a:rPr lang="ca-ES" dirty="0" err="1"/>
              <a:t>invasión</a:t>
            </a:r>
            <a:r>
              <a:rPr lang="ca-ES" dirty="0"/>
              <a:t> </a:t>
            </a:r>
            <a:r>
              <a:rPr lang="ca-ES" dirty="0" err="1"/>
              <a:t>microvascular</a:t>
            </a:r>
            <a:r>
              <a:rPr lang="ca-ES" dirty="0"/>
              <a:t> o </a:t>
            </a:r>
            <a:r>
              <a:rPr lang="ca-ES" dirty="0" err="1"/>
              <a:t>nódulos</a:t>
            </a:r>
            <a:r>
              <a:rPr lang="ca-ES" dirty="0"/>
              <a:t> </a:t>
            </a:r>
            <a:r>
              <a:rPr lang="ca-ES" dirty="0" err="1"/>
              <a:t>satélites</a:t>
            </a:r>
            <a:r>
              <a:rPr lang="ca-ES" dirty="0"/>
              <a:t>. </a:t>
            </a:r>
          </a:p>
          <a:p>
            <a:r>
              <a:rPr lang="ca-ES" dirty="0"/>
              <a:t>En este </a:t>
            </a:r>
            <a:r>
              <a:rPr lang="ca-ES" dirty="0" err="1"/>
              <a:t>contexto</a:t>
            </a:r>
            <a:r>
              <a:rPr lang="ca-ES" dirty="0"/>
              <a:t> se </a:t>
            </a:r>
            <a:r>
              <a:rPr lang="ca-ES" dirty="0" err="1"/>
              <a:t>planteó</a:t>
            </a:r>
            <a:r>
              <a:rPr lang="ca-ES" dirty="0"/>
              <a:t> la </a:t>
            </a:r>
            <a:r>
              <a:rPr lang="ca-ES" dirty="0" err="1"/>
              <a:t>opción</a:t>
            </a:r>
            <a:r>
              <a:rPr lang="ca-ES" dirty="0"/>
              <a:t> del </a:t>
            </a:r>
            <a:r>
              <a:rPr lang="ca-ES" dirty="0" err="1"/>
              <a:t>llamado</a:t>
            </a:r>
            <a:r>
              <a:rPr lang="ca-ES" dirty="0"/>
              <a:t> TH “</a:t>
            </a:r>
            <a:r>
              <a:rPr lang="ca-ES" dirty="0" err="1"/>
              <a:t>ab</a:t>
            </a:r>
            <a:r>
              <a:rPr lang="ca-ES" dirty="0"/>
              <a:t> </a:t>
            </a:r>
            <a:r>
              <a:rPr lang="ca-ES" dirty="0" err="1"/>
              <a:t>initio</a:t>
            </a:r>
            <a:r>
              <a:rPr lang="ca-ES" dirty="0"/>
              <a:t>” o de entrada... Es </a:t>
            </a:r>
            <a:r>
              <a:rPr lang="ca-ES" dirty="0" err="1"/>
              <a:t>decir</a:t>
            </a:r>
            <a:r>
              <a:rPr lang="ca-ES" dirty="0"/>
              <a:t> </a:t>
            </a:r>
            <a:r>
              <a:rPr lang="ca-ES" dirty="0" err="1"/>
              <a:t>sin</a:t>
            </a:r>
            <a:r>
              <a:rPr lang="ca-ES" dirty="0"/>
              <a:t> esperar a la recidiva... Que podria </a:t>
            </a:r>
            <a:r>
              <a:rPr lang="ca-ES" dirty="0" err="1"/>
              <a:t>asociarse</a:t>
            </a:r>
            <a:r>
              <a:rPr lang="ca-ES" dirty="0"/>
              <a:t> a </a:t>
            </a:r>
            <a:r>
              <a:rPr lang="ca-ES" dirty="0" err="1"/>
              <a:t>perder</a:t>
            </a:r>
            <a:r>
              <a:rPr lang="ca-ES" dirty="0"/>
              <a:t> </a:t>
            </a:r>
            <a:r>
              <a:rPr lang="ca-ES" dirty="0" err="1"/>
              <a:t>muchos</a:t>
            </a:r>
            <a:r>
              <a:rPr lang="ca-ES" dirty="0"/>
              <a:t> de estos pacients por recidiva agressiva.</a:t>
            </a:r>
          </a:p>
          <a:p>
            <a:r>
              <a:rPr lang="ca-ES" dirty="0"/>
              <a:t>Si </a:t>
            </a:r>
            <a:r>
              <a:rPr lang="ca-ES" dirty="0" err="1"/>
              <a:t>bien</a:t>
            </a:r>
            <a:r>
              <a:rPr lang="ca-ES" dirty="0"/>
              <a:t> esta estratègia en este tipo de </a:t>
            </a:r>
            <a:r>
              <a:rPr lang="ca-ES" dirty="0" err="1"/>
              <a:t>pacientes</a:t>
            </a:r>
            <a:r>
              <a:rPr lang="ca-ES" dirty="0"/>
              <a:t> es la </a:t>
            </a:r>
            <a:r>
              <a:rPr lang="ca-ES" dirty="0" err="1"/>
              <a:t>propuesta</a:t>
            </a:r>
            <a:r>
              <a:rPr lang="ca-ES" dirty="0"/>
              <a:t> </a:t>
            </a:r>
            <a:r>
              <a:rPr lang="ca-ES" dirty="0" err="1"/>
              <a:t>tanto</a:t>
            </a:r>
            <a:r>
              <a:rPr lang="ca-ES" dirty="0"/>
              <a:t> por los docs de </a:t>
            </a:r>
            <a:r>
              <a:rPr lang="ca-ES" dirty="0" err="1"/>
              <a:t>consenso</a:t>
            </a:r>
            <a:r>
              <a:rPr lang="ca-ES" dirty="0"/>
              <a:t> nacional como </a:t>
            </a:r>
            <a:r>
              <a:rPr lang="ca-ES" dirty="0" err="1"/>
              <a:t>europeo</a:t>
            </a:r>
            <a:r>
              <a:rPr lang="ca-ES" dirty="0"/>
              <a:t>, en el </a:t>
            </a:r>
            <a:r>
              <a:rPr lang="ca-ES" dirty="0" err="1"/>
              <a:t>consenso</a:t>
            </a:r>
            <a:r>
              <a:rPr lang="ca-ES" dirty="0"/>
              <a:t> </a:t>
            </a:r>
            <a:r>
              <a:rPr lang="ca-ES" dirty="0" err="1"/>
              <a:t>americano</a:t>
            </a:r>
            <a:r>
              <a:rPr lang="ca-ES" dirty="0"/>
              <a:t> se </a:t>
            </a:r>
            <a:r>
              <a:rPr lang="ca-ES" dirty="0" err="1"/>
              <a:t>propone</a:t>
            </a:r>
            <a:r>
              <a:rPr lang="ca-ES" dirty="0"/>
              <a:t> por el </a:t>
            </a:r>
            <a:r>
              <a:rPr lang="ca-ES" dirty="0" err="1"/>
              <a:t>tto</a:t>
            </a:r>
            <a:r>
              <a:rPr lang="ca-ES" dirty="0"/>
              <a:t> </a:t>
            </a:r>
            <a:r>
              <a:rPr lang="ca-ES" dirty="0" err="1"/>
              <a:t>adyuvante</a:t>
            </a:r>
            <a:r>
              <a:rPr lang="ca-ES" dirty="0"/>
              <a:t> con </a:t>
            </a:r>
            <a:r>
              <a:rPr lang="ca-ES" dirty="0" err="1"/>
              <a:t>inmunoterapia</a:t>
            </a:r>
            <a:r>
              <a:rPr lang="ca-ES" dirty="0"/>
              <a:t> en estos </a:t>
            </a:r>
            <a:r>
              <a:rPr lang="ca-ES" dirty="0" err="1"/>
              <a:t>pacientes</a:t>
            </a:r>
            <a:r>
              <a:rPr lang="ca-ES" dirty="0"/>
              <a:t>.</a:t>
            </a:r>
          </a:p>
          <a:p>
            <a:endParaRPr lang="ca-ES" dirty="0"/>
          </a:p>
          <a:p>
            <a:r>
              <a:rPr lang="ca-ES"/>
              <a:t>Los estudiós con </a:t>
            </a:r>
            <a:r>
              <a:rPr lang="ca-ES" dirty="0"/>
              <a:t>estratègia “</a:t>
            </a:r>
            <a:r>
              <a:rPr lang="ca-ES" dirty="0" err="1"/>
              <a:t>ab</a:t>
            </a:r>
            <a:r>
              <a:rPr lang="ca-ES" dirty="0"/>
              <a:t> </a:t>
            </a:r>
            <a:r>
              <a:rPr lang="ca-ES" dirty="0" err="1"/>
              <a:t>initio</a:t>
            </a:r>
            <a:r>
              <a:rPr lang="ca-ES" dirty="0"/>
              <a:t>” son escassos. Por </a:t>
            </a:r>
            <a:r>
              <a:rPr lang="ca-ES" dirty="0" err="1"/>
              <a:t>otra</a:t>
            </a:r>
            <a:r>
              <a:rPr lang="ca-ES" dirty="0"/>
              <a:t> </a:t>
            </a:r>
            <a:r>
              <a:rPr lang="ca-ES" dirty="0" err="1"/>
              <a:t>parte</a:t>
            </a:r>
            <a:r>
              <a:rPr lang="ca-ES" dirty="0"/>
              <a:t> el </a:t>
            </a:r>
            <a:r>
              <a:rPr lang="ca-ES" dirty="0" err="1"/>
              <a:t>escenario</a:t>
            </a:r>
            <a:r>
              <a:rPr lang="ca-ES" dirty="0"/>
              <a:t> del TH ha </a:t>
            </a:r>
            <a:r>
              <a:rPr lang="ca-ES" dirty="0" err="1"/>
              <a:t>cambiado</a:t>
            </a:r>
            <a:r>
              <a:rPr lang="ca-ES" dirty="0"/>
              <a:t> en los ´´</a:t>
            </a:r>
            <a:r>
              <a:rPr lang="ca-ES" dirty="0" err="1"/>
              <a:t>ultimos</a:t>
            </a:r>
            <a:r>
              <a:rPr lang="ca-ES" dirty="0"/>
              <a:t> </a:t>
            </a:r>
            <a:r>
              <a:rPr lang="ca-ES" dirty="0" err="1"/>
              <a:t>años</a:t>
            </a:r>
            <a:r>
              <a:rPr lang="ca-ES" dirty="0"/>
              <a:t>, no solo por </a:t>
            </a:r>
            <a:r>
              <a:rPr lang="ca-ES" dirty="0" err="1"/>
              <a:t>paciente</a:t>
            </a:r>
            <a:r>
              <a:rPr lang="ca-ES" dirty="0"/>
              <a:t> de </a:t>
            </a:r>
            <a:r>
              <a:rPr lang="ca-ES" dirty="0" err="1"/>
              <a:t>mayor</a:t>
            </a:r>
            <a:r>
              <a:rPr lang="ca-ES" dirty="0"/>
              <a:t> </a:t>
            </a:r>
            <a:r>
              <a:rPr lang="ca-ES" dirty="0" err="1"/>
              <a:t>edad</a:t>
            </a:r>
            <a:r>
              <a:rPr lang="ca-ES" dirty="0"/>
              <a:t> y </a:t>
            </a:r>
            <a:r>
              <a:rPr lang="ca-ES" dirty="0" err="1"/>
              <a:t>comorbilidad</a:t>
            </a:r>
            <a:r>
              <a:rPr lang="ca-ES" dirty="0"/>
              <a:t>, sinó por </a:t>
            </a:r>
            <a:r>
              <a:rPr lang="ca-ES" dirty="0" err="1"/>
              <a:t>disponer</a:t>
            </a:r>
            <a:r>
              <a:rPr lang="ca-ES" dirty="0"/>
              <a:t> de </a:t>
            </a:r>
            <a:r>
              <a:rPr lang="ca-ES" dirty="0" err="1"/>
              <a:t>nuevos</a:t>
            </a:r>
            <a:r>
              <a:rPr lang="ca-ES" dirty="0"/>
              <a:t> </a:t>
            </a:r>
            <a:r>
              <a:rPr lang="ca-ES" dirty="0" err="1"/>
              <a:t>tratamientos</a:t>
            </a:r>
            <a:r>
              <a:rPr lang="ca-ES" dirty="0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5243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 err="1"/>
              <a:t>Así</a:t>
            </a:r>
            <a:r>
              <a:rPr lang="ca-ES" dirty="0"/>
              <a:t> pues, </a:t>
            </a:r>
            <a:r>
              <a:rPr lang="ca-ES" dirty="0" err="1"/>
              <a:t>teniendo</a:t>
            </a:r>
            <a:r>
              <a:rPr lang="ca-ES" dirty="0"/>
              <a:t> en </a:t>
            </a:r>
            <a:r>
              <a:rPr lang="ca-ES" dirty="0" err="1"/>
              <a:t>cuenta</a:t>
            </a:r>
            <a:r>
              <a:rPr lang="ca-ES" dirty="0"/>
              <a:t> que el </a:t>
            </a:r>
            <a:r>
              <a:rPr lang="ca-ES" dirty="0" err="1"/>
              <a:t>objetivo</a:t>
            </a:r>
            <a:r>
              <a:rPr lang="ca-ES" dirty="0"/>
              <a:t> es </a:t>
            </a:r>
            <a:r>
              <a:rPr lang="ca-ES" dirty="0" err="1"/>
              <a:t>obtener</a:t>
            </a:r>
            <a:r>
              <a:rPr lang="ca-ES" dirty="0"/>
              <a:t> la </a:t>
            </a:r>
            <a:r>
              <a:rPr lang="ca-ES" dirty="0" err="1"/>
              <a:t>mayor</a:t>
            </a:r>
            <a:r>
              <a:rPr lang="ca-ES" dirty="0"/>
              <a:t> </a:t>
            </a:r>
            <a:r>
              <a:rPr lang="ca-ES" dirty="0" err="1"/>
              <a:t>supervivencia</a:t>
            </a:r>
            <a:r>
              <a:rPr lang="ca-ES" dirty="0"/>
              <a:t> </a:t>
            </a:r>
            <a:r>
              <a:rPr lang="ca-ES" dirty="0" err="1"/>
              <a:t>libre</a:t>
            </a:r>
            <a:r>
              <a:rPr lang="ca-ES" dirty="0"/>
              <a:t> de </a:t>
            </a:r>
            <a:r>
              <a:rPr lang="ca-ES" dirty="0" err="1"/>
              <a:t>enfermedad</a:t>
            </a:r>
            <a:r>
              <a:rPr lang="ca-ES" dirty="0"/>
              <a:t> possible, el manejo actual de los </a:t>
            </a:r>
            <a:r>
              <a:rPr lang="ca-ES" dirty="0" err="1"/>
              <a:t>pacientes</a:t>
            </a:r>
            <a:r>
              <a:rPr lang="ca-ES" dirty="0"/>
              <a:t>  con hepatocarcinoma 0-A </a:t>
            </a:r>
            <a:r>
              <a:rPr lang="ca-ES" dirty="0" err="1"/>
              <a:t>sigue</a:t>
            </a:r>
            <a:r>
              <a:rPr lang="ca-ES" dirty="0"/>
              <a:t> </a:t>
            </a:r>
            <a:r>
              <a:rPr lang="ca-ES" dirty="0" err="1"/>
              <a:t>siendo</a:t>
            </a:r>
            <a:r>
              <a:rPr lang="ca-ES" dirty="0"/>
              <a:t> un tema a </a:t>
            </a:r>
            <a:r>
              <a:rPr lang="ca-ES" dirty="0" err="1"/>
              <a:t>debate</a:t>
            </a:r>
            <a:r>
              <a:rPr lang="ca-E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Por </a:t>
            </a:r>
            <a:r>
              <a:rPr lang="ca-ES" dirty="0" err="1"/>
              <a:t>ello</a:t>
            </a:r>
            <a:r>
              <a:rPr lang="ca-ES" dirty="0"/>
              <a:t> los </a:t>
            </a:r>
            <a:r>
              <a:rPr lang="ca-ES" dirty="0" err="1"/>
              <a:t>objetivos</a:t>
            </a:r>
            <a:r>
              <a:rPr lang="ca-ES" dirty="0"/>
              <a:t> de </a:t>
            </a:r>
            <a:r>
              <a:rPr lang="ca-ES" dirty="0" err="1"/>
              <a:t>nuestro</a:t>
            </a:r>
            <a:r>
              <a:rPr lang="ca-ES" dirty="0"/>
              <a:t> estudio </a:t>
            </a:r>
            <a:r>
              <a:rPr lang="ca-ES" dirty="0" err="1"/>
              <a:t>fueron</a:t>
            </a:r>
            <a:endParaRPr lang="ca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a-E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a-ES" dirty="0"/>
              <a:t>El objectivo principal...</a:t>
            </a:r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5752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Para </a:t>
            </a:r>
            <a:r>
              <a:rPr lang="ca-ES" dirty="0" err="1"/>
              <a:t>ello</a:t>
            </a:r>
            <a:r>
              <a:rPr lang="ca-ES" dirty="0"/>
              <a:t> hemos </a:t>
            </a:r>
            <a:r>
              <a:rPr lang="ca-ES" dirty="0" err="1"/>
              <a:t>realizado</a:t>
            </a:r>
            <a:r>
              <a:rPr lang="ca-ES" dirty="0"/>
              <a:t> un anàlisis </a:t>
            </a:r>
            <a:r>
              <a:rPr lang="ca-ES" dirty="0" err="1"/>
              <a:t>retrospectivo</a:t>
            </a:r>
            <a:r>
              <a:rPr lang="ca-ES" dirty="0"/>
              <a:t> de </a:t>
            </a:r>
            <a:r>
              <a:rPr lang="ca-ES" dirty="0" err="1"/>
              <a:t>nuestra</a:t>
            </a:r>
            <a:r>
              <a:rPr lang="ca-ES" dirty="0"/>
              <a:t> base de </a:t>
            </a:r>
            <a:r>
              <a:rPr lang="ca-ES" dirty="0" err="1"/>
              <a:t>datos</a:t>
            </a:r>
            <a:r>
              <a:rPr lang="ca-ES" dirty="0"/>
              <a:t> prospectiva de </a:t>
            </a:r>
            <a:r>
              <a:rPr lang="ca-ES" dirty="0" err="1"/>
              <a:t>resección</a:t>
            </a:r>
            <a:r>
              <a:rPr lang="ca-ES" dirty="0"/>
              <a:t> por HCC, que </a:t>
            </a:r>
            <a:r>
              <a:rPr lang="ca-ES" dirty="0" err="1"/>
              <a:t>incluye</a:t>
            </a:r>
            <a:r>
              <a:rPr lang="ca-ES" dirty="0"/>
              <a:t> el </a:t>
            </a:r>
            <a:r>
              <a:rPr lang="ca-ES" dirty="0" err="1"/>
              <a:t>periodo</a:t>
            </a:r>
            <a:r>
              <a:rPr lang="ca-ES" dirty="0"/>
              <a:t> 1990-2023. </a:t>
            </a:r>
          </a:p>
          <a:p>
            <a:r>
              <a:rPr lang="ca-ES" dirty="0"/>
              <a:t>.......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393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incidencia significativamente más elevada de recidiva agresiva fueron la invasión vascular microscópica, la presencia de nódulos satélite, una mala diferenciación de las células tumorales (grado 3 y 4 vs 1 y 2), un número de nódulos tratados en la IQ &gt; 1 y un diámetro mayor del nódulo principal &gt; 5 cm.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8256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711C1-9C37-112A-B142-533B944D6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46FC9303-0B6B-383E-FB9D-0C6444212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6856B846-0AEE-6C32-6E28-D28BCEA80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.......</a:t>
            </a:r>
          </a:p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CFFD6B-BFC2-E648-10D1-7CCB3ECE7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066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a-ES" dirty="0"/>
              <a:t>164 de los </a:t>
            </a:r>
            <a:r>
              <a:rPr lang="ca-ES" dirty="0" err="1"/>
              <a:t>pacientes</a:t>
            </a:r>
            <a:r>
              <a:rPr lang="ca-ES" dirty="0"/>
              <a:t> con f de </a:t>
            </a:r>
            <a:r>
              <a:rPr lang="ca-ES" dirty="0" err="1"/>
              <a:t>riesgo</a:t>
            </a:r>
            <a:r>
              <a:rPr lang="ca-ES" dirty="0"/>
              <a:t> no se </a:t>
            </a:r>
            <a:r>
              <a:rPr lang="ca-ES" dirty="0" err="1"/>
              <a:t>trasplantan</a:t>
            </a:r>
            <a:r>
              <a:rPr lang="ca-ES" dirty="0"/>
              <a:t>: </a:t>
            </a:r>
            <a:r>
              <a:rPr lang="ca-ES" dirty="0" err="1"/>
              <a:t>causas</a:t>
            </a:r>
            <a:r>
              <a:rPr lang="ca-ES" dirty="0"/>
              <a:t>: ..........</a:t>
            </a:r>
          </a:p>
          <a:p>
            <a:r>
              <a:rPr lang="ca-ES" dirty="0" err="1"/>
              <a:t>Edad</a:t>
            </a:r>
            <a:endParaRPr lang="ca-ES" dirty="0"/>
          </a:p>
          <a:p>
            <a:r>
              <a:rPr lang="ca-ES" dirty="0"/>
              <a:t>Recidiva </a:t>
            </a:r>
            <a:r>
              <a:rPr lang="ca-ES" dirty="0" err="1"/>
              <a:t>extrah</a:t>
            </a:r>
            <a:endParaRPr lang="ca-ES" dirty="0"/>
          </a:p>
          <a:p>
            <a:r>
              <a:rPr lang="ca-ES" dirty="0"/>
              <a:t>enol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4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 el grupo de pacientes sin factores de riesgo (n=262) se realizaron 15 TH todos ellos por recidiva (5,7%). </a:t>
            </a:r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2D865-6821-4B41-B671-15130AD5BC85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582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7BC1976-552D-404B-90A5-E758656BE9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8510FC2B-7420-4C65-B6CB-3585F9A05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D4590F58-2EFA-41A9-B187-496A0BD3E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20EC747-C88C-4CC2-BABA-8FB6C18E8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2DBEF32-FEC4-4FF1-BE1B-742DB85C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709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43472A5-B62D-468C-B223-BA49DE80D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D5F50C75-E440-464A-9A96-B2577BC4D9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7FD6380-7672-4BBA-9F49-3A0C3064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67BAFFA8-E3B6-4827-B730-1FFF0EB94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321A892-AFD5-48BB-A2BD-EFFDA434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848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6B0FDB24-FF4B-4507-B94B-B6B41F9DB1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7AEF3D80-7362-4211-A3CB-72793B7DA0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B5F000D3-B29B-43EF-B763-0CB762952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FBC1221-B80C-4906-A258-6FB861663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ACF66C5-ED98-45A8-86F6-03048767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1909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50D2C973-B21D-4094-B0C2-52EFE5DD7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244D6D44-544D-47E2-9BEE-7BF0F1DE0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E83084C2-6CFA-4DD2-8814-2C519EB1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53766F8-44A5-43EA-81A4-38050A99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9E34AADA-DAE9-43A0-8F25-8830DB77E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3556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B261105-C4A3-41E4-89A3-0887E6A3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9CAEB563-36D2-458A-84F2-391578D200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B754992-AE4E-4014-9CF6-447E85B7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8AAE71EA-526D-48B0-9492-F0CB86E60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37169CBD-DC79-40A2-831F-3271E625A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66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87A16D8D-EC92-463E-A920-B5FB9195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AFD0A89D-9772-4ED7-94DC-C72E9559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5A9EEC94-3222-417E-8B11-50CF22122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6BD9B9A-4378-4A7D-B6F0-94925DBED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8073DAB6-A25B-495F-94A7-10C23B925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5742DA29-7D6E-4B87-9257-58251AB7C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33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B7290C2-5103-4699-9DB8-E6B10DEFA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144D9107-74C3-40D9-8013-827B37799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4C1DFCE3-ECAE-4BA9-A424-DB6848BAB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18616FF1-DF4A-48F0-AE7A-29751463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0652DB53-BC74-4273-B471-E9A59FF614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98E6A4B9-EA90-45F4-927F-15E904810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ADD79A2E-FBC3-4A79-85CB-7E035FD8F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DCBE3823-4226-465E-921D-6C434E08C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67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E0881551-52EF-4EE2-9F49-065A33C78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E99DEF33-9356-4062-A66A-79A19E9F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ED3F0D8D-E5CD-4448-A0AB-0657D612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57DFE9E5-5740-4CBC-8605-6E8DCBBC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60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D300EC6-671D-49B6-BD62-222D683DF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E738C492-DB8C-4AA1-8B9B-8DE12BF4A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A2EA3598-70F3-4BFF-B672-6E5711ED0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7951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9E686524-96B2-4928-939A-6DE1613B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D3EEC8C5-8257-440C-A6D1-9F8805D82E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81C42115-A23F-408C-AC09-1E5554DD4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3A7E07ED-0144-4C34-9DA2-5345705A0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19EEE0-EA4B-4F79-A70C-172EE5B2F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9DC2D7E1-9BEB-400F-81AA-85F5F9031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164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8D45E6C-1241-4B7D-877A-FCD67914E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73F9A1FB-B449-4B8F-BEC2-4992F7D3C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F9F0F620-9796-45F0-A985-3EDBE6E635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BED0D63F-DDB6-4232-B462-9E7B87007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3847206A-3042-4F19-ADBA-D623CC912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43A927B8-4A4B-4136-85B9-DF2078A48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578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21725F37-6E02-40DA-9EBF-1217BD875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A5789F9F-B596-40B5-9AFE-4DB48D52E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F6C2EF27-A811-4C47-8E13-357917506D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B4C61-E5E7-4A49-AD15-56B60ABDBED9}" type="datetimeFigureOut">
              <a:rPr lang="es-ES" smtClean="0"/>
              <a:t>21/10/2025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FCFB238A-684E-4047-806D-6A803B1885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7DC266EC-0905-4BAA-A6BE-2770984EE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7EC0A-8B5F-471C-859B-A239952691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8243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G"/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JP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2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11" Type="http://schemas.openxmlformats.org/officeDocument/2006/relationships/image" Target="../media/image15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1.JPG"/><Relationship Id="rId7" Type="http://schemas.openxmlformats.org/officeDocument/2006/relationships/hyperlink" Target="https://pubmed.ncbi.nlm.nih.gov/26404045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hyperlink" Target="https://journals.lww.com/hep/toc/2023/1200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QuadreDeText 7">
            <a:extLst>
              <a:ext uri="{FF2B5EF4-FFF2-40B4-BE49-F238E27FC236}">
                <a16:creationId xmlns:a16="http://schemas.microsoft.com/office/drawing/2014/main" id="{549B873C-3515-4A86-835D-7D739B3B6DA6}"/>
              </a:ext>
            </a:extLst>
          </p:cNvPr>
          <p:cNvSpPr txBox="1"/>
          <p:nvPr/>
        </p:nvSpPr>
        <p:spPr>
          <a:xfrm>
            <a:off x="2587715" y="2239811"/>
            <a:ext cx="8518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1" dirty="0"/>
              <a:t>Resultados del trasplante hepático en pacientes operados por hepatocarcinoma (HCC) que presentan recidiva tumoral o signos histológicos de mal pronóstico en la pieza de resección</a:t>
            </a:r>
            <a:endParaRPr lang="es-ES" sz="2400" i="1" dirty="0"/>
          </a:p>
          <a:p>
            <a:endParaRPr lang="es-ES" sz="2400" b="1" i="1" dirty="0"/>
          </a:p>
        </p:txBody>
      </p:sp>
      <p:sp>
        <p:nvSpPr>
          <p:cNvPr id="9" name="QuadreDeText 8">
            <a:extLst>
              <a:ext uri="{FF2B5EF4-FFF2-40B4-BE49-F238E27FC236}">
                <a16:creationId xmlns:a16="http://schemas.microsoft.com/office/drawing/2014/main" id="{FBBD72F3-89DC-4AF5-9DBA-1D5B051362E5}"/>
              </a:ext>
            </a:extLst>
          </p:cNvPr>
          <p:cNvSpPr txBox="1"/>
          <p:nvPr/>
        </p:nvSpPr>
        <p:spPr>
          <a:xfrm>
            <a:off x="2287120" y="3471871"/>
            <a:ext cx="89436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Laura Lladó, Marta Moyano, Alba Cachero, Oriana Barrios, Marina Vila,</a:t>
            </a:r>
          </a:p>
          <a:p>
            <a:pPr algn="ctr"/>
            <a:r>
              <a:rPr lang="es-ES" sz="2000" dirty="0"/>
              <a:t> Lluís </a:t>
            </a:r>
            <a:r>
              <a:rPr lang="es-ES" sz="2000" dirty="0" err="1"/>
              <a:t>Secanella</a:t>
            </a:r>
            <a:r>
              <a:rPr lang="es-ES" sz="2000" dirty="0"/>
              <a:t>, Marta García-</a:t>
            </a:r>
            <a:r>
              <a:rPr lang="es-ES" sz="2000" dirty="0" err="1"/>
              <a:t>Guix</a:t>
            </a:r>
            <a:r>
              <a:rPr lang="es-ES" sz="2000" dirty="0"/>
              <a:t>, Kristel </a:t>
            </a:r>
            <a:r>
              <a:rPr lang="es-ES" sz="2000" dirty="0" err="1"/>
              <a:t>Mils</a:t>
            </a:r>
            <a:r>
              <a:rPr lang="es-ES" sz="2000" dirty="0"/>
              <a:t>, Alberto Amador, María Sorribas, Teresa Serrano, Emilio Ramos. </a:t>
            </a:r>
          </a:p>
        </p:txBody>
      </p:sp>
      <p:sp>
        <p:nvSpPr>
          <p:cNvPr id="10" name="QuadreDeText 9">
            <a:extLst>
              <a:ext uri="{FF2B5EF4-FFF2-40B4-BE49-F238E27FC236}">
                <a16:creationId xmlns:a16="http://schemas.microsoft.com/office/drawing/2014/main" id="{436BE692-1C7E-44F3-BFF5-EF53613BC7EF}"/>
              </a:ext>
            </a:extLst>
          </p:cNvPr>
          <p:cNvSpPr txBox="1"/>
          <p:nvPr/>
        </p:nvSpPr>
        <p:spPr>
          <a:xfrm>
            <a:off x="2587715" y="4755909"/>
            <a:ext cx="8303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F0"/>
                </a:solidFill>
              </a:rPr>
              <a:t>Unidad de Trasplante Hepático. Hospital U Bellvitge, Barcelona</a:t>
            </a: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CB7C7E09-141D-6A7D-4638-6AB32664BB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581152" y="6332744"/>
            <a:ext cx="6093994" cy="400110"/>
            <a:chOff x="-321843" y="6376403"/>
            <a:chExt cx="6093994" cy="400110"/>
          </a:xfrm>
        </p:grpSpPr>
        <p:sp>
          <p:nvSpPr>
            <p:cNvPr id="12" name="QuadreDeText 11">
              <a:extLst>
                <a:ext uri="{FF2B5EF4-FFF2-40B4-BE49-F238E27FC236}">
                  <a16:creationId xmlns:a16="http://schemas.microsoft.com/office/drawing/2014/main" id="{4C9C88B0-3664-4D51-B1AE-97894215801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30" name="Imagen 29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9BF114A-F667-F53C-2897-AFE62027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573649A-4D06-50A9-A148-06B158CBA7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774208" y="89715"/>
            <a:ext cx="9635320" cy="5561635"/>
            <a:chOff x="1774208" y="89715"/>
            <a:chExt cx="9635320" cy="5561635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DD7E468C-33FA-6B5A-6F3D-0CE90971984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1892299" y="1603015"/>
              <a:ext cx="9517229" cy="4048335"/>
              <a:chOff x="1850917" y="2093157"/>
              <a:chExt cx="9903230" cy="404833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9E4D2F-480A-464B-8B69-EA25A631CE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1850917" y="2093157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B5A8A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534C781-F462-4AAE-BB6D-C4898DD7DD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075778" y="2325128"/>
                <a:ext cx="9678369" cy="3816364"/>
              </a:xfrm>
              <a:prstGeom prst="rect">
                <a:avLst/>
              </a:prstGeom>
              <a:noFill/>
              <a:ln w="76200">
                <a:solidFill>
                  <a:srgbClr val="00A2E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pic>
          <p:nvPicPr>
            <p:cNvPr id="2" name="Imagen 1" descr="Logotipo&#10;&#10;El contenido generado por IA puede ser incorrecto.">
              <a:extLst>
                <a:ext uri="{FF2B5EF4-FFF2-40B4-BE49-F238E27FC236}">
                  <a16:creationId xmlns:a16="http://schemas.microsoft.com/office/drawing/2014/main" id="{B2404EEB-D204-8471-5B22-F54D864C102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548"/>
            <a:stretch>
              <a:fillRect/>
            </a:stretch>
          </p:blipFill>
          <p:spPr bwMode="auto">
            <a:xfrm>
              <a:off x="1774208" y="89715"/>
              <a:ext cx="1434153" cy="1228725"/>
            </a:xfrm>
            <a:prstGeom prst="rect">
              <a:avLst/>
            </a:prstGeom>
            <a:noFill/>
          </p:spPr>
        </p:pic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98F7769B-9EE6-74F7-E885-CDB2A3C83B3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536904" y="6161630"/>
            <a:ext cx="5111986" cy="592595"/>
            <a:chOff x="6948854" y="6151306"/>
            <a:chExt cx="5111986" cy="592595"/>
          </a:xfrm>
        </p:grpSpPr>
        <p:pic>
          <p:nvPicPr>
            <p:cNvPr id="4" name="Imagen 3" descr="Logotipo&#10;&#10;El contenido generado por IA puede ser incorrecto.">
              <a:extLst>
                <a:ext uri="{FF2B5EF4-FFF2-40B4-BE49-F238E27FC236}">
                  <a16:creationId xmlns:a16="http://schemas.microsoft.com/office/drawing/2014/main" id="{C57ED18D-EDD2-BAE8-05D2-71451C68A3A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854" y="6151306"/>
              <a:ext cx="1376351" cy="557401"/>
            </a:xfrm>
            <a:prstGeom prst="rect">
              <a:avLst/>
            </a:prstGeom>
          </p:spPr>
        </p:pic>
        <p:pic>
          <p:nvPicPr>
            <p:cNvPr id="11" name="Imagen 10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F6219342-D9F2-1843-82D6-E60FD434A11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1140" y="6201231"/>
              <a:ext cx="2005260" cy="484846"/>
            </a:xfrm>
            <a:prstGeom prst="rect">
              <a:avLst/>
            </a:prstGeom>
          </p:spPr>
        </p:pic>
        <p:pic>
          <p:nvPicPr>
            <p:cNvPr id="14" name="Imagen 13" descr="Logotipo, nombre de la empresa&#10;&#10;El contenido generado por IA puede ser incorrecto.">
              <a:extLst>
                <a:ext uri="{FF2B5EF4-FFF2-40B4-BE49-F238E27FC236}">
                  <a16:creationId xmlns:a16="http://schemas.microsoft.com/office/drawing/2014/main" id="{B10C55A9-4136-2523-55D8-8B6078EFA265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323"/>
            <a:stretch>
              <a:fillRect/>
            </a:stretch>
          </p:blipFill>
          <p:spPr>
            <a:xfrm>
              <a:off x="10684489" y="6201231"/>
              <a:ext cx="1376351" cy="542670"/>
            </a:xfrm>
            <a:prstGeom prst="rect">
              <a:avLst/>
            </a:prstGeom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81C98ECB-557C-302A-7FDB-D3539DDD1EA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6926" y="115481"/>
            <a:ext cx="11424607" cy="1161793"/>
            <a:chOff x="86926" y="115481"/>
            <a:chExt cx="11424607" cy="1161793"/>
          </a:xfrm>
        </p:grpSpPr>
        <p:pic>
          <p:nvPicPr>
            <p:cNvPr id="21" name="Imagen 20" descr="Forma&#10;&#10;El contenido generado por IA puede ser incorrecto.">
              <a:extLst>
                <a:ext uri="{FF2B5EF4-FFF2-40B4-BE49-F238E27FC236}">
                  <a16:creationId xmlns:a16="http://schemas.microsoft.com/office/drawing/2014/main" id="{B1827BE4-C0A2-2282-D627-4A61F55DE57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624"/>
            <a:stretch>
              <a:fillRect/>
            </a:stretch>
          </p:blipFill>
          <p:spPr>
            <a:xfrm>
              <a:off x="86926" y="115481"/>
              <a:ext cx="1633591" cy="1116236"/>
            </a:xfrm>
            <a:prstGeom prst="rect">
              <a:avLst/>
            </a:prstGeom>
          </p:spPr>
        </p:pic>
        <p:pic>
          <p:nvPicPr>
            <p:cNvPr id="27" name="Imagen 26">
              <a:extLst>
                <a:ext uri="{FF2B5EF4-FFF2-40B4-BE49-F238E27FC236}">
                  <a16:creationId xmlns:a16="http://schemas.microsoft.com/office/drawing/2014/main" id="{5683CDF3-5B64-B4E5-D0E7-4A0D07D07EB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56096" y="115481"/>
              <a:ext cx="2217969" cy="1161793"/>
            </a:xfrm>
            <a:prstGeom prst="rect">
              <a:avLst/>
            </a:prstGeom>
          </p:spPr>
        </p:pic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0B12695F-AD37-6349-27F9-41383D6BD57E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127756" y="426292"/>
              <a:ext cx="1167575" cy="823142"/>
            </a:xfrm>
            <a:prstGeom prst="rect">
              <a:avLst/>
            </a:prstGeom>
          </p:spPr>
        </p:pic>
        <p:pic>
          <p:nvPicPr>
            <p:cNvPr id="37" name="Imagen 36" descr="Imagen que contiene Texto&#10;&#10;El contenido generado por IA puede ser incorrecto.">
              <a:extLst>
                <a:ext uri="{FF2B5EF4-FFF2-40B4-BE49-F238E27FC236}">
                  <a16:creationId xmlns:a16="http://schemas.microsoft.com/office/drawing/2014/main" id="{EEFA737A-7438-D830-E475-F98A4A5F7A5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10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33495" y="752527"/>
              <a:ext cx="1778038" cy="466085"/>
            </a:xfrm>
            <a:prstGeom prst="rect">
              <a:avLst/>
            </a:prstGeom>
          </p:spPr>
        </p:pic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23B78D09-409F-4F03-A77F-A317123A720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42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7DF68E-FB57-6BD8-5E2B-EB474A3E1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A8B8619E-9FD2-0621-3942-29FC3A14EF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1BF0A3E-0F72-757B-C4E2-A5FB1DC1D97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5607088E-17D7-BBE8-FC3F-FA3248E35197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19B9309F-E6E6-E90E-83EA-853EFEA4FD01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5A7E402F-33FD-1B25-22A7-20AA85910CD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B08E76CA-70C2-7B93-74E9-165F75B7365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9F0C8468-5E0F-072D-C8EE-0EA32193ABE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A06DC33-B615-8D52-81EE-2D25D657E67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5C84510D-6648-9D64-43B0-427C79DF3C7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CF090FA-A172-457A-A261-A41A7BA3F82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B7CE1985-485C-1AFE-5194-02C4342E86A0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30D28132-FFFA-7D3E-7408-5B8463158D76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210AB316-A74A-EF87-035B-557BACCE2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A767573-FDB3-CBDF-710C-D38A6400BCD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2942"/>
          <a:stretch>
            <a:fillRect/>
          </a:stretch>
        </p:blipFill>
        <p:spPr>
          <a:xfrm>
            <a:off x="858656" y="2597919"/>
            <a:ext cx="10465113" cy="2512862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DE5E762-37F1-134F-E97A-7A21A90A8DE0}"/>
              </a:ext>
            </a:extLst>
          </p:cNvPr>
          <p:cNvSpPr txBox="1"/>
          <p:nvPr/>
        </p:nvSpPr>
        <p:spPr>
          <a:xfrm>
            <a:off x="908018" y="1128993"/>
            <a:ext cx="942142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457 Resecciones: 233 pacientes (51%) presentaron recidiva en alguna localización</a:t>
            </a:r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73FD67D-081C-8C4D-4BFA-16F3DDB94729}"/>
              </a:ext>
            </a:extLst>
          </p:cNvPr>
          <p:cNvSpPr txBox="1"/>
          <p:nvPr/>
        </p:nvSpPr>
        <p:spPr>
          <a:xfrm>
            <a:off x="629305" y="508379"/>
            <a:ext cx="15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Resultados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D43C7A0-703C-F40A-2D5C-47AF9DDA7890}"/>
              </a:ext>
            </a:extLst>
          </p:cNvPr>
          <p:cNvSpPr txBox="1"/>
          <p:nvPr/>
        </p:nvSpPr>
        <p:spPr>
          <a:xfrm>
            <a:off x="3940425" y="1905248"/>
            <a:ext cx="393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/>
              <a:t>Factores de riesgo de recidiva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EAD38F10-01C5-1C16-CF14-1F2EB8F81D7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5A2D8B92-93CC-DF8B-8FB7-BD380CFE2A39}"/>
              </a:ext>
            </a:extLst>
          </p:cNvPr>
          <p:cNvSpPr txBox="1"/>
          <p:nvPr/>
        </p:nvSpPr>
        <p:spPr>
          <a:xfrm>
            <a:off x="3693259" y="5408935"/>
            <a:ext cx="76305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195 /457 presentan factores de riesgo 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67575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4339FB-E62C-48F0-6021-37836FCB5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76F1F0E1-8EAC-51B0-0440-684534D027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B34B5300-BBED-BBC2-CE79-7FF8FEDDCAA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0F5B6AC-EB9B-6109-A9FF-3F9D4913DD92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F812FD5F-E081-1783-777B-3F4DC5F1349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1503AD8D-53B8-B197-9076-61FADB1C78A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67D81D80-BCA8-A1A1-FC63-D95B2A5C0A1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6CCBCB6C-672B-4C7B-6895-1EC683F6F963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500DD726-C000-BCF8-F2B6-9162DD10397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733E554-C2CA-39ED-4DE7-D631C6191D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A218AD7-AB83-BB79-3565-0B2E36833C7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B38BA78-4FE2-9DF9-B488-7D4FD38128E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9B845199-D8D7-3A07-78B6-B4E0C57BCC9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B32F2E26-7A8F-700F-1CB6-D88F63E5F3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3466D1B-E634-6AB4-1F31-594289940D0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99" y="132176"/>
            <a:ext cx="1810411" cy="5488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1777A1F8-29B4-A8BC-4095-0ADB48777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71105" y="1093230"/>
            <a:ext cx="8304736" cy="490316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E564740-FFB8-E6A6-8484-8F7668D6BF56}"/>
              </a:ext>
            </a:extLst>
          </p:cNvPr>
          <p:cNvSpPr txBox="1"/>
          <p:nvPr/>
        </p:nvSpPr>
        <p:spPr>
          <a:xfrm>
            <a:off x="629305" y="508379"/>
            <a:ext cx="15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3631497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D018ED-FD4A-C4F8-6897-E2417F9E7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27AA16A0-911F-1F03-866F-41CCC4F77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131174A0-5305-BC89-5CB0-16ADAF6ADB3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1E50645-84DD-FAFB-FA1A-964C1C77AF6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37FE2F1B-BFD3-29D8-0F50-979F931F4895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ECAD1356-FF98-650D-19D1-1C3E2FE7BBC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16C42376-6D90-DF25-C395-417FCB11406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8D08A3BC-717C-69E0-8654-E707FF128C43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41839D29-0B4A-E3D8-FB1F-8F3A6A1196D1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1E23C5B7-50C7-FA02-DE3C-B4A0FD74E05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75B05D1-3AAC-FEEB-A83F-67E61B5052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8D58B11-5644-67DE-6BD9-6A9058B877D6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374CF3C-B797-D47C-EDFE-347580F94E8E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FB7BB22F-E2F0-E62D-89B9-32779B7BF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A1049798-A3D0-55E3-E70D-0377B0B212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79328" y="1425100"/>
            <a:ext cx="8273316" cy="3764824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CF62D76-DD52-66E3-1DF0-F0B23C74ABD3}"/>
              </a:ext>
            </a:extLst>
          </p:cNvPr>
          <p:cNvSpPr txBox="1"/>
          <p:nvPr/>
        </p:nvSpPr>
        <p:spPr>
          <a:xfrm>
            <a:off x="629305" y="508379"/>
            <a:ext cx="1582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Resultados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50DBCBF-C341-F1BA-BD8A-A9B35254982E}"/>
              </a:ext>
            </a:extLst>
          </p:cNvPr>
          <p:cNvSpPr txBox="1"/>
          <p:nvPr/>
        </p:nvSpPr>
        <p:spPr>
          <a:xfrm>
            <a:off x="6708741" y="1126693"/>
            <a:ext cx="34439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(6,7% de las </a:t>
            </a:r>
            <a:r>
              <a:rPr lang="es-ES" sz="20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reseccions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; </a:t>
            </a:r>
          </a:p>
          <a:p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16 % de los </a:t>
            </a:r>
            <a:r>
              <a:rPr lang="es-ES" sz="20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pac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 f riesgo)</a:t>
            </a:r>
            <a:endParaRPr lang="es-ES" sz="2000" b="1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98D898A-F64A-25B8-E495-6B3B7E71771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57BA21B-759A-4889-9FFB-5D3BA419C721}"/>
              </a:ext>
            </a:extLst>
          </p:cNvPr>
          <p:cNvSpPr txBox="1"/>
          <p:nvPr/>
        </p:nvSpPr>
        <p:spPr>
          <a:xfrm>
            <a:off x="8816170" y="2299969"/>
            <a:ext cx="10648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(30 %)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53388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D75734-36EA-4C82-3988-527FDA9AD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2A216AC-9C8F-9DCA-4493-492B0D15D5F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91A1AAC-28D5-304D-3041-30481D6ED58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F132C868-3A55-5B07-31A5-3385070B8A8D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F8A65B8-C6C7-35F3-D69D-8E82A27BCB0C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8DA5EABC-CD47-38E5-F729-A85F7C4EC9D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947AC31D-4E2A-B459-23BB-D35D870CF578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DB21709D-3D9E-755A-F185-3E917835C2F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32AE25BA-A8A4-E499-1DDF-01DCAE5095F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174012AB-0C0A-3E29-8C02-3D67678151A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E13E421A-78A6-1D9E-418D-71750E71AB6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78FE382-EC59-121B-6379-3212BFEE058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95CC008-B0CA-6A8B-9173-F00B140E178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DDF77909-6130-2C4E-7400-A5867864065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E12082A9-903F-2B3F-E7F9-CC86AAF777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r="9258"/>
          <a:stretch>
            <a:fillRect/>
          </a:stretch>
        </p:blipFill>
        <p:spPr>
          <a:xfrm>
            <a:off x="2217684" y="1540460"/>
            <a:ext cx="6537435" cy="4251814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FBB6C3D7-259B-AE41-65F8-C46C7442747D}"/>
              </a:ext>
            </a:extLst>
          </p:cNvPr>
          <p:cNvSpPr txBox="1"/>
          <p:nvPr/>
        </p:nvSpPr>
        <p:spPr>
          <a:xfrm>
            <a:off x="1347686" y="5798481"/>
            <a:ext cx="76305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/>
              <a:t>Cohorte global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CDB9857-983A-7B8B-B1A6-E84368D6295E}"/>
              </a:ext>
            </a:extLst>
          </p:cNvPr>
          <p:cNvSpPr txBox="1"/>
          <p:nvPr/>
        </p:nvSpPr>
        <p:spPr>
          <a:xfrm>
            <a:off x="1766553" y="677924"/>
            <a:ext cx="842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Comparación de la supervivencia entre enfermos con TH y sin TH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27C45ABE-3ABE-4202-DA80-CDA21294BEDC}"/>
              </a:ext>
            </a:extLst>
          </p:cNvPr>
          <p:cNvSpPr txBox="1"/>
          <p:nvPr/>
        </p:nvSpPr>
        <p:spPr>
          <a:xfrm>
            <a:off x="6371591" y="4609764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P=0,044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C3D95F-51EE-F2DC-374C-A50E54EB50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38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5E857-0E88-41C0-1B53-B812AD3F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5B91D2D-CEDA-4367-93A9-E11243575AC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9E2A33D9-ACF8-06EB-9F32-DAD62CF6FC3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94A0559E-0D17-D4EE-C3F1-D42970D7EC4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0A2F3C61-4B6A-2C3E-C4BD-71C4AC366590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EE2E4EAE-CFC1-F5D2-E922-0C83950C1A8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1A49CCF-8407-EB74-BEA8-392DB7DD20C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75706E70-5FF6-F2F2-A793-9F65B9829A9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0A2EAD2F-31FE-5584-42F4-86713F7885E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21F6AD72-BDF0-5812-CE2E-A48E89FC907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9D246CC-05D7-87BC-A81A-4FFE553D49F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AEB1A8A8-5447-A956-1C7E-D059F6A201D0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532A1228-0BE9-69A9-F32C-1E0E1F641BA2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6C876DE-9A2D-A9B2-9845-405A12B569E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3CE76B14-51A1-DB0F-A556-A9196243836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r="24676"/>
          <a:stretch>
            <a:fillRect/>
          </a:stretch>
        </p:blipFill>
        <p:spPr>
          <a:xfrm>
            <a:off x="207590" y="1280236"/>
            <a:ext cx="5310341" cy="416064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8482B3-0549-175D-3B13-8E494468D0A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r="5746"/>
          <a:stretch>
            <a:fillRect/>
          </a:stretch>
        </p:blipFill>
        <p:spPr>
          <a:xfrm>
            <a:off x="5517931" y="1417116"/>
            <a:ext cx="6472749" cy="4052859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56C1051-EE63-D439-109D-3D7908A53920}"/>
              </a:ext>
            </a:extLst>
          </p:cNvPr>
          <p:cNvSpPr txBox="1"/>
          <p:nvPr/>
        </p:nvSpPr>
        <p:spPr>
          <a:xfrm>
            <a:off x="4824701" y="5426054"/>
            <a:ext cx="76308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Cohorte CON factores de riesgo </a:t>
            </a:r>
          </a:p>
          <a:p>
            <a:pPr algn="ctr"/>
            <a:r>
              <a:rPr lang="es-ES" sz="2000" b="1" dirty="0"/>
              <a:t>o con recidiva hepática aislada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E0B5E94-4E8F-ADB7-6B5B-61E741187CFD}"/>
              </a:ext>
            </a:extLst>
          </p:cNvPr>
          <p:cNvSpPr txBox="1"/>
          <p:nvPr/>
        </p:nvSpPr>
        <p:spPr>
          <a:xfrm>
            <a:off x="1766553" y="677924"/>
            <a:ext cx="842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Comparación de la supervivencia entre enfermos con TH y sin TH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8ABB461-2B3D-2ABC-8E82-A5B3F2C19377}"/>
              </a:ext>
            </a:extLst>
          </p:cNvPr>
          <p:cNvSpPr txBox="1"/>
          <p:nvPr/>
        </p:nvSpPr>
        <p:spPr>
          <a:xfrm>
            <a:off x="-677464" y="5564070"/>
            <a:ext cx="763088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000" b="1" dirty="0"/>
              <a:t>Cohorte SIN factores de riesgo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1740DF2-B6CC-9121-2492-F09B4C04DCDE}"/>
              </a:ext>
            </a:extLst>
          </p:cNvPr>
          <p:cNvSpPr txBox="1"/>
          <p:nvPr/>
        </p:nvSpPr>
        <p:spPr>
          <a:xfrm>
            <a:off x="9475543" y="439275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P=0,002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AC2F68D-B8B2-B46B-4939-465881CC44F9}"/>
              </a:ext>
            </a:extLst>
          </p:cNvPr>
          <p:cNvSpPr txBox="1"/>
          <p:nvPr/>
        </p:nvSpPr>
        <p:spPr>
          <a:xfrm>
            <a:off x="4324403" y="4392757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P=0,268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13FAFFF4-FEFA-0809-2EBC-A8D6F3DECC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3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0452B-74D0-96EB-168D-32E48559B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787F9DF-46D8-AEDC-F41C-BE89AC04631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3F8B2B14-01D8-5E8E-9C5A-A5C1A1F1806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EF0D08D-0D32-75F7-F13F-FD8096D160AF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88EAE932-B71F-FA2F-C04C-1AD725FF0A6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95449B04-AC64-6657-83AF-4A3F283F3AA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4422CCC0-B53E-AE26-5672-D814513D503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939166C-7D12-9C7A-D9D0-81D2116729F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5ABD03F6-ABD4-92AD-46C6-DCEBF262FB67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249B0C14-D53F-F56D-0002-A89EE03F9A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C9055FD1-16C1-C08C-3999-8A53BE17639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B72D321-9085-C276-B129-286350594E38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790A475-D102-EBD8-26DA-170ACE98D5A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4A534E40-9CB4-654D-57E6-3A1515A5D0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B1DBFE0D-BEB4-8DC3-79B1-49EC71A9160B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8260" r="24638"/>
          <a:stretch>
            <a:fillRect/>
          </a:stretch>
        </p:blipFill>
        <p:spPr>
          <a:xfrm>
            <a:off x="568104" y="1501110"/>
            <a:ext cx="5078078" cy="364818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896276-983F-1C1C-80E2-EF2275E0BF2C}"/>
              </a:ext>
            </a:extLst>
          </p:cNvPr>
          <p:cNvSpPr txBox="1"/>
          <p:nvPr/>
        </p:nvSpPr>
        <p:spPr>
          <a:xfrm>
            <a:off x="4329961" y="3647318"/>
            <a:ext cx="1000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P=0,032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4D37ECC-3F1B-3EFA-FFC4-08DDCECB5D75}"/>
              </a:ext>
            </a:extLst>
          </p:cNvPr>
          <p:cNvSpPr txBox="1"/>
          <p:nvPr/>
        </p:nvSpPr>
        <p:spPr>
          <a:xfrm>
            <a:off x="829206" y="5296975"/>
            <a:ext cx="108004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Pacientes CON recidiva hepática aislada no agresiva </a:t>
            </a:r>
          </a:p>
          <a:p>
            <a:pPr algn="ctr"/>
            <a:r>
              <a:rPr lang="es-ES" sz="2000" b="1" dirty="0"/>
              <a:t>(excluida la indicación de TH ab initio (TH n=19, No TH n=93)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0D5DE74-70EF-7B81-B3B3-885279B4284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6670" r="7318"/>
          <a:stretch>
            <a:fillRect/>
          </a:stretch>
        </p:blipFill>
        <p:spPr>
          <a:xfrm>
            <a:off x="5646182" y="1349749"/>
            <a:ext cx="6545818" cy="3890095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DCBC7574-F682-67EA-8182-9B7D893A3888}"/>
              </a:ext>
            </a:extLst>
          </p:cNvPr>
          <p:cNvSpPr txBox="1"/>
          <p:nvPr/>
        </p:nvSpPr>
        <p:spPr>
          <a:xfrm>
            <a:off x="9590631" y="4228861"/>
            <a:ext cx="1124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P=0,0001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8E34A7-BB72-2288-3C94-C8A52C7FE5FB}"/>
              </a:ext>
            </a:extLst>
          </p:cNvPr>
          <p:cNvSpPr txBox="1"/>
          <p:nvPr/>
        </p:nvSpPr>
        <p:spPr>
          <a:xfrm>
            <a:off x="1724696" y="529521"/>
            <a:ext cx="842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Comparación de la supervivencia entre enfermos con TH y sin TH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9A57C8-52CF-BB8B-AADB-6AD2574E6D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03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6DC410-8489-E6A5-43D6-B0DF30196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0C7987BC-6F5C-A7A9-3D36-A657A05D7B9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F2914F9A-837D-79C6-4181-E366A3A73FEA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5C4088C1-3254-5894-8DD2-3F8F6FCDADC0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F827576-E19E-6516-67A3-A04B41B0F13A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0326753B-BAE7-12F2-29A8-0F62D7085BF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B8CADD69-DCEB-ABCD-DC71-28CFE16D027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EA09F5C9-D383-D8C1-7FA4-60A22341FCAE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36F5F547-F412-23FF-77D6-56737A6D3213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A4CA2A12-6A46-0001-290A-7B708D0126E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26090B8-2550-4936-DDC4-F46D3C74031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7B7E2B9-8AA7-21A6-20AF-E25A0A8B4C41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B0F77635-49A1-4B00-A09B-C0BC7123A70C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4641D7B1-4B8C-7881-7C89-B41A420007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76A6AD7A-AD66-AD32-9FFC-BC5D78BEDC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7058"/>
          <a:stretch>
            <a:fillRect/>
          </a:stretch>
        </p:blipFill>
        <p:spPr>
          <a:xfrm>
            <a:off x="843688" y="1858952"/>
            <a:ext cx="8134350" cy="446177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1381C6E3-40B2-9884-2388-85B36521FD9A}"/>
              </a:ext>
            </a:extLst>
          </p:cNvPr>
          <p:cNvSpPr txBox="1"/>
          <p:nvPr/>
        </p:nvSpPr>
        <p:spPr>
          <a:xfrm>
            <a:off x="5595702" y="4880429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P=0,162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0F5BD0-CB12-9EB2-E104-844409A75236}"/>
              </a:ext>
            </a:extLst>
          </p:cNvPr>
          <p:cNvSpPr txBox="1"/>
          <p:nvPr/>
        </p:nvSpPr>
        <p:spPr>
          <a:xfrm>
            <a:off x="2250469" y="1030048"/>
            <a:ext cx="1080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Pacientes CON factores de riesgo de recidiva agresiva  (“ab initio”)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D084F91-E4ED-83FD-C1C5-23E86196B223}"/>
              </a:ext>
            </a:extLst>
          </p:cNvPr>
          <p:cNvSpPr txBox="1"/>
          <p:nvPr/>
        </p:nvSpPr>
        <p:spPr>
          <a:xfrm>
            <a:off x="1586889" y="539699"/>
            <a:ext cx="842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Comparación de la supervivencia entre enfermos con TH y sin TH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6B85627-ABC7-2002-CE63-3F39A2D47F6E}"/>
              </a:ext>
            </a:extLst>
          </p:cNvPr>
          <p:cNvSpPr txBox="1"/>
          <p:nvPr/>
        </p:nvSpPr>
        <p:spPr>
          <a:xfrm>
            <a:off x="7628959" y="3703953"/>
            <a:ext cx="7630510" cy="117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 </a:t>
            </a:r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presentó recidiva hepática.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La mayoría fallecieron por causas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relacionadas con la inmunosupresión. 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2979CB8E-C6E7-7CC7-7A41-D74606A308D9}"/>
              </a:ext>
            </a:extLst>
          </p:cNvPr>
          <p:cNvSpPr txBox="1"/>
          <p:nvPr/>
        </p:nvSpPr>
        <p:spPr>
          <a:xfrm>
            <a:off x="2250469" y="4111338"/>
            <a:ext cx="83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35,8%</a:t>
            </a:r>
            <a:endParaRPr lang="es-ES" dirty="0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8030747-397E-A831-5D6E-EB9513A690E9}"/>
              </a:ext>
            </a:extLst>
          </p:cNvPr>
          <p:cNvSpPr txBox="1"/>
          <p:nvPr/>
        </p:nvSpPr>
        <p:spPr>
          <a:xfrm>
            <a:off x="2506772" y="2648640"/>
            <a:ext cx="8395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75%</a:t>
            </a:r>
            <a:endParaRPr lang="es-ES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A851D46-7C25-B814-817A-FB5A37D9B27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54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BB54F0-2950-B3BF-CFB7-4DE37F0C3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EE41BA35-D00D-3DBF-AF96-DABAE193CD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0E47E3E-130F-5E7E-0BD8-F58AE301EF7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8B4C906-E7A3-A15A-D40F-11BC07789DDE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DB033579-D769-B6CD-C77C-8B485CBFFFE8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11658CE6-4242-87C5-03E1-7B2F5815818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02F1EB77-E368-FED9-2D4B-9442FF9BE21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7EB33B4F-CC24-ACFC-DC64-814BAA586BCD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87A0904-C782-A8E2-1736-0377B2F9B8C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82137E35-24A9-C91B-44DF-DBCA57823E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B0CF1D1-9B98-C64E-927C-2C64187ED0F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D34A982-97FB-2D21-23A7-D3E64FB1D967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DF0A2E86-7077-D5E9-3927-66F3BE91D9DD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440D8450-FBF3-C117-D0B4-F9DD469F1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5CD7FBE3-535B-89B8-21BE-1F03B08D93B1}"/>
              </a:ext>
            </a:extLst>
          </p:cNvPr>
          <p:cNvSpPr txBox="1"/>
          <p:nvPr/>
        </p:nvSpPr>
        <p:spPr>
          <a:xfrm>
            <a:off x="2634018" y="1055686"/>
            <a:ext cx="1080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Pacientes CON factores de riesgo de recidiva agresiva  (“ab initio”)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648701-A85B-297A-2F37-34A80863EB59}"/>
              </a:ext>
            </a:extLst>
          </p:cNvPr>
          <p:cNvSpPr txBox="1"/>
          <p:nvPr/>
        </p:nvSpPr>
        <p:spPr>
          <a:xfrm>
            <a:off x="1724696" y="551501"/>
            <a:ext cx="8427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Comparación de la supervivencia entre enfermos con TH y sin TH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0E4A017-AF4A-F640-87F0-AA26F05F812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D4E2FD3-EF14-132E-8563-9BCF257F09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52" y="1902975"/>
            <a:ext cx="6925777" cy="4086779"/>
          </a:xfrm>
          <a:prstGeom prst="rect">
            <a:avLst/>
          </a:prstGeom>
          <a:noFill/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10AE817-B4FA-5B9F-00CB-C611C9FC7D20}"/>
              </a:ext>
            </a:extLst>
          </p:cNvPr>
          <p:cNvSpPr txBox="1"/>
          <p:nvPr/>
        </p:nvSpPr>
        <p:spPr>
          <a:xfrm>
            <a:off x="6910252" y="3125465"/>
            <a:ext cx="4937760" cy="2373342"/>
          </a:xfrm>
          <a:prstGeom prst="rect">
            <a:avLst/>
          </a:prstGeom>
          <a:noFill/>
          <a:ln>
            <a:solidFill>
              <a:srgbClr val="00A2E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 ab initio vs  No TH (tras “</a:t>
            </a:r>
            <a:r>
              <a:rPr lang="es-ES" sz="18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propensity</a:t>
            </a:r>
            <a:r>
              <a:rPr lang="es-ES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score”)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Edad</a:t>
            </a: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es-ES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Grado de fibrosis,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nfección por el VHC </a:t>
            </a:r>
          </a:p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Tamaño tumoral. </a:t>
            </a:r>
          </a:p>
        </p:txBody>
      </p:sp>
    </p:spTree>
    <p:extLst>
      <p:ext uri="{BB962C8B-B14F-4D97-AF65-F5344CB8AC3E}">
        <p14:creationId xmlns:p14="http://schemas.microsoft.com/office/powerpoint/2010/main" val="2778385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00B3C6-3972-3E5E-D38F-45CA031E1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E3FB8857-AA5E-BC1C-5579-131928F2E83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9B391B3-2890-31A5-3C63-01B526AA7086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76CEA6AE-8581-A921-4D11-6CA7D937810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51EB145-AE40-51BC-803F-C084CF3A1CC7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4472834B-421A-C747-D80B-7A8AB68583D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B2037E81-98A4-4FA8-CF9E-C2575721539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538E4CDB-203E-FCF3-A122-E2CD9C80ED9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6BF16B64-48A8-FA9B-1A25-B0674DDBA2EB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8AE9DF3-C22F-D2FF-8613-4E8C5EF91E8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B01E52A9-88D0-D3DC-A52C-72EFEBEACB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EA84F70-DE42-D972-D878-94FBEC95652B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F52413BA-009F-1EFD-D84D-D2DE2E5248A0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32513192-18BE-D708-153F-2AEEAAB0E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4" name="CuadroTexto 3">
            <a:extLst>
              <a:ext uri="{FF2B5EF4-FFF2-40B4-BE49-F238E27FC236}">
                <a16:creationId xmlns:a16="http://schemas.microsoft.com/office/drawing/2014/main" id="{B1FBB9DB-78DF-10D9-24FE-10D2CB482702}"/>
              </a:ext>
            </a:extLst>
          </p:cNvPr>
          <p:cNvSpPr txBox="1"/>
          <p:nvPr/>
        </p:nvSpPr>
        <p:spPr>
          <a:xfrm>
            <a:off x="977252" y="1104774"/>
            <a:ext cx="10342389" cy="4648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nuestra experiencia la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aplicabilidad 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del TH de rescate y “ab initio” en pacientes resecados por HCC ha sido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baja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El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 de rescate 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 logrado una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mejoría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significativa de la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supervivencia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en pacientes con recidiva hepática aislada.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 pacientes con factores de riesgo de recidiva, aunque el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TH “ab initio” 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ha permitido un buen control de la enfermedad tumoral,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no mejoría de supervivencia 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(complicaciones relacionadas con la inmunosupresión).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es-ES" sz="20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Esto sugiere la necesidad de hacer una buena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selección de los pacientes para el TH “ab initio”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y valorar tratamientos alternativos </a:t>
            </a:r>
            <a:r>
              <a:rPr lang="es-ES" sz="2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en función del perfil del paciente</a:t>
            </a:r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ADB3819-5402-84C8-ECC8-519893AED952}"/>
              </a:ext>
            </a:extLst>
          </p:cNvPr>
          <p:cNvSpPr txBox="1"/>
          <p:nvPr/>
        </p:nvSpPr>
        <p:spPr>
          <a:xfrm>
            <a:off x="977252" y="381119"/>
            <a:ext cx="2130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dirty="0">
                <a:solidFill>
                  <a:srgbClr val="00A2E2"/>
                </a:solidFill>
              </a:rPr>
              <a:t>Conclusiones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2C8147A-54C4-E512-8F16-F0A3F71E54A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450" y="40799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611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054D98-3E27-6C49-9FFD-18A565033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D0F5ED58-05CF-81AD-7986-554B5587001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02D01E1B-D492-7A01-F75C-C506F79C36F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E1C03D6-2302-8AE7-CEC8-64B226F6BC75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0E3418F0-42FA-DBF6-3DC2-AF8C3886D3E4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0316504E-5CFA-ADA1-34C0-F38432A9E15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8EF1EB0F-5F4A-EB94-3EEE-3DDE8DE1944A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4E5A87C1-7E1F-D7D6-261D-CF102EE9262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A38593E6-7677-D58F-4B2F-96A0D4D9AD8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6724A96-3CA6-EA2A-B151-9C79F007C5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6346FFFD-610E-E46B-9CB9-C4FB78EAD31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E169AA3A-65CE-436B-1B18-1CFA471AD524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2183923D-B13C-BEF1-0082-AA23139EACEE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02C1C1CA-DBBB-F0FE-BEAA-9AC2A9D154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1229D7DD-967E-F0B3-2B45-F356AD6A449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6396" t="19350" r="18055" b="36098"/>
          <a:stretch>
            <a:fillRect/>
          </a:stretch>
        </p:blipFill>
        <p:spPr>
          <a:xfrm>
            <a:off x="486690" y="789796"/>
            <a:ext cx="5050210" cy="214536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F0D03A5-50C8-22BC-7465-01B4A1363186}"/>
              </a:ext>
            </a:extLst>
          </p:cNvPr>
          <p:cNvSpPr txBox="1"/>
          <p:nvPr/>
        </p:nvSpPr>
        <p:spPr>
          <a:xfrm>
            <a:off x="-557240" y="4824729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ES" sz="3600" b="0" i="0" u="none" strike="noStrike" baseline="0" dirty="0">
              <a:solidFill>
                <a:srgbClr val="000000"/>
              </a:solidFill>
              <a:latin typeface="Janson Text LT"/>
            </a:endParaRPr>
          </a:p>
          <a:p>
            <a:pPr algn="r"/>
            <a:r>
              <a:rPr lang="es-ES" sz="1600" b="0" i="1" u="none" strike="noStrike" baseline="0" dirty="0">
                <a:solidFill>
                  <a:srgbClr val="B5A8AF"/>
                </a:solidFill>
                <a:latin typeface="Janson Text LT"/>
              </a:rPr>
              <a:t> </a:t>
            </a:r>
            <a:r>
              <a:rPr lang="es-ES" sz="1600" b="0" i="1" u="none" strike="noStrike" baseline="0" dirty="0" err="1">
                <a:solidFill>
                  <a:srgbClr val="B5A8AF"/>
                </a:solidFill>
                <a:latin typeface="Janson Text LT"/>
              </a:rPr>
              <a:t>Cureus</a:t>
            </a:r>
            <a:r>
              <a:rPr lang="es-ES" sz="1600" b="0" i="1" u="none" strike="noStrike" baseline="0" dirty="0">
                <a:solidFill>
                  <a:srgbClr val="B5A8AF"/>
                </a:solidFill>
                <a:latin typeface="Janson Text LT"/>
              </a:rPr>
              <a:t>, </a:t>
            </a:r>
            <a:r>
              <a:rPr lang="es-ES" sz="1600" b="1" i="1" u="none" strike="noStrike" baseline="0" dirty="0">
                <a:solidFill>
                  <a:srgbClr val="FF0000"/>
                </a:solidFill>
                <a:latin typeface="Janson Text LT"/>
              </a:rPr>
              <a:t>2025</a:t>
            </a:r>
            <a:r>
              <a:rPr lang="es-ES" sz="1600" b="0" i="1" u="none" strike="noStrike" baseline="0" dirty="0">
                <a:solidFill>
                  <a:srgbClr val="B5A8AF"/>
                </a:solidFill>
                <a:latin typeface="Janson Text LT"/>
              </a:rPr>
              <a:t>;17 (5): e83418.</a:t>
            </a:r>
            <a:endParaRPr lang="es-ES" sz="1600" i="1" dirty="0">
              <a:solidFill>
                <a:srgbClr val="B5A8AF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64DCA4C-4C48-0FBE-6FBC-904858CC7C73}"/>
              </a:ext>
            </a:extLst>
          </p:cNvPr>
          <p:cNvSpPr txBox="1"/>
          <p:nvPr/>
        </p:nvSpPr>
        <p:spPr>
          <a:xfrm>
            <a:off x="837692" y="1547226"/>
            <a:ext cx="6094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i="1" dirty="0">
                <a:solidFill>
                  <a:schemeClr val="bg2">
                    <a:lumMod val="75000"/>
                  </a:schemeClr>
                </a:solidFill>
                <a:latin typeface="Courier"/>
              </a:rPr>
              <a:t>Ann </a:t>
            </a:r>
            <a:r>
              <a:rPr lang="es-ES" i="1" dirty="0" err="1">
                <a:solidFill>
                  <a:schemeClr val="bg2">
                    <a:lumMod val="75000"/>
                  </a:schemeClr>
                </a:solidFill>
                <a:latin typeface="Courier"/>
              </a:rPr>
              <a:t>S</a:t>
            </a:r>
            <a:r>
              <a:rPr lang="es-ES" sz="1800" b="0" i="1" u="none" strike="noStrike" baseline="0" dirty="0" err="1">
                <a:solidFill>
                  <a:schemeClr val="bg2">
                    <a:lumMod val="75000"/>
                  </a:schemeClr>
                </a:solidFill>
                <a:latin typeface="Courier"/>
              </a:rPr>
              <a:t>urg</a:t>
            </a:r>
            <a:r>
              <a:rPr lang="es-ES" sz="1800" b="0" i="1" u="none" strike="noStrike" baseline="0" dirty="0">
                <a:solidFill>
                  <a:schemeClr val="bg2">
                    <a:lumMod val="75000"/>
                  </a:schemeClr>
                </a:solidFill>
                <a:latin typeface="Courier"/>
              </a:rPr>
              <a:t>.</a:t>
            </a:r>
            <a:r>
              <a:rPr lang="es-ES" sz="800" b="0" i="1" u="none" strike="noStrike" baseline="0" dirty="0">
                <a:solidFill>
                  <a:schemeClr val="bg2">
                    <a:lumMod val="75000"/>
                  </a:schemeClr>
                </a:solidFill>
                <a:latin typeface="Courier"/>
              </a:rPr>
              <a:t> </a:t>
            </a:r>
            <a:r>
              <a:rPr lang="es-ES" b="0" i="1" u="none" strike="noStrike" baseline="0" dirty="0" err="1">
                <a:solidFill>
                  <a:schemeClr val="bg2">
                    <a:lumMod val="75000"/>
                  </a:schemeClr>
                </a:solidFill>
                <a:latin typeface="Courier"/>
              </a:rPr>
              <a:t>September</a:t>
            </a:r>
            <a:r>
              <a:rPr lang="es-ES" b="0" i="1" u="none" strike="noStrike" baseline="0" dirty="0">
                <a:solidFill>
                  <a:schemeClr val="bg2">
                    <a:lumMod val="75000"/>
                  </a:schemeClr>
                </a:solidFill>
                <a:latin typeface="Courier"/>
              </a:rPr>
              <a:t> </a:t>
            </a:r>
            <a:r>
              <a:rPr lang="es-ES" b="1" i="1" u="none" strike="noStrike" baseline="0" dirty="0">
                <a:solidFill>
                  <a:srgbClr val="C00000"/>
                </a:solidFill>
                <a:latin typeface="Courier"/>
              </a:rPr>
              <a:t>1991</a:t>
            </a:r>
            <a:endParaRPr lang="es-ES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Samuel González  on X: &quot;Hoy se te presentarán muchos CAMINOS, diversas  OPCIONES para elegir, CONSULTA con Dios todas tus decisiones, él es el  mejor CONSEJERO. Aunque un camino te parezca recto,">
            <a:extLst>
              <a:ext uri="{FF2B5EF4-FFF2-40B4-BE49-F238E27FC236}">
                <a16:creationId xmlns:a16="http://schemas.microsoft.com/office/drawing/2014/main" id="{8E5F7430-645E-7FC5-057D-95E158749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133" y="701171"/>
            <a:ext cx="3235685" cy="237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F8BE1A2D-5CB9-E609-9CB5-6F79083DA6C4}"/>
              </a:ext>
            </a:extLst>
          </p:cNvPr>
          <p:cNvSpPr txBox="1"/>
          <p:nvPr/>
        </p:nvSpPr>
        <p:spPr>
          <a:xfrm>
            <a:off x="7769140" y="920150"/>
            <a:ext cx="14497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 err="1">
                <a:solidFill>
                  <a:srgbClr val="0070C0"/>
                </a:solidFill>
              </a:rPr>
              <a:t>Reseccion</a:t>
            </a:r>
            <a:endParaRPr lang="es-ES" sz="2400" b="1" dirty="0">
              <a:solidFill>
                <a:srgbClr val="0070C0"/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96C3BF1-AFDD-3B37-AE3D-7C5D0C314B8C}"/>
              </a:ext>
            </a:extLst>
          </p:cNvPr>
          <p:cNvSpPr txBox="1"/>
          <p:nvPr/>
        </p:nvSpPr>
        <p:spPr>
          <a:xfrm>
            <a:off x="9623253" y="920150"/>
            <a:ext cx="5309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rgbClr val="FDFEFD"/>
                </a:solidFill>
              </a:rPr>
              <a:t>TH</a:t>
            </a:r>
            <a:endParaRPr lang="es-ES" sz="2400" b="1" dirty="0">
              <a:solidFill>
                <a:srgbClr val="FDFEFD"/>
              </a:solidFill>
            </a:endParaRPr>
          </a:p>
        </p:txBody>
      </p:sp>
      <p:pic>
        <p:nvPicPr>
          <p:cNvPr id="1030" name="Picture 6" descr="Blog – Rosperty">
            <a:extLst>
              <a:ext uri="{FF2B5EF4-FFF2-40B4-BE49-F238E27FC236}">
                <a16:creationId xmlns:a16="http://schemas.microsoft.com/office/drawing/2014/main" id="{6378B32A-E980-BBFA-C05A-E635EA79E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21" y="3259489"/>
            <a:ext cx="4586012" cy="2955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A5AA6BA9-5A0D-DE08-334F-601D1876D1AD}"/>
              </a:ext>
            </a:extLst>
          </p:cNvPr>
          <p:cNvSpPr txBox="1"/>
          <p:nvPr/>
        </p:nvSpPr>
        <p:spPr>
          <a:xfrm>
            <a:off x="9218896" y="5674397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3600" b="1" dirty="0">
                <a:solidFill>
                  <a:srgbClr val="FDFEFD"/>
                </a:solidFill>
              </a:rPr>
              <a:t>TH</a:t>
            </a:r>
            <a:endParaRPr lang="es-ES" sz="3600" b="1" dirty="0">
              <a:solidFill>
                <a:srgbClr val="FDFEFD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3B78D09-409F-4F03-A77F-A317123A720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99" y="76054"/>
            <a:ext cx="1810411" cy="548858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A4BAA04-50E7-10C5-E928-69F184C4660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34196" t="24674" r="20689" b="55711"/>
          <a:stretch>
            <a:fillRect/>
          </a:stretch>
        </p:blipFill>
        <p:spPr>
          <a:xfrm>
            <a:off x="586526" y="3922845"/>
            <a:ext cx="4950374" cy="134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53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B07D3D83-DD71-0E94-24F6-2761D11205FB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6233B9EB-F28B-3C98-0109-B8A164C59E9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1274183-201B-D470-C630-C0E18CA75B68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988AA126-BE99-6C4F-775D-F08CDA7CE66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3E1E27A-284F-2F98-EC72-EEB575422C4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E7EA28C8-083A-D7C8-38D4-7C3EDC5BA7CB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F6F55DDD-B0C7-7220-181B-6BB1DCECE138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74F0F592-9844-FA18-52BB-5BB4E4AAB2A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89BC2B4-3348-06C2-1B06-5DDC92BBCAB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2347C3B-5AFA-CB4E-5459-55EE8FDE6824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1AB20A96-2FF3-0F6C-BA52-8626D9FC3AE5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8CEE999-1BAE-7A3D-A5A4-4F1BB83C843A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84BF5FC-3048-FCCB-D3CF-F55C8A7424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10" name="CuadroTexto 9">
            <a:extLst>
              <a:ext uri="{FF2B5EF4-FFF2-40B4-BE49-F238E27FC236}">
                <a16:creationId xmlns:a16="http://schemas.microsoft.com/office/drawing/2014/main" id="{E6A32A36-A5B1-451E-BF25-865117192F29}"/>
              </a:ext>
            </a:extLst>
          </p:cNvPr>
          <p:cNvSpPr txBox="1"/>
          <p:nvPr/>
        </p:nvSpPr>
        <p:spPr>
          <a:xfrm>
            <a:off x="3026227" y="5952756"/>
            <a:ext cx="93121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939292"/>
                </a:solidFill>
              </a:rPr>
              <a:t>EASL Clinical Practice Guidelines on the management of </a:t>
            </a:r>
            <a:r>
              <a:rPr lang="es-ES" sz="1400" i="1" dirty="0" err="1">
                <a:solidFill>
                  <a:srgbClr val="939292"/>
                </a:solidFill>
              </a:rPr>
              <a:t>hepatocellular</a:t>
            </a:r>
            <a:r>
              <a:rPr lang="es-ES" sz="1400" i="1" dirty="0">
                <a:solidFill>
                  <a:srgbClr val="939292"/>
                </a:solidFill>
              </a:rPr>
              <a:t> carcinoma. </a:t>
            </a:r>
            <a:r>
              <a:rPr lang="en-US" sz="1400" b="0" i="1" u="none" strike="noStrike" baseline="0" dirty="0">
                <a:solidFill>
                  <a:srgbClr val="939292"/>
                </a:solidFill>
                <a:latin typeface="AdvOTf0129623"/>
              </a:rPr>
              <a:t>Journal of Hepatology, </a:t>
            </a:r>
            <a:r>
              <a:rPr lang="en-US" sz="1400" b="0" i="1" u="none" strike="noStrike" baseline="0" dirty="0">
                <a:solidFill>
                  <a:srgbClr val="939292"/>
                </a:solidFill>
                <a:latin typeface="AdvOT34fe1490.B"/>
              </a:rPr>
              <a:t>February 2025</a:t>
            </a:r>
            <a:r>
              <a:rPr lang="en-US" sz="1400" b="0" i="1" u="none" strike="noStrike" baseline="0" dirty="0">
                <a:solidFill>
                  <a:srgbClr val="939292"/>
                </a:solidFill>
                <a:latin typeface="AdvOTf0129623"/>
              </a:rPr>
              <a:t>.</a:t>
            </a:r>
            <a:endParaRPr lang="es-ES" sz="1400" i="1" dirty="0">
              <a:solidFill>
                <a:srgbClr val="939292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B8B20E-535E-46F3-17F5-FB04F08D5C4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7392" t="9597" r="35961" b="15526"/>
          <a:stretch>
            <a:fillRect/>
          </a:stretch>
        </p:blipFill>
        <p:spPr>
          <a:xfrm>
            <a:off x="367615" y="264374"/>
            <a:ext cx="5077223" cy="4194478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23B78D09-409F-4F03-A77F-A317123A720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44" y="112329"/>
            <a:ext cx="1810411" cy="54885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950D40A0-02C1-B071-C7B9-BB22E1E5BE0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882" t="22202" r="40913" b="26169"/>
          <a:stretch>
            <a:fillRect/>
          </a:stretch>
        </p:blipFill>
        <p:spPr>
          <a:xfrm>
            <a:off x="6096000" y="2554439"/>
            <a:ext cx="5270487" cy="3257670"/>
          </a:xfrm>
          <a:prstGeom prst="rect">
            <a:avLst/>
          </a:prstGeom>
        </p:spPr>
      </p:pic>
      <p:sp>
        <p:nvSpPr>
          <p:cNvPr id="20" name="Elipse 19">
            <a:extLst>
              <a:ext uri="{FF2B5EF4-FFF2-40B4-BE49-F238E27FC236}">
                <a16:creationId xmlns:a16="http://schemas.microsoft.com/office/drawing/2014/main" id="{A89372F9-41E0-E24A-AA68-CCD02D234042}"/>
              </a:ext>
            </a:extLst>
          </p:cNvPr>
          <p:cNvSpPr/>
          <p:nvPr/>
        </p:nvSpPr>
        <p:spPr>
          <a:xfrm>
            <a:off x="7760511" y="4374386"/>
            <a:ext cx="901337" cy="53557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159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A61269-EC10-6B10-2256-00A5E0EDB0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076A5DBA-582C-83A1-76B2-41BFE43724A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C8140018-0C93-E270-C048-FCE2EA82748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25059265-CF5E-C20C-CD72-743C8E2C1614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0736E999-8549-C10B-1AA5-7B42723D3918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A8945A6-5F97-5CFF-4BE2-3D8DEA88DD70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A72CA22D-C115-4F08-E874-913D80C922D4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4E75F82B-A2D0-E305-C53F-CE51ED19A865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FACE79F9-EA78-E5F8-67BC-07E2597413CA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3EE77476-CE2C-00ED-B770-F469ECCEC7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A28D658-F399-46D2-BA7A-C803EED8EF8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9905469-A1DB-A59C-6C05-7A3A12A81B32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7A03768-C03B-3BB6-6E3A-5F11C94C20E9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A3ACFFD9-816F-7756-FF1F-F68484C67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4" name="CuadroTexto 23">
            <a:extLst>
              <a:ext uri="{FF2B5EF4-FFF2-40B4-BE49-F238E27FC236}">
                <a16:creationId xmlns:a16="http://schemas.microsoft.com/office/drawing/2014/main" id="{94E58B6D-F095-F973-1EB0-F531DCDD91D5}"/>
              </a:ext>
            </a:extLst>
          </p:cNvPr>
          <p:cNvSpPr txBox="1"/>
          <p:nvPr/>
        </p:nvSpPr>
        <p:spPr>
          <a:xfrm>
            <a:off x="2841608" y="5503783"/>
            <a:ext cx="9312165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EASL Clinical Practice Guidelines on the management of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hepatocellular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carcinoma. </a:t>
            </a:r>
            <a:r>
              <a:rPr lang="en-U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Journal of Hepatology, Feb 2025</a:t>
            </a:r>
          </a:p>
          <a:p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Consensus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Meeting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Spanish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Society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Liver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Transplant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high-risk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recipients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immunosupression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scenarios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management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s-ES" sz="1400" b="1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hepatocarcinoma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transplant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waiting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list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].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dirty="0" err="1">
                <a:solidFill>
                  <a:srgbClr val="8E7A85"/>
                </a:solidFill>
                <a:latin typeface="Aptos" panose="020B0004020202020204" pitchFamily="34" charset="0"/>
              </a:rPr>
              <a:t>GastroenterolHepatol</a:t>
            </a:r>
            <a:r>
              <a:rPr lang="es-ES" sz="1400" dirty="0">
                <a:solidFill>
                  <a:srgbClr val="8E7A85"/>
                </a:solidFill>
                <a:latin typeface="Aptos" panose="020B0004020202020204" pitchFamily="34" charset="0"/>
              </a:rPr>
              <a:t>. 2015</a:t>
            </a:r>
          </a:p>
          <a:p>
            <a:endParaRPr lang="es-ES" sz="1200" i="1" dirty="0">
              <a:solidFill>
                <a:srgbClr val="8E7A85"/>
              </a:solidFill>
            </a:endParaRPr>
          </a:p>
          <a:p>
            <a:endParaRPr lang="en-US" sz="1400" b="0" i="1" u="none" strike="noStrike" baseline="0" dirty="0">
              <a:solidFill>
                <a:schemeClr val="bg1">
                  <a:lumMod val="85000"/>
                </a:schemeClr>
              </a:solidFill>
              <a:latin typeface="AdvOT34fe1490.B"/>
            </a:endParaRPr>
          </a:p>
          <a:p>
            <a:r>
              <a:rPr lang="en-US" sz="1400" b="0" i="1" u="none" strike="noStrike" baseline="0" dirty="0">
                <a:solidFill>
                  <a:srgbClr val="939292"/>
                </a:solidFill>
                <a:latin typeface="AdvOTf0129623"/>
              </a:rPr>
              <a:t>.</a:t>
            </a:r>
            <a:endParaRPr lang="es-ES" sz="1400" i="1" dirty="0">
              <a:solidFill>
                <a:srgbClr val="939292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19258EC-29D3-0516-7ECD-A8F62634B0DD}"/>
              </a:ext>
            </a:extLst>
          </p:cNvPr>
          <p:cNvSpPr txBox="1"/>
          <p:nvPr/>
        </p:nvSpPr>
        <p:spPr>
          <a:xfrm>
            <a:off x="2024711" y="420427"/>
            <a:ext cx="8056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rgbClr val="009AE6"/>
                </a:solidFill>
              </a:rPr>
              <a:t>Factores de </a:t>
            </a:r>
            <a:r>
              <a:rPr lang="ca-ES" sz="2400" b="1" dirty="0" err="1">
                <a:solidFill>
                  <a:srgbClr val="009AE6"/>
                </a:solidFill>
              </a:rPr>
              <a:t>riesgo</a:t>
            </a:r>
            <a:r>
              <a:rPr lang="ca-ES" sz="2400" b="1" dirty="0">
                <a:solidFill>
                  <a:srgbClr val="009AE6"/>
                </a:solidFill>
              </a:rPr>
              <a:t> de recidiva agressiva </a:t>
            </a:r>
            <a:r>
              <a:rPr lang="ca-ES" sz="2400" b="1" dirty="0" err="1">
                <a:solidFill>
                  <a:srgbClr val="009AE6"/>
                </a:solidFill>
              </a:rPr>
              <a:t>tras</a:t>
            </a:r>
            <a:r>
              <a:rPr lang="ca-ES" sz="2400" b="1" dirty="0">
                <a:solidFill>
                  <a:srgbClr val="009AE6"/>
                </a:solidFill>
              </a:rPr>
              <a:t> </a:t>
            </a:r>
            <a:r>
              <a:rPr lang="ca-ES" sz="2400" b="1" dirty="0" err="1">
                <a:solidFill>
                  <a:srgbClr val="009AE6"/>
                </a:solidFill>
              </a:rPr>
              <a:t>resección</a:t>
            </a:r>
            <a:r>
              <a:rPr lang="ca-ES" sz="2400" b="1" dirty="0">
                <a:solidFill>
                  <a:srgbClr val="009AE6"/>
                </a:solidFill>
              </a:rPr>
              <a:t> (</a:t>
            </a:r>
            <a:r>
              <a:rPr lang="ca-ES" sz="2400" b="1" dirty="0" err="1">
                <a:solidFill>
                  <a:srgbClr val="009AE6"/>
                </a:solidFill>
              </a:rPr>
              <a:t>mVi</a:t>
            </a:r>
            <a:r>
              <a:rPr lang="ca-ES" sz="2400" b="1" dirty="0">
                <a:solidFill>
                  <a:srgbClr val="009AE6"/>
                </a:solidFill>
              </a:rPr>
              <a:t>/S)</a:t>
            </a:r>
          </a:p>
          <a:p>
            <a:r>
              <a:rPr lang="es-ES" sz="2400" b="1" dirty="0">
                <a:latin typeface="Aptos" panose="020B0004020202020204" pitchFamily="34" charset="0"/>
              </a:rPr>
              <a:t>35 % Recidiva “fuera de </a:t>
            </a:r>
            <a:r>
              <a:rPr lang="es-ES" sz="2400" b="1" dirty="0" err="1">
                <a:latin typeface="Aptos" panose="020B0004020202020204" pitchFamily="34" charset="0"/>
              </a:rPr>
              <a:t>Milan</a:t>
            </a:r>
            <a:r>
              <a:rPr lang="es-ES" sz="2400" b="1" dirty="0">
                <a:latin typeface="Aptos" panose="020B0004020202020204" pitchFamily="34" charset="0"/>
              </a:rPr>
              <a:t>”</a:t>
            </a:r>
          </a:p>
          <a:p>
            <a:endParaRPr lang="ca-ES" sz="2400" b="1" dirty="0">
              <a:solidFill>
                <a:srgbClr val="009AE6"/>
              </a:solidFill>
            </a:endParaRPr>
          </a:p>
          <a:p>
            <a:endParaRPr lang="es-ES" dirty="0"/>
          </a:p>
        </p:txBody>
      </p:sp>
      <p:pic>
        <p:nvPicPr>
          <p:cNvPr id="4" name="Picture 2" descr="Samuel González  on X: &quot;Hoy se te presentarán muchos CAMINOS, diversas  OPCIONES para elegir, CONSULTA con Dios todas tus decisiones, él es el  mejor CONSEJERO. Aunque un camino te parezca recto,">
            <a:extLst>
              <a:ext uri="{FF2B5EF4-FFF2-40B4-BE49-F238E27FC236}">
                <a16:creationId xmlns:a16="http://schemas.microsoft.com/office/drawing/2014/main" id="{C10DA2B3-3D7B-0948-F6FD-9E9F651DF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889" y="2429373"/>
            <a:ext cx="3955516" cy="290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F6CED5A2-A8B8-16E4-CA6C-034D3FF48CB8}"/>
              </a:ext>
            </a:extLst>
          </p:cNvPr>
          <p:cNvSpPr txBox="1"/>
          <p:nvPr/>
        </p:nvSpPr>
        <p:spPr>
          <a:xfrm>
            <a:off x="977252" y="2572416"/>
            <a:ext cx="220034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>
                <a:solidFill>
                  <a:srgbClr val="00A2E2"/>
                </a:solidFill>
              </a:rPr>
              <a:t>TH </a:t>
            </a:r>
            <a:r>
              <a:rPr lang="ca-ES" sz="2800" b="1" i="1" dirty="0">
                <a:solidFill>
                  <a:srgbClr val="00A2E2"/>
                </a:solidFill>
              </a:rPr>
              <a:t>“</a:t>
            </a:r>
            <a:r>
              <a:rPr lang="ca-ES" sz="2800" b="1" i="1" dirty="0" err="1">
                <a:solidFill>
                  <a:srgbClr val="00A2E2"/>
                </a:solidFill>
              </a:rPr>
              <a:t>ab</a:t>
            </a:r>
            <a:r>
              <a:rPr lang="ca-ES" sz="2800" b="1" i="1" dirty="0">
                <a:solidFill>
                  <a:srgbClr val="00A2E2"/>
                </a:solidFill>
              </a:rPr>
              <a:t> </a:t>
            </a:r>
            <a:r>
              <a:rPr lang="ca-ES" sz="2800" b="1" i="1" dirty="0" err="1">
                <a:solidFill>
                  <a:srgbClr val="00A2E2"/>
                </a:solidFill>
              </a:rPr>
              <a:t>initio</a:t>
            </a:r>
            <a:r>
              <a:rPr lang="ca-ES" sz="2800" b="1" i="1" dirty="0">
                <a:solidFill>
                  <a:srgbClr val="00A2E2"/>
                </a:solidFill>
              </a:rPr>
              <a:t>”</a:t>
            </a:r>
          </a:p>
          <a:p>
            <a:endParaRPr lang="es-ES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641B27-BB9C-7C39-6FCA-E25D25E22EBE}"/>
              </a:ext>
            </a:extLst>
          </p:cNvPr>
          <p:cNvSpPr txBox="1"/>
          <p:nvPr/>
        </p:nvSpPr>
        <p:spPr>
          <a:xfrm>
            <a:off x="1125843" y="1217537"/>
            <a:ext cx="924756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Ferrer-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Fàbrega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J, et al. Prospective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validation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of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ab initio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liver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transplantation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in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hepatocellular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carcinoma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upon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detection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of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risk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31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factors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for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recurrence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 after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resection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. </a:t>
            </a:r>
            <a:r>
              <a:rPr lang="es-ES" sz="1400" b="0" i="1" u="none" strike="noStrike" baseline="0" dirty="0" err="1">
                <a:solidFill>
                  <a:srgbClr val="8E7A85"/>
                </a:solidFill>
                <a:latin typeface="Aptos" panose="020B0004020202020204" pitchFamily="34" charset="0"/>
              </a:rPr>
              <a:t>Hepatology</a:t>
            </a:r>
            <a:r>
              <a:rPr lang="es-ES" sz="1400" b="0" i="1" u="none" strike="noStrike" baseline="0" dirty="0">
                <a:solidFill>
                  <a:srgbClr val="8E7A85"/>
                </a:solidFill>
                <a:latin typeface="Aptos" panose="020B0004020202020204" pitchFamily="34" charset="0"/>
              </a:rPr>
              <a:t>. 2016.</a:t>
            </a:r>
          </a:p>
          <a:p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Fuster-Anglada C, et al.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Hostological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predictors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of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agressive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recurrence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of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HCC after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liver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resection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. J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Hepatol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2024.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BD00AFED-C21C-BEB8-19BB-66FC4431632B}"/>
              </a:ext>
            </a:extLst>
          </p:cNvPr>
          <p:cNvSpPr txBox="1"/>
          <p:nvPr/>
        </p:nvSpPr>
        <p:spPr>
          <a:xfrm>
            <a:off x="3960938" y="2522680"/>
            <a:ext cx="240059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2800" b="1" dirty="0" err="1">
                <a:solidFill>
                  <a:srgbClr val="00A2E2"/>
                </a:solidFill>
              </a:rPr>
              <a:t>Inmunoterapia</a:t>
            </a:r>
            <a:endParaRPr lang="ca-ES" sz="2800" b="1" i="1" dirty="0">
              <a:solidFill>
                <a:srgbClr val="00A2E2"/>
              </a:solidFill>
            </a:endParaRPr>
          </a:p>
          <a:p>
            <a:endParaRPr lang="es-ES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B13A909C-62D5-0776-517B-0B872DF8F7E2}"/>
              </a:ext>
            </a:extLst>
          </p:cNvPr>
          <p:cNvSpPr txBox="1"/>
          <p:nvPr/>
        </p:nvSpPr>
        <p:spPr>
          <a:xfrm>
            <a:off x="2841608" y="6182821"/>
            <a:ext cx="104264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AASLD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Practice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Guidance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on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prevention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, diagnosis, and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treatment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of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hepatocellular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 carcinoma, </a:t>
            </a:r>
            <a:r>
              <a:rPr lang="es-ES" sz="1400" i="1" dirty="0" err="1">
                <a:solidFill>
                  <a:srgbClr val="8E7A85"/>
                </a:solidFill>
                <a:latin typeface="Aptos" panose="020B0004020202020204" pitchFamily="34" charset="0"/>
              </a:rPr>
              <a:t>Hepatology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</a:rPr>
              <a:t> </a:t>
            </a:r>
            <a:r>
              <a:rPr lang="es-ES" sz="1400" i="1" dirty="0">
                <a:solidFill>
                  <a:srgbClr val="8E7A85"/>
                </a:solidFill>
                <a:latin typeface="Aptos" panose="020B00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2023.</a:t>
            </a:r>
            <a:endParaRPr lang="es-ES" sz="1400" i="1" dirty="0">
              <a:solidFill>
                <a:srgbClr val="8E7A85"/>
              </a:solidFill>
              <a:effectLst/>
              <a:latin typeface="Aptos" panose="020B00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F139AE3-B757-83C5-9D6D-717C5CDD1D8B}"/>
              </a:ext>
            </a:extLst>
          </p:cNvPr>
          <p:cNvSpPr txBox="1"/>
          <p:nvPr/>
        </p:nvSpPr>
        <p:spPr>
          <a:xfrm>
            <a:off x="6361532" y="2314796"/>
            <a:ext cx="5213434" cy="3170099"/>
          </a:xfrm>
          <a:prstGeom prst="rect">
            <a:avLst/>
          </a:prstGeom>
          <a:noFill/>
          <a:ln>
            <a:solidFill>
              <a:srgbClr val="01A2E2"/>
            </a:solidFill>
          </a:ln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rgbClr val="00B0F0"/>
                </a:solidFill>
                <a:latin typeface="Aptos" panose="020B0004020202020204" pitchFamily="34" charset="0"/>
              </a:rPr>
              <a:t>Nuevos “escenarios”</a:t>
            </a:r>
          </a:p>
          <a:p>
            <a:r>
              <a:rPr lang="es-ES" b="1" dirty="0">
                <a:latin typeface="Aptos" panose="020B0004020202020204" pitchFamily="34" charset="0"/>
              </a:rPr>
              <a:t>	</a:t>
            </a:r>
          </a:p>
          <a:p>
            <a:r>
              <a:rPr lang="es-ES" sz="1800" b="1" dirty="0">
                <a:latin typeface="Aptos" panose="020B0004020202020204" pitchFamily="34" charset="0"/>
              </a:rPr>
              <a:t>	Nuevos pacientes</a:t>
            </a:r>
          </a:p>
          <a:p>
            <a:endParaRPr lang="es-ES" sz="1800" b="1" dirty="0">
              <a:latin typeface="Aptos" panose="020B0004020202020204" pitchFamily="34" charset="0"/>
            </a:endParaRPr>
          </a:p>
          <a:p>
            <a:r>
              <a:rPr lang="es-ES" b="1" dirty="0">
                <a:latin typeface="Aptos" panose="020B0004020202020204" pitchFamily="34" charset="0"/>
              </a:rPr>
              <a:t>		&gt; edad, &gt; RCV, &gt; MALD</a:t>
            </a:r>
            <a:endParaRPr lang="es-ES" sz="1800" b="1" dirty="0">
              <a:latin typeface="Aptos" panose="020B0004020202020204" pitchFamily="34" charset="0"/>
            </a:endParaRPr>
          </a:p>
          <a:p>
            <a:endParaRPr lang="es-ES" b="1" dirty="0">
              <a:latin typeface="Aptos" panose="020B0004020202020204" pitchFamily="34" charset="0"/>
            </a:endParaRPr>
          </a:p>
          <a:p>
            <a:r>
              <a:rPr lang="es-ES" sz="1800" b="1" dirty="0">
                <a:latin typeface="Aptos" panose="020B0004020202020204" pitchFamily="34" charset="0"/>
              </a:rPr>
              <a:t>	Nuevos tratamientos</a:t>
            </a:r>
          </a:p>
          <a:p>
            <a:endParaRPr lang="es-ES" b="1" dirty="0">
              <a:latin typeface="Aptos" panose="020B0004020202020204" pitchFamily="34" charset="0"/>
            </a:endParaRPr>
          </a:p>
          <a:p>
            <a:r>
              <a:rPr lang="es-ES" sz="1800" b="1" dirty="0">
                <a:latin typeface="Aptos" panose="020B0004020202020204" pitchFamily="34" charset="0"/>
              </a:rPr>
              <a:t>		TARE</a:t>
            </a:r>
          </a:p>
          <a:p>
            <a:r>
              <a:rPr lang="es-ES" b="1" dirty="0">
                <a:latin typeface="Aptos" panose="020B0004020202020204" pitchFamily="34" charset="0"/>
              </a:rPr>
              <a:t>		</a:t>
            </a:r>
          </a:p>
          <a:p>
            <a:r>
              <a:rPr lang="es-ES" sz="1800" b="1" dirty="0">
                <a:latin typeface="Aptos" panose="020B0004020202020204" pitchFamily="34" charset="0"/>
              </a:rPr>
              <a:t>		Inmunoterapia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AAFE794-961F-B936-79EF-AB2AF2888D6A}"/>
              </a:ext>
            </a:extLst>
          </p:cNvPr>
          <p:cNvSpPr txBox="1"/>
          <p:nvPr/>
        </p:nvSpPr>
        <p:spPr>
          <a:xfrm>
            <a:off x="1125843" y="3113172"/>
            <a:ext cx="1569084" cy="461665"/>
          </a:xfrm>
          <a:prstGeom prst="rect">
            <a:avLst/>
          </a:prstGeom>
          <a:solidFill>
            <a:srgbClr val="B3A6AD"/>
          </a:solidFill>
        </p:spPr>
        <p:txBody>
          <a:bodyPr wrap="none" rtlCol="0">
            <a:spAutoFit/>
          </a:bodyPr>
          <a:lstStyle/>
          <a:p>
            <a:r>
              <a:rPr lang="ca-ES" sz="2400" b="1" dirty="0">
                <a:solidFill>
                  <a:schemeClr val="bg1">
                    <a:lumMod val="95000"/>
                  </a:schemeClr>
                </a:solidFill>
              </a:rPr>
              <a:t>EASL/SETH</a:t>
            </a:r>
            <a:endParaRPr lang="ca-ES" sz="24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928AD396-7853-C25B-5AAC-56F1A3807B4D}"/>
              </a:ext>
            </a:extLst>
          </p:cNvPr>
          <p:cNvSpPr txBox="1"/>
          <p:nvPr/>
        </p:nvSpPr>
        <p:spPr>
          <a:xfrm>
            <a:off x="4205715" y="3063436"/>
            <a:ext cx="1196018" cy="461665"/>
          </a:xfrm>
          <a:prstGeom prst="rect">
            <a:avLst/>
          </a:prstGeom>
          <a:solidFill>
            <a:srgbClr val="B3A6AD"/>
          </a:solidFill>
        </p:spPr>
        <p:txBody>
          <a:bodyPr wrap="square" rtlCol="0">
            <a:spAutoFit/>
          </a:bodyPr>
          <a:lstStyle/>
          <a:p>
            <a:r>
              <a:rPr lang="ca-ES" sz="2400" b="1" i="1" dirty="0">
                <a:solidFill>
                  <a:schemeClr val="bg1">
                    <a:lumMod val="95000"/>
                  </a:schemeClr>
                </a:solidFill>
              </a:rPr>
              <a:t>AASLD</a:t>
            </a:r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A1432C80-A64E-0D1A-8C74-4C72D7DF286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44" y="112329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724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562EE8-17E5-50DB-0308-459026695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D965D62-FE85-B36D-9A32-18E6D64568E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D651C8F6-06D3-5B2A-A343-A210400E80F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05E90C77-DEE4-B416-1CD3-A3728506418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3CB0977-F139-A84A-81AB-8C10D8489C82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4A338876-BAAF-9691-73DD-DDE8532A54F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CFEDD904-A258-4098-1E88-C2D732B3A616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6EBB5566-F0D3-7890-BCB4-1328C640D4D7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69529C6-CCF0-23E0-B77B-8E2C2D296AD0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48C9AC09-B8A9-E9C2-06B9-5577146A77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304791DA-7158-7FEE-A3E5-863102CA49C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89E7D75E-BC80-BF82-4FB9-0D88979D6DC8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297A6C42-C1C8-10F9-2BCB-4307AF88C471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6CE6FC1C-9719-4319-3C73-F26AFD03F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8CFFD122-5549-3E76-F8F3-D01A79684110}"/>
              </a:ext>
            </a:extLst>
          </p:cNvPr>
          <p:cNvSpPr txBox="1"/>
          <p:nvPr/>
        </p:nvSpPr>
        <p:spPr>
          <a:xfrm>
            <a:off x="1011761" y="2063288"/>
            <a:ext cx="10426472" cy="3519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latin typeface="Aptos" panose="020B0004020202020204" pitchFamily="34" charset="0"/>
              </a:rPr>
              <a:t>Principal</a:t>
            </a:r>
          </a:p>
          <a:p>
            <a:endParaRPr lang="es-ES" sz="2000" dirty="0">
              <a:latin typeface="Aptos" panose="020B0004020202020204" pitchFamily="34" charset="0"/>
            </a:endParaRPr>
          </a:p>
          <a:p>
            <a:r>
              <a:rPr lang="es-ES" sz="2000" dirty="0">
                <a:latin typeface="Aptos" panose="020B0004020202020204" pitchFamily="34" charset="0"/>
              </a:rPr>
              <a:t>Analizar la aplicabilidad y los resultados del TH por recidiva y “ab initio” en una serie </a:t>
            </a:r>
            <a:r>
              <a:rPr lang="es-ES" sz="2000" dirty="0" err="1">
                <a:latin typeface="Aptos" panose="020B0004020202020204" pitchFamily="34" charset="0"/>
              </a:rPr>
              <a:t>unicéntrica</a:t>
            </a:r>
            <a:r>
              <a:rPr lang="es-ES" sz="2000" dirty="0">
                <a:latin typeface="Aptos" panose="020B0004020202020204" pitchFamily="34" charset="0"/>
              </a:rPr>
              <a:t> de pacientes operados por hepatocarcinoma.</a:t>
            </a:r>
          </a:p>
          <a:p>
            <a:pPr lvl="0">
              <a:lnSpc>
                <a:spcPct val="107000"/>
              </a:lnSpc>
            </a:pPr>
            <a:endParaRPr lang="ca-E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ca-ES" sz="2000" b="1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Secundarios</a:t>
            </a:r>
            <a:endParaRPr lang="ca-ES" sz="2000" b="1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ca-E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Comparar las </a:t>
            </a:r>
            <a:r>
              <a:rPr lang="ca-ES" sz="20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características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los </a:t>
            </a:r>
            <a:r>
              <a:rPr lang="ca-ES" sz="20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pacientes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trasplantados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con los no </a:t>
            </a:r>
            <a:r>
              <a:rPr lang="ca-ES" sz="20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trasplantados</a:t>
            </a:r>
            <a:endParaRPr lang="ca-ES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endParaRPr lang="ca-ES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</a:pP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Identificar factores de </a:t>
            </a:r>
            <a:r>
              <a:rPr lang="ca-ES" sz="20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riesgo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ca-ES" sz="20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histopatológicos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</a:t>
            </a:r>
            <a:r>
              <a:rPr lang="ca-ES" sz="2000" dirty="0" err="1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riesgo</a:t>
            </a:r>
            <a:r>
              <a:rPr lang="ca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de recidiva agressiva</a:t>
            </a:r>
          </a:p>
          <a:p>
            <a:pPr lvl="0">
              <a:lnSpc>
                <a:spcPct val="107000"/>
              </a:lnSpc>
            </a:pPr>
            <a:endParaRPr lang="ca-ES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4512116-8EDF-2AE7-6FE5-BDA21B57A7EE}"/>
              </a:ext>
            </a:extLst>
          </p:cNvPr>
          <p:cNvSpPr txBox="1"/>
          <p:nvPr/>
        </p:nvSpPr>
        <p:spPr>
          <a:xfrm>
            <a:off x="884709" y="458760"/>
            <a:ext cx="1404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Objetivos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6C596F1-CC2B-CC69-6D09-5CEF0219C82A}"/>
              </a:ext>
            </a:extLst>
          </p:cNvPr>
          <p:cNvSpPr txBox="1"/>
          <p:nvPr/>
        </p:nvSpPr>
        <p:spPr>
          <a:xfrm>
            <a:off x="754263" y="1109485"/>
            <a:ext cx="108393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400" b="1" dirty="0">
                <a:solidFill>
                  <a:srgbClr val="00A2E2"/>
                </a:solidFill>
              </a:rPr>
              <a:t>¿Cuál es la mejor estrategia en el “escenario actual” para los pacientes con HCC 0-A </a:t>
            </a:r>
          </a:p>
          <a:p>
            <a:pPr algn="ctr"/>
            <a:r>
              <a:rPr lang="es-ES" sz="2400" b="1" dirty="0">
                <a:solidFill>
                  <a:srgbClr val="00A2E2"/>
                </a:solidFill>
              </a:rPr>
              <a:t>pero con riesgo de recidiva?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3B78D09-409F-4F03-A77F-A317123A720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488" y="160185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31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12068D-1DD2-F014-D899-748C0E93B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FEC6E6D8-DB47-3E46-C7C7-16BDCAD1756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E6CA853A-7593-B443-A383-F4D5769EC5A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11DC098F-60D8-E059-DFD6-09906D71279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6C6D12B0-E8AE-81BE-8253-82E8BF4CAF09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F5B04CBC-FF05-C0A0-842D-43E99482CDC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60171989-4113-07D9-8D2D-CF3BA1324CD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C2DBD8F5-87AA-FF6C-058D-68A14775C7DC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012CBB8C-9D55-9ADE-482E-49B4F078FA4D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EBC5AB29-15F4-C652-B114-88BC32301D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7DA270EB-C579-F3A3-4243-71ACE760B05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33B37C6-8BA5-4C59-4DF1-B6BF6D2FFFED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A72C854-5D77-3E3E-EDAD-E951CE2A483E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938588B-1288-8331-CC6A-AEDD495960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pic>
        <p:nvPicPr>
          <p:cNvPr id="34" name="Imagen 33">
            <a:extLst>
              <a:ext uri="{FF2B5EF4-FFF2-40B4-BE49-F238E27FC236}">
                <a16:creationId xmlns:a16="http://schemas.microsoft.com/office/drawing/2014/main" id="{D1B18320-7F3C-938D-BFDD-AFEFD0CFD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3056" y="1066592"/>
            <a:ext cx="5458006" cy="505536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34E1B733-FF6D-9414-3ED4-CE092DC1AE40}"/>
              </a:ext>
            </a:extLst>
          </p:cNvPr>
          <p:cNvSpPr txBox="1"/>
          <p:nvPr/>
        </p:nvSpPr>
        <p:spPr>
          <a:xfrm>
            <a:off x="589264" y="1549067"/>
            <a:ext cx="76305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Estudio prospectivo /análisis retrospectivo</a:t>
            </a:r>
          </a:p>
          <a:p>
            <a:r>
              <a:rPr lang="es-ES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1990-2023</a:t>
            </a:r>
          </a:p>
          <a:p>
            <a:endParaRPr lang="es-ES" sz="20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r>
              <a:rPr lang="es-ES" sz="2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457 pacientes / 488 resecciones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8A0CE0A7-8C46-DD19-14C7-8988B71C3DDD}"/>
              </a:ext>
            </a:extLst>
          </p:cNvPr>
          <p:cNvSpPr txBox="1"/>
          <p:nvPr/>
        </p:nvSpPr>
        <p:spPr>
          <a:xfrm>
            <a:off x="589264" y="663791"/>
            <a:ext cx="2808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Pacientes y métodos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B7AA28A-2512-6E31-2F21-5B930489DA9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99" y="132176"/>
            <a:ext cx="1810411" cy="54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FC9DE-2981-6BD4-8AB8-31EB8ED0C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C0D46420-E13D-1891-3DD9-FE9BBC3AD90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BE073FF-F4BF-E42B-D903-BAD5B462608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DA80F787-131D-E17A-2645-368B939CC6D9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17EACD65-5469-C9FF-DD8C-58F34ABD2548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29127849-2600-C7DB-CF28-89749B6B342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2A1CBDE7-3276-01CF-2504-5B27E0A48E6F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46B80C62-0B11-DE60-61BE-3B16EF0F9549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C3266D91-4E37-B621-111B-CA08AE183A38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FC221B0D-374E-7D5F-6DAB-F2C69859F96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D7DAB42B-A384-A42F-851B-E9DBFF65673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0552BE9-5221-5003-57AA-39437B2DC3E6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A6F6F715-2F91-1BD0-C1F2-6FD34926D098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962CF515-15FF-3AB6-2083-F686EA5BA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7CB0B7E-B2CC-3F1F-FF5B-A5693451BE86}"/>
              </a:ext>
            </a:extLst>
          </p:cNvPr>
          <p:cNvSpPr txBox="1"/>
          <p:nvPr/>
        </p:nvSpPr>
        <p:spPr>
          <a:xfrm>
            <a:off x="906833" y="241942"/>
            <a:ext cx="3489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Resultados: Datos basales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A95BF34-8A76-EEE8-B16D-B76ED3FE34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44" y="180970"/>
            <a:ext cx="1810411" cy="54885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0DB00A8-178F-077F-E633-19E1A68F96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651966"/>
              </p:ext>
            </p:extLst>
          </p:nvPr>
        </p:nvGraphicFramePr>
        <p:xfrm>
          <a:off x="2424489" y="920500"/>
          <a:ext cx="7343021" cy="5186145"/>
        </p:xfrm>
        <a:graphic>
          <a:graphicData uri="http://schemas.openxmlformats.org/drawingml/2006/table">
            <a:tbl>
              <a:tblPr firstRow="1" firstCol="1" bandRow="1"/>
              <a:tblGrid>
                <a:gridCol w="1801607">
                  <a:extLst>
                    <a:ext uri="{9D8B030D-6E8A-4147-A177-3AD203B41FA5}">
                      <a16:colId xmlns:a16="http://schemas.microsoft.com/office/drawing/2014/main" val="1982572208"/>
                    </a:ext>
                  </a:extLst>
                </a:gridCol>
                <a:gridCol w="1212022">
                  <a:extLst>
                    <a:ext uri="{9D8B030D-6E8A-4147-A177-3AD203B41FA5}">
                      <a16:colId xmlns:a16="http://schemas.microsoft.com/office/drawing/2014/main" val="2069646603"/>
                    </a:ext>
                  </a:extLst>
                </a:gridCol>
                <a:gridCol w="1460997">
                  <a:extLst>
                    <a:ext uri="{9D8B030D-6E8A-4147-A177-3AD203B41FA5}">
                      <a16:colId xmlns:a16="http://schemas.microsoft.com/office/drawing/2014/main" val="4083203405"/>
                    </a:ext>
                  </a:extLst>
                </a:gridCol>
                <a:gridCol w="1460997">
                  <a:extLst>
                    <a:ext uri="{9D8B030D-6E8A-4147-A177-3AD203B41FA5}">
                      <a16:colId xmlns:a16="http://schemas.microsoft.com/office/drawing/2014/main" val="1126239223"/>
                    </a:ext>
                  </a:extLst>
                </a:gridCol>
                <a:gridCol w="1407398">
                  <a:extLst>
                    <a:ext uri="{9D8B030D-6E8A-4147-A177-3AD203B41FA5}">
                      <a16:colId xmlns:a16="http://schemas.microsoft.com/office/drawing/2014/main" val="4126496571"/>
                    </a:ext>
                  </a:extLst>
                </a:gridCol>
              </a:tblGrid>
              <a:tr h="77283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Serie completa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N=457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Pacientes trasplantados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N=31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Pacientes no trasplantados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N=426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12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1375763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b="1" kern="100">
                          <a:solidFill>
                            <a:srgbClr val="EE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Edad (años,media (DS)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64,5 (9,8)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56,8 (8,3)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65,1 (9,7)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b="1" kern="100">
                          <a:solidFill>
                            <a:srgbClr val="EE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&lt;0,0001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5510853"/>
                  </a:ext>
                </a:extLst>
              </a:tr>
              <a:tr h="1606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Genero  H/M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396/61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30/1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366/60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0,102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5551318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IMC (media (DS)) / 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27,2(4,0) / 195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29,9(3,2) /5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27,3(4,1)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0,682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971038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Enolismo (S/N)  / 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(162 / 1879) / 108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(13 /14) / 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(149/173) / 104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467753"/>
                  </a:ext>
                </a:extLst>
              </a:tr>
              <a:tr h="213062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b="1" kern="100">
                          <a:solidFill>
                            <a:srgbClr val="EE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Etiología de la hepatopatía: n,(%)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-Enol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-VHC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-VHB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-NASH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-Otras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-No hepatop o 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77 (16,8)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184 (40,3)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 (7,7)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 (1,5)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 (6,8)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123 (26,9)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(9,7)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21 (67,7)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 (6,5)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(3,2)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 (3,2)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 (9,7)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74 (17,4)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163 (38,3)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 (7,7)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 (1,4)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 (7)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120 28,2)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b="1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0,032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FF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8442297"/>
                  </a:ext>
                </a:extLst>
              </a:tr>
              <a:tr h="1606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BCLC 0/A/B/perdido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71/383/2/1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6/25/-/-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65/358/2/1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0,903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301928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Child score, media (DS) 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5,0 (3,0) / 73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5,0(0,2) / 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5,0 (0,3) / 71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0,904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2582437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MELD (media (DS) 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7,7 (1,8) / 54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7,4(1,5) / 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7,7 (1,8) /52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0,395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7994966"/>
                  </a:ext>
                </a:extLst>
              </a:tr>
              <a:tr h="32690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Elastografía (media (DS) / 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13,0 (10,1) / 303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15,8(11,8) / 12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12,6(9,8) / 291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0,206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366" marR="673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0561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605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0E3C74-B08A-D3F8-F0E2-DAB5E330C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4CE6234D-455E-A6F7-17C9-EBEF3D0A5D2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76B10131-2A29-0D2A-1C1F-EC3A1D4E3FDD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33144625-9195-F09A-F498-2E79F2B7FDF6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168F21DA-C1A7-310F-2776-CF302476ED50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7DB2D875-3FD4-244A-3867-0ABCD216E489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75339B78-0ABD-8BB1-5B02-D986C17B666D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0E3CE500-B1C0-D868-3162-D94FC3EEF9CF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6D54CD4D-3757-94E4-02A9-6C06E3D99C99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D814B154-C575-1192-C6B2-011B43DB0B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FFC2FB68-2803-EED9-31E1-3F05C9E870E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21B49163-CBCF-F94F-E5E8-677531260784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13DDD226-88A0-9D11-6148-4DDDB6E1B5A4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C127E55D-C951-9196-CA7F-FFC9A974B8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124D67A-70A3-EDA0-8E3E-B395E0340753}"/>
              </a:ext>
            </a:extLst>
          </p:cNvPr>
          <p:cNvSpPr txBox="1"/>
          <p:nvPr/>
        </p:nvSpPr>
        <p:spPr>
          <a:xfrm>
            <a:off x="906833" y="241942"/>
            <a:ext cx="37605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Resultados: Datos analíticos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E52FB87-5798-13BB-5273-4955EAD1900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44" y="180970"/>
            <a:ext cx="1810411" cy="548858"/>
          </a:xfrm>
          <a:prstGeom prst="rect">
            <a:avLst/>
          </a:prstGeom>
        </p:spPr>
      </p:pic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41D136A-4C42-EE7C-26C5-4904372905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528086"/>
              </p:ext>
            </p:extLst>
          </p:nvPr>
        </p:nvGraphicFramePr>
        <p:xfrm>
          <a:off x="1896275" y="1532003"/>
          <a:ext cx="8399449" cy="4499395"/>
        </p:xfrm>
        <a:graphic>
          <a:graphicData uri="http://schemas.openxmlformats.org/drawingml/2006/table">
            <a:tbl>
              <a:tblPr firstRow="1" firstCol="1" bandRow="1"/>
              <a:tblGrid>
                <a:gridCol w="2060802">
                  <a:extLst>
                    <a:ext uri="{9D8B030D-6E8A-4147-A177-3AD203B41FA5}">
                      <a16:colId xmlns:a16="http://schemas.microsoft.com/office/drawing/2014/main" val="4270359723"/>
                    </a:ext>
                  </a:extLst>
                </a:gridCol>
                <a:gridCol w="1386394">
                  <a:extLst>
                    <a:ext uri="{9D8B030D-6E8A-4147-A177-3AD203B41FA5}">
                      <a16:colId xmlns:a16="http://schemas.microsoft.com/office/drawing/2014/main" val="2600265893"/>
                    </a:ext>
                  </a:extLst>
                </a:gridCol>
                <a:gridCol w="1671188">
                  <a:extLst>
                    <a:ext uri="{9D8B030D-6E8A-4147-A177-3AD203B41FA5}">
                      <a16:colId xmlns:a16="http://schemas.microsoft.com/office/drawing/2014/main" val="1523210635"/>
                    </a:ext>
                  </a:extLst>
                </a:gridCol>
                <a:gridCol w="1671188">
                  <a:extLst>
                    <a:ext uri="{9D8B030D-6E8A-4147-A177-3AD203B41FA5}">
                      <a16:colId xmlns:a16="http://schemas.microsoft.com/office/drawing/2014/main" val="78597505"/>
                    </a:ext>
                  </a:extLst>
                </a:gridCol>
                <a:gridCol w="1609877">
                  <a:extLst>
                    <a:ext uri="{9D8B030D-6E8A-4147-A177-3AD203B41FA5}">
                      <a16:colId xmlns:a16="http://schemas.microsoft.com/office/drawing/2014/main" val="2492508073"/>
                    </a:ext>
                  </a:extLst>
                </a:gridCol>
              </a:tblGrid>
              <a:tr h="38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AFP ng/ml (media (DS) 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1659 ,9 (1723,2)  / 20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2879,4 ( 14806,4) / -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1566,8 (17418,1) / 20 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0,683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9411884"/>
                  </a:ext>
                </a:extLst>
              </a:tr>
              <a:tr h="517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Bilirrubina (micmol/l, media (DS)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12,8 (10,9) / 45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15,7 (12,3) / 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12,6(10,7) / 44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0,140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885268"/>
                  </a:ext>
                </a:extLst>
              </a:tr>
              <a:tr h="517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Creatinina(micmol/l, media (DS) 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85,2 (24,8) / 42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76,8(15,9) / 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85,8 (25,2) / 41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0,053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6188918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AST (micKat) media (DS) 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0,97 (1,0) / 158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0,89 (0,4) / 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0,97 (1,0) / 152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0,709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1145423"/>
                  </a:ext>
                </a:extLst>
              </a:tr>
              <a:tr h="517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AST (U/L, media (DS) / 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31,6 (28,4) / 356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36,1 (34,0) / 26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31,4 (28,3) / 330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0,723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7011697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ALT (micKat) media (DS) / 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 (1,2) / 152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1,1(0,7) 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1,1(1,2) / 146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0,812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5025416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ALT(U/L, media (DS) 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31,3 (24,6) / 356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47,6 (54,6) / 26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30,5(22,3) / 330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0,524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0210403"/>
                  </a:ext>
                </a:extLst>
              </a:tr>
              <a:tr h="517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Albumina (g/L, media (DS))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42,8 (4,9) / 51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44,1 (4,9) / 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42,7 (4,8) / 49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0,140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24089"/>
                  </a:ext>
                </a:extLst>
              </a:tr>
              <a:tr h="3825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INR (media (DS) / 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 (0,09) / 48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1,0(0,07) / 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1,05 (0,1) / 46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0,674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732825"/>
                  </a:ext>
                </a:extLst>
              </a:tr>
              <a:tr h="51730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GVPS (media/DS) / 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7,3 (4,0) / 261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8,3 (5,4) / 10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7,1 (3,8) / 251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0,203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7546688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9C83A031-2AF1-BA19-6AAF-C2EE80EF7DF3}"/>
              </a:ext>
            </a:extLst>
          </p:cNvPr>
          <p:cNvSpPr txBox="1"/>
          <p:nvPr/>
        </p:nvSpPr>
        <p:spPr>
          <a:xfrm>
            <a:off x="3985473" y="1653807"/>
            <a:ext cx="1008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200" dirty="0"/>
              <a:t>Mediana: 5,6</a:t>
            </a:r>
            <a:endParaRPr lang="es-ES" sz="1200" dirty="0"/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CE4F3785-C9B0-FEDC-D792-B32919DAF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65888"/>
              </p:ext>
            </p:extLst>
          </p:nvPr>
        </p:nvGraphicFramePr>
        <p:xfrm>
          <a:off x="1896274" y="832370"/>
          <a:ext cx="8399449" cy="658954"/>
        </p:xfrm>
        <a:graphic>
          <a:graphicData uri="http://schemas.openxmlformats.org/drawingml/2006/table">
            <a:tbl>
              <a:tblPr firstRow="1" firstCol="1" bandRow="1"/>
              <a:tblGrid>
                <a:gridCol w="2060801">
                  <a:extLst>
                    <a:ext uri="{9D8B030D-6E8A-4147-A177-3AD203B41FA5}">
                      <a16:colId xmlns:a16="http://schemas.microsoft.com/office/drawing/2014/main" val="1802528062"/>
                    </a:ext>
                  </a:extLst>
                </a:gridCol>
                <a:gridCol w="1386394">
                  <a:extLst>
                    <a:ext uri="{9D8B030D-6E8A-4147-A177-3AD203B41FA5}">
                      <a16:colId xmlns:a16="http://schemas.microsoft.com/office/drawing/2014/main" val="1185568010"/>
                    </a:ext>
                  </a:extLst>
                </a:gridCol>
                <a:gridCol w="1671188">
                  <a:extLst>
                    <a:ext uri="{9D8B030D-6E8A-4147-A177-3AD203B41FA5}">
                      <a16:colId xmlns:a16="http://schemas.microsoft.com/office/drawing/2014/main" val="3076769451"/>
                    </a:ext>
                  </a:extLst>
                </a:gridCol>
                <a:gridCol w="1671188">
                  <a:extLst>
                    <a:ext uri="{9D8B030D-6E8A-4147-A177-3AD203B41FA5}">
                      <a16:colId xmlns:a16="http://schemas.microsoft.com/office/drawing/2014/main" val="3180452160"/>
                    </a:ext>
                  </a:extLst>
                </a:gridCol>
                <a:gridCol w="1609878">
                  <a:extLst>
                    <a:ext uri="{9D8B030D-6E8A-4147-A177-3AD203B41FA5}">
                      <a16:colId xmlns:a16="http://schemas.microsoft.com/office/drawing/2014/main" val="2123606013"/>
                    </a:ext>
                  </a:extLst>
                </a:gridCol>
              </a:tblGrid>
              <a:tr h="65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Serie completa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N=457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Pacientes trasplantados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N=31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Pacientes no trasplantados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N=426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676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2248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37000" b="-37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E4DCCB3-25C1-DF79-C1CD-FC3D30FB8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o 18">
            <a:extLst>
              <a:ext uri="{FF2B5EF4-FFF2-40B4-BE49-F238E27FC236}">
                <a16:creationId xmlns:a16="http://schemas.microsoft.com/office/drawing/2014/main" id="{87AA8B07-EFEF-BAC6-4D96-1D98F78E4CE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6106645"/>
            <a:ext cx="12192000" cy="683114"/>
            <a:chOff x="0" y="6106645"/>
            <a:chExt cx="12192000" cy="683114"/>
          </a:xfrm>
        </p:grpSpPr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id="{521744BA-F413-45A4-E267-2A4DC0D3608C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0" y="6106645"/>
              <a:ext cx="12192000" cy="683114"/>
              <a:chOff x="0" y="6174885"/>
              <a:chExt cx="12192000" cy="683114"/>
            </a:xfrm>
          </p:grpSpPr>
          <p:grpSp>
            <p:nvGrpSpPr>
              <p:cNvPr id="8" name="Grupo 7">
                <a:extLst>
                  <a:ext uri="{FF2B5EF4-FFF2-40B4-BE49-F238E27FC236}">
                    <a16:creationId xmlns:a16="http://schemas.microsoft.com/office/drawing/2014/main" id="{BE819FBF-683C-C2E5-C005-1AD4F7816CFB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0" y="6174885"/>
                <a:ext cx="12192000" cy="665963"/>
                <a:chOff x="0" y="6174885"/>
                <a:chExt cx="12192000" cy="665963"/>
              </a:xfrm>
            </p:grpSpPr>
            <p:grpSp>
              <p:nvGrpSpPr>
                <p:cNvPr id="12" name="Grupo 11">
                  <a:extLst>
                    <a:ext uri="{FF2B5EF4-FFF2-40B4-BE49-F238E27FC236}">
                      <a16:creationId xmlns:a16="http://schemas.microsoft.com/office/drawing/2014/main" id="{542F5D1C-D498-68DB-4B03-7CD107560131}"/>
                    </a:ext>
                  </a:extLst>
                </p:cNvPr>
                <p:cNvGrpSpPr>
                  <a:grpSpLocks noGrp="1" noUngrp="1" noRot="1" noMove="1" noResize="1"/>
                </p:cNvGrpSpPr>
                <p:nvPr/>
              </p:nvGrpSpPr>
              <p:grpSpPr>
                <a:xfrm>
                  <a:off x="0" y="6174885"/>
                  <a:ext cx="12192000" cy="638667"/>
                  <a:chOff x="0" y="6174885"/>
                  <a:chExt cx="12192000" cy="638667"/>
                </a:xfrm>
              </p:grpSpPr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B84FC92A-B47B-4E6C-D63D-904AA31A8D12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575756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00A2E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" name="Conector recto 5">
                    <a:extLst>
                      <a:ext uri="{FF2B5EF4-FFF2-40B4-BE49-F238E27FC236}">
                        <a16:creationId xmlns:a16="http://schemas.microsoft.com/office/drawing/2014/main" id="{F4B31691-F540-0B1F-6E81-BCFA2DFF3EC3}"/>
                      </a:ext>
                    </a:extLst>
                  </p:cNvPr>
                  <p:cNvCxnSpPr>
                    <a:cxnSpLocks noGrp="1" noRot="1" noMove="1" noResize="1" noEditPoints="1" noAdjustHandles="1" noChangeArrowheads="1" noChangeShapeType="1"/>
                  </p:cNvCxnSpPr>
                  <p:nvPr/>
                </p:nvCxnSpPr>
                <p:spPr>
                  <a:xfrm>
                    <a:off x="0" y="6716404"/>
                    <a:ext cx="12192000" cy="0"/>
                  </a:xfrm>
                  <a:prstGeom prst="line">
                    <a:avLst/>
                  </a:prstGeom>
                  <a:ln w="76200">
                    <a:solidFill>
                      <a:srgbClr val="8E7A85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" name="Rectangle 16">
                    <a:extLst>
                      <a:ext uri="{FF2B5EF4-FFF2-40B4-BE49-F238E27FC236}">
                        <a16:creationId xmlns:a16="http://schemas.microsoft.com/office/drawing/2014/main" id="{635F2A2C-FE5F-15EC-4DDC-CBA6DEB8FBA1}"/>
                      </a:ext>
                    </a:extLst>
                  </p:cNvPr>
                  <p:cNvSpPr>
                    <a:spLocks noGrp="1" noRot="1" noMove="1" noResize="1" noEditPoints="1" noAdjustHandles="1" noChangeArrowheads="1" noChangeShapeType="1"/>
                  </p:cNvSpPr>
                  <p:nvPr/>
                </p:nvSpPr>
                <p:spPr>
                  <a:xfrm>
                    <a:off x="207590" y="6174885"/>
                    <a:ext cx="2426428" cy="638667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</p:grpSp>
            <p:pic>
              <p:nvPicPr>
                <p:cNvPr id="7" name="Imagen 6">
                  <a:extLst>
                    <a:ext uri="{FF2B5EF4-FFF2-40B4-BE49-F238E27FC236}">
                      <a16:creationId xmlns:a16="http://schemas.microsoft.com/office/drawing/2014/main" id="{84003395-15E9-46A2-30CB-43B5EAD43C56}"/>
                    </a:ext>
                  </a:extLst>
                </p:cNvPr>
                <p:cNvPicPr>
                  <a:picLocks noGrp="1" noRot="1" noChangeAspect="1" noMove="1" noResize="1" noEditPoints="1" noAdjustHandles="1" noChangeArrowheads="1" noChangeShapeType="1" noCrop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7615" y="6202181"/>
                  <a:ext cx="1219274" cy="638667"/>
                </a:xfrm>
                <a:prstGeom prst="rect">
                  <a:avLst/>
                </a:prstGeom>
              </p:spPr>
            </p:pic>
          </p:grpSp>
          <p:pic>
            <p:nvPicPr>
              <p:cNvPr id="13" name="Imagen 12">
                <a:extLst>
                  <a:ext uri="{FF2B5EF4-FFF2-40B4-BE49-F238E27FC236}">
                    <a16:creationId xmlns:a16="http://schemas.microsoft.com/office/drawing/2014/main" id="{92B291A7-13BF-2325-6047-F812C478597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59593" y="6202180"/>
                <a:ext cx="930237" cy="655819"/>
              </a:xfrm>
              <a:prstGeom prst="rect">
                <a:avLst/>
              </a:prstGeom>
            </p:spPr>
          </p:pic>
        </p:grp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5D09343B-7DAB-BDFD-BBF0-6C37999A81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880979" y="6133940"/>
              <a:ext cx="2103431" cy="643098"/>
            </a:xfrm>
            <a:prstGeom prst="rect">
              <a:avLst/>
            </a:prstGeom>
            <a:solidFill>
              <a:srgbClr val="FDFEF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98CDB441-22DC-358B-832C-86C6EB3C8703}"/>
              </a:ext>
            </a:extLst>
          </p:cNvPr>
          <p:cNvGrpSpPr/>
          <p:nvPr/>
        </p:nvGrpSpPr>
        <p:grpSpPr>
          <a:xfrm>
            <a:off x="9165475" y="6364946"/>
            <a:ext cx="6093994" cy="400110"/>
            <a:chOff x="-321843" y="6376403"/>
            <a:chExt cx="6093994" cy="400110"/>
          </a:xfrm>
        </p:grpSpPr>
        <p:sp>
          <p:nvSpPr>
            <p:cNvPr id="17" name="QuadreDeText 11">
              <a:extLst>
                <a:ext uri="{FF2B5EF4-FFF2-40B4-BE49-F238E27FC236}">
                  <a16:creationId xmlns:a16="http://schemas.microsoft.com/office/drawing/2014/main" id="{CC598D1B-75D0-12E3-F09A-3B5654AACF80}"/>
                </a:ext>
              </a:extLst>
            </p:cNvPr>
            <p:cNvSpPr txBox="1"/>
            <p:nvPr/>
          </p:nvSpPr>
          <p:spPr>
            <a:xfrm>
              <a:off x="-321843" y="6376403"/>
              <a:ext cx="6093994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ES" sz="2000" dirty="0">
                  <a:solidFill>
                    <a:srgbClr val="00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                  </a:t>
              </a:r>
              <a:r>
                <a:rPr lang="es-ES" sz="2000" dirty="0">
                  <a:solidFill>
                    <a:srgbClr val="01A2E2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@SETHepatico</a:t>
              </a:r>
              <a:endParaRPr lang="es-ES" sz="2000" dirty="0">
                <a:solidFill>
                  <a:srgbClr val="01A2E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8" name="Imagen 17" descr="Forma&#10;&#10;Descripción generada automáticamente con confianza media">
              <a:extLst>
                <a:ext uri="{FF2B5EF4-FFF2-40B4-BE49-F238E27FC236}">
                  <a16:creationId xmlns:a16="http://schemas.microsoft.com/office/drawing/2014/main" id="{12F1003B-8AEB-6988-8C8A-7D95391FC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523" y="6395787"/>
              <a:ext cx="353606" cy="361341"/>
            </a:xfrm>
            <a:prstGeom prst="rect">
              <a:avLst/>
            </a:prstGeom>
          </p:spPr>
        </p:pic>
      </p:grp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481C8AF-378B-CFE3-FAC4-E9DB0E214BAC}"/>
              </a:ext>
            </a:extLst>
          </p:cNvPr>
          <p:cNvSpPr txBox="1"/>
          <p:nvPr/>
        </p:nvSpPr>
        <p:spPr>
          <a:xfrm>
            <a:off x="906833" y="241942"/>
            <a:ext cx="514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00A2E2"/>
                </a:solidFill>
              </a:rPr>
              <a:t>Resultados: Datos anatomía patológica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D37B0A-8B28-5715-407F-7ADE125D0C0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644" y="180970"/>
            <a:ext cx="1810411" cy="548858"/>
          </a:xfrm>
          <a:prstGeom prst="rect">
            <a:avLst/>
          </a:prstGeom>
        </p:spPr>
      </p:pic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46131B30-C5F6-97AA-900F-04E7A39612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602387"/>
              </p:ext>
            </p:extLst>
          </p:nvPr>
        </p:nvGraphicFramePr>
        <p:xfrm>
          <a:off x="2170599" y="915117"/>
          <a:ext cx="8256367" cy="658954"/>
        </p:xfrm>
        <a:graphic>
          <a:graphicData uri="http://schemas.openxmlformats.org/drawingml/2006/table">
            <a:tbl>
              <a:tblPr firstRow="1" firstCol="1" bandRow="1"/>
              <a:tblGrid>
                <a:gridCol w="2025696">
                  <a:extLst>
                    <a:ext uri="{9D8B030D-6E8A-4147-A177-3AD203B41FA5}">
                      <a16:colId xmlns:a16="http://schemas.microsoft.com/office/drawing/2014/main" val="1802528062"/>
                    </a:ext>
                  </a:extLst>
                </a:gridCol>
                <a:gridCol w="1362777">
                  <a:extLst>
                    <a:ext uri="{9D8B030D-6E8A-4147-A177-3AD203B41FA5}">
                      <a16:colId xmlns:a16="http://schemas.microsoft.com/office/drawing/2014/main" val="1185568010"/>
                    </a:ext>
                  </a:extLst>
                </a:gridCol>
                <a:gridCol w="1642720">
                  <a:extLst>
                    <a:ext uri="{9D8B030D-6E8A-4147-A177-3AD203B41FA5}">
                      <a16:colId xmlns:a16="http://schemas.microsoft.com/office/drawing/2014/main" val="3076769451"/>
                    </a:ext>
                  </a:extLst>
                </a:gridCol>
                <a:gridCol w="1642720">
                  <a:extLst>
                    <a:ext uri="{9D8B030D-6E8A-4147-A177-3AD203B41FA5}">
                      <a16:colId xmlns:a16="http://schemas.microsoft.com/office/drawing/2014/main" val="3180452160"/>
                    </a:ext>
                  </a:extLst>
                </a:gridCol>
                <a:gridCol w="1582454">
                  <a:extLst>
                    <a:ext uri="{9D8B030D-6E8A-4147-A177-3AD203B41FA5}">
                      <a16:colId xmlns:a16="http://schemas.microsoft.com/office/drawing/2014/main" val="2123606013"/>
                    </a:ext>
                  </a:extLst>
                </a:gridCol>
              </a:tblGrid>
              <a:tr h="65895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Serie completa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N=457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Pacientes trasplantados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N=31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Pacientes no trasplantados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N=426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23676417"/>
                  </a:ext>
                </a:extLst>
              </a:tr>
            </a:tbl>
          </a:graphicData>
        </a:graphic>
      </p:graphicFrame>
      <p:graphicFrame>
        <p:nvGraphicFramePr>
          <p:cNvPr id="24" name="Tabla 23">
            <a:extLst>
              <a:ext uri="{FF2B5EF4-FFF2-40B4-BE49-F238E27FC236}">
                <a16:creationId xmlns:a16="http://schemas.microsoft.com/office/drawing/2014/main" id="{92A14460-0851-A0C8-3638-C2FB009EB7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911549"/>
              </p:ext>
            </p:extLst>
          </p:nvPr>
        </p:nvGraphicFramePr>
        <p:xfrm>
          <a:off x="2170599" y="1597283"/>
          <a:ext cx="8256367" cy="4528901"/>
        </p:xfrm>
        <a:graphic>
          <a:graphicData uri="http://schemas.openxmlformats.org/drawingml/2006/table">
            <a:tbl>
              <a:tblPr firstRow="1" firstCol="1" bandRow="1"/>
              <a:tblGrid>
                <a:gridCol w="2025697">
                  <a:extLst>
                    <a:ext uri="{9D8B030D-6E8A-4147-A177-3AD203B41FA5}">
                      <a16:colId xmlns:a16="http://schemas.microsoft.com/office/drawing/2014/main" val="1719490436"/>
                    </a:ext>
                  </a:extLst>
                </a:gridCol>
                <a:gridCol w="1362777">
                  <a:extLst>
                    <a:ext uri="{9D8B030D-6E8A-4147-A177-3AD203B41FA5}">
                      <a16:colId xmlns:a16="http://schemas.microsoft.com/office/drawing/2014/main" val="1582923955"/>
                    </a:ext>
                  </a:extLst>
                </a:gridCol>
                <a:gridCol w="1642719">
                  <a:extLst>
                    <a:ext uri="{9D8B030D-6E8A-4147-A177-3AD203B41FA5}">
                      <a16:colId xmlns:a16="http://schemas.microsoft.com/office/drawing/2014/main" val="3027726948"/>
                    </a:ext>
                  </a:extLst>
                </a:gridCol>
                <a:gridCol w="1642719">
                  <a:extLst>
                    <a:ext uri="{9D8B030D-6E8A-4147-A177-3AD203B41FA5}">
                      <a16:colId xmlns:a16="http://schemas.microsoft.com/office/drawing/2014/main" val="3847814368"/>
                    </a:ext>
                  </a:extLst>
                </a:gridCol>
                <a:gridCol w="1582455">
                  <a:extLst>
                    <a:ext uri="{9D8B030D-6E8A-4147-A177-3AD203B41FA5}">
                      <a16:colId xmlns:a16="http://schemas.microsoft.com/office/drawing/2014/main" val="3515437483"/>
                    </a:ext>
                  </a:extLst>
                </a:gridCol>
              </a:tblGrid>
              <a:tr h="100217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Tipo de hepatectomía (n)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-Mayor 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-Menor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99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358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96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330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endParaRPr lang="es-ES" sz="9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0,114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7753228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EE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Tamaño tumor (cm, media (DS)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4,9 (3,9) / 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3,7 (2,7) / -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5,0 (3,9) / 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b="1" kern="100" dirty="0">
                          <a:solidFill>
                            <a:srgbClr val="EE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0,020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065031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EE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Grado fibrosis 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solidFill>
                            <a:srgbClr val="EE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0/1/2/3/4/perdidos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120/32/50/51/197 /7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3/1/3/2/22/-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117/31/47/49/175/7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b="1" kern="100">
                          <a:solidFill>
                            <a:srgbClr val="EE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0,024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8684244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Diferenciación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(1/2/3/4/perdidos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30/23014025/32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1/14/11/3/2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29/216/129/22/30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0,572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8701968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Invasión microvascular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S/N/perdidos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162/293/2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13/17/1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149/276/1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0,430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0222244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Numero de nódulos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(media (DS)/perdidos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1,16(0,6) / 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1,16(0,5) / -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1,16(0,6)/ 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0,976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9514876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Satelitosis S/N 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69/388/-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4/27/-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65/361/-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9674545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pT 7ed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1/2/3/4/perdidos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272/149/17/13/6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15/12/0/2/2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257/137/17/11/4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0,209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8245655"/>
                  </a:ext>
                </a:extLst>
              </a:tr>
              <a:tr h="44084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pT8ed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1a/1b/2/3/4/x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61/214/149/14/12/7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3/13/13/0/1/1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58/201/136/14/11/6</a:t>
                      </a:r>
                      <a:endParaRPr lang="es-ES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ES" sz="900" kern="100" dirty="0"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a:t>0,570</a:t>
                      </a:r>
                      <a:endParaRPr lang="es-ES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3112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25104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E020579F7B4964FACCC3D9671C8AF13" ma:contentTypeVersion="14" ma:contentTypeDescription="Crear nuevo documento." ma:contentTypeScope="" ma:versionID="a36bc7379729fb197f81f6c1046e658d">
  <xsd:schema xmlns:xsd="http://www.w3.org/2001/XMLSchema" xmlns:xs="http://www.w3.org/2001/XMLSchema" xmlns:p="http://schemas.microsoft.com/office/2006/metadata/properties" xmlns:ns2="2ba98950-7f45-4f63-93ce-8807729bc465" xmlns:ns3="0c5cd9b1-7df6-4125-9594-fc0acfe49476" targetNamespace="http://schemas.microsoft.com/office/2006/metadata/properties" ma:root="true" ma:fieldsID="8c391ca4074de249015c27fdc0d86995" ns2:_="" ns3:_="">
    <xsd:import namespace="2ba98950-7f45-4f63-93ce-8807729bc465"/>
    <xsd:import namespace="0c5cd9b1-7df6-4125-9594-fc0acfe4947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98950-7f45-4f63-93ce-8807729bc4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Etiquetas de imagen" ma:readOnly="false" ma:fieldId="{5cf76f15-5ced-4ddc-b409-7134ff3c332f}" ma:taxonomyMulti="true" ma:sspId="cc06aaf1-dea5-4937-a89f-1c0b07b63c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cd9b1-7df6-4125-9594-fc0acfe4947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736cc2f8-7afc-48ea-9592-642bd44d942f}" ma:internalName="TaxCatchAll" ma:showField="CatchAllData" ma:web="0c5cd9b1-7df6-4125-9594-fc0acfe494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5cd9b1-7df6-4125-9594-fc0acfe49476" xsi:nil="true"/>
    <lcf76f155ced4ddcb4097134ff3c332f xmlns="2ba98950-7f45-4f63-93ce-8807729bc46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8AAE77-4BE6-4504-B263-33AECFAD9B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EA834CF-9328-42DC-B2A8-2DF06B6E3029}"/>
</file>

<file path=customXml/itemProps3.xml><?xml version="1.0" encoding="utf-8"?>
<ds:datastoreItem xmlns:ds="http://schemas.openxmlformats.org/officeDocument/2006/customXml" ds:itemID="{CF4C74D6-8E01-4C8F-A796-A362780A2589}">
  <ds:schemaRefs>
    <ds:schemaRef ds:uri="http://schemas.microsoft.com/office/2006/metadata/properties"/>
    <ds:schemaRef ds:uri="http://schemas.microsoft.com/office/infopath/2007/PartnerControls"/>
    <ds:schemaRef ds:uri="0c5cd9b1-7df6-4125-9594-fc0acfe49476"/>
    <ds:schemaRef ds:uri="2ba98950-7f45-4f63-93ce-8807729bc46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480</TotalTime>
  <Words>2059</Words>
  <Application>Microsoft Office PowerPoint</Application>
  <PresentationFormat>Panorámica</PresentationFormat>
  <Paragraphs>380</Paragraphs>
  <Slides>18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AdvOT34fe1490.B</vt:lpstr>
      <vt:lpstr>AdvOTf0129623</vt:lpstr>
      <vt:lpstr>Aptos</vt:lpstr>
      <vt:lpstr>Arial</vt:lpstr>
      <vt:lpstr>Calibri</vt:lpstr>
      <vt:lpstr>Calibri Light</vt:lpstr>
      <vt:lpstr>Courier</vt:lpstr>
      <vt:lpstr>Janson Text LT</vt:lpstr>
      <vt:lpstr>Tema de l'Office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NATALIA GRUP CONGRES</dc:creator>
  <cp:lastModifiedBy>Laura Llado</cp:lastModifiedBy>
  <cp:revision>10</cp:revision>
  <dcterms:created xsi:type="dcterms:W3CDTF">2022-01-31T13:34:55Z</dcterms:created>
  <dcterms:modified xsi:type="dcterms:W3CDTF">2025-10-21T03:13:58Z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0x010100DE020579F7B4964FACCC3D9671C8AF13</vt:lpwstr>
  </property>
  <property fmtid="{D5CDD505-2E9C-101B-9397-08002B2CF9AE}" pid="3" name="MediaServiceImageTags">
    <vt:lpwstr/>
  </property>
</Properties>
</file>