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64" r:id="rId6"/>
    <p:sldId id="266" r:id="rId7"/>
    <p:sldId id="12196" r:id="rId8"/>
    <p:sldId id="12192" r:id="rId9"/>
    <p:sldId id="12198" r:id="rId10"/>
    <p:sldId id="12197" r:id="rId11"/>
    <p:sldId id="12199" r:id="rId12"/>
    <p:sldId id="12201" r:id="rId13"/>
    <p:sldId id="12211" r:id="rId14"/>
    <p:sldId id="12204" r:id="rId15"/>
    <p:sldId id="12202" r:id="rId16"/>
    <p:sldId id="26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8AF"/>
    <a:srgbClr val="FDFEFD"/>
    <a:srgbClr val="939292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0479" autoAdjust="0"/>
  </p:normalViewPr>
  <p:slideViewPr>
    <p:cSldViewPr snapToGrid="0" showGuides="1">
      <p:cViewPr varScale="1">
        <p:scale>
          <a:sx n="118" d="100"/>
          <a:sy n="118" d="100"/>
        </p:scale>
        <p:origin x="904" y="192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s Iluminacion y Sonido sl" userId="e75c6f29-a6bc-4a73-97d4-2ec2b9a95c4f" providerId="ADAL" clId="{1932120C-5385-1847-924F-AF1C3B51B08D}"/>
    <pc:docChg chg="delSld">
      <pc:chgData name="Portes Iluminacion y Sonido sl" userId="e75c6f29-a6bc-4a73-97d4-2ec2b9a95c4f" providerId="ADAL" clId="{1932120C-5385-1847-924F-AF1C3B51B08D}" dt="2025-10-23T09:10:33.352" v="5" actId="2696"/>
      <pc:docMkLst>
        <pc:docMk/>
      </pc:docMkLst>
      <pc:sldChg chg="del">
        <pc:chgData name="Portes Iluminacion y Sonido sl" userId="e75c6f29-a6bc-4a73-97d4-2ec2b9a95c4f" providerId="ADAL" clId="{1932120C-5385-1847-924F-AF1C3B51B08D}" dt="2025-10-23T09:10:33.333" v="1" actId="2696"/>
        <pc:sldMkLst>
          <pc:docMk/>
          <pc:sldMk cId="3910148549" sldId="265"/>
        </pc:sldMkLst>
      </pc:sldChg>
      <pc:sldChg chg="del">
        <pc:chgData name="Portes Iluminacion y Sonido sl" userId="e75c6f29-a6bc-4a73-97d4-2ec2b9a95c4f" providerId="ADAL" clId="{1932120C-5385-1847-924F-AF1C3B51B08D}" dt="2025-10-23T09:10:33.345" v="3" actId="2696"/>
        <pc:sldMkLst>
          <pc:docMk/>
          <pc:sldMk cId="1753030025" sldId="882"/>
        </pc:sldMkLst>
      </pc:sldChg>
      <pc:sldChg chg="del">
        <pc:chgData name="Portes Iluminacion y Sonido sl" userId="e75c6f29-a6bc-4a73-97d4-2ec2b9a95c4f" providerId="ADAL" clId="{1932120C-5385-1847-924F-AF1C3B51B08D}" dt="2025-10-23T09:10:33.324" v="0" actId="2696"/>
        <pc:sldMkLst>
          <pc:docMk/>
          <pc:sldMk cId="1414818883" sldId="12177"/>
        </pc:sldMkLst>
      </pc:sldChg>
      <pc:sldChg chg="del">
        <pc:chgData name="Portes Iluminacion y Sonido sl" userId="e75c6f29-a6bc-4a73-97d4-2ec2b9a95c4f" providerId="ADAL" clId="{1932120C-5385-1847-924F-AF1C3B51B08D}" dt="2025-10-23T09:10:33.350" v="4" actId="2696"/>
        <pc:sldMkLst>
          <pc:docMk/>
          <pc:sldMk cId="2373020154" sldId="12191"/>
        </pc:sldMkLst>
      </pc:sldChg>
      <pc:sldChg chg="del">
        <pc:chgData name="Portes Iluminacion y Sonido sl" userId="e75c6f29-a6bc-4a73-97d4-2ec2b9a95c4f" providerId="ADAL" clId="{1932120C-5385-1847-924F-AF1C3B51B08D}" dt="2025-10-23T09:10:33.335" v="2" actId="2696"/>
        <pc:sldMkLst>
          <pc:docMk/>
          <pc:sldMk cId="3435681640" sldId="12195"/>
        </pc:sldMkLst>
      </pc:sldChg>
      <pc:sldMasterChg chg="delSldLayout">
        <pc:chgData name="Portes Iluminacion y Sonido sl" userId="e75c6f29-a6bc-4a73-97d4-2ec2b9a95c4f" providerId="ADAL" clId="{1932120C-5385-1847-924F-AF1C3B51B08D}" dt="2025-10-23T09:10:33.352" v="5" actId="2696"/>
        <pc:sldMasterMkLst>
          <pc:docMk/>
          <pc:sldMasterMk cId="568243376" sldId="2147483648"/>
        </pc:sldMasterMkLst>
        <pc:sldLayoutChg chg="del">
          <pc:chgData name="Portes Iluminacion y Sonido sl" userId="e75c6f29-a6bc-4a73-97d4-2ec2b9a95c4f" providerId="ADAL" clId="{1932120C-5385-1847-924F-AF1C3B51B08D}" dt="2025-10-23T09:10:33.352" v="5" actId="2696"/>
          <pc:sldLayoutMkLst>
            <pc:docMk/>
            <pc:sldMasterMk cId="568243376" sldId="2147483648"/>
            <pc:sldLayoutMk cId="349986551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sethtx3my6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'Hoja1 (2)'!$H$11</c:f>
              <c:strCache>
                <c:ptCount val="1"/>
                <c:pt idx="0">
                  <c:v>Peso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'Hoja1 (2)'!$I$10:$M$10</c:f>
              <c:strCache>
                <c:ptCount val="5"/>
                <c:pt idx="0">
                  <c:v>BASAL</c:v>
                </c:pt>
                <c:pt idx="1">
                  <c:v> PRE-TH</c:v>
                </c:pt>
                <c:pt idx="2">
                  <c:v>AL ALTA </c:v>
                </c:pt>
                <c:pt idx="3">
                  <c:v>3 MESES</c:v>
                </c:pt>
                <c:pt idx="4">
                  <c:v>6 MESES</c:v>
                </c:pt>
              </c:strCache>
            </c:strRef>
          </c:cat>
          <c:val>
            <c:numRef>
              <c:f>'Hoja1 (2)'!$I$11:$M$11</c:f>
              <c:numCache>
                <c:formatCode>0.00000</c:formatCode>
                <c:ptCount val="5"/>
                <c:pt idx="0">
                  <c:v>1</c:v>
                </c:pt>
                <c:pt idx="1">
                  <c:v>0.99878493317132444</c:v>
                </c:pt>
                <c:pt idx="2">
                  <c:v>0.92102065613608752</c:v>
                </c:pt>
                <c:pt idx="3">
                  <c:v>0.90886998784933171</c:v>
                </c:pt>
                <c:pt idx="4">
                  <c:v>0.94775212636695016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DB-43F3-8031-1CAC0CF1318E}"/>
            </c:ext>
          </c:extLst>
        </c:ser>
        <c:ser>
          <c:idx val="1"/>
          <c:order val="1"/>
          <c:tx>
            <c:strRef>
              <c:f>'Hoja1 (2)'!$H$12</c:f>
              <c:strCache>
                <c:ptCount val="1"/>
                <c:pt idx="0">
                  <c:v>Masa grasa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'Hoja1 (2)'!$I$10:$M$10</c:f>
              <c:strCache>
                <c:ptCount val="5"/>
                <c:pt idx="0">
                  <c:v>BASAL</c:v>
                </c:pt>
                <c:pt idx="1">
                  <c:v> PRE-TH</c:v>
                </c:pt>
                <c:pt idx="2">
                  <c:v>AL ALTA </c:v>
                </c:pt>
                <c:pt idx="3">
                  <c:v>3 MESES</c:v>
                </c:pt>
                <c:pt idx="4">
                  <c:v>6 MESES</c:v>
                </c:pt>
              </c:strCache>
            </c:strRef>
          </c:cat>
          <c:val>
            <c:numRef>
              <c:f>'Hoja1 (2)'!$I$12:$M$12</c:f>
              <c:numCache>
                <c:formatCode>0.00000</c:formatCode>
                <c:ptCount val="5"/>
                <c:pt idx="0">
                  <c:v>1</c:v>
                </c:pt>
                <c:pt idx="1">
                  <c:v>0.97569444444444442</c:v>
                </c:pt>
                <c:pt idx="2">
                  <c:v>0.89583333333333337</c:v>
                </c:pt>
                <c:pt idx="3">
                  <c:v>0.8472222222222221</c:v>
                </c:pt>
                <c:pt idx="4">
                  <c:v>0.90277777777777779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DB-43F3-8031-1CAC0CF1318E}"/>
            </c:ext>
          </c:extLst>
        </c:ser>
        <c:ser>
          <c:idx val="2"/>
          <c:order val="2"/>
          <c:tx>
            <c:strRef>
              <c:f>'Hoja1 (2)'!$H$13</c:f>
              <c:strCache>
                <c:ptCount val="1"/>
                <c:pt idx="0">
                  <c:v>Masa muscular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'Hoja1 (2)'!$I$10:$M$10</c:f>
              <c:strCache>
                <c:ptCount val="5"/>
                <c:pt idx="0">
                  <c:v>BASAL</c:v>
                </c:pt>
                <c:pt idx="1">
                  <c:v> PRE-TH</c:v>
                </c:pt>
                <c:pt idx="2">
                  <c:v>AL ALTA </c:v>
                </c:pt>
                <c:pt idx="3">
                  <c:v>3 MESES</c:v>
                </c:pt>
                <c:pt idx="4">
                  <c:v>6 MESES</c:v>
                </c:pt>
              </c:strCache>
            </c:strRef>
          </c:cat>
          <c:val>
            <c:numRef>
              <c:f>'Hoja1 (2)'!$I$13:$M$13</c:f>
              <c:numCache>
                <c:formatCode>0.00000</c:formatCode>
                <c:ptCount val="5"/>
                <c:pt idx="0">
                  <c:v>1</c:v>
                </c:pt>
                <c:pt idx="1">
                  <c:v>0.99226305609284327</c:v>
                </c:pt>
                <c:pt idx="2">
                  <c:v>0.91295938104448748</c:v>
                </c:pt>
                <c:pt idx="3">
                  <c:v>0.92456479690522231</c:v>
                </c:pt>
                <c:pt idx="4">
                  <c:v>0.95551257253384903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DB-43F3-8031-1CAC0CF1318E}"/>
            </c:ext>
          </c:extLst>
        </c:ser>
        <c:ser>
          <c:idx val="3"/>
          <c:order val="3"/>
          <c:tx>
            <c:strRef>
              <c:f>'Hoja1 (2)'!$H$14</c:f>
              <c:strCache>
                <c:ptCount val="1"/>
                <c:pt idx="0">
                  <c:v>Handgrip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'Hoja1 (2)'!$I$10:$M$10</c:f>
              <c:strCache>
                <c:ptCount val="5"/>
                <c:pt idx="0">
                  <c:v>BASAL</c:v>
                </c:pt>
                <c:pt idx="1">
                  <c:v> PRE-TH</c:v>
                </c:pt>
                <c:pt idx="2">
                  <c:v>AL ALTA </c:v>
                </c:pt>
                <c:pt idx="3">
                  <c:v>3 MESES</c:v>
                </c:pt>
                <c:pt idx="4">
                  <c:v>6 MESES</c:v>
                </c:pt>
              </c:strCache>
            </c:strRef>
          </c:cat>
          <c:val>
            <c:numRef>
              <c:f>'Hoja1 (2)'!$I$14:$M$14</c:f>
              <c:numCache>
                <c:formatCode>0.00000</c:formatCode>
                <c:ptCount val="5"/>
                <c:pt idx="0">
                  <c:v>1</c:v>
                </c:pt>
                <c:pt idx="1">
                  <c:v>1.0134228187919463</c:v>
                </c:pt>
                <c:pt idx="2">
                  <c:v>0.87919463087248317</c:v>
                </c:pt>
                <c:pt idx="3">
                  <c:v>0.98993288590604023</c:v>
                </c:pt>
                <c:pt idx="4">
                  <c:v>1.0570469798657718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DB-43F3-8031-1CAC0CF1318E}"/>
            </c:ext>
          </c:extLst>
        </c:ser>
        <c:ser>
          <c:idx val="4"/>
          <c:order val="4"/>
          <c:tx>
            <c:strRef>
              <c:f>'Hoja1 (2)'!$H$15</c:f>
              <c:strCache>
                <c:ptCount val="1"/>
                <c:pt idx="0">
                  <c:v>Liver Frailty Score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'Hoja1 (2)'!$I$10:$M$10</c:f>
              <c:strCache>
                <c:ptCount val="5"/>
                <c:pt idx="0">
                  <c:v>BASAL</c:v>
                </c:pt>
                <c:pt idx="1">
                  <c:v> PRE-TH</c:v>
                </c:pt>
                <c:pt idx="2">
                  <c:v>AL ALTA </c:v>
                </c:pt>
                <c:pt idx="3">
                  <c:v>3 MESES</c:v>
                </c:pt>
                <c:pt idx="4">
                  <c:v>6 MESES</c:v>
                </c:pt>
              </c:strCache>
            </c:strRef>
          </c:cat>
          <c:val>
            <c:numRef>
              <c:f>'Hoja1 (2)'!$I$15:$M$15</c:f>
              <c:numCache>
                <c:formatCode>0.00000</c:formatCode>
                <c:ptCount val="5"/>
                <c:pt idx="0">
                  <c:v>1</c:v>
                </c:pt>
                <c:pt idx="1">
                  <c:v>0.87948717948717958</c:v>
                </c:pt>
                <c:pt idx="2">
                  <c:v>1.0205128205128204</c:v>
                </c:pt>
                <c:pt idx="3">
                  <c:v>0.92307692307692313</c:v>
                </c:pt>
                <c:pt idx="4">
                  <c:v>0.79743589743589738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DB-43F3-8031-1CAC0CF13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680399"/>
        <c:axId val="564687599"/>
      </c:lineChart>
      <c:catAx>
        <c:axId val="564680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4687599"/>
        <c:crosses val="autoZero"/>
        <c:auto val="1"/>
        <c:lblAlgn val="ctr"/>
        <c:lblOffset val="100"/>
        <c:noMultiLvlLbl val="0"/>
      </c:catAx>
      <c:valAx>
        <c:axId val="564687599"/>
        <c:scaling>
          <c:orientation val="minMax"/>
          <c:min val="0.7500000000000001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out"/>
        <c:minorTickMark val="none"/>
        <c:tickLblPos val="nextTo"/>
        <c:crossAx val="56468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E92D-31EE-47B3-8076-6B5AF849DA7C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11D1B-5D9B-4272-B4F4-74D3E9F85D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71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11D1B-5D9B-4272-B4F4-74D3E9F85D5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07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11D1B-5D9B-4272-B4F4-74D3E9F85D5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42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800" dirty="0"/>
              <a:t>Evaluados a la inclusión en LE: 46</a:t>
            </a:r>
          </a:p>
          <a:p>
            <a:r>
              <a:rPr lang="es-ES" sz="800" dirty="0"/>
              <a:t>Trasplantados: 39</a:t>
            </a:r>
          </a:p>
          <a:p>
            <a:r>
              <a:rPr lang="es-ES" sz="800" dirty="0"/>
              <a:t>Al alta: 32</a:t>
            </a:r>
          </a:p>
          <a:p>
            <a:r>
              <a:rPr lang="es-ES" sz="800" dirty="0"/>
              <a:t>Un mes: 29</a:t>
            </a:r>
          </a:p>
          <a:p>
            <a:r>
              <a:rPr lang="es-ES" sz="800" dirty="0"/>
              <a:t>Tres meses: 25</a:t>
            </a:r>
          </a:p>
          <a:p>
            <a:r>
              <a:rPr lang="es-ES" sz="800" dirty="0"/>
              <a:t>Seis meses: 17</a:t>
            </a:r>
          </a:p>
          <a:p>
            <a:r>
              <a:rPr lang="es-ES" sz="800" dirty="0"/>
              <a:t>Doce meses: 9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11D1B-5D9B-4272-B4F4-74D3E9F85D5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66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Ascitis, n (%)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(48.0)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eaLnBrk="1" fontAlgn="t" latinLnBrk="0" hangingPunct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asociación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sarcopenia/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fragilidad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etiologia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comorbilidad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edad</a:t>
            </a:r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11D1B-5D9B-4272-B4F4-74D3E9F85D5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53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Asociación no significativa con otras variables. No asociación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independiente en regresión logística univariante.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11D1B-5D9B-4272-B4F4-74D3E9F85D5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19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esusriveraest@gmail.com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694491" y="2073609"/>
            <a:ext cx="768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/>
              <a:t>IMPACTO DE UN PROGRAMA INTEGRAL DE PRE Y REHABILITACIÓN EN TRASPLANTE HEPÁTICO. RESULTADOS PRELIMINARES DE SEGUIMIENTO A 3 MESES POST-TH</a:t>
            </a:r>
            <a:endParaRPr lang="es-ES" sz="28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87713" y="3265169"/>
            <a:ext cx="47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Jesús Rivera Esteban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2" y="4056207"/>
            <a:ext cx="813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Hospital Universitario Puerta de Hierro Majadahonda, Madrid</a:t>
            </a:r>
          </a:p>
          <a:p>
            <a:r>
              <a:rPr lang="es-ES" sz="2000" dirty="0"/>
              <a:t>Servicio de Gastroenterología y Hepatología. Unidad de Trasplante Hepático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5" name="Google Shape;95;p1">
            <a:extLst>
              <a:ext uri="{FF2B5EF4-FFF2-40B4-BE49-F238E27FC236}">
                <a16:creationId xmlns:a16="http://schemas.microsoft.com/office/drawing/2014/main" id="{4AEEDACD-4938-8BB8-2DBC-8237A64410D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01684" y="6161630"/>
            <a:ext cx="1772381" cy="51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">
            <a:extLst>
              <a:ext uri="{FF2B5EF4-FFF2-40B4-BE49-F238E27FC236}">
                <a16:creationId xmlns:a16="http://schemas.microsoft.com/office/drawing/2014/main" id="{97424131-258D-56B5-3925-5C5F7BDAD56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58074" y="6167348"/>
            <a:ext cx="2359284" cy="417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74B7C-C938-3D12-E47C-907A71BA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5F997424-665A-1D43-9D28-D266FB1C710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7C0C6A7-F134-7DDF-5495-52D888B7B5E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00AED8D-69E8-1192-C17E-E8AA18E867C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CDB5314B-460C-4491-D5E4-14661003F0F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3897408-6C6D-B3A5-85C1-46916DB9A04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DC7C9F2-AD0D-7FAD-0C58-1A9588613C8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A6ADFB61-43CB-C22F-E389-473F3E0E0C0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F222904-FCFE-706B-BC59-79A71821597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1FF6E3B-AEBE-E4CB-F42F-9D4728E8C4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2BA210B-1259-322A-169E-9E401EB199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5A24318-081B-DF7A-9A77-B8F1B9A5D04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B9DCA55-94C2-62E8-5B09-F14744D0964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74319C7C-4D4E-7EDD-E144-738AE208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DD4A782-909F-EE17-560C-1D9A3DA99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99FE1080-99BA-42B3-5297-3257FD85728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BAEB84-CA91-AC11-4AB8-DE490E789B68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RESULTADOS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C96F730-7E5D-3FBD-39BB-F1C35262149D}"/>
              </a:ext>
            </a:extLst>
          </p:cNvPr>
          <p:cNvGraphicFramePr>
            <a:graphicFrameLocks noGrp="1"/>
          </p:cNvGraphicFramePr>
          <p:nvPr/>
        </p:nvGraphicFramePr>
        <p:xfrm>
          <a:off x="977252" y="1655691"/>
          <a:ext cx="6534718" cy="3534454"/>
        </p:xfrm>
        <a:graphic>
          <a:graphicData uri="http://schemas.openxmlformats.org/drawingml/2006/table">
            <a:tbl>
              <a:tblPr firstRow="1" firstCol="1" bandRow="1"/>
              <a:tblGrid>
                <a:gridCol w="1856414">
                  <a:extLst>
                    <a:ext uri="{9D8B030D-6E8A-4147-A177-3AD203B41FA5}">
                      <a16:colId xmlns:a16="http://schemas.microsoft.com/office/drawing/2014/main" val="59753500"/>
                    </a:ext>
                  </a:extLst>
                </a:gridCol>
                <a:gridCol w="995268">
                  <a:extLst>
                    <a:ext uri="{9D8B030D-6E8A-4147-A177-3AD203B41FA5}">
                      <a16:colId xmlns:a16="http://schemas.microsoft.com/office/drawing/2014/main" val="706672240"/>
                    </a:ext>
                  </a:extLst>
                </a:gridCol>
                <a:gridCol w="965958">
                  <a:extLst>
                    <a:ext uri="{9D8B030D-6E8A-4147-A177-3AD203B41FA5}">
                      <a16:colId xmlns:a16="http://schemas.microsoft.com/office/drawing/2014/main" val="651906212"/>
                    </a:ext>
                  </a:extLst>
                </a:gridCol>
                <a:gridCol w="750038">
                  <a:extLst>
                    <a:ext uri="{9D8B030D-6E8A-4147-A177-3AD203B41FA5}">
                      <a16:colId xmlns:a16="http://schemas.microsoft.com/office/drawing/2014/main" val="2027091734"/>
                    </a:ext>
                  </a:extLst>
                </a:gridCol>
                <a:gridCol w="1011415">
                  <a:extLst>
                    <a:ext uri="{9D8B030D-6E8A-4147-A177-3AD203B41FA5}">
                      <a16:colId xmlns:a16="http://schemas.microsoft.com/office/drawing/2014/main" val="178794370"/>
                    </a:ext>
                  </a:extLst>
                </a:gridCol>
                <a:gridCol w="955625">
                  <a:extLst>
                    <a:ext uri="{9D8B030D-6E8A-4147-A177-3AD203B41FA5}">
                      <a16:colId xmlns:a16="http://schemas.microsoft.com/office/drawing/2014/main" val="1604162960"/>
                    </a:ext>
                  </a:extLst>
                </a:gridCol>
              </a:tblGrid>
              <a:tr h="291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PARÁMETROS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 ALTA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MESES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s-ES" sz="14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MESES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s-ES" sz="14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(vs al alta)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59795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Peso,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75.8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±14.8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74.8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±14.2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78.0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±14.7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89964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Ángulo de fase, 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2.6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s-ES" sz="1400" b="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3.4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7067"/>
                  </a:ext>
                </a:extLst>
              </a:tr>
              <a:tr h="292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Porcentaje de grasa,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33.8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32.3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32.1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±7.4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637525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25.8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24.4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26.0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178256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muscular,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47.2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47.8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49.4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258570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no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50.0 ± 10.0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50.5 ± 9.2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52.1 ± 9.2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097224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Indice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masa no grasa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17.0</a:t>
                      </a: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17.2 ± 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17.9 ± 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772476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Handgrip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26.2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29.5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31.5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75252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Liver Frailty Score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3.98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3.60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.54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3.11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.41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9148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966083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Fragilidad (LFI </a:t>
                      </a: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4.5)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(52.0)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(16.0)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(5.9)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0249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Sarcopenia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(52.0)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 (44.0)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(35.3)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69520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033BA8FE-488B-3247-25CC-4ACEF117C9F3}"/>
              </a:ext>
            </a:extLst>
          </p:cNvPr>
          <p:cNvSpPr txBox="1"/>
          <p:nvPr/>
        </p:nvSpPr>
        <p:spPr>
          <a:xfrm>
            <a:off x="821804" y="1099892"/>
            <a:ext cx="1065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PROGRAMA DE REHABILITACIÓN – 3 Y 6 MESES TRAS EL ALTA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09AE80B-1E76-6533-E5A1-11025C90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866" y="2100927"/>
            <a:ext cx="44446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b="1" dirty="0">
                <a:ea typeface="Aptos" panose="020B0004020202020204" pitchFamily="34" charset="0"/>
                <a:cs typeface="Arial" panose="020B0604020202020204" pitchFamily="34" charset="0"/>
              </a:rPr>
              <a:t>Aumento </a:t>
            </a:r>
            <a:r>
              <a:rPr lang="es-ES" b="1" dirty="0"/>
              <a:t>≥ 10% masa muscular a los 6 meses (29.4</a:t>
            </a:r>
            <a:r>
              <a:rPr lang="es-ES" altLang="es-ES" b="1" dirty="0">
                <a:ea typeface="Aptos" panose="020B0004020202020204" pitchFamily="34" charset="0"/>
                <a:cs typeface="Arial" panose="020B0604020202020204" pitchFamily="34" charset="0"/>
              </a:rPr>
              <a:t>%)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dirty="0">
                <a:ea typeface="Aptos" panose="020B0004020202020204" pitchFamily="34" charset="0"/>
                <a:cs typeface="Arial" panose="020B0604020202020204" pitchFamily="34" charset="0"/>
              </a:rPr>
              <a:t>Género: 100% vs 7.7%; p &lt; 0.001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dirty="0">
                <a:ea typeface="Aptos" panose="020B0004020202020204" pitchFamily="34" charset="0"/>
                <a:cs typeface="Arial" panose="020B0604020202020204" pitchFamily="34" charset="0"/>
              </a:rPr>
              <a:t>Estancia hospitalaria: </a:t>
            </a:r>
            <a:r>
              <a:rPr lang="es-ES" dirty="0"/>
              <a:t>66 vs 31 días; p 0.03</a:t>
            </a:r>
            <a:endParaRPr lang="es-ES" altLang="es-ES" sz="1200" dirty="0">
              <a:cs typeface="Arial" panose="020B0604020202020204" pitchFamily="34" charset="0"/>
            </a:endParaRPr>
          </a:p>
        </p:txBody>
      </p:sp>
      <p:pic>
        <p:nvPicPr>
          <p:cNvPr id="21" name="Gráfico 20" descr="Femenino con relleno sólido">
            <a:extLst>
              <a:ext uri="{FF2B5EF4-FFF2-40B4-BE49-F238E27FC236}">
                <a16:creationId xmlns:a16="http://schemas.microsoft.com/office/drawing/2014/main" id="{BCBCB03A-780C-21C4-29CE-B784E1611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8842" y="2654925"/>
            <a:ext cx="322974" cy="3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2C564-E1F7-CBF9-5466-575C35296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85D830E-8F8F-AF02-DABF-FA12F9689F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BD5E0C0-EAE9-222C-6324-78A9C2DC32C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4EA0607-B82B-2E5C-681D-8916C3F11FB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279B7CE-EC66-7EE0-30FB-FFDE19FF285C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E2EE94F-9E12-E1CF-1FAD-6F894C38789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8666FEF-E6C1-3E45-E12E-EAA39249372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253F5669-0EB7-17CF-5B3D-0001B697832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A0CC5A5-47EF-2172-2DAC-9755F360D47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354283F-5429-CA0D-1DCE-19C66B2A07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80649BD-69A9-E87B-38D7-D58AB1FBC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AC432FF-204B-22DB-A991-5866BDD09BC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04EA813-CEE9-19CA-2906-5D3FBF2371C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8D3FA1D4-E623-38CB-283F-B4B53BE32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48B6DAC-2013-64B8-E485-F33F8314A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1EED516A-9993-947B-F526-AD8A1FD6D1D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DAC8C67-1D06-5CF0-0DAD-6D9627554287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RESULTADOS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568B478-CE51-34DF-22F6-4843563F4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22403"/>
              </p:ext>
            </p:extLst>
          </p:nvPr>
        </p:nvGraphicFramePr>
        <p:xfrm>
          <a:off x="2046000" y="4581711"/>
          <a:ext cx="8100000" cy="1201588"/>
        </p:xfrm>
        <a:graphic>
          <a:graphicData uri="http://schemas.openxmlformats.org/drawingml/2006/table">
            <a:tbl>
              <a:tblPr firstRow="1" bandRow="1"/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b="1" dirty="0">
                          <a:latin typeface="+mn-lt"/>
                          <a:cs typeface="Arial" panose="020B0604020202020204" pitchFamily="34" charset="0"/>
                        </a:rPr>
                        <a:t>Inclusión en LE 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b="1" dirty="0">
                          <a:latin typeface="+mn-lt"/>
                          <a:cs typeface="Arial" panose="020B0604020202020204" pitchFamily="34" charset="0"/>
                        </a:rPr>
                        <a:t>Alta post-TH</a:t>
                      </a:r>
                      <a:endParaRPr lang="es-ES" sz="1600" b="1" dirty="0">
                        <a:latin typeface="+mn-lt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b="1" dirty="0">
                          <a:latin typeface="+mn-lt"/>
                          <a:cs typeface="Arial" panose="020B0604020202020204" pitchFamily="34" charset="0"/>
                        </a:rPr>
                        <a:t> 6 meses post-TH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latin typeface="+mn-lt"/>
                          <a:cs typeface="Arial" panose="020B0604020202020204" pitchFamily="34" charset="0"/>
                        </a:rPr>
                        <a:t>Sarcopenia 32.0%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Sarcopenia </a:t>
                      </a: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52.0%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Sarcopenia</a:t>
                      </a:r>
                      <a:r>
                        <a:rPr lang="es-ES" sz="16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35.3%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latin typeface="+mn-lt"/>
                          <a:cs typeface="Arial" panose="020B0604020202020204" pitchFamily="34" charset="0"/>
                        </a:rPr>
                        <a:t>Fragilidad 28.6%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Fragilidad </a:t>
                      </a: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52.0%</a:t>
                      </a: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Fragilidad</a:t>
                      </a:r>
                      <a:r>
                        <a:rPr lang="es-ES" sz="16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5.9%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9" marR="91439" marT="45737" marB="4573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Gráfico 11" descr="Flecha: recto con relleno sólido">
            <a:extLst>
              <a:ext uri="{FF2B5EF4-FFF2-40B4-BE49-F238E27FC236}">
                <a16:creationId xmlns:a16="http://schemas.microsoft.com/office/drawing/2014/main" id="{DBC495B2-E6AE-E1CC-9B86-E6938773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1513">
            <a:off x="7212512" y="4778179"/>
            <a:ext cx="878265" cy="87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áfico 10" descr="Flecha: recto con relleno sólido">
            <a:extLst>
              <a:ext uri="{FF2B5EF4-FFF2-40B4-BE49-F238E27FC236}">
                <a16:creationId xmlns:a16="http://schemas.microsoft.com/office/drawing/2014/main" id="{BD3BCD94-CF8C-F668-D1BB-5B1CB62C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0522">
            <a:off x="4117626" y="4821682"/>
            <a:ext cx="862295" cy="8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4C300278-75B8-ECAA-0EE4-DE30E81EE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43422"/>
              </p:ext>
            </p:extLst>
          </p:nvPr>
        </p:nvGraphicFramePr>
        <p:xfrm>
          <a:off x="2606393" y="1027403"/>
          <a:ext cx="6979214" cy="316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40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29B30-E25B-3739-BFF9-B06FC4CA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31E2B774-A1F3-4770-E9C1-2E3170DECE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1DCACD9-442D-7CFC-0F75-E08ED06E494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723298D-A870-920D-0951-6C0FDEB4BB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4D7BB05-B085-D184-685E-AD4845E89D0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8837B25F-6D33-1237-FA08-A484DF1226B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79E1837-E76E-1A0F-21A7-CEE8F70B08A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482965C9-6317-5FF9-19F4-77B4C691408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20EEE82-50F4-0C79-3DBD-9129F2208F4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39ED9F9-8F07-E7D1-D8A4-BDB36ABA10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4821931-9F75-6F53-796C-5833C792AE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871C27-5983-AAF5-AEE9-FBD9277A6331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29EC86AD-E867-8A30-6C11-D22B961508D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40DCF21-6CF3-8B29-AF2E-97C8EE33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39AF7E8-2CED-BABB-88FD-2EA942ECF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95445390-39DE-FFA3-CEDD-3938C391A9C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30243D-5EC1-3C8C-F22D-9436D0113F23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CONCLUSIONES	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372E3A-312A-B102-8D79-9E185B1B7EF6}"/>
              </a:ext>
            </a:extLst>
          </p:cNvPr>
          <p:cNvSpPr txBox="1"/>
          <p:nvPr/>
        </p:nvSpPr>
        <p:spPr>
          <a:xfrm>
            <a:off x="729205" y="1132260"/>
            <a:ext cx="110306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programas de </a:t>
            </a:r>
            <a:r>
              <a:rPr lang="es-ES" b="1" dirty="0"/>
              <a:t>prehabilitación</a:t>
            </a:r>
            <a:r>
              <a:rPr lang="es-ES" dirty="0"/>
              <a:t> pueden frenar el deterioro clínico y funcional de los candidatos antes del trasplante.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trasplante</a:t>
            </a:r>
            <a:r>
              <a:rPr lang="es-ES" dirty="0"/>
              <a:t> hepático conlleva una importante pérdida de masa y función muscular. La aparición de complicaciones y la estancia hospitalaria prolongada pueden acentuar este deterioro.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</a:t>
            </a:r>
            <a:r>
              <a:rPr lang="es-ES" b="1" dirty="0"/>
              <a:t>rehabilitación</a:t>
            </a:r>
            <a:r>
              <a:rPr lang="es-ES" dirty="0"/>
              <a:t> tras el trasplante mejora de forma rápida y consistente la masa y función muscular, previniendo la ganancia de grasa y resolviendo la situación de fragilidad.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Intervenciones más precoces en la historia natural de la enfermedad hepática y del circuito asistencial podrían maximizar el impacto de la prehabilitación en candidatos a TH.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Se requiere un seguimiento más prolongado y un mayor tamaño muestral para confirmar los efectos de la rehabilitación post-TH sobre la composición corporal y evaluar su impacto en </a:t>
            </a:r>
            <a:r>
              <a:rPr lang="es-ES" dirty="0" err="1"/>
              <a:t>outcomes</a:t>
            </a:r>
            <a:r>
              <a:rPr lang="es-ES" dirty="0"/>
              <a:t> clínicos y calidad de vida.</a:t>
            </a:r>
          </a:p>
        </p:txBody>
      </p:sp>
    </p:spTree>
    <p:extLst>
      <p:ext uri="{BB962C8B-B14F-4D97-AF65-F5344CB8AC3E}">
        <p14:creationId xmlns:p14="http://schemas.microsoft.com/office/powerpoint/2010/main" val="4356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3AC9-2D7A-AF54-B28B-D5C249F49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905A65F-C48F-0A6A-1E2E-B1E0A1CB7C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6D7D060-C1DA-4E8D-B731-41ACF1C609B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60978D2-D75A-98CC-26CB-B89361B08AD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416380FA-4C5A-1EA3-793D-AB40232ABAEA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2B53E001-2A94-2380-5D14-CC814C15A3F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03D0566-A34E-F177-F6F4-504CEA23CCB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23DC6D9-114E-15A9-3505-C2F5A443682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B482A727-7558-C602-95B2-2791F24DB5F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23EA066-6360-43D3-F12A-C38903CCFE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F628D69-A2DF-1B3A-AFE2-097A3B525C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749FC40-B1A3-590A-1391-52FF11476EB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76D2202-76CA-E422-B3AA-819F552F574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8F8A5C78-9FC0-901C-4437-B3FA05AA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6AF7ACC-D0AA-3D08-26D0-78DBCFE84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D8FDFA41-7A13-0AD0-2B64-2810BD3F98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28934"/>
            <a:ext cx="1975048" cy="6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E49DF2-D22C-985A-EE88-191D196D0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098" y="585780"/>
            <a:ext cx="9264721" cy="511451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3357446-0885-23E8-CA17-7DF32B95EFD1}"/>
              </a:ext>
            </a:extLst>
          </p:cNvPr>
          <p:cNvSpPr txBox="1"/>
          <p:nvPr/>
        </p:nvSpPr>
        <p:spPr>
          <a:xfrm>
            <a:off x="4203539" y="608481"/>
            <a:ext cx="378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45252F-578C-04F6-9621-33EC75F07805}"/>
              </a:ext>
            </a:extLst>
          </p:cNvPr>
          <p:cNvSpPr txBox="1"/>
          <p:nvPr/>
        </p:nvSpPr>
        <p:spPr>
          <a:xfrm>
            <a:off x="8969410" y="5786226"/>
            <a:ext cx="32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hlinkClick r:id="rId8"/>
              </a:rPr>
              <a:t>jesusriveraest@gmail.com</a:t>
            </a:r>
            <a:endParaRPr lang="es-ES" sz="1600" dirty="0"/>
          </a:p>
          <a:p>
            <a:r>
              <a:rPr lang="es-ES" sz="1600" dirty="0"/>
              <a:t>@jesusriveraest</a:t>
            </a:r>
          </a:p>
        </p:txBody>
      </p:sp>
    </p:spTree>
    <p:extLst>
      <p:ext uri="{BB962C8B-B14F-4D97-AF65-F5344CB8AC3E}">
        <p14:creationId xmlns:p14="http://schemas.microsoft.com/office/powerpoint/2010/main" val="11222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1354C6F-54CB-89AA-ADE4-9FC5C7498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3AE39A84-7CE2-2C40-84E2-AA500E72B1F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0972B55-2ED4-C6AA-779E-943FE5DCA8FB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INTRODUCCIÓN</a:t>
            </a: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0DB6E4E7-FE6F-CCD6-4413-4E72BCCE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6" y="1075905"/>
            <a:ext cx="11563653" cy="51010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1600" dirty="0">
                <a:cs typeface="Arial" panose="020B0604020202020204" pitchFamily="34" charset="0"/>
              </a:rPr>
              <a:t>La desnutrición, la sarcopenia y la fragilidad son frecuentes en pacientes con cirrosis, especialmente en candidatos a trasplante hepático.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600" dirty="0">
                <a:cs typeface="Arial" panose="020B0604020202020204" pitchFamily="34" charset="0"/>
              </a:rPr>
              <a:t>La presencia de estas condiciones tiene implicaciones pronósticas y en la calidad de vida de los pacientes antes, en el momento del trasplante y después del mismo.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46A899F-2E93-7EF6-8539-FE26E28908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150" y="2150717"/>
            <a:ext cx="3728111" cy="1911689"/>
          </a:xfrm>
          <a:prstGeom prst="rect">
            <a:avLst/>
          </a:prstGeom>
        </p:spPr>
      </p:pic>
      <p:sp>
        <p:nvSpPr>
          <p:cNvPr id="21" name="4 CuadroTexto">
            <a:extLst>
              <a:ext uri="{FF2B5EF4-FFF2-40B4-BE49-F238E27FC236}">
                <a16:creationId xmlns:a16="http://schemas.microsoft.com/office/drawing/2014/main" id="{E7115602-F219-7C50-E6D1-EABEEF4DF991}"/>
              </a:ext>
            </a:extLst>
          </p:cNvPr>
          <p:cNvSpPr txBox="1"/>
          <p:nvPr/>
        </p:nvSpPr>
        <p:spPr>
          <a:xfrm>
            <a:off x="9637249" y="5797554"/>
            <a:ext cx="2563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M</a:t>
            </a:r>
            <a:r>
              <a:rPr lang="ca-ES" sz="1000" dirty="0" err="1">
                <a:ea typeface="Caviar Dreams" charset="0"/>
                <a:cs typeface="Caviar Dreams" charset="0"/>
              </a:rPr>
              <a:t>ontano-Loza</a:t>
            </a:r>
            <a:r>
              <a:rPr lang="ca-ES" sz="1000" dirty="0">
                <a:ea typeface="Caviar Dreams" charset="0"/>
                <a:cs typeface="Caviar Dreams" charset="0"/>
              </a:rPr>
              <a:t> et al. </a:t>
            </a:r>
            <a:r>
              <a:rPr lang="ca-ES" sz="1000" dirty="0" err="1">
                <a:ea typeface="Caviar Dreams" charset="0"/>
                <a:cs typeface="Caviar Dreams" charset="0"/>
              </a:rPr>
              <a:t>Journal</a:t>
            </a:r>
            <a:r>
              <a:rPr lang="ca-ES" sz="1000" dirty="0">
                <a:ea typeface="Caviar Dreams" charset="0"/>
                <a:cs typeface="Caviar Dreams" charset="0"/>
              </a:rPr>
              <a:t> of </a:t>
            </a:r>
            <a:r>
              <a:rPr lang="ca-ES" sz="1000" dirty="0" err="1">
                <a:ea typeface="Caviar Dreams" charset="0"/>
                <a:cs typeface="Caviar Dreams" charset="0"/>
              </a:rPr>
              <a:t>Caquexia</a:t>
            </a:r>
            <a:r>
              <a:rPr lang="ca-ES" sz="1000" dirty="0">
                <a:ea typeface="Caviar Dreams" charset="0"/>
                <a:cs typeface="Caviar Dreams" charset="0"/>
              </a:rPr>
              <a:t> 2016</a:t>
            </a:r>
          </a:p>
          <a:p>
            <a:r>
              <a:rPr lang="ca-ES" sz="1000" dirty="0">
                <a:ea typeface="Caviar Dreams" charset="0"/>
                <a:cs typeface="Caviar Dreams" charset="0"/>
              </a:rPr>
              <a:t>Lai et al. Hepatology 2022</a:t>
            </a:r>
          </a:p>
          <a:p>
            <a:r>
              <a:rPr lang="ca-ES" sz="1000" dirty="0">
                <a:ea typeface="Caviar Dreams" charset="0"/>
                <a:cs typeface="Caviar Dreams" charset="0"/>
              </a:rPr>
              <a:t>Brown et al. </a:t>
            </a:r>
            <a:r>
              <a:rPr lang="ca-ES" sz="1000" dirty="0" err="1">
                <a:ea typeface="Caviar Dreams" charset="0"/>
                <a:cs typeface="Caviar Dreams" charset="0"/>
              </a:rPr>
              <a:t>JHep</a:t>
            </a:r>
            <a:r>
              <a:rPr lang="ca-ES" sz="1000" dirty="0">
                <a:ea typeface="Caviar Dreams" charset="0"/>
                <a:cs typeface="Caviar Dreams" charset="0"/>
              </a:rPr>
              <a:t> Reports 2023</a:t>
            </a:r>
            <a:endParaRPr lang="es-ES" sz="1000" dirty="0">
              <a:ea typeface="Caviar Dreams" charset="0"/>
              <a:cs typeface="Caviar Dreams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74A8237-EA9C-816F-7CEA-F9018BB58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9428" y="2190677"/>
            <a:ext cx="3364610" cy="189757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4EDD653-A41F-CCB4-68E8-296A728FE4DB}"/>
              </a:ext>
            </a:extLst>
          </p:cNvPr>
          <p:cNvSpPr txBox="1"/>
          <p:nvPr/>
        </p:nvSpPr>
        <p:spPr>
          <a:xfrm>
            <a:off x="445399" y="4354372"/>
            <a:ext cx="111564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1600" dirty="0">
                <a:cs typeface="Arial" panose="020B0604020202020204" pitchFamily="34" charset="0"/>
              </a:rPr>
              <a:t>Tras el trasplante, la sarcopenia puede persistir o incluso empeorar. Además, la ganancia ponderal y el desarrollo de comorbilidad metabólica y cardiovascular es frecuente, especialmente durante el primer año post-TH</a:t>
            </a:r>
            <a:r>
              <a:rPr lang="es-ES" sz="1800" dirty="0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cs typeface="Arial" panose="020B0604020202020204" pitchFamily="34" charset="0"/>
            </a:endParaRPr>
          </a:p>
          <a:p>
            <a:r>
              <a:rPr lang="es-ES" sz="1600" dirty="0">
                <a:cs typeface="Arial" panose="020B0604020202020204" pitchFamily="34" charset="0"/>
              </a:rPr>
              <a:t>A diferencia de los programas intensivos de rehabilitación perioperatoria (ERAS), la evidencia acerca del impacto de programas extensivos de prehabilitación y rehabilitación hepática en el contexto del trasplante es escasa y los datos son heterogéneos.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8764EDFB-DA35-9431-3903-6F313A346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9014" y="1917782"/>
            <a:ext cx="1963929" cy="22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A72B-65C3-3CC5-01BD-DA053A2C6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DFA380D-8754-3229-B9D0-9FAC7FBA9C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B0A1725-F228-61DE-153D-8C0AFE32BF5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AE19CFDE-4454-ABE8-952B-8F20B0D3667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149C5147-709A-A3DC-2294-87F3D8E0E9DE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234EB740-0B45-90D9-7D86-91AD4F700E4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CA28A1E-570E-ABE8-0ADE-0D9794D05FE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25CF037A-CBB7-701F-A9C3-B611BD667EF3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85FE9B3-C6E6-2ADA-04D5-9D006553422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C2218B9-5E71-469D-65C4-83E02D9648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CC52972-5DA1-CFDF-BDCB-936F74FBF8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C49A6C7-8B7B-034B-44F0-5C13C3BFE06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0A67627-A91D-0185-2407-6D70EF50ABD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464D503-0115-ACEF-EBFD-D3392FD6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F60E3FF-3DCE-2855-BF8B-1DCA866CE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BAE9F2DD-BDEF-A690-8410-A3B55398D44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D96013-38BD-C56F-F49B-4E1B9A5C2871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MATERIAL Y MÉTODOS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3FC529-AD35-90CE-5FBC-686653129CCE}"/>
              </a:ext>
            </a:extLst>
          </p:cNvPr>
          <p:cNvSpPr txBox="1"/>
          <p:nvPr/>
        </p:nvSpPr>
        <p:spPr>
          <a:xfrm>
            <a:off x="561110" y="1163785"/>
            <a:ext cx="112221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cs typeface="Arial" panose="020B0604020202020204" pitchFamily="34" charset="0"/>
              </a:rPr>
              <a:t>OBJETIVO PRINCIPAL</a:t>
            </a:r>
            <a:r>
              <a:rPr lang="es-ES" u="sng" dirty="0">
                <a:cs typeface="Arial" panose="020B0604020202020204" pitchFamily="34" charset="0"/>
              </a:rPr>
              <a:t>:</a:t>
            </a:r>
            <a:r>
              <a:rPr lang="es-ES" dirty="0">
                <a:cs typeface="Arial" panose="020B0604020202020204" pitchFamily="34" charset="0"/>
              </a:rPr>
              <a:t> Evaluar el efecto de un programa de pre y rehabilitación basado en una intervención personalizada sobre el estilo de vida en la composición corporal, calidad de vida y </a:t>
            </a:r>
            <a:r>
              <a:rPr lang="es-ES" dirty="0" err="1">
                <a:cs typeface="Arial" panose="020B0604020202020204" pitchFamily="34" charset="0"/>
              </a:rPr>
              <a:t>outcomes</a:t>
            </a:r>
            <a:r>
              <a:rPr lang="es-ES" dirty="0">
                <a:cs typeface="Arial" panose="020B0604020202020204" pitchFamily="34" charset="0"/>
              </a:rPr>
              <a:t> clínicos de candidatos a TH.</a:t>
            </a:r>
          </a:p>
          <a:p>
            <a:endParaRPr lang="es-ES" b="1" u="sng" dirty="0">
              <a:cs typeface="Arial" panose="020B0604020202020204" pitchFamily="34" charset="0"/>
            </a:endParaRPr>
          </a:p>
          <a:p>
            <a:r>
              <a:rPr lang="es-ES" b="1" u="sng" dirty="0"/>
              <a:t>DISEÑO: </a:t>
            </a:r>
            <a:r>
              <a:rPr lang="es-ES" dirty="0"/>
              <a:t>Prospectivo no controlado. Candidatos a TH incluidos en lista de espera del HUPHM desde Agosto/23 hasta Julio/25 reevaluados periódicamente.</a:t>
            </a:r>
          </a:p>
          <a:p>
            <a:endParaRPr lang="es-ES" dirty="0"/>
          </a:p>
          <a:p>
            <a:r>
              <a:rPr lang="es-ES" b="1" u="sng" dirty="0"/>
              <a:t>VARIABLES:</a:t>
            </a:r>
          </a:p>
          <a:p>
            <a:pPr marL="285750" indent="-285750">
              <a:buFontTx/>
              <a:buChar char="-"/>
            </a:pPr>
            <a:r>
              <a:rPr lang="es-ES" dirty="0"/>
              <a:t>Desnutrición</a:t>
            </a:r>
          </a:p>
          <a:p>
            <a:pPr marL="285750" indent="-285750">
              <a:buFontTx/>
              <a:buChar char="-"/>
            </a:pPr>
            <a:r>
              <a:rPr lang="es-ES" dirty="0"/>
              <a:t>Sarcopenia y función muscular</a:t>
            </a:r>
          </a:p>
          <a:p>
            <a:pPr marL="285750" indent="-285750">
              <a:buFontTx/>
              <a:buChar char="-"/>
            </a:pPr>
            <a:r>
              <a:rPr lang="es-ES" dirty="0"/>
              <a:t>Fragilidad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B5A8AF"/>
                </a:solidFill>
              </a:rPr>
              <a:t>Estilo y calidad de vida (Póster P-20)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B5A8AF"/>
                </a:solidFill>
              </a:rPr>
              <a:t>Eventos clínicos y supervivencia</a:t>
            </a:r>
          </a:p>
          <a:p>
            <a:endParaRPr lang="es-ES" dirty="0">
              <a:solidFill>
                <a:srgbClr val="B5A8AF"/>
              </a:solidFill>
            </a:endParaRPr>
          </a:p>
          <a:p>
            <a:r>
              <a:rPr lang="es-ES" b="1" u="sng" dirty="0"/>
              <a:t>ANÁLISIS ESTADÍSTICO:</a:t>
            </a:r>
          </a:p>
          <a:p>
            <a:pPr marL="285750" indent="-285750">
              <a:buFontTx/>
              <a:buChar char="-"/>
            </a:pPr>
            <a:r>
              <a:rPr lang="es-ES" dirty="0"/>
              <a:t>t-</a:t>
            </a:r>
            <a:r>
              <a:rPr lang="es-ES" dirty="0" err="1"/>
              <a:t>Student</a:t>
            </a:r>
            <a:r>
              <a:rPr lang="es-ES" dirty="0"/>
              <a:t> para datos apareados y </a:t>
            </a:r>
            <a:r>
              <a:rPr lang="es-ES" dirty="0" err="1"/>
              <a:t>McNemar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Se considerarán significativos cambios dinámicos (delta (</a:t>
            </a:r>
            <a:r>
              <a:rPr lang="el-GR" dirty="0"/>
              <a:t>Δ</a:t>
            </a:r>
            <a:r>
              <a:rPr lang="es-ES" dirty="0"/>
              <a:t>)) ≥ 10%</a:t>
            </a:r>
          </a:p>
        </p:txBody>
      </p:sp>
    </p:spTree>
    <p:extLst>
      <p:ext uri="{BB962C8B-B14F-4D97-AF65-F5344CB8AC3E}">
        <p14:creationId xmlns:p14="http://schemas.microsoft.com/office/powerpoint/2010/main" val="50916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E7DB0-0E0B-7F4A-C59A-2193A39A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D00C0653-3B4E-5583-4F41-620075FF06A0}"/>
              </a:ext>
            </a:extLst>
          </p:cNvPr>
          <p:cNvSpPr txBox="1"/>
          <p:nvPr/>
        </p:nvSpPr>
        <p:spPr>
          <a:xfrm>
            <a:off x="555268" y="1073148"/>
            <a:ext cx="89490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cs typeface="Arial" panose="020B0604020202020204" pitchFamily="34" charset="0"/>
              </a:rPr>
              <a:t>DEFINICIONES:</a:t>
            </a:r>
          </a:p>
          <a:p>
            <a:endParaRPr lang="es-ES" sz="1600" b="1" u="sng" dirty="0">
              <a:cs typeface="Arial" panose="020B0604020202020204" pitchFamily="34" charset="0"/>
            </a:endParaRPr>
          </a:p>
          <a:p>
            <a:r>
              <a:rPr lang="es-ES" sz="1600" b="1" dirty="0">
                <a:cs typeface="Arial" panose="020B0604020202020204" pitchFamily="34" charset="0"/>
              </a:rPr>
              <a:t>1. DESNUTRICIÓN: CRITERIOS GLIM:  </a:t>
            </a:r>
            <a:r>
              <a:rPr lang="es-ES" sz="1600" dirty="0">
                <a:cs typeface="Arial" panose="020B0604020202020204" pitchFamily="34" charset="0"/>
              </a:rPr>
              <a:t>Desnutrición si: ≥ 1 criterio fenotípico y ≥1 criterio etiológico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u="sng" dirty="0">
                <a:cs typeface="Arial" panose="020B0604020202020204" pitchFamily="34" charset="0"/>
              </a:rPr>
              <a:t>Criterios fenotípicos: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600" b="1" dirty="0">
                <a:cs typeface="Arial" panose="020B0604020202020204" pitchFamily="34" charset="0"/>
              </a:rPr>
              <a:t>Pérdida de peso </a:t>
            </a:r>
            <a:r>
              <a:rPr lang="es-ES" sz="1600" dirty="0">
                <a:cs typeface="Arial" panose="020B0604020202020204" pitchFamily="34" charset="0"/>
              </a:rPr>
              <a:t>&gt;5/&gt;10% en &lt;6 meses o &gt;10/&gt;20% en &gt;6 meses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600" b="1" dirty="0">
                <a:cs typeface="Arial" panose="020B0604020202020204" pitchFamily="34" charset="0"/>
              </a:rPr>
              <a:t>IMC</a:t>
            </a:r>
            <a:r>
              <a:rPr lang="es-ES" sz="1600" dirty="0">
                <a:cs typeface="Arial" panose="020B0604020202020204" pitchFamily="34" charset="0"/>
              </a:rPr>
              <a:t> &lt;20/&lt;18,5 kg/m</a:t>
            </a:r>
            <a:r>
              <a:rPr lang="es-ES" sz="1600" baseline="30000" dirty="0">
                <a:cs typeface="Arial" panose="020B0604020202020204" pitchFamily="34" charset="0"/>
              </a:rPr>
              <a:t>2</a:t>
            </a:r>
            <a:r>
              <a:rPr lang="es-ES" sz="1600" dirty="0">
                <a:cs typeface="Arial" panose="020B0604020202020204" pitchFamily="34" charset="0"/>
              </a:rPr>
              <a:t> en &lt;70 años o &lt;22/&lt;20 kg/m</a:t>
            </a:r>
            <a:r>
              <a:rPr lang="es-ES" sz="1600" baseline="30000" dirty="0">
                <a:cs typeface="Arial" panose="020B0604020202020204" pitchFamily="34" charset="0"/>
              </a:rPr>
              <a:t>2</a:t>
            </a:r>
            <a:r>
              <a:rPr lang="es-ES" sz="1600" dirty="0">
                <a:cs typeface="Arial" panose="020B0604020202020204" pitchFamily="34" charset="0"/>
              </a:rPr>
              <a:t> en ≥70 años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600" b="1" dirty="0">
                <a:cs typeface="Arial" panose="020B0604020202020204" pitchFamily="34" charset="0"/>
              </a:rPr>
              <a:t>Presencia de sarcopenia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u="sng" dirty="0">
                <a:cs typeface="Arial" panose="020B0604020202020204" pitchFamily="34" charset="0"/>
              </a:rPr>
              <a:t>Criterios etiológicos: </a:t>
            </a:r>
            <a:endParaRPr lang="es-ES" sz="1600" b="1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600" dirty="0">
                <a:cs typeface="Arial" panose="020B0604020202020204" pitchFamily="34" charset="0"/>
              </a:rPr>
              <a:t>Reducción en la ingesta o en la absorción alimentaria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600" dirty="0">
                <a:cs typeface="Arial" panose="020B0604020202020204" pitchFamily="34" charset="0"/>
              </a:rPr>
              <a:t>Inflamación</a:t>
            </a:r>
            <a:r>
              <a:rPr lang="es-ES" sz="1600" b="1" dirty="0">
                <a:cs typeface="Arial" panose="020B0604020202020204" pitchFamily="34" charset="0"/>
              </a:rPr>
              <a:t>: </a:t>
            </a:r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Proceso agudo inflamatorio/infeccioso, cirrosis descompensada, ingreso hospitalario/UCI. </a:t>
            </a:r>
          </a:p>
          <a:p>
            <a:pPr marL="342900" indent="-342900">
              <a:buFont typeface="+mj-lt"/>
              <a:buAutoNum type="arabicPeriod"/>
            </a:pPr>
            <a:endParaRPr lang="es-E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cs typeface="Arial" panose="020B0604020202020204" pitchFamily="34" charset="0"/>
              </a:rPr>
              <a:t>2. COMPOSICIÓN CORPORAL, SARCOPENIA Y FUNCIÓN MUSCULAR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cs typeface="Arial" panose="020B0604020202020204" pitchFamily="34" charset="0"/>
              </a:rPr>
              <a:t>BIA: Mide masa ósea, grasa y muscular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600" b="1" dirty="0">
                <a:cs typeface="Arial" panose="020B0604020202020204" pitchFamily="34" charset="0"/>
              </a:rPr>
              <a:t>Sarcopenia:</a:t>
            </a:r>
            <a:r>
              <a:rPr lang="es-ES" sz="1600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Endpoint</a:t>
            </a:r>
            <a:r>
              <a:rPr lang="es-ES" sz="1600" dirty="0">
                <a:cs typeface="Arial" panose="020B0604020202020204" pitchFamily="34" charset="0"/>
              </a:rPr>
              <a:t> compuesto por </a:t>
            </a:r>
            <a:r>
              <a:rPr lang="es-ES" sz="1600" b="1" dirty="0" err="1">
                <a:cs typeface="Arial" panose="020B0604020202020204" pitchFamily="34" charset="0"/>
              </a:rPr>
              <a:t>indice</a:t>
            </a:r>
            <a:r>
              <a:rPr lang="es-ES" sz="1600" b="1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 masa libre de grasa/altura</a:t>
            </a:r>
            <a:r>
              <a:rPr lang="es-ES" sz="1600" baseline="30000" dirty="0">
                <a:cs typeface="Arial" panose="020B0604020202020204" pitchFamily="34" charset="0"/>
              </a:rPr>
              <a:t>2</a:t>
            </a:r>
            <a:r>
              <a:rPr lang="es-ES" sz="1600" dirty="0">
                <a:cs typeface="Arial" panose="020B0604020202020204" pitchFamily="34" charset="0"/>
              </a:rPr>
              <a:t>:  &lt;</a:t>
            </a:r>
            <a:r>
              <a:rPr lang="es-ES" sz="1600" dirty="0"/>
              <a:t>17 kg/</a:t>
            </a:r>
            <a:r>
              <a:rPr lang="es-ES" sz="1600" dirty="0">
                <a:cs typeface="Arial" panose="020B0604020202020204" pitchFamily="34" charset="0"/>
              </a:rPr>
              <a:t>m</a:t>
            </a:r>
            <a:r>
              <a:rPr lang="es-ES" sz="1600" baseline="30000" dirty="0">
                <a:cs typeface="Arial" panose="020B0604020202020204" pitchFamily="34" charset="0"/>
              </a:rPr>
              <a:t>2</a:t>
            </a:r>
            <a:r>
              <a:rPr lang="es-ES" sz="1600" dirty="0"/>
              <a:t> en varones y </a:t>
            </a:r>
            <a:r>
              <a:rPr lang="es-ES" sz="1600" dirty="0">
                <a:cs typeface="Arial" panose="020B0604020202020204" pitchFamily="34" charset="0"/>
              </a:rPr>
              <a:t>&lt;</a:t>
            </a:r>
            <a:r>
              <a:rPr lang="es-ES" sz="1600" dirty="0"/>
              <a:t>15 kg/</a:t>
            </a:r>
            <a:r>
              <a:rPr lang="es-ES" sz="1600" dirty="0">
                <a:cs typeface="Arial" panose="020B0604020202020204" pitchFamily="34" charset="0"/>
              </a:rPr>
              <a:t>m</a:t>
            </a:r>
            <a:r>
              <a:rPr lang="es-ES" sz="1600" baseline="30000" dirty="0">
                <a:cs typeface="Arial" panose="020B0604020202020204" pitchFamily="34" charset="0"/>
              </a:rPr>
              <a:t>2</a:t>
            </a:r>
            <a:r>
              <a:rPr lang="es-ES" sz="1600" dirty="0"/>
              <a:t> en mujeres y/o </a:t>
            </a:r>
            <a:r>
              <a:rPr lang="es-ES" sz="1600" b="1" dirty="0" err="1">
                <a:cs typeface="Arial" panose="020B0604020202020204" pitchFamily="34" charset="0"/>
              </a:rPr>
              <a:t>Handgrip</a:t>
            </a:r>
            <a:r>
              <a:rPr lang="es-ES" sz="1600" dirty="0">
                <a:cs typeface="Arial" panose="020B0604020202020204" pitchFamily="34" charset="0"/>
              </a:rPr>
              <a:t> &lt;</a:t>
            </a:r>
            <a:r>
              <a:rPr lang="es-ES" sz="1600" dirty="0"/>
              <a:t>27 kg en varones y &lt;16 kg en mujeres</a:t>
            </a:r>
            <a:endParaRPr lang="es-ES" sz="16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SMI por TC (basal y a los 12 meses)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ES" sz="1600" b="1" dirty="0">
                <a:cs typeface="Arial" panose="020B0604020202020204" pitchFamily="34" charset="0"/>
              </a:rPr>
              <a:t>3. FRAGILIDAD – </a:t>
            </a:r>
            <a:r>
              <a:rPr lang="es-ES" sz="1600" dirty="0">
                <a:cs typeface="Arial" panose="020B0604020202020204" pitchFamily="34" charset="0"/>
              </a:rPr>
              <a:t>LIVER FRAILTY INDEX (LFI) </a:t>
            </a:r>
            <a:r>
              <a:rPr lang="es-ES" sz="1600" dirty="0"/>
              <a:t>≥ 4.5</a:t>
            </a:r>
            <a:endParaRPr lang="es-ES" sz="1600" dirty="0"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581725E-E661-A9AE-899E-222C8E92634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1E57360-05AA-2CA6-4280-71D1475CD81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F2AF9EE-1226-32E2-0164-4399F39391D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4460F1F-32A3-CA64-5492-03FB799934C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CF3C81D8-E8AD-8DC7-54D3-0CF6B0AC730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4A28CF21-6866-3D16-1816-70B821C3DA3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6F4EACD-1364-54C7-B716-9C582315B67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390DDE9E-13C4-2EA7-9E0F-66BC56B0B36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26CB77D-2DCB-89FD-98DA-6FD663D06E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5EF62A9-A2D5-212F-2A5C-AF840DA3A7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3D3AF06-01ED-7BF8-9DF9-9CA28325B1C7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07801FB-B3A4-E66C-4D46-1EB0916EF27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50DC4A93-7547-31C2-94BE-9CF93EB3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F3BD120-410B-A1D4-7660-AE5C42167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1159B3A8-39CE-1A8A-2856-82704AF51D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EB7AC6-2B1D-15E3-6098-1907ECF5ED93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MATERIAL Y MÉTODOS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2003AB9-0BF2-92AF-85BA-7C6A6A9B1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983" y="1591442"/>
            <a:ext cx="1485980" cy="148598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92F75B9-7C56-5A38-A6D1-790AFB07F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5880" y="1455400"/>
            <a:ext cx="1239829" cy="17580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D748AE-CD8F-7132-180B-064286D951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47" y="3336650"/>
            <a:ext cx="2103431" cy="262568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1F877C5-6A4B-2331-C567-2921B895051C}"/>
              </a:ext>
            </a:extLst>
          </p:cNvPr>
          <p:cNvSpPr txBox="1"/>
          <p:nvPr/>
        </p:nvSpPr>
        <p:spPr>
          <a:xfrm>
            <a:off x="9790987" y="6029329"/>
            <a:ext cx="1695691" cy="24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Jensen et al., Clin </a:t>
            </a:r>
            <a:r>
              <a:rPr lang="es-ES" sz="1000" dirty="0" err="1"/>
              <a:t>Nutr</a:t>
            </a:r>
            <a:r>
              <a:rPr lang="es-ES" sz="1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8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29B77-2FA4-908E-F82B-2357BE643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98C89493-5C3D-6A6F-E43B-A4925499C5A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7184149-720E-E24E-8968-A626F653F38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D2CCB59-D88C-9A7C-9E86-91D4BC5A790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1389257-1B15-ED72-B94F-A386701464B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B584AABF-8E3D-BF46-1FA7-0E46C0EAC05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011C4BC-851A-6E7C-3C3C-9914B6E1A91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2154BA4-0BEA-61A1-5A9C-02EEC03B14F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0127929-56A0-1207-D2CC-8B3C815C320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516FE55-0B15-EBDB-9A70-9CE251F425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5F04A4B-BC8D-55B0-8DDB-CF0AF4B863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8023880-68C4-8FB2-A23D-C321B5E404D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D2D992C0-FCFC-95CB-31B9-858DE37DD25B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8CEC0263-C9AB-4510-6F18-B09191B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1E045B3-266A-54B2-6F19-01A5A6F3C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7E2CAAB5-4A43-7849-F66B-87C928DAB68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6952" y="75234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01DF36-35C7-89B7-46B2-3784E512D1E2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INTERVENCIÓN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D88F7D-96A4-E392-9D88-BE72E2537B5C}"/>
              </a:ext>
            </a:extLst>
          </p:cNvPr>
          <p:cNvSpPr txBox="1"/>
          <p:nvPr/>
        </p:nvSpPr>
        <p:spPr>
          <a:xfrm>
            <a:off x="701750" y="1309255"/>
            <a:ext cx="70706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INTERVENCIÓN PERSONALIZADA SOBRE ESTILO DE VIDA guiada por NUTRICIONISTA</a:t>
            </a:r>
          </a:p>
          <a:p>
            <a:pPr algn="just"/>
            <a:endParaRPr lang="es-ES" sz="16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16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NUTRICIONAL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Ingesta energética global: </a:t>
            </a:r>
            <a:r>
              <a:rPr lang="es-ES" sz="16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30-35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kcal/kg peso corporal/día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Ingesta proteica: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s-ES" sz="16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1,2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g/kg/día: cirrosis compensada y </a:t>
            </a:r>
            <a:r>
              <a:rPr lang="es-ES" sz="16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normonutridos</a:t>
            </a:r>
            <a:endParaRPr lang="es-ES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" sz="16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1,5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g/kg/día: cirrosis descompensada, desnutridos y/o </a:t>
            </a:r>
            <a:r>
              <a:rPr lang="es-ES" sz="16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sarcopénicos</a:t>
            </a:r>
            <a:endParaRPr lang="es-ES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Ingesta carbohidratos: 2-3 g/kg/día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Late-snack nocturno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just"/>
            <a:endParaRPr lang="es-ES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s-ES" sz="16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2. EJERCICIO FÍSICO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Cargas individualizadas según situación hepática y funcional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Combinación entrenamiento aeróbico y de fuerza alternando grupos musculares (MMSS, MMII, </a:t>
            </a:r>
            <a:r>
              <a:rPr lang="es-ES" sz="16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core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Intensidad leve: Caminar, ejercicios isométricos y cintas elásticas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Intensidad moderada: Bicicleta, correr, mancuernas según tolerancia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464F14-56F5-A278-5248-B5ED492AA7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40" t="16401" r="10940" b="14721"/>
          <a:stretch/>
        </p:blipFill>
        <p:spPr>
          <a:xfrm>
            <a:off x="7875416" y="1336129"/>
            <a:ext cx="3614834" cy="2390455"/>
          </a:xfrm>
          <a:prstGeom prst="rect">
            <a:avLst/>
          </a:prstGeom>
        </p:spPr>
      </p:pic>
      <p:sp>
        <p:nvSpPr>
          <p:cNvPr id="20" name="Rectángulo redondeado 10">
            <a:extLst>
              <a:ext uri="{FF2B5EF4-FFF2-40B4-BE49-F238E27FC236}">
                <a16:creationId xmlns:a16="http://schemas.microsoft.com/office/drawing/2014/main" id="{F7D585C6-43D7-946D-8D3E-F357CAFC3839}"/>
              </a:ext>
            </a:extLst>
          </p:cNvPr>
          <p:cNvSpPr/>
          <p:nvPr/>
        </p:nvSpPr>
        <p:spPr>
          <a:xfrm>
            <a:off x="9054337" y="898255"/>
            <a:ext cx="1609270" cy="4101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NUTRIUM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E82CF77-F792-A9FB-6319-7A4EF9F461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414" b="1581"/>
          <a:stretch/>
        </p:blipFill>
        <p:spPr bwMode="auto">
          <a:xfrm>
            <a:off x="7875416" y="4313729"/>
            <a:ext cx="4166475" cy="144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3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C698B-D361-11A9-7041-43A0886A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76FA2-79AD-8ABE-6637-E5C02A3E26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8D809C8-51D3-BCB1-7A39-E56ECA015B2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A1E907E-99AA-8A0D-BA17-E48D67529D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DCEAF003-96C7-6702-BC1A-9022286EB13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7A5B09C-0384-92E6-8C87-FC70EAA3D83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39C2BF99-10A3-AE88-94BF-96850ED59F3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7B60BB3-920F-75B6-6075-E9BEE3EA03A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452F5B81-DC2F-114D-1A34-242F6795F41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2A96E13-264B-F2F2-6273-213785DF38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57F136B-0928-7FC5-3D50-AF4DF64F26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D62EA94-E4E1-13CF-EA74-06C2006FC5D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55C68C7-5EFF-DE31-DDB9-87BDF70FEFF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DF219D6-D972-96DA-43B7-2E9783646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FE0EE27-38FF-BDC7-D9FA-0F2623F6D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8D1E9A87-1209-035F-043F-BDFAAE92DC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6952" y="86811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D6DD85-3468-6FD2-AA20-3C54E87A0D1A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FLOW-CHART</a:t>
            </a:r>
          </a:p>
        </p:txBody>
      </p:sp>
      <p:sp>
        <p:nvSpPr>
          <p:cNvPr id="22" name="Rectángulo redondeado 5">
            <a:extLst>
              <a:ext uri="{FF2B5EF4-FFF2-40B4-BE49-F238E27FC236}">
                <a16:creationId xmlns:a16="http://schemas.microsoft.com/office/drawing/2014/main" id="{C4801989-5081-3D3F-BF80-AB7C889B828F}"/>
              </a:ext>
            </a:extLst>
          </p:cNvPr>
          <p:cNvSpPr/>
          <p:nvPr/>
        </p:nvSpPr>
        <p:spPr>
          <a:xfrm>
            <a:off x="366057" y="2450373"/>
            <a:ext cx="1454537" cy="584775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INCLUSIÓN EN LISTA</a:t>
            </a:r>
          </a:p>
        </p:txBody>
      </p:sp>
      <p:sp>
        <p:nvSpPr>
          <p:cNvPr id="25" name="Rectángulo redondeado 8">
            <a:extLst>
              <a:ext uri="{FF2B5EF4-FFF2-40B4-BE49-F238E27FC236}">
                <a16:creationId xmlns:a16="http://schemas.microsoft.com/office/drawing/2014/main" id="{6D587D7E-4DFC-EC38-7FA2-C08D6C0EC55B}"/>
              </a:ext>
            </a:extLst>
          </p:cNvPr>
          <p:cNvSpPr/>
          <p:nvPr/>
        </p:nvSpPr>
        <p:spPr>
          <a:xfrm>
            <a:off x="1819249" y="3427193"/>
            <a:ext cx="2264499" cy="75048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dk1"/>
                </a:solidFill>
              </a:rPr>
              <a:t>Evaluación; diseño e inicio de intervención </a:t>
            </a:r>
          </a:p>
        </p:txBody>
      </p:sp>
      <p:sp>
        <p:nvSpPr>
          <p:cNvPr id="26" name="Rectángulo redondeado 10">
            <a:extLst>
              <a:ext uri="{FF2B5EF4-FFF2-40B4-BE49-F238E27FC236}">
                <a16:creationId xmlns:a16="http://schemas.microsoft.com/office/drawing/2014/main" id="{1966FCF7-4D0D-6772-070E-F69FEF2038C2}"/>
              </a:ext>
            </a:extLst>
          </p:cNvPr>
          <p:cNvSpPr/>
          <p:nvPr/>
        </p:nvSpPr>
        <p:spPr>
          <a:xfrm>
            <a:off x="4213878" y="3402848"/>
            <a:ext cx="1454539" cy="78451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Reevaluación c/2-4 semanas</a:t>
            </a:r>
          </a:p>
        </p:txBody>
      </p:sp>
      <p:sp>
        <p:nvSpPr>
          <p:cNvPr id="27" name="Rectángulo redondeado 12">
            <a:extLst>
              <a:ext uri="{FF2B5EF4-FFF2-40B4-BE49-F238E27FC236}">
                <a16:creationId xmlns:a16="http://schemas.microsoft.com/office/drawing/2014/main" id="{73ED9715-0D77-9302-E5D6-58F4B4ED3EE9}"/>
              </a:ext>
            </a:extLst>
          </p:cNvPr>
          <p:cNvSpPr/>
          <p:nvPr/>
        </p:nvSpPr>
        <p:spPr>
          <a:xfrm>
            <a:off x="6171539" y="2469333"/>
            <a:ext cx="1440000" cy="54685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TRASPLANTE HEPÁTICO </a:t>
            </a:r>
          </a:p>
        </p:txBody>
      </p:sp>
      <p:sp>
        <p:nvSpPr>
          <p:cNvPr id="28" name="Rectángulo redondeado 12">
            <a:extLst>
              <a:ext uri="{FF2B5EF4-FFF2-40B4-BE49-F238E27FC236}">
                <a16:creationId xmlns:a16="http://schemas.microsoft.com/office/drawing/2014/main" id="{D229C31A-76EC-4A71-C688-2407FF00EA79}"/>
              </a:ext>
            </a:extLst>
          </p:cNvPr>
          <p:cNvSpPr/>
          <p:nvPr/>
        </p:nvSpPr>
        <p:spPr>
          <a:xfrm>
            <a:off x="8101856" y="3181019"/>
            <a:ext cx="1522895" cy="36507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VISITA AL ALTA</a:t>
            </a:r>
          </a:p>
        </p:txBody>
      </p:sp>
      <p:sp>
        <p:nvSpPr>
          <p:cNvPr id="29" name="Rectángulo redondeado 5">
            <a:extLst>
              <a:ext uri="{FF2B5EF4-FFF2-40B4-BE49-F238E27FC236}">
                <a16:creationId xmlns:a16="http://schemas.microsoft.com/office/drawing/2014/main" id="{71AC444A-4637-FCEE-1606-BA393FF795AD}"/>
              </a:ext>
            </a:extLst>
          </p:cNvPr>
          <p:cNvSpPr/>
          <p:nvPr/>
        </p:nvSpPr>
        <p:spPr>
          <a:xfrm>
            <a:off x="2228363" y="2465902"/>
            <a:ext cx="1440000" cy="5537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VISITA BASAL</a:t>
            </a:r>
          </a:p>
        </p:txBody>
      </p:sp>
      <p:sp>
        <p:nvSpPr>
          <p:cNvPr id="30" name="Rectángulo redondeado 5">
            <a:extLst>
              <a:ext uri="{FF2B5EF4-FFF2-40B4-BE49-F238E27FC236}">
                <a16:creationId xmlns:a16="http://schemas.microsoft.com/office/drawing/2014/main" id="{3425F6FE-5A67-7F6A-18C1-43858C0D4C71}"/>
              </a:ext>
            </a:extLst>
          </p:cNvPr>
          <p:cNvSpPr/>
          <p:nvPr/>
        </p:nvSpPr>
        <p:spPr>
          <a:xfrm>
            <a:off x="4213878" y="2465902"/>
            <a:ext cx="1440000" cy="553717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SEGUIMIENTO EN LE</a:t>
            </a:r>
          </a:p>
        </p:txBody>
      </p:sp>
      <p:sp>
        <p:nvSpPr>
          <p:cNvPr id="31" name="Rectángulo redondeado 12">
            <a:extLst>
              <a:ext uri="{FF2B5EF4-FFF2-40B4-BE49-F238E27FC236}">
                <a16:creationId xmlns:a16="http://schemas.microsoft.com/office/drawing/2014/main" id="{88D5B251-794C-AF3E-1E94-632BE188D58F}"/>
              </a:ext>
            </a:extLst>
          </p:cNvPr>
          <p:cNvSpPr/>
          <p:nvPr/>
        </p:nvSpPr>
        <p:spPr>
          <a:xfrm>
            <a:off x="8101855" y="2436890"/>
            <a:ext cx="3756309" cy="611741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SEGUIMIENTO POST- TH</a:t>
            </a:r>
          </a:p>
        </p:txBody>
      </p:sp>
      <p:sp>
        <p:nvSpPr>
          <p:cNvPr id="32" name="Rectángulo redondeado 12">
            <a:extLst>
              <a:ext uri="{FF2B5EF4-FFF2-40B4-BE49-F238E27FC236}">
                <a16:creationId xmlns:a16="http://schemas.microsoft.com/office/drawing/2014/main" id="{C50EC77B-7C11-91DC-E726-26840FD52E40}"/>
              </a:ext>
            </a:extLst>
          </p:cNvPr>
          <p:cNvSpPr/>
          <p:nvPr/>
        </p:nvSpPr>
        <p:spPr>
          <a:xfrm>
            <a:off x="8553213" y="3701955"/>
            <a:ext cx="1950825" cy="3797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1 MES TRAS EL ALTA</a:t>
            </a:r>
          </a:p>
        </p:txBody>
      </p:sp>
      <p:sp>
        <p:nvSpPr>
          <p:cNvPr id="33" name="Rectángulo redondeado 12">
            <a:extLst>
              <a:ext uri="{FF2B5EF4-FFF2-40B4-BE49-F238E27FC236}">
                <a16:creationId xmlns:a16="http://schemas.microsoft.com/office/drawing/2014/main" id="{B99F1689-0266-A2CE-589A-33016FF671D2}"/>
              </a:ext>
            </a:extLst>
          </p:cNvPr>
          <p:cNvSpPr/>
          <p:nvPr/>
        </p:nvSpPr>
        <p:spPr>
          <a:xfrm>
            <a:off x="9112750" y="4237550"/>
            <a:ext cx="1260000" cy="400108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3 MESES</a:t>
            </a:r>
          </a:p>
        </p:txBody>
      </p:sp>
      <p:sp>
        <p:nvSpPr>
          <p:cNvPr id="34" name="Rectángulo redondeado 12">
            <a:extLst>
              <a:ext uri="{FF2B5EF4-FFF2-40B4-BE49-F238E27FC236}">
                <a16:creationId xmlns:a16="http://schemas.microsoft.com/office/drawing/2014/main" id="{D4D6E7A3-ACCC-860D-1623-381CBAD199CF}"/>
              </a:ext>
            </a:extLst>
          </p:cNvPr>
          <p:cNvSpPr/>
          <p:nvPr/>
        </p:nvSpPr>
        <p:spPr>
          <a:xfrm>
            <a:off x="9742750" y="4793518"/>
            <a:ext cx="1260000" cy="4001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6 MESES</a:t>
            </a:r>
          </a:p>
        </p:txBody>
      </p:sp>
      <p:sp>
        <p:nvSpPr>
          <p:cNvPr id="35" name="Rectángulo redondeado 12">
            <a:extLst>
              <a:ext uri="{FF2B5EF4-FFF2-40B4-BE49-F238E27FC236}">
                <a16:creationId xmlns:a16="http://schemas.microsoft.com/office/drawing/2014/main" id="{98BF6E27-30F0-9307-1DD2-A3CF42B7035B}"/>
              </a:ext>
            </a:extLst>
          </p:cNvPr>
          <p:cNvSpPr/>
          <p:nvPr/>
        </p:nvSpPr>
        <p:spPr>
          <a:xfrm>
            <a:off x="10372750" y="5356644"/>
            <a:ext cx="1260000" cy="4001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12 MESES</a:t>
            </a:r>
          </a:p>
        </p:txBody>
      </p:sp>
      <p:sp>
        <p:nvSpPr>
          <p:cNvPr id="37" name="Rectángulo redondeado 5">
            <a:extLst>
              <a:ext uri="{FF2B5EF4-FFF2-40B4-BE49-F238E27FC236}">
                <a16:creationId xmlns:a16="http://schemas.microsoft.com/office/drawing/2014/main" id="{37146F3A-AAC4-AAF2-CD9D-997564D500AD}"/>
              </a:ext>
            </a:extLst>
          </p:cNvPr>
          <p:cNvSpPr/>
          <p:nvPr/>
        </p:nvSpPr>
        <p:spPr>
          <a:xfrm>
            <a:off x="425297" y="1272747"/>
            <a:ext cx="5215774" cy="58477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PROGRAMA DE PREHABILITACIÓN</a:t>
            </a:r>
          </a:p>
        </p:txBody>
      </p:sp>
      <p:sp>
        <p:nvSpPr>
          <p:cNvPr id="38" name="Rectángulo redondeado 5">
            <a:extLst>
              <a:ext uri="{FF2B5EF4-FFF2-40B4-BE49-F238E27FC236}">
                <a16:creationId xmlns:a16="http://schemas.microsoft.com/office/drawing/2014/main" id="{E6BCE71C-C604-1EB5-CB77-A63C3DD2B903}"/>
              </a:ext>
            </a:extLst>
          </p:cNvPr>
          <p:cNvSpPr/>
          <p:nvPr/>
        </p:nvSpPr>
        <p:spPr>
          <a:xfrm>
            <a:off x="5810491" y="1290142"/>
            <a:ext cx="2129742" cy="584775"/>
          </a:xfrm>
          <a:prstGeom prst="roundRect">
            <a:avLst/>
          </a:prstGeom>
          <a:ln w="28575">
            <a:solidFill>
              <a:srgbClr val="B5A8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RHB según práctica clínica (ERAS)</a:t>
            </a:r>
          </a:p>
        </p:txBody>
      </p:sp>
      <p:sp>
        <p:nvSpPr>
          <p:cNvPr id="39" name="Rectángulo redondeado 5">
            <a:extLst>
              <a:ext uri="{FF2B5EF4-FFF2-40B4-BE49-F238E27FC236}">
                <a16:creationId xmlns:a16="http://schemas.microsoft.com/office/drawing/2014/main" id="{4F4FC82A-5EE8-1673-F321-2902E0AB09DF}"/>
              </a:ext>
            </a:extLst>
          </p:cNvPr>
          <p:cNvSpPr/>
          <p:nvPr/>
        </p:nvSpPr>
        <p:spPr>
          <a:xfrm>
            <a:off x="8089872" y="1301154"/>
            <a:ext cx="3756309" cy="56275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PROGRAMA DE REHABILITACIÓN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88EE8AFB-AB32-451F-AE92-8C019CA1407A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>
            <a:off x="1820594" y="2742761"/>
            <a:ext cx="40776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F024AE5-D594-A07A-8D2F-F708D6F0733C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3668363" y="2742761"/>
            <a:ext cx="5455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F790A81-A710-6A3C-DCF4-91B991C343A8}"/>
              </a:ext>
            </a:extLst>
          </p:cNvPr>
          <p:cNvCxnSpPr>
            <a:cxnSpLocks/>
            <a:stCxn id="30" idx="3"/>
            <a:endCxn id="27" idx="1"/>
          </p:cNvCxnSpPr>
          <p:nvPr/>
        </p:nvCxnSpPr>
        <p:spPr>
          <a:xfrm flipV="1">
            <a:off x="5653878" y="2742760"/>
            <a:ext cx="51766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9674DD2D-BFD0-1EA2-340B-E699DD6B64D9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>
            <a:off x="7611539" y="2742760"/>
            <a:ext cx="49031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C855E2F9-7936-8D8A-BD7C-AE997F3728B3}"/>
              </a:ext>
            </a:extLst>
          </p:cNvPr>
          <p:cNvCxnSpPr>
            <a:cxnSpLocks/>
            <a:stCxn id="29" idx="2"/>
            <a:endCxn id="25" idx="0"/>
          </p:cNvCxnSpPr>
          <p:nvPr/>
        </p:nvCxnSpPr>
        <p:spPr>
          <a:xfrm>
            <a:off x="2948363" y="3019619"/>
            <a:ext cx="3136" cy="4075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75B9AD74-C330-D999-FAB0-1DAABA733E60}"/>
              </a:ext>
            </a:extLst>
          </p:cNvPr>
          <p:cNvCxnSpPr>
            <a:cxnSpLocks/>
            <a:stCxn id="30" idx="2"/>
            <a:endCxn id="26" idx="0"/>
          </p:cNvCxnSpPr>
          <p:nvPr/>
        </p:nvCxnSpPr>
        <p:spPr>
          <a:xfrm>
            <a:off x="4933878" y="3019619"/>
            <a:ext cx="7270" cy="3832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98D9D44-C5B3-3D52-C687-8109ABFFA04C}"/>
              </a:ext>
            </a:extLst>
          </p:cNvPr>
          <p:cNvSpPr txBox="1"/>
          <p:nvPr/>
        </p:nvSpPr>
        <p:spPr>
          <a:xfrm>
            <a:off x="2568195" y="2069203"/>
            <a:ext cx="7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N=46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B6A309B-79E9-023D-1B31-2F616D5FBFDC}"/>
              </a:ext>
            </a:extLst>
          </p:cNvPr>
          <p:cNvSpPr txBox="1"/>
          <p:nvPr/>
        </p:nvSpPr>
        <p:spPr>
          <a:xfrm>
            <a:off x="6516960" y="2038408"/>
            <a:ext cx="7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N=39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6FB9F0E-DFAB-D27D-4A8B-6934DEA63641}"/>
              </a:ext>
            </a:extLst>
          </p:cNvPr>
          <p:cNvSpPr txBox="1"/>
          <p:nvPr/>
        </p:nvSpPr>
        <p:spPr>
          <a:xfrm>
            <a:off x="9754880" y="3176763"/>
            <a:ext cx="7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N=32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3C4E764-E846-E2CF-9390-1A8DDCDE57F9}"/>
              </a:ext>
            </a:extLst>
          </p:cNvPr>
          <p:cNvSpPr txBox="1"/>
          <p:nvPr/>
        </p:nvSpPr>
        <p:spPr>
          <a:xfrm>
            <a:off x="10419886" y="4244709"/>
            <a:ext cx="7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N=25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37C19B5-EF1F-B769-CB2F-2A90153ECF41}"/>
              </a:ext>
            </a:extLst>
          </p:cNvPr>
          <p:cNvSpPr txBox="1"/>
          <p:nvPr/>
        </p:nvSpPr>
        <p:spPr>
          <a:xfrm>
            <a:off x="11097023" y="4793518"/>
            <a:ext cx="7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N=17</a:t>
            </a: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FB30BF48-8691-D7F2-05CB-ABEFE7265A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423" r="31616" b="12867"/>
          <a:stretch>
            <a:fillRect/>
          </a:stretch>
        </p:blipFill>
        <p:spPr>
          <a:xfrm>
            <a:off x="7555213" y="4154370"/>
            <a:ext cx="1484342" cy="1129417"/>
          </a:xfrm>
          <a:prstGeom prst="rect">
            <a:avLst/>
          </a:prstGeom>
        </p:spPr>
      </p:pic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67FDC94E-906A-7FF2-F383-0BD2A4DFBC81}"/>
              </a:ext>
            </a:extLst>
          </p:cNvPr>
          <p:cNvSpPr/>
          <p:nvPr/>
        </p:nvSpPr>
        <p:spPr>
          <a:xfrm>
            <a:off x="7396223" y="4176001"/>
            <a:ext cx="4449958" cy="1129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9" name="Conector recto de flecha 88">
            <a:extLst>
              <a:ext uri="{FF2B5EF4-FFF2-40B4-BE49-F238E27FC236}">
                <a16:creationId xmlns:a16="http://schemas.microsoft.com/office/drawing/2014/main" id="{85A6A334-F328-C49D-42E3-2CF7321FFD0D}"/>
              </a:ext>
            </a:extLst>
          </p:cNvPr>
          <p:cNvCxnSpPr>
            <a:cxnSpLocks/>
          </p:cNvCxnSpPr>
          <p:nvPr/>
        </p:nvCxnSpPr>
        <p:spPr>
          <a:xfrm>
            <a:off x="425297" y="4793518"/>
            <a:ext cx="68408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60A2-4276-2D48-CA2C-B7C6D367F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36F9CC2C-3CB4-6852-B2C8-CEEBB189C3B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A4FF5D0-80D0-C730-BEB5-C499DF9617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B1AEFC4-C15E-AA95-5778-640C59D70C4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A519C3A-755D-C841-E9A1-0769D341260F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F680D08-6710-6463-ADD6-527FA28C8B4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A8F7059-BE2E-780C-21FC-B2AEC66B0EA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1D62081-C0B0-2ED9-2911-435184F857D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0F5B5C4-26DC-875E-5720-ECB4866C0AB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49513C1-2A4B-8D6A-BFE6-0002627A15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4670E0-3E17-31B3-F542-DE615DAAF1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327A6CF-6C3D-D61F-764A-85372433331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6111BD5-C05E-4489-8D7C-47B82BE735C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C162AA8-92A0-F863-62C5-5D38CBB12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EF75C5E-0EAB-98E0-CC3A-C8D9A7797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C7B30162-2198-1704-B274-FE9453EA44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38AAF1-F958-F158-2148-911F8556FFD1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RESULTADOS</a:t>
            </a: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7DF88ED-074E-676A-667D-3CE3B98E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36331"/>
              </p:ext>
            </p:extLst>
          </p:nvPr>
        </p:nvGraphicFramePr>
        <p:xfrm>
          <a:off x="977252" y="1500271"/>
          <a:ext cx="4242930" cy="4377478"/>
        </p:xfrm>
        <a:graphic>
          <a:graphicData uri="http://schemas.openxmlformats.org/drawingml/2006/table">
            <a:tbl>
              <a:tblPr firstRow="1" firstCol="1" bandRow="1"/>
              <a:tblGrid>
                <a:gridCol w="3050738">
                  <a:extLst>
                    <a:ext uri="{9D8B030D-6E8A-4147-A177-3AD203B41FA5}">
                      <a16:colId xmlns:a16="http://schemas.microsoft.com/office/drawing/2014/main" val="1123325811"/>
                    </a:ext>
                  </a:extLst>
                </a:gridCol>
                <a:gridCol w="1192192">
                  <a:extLst>
                    <a:ext uri="{9D8B030D-6E8A-4147-A177-3AD203B41FA5}">
                      <a16:colId xmlns:a16="http://schemas.microsoft.com/office/drawing/2014/main" val="1273106521"/>
                    </a:ext>
                  </a:extLst>
                </a:gridCol>
              </a:tblGrid>
              <a:tr h="285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CARACTERÍSTICAS BASALES</a:t>
                      </a:r>
                      <a:endParaRPr lang="es-E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N=25</a:t>
                      </a:r>
                      <a:endParaRPr lang="es-E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01149"/>
                  </a:ext>
                </a:extLst>
              </a:tr>
              <a:tr h="24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Edad, años</a:t>
                      </a:r>
                      <a:endParaRPr lang="es-ES" sz="2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60.4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7.01</a:t>
                      </a:r>
                      <a:endParaRPr lang="es-ES" sz="2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20157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Mujeres,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 (20.0)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672970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Indicación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CHC,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 (36.0)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71396"/>
                  </a:ext>
                </a:extLst>
              </a:tr>
              <a:tr h="254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Hepática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grasa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(OH o MASLD),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 (60.0)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129684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Hipertensión arterial,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 (48.0)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697478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  <a:r>
                        <a:rPr lang="en-GB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2, n (%) 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 (40.0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171986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Dislipemia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n (%)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(24.0)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481569"/>
                  </a:ext>
                </a:extLst>
              </a:tr>
              <a:tr h="24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MELD score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15.6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5.3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038467"/>
                  </a:ext>
                </a:extLst>
              </a:tr>
              <a:tr h="24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IMC, kg/m2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28.6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4.63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50701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Obesidad (≥ 30.0 kg/m2)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 (64.0)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967660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Desnutrición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(28.6)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09505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Sedentarios (IPAQ)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 (54.5)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752840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70131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Tiempo en LE, días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94 ± 131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70422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 lvl="1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Grupo 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539294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Grupo 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47.9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86713"/>
                  </a:ext>
                </a:extLst>
              </a:tr>
              <a:tr h="2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Tiempo última visita hasta TH, días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± 9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192719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87A1167D-0B2E-C6D8-22F7-B7D06C5D7ABB}"/>
              </a:ext>
            </a:extLst>
          </p:cNvPr>
          <p:cNvSpPr txBox="1"/>
          <p:nvPr/>
        </p:nvSpPr>
        <p:spPr>
          <a:xfrm>
            <a:off x="977252" y="940291"/>
            <a:ext cx="1065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PROGRAMA DE PREHABILITACIÓN - EVALUACIÓN BASAL Y SEGUIMIENTO PRE-TH</a:t>
            </a: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EE7E8A87-7D5E-8415-62E0-B52064F4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18612"/>
              </p:ext>
            </p:extLst>
          </p:nvPr>
        </p:nvGraphicFramePr>
        <p:xfrm>
          <a:off x="6124841" y="1551197"/>
          <a:ext cx="5089907" cy="2975993"/>
        </p:xfrm>
        <a:graphic>
          <a:graphicData uri="http://schemas.openxmlformats.org/drawingml/2006/table">
            <a:tbl>
              <a:tblPr firstRow="1" firstCol="1" bandRow="1"/>
              <a:tblGrid>
                <a:gridCol w="1813907">
                  <a:extLst>
                    <a:ext uri="{9D8B030D-6E8A-4147-A177-3AD203B41FA5}">
                      <a16:colId xmlns:a16="http://schemas.microsoft.com/office/drawing/2014/main" val="185260022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16072221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84035390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64174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PARAMETROS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BASAL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PRE-TH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s-ES" sz="14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51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Peso,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82.3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18.5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82.2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847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Ángulo de fase, 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3.4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1.05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3.4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595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Porcentaje de grasa,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34.3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6.31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34.2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7.0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4081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28.8 </a:t>
                      </a: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28.1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4987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muscular,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51.7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10.7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51.3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4489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no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53.9 ± 12.1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54.0 ± 11.6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7356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Indice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masa no grasa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17.4 ± 5.2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17.4 ± 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503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Handgrip,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29.8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10.2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30.2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5874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Liver Frailty Score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3.90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3.43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 (0.061)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7823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5819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Fragilidad (LFI </a:t>
                      </a: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4.5)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(28.6)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(21.1)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925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Sarcopenia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 (32.0)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(28.6)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40121"/>
                  </a:ext>
                </a:extLst>
              </a:tr>
            </a:tbl>
          </a:graphicData>
        </a:graphic>
      </p:graphicFrame>
      <p:pic>
        <p:nvPicPr>
          <p:cNvPr id="11" name="Gráfico 10" descr="Femenino con relleno sólido">
            <a:extLst>
              <a:ext uri="{FF2B5EF4-FFF2-40B4-BE49-F238E27FC236}">
                <a16:creationId xmlns:a16="http://schemas.microsoft.com/office/drawing/2014/main" id="{A481850B-3E30-2BF1-F688-89823940E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2718" y="4797522"/>
            <a:ext cx="673653" cy="67365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E6F1A59-55D8-9C21-EE05-F651FB3CBF59}"/>
              </a:ext>
            </a:extLst>
          </p:cNvPr>
          <p:cNvSpPr txBox="1"/>
          <p:nvPr/>
        </p:nvSpPr>
        <p:spPr>
          <a:xfrm>
            <a:off x="6816371" y="4878650"/>
            <a:ext cx="486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Sarcopenia basal: 100% vs 17.6% p&lt;0.001</a:t>
            </a:r>
          </a:p>
        </p:txBody>
      </p:sp>
    </p:spTree>
    <p:extLst>
      <p:ext uri="{BB962C8B-B14F-4D97-AF65-F5344CB8AC3E}">
        <p14:creationId xmlns:p14="http://schemas.microsoft.com/office/powerpoint/2010/main" val="16543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B6B4A-BD2B-3039-7C94-66929E640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986B2DBC-EB55-999C-D6CE-698605CDBA6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ED914FF-B593-FA27-2C78-F7520E5305F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31A1523-0150-86D0-2606-62D9E1A2338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CAD9A4E2-7285-F1C8-24DD-3CEC18E340B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9E0C623-0380-3C04-03F5-4E9BFCA7410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5C0AC76D-4F22-9516-F5BD-536BFD66E9E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8C8D1207-619F-47E7-8699-B52E93C93F8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300CD64-1262-DFAF-DD86-2B9DC87F030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7C8CCD9-6DCF-12EE-193E-FBF29E642C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4402CAA-D5E8-3D99-9E99-D1A77C82E9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F2A60E2-E77E-779F-E6E1-6F1A0217569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D02EECF-BDA4-CF40-AE60-EF229D4DF553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287E526-F1C9-C606-17C0-C00C70F5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F1FEE40-E6ED-B9E6-9835-0FE0B27B9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4AE1BC38-13C1-8620-BDED-D23219761C9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47744D-B92E-D920-9B31-009F931D4F4E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RESULTADOS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AB1965E6-E642-E344-C065-5D6025682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29886"/>
              </p:ext>
            </p:extLst>
          </p:nvPr>
        </p:nvGraphicFramePr>
        <p:xfrm>
          <a:off x="1028844" y="1819190"/>
          <a:ext cx="5292000" cy="3030003"/>
        </p:xfrm>
        <a:graphic>
          <a:graphicData uri="http://schemas.openxmlformats.org/drawingml/2006/table">
            <a:tbl>
              <a:tblPr firstRow="1" firstCol="1" bandRow="1"/>
              <a:tblGrid>
                <a:gridCol w="1836000">
                  <a:extLst>
                    <a:ext uri="{9D8B030D-6E8A-4147-A177-3AD203B41FA5}">
                      <a16:colId xmlns:a16="http://schemas.microsoft.com/office/drawing/2014/main" val="185260022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6072221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1350182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21881524"/>
                    </a:ext>
                  </a:extLst>
                </a:gridCol>
              </a:tblGrid>
              <a:tr h="28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PARÁMETROS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BASAL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 ALTA DEL TH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s-ES" sz="14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51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Peso,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82.3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18.5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73.8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±14.2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847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Ángulo de fase, 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3.4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1.05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2.6 </a:t>
                      </a:r>
                      <a:r>
                        <a:rPr lang="es-E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595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Porcentaje de grasa,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34.3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6.31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32.7 </a:t>
                      </a:r>
                      <a:r>
                        <a:rPr lang="es-E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5.0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s-ES" sz="1400" b="1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4081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28.8 </a:t>
                      </a:r>
                      <a:r>
                        <a:rPr lang="es-E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24.3 </a:t>
                      </a:r>
                      <a:r>
                        <a:rPr lang="es-E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4987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muscular,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51.7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10.7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46.6 </a:t>
                      </a:r>
                      <a:r>
                        <a:rPr lang="es-E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s-ES" sz="1400" b="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4489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no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54.6 ± 11.5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49.3 ± 9.9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9845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Indice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masa no grasa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18.5 ± 3.08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16.7 ± 2.6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6098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Handgrip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29.8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10.2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25.3 </a:t>
                      </a:r>
                      <a:r>
                        <a:rPr lang="es-E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5874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Liver Frailty Score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3.9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3.92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7823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b="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437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Fragilidad (LFI </a:t>
                      </a: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4.5)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(28.6)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(52.0)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925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Sarcopenia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 (36.4)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(52.0)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634231"/>
                  </a:ext>
                </a:extLst>
              </a:tr>
            </a:tbl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9D3D1F30-11BD-B5FB-2B11-6E91C851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410" y="3920166"/>
            <a:ext cx="52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b="1" dirty="0">
                <a:ea typeface="Aptos" panose="020B0004020202020204" pitchFamily="34" charset="0"/>
                <a:cs typeface="Arial" panose="020B0604020202020204" pitchFamily="34" charset="0"/>
              </a:rPr>
              <a:t>Pérdida </a:t>
            </a:r>
            <a:r>
              <a:rPr lang="es-ES" b="1" dirty="0"/>
              <a:t>≥ 10% masa muscular al alta (</a:t>
            </a:r>
            <a:r>
              <a:rPr lang="es-ES" altLang="es-ES" b="1" dirty="0">
                <a:ea typeface="Aptos" panose="020B0004020202020204" pitchFamily="34" charset="0"/>
                <a:cs typeface="Arial" panose="020B0604020202020204" pitchFamily="34" charset="0"/>
              </a:rPr>
              <a:t>61.9%)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dirty="0">
                <a:ea typeface="Aptos" panose="020B0004020202020204" pitchFamily="34" charset="0"/>
                <a:cs typeface="Arial" panose="020B0604020202020204" pitchFamily="34" charset="0"/>
              </a:rPr>
              <a:t>Complicaciones injerto: 41.7% vs 0%; p 0.035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dirty="0">
                <a:ea typeface="Aptos" panose="020B0004020202020204" pitchFamily="34" charset="0"/>
                <a:cs typeface="Arial" panose="020B0604020202020204" pitchFamily="34" charset="0"/>
              </a:rPr>
              <a:t>Estancia hospitalaria: 58 vs 17 días; p 0.001</a:t>
            </a:r>
            <a:endParaRPr lang="es-ES" altLang="es-ES" sz="1200" dirty="0"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CD8FECF-DF7B-D065-5B2F-0744DA3F0F4C}"/>
              </a:ext>
            </a:extLst>
          </p:cNvPr>
          <p:cNvSpPr txBox="1"/>
          <p:nvPr/>
        </p:nvSpPr>
        <p:spPr>
          <a:xfrm>
            <a:off x="821804" y="960754"/>
            <a:ext cx="1065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TRASPLANTE HEPÁTICO – IMPACTO Y EVALUACIÓN AL ALTA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933B564-19F3-EE21-8B9A-4180A01D7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02971"/>
              </p:ext>
            </p:extLst>
          </p:nvPr>
        </p:nvGraphicFramePr>
        <p:xfrm>
          <a:off x="6942484" y="1834885"/>
          <a:ext cx="4445982" cy="1544706"/>
        </p:xfrm>
        <a:graphic>
          <a:graphicData uri="http://schemas.openxmlformats.org/drawingml/2006/table">
            <a:tbl>
              <a:tblPr firstRow="1" firstCol="1" bandRow="1"/>
              <a:tblGrid>
                <a:gridCol w="2636571">
                  <a:extLst>
                    <a:ext uri="{9D8B030D-6E8A-4147-A177-3AD203B41FA5}">
                      <a16:colId xmlns:a16="http://schemas.microsoft.com/office/drawing/2014/main" val="2507937064"/>
                    </a:ext>
                  </a:extLst>
                </a:gridCol>
                <a:gridCol w="1809411">
                  <a:extLst>
                    <a:ext uri="{9D8B030D-6E8A-4147-A177-3AD203B41FA5}">
                      <a16:colId xmlns:a16="http://schemas.microsoft.com/office/drawing/2014/main" val="4191254291"/>
                    </a:ext>
                  </a:extLst>
                </a:gridCol>
              </a:tblGrid>
              <a:tr h="23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PARÁMETROS del INGRESO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N=25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6825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Estancia en UCI, días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12.4</a:t>
                      </a:r>
                      <a:r>
                        <a:rPr lang="es-ES" sz="1400" kern="100" dirty="0">
                          <a:effectLst/>
                          <a:latin typeface="+mn-lt"/>
                        </a:rPr>
                        <a:t>±17.1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909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Estancia hospitalaria, días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39.4 </a:t>
                      </a:r>
                      <a:r>
                        <a:rPr lang="es-ES" sz="1400" kern="100" dirty="0">
                          <a:effectLst/>
                          <a:latin typeface="+mn-lt"/>
                        </a:rPr>
                        <a:t>± 30.9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119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Infecciones,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8 (32.0)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6959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Re-IQ,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2 (8.0)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7250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Complicaciones del injerto, n (%)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5 (20.0)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8616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00" dirty="0">
                          <a:effectLst/>
                          <a:latin typeface="+mn-lt"/>
                        </a:rPr>
                        <a:t>Diálisis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(16.0)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443267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666ED48C-08EB-DDC0-C3D5-4AAECFB5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3595F98-7DF2-CDF0-E814-1CB6D9F1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FA090-1847-E43F-8603-A6016E6D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53D2E12-40ED-0C95-8160-D172EB2A8D5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BF4EF4-9846-9D67-C50A-98B2136F8C1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A4BAA60-64B8-E994-6A7C-26E69EB5EBB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76CF707-8DB1-A2BD-0B4C-AA1EEBE91B4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3A08304D-084C-3DA4-1FB3-164CD8AE255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2D261A3-47DD-F482-EE28-FC3156C7B28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B9BAF1B4-B982-4B8A-285F-43B52649985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57338560-04C9-DA0D-E1AA-7A18B9101EC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6C81558-AD1A-39B6-DA23-46F3BA6937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0ED1A50-694D-AB59-59D8-05A8979860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2A9A1D-B922-F4CF-1F83-97113534C2AD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446DE890-F7A3-D7F3-3446-F74F3ABED1B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1035A3D-B647-A12B-FAC4-95DE9FF3B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4C10B0F-CED3-A090-9204-0D614738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844" cy="1066949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85A1577B-E987-E3CA-2DA5-8CB10E8081F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6952" y="86809"/>
            <a:ext cx="1975048" cy="6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52A8FF-6CAB-C392-11C1-A13BF1EF59FD}"/>
              </a:ext>
            </a:extLst>
          </p:cNvPr>
          <p:cNvSpPr txBox="1"/>
          <p:nvPr/>
        </p:nvSpPr>
        <p:spPr>
          <a:xfrm>
            <a:off x="1482435" y="350483"/>
            <a:ext cx="860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RESULTADOS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F2D6802-971B-0444-D3D3-93A217E1C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57162"/>
              </p:ext>
            </p:extLst>
          </p:nvPr>
        </p:nvGraphicFramePr>
        <p:xfrm>
          <a:off x="977252" y="1655691"/>
          <a:ext cx="4567678" cy="3369987"/>
        </p:xfrm>
        <a:graphic>
          <a:graphicData uri="http://schemas.openxmlformats.org/drawingml/2006/table">
            <a:tbl>
              <a:tblPr firstRow="1" firstCol="1" bandRow="1"/>
              <a:tblGrid>
                <a:gridCol w="1856414">
                  <a:extLst>
                    <a:ext uri="{9D8B030D-6E8A-4147-A177-3AD203B41FA5}">
                      <a16:colId xmlns:a16="http://schemas.microsoft.com/office/drawing/2014/main" val="59753500"/>
                    </a:ext>
                  </a:extLst>
                </a:gridCol>
                <a:gridCol w="995268">
                  <a:extLst>
                    <a:ext uri="{9D8B030D-6E8A-4147-A177-3AD203B41FA5}">
                      <a16:colId xmlns:a16="http://schemas.microsoft.com/office/drawing/2014/main" val="706672240"/>
                    </a:ext>
                  </a:extLst>
                </a:gridCol>
                <a:gridCol w="965958">
                  <a:extLst>
                    <a:ext uri="{9D8B030D-6E8A-4147-A177-3AD203B41FA5}">
                      <a16:colId xmlns:a16="http://schemas.microsoft.com/office/drawing/2014/main" val="651906212"/>
                    </a:ext>
                  </a:extLst>
                </a:gridCol>
                <a:gridCol w="750038">
                  <a:extLst>
                    <a:ext uri="{9D8B030D-6E8A-4147-A177-3AD203B41FA5}">
                      <a16:colId xmlns:a16="http://schemas.microsoft.com/office/drawing/2014/main" val="2027091734"/>
                    </a:ext>
                  </a:extLst>
                </a:gridCol>
              </a:tblGrid>
              <a:tr h="291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PARÁMETROS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 ALTA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MESES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s-ES" sz="14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59795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Peso,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75.8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±14.8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74.8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±14.2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89964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Ángulo de fase, 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2.6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1.09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s-ES" sz="1400" b="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7067"/>
                  </a:ext>
                </a:extLst>
              </a:tr>
              <a:tr h="292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Porcentaje de grasa, 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33.8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32.3 </a:t>
                      </a:r>
                      <a:r>
                        <a:rPr lang="es-E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637525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25.8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24.4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178256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muscular,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47.2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47.8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258570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Masa no grasa,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50.0 ± 10.0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50.5 ± 9.2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097224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Indice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masa no grasa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17.0</a:t>
                      </a: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17.2 ± 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772476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Handgrip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kg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26.2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29.5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8.7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75252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Liver Frailty Score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3.98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.4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3.60 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± 0</a:t>
                      </a: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.54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9148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966083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Fragilidad (LFI </a:t>
                      </a:r>
                      <a:r>
                        <a:rPr lang="en-GB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4.5)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(52.0)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(16.0)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s-ES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0249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Sarcopenia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 (52.0)</a:t>
                      </a:r>
                      <a:endParaRPr lang="es-ES" sz="14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 (44.0)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es-ES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69520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3286460B-A4F0-6631-7CA1-CD47E554C7D6}"/>
              </a:ext>
            </a:extLst>
          </p:cNvPr>
          <p:cNvSpPr txBox="1"/>
          <p:nvPr/>
        </p:nvSpPr>
        <p:spPr>
          <a:xfrm>
            <a:off x="821804" y="1099892"/>
            <a:ext cx="1065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PROGRAMA DE REHABILITACIÓN – 3 Y 6 MESES TRAS EL ALTA</a:t>
            </a:r>
          </a:p>
        </p:txBody>
      </p:sp>
    </p:spTree>
    <p:extLst>
      <p:ext uri="{BB962C8B-B14F-4D97-AF65-F5344CB8AC3E}">
        <p14:creationId xmlns:p14="http://schemas.microsoft.com/office/powerpoint/2010/main" val="2174259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C74D6-8E01-4C8F-A796-A362780A258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c5cd9b1-7df6-4125-9594-fc0acfe49476"/>
    <ds:schemaRef ds:uri="2ba98950-7f45-4f63-93ce-8807729bc4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7986A2-FEFB-483E-946A-FAA331FADA92}"/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1856</Words>
  <Application>Microsoft Macintosh PowerPoint</Application>
  <PresentationFormat>Panorámica</PresentationFormat>
  <Paragraphs>417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Wingdings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Microsoft Office User</cp:lastModifiedBy>
  <cp:revision>54</cp:revision>
  <dcterms:created xsi:type="dcterms:W3CDTF">2022-01-31T13:34:55Z</dcterms:created>
  <dcterms:modified xsi:type="dcterms:W3CDTF">2025-10-23T09:10:35Z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