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75" r:id="rId6"/>
    <p:sldId id="277" r:id="rId7"/>
    <p:sldId id="279" r:id="rId8"/>
    <p:sldId id="293" r:id="rId9"/>
    <p:sldId id="294" r:id="rId10"/>
    <p:sldId id="295" r:id="rId11"/>
    <p:sldId id="299" r:id="rId12"/>
    <p:sldId id="302" r:id="rId13"/>
    <p:sldId id="266" r:id="rId14"/>
    <p:sldId id="26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B00"/>
    <a:srgbClr val="01A2E2"/>
    <a:srgbClr val="009AE6"/>
    <a:srgbClr val="FDFEFD"/>
    <a:srgbClr val="939292"/>
    <a:srgbClr val="B5A8AF"/>
    <a:srgbClr val="8E7A85"/>
    <a:srgbClr val="00A2E2"/>
    <a:srgbClr val="B3A6AD"/>
    <a:srgbClr val="008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5646" autoAdjust="0"/>
  </p:normalViewPr>
  <p:slideViewPr>
    <p:cSldViewPr snapToGrid="0" showGuides="1">
      <p:cViewPr varScale="1">
        <p:scale>
          <a:sx n="83" d="100"/>
          <a:sy n="83" d="100"/>
        </p:scale>
        <p:origin x="2280" y="200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s Iluminacion y Sonido sl" userId="e75c6f29-a6bc-4a73-97d4-2ec2b9a95c4f" providerId="ADAL" clId="{7795EA31-AB74-7B49-9BA6-6F60E7F7144E}"/>
    <pc:docChg chg="delSld">
      <pc:chgData name="Portes Iluminacion y Sonido sl" userId="e75c6f29-a6bc-4a73-97d4-2ec2b9a95c4f" providerId="ADAL" clId="{7795EA31-AB74-7B49-9BA6-6F60E7F7144E}" dt="2025-10-23T07:45:34.442" v="0" actId="2696"/>
      <pc:docMkLst>
        <pc:docMk/>
      </pc:docMkLst>
      <pc:sldChg chg="del">
        <pc:chgData name="Portes Iluminacion y Sonido sl" userId="e75c6f29-a6bc-4a73-97d4-2ec2b9a95c4f" providerId="ADAL" clId="{7795EA31-AB74-7B49-9BA6-6F60E7F7144E}" dt="2025-10-23T07:45:34.442" v="0" actId="2696"/>
        <pc:sldMkLst>
          <pc:docMk/>
          <pc:sldMk cId="1134600557" sldId="289"/>
        </pc:sldMkLst>
      </pc:sldChg>
    </pc:docChg>
  </pc:docChgLst>
  <pc:docChgLst>
    <pc:chgData name="Natàlia  López" userId="dd901dbb-d62d-4bbc-a0e3-14088baa61ef" providerId="ADAL" clId="{00CC0F90-E511-4590-8CDD-A793BC47972E}"/>
    <pc:docChg chg="undo custSel addSld delSld modSld">
      <pc:chgData name="Natàlia  López" userId="dd901dbb-d62d-4bbc-a0e3-14088baa61ef" providerId="ADAL" clId="{00CC0F90-E511-4590-8CDD-A793BC47972E}" dt="2025-09-17T17:49:55.807" v="944" actId="34135"/>
      <pc:docMkLst>
        <pc:docMk/>
      </pc:docMkLst>
      <pc:sldChg chg="addSp delSp modSp mod">
        <pc:chgData name="Natàlia  López" userId="dd901dbb-d62d-4bbc-a0e3-14088baa61ef" providerId="ADAL" clId="{00CC0F90-E511-4590-8CDD-A793BC47972E}" dt="2025-09-17T17:49:55.807" v="944" actId="34135"/>
        <pc:sldMkLst>
          <pc:docMk/>
          <pc:sldMk cId="744342960" sldId="257"/>
        </pc:sldMkLst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6" creationId="{D29E4D2F-480A-464B-8B69-EA25A631CE5D}"/>
          </ac:spMkLst>
        </pc:spChg>
        <pc:spChg chg="mod">
          <ac:chgData name="Natàlia  López" userId="dd901dbb-d62d-4bbc-a0e3-14088baa61ef" providerId="ADAL" clId="{00CC0F90-E511-4590-8CDD-A793BC47972E}" dt="2025-09-17T16:43:28.299" v="632" actId="34135"/>
          <ac:spMkLst>
            <pc:docMk/>
            <pc:sldMk cId="744342960" sldId="257"/>
            <ac:spMk id="7" creationId="{6534C781-F462-4AAE-BB6D-C4898DD7DD27}"/>
          </ac:spMkLst>
        </pc:spChg>
        <pc:spChg chg="mod">
          <ac:chgData name="Natàlia  López" userId="dd901dbb-d62d-4bbc-a0e3-14088baa61ef" providerId="ADAL" clId="{00CC0F90-E511-4590-8CDD-A793BC47972E}" dt="2025-09-17T16:18:45.619" v="202" actId="20577"/>
          <ac:spMkLst>
            <pc:docMk/>
            <pc:sldMk cId="744342960" sldId="257"/>
            <ac:spMk id="8" creationId="{549B873C-3515-4A86-835D-7D739B3B6DA6}"/>
          </ac:spMkLst>
        </pc:spChg>
        <pc:spChg chg="mod">
          <ac:chgData name="Natàlia  López" userId="dd901dbb-d62d-4bbc-a0e3-14088baa61ef" providerId="ADAL" clId="{00CC0F90-E511-4590-8CDD-A793BC47972E}" dt="2025-09-17T16:18:50.925" v="203" actId="20577"/>
          <ac:spMkLst>
            <pc:docMk/>
            <pc:sldMk cId="744342960" sldId="257"/>
            <ac:spMk id="9" creationId="{FBBD72F3-89DC-4AF5-9DBA-1D5B051362E5}"/>
          </ac:spMkLst>
        </pc:spChg>
        <pc:spChg chg="mod">
          <ac:chgData name="Natàlia  López" userId="dd901dbb-d62d-4bbc-a0e3-14088baa61ef" providerId="ADAL" clId="{00CC0F90-E511-4590-8CDD-A793BC47972E}" dt="2025-09-10T15:01:31.947" v="38" actId="1076"/>
          <ac:spMkLst>
            <pc:docMk/>
            <pc:sldMk cId="744342960" sldId="257"/>
            <ac:spMk id="10" creationId="{436BE692-1C7E-44F3-BFF5-EF53613BC7EF}"/>
          </ac:spMkLst>
        </pc:spChg>
        <pc:spChg chg="mod">
          <ac:chgData name="Natàlia  López" userId="dd901dbb-d62d-4bbc-a0e3-14088baa61ef" providerId="ADAL" clId="{00CC0F90-E511-4590-8CDD-A793BC47972E}" dt="2025-09-17T16:41:30.384" v="589" actId="34135"/>
          <ac:spMkLst>
            <pc:docMk/>
            <pc:sldMk cId="744342960" sldId="257"/>
            <ac:spMk id="12" creationId="{4C9C88B0-3664-4D51-B1AE-97894215801F}"/>
          </ac:spMkLst>
        </pc:spChg>
        <pc:spChg chg="add del mod">
          <ac:chgData name="Natàlia  López" userId="dd901dbb-d62d-4bbc-a0e3-14088baa61ef" providerId="ADAL" clId="{00CC0F90-E511-4590-8CDD-A793BC47972E}" dt="2025-09-17T17:16:58.651" v="795" actId="478"/>
          <ac:spMkLst>
            <pc:docMk/>
            <pc:sldMk cId="744342960" sldId="257"/>
            <ac:spMk id="33" creationId="{34A836FD-35F2-0BD1-5372-B8465A74AD38}"/>
          </ac:spMkLst>
        </pc:spChg>
        <pc:grpChg chg="add mod">
          <ac:chgData name="Natàlia  López" userId="dd901dbb-d62d-4bbc-a0e3-14088baa61ef" providerId="ADAL" clId="{00CC0F90-E511-4590-8CDD-A793BC47972E}" dt="2025-09-17T17:49:55.807" v="944" actId="34135"/>
          <ac:grpSpMkLst>
            <pc:docMk/>
            <pc:sldMk cId="744342960" sldId="257"/>
            <ac:grpSpMk id="3" creationId="{81C98ECB-557C-302A-7FDB-D3539DDD1EA4}"/>
          </ac:grpSpMkLst>
        </pc:grpChg>
        <pc:grpChg chg="add mod">
          <ac:chgData name="Natàlia  López" userId="dd901dbb-d62d-4bbc-a0e3-14088baa61ef" providerId="ADAL" clId="{00CC0F90-E511-4590-8CDD-A793BC47972E}" dt="2025-09-17T16:43:35.282" v="633" actId="34135"/>
          <ac:grpSpMkLst>
            <pc:docMk/>
            <pc:sldMk cId="744342960" sldId="257"/>
            <ac:grpSpMk id="15" creationId="{98F7769B-9EE6-74F7-E885-CDB2A3C83B36}"/>
          </ac:grpSpMkLst>
        </pc:grpChg>
        <pc:grpChg chg="add del mod">
          <ac:chgData name="Natàlia  López" userId="dd901dbb-d62d-4bbc-a0e3-14088baa61ef" providerId="ADAL" clId="{00CC0F90-E511-4590-8CDD-A793BC47972E}" dt="2025-09-17T16:42:21.173" v="595" actId="165"/>
          <ac:grpSpMkLst>
            <pc:docMk/>
            <pc:sldMk cId="744342960" sldId="257"/>
            <ac:grpSpMk id="16" creationId="{5B73F306-189A-13B3-59E8-56D7C4CD4FDA}"/>
          </ac:grpSpMkLst>
        </pc:grpChg>
        <pc:grpChg chg="add del mod">
          <ac:chgData name="Natàlia  López" userId="dd901dbb-d62d-4bbc-a0e3-14088baa61ef" providerId="ADAL" clId="{00CC0F90-E511-4590-8CDD-A793BC47972E}" dt="2025-09-17T16:42:06.962" v="591" actId="478"/>
          <ac:grpSpMkLst>
            <pc:docMk/>
            <pc:sldMk cId="744342960" sldId="257"/>
            <ac:grpSpMk id="20" creationId="{CB3FD933-D137-6760-DC7D-096083E31C56}"/>
          </ac:grpSpMkLst>
        </pc:grpChg>
        <pc:grpChg chg="add mod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23" creationId="{4573649A-4D06-50A9-A148-06B158CBA7C0}"/>
          </ac:grpSpMkLst>
        </pc:grpChg>
        <pc:grpChg chg="mod">
          <ac:chgData name="Natàlia  López" userId="dd901dbb-d62d-4bbc-a0e3-14088baa61ef" providerId="ADAL" clId="{00CC0F90-E511-4590-8CDD-A793BC47972E}" dt="2025-09-10T15:19:06.278" v="156" actId="34135"/>
          <ac:grpSpMkLst>
            <pc:docMk/>
            <pc:sldMk cId="744342960" sldId="257"/>
            <ac:grpSpMk id="34" creationId="{CB7C7E09-141D-6A7D-4638-6AB32664BB10}"/>
          </ac:grpSpMkLst>
        </pc:grpChg>
        <pc:grpChg chg="mod topLvl">
          <ac:chgData name="Natàlia  López" userId="dd901dbb-d62d-4bbc-a0e3-14088baa61ef" providerId="ADAL" clId="{00CC0F90-E511-4590-8CDD-A793BC47972E}" dt="2025-09-17T16:43:28.299" v="632" actId="34135"/>
          <ac:grpSpMkLst>
            <pc:docMk/>
            <pc:sldMk cId="744342960" sldId="257"/>
            <ac:grpSpMk id="35" creationId="{DD7E468C-33FA-6B5A-6F3D-0CE90971984D}"/>
          </ac:grpSpMkLst>
        </pc:grpChg>
        <pc:graphicFrameChg chg="add del mod">
          <ac:chgData name="Natàlia  López" userId="dd901dbb-d62d-4bbc-a0e3-14088baa61ef" providerId="ADAL" clId="{00CC0F90-E511-4590-8CDD-A793BC47972E}" dt="2025-09-17T16:28:13.891" v="241" actId="478"/>
          <ac:graphicFrameMkLst>
            <pc:docMk/>
            <pc:sldMk cId="744342960" sldId="257"/>
            <ac:graphicFrameMk id="5" creationId="{A231DF47-B50B-82CC-8C6D-24FF816D9958}"/>
          </ac:graphicFrameMkLst>
        </pc:graphicFrameChg>
        <pc:graphicFrameChg chg="add del mod ord">
          <ac:chgData name="Natàlia  López" userId="dd901dbb-d62d-4bbc-a0e3-14088baa61ef" providerId="ADAL" clId="{00CC0F90-E511-4590-8CDD-A793BC47972E}" dt="2025-09-17T16:28:13.136" v="240" actId="478"/>
          <ac:graphicFrameMkLst>
            <pc:docMk/>
            <pc:sldMk cId="744342960" sldId="257"/>
            <ac:graphicFrameMk id="13" creationId="{32623384-4E16-ABD1-5B2E-A9CCF1DE75E7}"/>
          </ac:graphicFrameMkLst>
        </pc:graphicFrameChg>
        <pc:picChg chg="add mod topLvl modCrop">
          <ac:chgData name="Natàlia  López" userId="dd901dbb-d62d-4bbc-a0e3-14088baa61ef" providerId="ADAL" clId="{00CC0F90-E511-4590-8CDD-A793BC47972E}" dt="2025-09-17T16:43:28.299" v="632" actId="34135"/>
          <ac:picMkLst>
            <pc:docMk/>
            <pc:sldMk cId="744342960" sldId="257"/>
            <ac:picMk id="2" creationId="{B2404EEB-D204-8471-5B22-F54D864C1026}"/>
          </ac:picMkLst>
        </pc:picChg>
        <pc:picChg chg="add del mod modCrop">
          <ac:chgData name="Natàlia  López" userId="dd901dbb-d62d-4bbc-a0e3-14088baa61ef" providerId="ADAL" clId="{00CC0F90-E511-4590-8CDD-A793BC47972E}" dt="2025-09-17T16:17:20.678" v="184" actId="1076"/>
          <ac:picMkLst>
            <pc:docMk/>
            <pc:sldMk cId="744342960" sldId="257"/>
            <ac:picMk id="3" creationId="{AFC48FB4-B406-37FF-AD56-552083A4F382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4" creationId="{C57ED18D-EDD2-BAE8-05D2-71451C68A3AB}"/>
          </ac:picMkLst>
        </pc:picChg>
        <pc:picChg chg="add mod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1" creationId="{F6219342-D9F2-1843-82D6-E60FD434A113}"/>
          </ac:picMkLst>
        </pc:picChg>
        <pc:picChg chg="add mod modCrop">
          <ac:chgData name="Natàlia  López" userId="dd901dbb-d62d-4bbc-a0e3-14088baa61ef" providerId="ADAL" clId="{00CC0F90-E511-4590-8CDD-A793BC47972E}" dt="2025-09-17T16:43:35.282" v="633" actId="34135"/>
          <ac:picMkLst>
            <pc:docMk/>
            <pc:sldMk cId="744342960" sldId="257"/>
            <ac:picMk id="14" creationId="{B10C55A9-4136-2523-55D8-8B6078EFA265}"/>
          </ac:picMkLst>
        </pc:picChg>
        <pc:picChg chg="add mod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8" creationId="{33D7AB2D-4542-C382-A9F2-313201D45EDB}"/>
          </ac:picMkLst>
        </pc:picChg>
        <pc:picChg chg="add mod modCrop">
          <ac:chgData name="Natàlia  López" userId="dd901dbb-d62d-4bbc-a0e3-14088baa61ef" providerId="ADAL" clId="{00CC0F90-E511-4590-8CDD-A793BC47972E}" dt="2025-09-17T16:38:21.474" v="563" actId="34135"/>
          <ac:picMkLst>
            <pc:docMk/>
            <pc:sldMk cId="744342960" sldId="257"/>
            <ac:picMk id="19" creationId="{36799F6C-7F65-580E-63E1-F9FE5642AAD0}"/>
          </ac:picMkLst>
        </pc:picChg>
        <pc:picChg chg="add mod modCrop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1" creationId="{B1827BE4-C0A2-2282-D627-4A61F55DE57A}"/>
          </ac:picMkLst>
        </pc:picChg>
        <pc:picChg chg="add mod">
          <ac:chgData name="Natàlia  López" userId="dd901dbb-d62d-4bbc-a0e3-14088baa61ef" providerId="ADAL" clId="{00CC0F90-E511-4590-8CDD-A793BC47972E}" dt="2025-09-17T16:39:31.237" v="568" actId="1076"/>
          <ac:picMkLst>
            <pc:docMk/>
            <pc:sldMk cId="744342960" sldId="257"/>
            <ac:picMk id="22" creationId="{F1CCF70D-B9BE-46CB-16E5-901C7B3F6F78}"/>
          </ac:picMkLst>
        </pc:picChg>
        <pc:picChg chg="add del mod modCrop">
          <ac:chgData name="Natàlia  López" userId="dd901dbb-d62d-4bbc-a0e3-14088baa61ef" providerId="ADAL" clId="{00CC0F90-E511-4590-8CDD-A793BC47972E}" dt="2025-09-17T16:50:51.284" v="640" actId="478"/>
          <ac:picMkLst>
            <pc:docMk/>
            <pc:sldMk cId="744342960" sldId="257"/>
            <ac:picMk id="25" creationId="{EFE9C0B3-4379-FB6E-930D-DA9DAFC21DF0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27" creationId="{5683CDF3-5B64-B4E5-D0E7-4A0D07D07EBA}"/>
          </ac:picMkLst>
        </pc:picChg>
        <pc:picChg chg="add del mod">
          <ac:chgData name="Natàlia  López" userId="dd901dbb-d62d-4bbc-a0e3-14088baa61ef" providerId="ADAL" clId="{00CC0F90-E511-4590-8CDD-A793BC47972E}" dt="2025-09-17T17:16:56.281" v="794" actId="478"/>
          <ac:picMkLst>
            <pc:docMk/>
            <pc:sldMk cId="744342960" sldId="257"/>
            <ac:picMk id="29" creationId="{1A729BAA-BE4C-C405-8D51-46BE6ABED62D}"/>
          </ac:picMkLst>
        </pc:picChg>
        <pc:picChg chg="mod">
          <ac:chgData name="Natàlia  López" userId="dd901dbb-d62d-4bbc-a0e3-14088baa61ef" providerId="ADAL" clId="{00CC0F90-E511-4590-8CDD-A793BC47972E}" dt="2025-09-17T16:41:13.058" v="588" actId="1035"/>
          <ac:picMkLst>
            <pc:docMk/>
            <pc:sldMk cId="744342960" sldId="257"/>
            <ac:picMk id="30" creationId="{F9BF114A-F667-F53C-2897-AFE620279E23}"/>
          </ac:picMkLst>
        </pc:picChg>
        <pc:picChg chg="add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2" creationId="{0B12695F-AD37-6349-27F9-41383D6BD57E}"/>
          </ac:picMkLst>
        </pc:picChg>
        <pc:picChg chg="add del mod">
          <ac:chgData name="Natàlia  López" userId="dd901dbb-d62d-4bbc-a0e3-14088baa61ef" providerId="ADAL" clId="{00CC0F90-E511-4590-8CDD-A793BC47972E}" dt="2025-09-17T17:49:55.807" v="944" actId="34135"/>
          <ac:picMkLst>
            <pc:docMk/>
            <pc:sldMk cId="744342960" sldId="257"/>
            <ac:picMk id="37" creationId="{EEFA737A-7438-D830-E475-F98A4A5F7A5A}"/>
          </ac:picMkLst>
        </pc:picChg>
        <pc:picChg chg="add del mod">
          <ac:chgData name="Natàlia  López" userId="dd901dbb-d62d-4bbc-a0e3-14088baa61ef" providerId="ADAL" clId="{00CC0F90-E511-4590-8CDD-A793BC47972E}" dt="2025-09-17T17:20:59.039" v="819" actId="478"/>
          <ac:picMkLst>
            <pc:docMk/>
            <pc:sldMk cId="744342960" sldId="257"/>
            <ac:picMk id="39" creationId="{C7C479BE-AF3A-B580-510D-0418F7CB3199}"/>
          </ac:picMkLst>
        </pc:picChg>
      </pc:sldChg>
      <pc:sldChg chg="modSp del mod">
        <pc:chgData name="Natàlia  López" userId="dd901dbb-d62d-4bbc-a0e3-14088baa61ef" providerId="ADAL" clId="{00CC0F90-E511-4590-8CDD-A793BC47972E}" dt="2025-09-10T15:05:15.730" v="79" actId="47"/>
        <pc:sldMkLst>
          <pc:docMk/>
          <pc:sldMk cId="3248124415" sldId="261"/>
        </pc:sldMkLst>
      </pc:sldChg>
      <pc:sldChg chg="del">
        <pc:chgData name="Natàlia  López" userId="dd901dbb-d62d-4bbc-a0e3-14088baa61ef" providerId="ADAL" clId="{00CC0F90-E511-4590-8CDD-A793BC47972E}" dt="2025-09-10T15:05:17.497" v="80" actId="47"/>
        <pc:sldMkLst>
          <pc:docMk/>
          <pc:sldMk cId="1950076786" sldId="262"/>
        </pc:sldMkLst>
      </pc:sldChg>
      <pc:sldChg chg="del">
        <pc:chgData name="Natàlia  López" userId="dd901dbb-d62d-4bbc-a0e3-14088baa61ef" providerId="ADAL" clId="{00CC0F90-E511-4590-8CDD-A793BC47972E}" dt="2025-09-10T15:17:21.620" v="146" actId="47"/>
        <pc:sldMkLst>
          <pc:docMk/>
          <pc:sldMk cId="1893222902" sldId="263"/>
        </pc:sldMkLst>
      </pc:sldChg>
      <pc:sldChg chg="addSp delSp modSp new add del mod setBg">
        <pc:chgData name="Natàlia  López" userId="dd901dbb-d62d-4bbc-a0e3-14088baa61ef" providerId="ADAL" clId="{00CC0F90-E511-4590-8CDD-A793BC47972E}" dt="2025-09-17T17:39:14.472" v="913" actId="34135"/>
        <pc:sldMkLst>
          <pc:docMk/>
          <pc:sldMk cId="2061159690" sldId="264"/>
        </pc:sldMkLst>
        <pc:spChg chg="add del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9" creationId="{F6F55DDD-B0C7-7220-181B-6BB1DCECE138}"/>
          </ac:spMkLst>
        </pc:spChg>
        <pc:spChg chg="add del mod">
          <ac:chgData name="Natàlia  López" userId="dd901dbb-d62d-4bbc-a0e3-14088baa61ef" providerId="ADAL" clId="{00CC0F90-E511-4590-8CDD-A793BC47972E}" dt="2025-09-17T17:21:47.021" v="823" actId="478"/>
          <ac:spMkLst>
            <pc:docMk/>
            <pc:sldMk cId="2061159690" sldId="264"/>
            <ac:spMk id="10" creationId="{DEB3BBC3-33F0-CF0C-C484-83EAF65323DC}"/>
          </ac:spMkLst>
        </pc:spChg>
        <pc:spChg chg="add mod">
          <ac:chgData name="Natàlia  López" userId="dd901dbb-d62d-4bbc-a0e3-14088baa61ef" providerId="ADAL" clId="{00CC0F90-E511-4590-8CDD-A793BC47972E}" dt="2025-09-17T17:39:14.472" v="913" actId="34135"/>
          <ac:spMkLst>
            <pc:docMk/>
            <pc:sldMk cId="2061159690" sldId="264"/>
            <ac:spMk id="15" creationId="{D2347C3B-5AFA-CB4E-5459-55EE8FDE6824}"/>
          </ac:spMkLst>
        </pc:spChg>
        <pc:spChg chg="mod">
          <ac:chgData name="Natàlia  López" userId="dd901dbb-d62d-4bbc-a0e3-14088baa61ef" providerId="ADAL" clId="{00CC0F90-E511-4590-8CDD-A793BC47972E}" dt="2025-09-17T17:31:16.779" v="894"/>
          <ac:spMkLst>
            <pc:docMk/>
            <pc:sldMk cId="2061159690" sldId="264"/>
            <ac:spMk id="17" creationId="{A8CEE999-1BAE-7A3D-A5A4-4F1BB83C843A}"/>
          </ac:spMkLst>
        </pc:spChg>
        <pc:grpChg chg="add del mod">
          <ac:chgData name="Natàlia  López" userId="dd901dbb-d62d-4bbc-a0e3-14088baa61ef" providerId="ADAL" clId="{00CC0F90-E511-4590-8CDD-A793BC47972E}" dt="2025-09-17T16:33:04.035" v="329" actId="478"/>
          <ac:grpSpMkLst>
            <pc:docMk/>
            <pc:sldMk cId="2061159690" sldId="264"/>
            <ac:grpSpMk id="2" creationId="{25F34C42-FAFD-2EDB-BC92-45735419B0F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8" creationId="{D1274183-201B-D470-C630-C0E18CA75B68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2" creationId="{988AA126-BE99-6C4F-775D-F08CDA7CE669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4" creationId="{6233B9EB-F28B-3C98-0109-B8A164C59E94}"/>
          </ac:grpSpMkLst>
        </pc:grpChg>
        <pc:grpChg chg="add mod">
          <ac:chgData name="Natàlia  López" userId="dd901dbb-d62d-4bbc-a0e3-14088baa61ef" providerId="ADAL" clId="{00CC0F90-E511-4590-8CDD-A793BC47972E}" dt="2025-09-17T17:31:29.346" v="897" actId="1036"/>
          <ac:grpSpMkLst>
            <pc:docMk/>
            <pc:sldMk cId="2061159690" sldId="264"/>
            <ac:grpSpMk id="16" creationId="{1AB20A96-2FF3-0F6C-BA52-8626D9FC3AE5}"/>
          </ac:grpSpMkLst>
        </pc:grpChg>
        <pc:grpChg chg="add mod">
          <ac:chgData name="Natàlia  López" userId="dd901dbb-d62d-4bbc-a0e3-14088baa61ef" providerId="ADAL" clId="{00CC0F90-E511-4590-8CDD-A793BC47972E}" dt="2025-09-17T17:39:14.472" v="913" actId="34135"/>
          <ac:grpSpMkLst>
            <pc:docMk/>
            <pc:sldMk cId="2061159690" sldId="264"/>
            <ac:grpSpMk id="19" creationId="{B07D3D83-DD71-0E94-24F6-2761D11205FB}"/>
          </ac:grpSpMkLst>
        </pc:grpChg>
        <pc:picChg chg="mod topLvl">
          <ac:chgData name="Natàlia  López" userId="dd901dbb-d62d-4bbc-a0e3-14088baa61ef" providerId="ADAL" clId="{00CC0F90-E511-4590-8CDD-A793BC47972E}" dt="2025-09-17T16:32:35.178" v="321" actId="21"/>
          <ac:picMkLst>
            <pc:docMk/>
            <pc:sldMk cId="2061159690" sldId="264"/>
            <ac:picMk id="3" creationId="{B955FA6B-878C-EA32-7B32-FF2E118A1E78}"/>
          </ac:picMkLst>
        </pc:picChg>
        <pc:picChg chg="add del mod topLvl">
          <ac:chgData name="Natàlia  López" userId="dd901dbb-d62d-4bbc-a0e3-14088baa61ef" providerId="ADAL" clId="{00CC0F90-E511-4590-8CDD-A793BC47972E}" dt="2025-09-17T16:32:41.325" v="325" actId="1076"/>
          <ac:picMkLst>
            <pc:docMk/>
            <pc:sldMk cId="2061159690" sldId="264"/>
            <ac:picMk id="4" creationId="{052C4C90-43A1-CFF5-27AB-E05647AF41B0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7" creationId="{74F0F592-9844-FA18-52BB-5BB4E4AAB2A9}"/>
          </ac:picMkLst>
        </pc:picChg>
        <pc:picChg chg="add del mod">
          <ac:chgData name="Natàlia  López" userId="dd901dbb-d62d-4bbc-a0e3-14088baa61ef" providerId="ADAL" clId="{00CC0F90-E511-4590-8CDD-A793BC47972E}" dt="2025-09-17T17:21:55.098" v="825" actId="478"/>
          <ac:picMkLst>
            <pc:docMk/>
            <pc:sldMk cId="2061159690" sldId="264"/>
            <ac:picMk id="11" creationId="{AF58A4AA-01F6-168B-14AD-1FD8F6BEF761}"/>
          </ac:picMkLst>
        </pc:picChg>
        <pc:picChg chg="add mod">
          <ac:chgData name="Natàlia  López" userId="dd901dbb-d62d-4bbc-a0e3-14088baa61ef" providerId="ADAL" clId="{00CC0F90-E511-4590-8CDD-A793BC47972E}" dt="2025-09-17T17:39:14.472" v="913" actId="34135"/>
          <ac:picMkLst>
            <pc:docMk/>
            <pc:sldMk cId="2061159690" sldId="264"/>
            <ac:picMk id="13" creationId="{F89BC2B4-3348-06C2-1B06-5DDC92BBCABF}"/>
          </ac:picMkLst>
        </pc:picChg>
        <pc:picChg chg="mod">
          <ac:chgData name="Natàlia  López" userId="dd901dbb-d62d-4bbc-a0e3-14088baa61ef" providerId="ADAL" clId="{00CC0F90-E511-4590-8CDD-A793BC47972E}" dt="2025-09-17T17:31:16.779" v="894"/>
          <ac:picMkLst>
            <pc:docMk/>
            <pc:sldMk cId="2061159690" sldId="264"/>
            <ac:picMk id="18" creationId="{984BF5FC-3048-FCCB-D3CF-F55C8A7424D1}"/>
          </ac:picMkLst>
        </pc:pic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5" creationId="{73E1E27A-284F-2F98-EC72-EEB575422C4B}"/>
          </ac:cxnSpMkLst>
        </pc:cxnChg>
        <pc:cxnChg chg="add mod">
          <ac:chgData name="Natàlia  López" userId="dd901dbb-d62d-4bbc-a0e3-14088baa61ef" providerId="ADAL" clId="{00CC0F90-E511-4590-8CDD-A793BC47972E}" dt="2025-09-17T17:39:14.472" v="913" actId="34135"/>
          <ac:cxnSpMkLst>
            <pc:docMk/>
            <pc:sldMk cId="2061159690" sldId="264"/>
            <ac:cxnSpMk id="6" creationId="{E7EA28C8-083A-D7C8-38D4-7C3EDC5BA7CB}"/>
          </ac:cxnSpMkLst>
        </pc:cxnChg>
      </pc:sldChg>
      <pc:sldChg chg="add del">
        <pc:chgData name="Natàlia  López" userId="dd901dbb-d62d-4bbc-a0e3-14088baa61ef" providerId="ADAL" clId="{00CC0F90-E511-4590-8CDD-A793BC47972E}" dt="2025-09-10T15:20:07.461" v="166" actId="47"/>
        <pc:sldMkLst>
          <pc:docMk/>
          <pc:sldMk cId="3823818299" sldId="265"/>
        </pc:sldMkLst>
      </pc:sldChg>
      <pc:sldChg chg="add del">
        <pc:chgData name="Natàlia  López" userId="dd901dbb-d62d-4bbc-a0e3-14088baa61ef" providerId="ADAL" clId="{00CC0F90-E511-4590-8CDD-A793BC47972E}" dt="2025-09-10T15:20:06.611" v="165" actId="47"/>
        <pc:sldMkLst>
          <pc:docMk/>
          <pc:sldMk cId="3863168691" sldId="266"/>
        </pc:sldMkLst>
      </pc:sldChg>
      <pc:sldChg chg="add del">
        <pc:chgData name="Natàlia  López" userId="dd901dbb-d62d-4bbc-a0e3-14088baa61ef" providerId="ADAL" clId="{00CC0F90-E511-4590-8CDD-A793BC47972E}" dt="2025-09-10T15:20:05.487" v="164" actId="47"/>
        <pc:sldMkLst>
          <pc:docMk/>
          <pc:sldMk cId="127705914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D7B9A-D955-4540-B711-7AFD323B63E3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5CB28-014B-4E0E-BAB3-2D686D2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33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Resultados</a:t>
            </a:r>
            <a:r>
              <a:rPr lang="es-ES" baseline="0" dirty="0"/>
              <a:t> descriptivos de la cohorte estudiada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CB28-014B-4E0E-BAB3-2D686D23312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85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</a:t>
            </a:r>
            <a:r>
              <a:rPr lang="es-ES" baseline="0" dirty="0"/>
              <a:t> que indica que el TH es una excelente terapia que permite que los niños </a:t>
            </a:r>
            <a:r>
              <a:rPr lang="es-ES" baseline="0" dirty="0" err="1"/>
              <a:t>sarcopenicos</a:t>
            </a:r>
            <a:r>
              <a:rPr lang="es-ES" baseline="0" dirty="0"/>
              <a:t> recuperen con el tiempo la talla y se equiparen a los que tienen mayor masa </a:t>
            </a:r>
            <a:r>
              <a:rPr lang="es-ES" baseline="0" dirty="0" err="1"/>
              <a:t>musculra</a:t>
            </a:r>
            <a:r>
              <a:rPr lang="es-ES" baseline="0" dirty="0"/>
              <a:t> en el momento del TH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CB28-014B-4E0E-BAB3-2D686D23312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21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9AE6"/>
              </a:buClr>
            </a:pPr>
            <a:r>
              <a:rPr lang="es-ES" dirty="0"/>
              <a:t>Objetivos secundarios:</a:t>
            </a:r>
          </a:p>
          <a:p>
            <a:pPr>
              <a:buClr>
                <a:srgbClr val="009AE6"/>
              </a:buClr>
            </a:pPr>
            <a:r>
              <a:rPr lang="es-ES" dirty="0"/>
              <a:t>En cuanto a los corticoides las</a:t>
            </a:r>
            <a:r>
              <a:rPr lang="es-ES" baseline="0" dirty="0"/>
              <a:t> dosis recibidas en, </a:t>
            </a:r>
            <a:r>
              <a:rPr lang="es-ES" dirty="0"/>
              <a:t>Pero posteriormente no influyeron debido a las dosis muy bajas que </a:t>
            </a:r>
          </a:p>
          <a:p>
            <a:pPr>
              <a:buClr>
                <a:srgbClr val="009AE6"/>
              </a:buClr>
            </a:pPr>
            <a:r>
              <a:rPr lang="es-ES" dirty="0"/>
              <a:t>empleamos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CB28-014B-4E0E-BAB3-2D686D23312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10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Análisis multivariado</a:t>
            </a:r>
            <a:endParaRPr lang="es-ES" dirty="0"/>
          </a:p>
          <a:p>
            <a:r>
              <a:rPr lang="es-ES" dirty="0"/>
              <a:t>     Se realizaron </a:t>
            </a:r>
            <a:r>
              <a:rPr lang="es-ES" b="1" dirty="0"/>
              <a:t>dos modelos de regresión lineal</a:t>
            </a:r>
            <a:r>
              <a:rPr lang="es-ES" dirty="0"/>
              <a:t>: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Catch-up </a:t>
            </a:r>
            <a:r>
              <a:rPr lang="es-ES" dirty="0"/>
              <a:t> desde el </a:t>
            </a:r>
            <a:r>
              <a:rPr lang="es-ES" b="1" dirty="0"/>
              <a:t>pre-TH hasta 2 años post-TH</a:t>
            </a:r>
            <a:r>
              <a:rPr lang="es-ES" dirty="0"/>
              <a:t>.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Catch-up</a:t>
            </a:r>
            <a:r>
              <a:rPr lang="es-ES" dirty="0"/>
              <a:t> desde el </a:t>
            </a:r>
            <a:r>
              <a:rPr lang="es-ES" b="1" dirty="0"/>
              <a:t>mínimo de talla a los 6 meses hasta 4 años post-TH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     Variables independientes incluidas:</a:t>
            </a:r>
          </a:p>
          <a:p>
            <a:pPr lvl="1"/>
            <a:r>
              <a:rPr lang="es-ES" b="1" dirty="0"/>
              <a:t>Z-score de talla basal</a:t>
            </a:r>
            <a:endParaRPr lang="es-ES" dirty="0"/>
          </a:p>
          <a:p>
            <a:pPr lvl="1"/>
            <a:r>
              <a:rPr lang="es-ES" b="1" dirty="0"/>
              <a:t>Edad al trasplante</a:t>
            </a:r>
            <a:endParaRPr lang="es-ES" dirty="0"/>
          </a:p>
          <a:p>
            <a:pPr lvl="1"/>
            <a:r>
              <a:rPr lang="es-ES" b="1" dirty="0"/>
              <a:t>Puntaje PELD</a:t>
            </a:r>
            <a:endParaRPr lang="es-ES" dirty="0"/>
          </a:p>
          <a:p>
            <a:pPr lvl="1"/>
            <a:r>
              <a:rPr lang="es-ES" b="1" dirty="0"/>
              <a:t>Dosis acumulada de corticoides (6–12 meses post-TH)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CB28-014B-4E0E-BAB3-2D686D23312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4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Análisis multivariado</a:t>
            </a:r>
            <a:endParaRPr lang="es-ES" dirty="0"/>
          </a:p>
          <a:p>
            <a:r>
              <a:rPr lang="es-ES" dirty="0"/>
              <a:t>     Se realizaron </a:t>
            </a:r>
            <a:r>
              <a:rPr lang="es-ES" b="1" dirty="0"/>
              <a:t>dos modelos de regresión lineal</a:t>
            </a:r>
            <a:r>
              <a:rPr lang="es-ES" dirty="0"/>
              <a:t>: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Catch-up </a:t>
            </a:r>
            <a:r>
              <a:rPr lang="es-ES" dirty="0"/>
              <a:t> desde el </a:t>
            </a:r>
            <a:r>
              <a:rPr lang="es-ES" b="1" dirty="0"/>
              <a:t>pre-TH hasta 2 años post-TH</a:t>
            </a:r>
            <a:r>
              <a:rPr lang="es-ES" dirty="0"/>
              <a:t>.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Catch-up</a:t>
            </a:r>
            <a:r>
              <a:rPr lang="es-ES" dirty="0"/>
              <a:t> desde el </a:t>
            </a:r>
            <a:r>
              <a:rPr lang="es-ES" b="1" dirty="0"/>
              <a:t>mínimo de talla a los 6 meses hasta 4 años post-TH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     Variables independientes incluidas:</a:t>
            </a:r>
          </a:p>
          <a:p>
            <a:pPr lvl="1"/>
            <a:r>
              <a:rPr lang="es-ES" b="1" dirty="0"/>
              <a:t>Z-score de talla basal</a:t>
            </a:r>
            <a:endParaRPr lang="es-ES" dirty="0"/>
          </a:p>
          <a:p>
            <a:pPr lvl="1"/>
            <a:r>
              <a:rPr lang="es-ES" b="1" dirty="0"/>
              <a:t>Edad al trasplante</a:t>
            </a:r>
            <a:endParaRPr lang="es-ES" dirty="0"/>
          </a:p>
          <a:p>
            <a:pPr lvl="1"/>
            <a:r>
              <a:rPr lang="es-ES" b="1" dirty="0"/>
              <a:t>Puntaje PELD</a:t>
            </a:r>
            <a:endParaRPr lang="es-ES" dirty="0"/>
          </a:p>
          <a:p>
            <a:pPr lvl="1"/>
            <a:r>
              <a:rPr lang="es-ES" b="1" dirty="0"/>
              <a:t>Dosis acumulada de corticoides (6–12 meses post-TH)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CB28-014B-4E0E-BAB3-2D686D23312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4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234043" y="3884729"/>
            <a:ext cx="86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/>
              <a:t>María Dolores Lledín Barbancho</a:t>
            </a:r>
            <a:r>
              <a:rPr lang="es-ES" sz="1600" u="sng" baseline="30000" dirty="0"/>
              <a:t>1</a:t>
            </a:r>
            <a:r>
              <a:rPr lang="es-ES" sz="1600" u="sng" dirty="0"/>
              <a:t> </a:t>
            </a:r>
            <a:r>
              <a:rPr lang="es-ES" sz="1600" dirty="0"/>
              <a:t>, María </a:t>
            </a:r>
            <a:r>
              <a:rPr lang="es-ES" sz="1600" dirty="0" err="1"/>
              <a:t>Alós</a:t>
            </a:r>
            <a:r>
              <a:rPr lang="es-ES" sz="1600" dirty="0"/>
              <a:t> Díez</a:t>
            </a:r>
            <a:r>
              <a:rPr lang="es-ES" sz="1600" u="sng" baseline="30000" dirty="0"/>
              <a:t>1</a:t>
            </a:r>
            <a:r>
              <a:rPr lang="es-ES" sz="1600" baseline="30000" dirty="0"/>
              <a:t> </a:t>
            </a:r>
            <a:r>
              <a:rPr lang="es-ES" sz="1600" dirty="0"/>
              <a:t>, Marta García Vega</a:t>
            </a:r>
            <a:r>
              <a:rPr lang="es-ES" sz="1600" u="sng" baseline="30000" dirty="0"/>
              <a:t>1</a:t>
            </a:r>
            <a:r>
              <a:rPr lang="es-ES" sz="1600" dirty="0"/>
              <a:t>, Ana Martínez Pereira</a:t>
            </a:r>
            <a:r>
              <a:rPr lang="es-ES" sz="1600" u="sng" baseline="30000" dirty="0"/>
              <a:t>1</a:t>
            </a:r>
            <a:r>
              <a:rPr lang="es-ES" sz="1600" dirty="0"/>
              <a:t> , David Andrade Guerrero</a:t>
            </a:r>
            <a:r>
              <a:rPr lang="es-ES" sz="1600" u="sng" baseline="30000" dirty="0"/>
              <a:t>2</a:t>
            </a:r>
            <a:r>
              <a:rPr lang="es-ES" sz="1600" dirty="0"/>
              <a:t> , Ana Moráis</a:t>
            </a:r>
            <a:r>
              <a:rPr lang="es-ES" sz="1600" u="sng" baseline="30000" dirty="0"/>
              <a:t>2</a:t>
            </a:r>
            <a:r>
              <a:rPr lang="es-ES" sz="1600" dirty="0"/>
              <a:t> , Manuel Parrón-Pajares</a:t>
            </a:r>
            <a:r>
              <a:rPr lang="es-ES" sz="1600" baseline="30000" dirty="0"/>
              <a:t>3</a:t>
            </a:r>
            <a:r>
              <a:rPr lang="es-ES" sz="1600" dirty="0"/>
              <a:t>, Esteban </a:t>
            </a:r>
            <a:r>
              <a:rPr lang="es-ES" sz="1600" dirty="0" err="1"/>
              <a:t>Frauca</a:t>
            </a:r>
            <a:r>
              <a:rPr lang="es-ES" sz="1600" dirty="0"/>
              <a:t> Remacha</a:t>
            </a:r>
            <a:r>
              <a:rPr lang="es-ES" sz="1600" u="sng" baseline="30000" dirty="0"/>
              <a:t>1</a:t>
            </a:r>
            <a:endParaRPr lang="es-ES" sz="1600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192490" y="4793491"/>
            <a:ext cx="837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ES" sz="1200" dirty="0"/>
              <a:t>Servicio de Hepatología y Trasplante Hepático Infantil. Hospital Universitario La Paz </a:t>
            </a:r>
          </a:p>
          <a:p>
            <a:pPr marL="342900" indent="-342900">
              <a:buAutoNum type="arabicParenR"/>
            </a:pPr>
            <a:r>
              <a:rPr lang="es-ES" sz="1200" dirty="0"/>
              <a:t>Servicio de Nutrición Pediátrica. Hospital Universitario La Paz</a:t>
            </a:r>
          </a:p>
          <a:p>
            <a:pPr marL="342900" indent="-342900">
              <a:buAutoNum type="arabicParenR"/>
            </a:pPr>
            <a:r>
              <a:rPr lang="es-ES" sz="1200" dirty="0"/>
              <a:t>Servicio de </a:t>
            </a:r>
            <a:r>
              <a:rPr lang="es-ES" sz="1200" dirty="0" err="1"/>
              <a:t>Radiologúa</a:t>
            </a:r>
            <a:r>
              <a:rPr lang="es-ES" sz="1200" dirty="0"/>
              <a:t> Infantil. Hospital Universitario La Paz. 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340412" y="2517541"/>
            <a:ext cx="8495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“CÓMO LA SARCOPENIA PRETRASPLANTE CONDICIONA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CRECIMIENTO EN LACTANTES CON ATRESIA BILIAR”</a:t>
            </a:r>
          </a:p>
        </p:txBody>
      </p:sp>
      <p:sp>
        <p:nvSpPr>
          <p:cNvPr id="22" name="Freeform 21"/>
          <p:cNvSpPr/>
          <p:nvPr/>
        </p:nvSpPr>
        <p:spPr>
          <a:xfrm>
            <a:off x="9289326" y="62143"/>
            <a:ext cx="1276164" cy="568776"/>
          </a:xfrm>
          <a:custGeom>
            <a:avLst/>
            <a:gdLst/>
            <a:ahLst/>
            <a:cxnLst/>
            <a:rect l="l" t="t" r="r" b="b"/>
            <a:pathLst>
              <a:path w="1863126" h="1076238">
                <a:moveTo>
                  <a:pt x="0" y="0"/>
                </a:moveTo>
                <a:lnTo>
                  <a:pt x="1863126" y="0"/>
                </a:lnTo>
                <a:lnTo>
                  <a:pt x="1863126" y="1076237"/>
                </a:lnTo>
                <a:lnTo>
                  <a:pt x="0" y="1076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060" b="-12060"/>
            </a:stretch>
          </a:blipFill>
        </p:spPr>
      </p:sp>
      <p:sp>
        <p:nvSpPr>
          <p:cNvPr id="24" name="Freeform 23"/>
          <p:cNvSpPr/>
          <p:nvPr/>
        </p:nvSpPr>
        <p:spPr>
          <a:xfrm>
            <a:off x="10565490" y="162572"/>
            <a:ext cx="1551735" cy="367919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4" t="35016" b="35683"/>
          <a:stretch/>
        </p:blipFill>
        <p:spPr>
          <a:xfrm>
            <a:off x="8655459" y="18241"/>
            <a:ext cx="795202" cy="6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0223" y="1644531"/>
            <a:ext cx="9462471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s-ES" altLang="es-ES" sz="2000" dirty="0"/>
              <a:t>Los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niños con AB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trasplantados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antes</a:t>
            </a:r>
            <a:r>
              <a:rPr lang="es-ES" altLang="es-ES" sz="2000" dirty="0"/>
              <a:t> de los 18 meses presentan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un estancamiento de la talla en los primeros 6 meses postTH, seguido de un catch-up rápido 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entre 6–24 meses siguientes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y una 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recuperación sostenida los años siguientes.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ES" altLang="es-ES" sz="20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La </a:t>
            </a:r>
            <a:r>
              <a:rPr kumimoji="0" lang="es-ES" altLang="es-E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masa muscular pretrasplante </a:t>
            </a:r>
            <a:r>
              <a:rPr lang="es-ES" altLang="es-ES" sz="2000" b="1" dirty="0"/>
              <a:t>es el 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principal </a:t>
            </a:r>
            <a:r>
              <a:rPr kumimoji="0" lang="es-ES" alt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factor predictivo 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del catch-up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ES" altLang="es-ES" sz="20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Otros factores que influyen son: la menor talla al TH, la mayor edad, PELD alto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s-ES" altLang="es-ES" sz="2000" dirty="0"/>
              <a:t>y el empleo de c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orticoides, aunque</a:t>
            </a:r>
            <a:r>
              <a:rPr kumimoji="0" lang="es-ES" altLang="es-E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con un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efecto negativo limitado.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lang="es-ES" altLang="es-ES" sz="20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es-ES" sz="2000" dirty="0"/>
              <a:t>Es necesario realizar estudios con mayor seguimiento para saber si estas variables influyen en la talla final de los pacientes.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ES" altLang="es-E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22347" y="133003"/>
            <a:ext cx="12069651" cy="478233"/>
            <a:chOff x="122347" y="133003"/>
            <a:chExt cx="12069651" cy="478233"/>
          </a:xfrm>
        </p:grpSpPr>
        <p:grpSp>
          <p:nvGrpSpPr>
            <p:cNvPr id="21" name="Grupo 20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26" name="Forma libre 25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</a:t>
                </a:r>
                <a:r>
                  <a:rPr lang="es-ES" sz="2300" b="1" kern="1200" dirty="0"/>
                  <a:t>   </a:t>
                </a:r>
              </a:p>
            </p:txBody>
          </p:sp>
          <p:sp>
            <p:nvSpPr>
              <p:cNvPr id="27" name="Forma libre 26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Objetivos</a:t>
                </a:r>
              </a:p>
            </p:txBody>
          </p:sp>
          <p:sp>
            <p:nvSpPr>
              <p:cNvPr id="28" name="Forma libre 27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2" name="Cheurón 21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rgbClr val="009A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b="1" dirty="0"/>
                <a:t>Conclusiones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4" name="Cheurón 23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dirty="0"/>
                  <a:t>Resultados</a:t>
                </a:r>
                <a:endParaRPr lang="es-ES" sz="2300" kern="1200" dirty="0"/>
              </a:p>
            </p:txBody>
          </p:sp>
        </p:grpSp>
      </p:grpSp>
      <p:sp>
        <p:nvSpPr>
          <p:cNvPr id="29" name="Freeform 23"/>
          <p:cNvSpPr/>
          <p:nvPr/>
        </p:nvSpPr>
        <p:spPr>
          <a:xfrm>
            <a:off x="10887012" y="5997851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492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0" name="Picture 4" descr="Imagen relacionada"/>
          <p:cNvPicPr>
            <a:picLocks noChangeAspect="1" noChangeArrowheads="1"/>
          </p:cNvPicPr>
          <p:nvPr/>
        </p:nvPicPr>
        <p:blipFill>
          <a:blip r:embed="rId7" cstate="print"/>
          <a:srcRect b="19263"/>
          <a:stretch>
            <a:fillRect/>
          </a:stretch>
        </p:blipFill>
        <p:spPr bwMode="auto">
          <a:xfrm>
            <a:off x="2024711" y="20122"/>
            <a:ext cx="7958314" cy="606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 Rectángulo"/>
          <p:cNvSpPr/>
          <p:nvPr/>
        </p:nvSpPr>
        <p:spPr bwMode="auto">
          <a:xfrm>
            <a:off x="5054457" y="5639691"/>
            <a:ext cx="2263775" cy="4540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3200" dirty="0">
                <a:latin typeface="Arial" pitchFamily="-112" charset="0"/>
                <a:ea typeface="ＭＳ Ｐゴシック" pitchFamily="-93" charset="-128"/>
              </a:rPr>
              <a:t>Gracias</a:t>
            </a:r>
          </a:p>
        </p:txBody>
      </p:sp>
      <p:sp>
        <p:nvSpPr>
          <p:cNvPr id="22" name="Freeform 23"/>
          <p:cNvSpPr/>
          <p:nvPr/>
        </p:nvSpPr>
        <p:spPr>
          <a:xfrm>
            <a:off x="10831020" y="5955948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/>
          <p:nvPr/>
        </p:nvSpPr>
        <p:spPr>
          <a:xfrm>
            <a:off x="9676023" y="2952737"/>
            <a:ext cx="2104662" cy="8567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OTROS</a:t>
            </a:r>
          </a:p>
          <a:p>
            <a:pPr algn="ctr"/>
            <a:r>
              <a:rPr lang="es-ES" sz="1200" dirty="0" err="1">
                <a:solidFill>
                  <a:schemeClr val="tx1"/>
                </a:solidFill>
              </a:rPr>
              <a:t>Miostatina</a:t>
            </a:r>
            <a:r>
              <a:rPr lang="es-ES" sz="1200" dirty="0">
                <a:solidFill>
                  <a:schemeClr val="tx1"/>
                </a:solidFill>
              </a:rPr>
              <a:t>, Amonio</a:t>
            </a:r>
          </a:p>
          <a:p>
            <a:pPr algn="ctr"/>
            <a:r>
              <a:rPr lang="es-ES" sz="1200" dirty="0">
                <a:solidFill>
                  <a:schemeClr val="tx1"/>
                </a:solidFill>
              </a:rPr>
              <a:t>Autofagia, </a:t>
            </a:r>
            <a:r>
              <a:rPr lang="es-ES" sz="1200" dirty="0" err="1">
                <a:solidFill>
                  <a:schemeClr val="tx1"/>
                </a:solidFill>
              </a:rPr>
              <a:t>Cells</a:t>
            </a:r>
            <a:r>
              <a:rPr lang="es-ES" sz="1200" dirty="0">
                <a:solidFill>
                  <a:schemeClr val="tx1"/>
                </a:solidFill>
              </a:rPr>
              <a:t> musculares satélites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7" y="133003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kern="1200" dirty="0"/>
                  <a:t>Introducción 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dirty="0"/>
                  <a:t>Resultados</a:t>
                </a:r>
                <a:endParaRPr lang="es-ES" sz="2300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0" y="990181"/>
            <a:ext cx="71032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400" b="1" dirty="0">
                <a:solidFill>
                  <a:schemeClr val="accent1"/>
                </a:solidFill>
              </a:rPr>
              <a:t>Sarcopenia</a:t>
            </a:r>
            <a:r>
              <a:rPr lang="es-ES" sz="2400" dirty="0">
                <a:solidFill>
                  <a:schemeClr val="accent1"/>
                </a:solidFill>
              </a:rPr>
              <a:t>: </a:t>
            </a:r>
          </a:p>
          <a:p>
            <a:pPr lvl="1"/>
            <a:endParaRPr lang="es-ES" sz="2000" dirty="0"/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Disminución de la masa del músculo esquelético y de sus funciones. 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FR: inmovilización, sepsis, fallo orgánico, inflamación sistémica, ingesta </a:t>
            </a:r>
            <a:r>
              <a:rPr lang="es-ES" sz="2000" dirty="0" err="1"/>
              <a:t>subóptima</a:t>
            </a:r>
            <a:r>
              <a:rPr lang="es-ES" sz="2000" dirty="0"/>
              <a:t> de proteínas, …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En pacientes con hepatopatía: </a:t>
            </a:r>
            <a:r>
              <a:rPr lang="es-ES" sz="2000" b="1" dirty="0"/>
              <a:t>multifactorial</a:t>
            </a:r>
          </a:p>
          <a:p>
            <a:pPr lvl="1"/>
            <a:endParaRPr lang="es-ES" sz="2000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122" y="4065939"/>
            <a:ext cx="1856520" cy="275200"/>
          </a:xfrm>
          <a:prstGeom prst="rect">
            <a:avLst/>
          </a:prstGeom>
        </p:spPr>
      </p:pic>
      <p:sp>
        <p:nvSpPr>
          <p:cNvPr id="38" name="Freeform 23"/>
          <p:cNvSpPr/>
          <p:nvPr/>
        </p:nvSpPr>
        <p:spPr>
          <a:xfrm>
            <a:off x="10887012" y="5997851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2" name="Grupo 21"/>
          <p:cNvGrpSpPr/>
          <p:nvPr/>
        </p:nvGrpSpPr>
        <p:grpSpPr>
          <a:xfrm>
            <a:off x="0" y="4502722"/>
            <a:ext cx="11262037" cy="1938992"/>
            <a:chOff x="0" y="4502722"/>
            <a:chExt cx="11262037" cy="1938992"/>
          </a:xfrm>
        </p:grpSpPr>
        <p:sp>
          <p:nvSpPr>
            <p:cNvPr id="39" name="Rectángulo 38"/>
            <p:cNvSpPr/>
            <p:nvPr/>
          </p:nvSpPr>
          <p:spPr>
            <a:xfrm>
              <a:off x="0" y="4502722"/>
              <a:ext cx="1061954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es-ES" sz="2000" dirty="0"/>
                <a:t>En niños trasplantados por AB, la sarcopenia se asocia con complicaciones a corto plazo:  </a:t>
              </a:r>
            </a:p>
            <a:p>
              <a:pPr lvl="1">
                <a:buClr>
                  <a:srgbClr val="0070C0"/>
                </a:buClr>
              </a:pPr>
              <a:r>
                <a:rPr lang="es-ES" sz="2000" dirty="0"/>
                <a:t>     hospitalizaciones prolongadas, aumento de la morbimortalidad, …</a:t>
              </a:r>
            </a:p>
            <a:p>
              <a:pPr lvl="1">
                <a:buClr>
                  <a:srgbClr val="0070C0"/>
                </a:buClr>
              </a:pPr>
              <a:endParaRPr lang="es-ES" sz="2000" dirty="0"/>
            </a:p>
            <a:p>
              <a:pPr marL="800100" lvl="1" indent="-34290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es-ES" sz="2000" b="1" dirty="0"/>
                <a:t>A largo plazo</a:t>
              </a:r>
              <a:r>
                <a:rPr lang="es-ES" sz="2000" dirty="0"/>
                <a:t> puede tener un  impacto negativo en el crecimiento, desarrollo cognitivo y en el metabolismo aunque l</a:t>
              </a:r>
              <a:r>
                <a:rPr lang="es-ES" sz="2000" dirty="0">
                  <a:ea typeface="Times New Roman" panose="02020603050405020304" pitchFamily="18" charset="0"/>
                </a:rPr>
                <a:t>os estudios son limitados. </a:t>
              </a:r>
            </a:p>
            <a:p>
              <a:pPr marL="800100" lvl="1" indent="-342900"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endParaRPr lang="es-ES" sz="2000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7670736" y="4919763"/>
              <a:ext cx="35913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800" i="1" dirty="0">
                  <a:latin typeface="AdvOT9b12cd41"/>
                </a:rPr>
                <a:t>Lledín MD, et al</a:t>
              </a:r>
              <a:r>
                <a:rPr lang="en-US" sz="800" i="1" dirty="0">
                  <a:latin typeface="AdvOT9b12cd41"/>
                </a:rPr>
                <a:t>. Impact of muscle mass on the </a:t>
              </a:r>
              <a:r>
                <a:rPr lang="es-ES" sz="800" i="1" dirty="0">
                  <a:latin typeface="AdvOT9b12cd41"/>
                </a:rPr>
                <a:t>prognosis of </a:t>
              </a:r>
              <a:r>
                <a:rPr lang="es-ES" sz="800" i="1" dirty="0" err="1">
                  <a:latin typeface="AdvOT9b12cd41"/>
                </a:rPr>
                <a:t>liver</a:t>
              </a:r>
              <a:r>
                <a:rPr lang="es-ES" sz="800" i="1" dirty="0">
                  <a:latin typeface="AdvOT9b12cd41"/>
                </a:rPr>
                <a:t> </a:t>
              </a:r>
              <a:r>
                <a:rPr lang="es-ES" sz="800" i="1" dirty="0" err="1">
                  <a:latin typeface="AdvOT9b12cd41"/>
                </a:rPr>
                <a:t>transplantation</a:t>
              </a:r>
              <a:r>
                <a:rPr lang="es-ES" sz="800" i="1" dirty="0">
                  <a:latin typeface="AdvOT9b12cd41"/>
                </a:rPr>
                <a:t> </a:t>
              </a:r>
              <a:r>
                <a:rPr lang="es-ES" sz="800" i="1" dirty="0" err="1">
                  <a:latin typeface="AdvOT9b12cd41"/>
                </a:rPr>
                <a:t>for</a:t>
              </a:r>
              <a:r>
                <a:rPr lang="es-ES" sz="800" i="1" dirty="0">
                  <a:latin typeface="AdvOT9b12cd41"/>
                </a:rPr>
                <a:t> </a:t>
              </a:r>
              <a:r>
                <a:rPr lang="es-ES" sz="800" i="1" dirty="0" err="1">
                  <a:latin typeface="AdvOT9b12cd41"/>
                </a:rPr>
                <a:t>infants</a:t>
              </a:r>
              <a:r>
                <a:rPr lang="es-ES" sz="800" i="1" dirty="0">
                  <a:latin typeface="AdvOT9b12cd41"/>
                </a:rPr>
                <a:t> </a:t>
              </a:r>
              <a:r>
                <a:rPr lang="es-ES" sz="800" i="1" dirty="0" err="1">
                  <a:latin typeface="AdvOT9b12cd41"/>
                </a:rPr>
                <a:t>with</a:t>
              </a:r>
              <a:r>
                <a:rPr lang="es-ES" sz="800" i="1" dirty="0">
                  <a:latin typeface="AdvOT9b12cd41"/>
                </a:rPr>
                <a:t> </a:t>
              </a:r>
              <a:r>
                <a:rPr lang="es-ES" sz="800" i="1" dirty="0" err="1">
                  <a:latin typeface="AdvOT9b12cd41"/>
                </a:rPr>
                <a:t>biliary</a:t>
              </a:r>
              <a:r>
                <a:rPr lang="es-ES" sz="800" i="1" dirty="0">
                  <a:latin typeface="AdvOT9b12cd41"/>
                </a:rPr>
                <a:t> atresia. Front. </a:t>
              </a:r>
              <a:r>
                <a:rPr lang="es-ES" sz="800" i="1" dirty="0" err="1">
                  <a:latin typeface="AdvOT9b12cd41"/>
                </a:rPr>
                <a:t>Pediatr</a:t>
              </a:r>
              <a:r>
                <a:rPr lang="es-ES" sz="800" i="1" dirty="0">
                  <a:latin typeface="AdvOT9b12cd41"/>
                </a:rPr>
                <a:t>. 2023</a:t>
              </a:r>
              <a:endParaRPr lang="es-ES" i="1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514817" y="829863"/>
            <a:ext cx="5417130" cy="2766579"/>
            <a:chOff x="6774870" y="1222965"/>
            <a:chExt cx="5417130" cy="2766579"/>
          </a:xfrm>
        </p:grpSpPr>
        <p:sp>
          <p:nvSpPr>
            <p:cNvPr id="41" name="Elipse 40"/>
            <p:cNvSpPr/>
            <p:nvPr/>
          </p:nvSpPr>
          <p:spPr>
            <a:xfrm>
              <a:off x="6774870" y="2838907"/>
              <a:ext cx="3445473" cy="11506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Malabsorción  </a:t>
              </a:r>
              <a:r>
                <a:rPr lang="es-ES" sz="1200" dirty="0">
                  <a:solidFill>
                    <a:schemeClr val="tx1"/>
                  </a:solidFill>
                </a:rPr>
                <a:t>  </a:t>
              </a:r>
            </a:p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- Presión </a:t>
              </a:r>
              <a:r>
                <a:rPr lang="es-ES" sz="1200" dirty="0" err="1">
                  <a:solidFill>
                    <a:schemeClr val="tx1"/>
                  </a:solidFill>
                </a:rPr>
                <a:t>megalias</a:t>
              </a:r>
              <a:r>
                <a:rPr lang="es-ES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- Enteropatía portal</a:t>
              </a:r>
            </a:p>
            <a:p>
              <a:pPr marL="171450" indent="-171450" algn="ctr">
                <a:buFontTx/>
                <a:buChar char="-"/>
              </a:pPr>
              <a:r>
                <a:rPr lang="es-ES" sz="1200" dirty="0" err="1">
                  <a:solidFill>
                    <a:schemeClr val="tx1"/>
                  </a:solidFill>
                </a:rPr>
                <a:t>Sobrecrecimiento</a:t>
              </a:r>
              <a:r>
                <a:rPr lang="es-ES" sz="1200" dirty="0">
                  <a:solidFill>
                    <a:schemeClr val="tx1"/>
                  </a:solidFill>
                </a:rPr>
                <a:t> bacteriano</a:t>
              </a:r>
            </a:p>
            <a:p>
              <a:pPr marL="171450" indent="-171450" algn="ctr">
                <a:buFontTx/>
                <a:buChar char="-"/>
              </a:pPr>
              <a:r>
                <a:rPr lang="es-ES" sz="1200" dirty="0">
                  <a:solidFill>
                    <a:schemeClr val="tx1"/>
                  </a:solidFill>
                </a:rPr>
                <a:t>- Malabsorción de grasas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9556377" y="1222965"/>
              <a:ext cx="2635623" cy="141267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Reducción de la ingesta:</a:t>
              </a:r>
            </a:p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-Anorexia</a:t>
              </a:r>
            </a:p>
            <a:p>
              <a:pPr marL="171450" indent="-171450" algn="ctr">
                <a:buFontTx/>
                <a:buChar char="-"/>
              </a:pPr>
              <a:r>
                <a:rPr lang="es-ES" sz="1200" dirty="0">
                  <a:solidFill>
                    <a:schemeClr val="tx1"/>
                  </a:solidFill>
                </a:rPr>
                <a:t>Aumento de triptófano</a:t>
              </a:r>
            </a:p>
            <a:p>
              <a:pPr marL="171450" indent="-171450" algn="ctr">
                <a:buFontTx/>
                <a:buChar char="-"/>
              </a:pPr>
              <a:r>
                <a:rPr lang="es-ES" sz="1200" dirty="0" err="1">
                  <a:solidFill>
                    <a:schemeClr val="tx1"/>
                  </a:solidFill>
                </a:rPr>
                <a:t>Organomegalias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marL="171450" indent="-171450" algn="ctr">
                <a:buFontTx/>
                <a:buChar char="-"/>
              </a:pPr>
              <a:r>
                <a:rPr lang="es-ES" sz="1200" dirty="0">
                  <a:solidFill>
                    <a:schemeClr val="tx1"/>
                  </a:solidFill>
                </a:rPr>
                <a:t>Ascitis, </a:t>
              </a:r>
              <a:r>
                <a:rPr lang="es-ES" sz="1200" dirty="0" err="1">
                  <a:solidFill>
                    <a:schemeClr val="tx1"/>
                  </a:solidFill>
                </a:rPr>
                <a:t>naúseas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>
              <a:off x="10407634" y="2449281"/>
              <a:ext cx="1632768" cy="92492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Resistencia a la insulina y IGF1/GH</a:t>
              </a:r>
            </a:p>
          </p:txBody>
        </p:sp>
        <p:sp>
          <p:nvSpPr>
            <p:cNvPr id="44" name="Elipse 43"/>
            <p:cNvSpPr/>
            <p:nvPr/>
          </p:nvSpPr>
          <p:spPr>
            <a:xfrm>
              <a:off x="7290525" y="1731921"/>
              <a:ext cx="2297778" cy="101207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↑Catabolismo proteico</a:t>
              </a:r>
            </a:p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Disminución </a:t>
              </a:r>
              <a:r>
                <a:rPr lang="es-ES" sz="1200" dirty="0" err="1">
                  <a:solidFill>
                    <a:schemeClr val="tx1"/>
                  </a:solidFill>
                </a:rPr>
                <a:t>aa</a:t>
              </a:r>
              <a:r>
                <a:rPr lang="es-ES" sz="1200" dirty="0">
                  <a:solidFill>
                    <a:schemeClr val="tx1"/>
                  </a:solidFill>
                </a:rPr>
                <a:t> ramificados</a:t>
              </a:r>
            </a:p>
          </p:txBody>
        </p:sp>
        <p:sp>
          <p:nvSpPr>
            <p:cNvPr id="45" name="Elipse 44"/>
            <p:cNvSpPr/>
            <p:nvPr/>
          </p:nvSpPr>
          <p:spPr>
            <a:xfrm>
              <a:off x="8677835" y="2354059"/>
              <a:ext cx="2029855" cy="7290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400" b="1" dirty="0">
                  <a:solidFill>
                    <a:schemeClr val="tx1"/>
                  </a:solidFill>
                </a:rPr>
                <a:t>MALNUTRICIÓN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0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7" y="133003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0089" cy="473916"/>
              <a:chOff x="122347" y="133003"/>
              <a:chExt cx="6910089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 </a:t>
                </a:r>
                <a:r>
                  <a:rPr lang="es-ES" sz="2300" b="1" kern="1200" dirty="0"/>
                  <a:t>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</a:t>
                </a:r>
                <a:r>
                  <a:rPr lang="es-ES" sz="2300" b="1" kern="1200" dirty="0"/>
                  <a:t>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74702" y="140078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dirty="0"/>
                  <a:t>Resultados</a:t>
                </a:r>
                <a:endParaRPr lang="es-ES" sz="2300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1559593" y="1528434"/>
            <a:ext cx="10435071" cy="255454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endParaRPr lang="es-ES" sz="2000" dirty="0">
              <a:ea typeface="Times New Roman" panose="02020603050405020304" pitchFamily="18" charset="0"/>
            </a:endParaRPr>
          </a:p>
          <a:p>
            <a:endParaRPr lang="es-ES" sz="2000" dirty="0">
              <a:ea typeface="Times New Roman" panose="02020603050405020304" pitchFamily="18" charset="0"/>
            </a:endParaRPr>
          </a:p>
          <a:p>
            <a:r>
              <a:rPr lang="es-ES" sz="2000" b="1" dirty="0">
                <a:ea typeface="Times New Roman" panose="02020603050405020304" pitchFamily="18" charset="0"/>
              </a:rPr>
              <a:t>Nuestro objetivo es:</a:t>
            </a:r>
          </a:p>
          <a:p>
            <a:endParaRPr lang="es-ES" sz="2000" b="1" dirty="0">
              <a:ea typeface="Times New Roman" panose="02020603050405020304" pitchFamily="18" charset="0"/>
            </a:endParaRPr>
          </a:p>
          <a:p>
            <a:endParaRPr lang="es-ES" sz="2000" b="1" dirty="0">
              <a:ea typeface="Times New Roman" panose="02020603050405020304" pitchFamily="18" charset="0"/>
            </a:endParaRPr>
          </a:p>
          <a:p>
            <a:pPr marL="342900" indent="-34290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ea typeface="Times New Roman" panose="02020603050405020304" pitchFamily="18" charset="0"/>
              </a:rPr>
              <a:t>1.- Determinar el efecto de la sarcopenia pre-TH en la recuperación de la talla.</a:t>
            </a:r>
          </a:p>
          <a:p>
            <a:pPr>
              <a:buClr>
                <a:srgbClr val="009AE6"/>
              </a:buClr>
            </a:pPr>
            <a:r>
              <a:rPr lang="es-ES" sz="2000" b="1" dirty="0"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ea typeface="Times New Roman" panose="02020603050405020304" pitchFamily="18" charset="0"/>
              </a:rPr>
              <a:t>2.- Identificar factores adicionales que puedan influir.</a:t>
            </a:r>
          </a:p>
        </p:txBody>
      </p:sp>
      <p:sp>
        <p:nvSpPr>
          <p:cNvPr id="26" name="Freeform 23"/>
          <p:cNvSpPr/>
          <p:nvPr/>
        </p:nvSpPr>
        <p:spPr>
          <a:xfrm>
            <a:off x="10887012" y="5997851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555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7" y="133003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</a:t>
                </a:r>
                <a:r>
                  <a:rPr lang="es-ES" sz="2300" b="1" kern="1200" dirty="0"/>
                  <a:t> 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dirty="0"/>
                  <a:t>Resultados</a:t>
                </a:r>
                <a:endParaRPr lang="es-ES" sz="2300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469854" y="736109"/>
            <a:ext cx="8996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Estudio de cohorte retrospectivo </a:t>
            </a:r>
            <a:r>
              <a:rPr lang="es-ES" dirty="0"/>
              <a:t>(2014–2021) con </a:t>
            </a:r>
            <a:r>
              <a:rPr lang="es-ES" b="1" dirty="0"/>
              <a:t>44 pacientes con AB</a:t>
            </a:r>
            <a:r>
              <a:rPr lang="es-ES" dirty="0"/>
              <a:t> :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dirty="0"/>
              <a:t>TH en los primeros 18 meses de vida.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TC abdominal</a:t>
            </a:r>
            <a:r>
              <a:rPr lang="es-ES" dirty="0"/>
              <a:t> pretrasplante (0 – 3 meses antes) y evaluación nutricional.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69854" y="1750082"/>
            <a:ext cx="1150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Variables estudiadas</a:t>
            </a:r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785124" y="2076619"/>
            <a:ext cx="10424529" cy="1216736"/>
            <a:chOff x="1824809" y="4438156"/>
            <a:chExt cx="10424529" cy="1216736"/>
          </a:xfrm>
        </p:grpSpPr>
        <p:sp>
          <p:nvSpPr>
            <p:cNvPr id="21" name="Rectángulo 20"/>
            <p:cNvSpPr/>
            <p:nvPr/>
          </p:nvSpPr>
          <p:spPr>
            <a:xfrm>
              <a:off x="1824809" y="4438156"/>
              <a:ext cx="2034988" cy="12167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Demográficos y clínicos</a:t>
              </a:r>
              <a:endParaRPr lang="es-ES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Edad, sexo, raza, antecedentes (colangitis, ascitis, hemorragia digestiva, fracturas),PELD.</a:t>
              </a: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120155" y="4444893"/>
              <a:ext cx="2034988" cy="1209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Complicaciones post-TH</a:t>
              </a:r>
              <a:endParaRPr lang="es-ES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Respiratorias, infecciosas, disfunción del injerto, re-TH, biliares/vasculares, PTLD, renal.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027833" y="4444892"/>
              <a:ext cx="2034988" cy="12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Evaluación nutricional</a:t>
              </a:r>
              <a:endParaRPr lang="es-ES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Z-scores de talla, peso, PC, IMC, circunferencia braquial, pliegues cutáneos.</a:t>
              </a: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3917131" y="4444892"/>
              <a:ext cx="2034988" cy="12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Laboratorio y ecografía</a:t>
              </a:r>
              <a:endParaRPr lang="es-ES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Hemograma, INR, ALT, GGT, FA, BT/BD, albúmina, </a:t>
              </a:r>
              <a:r>
                <a:rPr lang="es-ES" sz="1000" dirty="0" err="1">
                  <a:solidFill>
                    <a:schemeClr val="tx1"/>
                  </a:solidFill>
                </a:rPr>
                <a:t>prealbúmina</a:t>
              </a:r>
              <a:r>
                <a:rPr lang="es-ES" sz="1000" dirty="0">
                  <a:solidFill>
                    <a:schemeClr val="tx1"/>
                  </a:solidFill>
                </a:rPr>
                <a:t>, </a:t>
              </a:r>
              <a:r>
                <a:rPr lang="es-ES" sz="1000" dirty="0" err="1">
                  <a:solidFill>
                    <a:schemeClr val="tx1"/>
                  </a:solidFill>
                </a:rPr>
                <a:t>vitD,vit</a:t>
              </a:r>
              <a:r>
                <a:rPr lang="es-ES" sz="1000" dirty="0">
                  <a:solidFill>
                    <a:schemeClr val="tx1"/>
                  </a:solidFill>
                </a:rPr>
                <a:t> A y </a:t>
              </a:r>
              <a:r>
                <a:rPr lang="es-ES" sz="1000" dirty="0" err="1">
                  <a:solidFill>
                    <a:schemeClr val="tx1"/>
                  </a:solidFill>
                </a:rPr>
                <a:t>vit</a:t>
              </a:r>
              <a:r>
                <a:rPr lang="es-ES" sz="1000" dirty="0">
                  <a:solidFill>
                    <a:schemeClr val="tx1"/>
                  </a:solidFill>
                </a:rPr>
                <a:t> E, etc.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0214350" y="4452255"/>
              <a:ext cx="2034988" cy="1202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accent1"/>
                  </a:solidFill>
                </a:rPr>
                <a:t>Seguimiento longitudinal</a:t>
              </a:r>
            </a:p>
            <a:p>
              <a:pPr algn="ctr"/>
              <a:endParaRPr lang="es-ES" sz="1000" dirty="0">
                <a:solidFill>
                  <a:schemeClr val="accent1"/>
                </a:solidFill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</a:rPr>
                <a:t>Talla, peso, complicaciones y dosis acumuladas de corticoides.</a:t>
              </a:r>
            </a:p>
            <a:p>
              <a:pPr algn="ctr"/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44741" y="3570336"/>
            <a:ext cx="11452543" cy="3224055"/>
            <a:chOff x="644741" y="3570336"/>
            <a:chExt cx="11452543" cy="3224055"/>
          </a:xfrm>
        </p:grpSpPr>
        <p:sp>
          <p:nvSpPr>
            <p:cNvPr id="35" name="Rectángulo 34"/>
            <p:cNvSpPr/>
            <p:nvPr/>
          </p:nvSpPr>
          <p:spPr>
            <a:xfrm>
              <a:off x="644741" y="3849646"/>
              <a:ext cx="653434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1A2E2"/>
                </a:buClr>
                <a:buFont typeface="Wingdings" panose="05000000000000000000" pitchFamily="2" charset="2"/>
                <a:buChar char="Ø"/>
              </a:pPr>
              <a:r>
                <a:rPr lang="es-ES" b="1" dirty="0"/>
                <a:t>Valoración del crecimiento y del crecimiento compensatorio (“catch-up”)</a:t>
              </a:r>
              <a:endParaRPr lang="es-ES" dirty="0"/>
            </a:p>
            <a:p>
              <a:pPr marL="742950" lvl="1" indent="-285750">
                <a:buClr>
                  <a:srgbClr val="01A2E2"/>
                </a:buClr>
                <a:buFont typeface="Wingdings" panose="05000000000000000000" pitchFamily="2" charset="2"/>
                <a:buChar char="§"/>
              </a:pPr>
              <a:r>
                <a:rPr lang="es-ES" dirty="0"/>
                <a:t>Talla medida </a:t>
              </a:r>
              <a:r>
                <a:rPr lang="es-ES" b="1" dirty="0"/>
                <a:t>antes del TH</a:t>
              </a:r>
              <a:r>
                <a:rPr lang="es-ES" dirty="0"/>
                <a:t>, a los </a:t>
              </a:r>
              <a:r>
                <a:rPr lang="es-ES" b="1" dirty="0"/>
                <a:t>6 meses</a:t>
              </a:r>
              <a:r>
                <a:rPr lang="es-ES" dirty="0"/>
                <a:t>, al </a:t>
              </a:r>
              <a:r>
                <a:rPr lang="es-ES" b="1" dirty="0"/>
                <a:t>año</a:t>
              </a:r>
              <a:r>
                <a:rPr lang="es-ES" dirty="0"/>
                <a:t> y </a:t>
              </a:r>
              <a:r>
                <a:rPr lang="es-ES" b="1" dirty="0"/>
                <a:t>anualmente</a:t>
              </a:r>
              <a:r>
                <a:rPr lang="es-ES" dirty="0"/>
                <a:t> hasta Dic 2024.</a:t>
              </a:r>
            </a:p>
            <a:p>
              <a:pPr marL="742950" lvl="1" indent="-285750">
                <a:buClr>
                  <a:srgbClr val="01A2E2"/>
                </a:buClr>
                <a:buFont typeface="Wingdings" panose="05000000000000000000" pitchFamily="2" charset="2"/>
                <a:buChar char="§"/>
              </a:pPr>
              <a:r>
                <a:rPr lang="es-ES" dirty="0"/>
                <a:t>La talla se expresa como </a:t>
              </a:r>
              <a:r>
                <a:rPr lang="es-ES" b="1" dirty="0"/>
                <a:t>Z score</a:t>
              </a:r>
              <a:r>
                <a:rPr lang="es-ES" dirty="0"/>
                <a:t> (media = 0; DE = ±1) según las </a:t>
              </a:r>
              <a:r>
                <a:rPr lang="es-ES" b="1" dirty="0"/>
                <a:t>tablas de crecimiento OMS 2006–2007.</a:t>
              </a:r>
            </a:p>
            <a:p>
              <a:pPr marL="742950" lvl="1" indent="-285750">
                <a:buClr>
                  <a:srgbClr val="01A2E2"/>
                </a:buClr>
                <a:buFont typeface="Wingdings" panose="05000000000000000000" pitchFamily="2" charset="2"/>
                <a:buChar char="§"/>
              </a:pPr>
              <a:r>
                <a:rPr lang="es-ES" b="1" dirty="0"/>
                <a:t>Catch-up:</a:t>
              </a:r>
              <a:r>
                <a:rPr lang="es-ES" dirty="0"/>
                <a:t> incremento (∆) en la Z-talla entre dos mediciones consecutivas.</a:t>
              </a: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7456208" y="3570336"/>
              <a:ext cx="4641076" cy="3224055"/>
              <a:chOff x="7752297" y="3756316"/>
              <a:chExt cx="4432609" cy="3032583"/>
            </a:xfrm>
          </p:grpSpPr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2297" y="3756316"/>
                <a:ext cx="4432609" cy="3032583"/>
              </a:xfrm>
              <a:prstGeom prst="rect">
                <a:avLst/>
              </a:prstGeom>
            </p:spPr>
          </p:pic>
          <p:sp>
            <p:nvSpPr>
              <p:cNvPr id="24" name="Conector 23"/>
              <p:cNvSpPr/>
              <p:nvPr/>
            </p:nvSpPr>
            <p:spPr>
              <a:xfrm flipH="1">
                <a:off x="8758225" y="5960284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Conector 36"/>
              <p:cNvSpPr/>
              <p:nvPr/>
            </p:nvSpPr>
            <p:spPr>
              <a:xfrm flipH="1">
                <a:off x="8848686" y="5947299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Conector 37"/>
              <p:cNvSpPr/>
              <p:nvPr/>
            </p:nvSpPr>
            <p:spPr>
              <a:xfrm flipH="1">
                <a:off x="8972834" y="5818290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Conector 39"/>
              <p:cNvSpPr/>
              <p:nvPr/>
            </p:nvSpPr>
            <p:spPr>
              <a:xfrm flipH="1">
                <a:off x="9119756" y="5732254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Conector 41"/>
              <p:cNvSpPr/>
              <p:nvPr/>
            </p:nvSpPr>
            <p:spPr>
              <a:xfrm flipH="1">
                <a:off x="9340387" y="5558307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Conector 42"/>
              <p:cNvSpPr/>
              <p:nvPr/>
            </p:nvSpPr>
            <p:spPr>
              <a:xfrm flipH="1">
                <a:off x="9493802" y="5495553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Conector 43"/>
              <p:cNvSpPr/>
              <p:nvPr/>
            </p:nvSpPr>
            <p:spPr>
              <a:xfrm flipH="1">
                <a:off x="9656703" y="5432799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Conector 44"/>
              <p:cNvSpPr/>
              <p:nvPr/>
            </p:nvSpPr>
            <p:spPr>
              <a:xfrm flipH="1">
                <a:off x="9890465" y="5346757"/>
                <a:ext cx="45719" cy="6275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1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7" y="133003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 </a:t>
                </a:r>
                <a:r>
                  <a:rPr lang="es-ES" sz="2300" b="1" kern="1200" dirty="0"/>
                  <a:t>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 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dirty="0"/>
                  <a:t>Resultados</a:t>
                </a:r>
                <a:endParaRPr lang="es-ES" sz="2300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586228" y="1007790"/>
            <a:ext cx="899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586227" y="2393131"/>
            <a:ext cx="1004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660118" y="5137626"/>
            <a:ext cx="11212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255680" y="1976809"/>
            <a:ext cx="69161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1A2E2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Medición de la masa muscular (TC abdominal)</a:t>
            </a:r>
            <a:endParaRPr lang="es-ES" dirty="0"/>
          </a:p>
          <a:p>
            <a:pPr marL="742950" lvl="1" indent="-285750">
              <a:buClr>
                <a:srgbClr val="01A2E2"/>
              </a:buClr>
              <a:buFont typeface="Wingdings" panose="05000000000000000000" pitchFamily="2" charset="2"/>
              <a:buChar char="§"/>
            </a:pPr>
            <a:r>
              <a:rPr lang="es-ES" dirty="0"/>
              <a:t>En cortes axiales, se midió el </a:t>
            </a:r>
            <a:r>
              <a:rPr lang="es-ES" b="1" dirty="0"/>
              <a:t>área transversal total del músculo psoas</a:t>
            </a:r>
            <a:r>
              <a:rPr lang="es-ES" dirty="0"/>
              <a:t> a nivel </a:t>
            </a:r>
            <a:r>
              <a:rPr lang="es-ES" b="1" dirty="0"/>
              <a:t>L4–L5</a:t>
            </a:r>
            <a:r>
              <a:rPr lang="es-ES" dirty="0"/>
              <a:t>.</a:t>
            </a:r>
          </a:p>
          <a:p>
            <a:pPr marL="742950" lvl="1" indent="-285750">
              <a:buClr>
                <a:srgbClr val="01A2E2"/>
              </a:buClr>
              <a:buFont typeface="Wingdings" panose="05000000000000000000" pitchFamily="2" charset="2"/>
              <a:buChar char="§"/>
            </a:pPr>
            <a:r>
              <a:rPr lang="es-ES" dirty="0"/>
              <a:t>Se ajustó por la talla</a:t>
            </a:r>
            <a:r>
              <a:rPr lang="es-ES" baseline="30000" dirty="0"/>
              <a:t>2</a:t>
            </a:r>
            <a:r>
              <a:rPr lang="es-ES" dirty="0"/>
              <a:t>: </a:t>
            </a:r>
            <a:r>
              <a:rPr lang="es-ES" b="1" dirty="0"/>
              <a:t>índice del músculo psoas (PMI,mm²/m²)</a:t>
            </a:r>
            <a:r>
              <a:rPr lang="es-ES" dirty="0"/>
              <a:t>.</a:t>
            </a:r>
          </a:p>
          <a:p>
            <a:pPr marL="742950" lvl="1" indent="-285750">
              <a:buClr>
                <a:srgbClr val="01A2E2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PMI</a:t>
            </a:r>
            <a:r>
              <a:rPr lang="es-ES" dirty="0"/>
              <a:t> se utiliza como </a:t>
            </a:r>
            <a:r>
              <a:rPr lang="es-ES" b="1" dirty="0"/>
              <a:t>variable continua</a:t>
            </a:r>
            <a:r>
              <a:rPr lang="es-ES" dirty="0"/>
              <a:t>, dividiendo la cohorte en </a:t>
            </a:r>
            <a:r>
              <a:rPr lang="es-ES" b="1" dirty="0" err="1"/>
              <a:t>terciles</a:t>
            </a:r>
            <a:r>
              <a:rPr lang="es-ES" dirty="0"/>
              <a:t>, debido a la falta de puntos de corte validados para lactantes.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/>
          <a:srcRect l="10812" t="2716" r="10015"/>
          <a:stretch/>
        </p:blipFill>
        <p:spPr>
          <a:xfrm>
            <a:off x="7171868" y="1543022"/>
            <a:ext cx="5058013" cy="2763552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207590" y="4752868"/>
            <a:ext cx="11286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1A2E2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Análisis estadístico:</a:t>
            </a:r>
            <a:r>
              <a:rPr lang="es-ES" dirty="0"/>
              <a:t> Se empleó la t de </a:t>
            </a:r>
            <a:r>
              <a:rPr lang="es-ES" dirty="0" err="1"/>
              <a:t>Student</a:t>
            </a:r>
            <a:r>
              <a:rPr lang="es-ES" dirty="0"/>
              <a:t> para muestras independientes o U de Mann-Whitney y la correlación de Pearson o </a:t>
            </a:r>
            <a:r>
              <a:rPr lang="es-ES" dirty="0" err="1"/>
              <a:t>Spearman</a:t>
            </a:r>
            <a:r>
              <a:rPr lang="es-ES" dirty="0"/>
              <a:t> para el análisis mediante el paquete SPSS 17.0. Se consideró una P&lt;0,05 como significativa.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865185" y="3798743"/>
            <a:ext cx="33066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 err="1"/>
              <a:t>Lurz</a:t>
            </a:r>
            <a:r>
              <a:rPr lang="es-ES" sz="900" i="1" dirty="0"/>
              <a:t> </a:t>
            </a:r>
            <a:r>
              <a:rPr lang="es-ES" sz="900" i="1" dirty="0" err="1"/>
              <a:t>E.Paediatric</a:t>
            </a:r>
            <a:r>
              <a:rPr lang="es-ES" sz="900" i="1" dirty="0"/>
              <a:t> </a:t>
            </a:r>
            <a:r>
              <a:rPr lang="es-ES" sz="900" i="1" dirty="0" err="1"/>
              <a:t>reference</a:t>
            </a:r>
            <a:r>
              <a:rPr lang="es-ES" sz="900" i="1" dirty="0"/>
              <a:t> </a:t>
            </a:r>
            <a:r>
              <a:rPr lang="es-ES" sz="900" i="1" dirty="0" err="1"/>
              <a:t>values</a:t>
            </a:r>
            <a:r>
              <a:rPr lang="es-ES" sz="900" i="1" dirty="0"/>
              <a:t> </a:t>
            </a:r>
            <a:r>
              <a:rPr lang="es-ES" sz="900" i="1" dirty="0" err="1"/>
              <a:t>for</a:t>
            </a:r>
            <a:r>
              <a:rPr lang="es-ES" sz="900" i="1" dirty="0"/>
              <a:t> total psoas </a:t>
            </a:r>
            <a:r>
              <a:rPr lang="es-ES" sz="900" i="1" dirty="0" err="1"/>
              <a:t>muscle</a:t>
            </a:r>
            <a:r>
              <a:rPr lang="es-ES" sz="900" i="1" dirty="0"/>
              <a:t> área. </a:t>
            </a:r>
          </a:p>
          <a:p>
            <a:r>
              <a:rPr lang="es-ES" sz="900" i="1" dirty="0"/>
              <a:t>J </a:t>
            </a:r>
            <a:r>
              <a:rPr lang="es-ES" sz="900" i="1" dirty="0" err="1"/>
              <a:t>Cachexia</a:t>
            </a:r>
            <a:r>
              <a:rPr lang="es-ES" sz="900" i="1" dirty="0"/>
              <a:t> Sarcopenia </a:t>
            </a:r>
            <a:r>
              <a:rPr lang="es-ES" sz="900" i="1" dirty="0" err="1"/>
              <a:t>Muscle</a:t>
            </a:r>
            <a:r>
              <a:rPr lang="es-ES" sz="900" i="1" dirty="0"/>
              <a:t> 2020;11:405-414 </a:t>
            </a:r>
          </a:p>
          <a:p>
            <a:endParaRPr lang="es-ES" sz="900" i="1" dirty="0"/>
          </a:p>
        </p:txBody>
      </p:sp>
      <p:sp>
        <p:nvSpPr>
          <p:cNvPr id="33" name="Freeform 23"/>
          <p:cNvSpPr/>
          <p:nvPr/>
        </p:nvSpPr>
        <p:spPr>
          <a:xfrm>
            <a:off x="10887012" y="5997851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47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7126941" y="1410298"/>
            <a:ext cx="5192289" cy="4582995"/>
            <a:chOff x="7489103" y="2034742"/>
            <a:chExt cx="4674992" cy="2702824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0" t="91607" r="19887" b="3368"/>
            <a:stretch/>
          </p:blipFill>
          <p:spPr>
            <a:xfrm>
              <a:off x="7489103" y="4381966"/>
              <a:ext cx="4674992" cy="355600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0" t="-1" r="19887" b="67378"/>
            <a:stretch/>
          </p:blipFill>
          <p:spPr>
            <a:xfrm>
              <a:off x="7489103" y="2034742"/>
              <a:ext cx="4674992" cy="230882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9" y="122902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</a:t>
                </a:r>
                <a:r>
                  <a:rPr lang="es-ES" sz="2300" b="1" kern="1200" dirty="0"/>
                  <a:t> 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dirty="0"/>
                  <a:t>Resultados</a:t>
                </a:r>
                <a:endParaRPr lang="es-ES" sz="2300" b="1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586228" y="1007790"/>
            <a:ext cx="899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122349" y="916434"/>
            <a:ext cx="75753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u="sng" dirty="0">
                <a:solidFill>
                  <a:schemeClr val="accent1"/>
                </a:solidFill>
              </a:rPr>
              <a:t>Características basales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b="1" dirty="0"/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44 niños</a:t>
            </a:r>
            <a:r>
              <a:rPr lang="es-ES" dirty="0"/>
              <a:t> con </a:t>
            </a:r>
            <a:r>
              <a:rPr lang="es-ES" b="1" dirty="0"/>
              <a:t>TH</a:t>
            </a:r>
            <a:r>
              <a:rPr lang="es-ES" dirty="0"/>
              <a:t> antes de los </a:t>
            </a:r>
            <a:r>
              <a:rPr lang="es-ES" b="1" dirty="0"/>
              <a:t>18 meses</a:t>
            </a:r>
            <a:r>
              <a:rPr lang="es-ES" dirty="0"/>
              <a:t> (mediana: 9.9 ± 3.1 m) 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Sexo:</a:t>
            </a:r>
            <a:r>
              <a:rPr lang="es-ES" dirty="0"/>
              <a:t> 16 varones (35%) y 29 mujeres (65%)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Raza:</a:t>
            </a:r>
            <a:r>
              <a:rPr lang="es-ES" dirty="0"/>
              <a:t> 65% caucásicos, 32% hispanos y 2% africanos.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16 pacientes (36.4%)</a:t>
            </a:r>
            <a:r>
              <a:rPr lang="es-ES" dirty="0"/>
              <a:t> presentaban </a:t>
            </a:r>
            <a:r>
              <a:rPr lang="es-ES" b="1" dirty="0"/>
              <a:t>talla ≤ -2 DE</a:t>
            </a:r>
            <a:r>
              <a:rPr lang="es-ES" dirty="0"/>
              <a:t> antes del TH.</a:t>
            </a:r>
          </a:p>
          <a:p>
            <a:endParaRPr lang="es-ES" b="1" dirty="0"/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u="sng" dirty="0">
                <a:solidFill>
                  <a:schemeClr val="accent1"/>
                </a:solidFill>
              </a:rPr>
              <a:t>Dinámica del crecimiento y “catch-up”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0–6m postTH:</a:t>
            </a:r>
            <a:r>
              <a:rPr lang="es-ES" dirty="0"/>
              <a:t> estancamiento del crecimiento (Δ ZT= -0.29 ± 0.91)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6–24 m:</a:t>
            </a:r>
            <a:r>
              <a:rPr lang="es-ES" dirty="0"/>
              <a:t> catch-up importante (Δ ZT = +0.62 ± 0.78)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&gt;24 m</a:t>
            </a:r>
            <a:r>
              <a:rPr lang="es-ES" dirty="0"/>
              <a:t> aumento más lento y sostenido (Δ anual = +0.16)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A los 7 años (n=15):</a:t>
            </a:r>
            <a:r>
              <a:rPr lang="es-ES" dirty="0"/>
              <a:t> la talla media alcanza una Z score de -0.52 ± 0.77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021283" y="5325342"/>
            <a:ext cx="528917" cy="7552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8550200" y="5325208"/>
            <a:ext cx="844813" cy="75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9402677" y="5325208"/>
            <a:ext cx="2206617" cy="75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E7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7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9" y="122902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 </a:t>
                </a:r>
                <a:r>
                  <a:rPr lang="es-ES" sz="2300" b="1" kern="1200" dirty="0"/>
                  <a:t>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</a:t>
                </a:r>
                <a:r>
                  <a:rPr lang="es-ES" sz="2300" dirty="0"/>
                  <a:t> </a:t>
                </a:r>
                <a:r>
                  <a:rPr lang="es-ES" sz="2300" kern="1200" dirty="0"/>
                  <a:t>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dirty="0"/>
                  <a:t>Resultados</a:t>
                </a:r>
                <a:endParaRPr lang="es-ES" sz="2300" b="1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586228" y="1007790"/>
            <a:ext cx="899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65700" y="778627"/>
            <a:ext cx="7304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22349" y="1978956"/>
            <a:ext cx="5223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u="sng" dirty="0">
                <a:solidFill>
                  <a:schemeClr val="accent1"/>
                </a:solidFill>
              </a:rPr>
              <a:t>Efecto de la masa muscular en el catch-up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u="sng" dirty="0"/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b="1" dirty="0"/>
              <a:t>PMI</a:t>
            </a:r>
            <a:r>
              <a:rPr lang="es-ES" dirty="0"/>
              <a:t> se correlacionó </a:t>
            </a:r>
            <a:r>
              <a:rPr lang="es-ES" b="1" dirty="0"/>
              <a:t>negativamente</a:t>
            </a:r>
            <a:r>
              <a:rPr lang="es-ES" dirty="0"/>
              <a:t> con el catch-up desde el </a:t>
            </a:r>
            <a:r>
              <a:rPr lang="es-ES" b="1" dirty="0"/>
              <a:t>nadir de los 6 meses hasta los 4 años post-TH</a:t>
            </a:r>
            <a:r>
              <a:rPr lang="es-ES" dirty="0"/>
              <a:t>:  r = -0.392, </a:t>
            </a:r>
            <a:r>
              <a:rPr lang="es-ES" i="1" dirty="0"/>
              <a:t>p</a:t>
            </a:r>
            <a:r>
              <a:rPr lang="es-ES" dirty="0"/>
              <a:t> = 0.016.</a:t>
            </a:r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742950" lvl="1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b="1" dirty="0" err="1"/>
              <a:t>tercil</a:t>
            </a:r>
            <a:r>
              <a:rPr lang="es-ES" b="1" dirty="0"/>
              <a:t> más bajo de PMI</a:t>
            </a:r>
            <a:r>
              <a:rPr lang="es-ES" dirty="0"/>
              <a:t> (1) mostró </a:t>
            </a:r>
            <a:r>
              <a:rPr lang="es-ES" b="1" dirty="0"/>
              <a:t>mayor catch up </a:t>
            </a:r>
            <a:r>
              <a:rPr lang="es-ES" dirty="0"/>
              <a:t>que el </a:t>
            </a:r>
            <a:r>
              <a:rPr lang="es-ES" dirty="0" err="1"/>
              <a:t>tercil</a:t>
            </a:r>
            <a:r>
              <a:rPr lang="es-ES" dirty="0"/>
              <a:t> más alto (3) (</a:t>
            </a:r>
            <a:r>
              <a:rPr lang="es-ES" i="1" dirty="0"/>
              <a:t>p</a:t>
            </a:r>
            <a:r>
              <a:rPr lang="es-ES" dirty="0"/>
              <a:t> = 0.037)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3861" r="45433" b="17629"/>
          <a:stretch/>
        </p:blipFill>
        <p:spPr>
          <a:xfrm>
            <a:off x="6081616" y="1026257"/>
            <a:ext cx="6038666" cy="53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9" y="122902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 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 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dirty="0"/>
                  <a:t>Resultados</a:t>
                </a:r>
                <a:endParaRPr lang="es-ES" sz="2300" b="1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586228" y="1007790"/>
            <a:ext cx="899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0" y="1351235"/>
            <a:ext cx="7304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67613" y="1110734"/>
            <a:ext cx="54300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b="1" u="sng" dirty="0">
                <a:solidFill>
                  <a:schemeClr val="accent1"/>
                </a:solidFill>
              </a:rPr>
              <a:t>Otros factores que influyeron en el catch-up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u="sng" dirty="0"/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dirty="0"/>
              <a:t>La </a:t>
            </a:r>
            <a:r>
              <a:rPr lang="es-ES" b="1" dirty="0"/>
              <a:t>talla (Z-score) al TH:</a:t>
            </a:r>
            <a:r>
              <a:rPr lang="es-ES" dirty="0"/>
              <a:t> correlación </a:t>
            </a:r>
            <a:r>
              <a:rPr lang="es-ES" b="1" dirty="0"/>
              <a:t>negativa</a:t>
            </a:r>
            <a:r>
              <a:rPr lang="es-ES" dirty="0"/>
              <a:t> con el catch-up: r = - 0.350, </a:t>
            </a:r>
            <a:r>
              <a:rPr lang="es-ES" i="1" dirty="0"/>
              <a:t>p</a:t>
            </a:r>
            <a:r>
              <a:rPr lang="es-ES" dirty="0"/>
              <a:t> = 0.022.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Edad al TH:</a:t>
            </a:r>
            <a:r>
              <a:rPr lang="es-ES" dirty="0"/>
              <a:t> correlación </a:t>
            </a:r>
            <a:r>
              <a:rPr lang="es-ES" b="1" dirty="0"/>
              <a:t>positiva</a:t>
            </a:r>
            <a:r>
              <a:rPr lang="es-ES" dirty="0"/>
              <a:t> con el catch-up</a:t>
            </a:r>
          </a:p>
          <a:p>
            <a:pPr>
              <a:buClr>
                <a:srgbClr val="009AE6"/>
              </a:buClr>
            </a:pPr>
            <a:r>
              <a:rPr lang="es-ES" dirty="0"/>
              <a:t>      r = 0.306, </a:t>
            </a:r>
            <a:r>
              <a:rPr lang="es-ES" i="1" dirty="0"/>
              <a:t>p</a:t>
            </a:r>
            <a:r>
              <a:rPr lang="es-ES" dirty="0"/>
              <a:t> = 0.046.</a:t>
            </a:r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PELD:</a:t>
            </a:r>
            <a:r>
              <a:rPr lang="es-ES" dirty="0"/>
              <a:t> correlación </a:t>
            </a:r>
            <a:r>
              <a:rPr lang="es-ES" b="1" dirty="0"/>
              <a:t>positiva</a:t>
            </a:r>
            <a:r>
              <a:rPr lang="es-ES" dirty="0"/>
              <a:t> casi significativa r = 0.319, p = 0.054.</a:t>
            </a:r>
            <a:endParaRPr lang="es-ES" b="1" dirty="0"/>
          </a:p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§"/>
            </a:pPr>
            <a:r>
              <a:rPr lang="es-ES" b="1" dirty="0"/>
              <a:t>Otros parámetros: </a:t>
            </a:r>
            <a:r>
              <a:rPr lang="es-ES" dirty="0"/>
              <a:t>datos antropométricos, complicaciones (tempranas o tardías) </a:t>
            </a:r>
            <a:r>
              <a:rPr lang="es-ES" b="1" dirty="0"/>
              <a:t>no </a:t>
            </a:r>
            <a:r>
              <a:rPr lang="es-ES" dirty="0"/>
              <a:t>mostraron correlación significativa.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67614" y="1275125"/>
            <a:ext cx="11616796" cy="4761931"/>
            <a:chOff x="367614" y="1275125"/>
            <a:chExt cx="11616796" cy="4761931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8" t="11509" r="31026" b="10749"/>
            <a:stretch/>
          </p:blipFill>
          <p:spPr>
            <a:xfrm>
              <a:off x="5945536" y="1275125"/>
              <a:ext cx="6038874" cy="4761931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367614" y="4502135"/>
              <a:ext cx="51994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9AE6"/>
                </a:buClr>
                <a:buFont typeface="Wingdings" panose="05000000000000000000" pitchFamily="2" charset="2"/>
                <a:buChar char="§"/>
              </a:pPr>
              <a:endParaRPr lang="es-ES" b="1" dirty="0"/>
            </a:p>
            <a:p>
              <a:pPr marL="285750" indent="-285750">
                <a:buClr>
                  <a:srgbClr val="009AE6"/>
                </a:buClr>
                <a:buFont typeface="Wingdings" panose="05000000000000000000" pitchFamily="2" charset="2"/>
                <a:buChar char="§"/>
              </a:pPr>
              <a:r>
                <a:rPr lang="es-ES" b="1" dirty="0"/>
                <a:t>Corticoides: </a:t>
              </a:r>
              <a:r>
                <a:rPr lang="es-ES" dirty="0"/>
                <a:t>las</a:t>
              </a:r>
              <a:r>
                <a:rPr lang="es-ES" b="1" dirty="0"/>
                <a:t> </a:t>
              </a:r>
              <a:r>
                <a:rPr lang="es-ES" dirty="0"/>
                <a:t>dosis acumulada durante los </a:t>
              </a:r>
              <a:r>
                <a:rPr lang="es-ES" b="1" dirty="0"/>
                <a:t>primeros 2 años post-TH </a:t>
              </a:r>
              <a:r>
                <a:rPr lang="es-ES" dirty="0"/>
                <a:t>se asoció </a:t>
              </a:r>
              <a:r>
                <a:rPr lang="es-ES" b="1" dirty="0"/>
                <a:t>negativamente </a:t>
              </a:r>
              <a:r>
                <a:rPr lang="es-ES" dirty="0"/>
                <a:t>con la Z-talla a los 2 años (r = -0.432, </a:t>
              </a:r>
              <a:r>
                <a:rPr lang="es-ES" i="1" dirty="0"/>
                <a:t>p</a:t>
              </a:r>
              <a:r>
                <a:rPr lang="es-ES" dirty="0"/>
                <a:t> = 0.003).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4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22349" y="122902"/>
            <a:ext cx="12069651" cy="478233"/>
            <a:chOff x="122347" y="133003"/>
            <a:chExt cx="12069651" cy="478233"/>
          </a:xfrm>
        </p:grpSpPr>
        <p:grpSp>
          <p:nvGrpSpPr>
            <p:cNvPr id="2" name="Grupo 1"/>
            <p:cNvGrpSpPr/>
            <p:nvPr/>
          </p:nvGrpSpPr>
          <p:grpSpPr>
            <a:xfrm>
              <a:off x="122347" y="133003"/>
              <a:ext cx="6916188" cy="473916"/>
              <a:chOff x="122347" y="133003"/>
              <a:chExt cx="6916188" cy="473916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122347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0 w 2657734"/>
                  <a:gd name="connsiteY5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82" tIns="61341" rIns="149150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Introducción </a:t>
                </a:r>
                <a:r>
                  <a:rPr lang="es-ES" sz="2300" b="1" kern="1200" dirty="0"/>
                  <a:t>  </a:t>
                </a:r>
              </a:p>
            </p:txBody>
          </p:sp>
          <p:sp>
            <p:nvSpPr>
              <p:cNvPr id="4" name="Forma libre 3"/>
              <p:cNvSpPr/>
              <p:nvPr/>
            </p:nvSpPr>
            <p:spPr>
              <a:xfrm>
                <a:off x="2426761" y="133003"/>
                <a:ext cx="2657734" cy="473916"/>
              </a:xfrm>
              <a:custGeom>
                <a:avLst/>
                <a:gdLst>
                  <a:gd name="connsiteX0" fmla="*/ 0 w 2657734"/>
                  <a:gd name="connsiteY0" fmla="*/ 0 h 473916"/>
                  <a:gd name="connsiteX1" fmla="*/ 2420776 w 2657734"/>
                  <a:gd name="connsiteY1" fmla="*/ 0 h 473916"/>
                  <a:gd name="connsiteX2" fmla="*/ 2657734 w 2657734"/>
                  <a:gd name="connsiteY2" fmla="*/ 236958 h 473916"/>
                  <a:gd name="connsiteX3" fmla="*/ 2420776 w 2657734"/>
                  <a:gd name="connsiteY3" fmla="*/ 473916 h 473916"/>
                  <a:gd name="connsiteX4" fmla="*/ 0 w 2657734"/>
                  <a:gd name="connsiteY4" fmla="*/ 473916 h 473916"/>
                  <a:gd name="connsiteX5" fmla="*/ 236958 w 2657734"/>
                  <a:gd name="connsiteY5" fmla="*/ 236958 h 473916"/>
                  <a:gd name="connsiteX6" fmla="*/ 0 w 2657734"/>
                  <a:gd name="connsiteY6" fmla="*/ 0 h 47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73916">
                    <a:moveTo>
                      <a:pt x="0" y="0"/>
                    </a:moveTo>
                    <a:lnTo>
                      <a:pt x="2420776" y="0"/>
                    </a:lnTo>
                    <a:lnTo>
                      <a:pt x="2657734" y="236958"/>
                    </a:lnTo>
                    <a:lnTo>
                      <a:pt x="2420776" y="473916"/>
                    </a:lnTo>
                    <a:lnTo>
                      <a:pt x="0" y="473916"/>
                    </a:lnTo>
                    <a:lnTo>
                      <a:pt x="236958" y="236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970" tIns="61341" rIns="267629" bIns="61341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  Objetivos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4380801" y="133003"/>
                <a:ext cx="2657734" cy="459766"/>
              </a:xfrm>
              <a:custGeom>
                <a:avLst/>
                <a:gdLst>
                  <a:gd name="connsiteX0" fmla="*/ 0 w 2657734"/>
                  <a:gd name="connsiteY0" fmla="*/ 0 h 459766"/>
                  <a:gd name="connsiteX1" fmla="*/ 2427851 w 2657734"/>
                  <a:gd name="connsiteY1" fmla="*/ 0 h 459766"/>
                  <a:gd name="connsiteX2" fmla="*/ 2657734 w 2657734"/>
                  <a:gd name="connsiteY2" fmla="*/ 229883 h 459766"/>
                  <a:gd name="connsiteX3" fmla="*/ 2427851 w 2657734"/>
                  <a:gd name="connsiteY3" fmla="*/ 459766 h 459766"/>
                  <a:gd name="connsiteX4" fmla="*/ 0 w 2657734"/>
                  <a:gd name="connsiteY4" fmla="*/ 459766 h 459766"/>
                  <a:gd name="connsiteX5" fmla="*/ 229883 w 2657734"/>
                  <a:gd name="connsiteY5" fmla="*/ 229883 h 459766"/>
                  <a:gd name="connsiteX6" fmla="*/ 0 w 2657734"/>
                  <a:gd name="connsiteY6" fmla="*/ 0 h 45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7734" h="459766">
                    <a:moveTo>
                      <a:pt x="0" y="0"/>
                    </a:moveTo>
                    <a:lnTo>
                      <a:pt x="2427851" y="0"/>
                    </a:lnTo>
                    <a:lnTo>
                      <a:pt x="2657734" y="229883"/>
                    </a:lnTo>
                    <a:lnTo>
                      <a:pt x="2427851" y="459766"/>
                    </a:lnTo>
                    <a:lnTo>
                      <a:pt x="0" y="459766"/>
                    </a:lnTo>
                    <a:lnTo>
                      <a:pt x="229883" y="2298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1895" tIns="61341" rIns="260554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kern="1200" dirty="0"/>
                  <a:t>Métodos</a:t>
                </a:r>
              </a:p>
            </p:txBody>
          </p:sp>
        </p:grpSp>
        <p:sp>
          <p:nvSpPr>
            <p:cNvPr id="25" name="Cheurón 24"/>
            <p:cNvSpPr/>
            <p:nvPr/>
          </p:nvSpPr>
          <p:spPr>
            <a:xfrm>
              <a:off x="9223382" y="135532"/>
              <a:ext cx="2968616" cy="475704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" dirty="0"/>
                <a:t>      </a:t>
              </a:r>
              <a:r>
                <a:rPr lang="es-ES" sz="2300" dirty="0"/>
                <a:t>Conclusiones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6808653" y="133003"/>
              <a:ext cx="2657734" cy="459766"/>
              <a:chOff x="4258454" y="2530"/>
              <a:chExt cx="2657734" cy="459766"/>
            </a:xfrm>
          </p:grpSpPr>
          <p:sp>
            <p:nvSpPr>
              <p:cNvPr id="29" name="Cheurón 28"/>
              <p:cNvSpPr/>
              <p:nvPr/>
            </p:nvSpPr>
            <p:spPr>
              <a:xfrm>
                <a:off x="4258454" y="2530"/>
                <a:ext cx="2657734" cy="459766"/>
              </a:xfrm>
              <a:prstGeom prst="chevron">
                <a:avLst/>
              </a:prstGeom>
              <a:solidFill>
                <a:srgbClr val="01A2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urón 4"/>
              <p:cNvSpPr/>
              <p:nvPr/>
            </p:nvSpPr>
            <p:spPr>
              <a:xfrm>
                <a:off x="4488337" y="2530"/>
                <a:ext cx="2197968" cy="4597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012" tIns="61341" rIns="30671" bIns="61341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300" b="1" dirty="0"/>
                  <a:t>Resultados</a:t>
                </a:r>
                <a:endParaRPr lang="es-ES" sz="2300" b="1" kern="1200" dirty="0"/>
              </a:p>
            </p:txBody>
          </p:sp>
        </p:grpSp>
      </p:grpSp>
      <p:sp>
        <p:nvSpPr>
          <p:cNvPr id="20" name="Rectángulo 19"/>
          <p:cNvSpPr/>
          <p:nvPr/>
        </p:nvSpPr>
        <p:spPr>
          <a:xfrm>
            <a:off x="586228" y="1007790"/>
            <a:ext cx="899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24" name="Rectángulo 23"/>
          <p:cNvSpPr/>
          <p:nvPr/>
        </p:nvSpPr>
        <p:spPr>
          <a:xfrm>
            <a:off x="65700" y="778627"/>
            <a:ext cx="7304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  <a:p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00477" y="795828"/>
            <a:ext cx="958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E6"/>
              </a:buClr>
              <a:buFont typeface="Wingdings" panose="05000000000000000000" pitchFamily="2" charset="2"/>
              <a:buChar char="Ø"/>
            </a:pPr>
            <a:r>
              <a:rPr lang="es-ES" dirty="0"/>
              <a:t>Para el análisis </a:t>
            </a:r>
            <a:r>
              <a:rPr lang="es-ES" dirty="0" err="1"/>
              <a:t>multivariante</a:t>
            </a:r>
            <a:r>
              <a:rPr lang="es-ES" dirty="0"/>
              <a:t>, se realizaron </a:t>
            </a:r>
            <a:r>
              <a:rPr lang="es-ES" b="1" dirty="0"/>
              <a:t>dos modelos de regresión lineal: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98" y="1978956"/>
            <a:ext cx="6725589" cy="4305901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597517" y="1142912"/>
            <a:ext cx="1161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</a:t>
            </a:r>
            <a:r>
              <a:rPr lang="es-ES" b="1" dirty="0"/>
              <a:t>ambos modelos</a:t>
            </a:r>
            <a:r>
              <a:rPr lang="es-ES" dirty="0"/>
              <a:t>, la </a:t>
            </a:r>
            <a:r>
              <a:rPr lang="es-ES" b="1" dirty="0"/>
              <a:t>única variable independiente significativa</a:t>
            </a:r>
            <a:r>
              <a:rPr lang="es-ES" dirty="0"/>
              <a:t>  fue el </a:t>
            </a:r>
            <a:r>
              <a:rPr lang="es-ES" b="1" dirty="0"/>
              <a:t>PMI</a:t>
            </a:r>
            <a:r>
              <a:rPr lang="es-ES" dirty="0"/>
              <a:t>, confirmándose como el </a:t>
            </a:r>
            <a:r>
              <a:rPr lang="es-ES" b="1" dirty="0"/>
              <a:t>principal factor predictivo del catch up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5084494" y="2900218"/>
            <a:ext cx="3874779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5084493" y="4490937"/>
            <a:ext cx="3874779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reeform 23"/>
          <p:cNvSpPr/>
          <p:nvPr/>
        </p:nvSpPr>
        <p:spPr>
          <a:xfrm>
            <a:off x="10887012" y="5997851"/>
            <a:ext cx="1153390" cy="301394"/>
          </a:xfrm>
          <a:custGeom>
            <a:avLst/>
            <a:gdLst/>
            <a:ahLst/>
            <a:cxnLst/>
            <a:rect l="l" t="t" r="r" b="b"/>
            <a:pathLst>
              <a:path w="6746589" h="678876">
                <a:moveTo>
                  <a:pt x="0" y="0"/>
                </a:moveTo>
                <a:lnTo>
                  <a:pt x="6746589" y="0"/>
                </a:lnTo>
                <a:lnTo>
                  <a:pt x="6746589" y="678875"/>
                </a:lnTo>
                <a:lnTo>
                  <a:pt x="0" y="6788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67247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3F11A0-5B7B-4C63-A519-FBDB5A178260}"/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4C74D6-8E01-4C8F-A796-A362780A2589}">
  <ds:schemaRefs>
    <ds:schemaRef ds:uri="http://purl.org/dc/elements/1.1/"/>
    <ds:schemaRef ds:uri="http://schemas.microsoft.com/office/2006/documentManagement/types"/>
    <ds:schemaRef ds:uri="0c5cd9b1-7df6-4125-9594-fc0acfe49476"/>
    <ds:schemaRef ds:uri="2ba98950-7f45-4f63-93ce-8807729bc465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1340</Words>
  <Application>Microsoft Macintosh PowerPoint</Application>
  <PresentationFormat>Panorámica</PresentationFormat>
  <Paragraphs>199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AdvOT9b12cd41</vt:lpstr>
      <vt:lpstr>Arial</vt:lpstr>
      <vt:lpstr>Calibri</vt:lpstr>
      <vt:lpstr>Calibri Light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Microsoft Office User</cp:lastModifiedBy>
  <cp:revision>81</cp:revision>
  <dcterms:created xsi:type="dcterms:W3CDTF">2022-01-31T13:34:55Z</dcterms:created>
  <dcterms:modified xsi:type="dcterms:W3CDTF">2025-10-23T07:45:37Z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