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85" r:id="rId5"/>
    <p:sldId id="263" r:id="rId6"/>
    <p:sldId id="267" r:id="rId7"/>
    <p:sldId id="265" r:id="rId8"/>
    <p:sldId id="270" r:id="rId9"/>
    <p:sldId id="280" r:id="rId10"/>
    <p:sldId id="277" r:id="rId11"/>
    <p:sldId id="286" r:id="rId12"/>
    <p:sldId id="289" r:id="rId13"/>
    <p:sldId id="278" r:id="rId14"/>
    <p:sldId id="281" r:id="rId15"/>
    <p:sldId id="283" r:id="rId16"/>
    <p:sldId id="282" r:id="rId17"/>
    <p:sldId id="287" r:id="rId18"/>
    <p:sldId id="290" r:id="rId19"/>
    <p:sldId id="291" r:id="rId20"/>
    <p:sldId id="288" r:id="rId21"/>
    <p:sldId id="284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094"/>
    <a:srgbClr val="FFFFFF"/>
    <a:srgbClr val="BCBC88"/>
    <a:srgbClr val="007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0" autoAdjust="0"/>
    <p:restoredTop sz="91634" autoAdjust="0"/>
  </p:normalViewPr>
  <p:slideViewPr>
    <p:cSldViewPr snapToGrid="0" showGuides="1">
      <p:cViewPr varScale="1">
        <p:scale>
          <a:sx n="63" d="100"/>
          <a:sy n="63" d="100"/>
        </p:scale>
        <p:origin x="936" y="66"/>
      </p:cViewPr>
      <p:guideLst>
        <p:guide orient="horz" pos="4133"/>
        <p:guide pos="37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6A5CF-6D2C-4E1A-96FF-595BD0165308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0B3F1-A9B7-434A-BA8B-8FF77BEFD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Regresión de Cox, Discriminación de los modelos se evaluó mediante el estadístico c de </a:t>
            </a:r>
            <a:r>
              <a:rPr lang="es-ES" dirty="0" err="1"/>
              <a:t>Harrell</a:t>
            </a:r>
            <a:r>
              <a:rPr lang="es-ES" dirty="0"/>
              <a:t>,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0B3F1-A9B7-434A-BA8B-8FF77BEFD33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27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Tabla descriptivo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0B3F1-A9B7-434A-BA8B-8FF77BEFD33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318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an even distribution between men and women (18.2% vs. 17.6%; p=0.34).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0B3F1-A9B7-434A-BA8B-8FF77BEFD33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43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Multivariantes con GEMA-</a:t>
            </a:r>
            <a:r>
              <a:rPr lang="es-ES" dirty="0" err="1"/>
              <a:t>Na</a:t>
            </a:r>
            <a:r>
              <a:rPr lang="es-ES" dirty="0"/>
              <a:t> y con MELD 3,0 para ver ascitis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0B3F1-A9B7-434A-BA8B-8FF77BEFD339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16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32F28-41D2-F677-F638-AB4B41685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4030A4B-633E-2062-AA9E-4402A5F9FE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CDA38AD-1981-3CC9-C379-50294D4B3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Multivariante con GEMA-</a:t>
            </a:r>
            <a:r>
              <a:rPr lang="es-ES" dirty="0" err="1"/>
              <a:t>Na</a:t>
            </a:r>
            <a:r>
              <a:rPr lang="es-ES" dirty="0"/>
              <a:t> sin ascitis para ver que ascitis pierde su significación,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A84835-73AD-CE5C-3321-0D215FAD7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0B3F1-A9B7-434A-BA8B-8FF77BEFD339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36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0B3F1-A9B7-434A-BA8B-8FF77BEFD339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91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115587B-B43B-4D6F-996F-5CCAB5DBD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9A481922-CA99-4FBA-B000-04331DFA1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34D94FBF-B5EE-44B7-8B2E-E267F609A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2EBD-EC2D-4BBA-9BEF-693AE5010F42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AFBA004-98F6-4051-8224-48BB7635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C867D17B-C9BF-425A-A1FF-21789440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38AC-64EF-4E05-982C-49452810C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66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82235AA-95E6-4E4D-AC10-8639AAB1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97DB15B2-3972-4AB5-B603-604D21FF9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6AB33D2B-78A3-4763-84EB-E1510CA8A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2EBD-EC2D-4BBA-9BEF-693AE5010F42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5E9ED61F-F9CF-44F3-9AD3-27E2FC505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B72A0FEF-4783-47FA-8B37-8871BF71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38AC-64EF-4E05-982C-49452810C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232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79AA3B6B-4184-41EF-90DC-C47686FBD8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8F235AD1-8E0C-48C8-B4E7-9BE987F4C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EF7E07D-64C8-4B56-9EF5-2F021488A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2EBD-EC2D-4BBA-9BEF-693AE5010F42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F1DB76C-3D51-4080-BDD8-21142FC7A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E58B232-05DD-4326-AAEA-C87D8F44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38AC-64EF-4E05-982C-49452810C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17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AB8EAED-7F5F-4239-9921-3200A891C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6051D2F6-508E-4390-AC50-8CED09B48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8ECAA30-A773-4640-9B67-8588BC5F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2EBD-EC2D-4BBA-9BEF-693AE5010F42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5F7220BB-D447-4EBD-AADB-B7F86E4C5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9D1FE85-2540-4545-B07E-439D25835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38AC-64EF-4E05-982C-49452810C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66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711133-33B2-436C-8BD7-49151F51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88404B82-C773-4E9B-BACA-602D49FAE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AA4A5E52-F828-42B3-BAF5-E5D76625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2EBD-EC2D-4BBA-9BEF-693AE5010F42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F57FD0B-2CE8-44E1-AF89-C25E8D2B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61FD08A-B501-4469-A09E-E1862BCD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38AC-64EF-4E05-982C-49452810C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6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0C40774-06BA-4E34-A1DD-04FDEDAE7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B7B77B9C-69F3-4185-99B7-2A36F9141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EEB42AE9-0B56-4400-9D0E-F6FB43262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4F02FD58-F746-414D-BCD9-3B6E13F00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2EBD-EC2D-4BBA-9BEF-693AE5010F42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FF418B5C-A58F-4C5D-A4FE-368E5D4F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0EAEA0C-12EF-4DD7-9F9F-EFA4C52E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38AC-64EF-4E05-982C-49452810C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05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5FF0AFD-96E0-48E1-B2FF-0DCA6946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D41468AC-20A1-42E9-BCC0-A90F92AA1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E904FE6A-066D-4EDD-9A7C-59764778E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DAF0AAF0-1FF2-40C9-BF26-FF37596BD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3D1F371C-AAF0-41E1-A89D-5367A1747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414E9EB6-E232-49BD-A3D7-74EA20F1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2EBD-EC2D-4BBA-9BEF-693AE5010F42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D71DB8B7-DEBF-4C07-8DBC-C29FB4F38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FEC061BC-6873-4A7A-82B0-293BFE9F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38AC-64EF-4E05-982C-49452810C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57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3CA4055-927F-474B-B328-207B36E4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1DFC7828-7F28-4D21-B4D8-A49F03CA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2EBD-EC2D-4BBA-9BEF-693AE5010F42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56BA5F3C-69D2-4433-B920-008DCBAD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D5DC6CDE-0F2D-4776-87AB-D7A602B4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38AC-64EF-4E05-982C-49452810C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73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8384D672-8673-42B7-B892-0514603C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2EBD-EC2D-4BBA-9BEF-693AE5010F42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D7432ED8-C532-42A1-9734-D3230BC6E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5890D2AA-B944-45B7-AFD0-E9F4356C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38AC-64EF-4E05-982C-49452810C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39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EF38077-E4C4-46DE-A378-6A1E3EB63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426305B7-D112-4860-958D-32467EAE1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C9E8CE23-FBF0-42A5-9589-6870AA24F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564E448-B7E0-488F-88AE-EFFD546E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2EBD-EC2D-4BBA-9BEF-693AE5010F42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58095CDC-1219-402D-BE80-2CB9748E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FC616A5A-2378-4478-88E4-18848AAC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38AC-64EF-4E05-982C-49452810C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833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90C0B51-D7E0-4E2D-82BB-1BC092F3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F3B4EF55-2021-444D-9425-41F6A64BDD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DF63590B-33F8-4D67-838A-F598AF75B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28A4411B-66CF-4BCA-A087-93085F96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2EBD-EC2D-4BBA-9BEF-693AE5010F42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41F31955-1C75-466A-A490-3C3B8D27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C0C8CDFE-2026-4504-AA5F-E4F18C0D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38AC-64EF-4E05-982C-49452810C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35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7F10B94B-7BC3-4A97-B77D-65AFEC392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DC3CE9D4-BE59-4C91-900A-B7DD4EF3E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14E2F0E9-B4C4-4D30-9A92-EF665512C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B2EBD-EC2D-4BBA-9BEF-693AE5010F42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17E6E2D-0710-41E6-9E75-B748EE169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3EFE05B-D1F4-48FC-95B6-56D3879EC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38AC-64EF-4E05-982C-49452810C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76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.png"/><Relationship Id="rId7" Type="http://schemas.openxmlformats.org/officeDocument/2006/relationships/image" Target="../media/image70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8.jpe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8.jpeg"/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jpg"/><Relationship Id="rId10" Type="http://schemas.openxmlformats.org/officeDocument/2006/relationships/image" Target="../media/image25.png"/><Relationship Id="rId4" Type="http://schemas.openxmlformats.org/officeDocument/2006/relationships/image" Target="../media/image20.emf"/><Relationship Id="rId9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26" Type="http://schemas.openxmlformats.org/officeDocument/2006/relationships/image" Target="../media/image50.png"/><Relationship Id="rId21" Type="http://schemas.openxmlformats.org/officeDocument/2006/relationships/image" Target="../media/image45.png"/><Relationship Id="rId34" Type="http://schemas.openxmlformats.org/officeDocument/2006/relationships/image" Target="../media/image58.jpeg"/><Relationship Id="rId7" Type="http://schemas.openxmlformats.org/officeDocument/2006/relationships/image" Target="../media/image4.pn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5" Type="http://schemas.openxmlformats.org/officeDocument/2006/relationships/image" Target="../media/image49.png"/><Relationship Id="rId33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0.gif"/><Relationship Id="rId20" Type="http://schemas.openxmlformats.org/officeDocument/2006/relationships/image" Target="../media/image44.jpe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24" Type="http://schemas.openxmlformats.org/officeDocument/2006/relationships/image" Target="../media/image48.jpeg"/><Relationship Id="rId32" Type="http://schemas.openxmlformats.org/officeDocument/2006/relationships/image" Target="../media/image56.png"/><Relationship Id="rId37" Type="http://schemas.openxmlformats.org/officeDocument/2006/relationships/image" Target="../media/image7.png"/><Relationship Id="rId5" Type="http://schemas.openxmlformats.org/officeDocument/2006/relationships/image" Target="../media/image21.jpg"/><Relationship Id="rId15" Type="http://schemas.openxmlformats.org/officeDocument/2006/relationships/image" Target="../media/image39.jpeg"/><Relationship Id="rId23" Type="http://schemas.openxmlformats.org/officeDocument/2006/relationships/image" Target="../media/image47.png"/><Relationship Id="rId28" Type="http://schemas.openxmlformats.org/officeDocument/2006/relationships/image" Target="../media/image52.jpeg"/><Relationship Id="rId36" Type="http://schemas.openxmlformats.org/officeDocument/2006/relationships/image" Target="../media/image60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31" Type="http://schemas.openxmlformats.org/officeDocument/2006/relationships/image" Target="../media/image55.jpeg"/><Relationship Id="rId4" Type="http://schemas.openxmlformats.org/officeDocument/2006/relationships/image" Target="../media/image9.pn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Relationship Id="rId22" Type="http://schemas.openxmlformats.org/officeDocument/2006/relationships/image" Target="../media/image46.jpeg"/><Relationship Id="rId27" Type="http://schemas.openxmlformats.org/officeDocument/2006/relationships/image" Target="../media/image51.jpeg"/><Relationship Id="rId30" Type="http://schemas.openxmlformats.org/officeDocument/2006/relationships/image" Target="../media/image54.jpeg"/><Relationship Id="rId35" Type="http://schemas.openxmlformats.org/officeDocument/2006/relationships/image" Target="../media/image59.jpeg"/><Relationship Id="rId8" Type="http://schemas.openxmlformats.org/officeDocument/2006/relationships/image" Target="../media/image10.png"/><Relationship Id="rId3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4.400+ Mapa De Reino Unido Fotografías de stock, fotos e imágenes ...">
            <a:extLst>
              <a:ext uri="{FF2B5EF4-FFF2-40B4-BE49-F238E27FC236}">
                <a16:creationId xmlns:a16="http://schemas.microsoft.com/office/drawing/2014/main" id="{E63BEC52-4DFD-8B96-580E-860CCDBB2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100" y="5193189"/>
            <a:ext cx="1653015" cy="165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8F812B55-4380-D3F1-077A-F92F06EF6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84" y="5163189"/>
            <a:ext cx="2147792" cy="106388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76954D94-F838-57DC-02D6-85A582615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766"/>
            <a:ext cx="2147792" cy="1776234"/>
          </a:xfrm>
          <a:prstGeom prst="rect">
            <a:avLst/>
          </a:prstGeom>
        </p:spPr>
      </p:pic>
      <p:pic>
        <p:nvPicPr>
          <p:cNvPr id="49" name="Picture 12" descr="Ver las imágenes de origen">
            <a:extLst>
              <a:ext uri="{FF2B5EF4-FFF2-40B4-BE49-F238E27FC236}">
                <a16:creationId xmlns:a16="http://schemas.microsoft.com/office/drawing/2014/main" id="{6DA837F9-49D6-3344-E5CC-20B12AB07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368" y="5170761"/>
            <a:ext cx="1881796" cy="11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CC45BB0-A473-55DF-BB86-3A90275BF3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9004110" cy="16807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9B88509-EE6D-C556-CE27-78857C3D5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2839" y="11419"/>
            <a:ext cx="4369161" cy="1669348"/>
          </a:xfrm>
          <a:prstGeom prst="rect">
            <a:avLst/>
          </a:prstGeom>
        </p:spPr>
      </p:pic>
      <p:sp>
        <p:nvSpPr>
          <p:cNvPr id="6" name="QuadreDeText 4">
            <a:extLst>
              <a:ext uri="{FF2B5EF4-FFF2-40B4-BE49-F238E27FC236}">
                <a16:creationId xmlns:a16="http://schemas.microsoft.com/office/drawing/2014/main" id="{43951A70-2512-C44A-525D-9122FD991785}"/>
              </a:ext>
            </a:extLst>
          </p:cNvPr>
          <p:cNvSpPr txBox="1"/>
          <p:nvPr/>
        </p:nvSpPr>
        <p:spPr>
          <a:xfrm>
            <a:off x="0" y="395425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M. Rodríguez Perálvarez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A. Gómez-Orellana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A.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Majumdar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GW. McCaughan,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Kalafateli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R. Taylor,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G. De la Rosa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MV. Aguilera,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M.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Gastaca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C. Cepeda-Franco,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ML. Ortiz,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J. Colmenero,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A. Otero,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R. González Grande,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A. Cachero,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E. Molina Pérez,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M. Barreales,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R. Martín Mateos,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M. Rodríguez-Soler,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M. Romero,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C.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Dopazo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C. Alonso Martín,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E. Otón,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L. González Diéguez,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MD. Espinosa,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A. Arias Milla,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G. Blanco Fernández,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S. Lorente,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A. Cuadrado Lavín,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M.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Sogbe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D. Guijo-Rubio,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C. Hervás Martínez,</a:t>
            </a:r>
            <a:r>
              <a:rPr lang="es-E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Tsochatzis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 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6F6C76-5076-4C46-7239-80CC5C476410}"/>
              </a:ext>
            </a:extLst>
          </p:cNvPr>
          <p:cNvSpPr txBox="1"/>
          <p:nvPr/>
        </p:nvSpPr>
        <p:spPr>
          <a:xfrm>
            <a:off x="0" y="1900882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utilización del modelo GEMA-</a:t>
            </a:r>
            <a:r>
              <a:rPr lang="es-E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 ascitis no disminuye su capacidad de predecir mortalidad en lista de espera de trasplante hepático</a:t>
            </a:r>
            <a:endParaRPr lang="es-E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C4659C4-6AEA-3E3F-6D0E-34F3E85D5CFA}"/>
              </a:ext>
            </a:extLst>
          </p:cNvPr>
          <p:cNvSpPr/>
          <p:nvPr/>
        </p:nvSpPr>
        <p:spPr>
          <a:xfrm>
            <a:off x="58994" y="1709793"/>
            <a:ext cx="12056806" cy="2136505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A66A9723-EA89-D5B0-5FE7-34870B9A0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51" y="5318778"/>
            <a:ext cx="1796666" cy="5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Ver las imágenes de origen">
            <a:extLst>
              <a:ext uri="{FF2B5EF4-FFF2-40B4-BE49-F238E27FC236}">
                <a16:creationId xmlns:a16="http://schemas.microsoft.com/office/drawing/2014/main" id="{B6A5F4E8-E003-1518-8C0B-103E2A780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92" y="6135398"/>
            <a:ext cx="1748449" cy="59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Register your decision - NHS Organ Donation">
            <a:extLst>
              <a:ext uri="{FF2B5EF4-FFF2-40B4-BE49-F238E27FC236}">
                <a16:creationId xmlns:a16="http://schemas.microsoft.com/office/drawing/2014/main" id="{CD279200-5CE9-58D9-DE1A-95A15F3EA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25518"/>
            <a:ext cx="2094210" cy="565823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 descr="Ver las imágenes de origen">
            <a:extLst>
              <a:ext uri="{FF2B5EF4-FFF2-40B4-BE49-F238E27FC236}">
                <a16:creationId xmlns:a16="http://schemas.microsoft.com/office/drawing/2014/main" id="{A120C2B7-5991-EEE8-4A6E-FB704DE82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963" y="6011876"/>
            <a:ext cx="2094211" cy="91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F0CDA783-B44A-219E-2AA7-5D99589472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1892" y="5307076"/>
            <a:ext cx="1576383" cy="149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64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02E2C-1752-FC49-9364-AFC22A9EA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spaña 3D Bandera De - Imagen gratis en Pixabay - Pixabay">
            <a:extLst>
              <a:ext uri="{FF2B5EF4-FFF2-40B4-BE49-F238E27FC236}">
                <a16:creationId xmlns:a16="http://schemas.microsoft.com/office/drawing/2014/main" id="{02B8F7CA-EB18-607B-D66C-C915C1759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582" y="1109405"/>
            <a:ext cx="1154565" cy="92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rcador de contenido 4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0BDB765B-0046-F7B8-82DE-B7521E424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35" y="986114"/>
            <a:ext cx="7823265" cy="58718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CBB542D-3B11-9EB2-0B90-F11BF733F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451" y="1135035"/>
            <a:ext cx="846944" cy="846944"/>
          </a:xfrm>
          <a:prstGeom prst="rect">
            <a:avLst/>
          </a:prstGeom>
        </p:spPr>
      </p:pic>
      <p:pic>
        <p:nvPicPr>
          <p:cNvPr id="8" name="Picture 2" descr="Ver las imágenes de origen">
            <a:extLst>
              <a:ext uri="{FF2B5EF4-FFF2-40B4-BE49-F238E27FC236}">
                <a16:creationId xmlns:a16="http://schemas.microsoft.com/office/drawing/2014/main" id="{AEE44F0C-C048-F80D-0DCE-D838E0BBD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18" y="1214474"/>
            <a:ext cx="680859" cy="6808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3E83325-F67B-5692-29C1-7479407D8673}"/>
              </a:ext>
            </a:extLst>
          </p:cNvPr>
          <p:cNvSpPr/>
          <p:nvPr/>
        </p:nvSpPr>
        <p:spPr>
          <a:xfrm>
            <a:off x="1301568" y="2215949"/>
            <a:ext cx="2108757" cy="10265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N=15</a:t>
            </a:r>
            <a:r>
              <a:rPr lang="es-ES" sz="38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r>
              <a:rPr kumimoji="0" lang="es-E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931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07AB9C0-609D-398E-64AD-E62B35A28F4E}"/>
              </a:ext>
            </a:extLst>
          </p:cNvPr>
          <p:cNvCxnSpPr>
            <a:cxnSpLocks/>
          </p:cNvCxnSpPr>
          <p:nvPr/>
        </p:nvCxnSpPr>
        <p:spPr>
          <a:xfrm>
            <a:off x="-13712" y="904996"/>
            <a:ext cx="8474082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152263E-B5DD-5025-E0A1-C7D0FBF3CA64}"/>
              </a:ext>
            </a:extLst>
          </p:cNvPr>
          <p:cNvSpPr/>
          <p:nvPr/>
        </p:nvSpPr>
        <p:spPr>
          <a:xfrm>
            <a:off x="0" y="-28640"/>
            <a:ext cx="96571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/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Impacto pronóstico de la ascitis en LE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DEF7000-FC24-EEB0-2E54-04D6B1A19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51" y="3563082"/>
            <a:ext cx="2348401" cy="31312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39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9F676-87E8-6772-FD81-7076B89A4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671AEFC-F7D1-FC09-60D9-87FCB6881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886" y="925101"/>
            <a:ext cx="7736114" cy="5991235"/>
          </a:xfrm>
          <a:prstGeom prst="rect">
            <a:avLst/>
          </a:prstGeom>
        </p:spPr>
      </p:pic>
      <p:pic>
        <p:nvPicPr>
          <p:cNvPr id="6" name="Picture 2" descr="España 3D Bandera De - Imagen gratis en Pixabay - Pixabay">
            <a:extLst>
              <a:ext uri="{FF2B5EF4-FFF2-40B4-BE49-F238E27FC236}">
                <a16:creationId xmlns:a16="http://schemas.microsoft.com/office/drawing/2014/main" id="{22EDD77D-8342-B176-FF70-4891D30D8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230" y="938693"/>
            <a:ext cx="1737468" cy="138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6E8B10B-30BF-ECF9-7E7A-65A89E83F279}"/>
              </a:ext>
            </a:extLst>
          </p:cNvPr>
          <p:cNvSpPr/>
          <p:nvPr/>
        </p:nvSpPr>
        <p:spPr>
          <a:xfrm>
            <a:off x="1293586" y="2317244"/>
            <a:ext cx="2108757" cy="10265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N=6</a:t>
            </a:r>
            <a:r>
              <a:rPr lang="es-ES" sz="38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r>
              <a:rPr kumimoji="0" lang="es-E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071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05E9E63-3C81-6DC7-142C-1580DCB3D5AB}"/>
              </a:ext>
            </a:extLst>
          </p:cNvPr>
          <p:cNvCxnSpPr>
            <a:cxnSpLocks/>
          </p:cNvCxnSpPr>
          <p:nvPr/>
        </p:nvCxnSpPr>
        <p:spPr>
          <a:xfrm>
            <a:off x="-13712" y="904996"/>
            <a:ext cx="8474082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5D60F376-D540-FD5D-C4FB-57DF028B9415}"/>
              </a:ext>
            </a:extLst>
          </p:cNvPr>
          <p:cNvSpPr/>
          <p:nvPr/>
        </p:nvSpPr>
        <p:spPr>
          <a:xfrm>
            <a:off x="0" y="-28640"/>
            <a:ext cx="96571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/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Impacto pronóstico de la ascitis en LE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5AB2D0E-D2D2-5B51-3AC4-FC3858FD4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51" y="3563082"/>
            <a:ext cx="2348401" cy="31312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033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A38E6-8966-30A0-FCB7-8396140FF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955920F-DA9A-550E-483B-A72BF1404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25" y="1065102"/>
            <a:ext cx="10972749" cy="5257538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40F4BC7-2380-49F2-C5B5-53266A134A8C}"/>
              </a:ext>
            </a:extLst>
          </p:cNvPr>
          <p:cNvCxnSpPr>
            <a:cxnSpLocks/>
          </p:cNvCxnSpPr>
          <p:nvPr/>
        </p:nvCxnSpPr>
        <p:spPr>
          <a:xfrm>
            <a:off x="-13712" y="904996"/>
            <a:ext cx="8474082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1A9BF4F-399E-4753-7C7D-B8794827325E}"/>
              </a:ext>
            </a:extLst>
          </p:cNvPr>
          <p:cNvSpPr/>
          <p:nvPr/>
        </p:nvSpPr>
        <p:spPr>
          <a:xfrm>
            <a:off x="82334" y="-27530"/>
            <a:ext cx="120273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/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¿Qué ocurre si utilizamos GEMA-</a:t>
            </a:r>
            <a:r>
              <a:rPr kumimoji="0" lang="es-ES" sz="4800" b="1" i="0" u="none" strike="noStrike" kern="1200" cap="none" spc="0" normalizeH="0" baseline="0" noProof="0" dirty="0" err="1">
                <a:ln/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s-ES" sz="4800" b="1" i="0" u="none" strike="noStrike" kern="1200" cap="none" spc="0" normalizeH="0" baseline="0" noProof="0" dirty="0">
                <a:ln/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sin ascitis?</a:t>
            </a:r>
          </a:p>
        </p:txBody>
      </p:sp>
    </p:spTree>
    <p:extLst>
      <p:ext uri="{BB962C8B-B14F-4D97-AF65-F5344CB8AC3E}">
        <p14:creationId xmlns:p14="http://schemas.microsoft.com/office/powerpoint/2010/main" val="1945474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DB10F-83C8-EF53-9ADC-2EFA5BAAF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5735A04C-6D5E-4AA4-9A92-F3786AA73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36" y="1028037"/>
            <a:ext cx="8311737" cy="5470735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493D88D-1A67-7D83-C3AD-725ABA00EA4F}"/>
              </a:ext>
            </a:extLst>
          </p:cNvPr>
          <p:cNvCxnSpPr>
            <a:cxnSpLocks/>
          </p:cNvCxnSpPr>
          <p:nvPr/>
        </p:nvCxnSpPr>
        <p:spPr>
          <a:xfrm>
            <a:off x="-13712" y="904996"/>
            <a:ext cx="8474082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246998E-33DA-75EF-80BD-03B254D1C36E}"/>
              </a:ext>
            </a:extLst>
          </p:cNvPr>
          <p:cNvSpPr/>
          <p:nvPr/>
        </p:nvSpPr>
        <p:spPr>
          <a:xfrm>
            <a:off x="1345090" y="-27530"/>
            <a:ext cx="95018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ln/>
                <a:solidFill>
                  <a:srgbClr val="44546A"/>
                </a:solidFill>
                <a:latin typeface="Calibri" panose="020F0502020204030204"/>
              </a:rPr>
              <a:t>Comparación frente a otros modelos</a:t>
            </a:r>
            <a:endParaRPr kumimoji="0" lang="es-ES" sz="4800" b="1" i="0" u="none" strike="noStrike" kern="1200" cap="none" spc="0" normalizeH="0" baseline="0" noProof="0" dirty="0">
              <a:ln/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782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73624-A8CA-7203-AA1B-B727F81F7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6048FA0-2EA1-A245-F54B-900E09DB4EFE}"/>
              </a:ext>
            </a:extLst>
          </p:cNvPr>
          <p:cNvCxnSpPr>
            <a:cxnSpLocks/>
          </p:cNvCxnSpPr>
          <p:nvPr/>
        </p:nvCxnSpPr>
        <p:spPr>
          <a:xfrm>
            <a:off x="-13712" y="904996"/>
            <a:ext cx="8474082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D7EBF0B-03CC-7F67-FA50-7DBDBAADF43D}"/>
              </a:ext>
            </a:extLst>
          </p:cNvPr>
          <p:cNvSpPr/>
          <p:nvPr/>
        </p:nvSpPr>
        <p:spPr>
          <a:xfrm>
            <a:off x="0" y="-6054"/>
            <a:ext cx="86563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/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GEMA-</a:t>
            </a:r>
            <a:r>
              <a:rPr kumimoji="0" lang="es-ES" sz="4800" b="1" i="0" u="none" strike="noStrike" kern="1200" cap="none" spc="0" normalizeH="0" baseline="0" noProof="0" dirty="0" err="1">
                <a:ln/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s-ES" sz="4800" b="1" i="0" u="none" strike="noStrike" kern="1200" cap="none" spc="0" normalizeH="0" baseline="0" noProof="0" dirty="0">
                <a:ln/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sin ascitis vs</a:t>
            </a:r>
            <a:r>
              <a:rPr lang="es-ES" sz="4800" b="1" dirty="0">
                <a:ln/>
                <a:solidFill>
                  <a:srgbClr val="44546A"/>
                </a:solidFill>
                <a:latin typeface="Calibri" panose="020F0502020204030204"/>
              </a:rPr>
              <a:t>.</a:t>
            </a:r>
            <a:r>
              <a:rPr kumimoji="0" lang="es-ES" sz="4800" b="1" i="0" u="none" strike="noStrike" kern="1200" cap="none" spc="0" normalizeH="0" baseline="0" noProof="0" dirty="0">
                <a:ln/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sz="4800" b="1" dirty="0">
                <a:ln/>
                <a:solidFill>
                  <a:srgbClr val="44546A"/>
                </a:solidFill>
                <a:latin typeface="Calibri" panose="020F0502020204030204"/>
              </a:rPr>
              <a:t>MELD 3.0</a:t>
            </a:r>
            <a:endParaRPr kumimoji="0" lang="es-ES" sz="4800" b="1" i="0" u="none" strike="noStrike" kern="1200" cap="none" spc="0" normalizeH="0" baseline="0" noProof="0" dirty="0">
              <a:ln/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AB2B17-B1A3-CD1E-C62B-76ED5AAA1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93" y="1400337"/>
            <a:ext cx="8039477" cy="535965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29B583E-FBB8-B5AE-730A-0F24FC8A60F1}"/>
              </a:ext>
            </a:extLst>
          </p:cNvPr>
          <p:cNvSpPr/>
          <p:nvPr/>
        </p:nvSpPr>
        <p:spPr>
          <a:xfrm>
            <a:off x="9096086" y="1156497"/>
            <a:ext cx="2675021" cy="1540938"/>
          </a:xfrm>
          <a:prstGeom prst="rect">
            <a:avLst/>
          </a:prstGeom>
          <a:solidFill>
            <a:srgbClr val="D6DCE5">
              <a:alpha val="65882"/>
            </a:srgb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13,4%</a:t>
            </a:r>
          </a:p>
          <a:p>
            <a:pPr algn="ctr"/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quedan igual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4842EA4-17B9-E476-41CD-86620D81B287}"/>
              </a:ext>
            </a:extLst>
          </p:cNvPr>
          <p:cNvSpPr/>
          <p:nvPr/>
        </p:nvSpPr>
        <p:spPr>
          <a:xfrm>
            <a:off x="9096085" y="2924337"/>
            <a:ext cx="2675022" cy="1540938"/>
          </a:xfrm>
          <a:prstGeom prst="rect">
            <a:avLst/>
          </a:prstGeom>
          <a:solidFill>
            <a:srgbClr val="D6DCE5">
              <a:alpha val="65882"/>
            </a:srgb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86,6%</a:t>
            </a:r>
          </a:p>
          <a:p>
            <a:pPr algn="ctr"/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Cambian &gt;1 punto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C71A4B7-BFD8-FAD6-2282-27395FD2256E}"/>
              </a:ext>
            </a:extLst>
          </p:cNvPr>
          <p:cNvSpPr/>
          <p:nvPr/>
        </p:nvSpPr>
        <p:spPr>
          <a:xfrm>
            <a:off x="9096085" y="4692177"/>
            <a:ext cx="2675022" cy="1540938"/>
          </a:xfrm>
          <a:prstGeom prst="rect">
            <a:avLst/>
          </a:prstGeom>
          <a:solidFill>
            <a:srgbClr val="D6DCE5">
              <a:alpha val="65882"/>
            </a:srgb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60,3%</a:t>
            </a:r>
          </a:p>
          <a:p>
            <a:pPr algn="ctr"/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Cambian &gt;2 punto</a:t>
            </a:r>
          </a:p>
        </p:txBody>
      </p:sp>
    </p:spTree>
    <p:extLst>
      <p:ext uri="{BB962C8B-B14F-4D97-AF65-F5344CB8AC3E}">
        <p14:creationId xmlns:p14="http://schemas.microsoft.com/office/powerpoint/2010/main" val="3015745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6E208E1D-1023-BAD8-6F73-E8B00D04516A}"/>
              </a:ext>
            </a:extLst>
          </p:cNvPr>
          <p:cNvCxnSpPr>
            <a:cxnSpLocks/>
          </p:cNvCxnSpPr>
          <p:nvPr/>
        </p:nvCxnSpPr>
        <p:spPr>
          <a:xfrm>
            <a:off x="-13712" y="904996"/>
            <a:ext cx="8474082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2E6F6921-AAAB-EE3A-5931-CE8199C27462}"/>
              </a:ext>
            </a:extLst>
          </p:cNvPr>
          <p:cNvSpPr/>
          <p:nvPr/>
        </p:nvSpPr>
        <p:spPr>
          <a:xfrm>
            <a:off x="20695" y="-6054"/>
            <a:ext cx="113581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/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Multivariante evaluando cambio de modelo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1B004AE-F173-95AA-7B9C-3274A677D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920111"/>
              </p:ext>
            </p:extLst>
          </p:nvPr>
        </p:nvGraphicFramePr>
        <p:xfrm>
          <a:off x="62678" y="2797218"/>
          <a:ext cx="5882903" cy="322280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06541">
                  <a:extLst>
                    <a:ext uri="{9D8B030D-6E8A-4147-A177-3AD203B41FA5}">
                      <a16:colId xmlns:a16="http://schemas.microsoft.com/office/drawing/2014/main" val="2003688799"/>
                    </a:ext>
                  </a:extLst>
                </a:gridCol>
                <a:gridCol w="901426">
                  <a:extLst>
                    <a:ext uri="{9D8B030D-6E8A-4147-A177-3AD203B41FA5}">
                      <a16:colId xmlns:a16="http://schemas.microsoft.com/office/drawing/2014/main" val="2237097116"/>
                    </a:ext>
                  </a:extLst>
                </a:gridCol>
                <a:gridCol w="1640660">
                  <a:extLst>
                    <a:ext uri="{9D8B030D-6E8A-4147-A177-3AD203B41FA5}">
                      <a16:colId xmlns:a16="http://schemas.microsoft.com/office/drawing/2014/main" val="1936369604"/>
                    </a:ext>
                  </a:extLst>
                </a:gridCol>
                <a:gridCol w="1034276">
                  <a:extLst>
                    <a:ext uri="{9D8B030D-6E8A-4147-A177-3AD203B41FA5}">
                      <a16:colId xmlns:a16="http://schemas.microsoft.com/office/drawing/2014/main" val="2101459310"/>
                    </a:ext>
                  </a:extLst>
                </a:gridCol>
              </a:tblGrid>
              <a:tr h="285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s-E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es-E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IC95%</a:t>
                      </a:r>
                      <a:endParaRPr lang="es-E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951664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Edad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1,028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1,020-1,036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&lt;0,001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0766315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Sexo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mujer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0,929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0,790-1,093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0,38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8625901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Etiología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(hepatitis C)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0,936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0,764-1,147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0,53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6723157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Etiología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(alcohol)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0,883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0,742-1,051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2769923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Etiología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(MASH/</a:t>
                      </a: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desconocida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1,002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0,800-1,256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0,99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2714408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Etiología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(CBP)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0,783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0,564-1,089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880112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Etiología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(CEP)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0,698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0,489-0,997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0,048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4027423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Ascitis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(mod/grave)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1,268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1,092-1,472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es-ES" sz="1800" b="1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9311155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MELD 3.0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1,154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1,142-1,166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&lt;0,001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700642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5D686B4-B60F-33E3-25DA-D4A276F80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407613"/>
              </p:ext>
            </p:extLst>
          </p:nvPr>
        </p:nvGraphicFramePr>
        <p:xfrm>
          <a:off x="6225234" y="2797218"/>
          <a:ext cx="5882903" cy="322280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06541">
                  <a:extLst>
                    <a:ext uri="{9D8B030D-6E8A-4147-A177-3AD203B41FA5}">
                      <a16:colId xmlns:a16="http://schemas.microsoft.com/office/drawing/2014/main" val="2003688799"/>
                    </a:ext>
                  </a:extLst>
                </a:gridCol>
                <a:gridCol w="901426">
                  <a:extLst>
                    <a:ext uri="{9D8B030D-6E8A-4147-A177-3AD203B41FA5}">
                      <a16:colId xmlns:a16="http://schemas.microsoft.com/office/drawing/2014/main" val="2237097116"/>
                    </a:ext>
                  </a:extLst>
                </a:gridCol>
                <a:gridCol w="1640660">
                  <a:extLst>
                    <a:ext uri="{9D8B030D-6E8A-4147-A177-3AD203B41FA5}">
                      <a16:colId xmlns:a16="http://schemas.microsoft.com/office/drawing/2014/main" val="1936369604"/>
                    </a:ext>
                  </a:extLst>
                </a:gridCol>
                <a:gridCol w="1034276">
                  <a:extLst>
                    <a:ext uri="{9D8B030D-6E8A-4147-A177-3AD203B41FA5}">
                      <a16:colId xmlns:a16="http://schemas.microsoft.com/office/drawing/2014/main" val="2101459310"/>
                    </a:ext>
                  </a:extLst>
                </a:gridCol>
              </a:tblGrid>
              <a:tr h="285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s-E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es-E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IC95%</a:t>
                      </a:r>
                      <a:endParaRPr lang="es-E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951664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Edad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1,014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1,007-1,022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&lt;0,001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0766315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Sexo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mujer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0,969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0,829-1,132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0,69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8625901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Etiología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(hepatitis C)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0,881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0,724-1,071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6723157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Etiología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(alcohol)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0,787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0,666-0,931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2769923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Etiología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(MASH/</a:t>
                      </a: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desconocida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0,934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0,751-1,161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2714408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Etiología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(CBP)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0,735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0,534-1,012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880112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Etiología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(CEP)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0,684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0,481-0,971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0,034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4027423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Ascitis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(mod/grave)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0,985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0,850-1,141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0,84</a:t>
                      </a:r>
                      <a:endParaRPr lang="es-ES" sz="1800" b="1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9850412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GEMA-Na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1,182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1,168-1,195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&lt;0,001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492550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BA1EA8FE-4F35-031C-F90D-80039781B494}"/>
              </a:ext>
            </a:extLst>
          </p:cNvPr>
          <p:cNvSpPr/>
          <p:nvPr/>
        </p:nvSpPr>
        <p:spPr>
          <a:xfrm>
            <a:off x="1679087" y="1774912"/>
            <a:ext cx="26500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MELD-3.0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E5DE0C0-5EE3-D7C7-4C28-8F0EDB1AD218}"/>
              </a:ext>
            </a:extLst>
          </p:cNvPr>
          <p:cNvSpPr/>
          <p:nvPr/>
        </p:nvSpPr>
        <p:spPr>
          <a:xfrm>
            <a:off x="7676152" y="1774913"/>
            <a:ext cx="2981066" cy="830997"/>
          </a:xfrm>
          <a:prstGeom prst="rect">
            <a:avLst/>
          </a:prstGeom>
          <a:noFill/>
        </p:spPr>
        <p:txBody>
          <a:bodyPr wrap="square" lIns="91441" tIns="45720" rIns="91441" bIns="45720">
            <a:spAutoFit/>
          </a:bodyPr>
          <a:lstStyle/>
          <a:p>
            <a:pPr algn="ctr" defTabSz="457242" hangingPunct="1"/>
            <a:r>
              <a:rPr lang="es-ES" sz="4800" b="1" kern="1200" dirty="0">
                <a:ln w="12700">
                  <a:solidFill>
                    <a:srgbClr val="27CED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27CED7"/>
                  </a:fgClr>
                  <a:bgClr>
                    <a:srgbClr val="27CED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27CED7">
                      <a:lumMod val="50000"/>
                    </a:srgbClr>
                  </a:innerShdw>
                </a:effectLst>
                <a:latin typeface="Tw Cen MT" panose="020B0602020104020603"/>
                <a:ea typeface="+mn-ea"/>
                <a:cs typeface="+mn-cs"/>
              </a:rPr>
              <a:t>GEMA-</a:t>
            </a:r>
            <a:r>
              <a:rPr lang="es-ES" sz="4800" b="1" kern="1200" dirty="0" err="1">
                <a:ln w="12700">
                  <a:solidFill>
                    <a:srgbClr val="27CED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27CED7"/>
                  </a:fgClr>
                  <a:bgClr>
                    <a:srgbClr val="27CED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27CED7">
                      <a:lumMod val="50000"/>
                    </a:srgbClr>
                  </a:innerShdw>
                </a:effectLst>
                <a:latin typeface="Tw Cen MT" panose="020B0602020104020603"/>
                <a:ea typeface="+mn-ea"/>
                <a:cs typeface="+mn-cs"/>
              </a:rPr>
              <a:t>Na</a:t>
            </a:r>
            <a:endParaRPr lang="es-ES" sz="4800" b="1" kern="1200" dirty="0">
              <a:ln w="12700">
                <a:solidFill>
                  <a:srgbClr val="27CED7">
                    <a:lumMod val="50000"/>
                  </a:srgbClr>
                </a:solidFill>
                <a:prstDash val="solid"/>
              </a:ln>
              <a:pattFill prst="narHorz">
                <a:fgClr>
                  <a:srgbClr val="27CED7"/>
                </a:fgClr>
                <a:bgClr>
                  <a:srgbClr val="27CED7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27CED7">
                    <a:lumMod val="50000"/>
                  </a:srgbClr>
                </a:innerShdw>
              </a:effectLst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709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A9BCD-559B-56F2-6BA2-A022B5CCA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2505A9-239F-6239-6AD2-82145B61C489}"/>
              </a:ext>
            </a:extLst>
          </p:cNvPr>
          <p:cNvSpPr/>
          <p:nvPr/>
        </p:nvSpPr>
        <p:spPr>
          <a:xfrm>
            <a:off x="4605467" y="1454879"/>
            <a:ext cx="2981066" cy="1446550"/>
          </a:xfrm>
          <a:prstGeom prst="rect">
            <a:avLst/>
          </a:prstGeom>
          <a:noFill/>
        </p:spPr>
        <p:txBody>
          <a:bodyPr wrap="square" lIns="91441" tIns="45720" rIns="91441" bIns="45720">
            <a:spAutoFit/>
          </a:bodyPr>
          <a:lstStyle/>
          <a:p>
            <a:pPr algn="ctr" defTabSz="457242" hangingPunct="1"/>
            <a:r>
              <a:rPr lang="es-ES" sz="4800" b="1" kern="1200" dirty="0">
                <a:ln w="12700">
                  <a:solidFill>
                    <a:srgbClr val="27CED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27CED7"/>
                  </a:fgClr>
                  <a:bgClr>
                    <a:srgbClr val="27CED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27CED7">
                      <a:lumMod val="50000"/>
                    </a:srgbClr>
                  </a:innerShdw>
                </a:effectLst>
                <a:latin typeface="Tw Cen MT" panose="020B0602020104020603"/>
                <a:ea typeface="+mn-ea"/>
                <a:cs typeface="+mn-cs"/>
              </a:rPr>
              <a:t>GEMA-</a:t>
            </a:r>
            <a:r>
              <a:rPr lang="es-ES" sz="4800" b="1" kern="1200" dirty="0" err="1">
                <a:ln w="12700">
                  <a:solidFill>
                    <a:srgbClr val="27CED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27CED7"/>
                  </a:fgClr>
                  <a:bgClr>
                    <a:srgbClr val="27CED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27CED7">
                      <a:lumMod val="50000"/>
                    </a:srgbClr>
                  </a:innerShdw>
                </a:effectLst>
                <a:latin typeface="Tw Cen MT" panose="020B0602020104020603"/>
                <a:ea typeface="+mn-ea"/>
                <a:cs typeface="+mn-cs"/>
              </a:rPr>
              <a:t>Na</a:t>
            </a:r>
            <a:r>
              <a:rPr lang="es-ES" sz="4800" b="1" dirty="0">
                <a:ln w="12700">
                  <a:solidFill>
                    <a:srgbClr val="27CED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27CED7"/>
                  </a:fgClr>
                  <a:bgClr>
                    <a:srgbClr val="27CED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27CED7">
                      <a:lumMod val="50000"/>
                    </a:srgbClr>
                  </a:innerShdw>
                </a:effectLst>
                <a:latin typeface="Tw Cen MT" panose="020B0602020104020603"/>
              </a:rPr>
              <a:t> </a:t>
            </a:r>
            <a:r>
              <a:rPr lang="es-ES" sz="4000" b="1" dirty="0">
                <a:ln w="12700">
                  <a:solidFill>
                    <a:srgbClr val="27CED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27CED7"/>
                  </a:fgClr>
                  <a:bgClr>
                    <a:srgbClr val="27CED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27CED7">
                      <a:lumMod val="50000"/>
                    </a:srgbClr>
                  </a:innerShdw>
                </a:effectLst>
                <a:latin typeface="Tw Cen MT" panose="020B0602020104020603"/>
              </a:rPr>
              <a:t>(sin ascitis)</a:t>
            </a:r>
            <a:endParaRPr lang="es-ES" sz="4000" b="1" kern="1200" dirty="0">
              <a:ln w="12700">
                <a:solidFill>
                  <a:srgbClr val="27CED7">
                    <a:lumMod val="50000"/>
                  </a:srgbClr>
                </a:solidFill>
                <a:prstDash val="solid"/>
              </a:ln>
              <a:pattFill prst="narHorz">
                <a:fgClr>
                  <a:srgbClr val="27CED7"/>
                </a:fgClr>
                <a:bgClr>
                  <a:srgbClr val="27CED7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27CED7">
                    <a:lumMod val="50000"/>
                  </a:srgbClr>
                </a:innerShdw>
              </a:effectLst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544AA01-F721-63C0-5B24-0C9B3ED11AC2}"/>
              </a:ext>
            </a:extLst>
          </p:cNvPr>
          <p:cNvCxnSpPr>
            <a:cxnSpLocks/>
          </p:cNvCxnSpPr>
          <p:nvPr/>
        </p:nvCxnSpPr>
        <p:spPr>
          <a:xfrm>
            <a:off x="-13712" y="904996"/>
            <a:ext cx="8474082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B14B1D26-C2EF-B788-E129-3052A24097AA}"/>
              </a:ext>
            </a:extLst>
          </p:cNvPr>
          <p:cNvSpPr/>
          <p:nvPr/>
        </p:nvSpPr>
        <p:spPr>
          <a:xfrm>
            <a:off x="20695" y="-6054"/>
            <a:ext cx="113581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/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Multivariante evaluando cambio de modelo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95AB800-50B5-E600-DB16-8489FE003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45213"/>
              </p:ext>
            </p:extLst>
          </p:nvPr>
        </p:nvGraphicFramePr>
        <p:xfrm>
          <a:off x="2369820" y="3053829"/>
          <a:ext cx="7452360" cy="322280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921886">
                  <a:extLst>
                    <a:ext uri="{9D8B030D-6E8A-4147-A177-3AD203B41FA5}">
                      <a16:colId xmlns:a16="http://schemas.microsoft.com/office/drawing/2014/main" val="2003688799"/>
                    </a:ext>
                  </a:extLst>
                </a:gridCol>
                <a:gridCol w="1141911">
                  <a:extLst>
                    <a:ext uri="{9D8B030D-6E8A-4147-A177-3AD203B41FA5}">
                      <a16:colId xmlns:a16="http://schemas.microsoft.com/office/drawing/2014/main" val="2237097116"/>
                    </a:ext>
                  </a:extLst>
                </a:gridCol>
                <a:gridCol w="2078360">
                  <a:extLst>
                    <a:ext uri="{9D8B030D-6E8A-4147-A177-3AD203B41FA5}">
                      <a16:colId xmlns:a16="http://schemas.microsoft.com/office/drawing/2014/main" val="1936369604"/>
                    </a:ext>
                  </a:extLst>
                </a:gridCol>
                <a:gridCol w="1310203">
                  <a:extLst>
                    <a:ext uri="{9D8B030D-6E8A-4147-A177-3AD203B41FA5}">
                      <a16:colId xmlns:a16="http://schemas.microsoft.com/office/drawing/2014/main" val="2101459310"/>
                    </a:ext>
                  </a:extLst>
                </a:gridCol>
              </a:tblGrid>
              <a:tr h="285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s-E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es-E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IC95%</a:t>
                      </a:r>
                      <a:endParaRPr lang="es-E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951664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Edad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1,014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1,007-1,021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&lt;0,001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0766315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Sexo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mujer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0,973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0,833-1,137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0,73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8625901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Etiología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(hepatitis C)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0,881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0,725-1,072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6723157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Etiología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(alcohol)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0,791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0,669-0,935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2769923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Etiología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(MASH/</a:t>
                      </a: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desconocida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0,937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0,753-1,165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2714408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Etiología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(CBP)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0,737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0,563-1,015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880112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Etiología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(CEP)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0,683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0,480-0,971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0,033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4027423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Ascitis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(mod/grave)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1,073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0,927-1,242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0,34</a:t>
                      </a:r>
                      <a:endParaRPr lang="es-ES" sz="1800" b="1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9850412"/>
                  </a:ext>
                </a:extLst>
              </a:tr>
              <a:tr h="285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GEMA-Na (sin </a:t>
                      </a:r>
                      <a:r>
                        <a:rPr lang="en-GB" sz="1800" kern="0" dirty="0" err="1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ascitis</a:t>
                      </a:r>
                      <a:r>
                        <a:rPr lang="en-GB" sz="1800" kern="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1,180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1,167-1,194</a:t>
                      </a:r>
                      <a:endParaRPr lang="es-E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&lt;0,001</a:t>
                      </a:r>
                      <a:endParaRPr lang="es-E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492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739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510BAFFD-88D3-BA00-E579-749E21B8CC79}"/>
              </a:ext>
            </a:extLst>
          </p:cNvPr>
          <p:cNvCxnSpPr>
            <a:cxnSpLocks/>
          </p:cNvCxnSpPr>
          <p:nvPr/>
        </p:nvCxnSpPr>
        <p:spPr>
          <a:xfrm>
            <a:off x="-13712" y="904996"/>
            <a:ext cx="8474082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0485129C-2831-2881-5092-396A5A70649F}"/>
              </a:ext>
            </a:extLst>
          </p:cNvPr>
          <p:cNvSpPr/>
          <p:nvPr/>
        </p:nvSpPr>
        <p:spPr>
          <a:xfrm>
            <a:off x="38086" y="-6054"/>
            <a:ext cx="35205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/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3A24E1E-F8BA-9309-87C0-F9F8E56ED6D0}"/>
              </a:ext>
            </a:extLst>
          </p:cNvPr>
          <p:cNvSpPr/>
          <p:nvPr/>
        </p:nvSpPr>
        <p:spPr>
          <a:xfrm>
            <a:off x="1827034" y="1378274"/>
            <a:ext cx="9574251" cy="10265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presencia de ascitis y su gravedad </a:t>
            </a: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 un factor pronóstico clave en pacientes en lista de espera de trasplante hepático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3E80216-9FAD-F72F-A2A7-2D2511811E99}"/>
              </a:ext>
            </a:extLst>
          </p:cNvPr>
          <p:cNvSpPr/>
          <p:nvPr/>
        </p:nvSpPr>
        <p:spPr>
          <a:xfrm>
            <a:off x="1827033" y="3374714"/>
            <a:ext cx="9574251" cy="10265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prstClr val="black"/>
                </a:solidFill>
                <a:latin typeface="Calibri" panose="020F0502020204030204"/>
              </a:rPr>
              <a:t>La</a:t>
            </a:r>
            <a:r>
              <a:rPr lang="es-ES" sz="2800" b="1" dirty="0">
                <a:solidFill>
                  <a:prstClr val="black"/>
                </a:solidFill>
                <a:latin typeface="Calibri" panose="020F0502020204030204"/>
              </a:rPr>
              <a:t> eliminación de la variable ascitis </a:t>
            </a:r>
            <a:r>
              <a:rPr lang="es-ES" sz="2800" dirty="0">
                <a:solidFill>
                  <a:prstClr val="black"/>
                </a:solidFill>
                <a:latin typeface="Calibri" panose="020F0502020204030204"/>
              </a:rPr>
              <a:t>en el modelo GEMA-</a:t>
            </a:r>
            <a:r>
              <a:rPr lang="es-ES" sz="2800" dirty="0" err="1">
                <a:solidFill>
                  <a:prstClr val="black"/>
                </a:solidFill>
                <a:latin typeface="Calibri" panose="020F0502020204030204"/>
              </a:rPr>
              <a:t>Na</a:t>
            </a:r>
            <a:r>
              <a:rPr lang="es-E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800" b="1" dirty="0">
                <a:solidFill>
                  <a:prstClr val="black"/>
                </a:solidFill>
                <a:latin typeface="Calibri" panose="020F0502020204030204"/>
              </a:rPr>
              <a:t>no tiene un impacto significativo</a:t>
            </a:r>
            <a:r>
              <a:rPr lang="es-ES" sz="2800" dirty="0">
                <a:solidFill>
                  <a:prstClr val="black"/>
                </a:solidFill>
                <a:latin typeface="Calibri" panose="020F0502020204030204"/>
              </a:rPr>
              <a:t> en su capacidad discriminativa</a:t>
            </a:r>
            <a:endParaRPr kumimoji="0" lang="es-E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Lágrima 5">
            <a:extLst>
              <a:ext uri="{FF2B5EF4-FFF2-40B4-BE49-F238E27FC236}">
                <a16:creationId xmlns:a16="http://schemas.microsoft.com/office/drawing/2014/main" id="{3E03EFA3-8BFD-CAF6-7FCE-E197C68A3C2D}"/>
              </a:ext>
            </a:extLst>
          </p:cNvPr>
          <p:cNvSpPr/>
          <p:nvPr/>
        </p:nvSpPr>
        <p:spPr>
          <a:xfrm>
            <a:off x="668795" y="1378274"/>
            <a:ext cx="988833" cy="1026509"/>
          </a:xfrm>
          <a:prstGeom prst="teardrop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/>
              <a:t>1</a:t>
            </a:r>
          </a:p>
        </p:txBody>
      </p:sp>
      <p:sp>
        <p:nvSpPr>
          <p:cNvPr id="7" name="Lágrima 6">
            <a:extLst>
              <a:ext uri="{FF2B5EF4-FFF2-40B4-BE49-F238E27FC236}">
                <a16:creationId xmlns:a16="http://schemas.microsoft.com/office/drawing/2014/main" id="{42D3D48B-A1F3-7197-4B98-7FD56F7E9EAE}"/>
              </a:ext>
            </a:extLst>
          </p:cNvPr>
          <p:cNvSpPr/>
          <p:nvPr/>
        </p:nvSpPr>
        <p:spPr>
          <a:xfrm>
            <a:off x="668794" y="3374722"/>
            <a:ext cx="988833" cy="1026509"/>
          </a:xfrm>
          <a:prstGeom prst="teardrop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/>
              <a:t>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C3E728A-DDA9-4E00-21D0-031C09B760A0}"/>
              </a:ext>
            </a:extLst>
          </p:cNvPr>
          <p:cNvSpPr/>
          <p:nvPr/>
        </p:nvSpPr>
        <p:spPr>
          <a:xfrm>
            <a:off x="1827033" y="5371154"/>
            <a:ext cx="9574251" cy="10265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prstClr val="black"/>
                </a:solidFill>
                <a:latin typeface="Calibri" panose="020F0502020204030204"/>
              </a:rPr>
              <a:t>El modelo GEMA-</a:t>
            </a:r>
            <a:r>
              <a:rPr lang="es-ES" sz="2800" dirty="0" err="1">
                <a:solidFill>
                  <a:prstClr val="black"/>
                </a:solidFill>
                <a:latin typeface="Calibri" panose="020F0502020204030204"/>
              </a:rPr>
              <a:t>Na</a:t>
            </a:r>
            <a:r>
              <a:rPr lang="es-ES" sz="2800" dirty="0">
                <a:solidFill>
                  <a:prstClr val="black"/>
                </a:solidFill>
                <a:latin typeface="Calibri" panose="020F0502020204030204"/>
              </a:rPr>
              <a:t> sin ascitis </a:t>
            </a:r>
            <a:r>
              <a:rPr lang="es-ES" sz="2800" b="1" dirty="0">
                <a:solidFill>
                  <a:prstClr val="black"/>
                </a:solidFill>
                <a:latin typeface="Calibri" panose="020F0502020204030204"/>
              </a:rPr>
              <a:t>es superior a los modelos de la familia MELD </a:t>
            </a:r>
            <a:r>
              <a:rPr lang="es-ES" sz="2800" dirty="0">
                <a:solidFill>
                  <a:prstClr val="black"/>
                </a:solidFill>
                <a:latin typeface="Calibri" panose="020F0502020204030204"/>
              </a:rPr>
              <a:t>para predecir mortalidad en lista de espera.</a:t>
            </a:r>
            <a:endParaRPr kumimoji="0" lang="es-E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Lágrima 8">
            <a:extLst>
              <a:ext uri="{FF2B5EF4-FFF2-40B4-BE49-F238E27FC236}">
                <a16:creationId xmlns:a16="http://schemas.microsoft.com/office/drawing/2014/main" id="{D900FB59-CF48-37AE-993F-9EF93AA83296}"/>
              </a:ext>
            </a:extLst>
          </p:cNvPr>
          <p:cNvSpPr/>
          <p:nvPr/>
        </p:nvSpPr>
        <p:spPr>
          <a:xfrm>
            <a:off x="668794" y="5371162"/>
            <a:ext cx="988833" cy="1026509"/>
          </a:xfrm>
          <a:prstGeom prst="teardrop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16163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0E81F-95E3-8D76-8C6E-53CC7D645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42F101A-4CE1-2834-8761-EB0AF39A4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685" y="2782092"/>
            <a:ext cx="5659086" cy="3646447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4A9A392-F2DC-D8F0-004D-3EF9812C3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73" y="104500"/>
            <a:ext cx="2831998" cy="93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er las imágenes de origen">
            <a:extLst>
              <a:ext uri="{FF2B5EF4-FFF2-40B4-BE49-F238E27FC236}">
                <a16:creationId xmlns:a16="http://schemas.microsoft.com/office/drawing/2014/main" id="{956E2008-A5B8-7389-0252-65FB3C534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2" y="1305225"/>
            <a:ext cx="2461572" cy="83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NETH | Somos Pacientes">
            <a:extLst>
              <a:ext uri="{FF2B5EF4-FFF2-40B4-BE49-F238E27FC236}">
                <a16:creationId xmlns:a16="http://schemas.microsoft.com/office/drawing/2014/main" id="{195044A2-E941-EB95-3046-EC8E0F1CC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835" y="1180411"/>
            <a:ext cx="1122218" cy="108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ador de contenido 4">
            <a:extLst>
              <a:ext uri="{FF2B5EF4-FFF2-40B4-BE49-F238E27FC236}">
                <a16:creationId xmlns:a16="http://schemas.microsoft.com/office/drawing/2014/main" id="{0B058BF0-08A0-5307-CDA8-87229ABDD8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686" y="175869"/>
            <a:ext cx="5680085" cy="2590181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pic>
        <p:nvPicPr>
          <p:cNvPr id="1026" name="Picture 2" descr="Informacion Logo">
            <a:extLst>
              <a:ext uri="{FF2B5EF4-FFF2-40B4-BE49-F238E27FC236}">
                <a16:creationId xmlns:a16="http://schemas.microsoft.com/office/drawing/2014/main" id="{518DB856-00CF-89C8-AE7D-625447550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7" y="4775402"/>
            <a:ext cx="924918" cy="92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5CC8A30-7300-3E7C-4ABA-44E08AA47057}"/>
              </a:ext>
            </a:extLst>
          </p:cNvPr>
          <p:cNvSpPr txBox="1"/>
          <p:nvPr/>
        </p:nvSpPr>
        <p:spPr>
          <a:xfrm>
            <a:off x="1185955" y="4959573"/>
            <a:ext cx="4736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accent5">
                    <a:lumMod val="75000"/>
                  </a:schemeClr>
                </a:solidFill>
              </a:rPr>
              <a:t>https://www.gemascore.com/</a:t>
            </a:r>
          </a:p>
        </p:txBody>
      </p:sp>
      <p:pic>
        <p:nvPicPr>
          <p:cNvPr id="16" name="Imagen 15" descr="Código QR&#10;&#10;El contenido generado por IA puede ser incorrecto.">
            <a:extLst>
              <a:ext uri="{FF2B5EF4-FFF2-40B4-BE49-F238E27FC236}">
                <a16:creationId xmlns:a16="http://schemas.microsoft.com/office/drawing/2014/main" id="{D573CBD7-F62B-E335-FEB6-EA7719B4ED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37" y="2448933"/>
            <a:ext cx="2299853" cy="229985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719DA1-7D80-7A14-89A5-2139136972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853" y="5482793"/>
            <a:ext cx="4304149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9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51448-FABF-3CCA-0193-D45B009CF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0F5A3CB-5467-8160-B9E7-3371858F7AA0}"/>
              </a:ext>
            </a:extLst>
          </p:cNvPr>
          <p:cNvCxnSpPr>
            <a:cxnSpLocks/>
          </p:cNvCxnSpPr>
          <p:nvPr/>
        </p:nvCxnSpPr>
        <p:spPr>
          <a:xfrm>
            <a:off x="-13712" y="904996"/>
            <a:ext cx="8474082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0653DAF0-3C21-568B-688F-1DEEF023D000}"/>
              </a:ext>
            </a:extLst>
          </p:cNvPr>
          <p:cNvSpPr/>
          <p:nvPr/>
        </p:nvSpPr>
        <p:spPr>
          <a:xfrm>
            <a:off x="-6058" y="19177"/>
            <a:ext cx="81871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/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MELD y disparidades de género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20E1306-12F9-2443-3B4E-B5D6B64D3583}"/>
              </a:ext>
            </a:extLst>
          </p:cNvPr>
          <p:cNvSpPr txBox="1"/>
          <p:nvPr/>
        </p:nvSpPr>
        <p:spPr>
          <a:xfrm>
            <a:off x="-13712" y="6554684"/>
            <a:ext cx="2695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Cullaro</a:t>
            </a: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G, et al</a:t>
            </a:r>
            <a:r>
              <a:rPr lang="es-ES" sz="1200" i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Am J </a:t>
            </a:r>
            <a:r>
              <a:rPr kumimoji="0" lang="es-E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Transplant</a:t>
            </a: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(2018)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208A6A6-2051-8727-B375-3B7149BFE67F}"/>
              </a:ext>
            </a:extLst>
          </p:cNvPr>
          <p:cNvSpPr/>
          <p:nvPr/>
        </p:nvSpPr>
        <p:spPr>
          <a:xfrm>
            <a:off x="1308874" y="1393514"/>
            <a:ext cx="9574251" cy="10265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probabilidad de mortalidad o exclusión de lista de espera por agravamiento es un 30% superior en mujeres</a:t>
            </a:r>
          </a:p>
        </p:txBody>
      </p:sp>
      <p:pic>
        <p:nvPicPr>
          <p:cNvPr id="9" name="Main graphic">
            <a:extLst>
              <a:ext uri="{FF2B5EF4-FFF2-40B4-BE49-F238E27FC236}">
                <a16:creationId xmlns:a16="http://schemas.microsoft.com/office/drawing/2014/main" id="{D239FB3A-2AEB-2E07-7099-05534FE37BF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240016" y="2790035"/>
            <a:ext cx="5170519" cy="3518852"/>
          </a:xfrm>
          <a:prstGeom prst="rect">
            <a:avLst/>
          </a:prstGeom>
          <a:ln>
            <a:noFill/>
          </a:ln>
        </p:spPr>
      </p:pic>
      <p:pic>
        <p:nvPicPr>
          <p:cNvPr id="10" name="Main graphic">
            <a:extLst>
              <a:ext uri="{FF2B5EF4-FFF2-40B4-BE49-F238E27FC236}">
                <a16:creationId xmlns:a16="http://schemas.microsoft.com/office/drawing/2014/main" id="{5C0FED4D-0DE7-C343-2C3B-CEA6A12ABC1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44108" y="2790034"/>
            <a:ext cx="4918776" cy="32773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19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6BA45-F09C-5DF6-D0F9-6BC5371A9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9657852F-F556-41AE-3EAD-1E2833D20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983"/>
            <a:ext cx="8229370" cy="1672516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3144F11-DBC5-0181-352E-660AD7FF9664}"/>
              </a:ext>
            </a:extLst>
          </p:cNvPr>
          <p:cNvCxnSpPr>
            <a:cxnSpLocks/>
          </p:cNvCxnSpPr>
          <p:nvPr/>
        </p:nvCxnSpPr>
        <p:spPr>
          <a:xfrm>
            <a:off x="-13712" y="904996"/>
            <a:ext cx="8474082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C626019A-4CB2-60CF-32F2-AADE064D58E9}"/>
              </a:ext>
            </a:extLst>
          </p:cNvPr>
          <p:cNvSpPr/>
          <p:nvPr/>
        </p:nvSpPr>
        <p:spPr>
          <a:xfrm>
            <a:off x="16074" y="19177"/>
            <a:ext cx="56845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/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¿Y en nuestro medio?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8D45C64-AC87-C404-BA66-013F433FE86B}"/>
              </a:ext>
            </a:extLst>
          </p:cNvPr>
          <p:cNvSpPr txBox="1"/>
          <p:nvPr/>
        </p:nvSpPr>
        <p:spPr>
          <a:xfrm>
            <a:off x="0" y="631560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Rodríguez-Perálvarez et al</a:t>
            </a:r>
            <a:r>
              <a:rPr lang="es-ES" sz="1400" i="1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</a:rPr>
              <a:t>.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GEMA-Na and MELD 3</a:t>
            </a:r>
            <a:r>
              <a:rPr lang="en-US" sz="1400" i="1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</a:rPr>
              <a:t>.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severity scores to address sex disparities for accessing liver transplantation: a nationwide retrospective cohort study</a:t>
            </a:r>
            <a:r>
              <a:rPr lang="es-ES" sz="1400" i="1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</a:rPr>
              <a:t>.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EClinicalMedicine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(2024)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A8E3F17-F55D-C299-C7E2-9FA7AC189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199" y="183105"/>
            <a:ext cx="2382646" cy="208481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7B0BEAE-7621-B18E-415B-56E78CFE9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856" y="2530675"/>
            <a:ext cx="6410315" cy="3722119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4A10DDE8-BE8D-15BE-2E97-D6B9680FACBC}"/>
              </a:ext>
            </a:extLst>
          </p:cNvPr>
          <p:cNvSpPr/>
          <p:nvPr/>
        </p:nvSpPr>
        <p:spPr>
          <a:xfrm>
            <a:off x="5140036" y="3048000"/>
            <a:ext cx="6345382" cy="3399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FFD0C202-75F8-4B31-4809-0A38AE20580E}"/>
              </a:ext>
            </a:extLst>
          </p:cNvPr>
          <p:cNvSpPr/>
          <p:nvPr/>
        </p:nvSpPr>
        <p:spPr>
          <a:xfrm>
            <a:off x="479110" y="2676188"/>
            <a:ext cx="4174637" cy="3014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España,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/>
              </a:rPr>
              <a:t>las mujeres tienen un 57% de exceso de mortalidad en lista de espera* </a:t>
            </a:r>
            <a:r>
              <a:rPr lang="es-ES" sz="3200" b="1" dirty="0">
                <a:solidFill>
                  <a:schemeClr val="tx1"/>
                </a:solidFill>
                <a:latin typeface="Calibri" panose="020F0502020204030204"/>
              </a:rPr>
              <a:t>en comparación con los hombres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ACD513-E8EB-9043-CF42-C2C75B6F13B0}"/>
              </a:ext>
            </a:extLst>
          </p:cNvPr>
          <p:cNvSpPr txBox="1"/>
          <p:nvPr/>
        </p:nvSpPr>
        <p:spPr>
          <a:xfrm>
            <a:off x="365773" y="5704386"/>
            <a:ext cx="4084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chemeClr val="accent3">
                    <a:lumMod val="75000"/>
                  </a:schemeClr>
                </a:solidFill>
              </a:rPr>
              <a:t>*Mortalidad en lista o exclusión por agravamiento en los primeros 90 días. </a:t>
            </a:r>
          </a:p>
        </p:txBody>
      </p:sp>
    </p:spTree>
    <p:extLst>
      <p:ext uri="{BB962C8B-B14F-4D97-AF65-F5344CB8AC3E}">
        <p14:creationId xmlns:p14="http://schemas.microsoft.com/office/powerpoint/2010/main" val="44534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9AD61-5CE4-F40F-EEC6-AAE477AA6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1F6BAA1-0793-5DCC-78A5-07B5F5D5B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12" y="1155030"/>
            <a:ext cx="9704127" cy="5258823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1428F94-4E4A-D5D8-B570-1D0820E5B6BD}"/>
              </a:ext>
            </a:extLst>
          </p:cNvPr>
          <p:cNvCxnSpPr>
            <a:cxnSpLocks/>
          </p:cNvCxnSpPr>
          <p:nvPr/>
        </p:nvCxnSpPr>
        <p:spPr>
          <a:xfrm>
            <a:off x="-13712" y="904996"/>
            <a:ext cx="8474082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F36B1D01-29F6-8192-0B06-468F918431CD}"/>
              </a:ext>
            </a:extLst>
          </p:cNvPr>
          <p:cNvSpPr/>
          <p:nvPr/>
        </p:nvSpPr>
        <p:spPr>
          <a:xfrm>
            <a:off x="-14862" y="19177"/>
            <a:ext cx="102087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/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decadencia de MELD en la era actual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EE1158-B974-7DF7-6693-1E3840DE85FC}"/>
              </a:ext>
            </a:extLst>
          </p:cNvPr>
          <p:cNvSpPr txBox="1"/>
          <p:nvPr/>
        </p:nvSpPr>
        <p:spPr>
          <a:xfrm>
            <a:off x="-13712" y="6513120"/>
            <a:ext cx="2705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Godfrey E, et al.</a:t>
            </a: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s-ES" sz="1200" i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J </a:t>
            </a:r>
            <a:r>
              <a:rPr lang="es-ES" sz="1200" i="1" dirty="0" err="1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Transplant</a:t>
            </a: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(2019)</a:t>
            </a:r>
          </a:p>
        </p:txBody>
      </p:sp>
    </p:spTree>
    <p:extLst>
      <p:ext uri="{BB962C8B-B14F-4D97-AF65-F5344CB8AC3E}">
        <p14:creationId xmlns:p14="http://schemas.microsoft.com/office/powerpoint/2010/main" val="59588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A140B-A30C-32DA-D8CE-C15C8BB80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4B577BFB-73C9-60B6-DC55-CC70327E59F0}"/>
              </a:ext>
            </a:extLst>
          </p:cNvPr>
          <p:cNvGrpSpPr>
            <a:grpSpLocks/>
          </p:cNvGrpSpPr>
          <p:nvPr/>
        </p:nvGrpSpPr>
        <p:grpSpPr>
          <a:xfrm>
            <a:off x="0" y="6583681"/>
            <a:ext cx="12192000" cy="169818"/>
            <a:chOff x="0" y="6583681"/>
            <a:chExt cx="12192000" cy="169818"/>
          </a:xfrm>
        </p:grpSpPr>
        <p:cxnSp>
          <p:nvCxnSpPr>
            <p:cNvPr id="2" name="Conector recto 1">
              <a:extLst>
                <a:ext uri="{FF2B5EF4-FFF2-40B4-BE49-F238E27FC236}">
                  <a16:creationId xmlns:a16="http://schemas.microsoft.com/office/drawing/2014/main" id="{13EEF90D-42DD-B8BD-6A09-A584C73F39A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583681"/>
              <a:ext cx="12192000" cy="0"/>
            </a:xfrm>
            <a:prstGeom prst="line">
              <a:avLst/>
            </a:prstGeom>
            <a:ln w="76200">
              <a:solidFill>
                <a:srgbClr val="C0D0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2561E3C5-61EE-C799-28FC-B0BAC2F7925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753499"/>
              <a:ext cx="12192000" cy="0"/>
            </a:xfrm>
            <a:prstGeom prst="line">
              <a:avLst/>
            </a:prstGeom>
            <a:ln w="76200">
              <a:solidFill>
                <a:srgbClr val="007A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2" descr="TIJERA PARA SUTURA – REDONDA – Odontozag SA">
            <a:extLst>
              <a:ext uri="{FF2B5EF4-FFF2-40B4-BE49-F238E27FC236}">
                <a16:creationId xmlns:a16="http://schemas.microsoft.com/office/drawing/2014/main" id="{46F6E3D0-0CD4-9AC0-1E61-F6D2B384A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17905">
            <a:off x="7885466" y="3157783"/>
            <a:ext cx="781243" cy="78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8F7CFA-B129-9DCB-212A-A222B3565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9354"/>
            <a:ext cx="5782914" cy="12003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9216CBC-77DF-42FF-2D07-1BB247610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1049615"/>
            <a:ext cx="6096001" cy="12037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ACAB426-D6A3-84CE-D457-EC7680D86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276" y="2328679"/>
            <a:ext cx="846944" cy="846944"/>
          </a:xfrm>
          <a:prstGeom prst="rect">
            <a:avLst/>
          </a:prstGeom>
        </p:spPr>
      </p:pic>
      <p:pic>
        <p:nvPicPr>
          <p:cNvPr id="9" name="Picture 2" descr="Ver las imágenes de origen">
            <a:extLst>
              <a:ext uri="{FF2B5EF4-FFF2-40B4-BE49-F238E27FC236}">
                <a16:creationId xmlns:a16="http://schemas.microsoft.com/office/drawing/2014/main" id="{A7DD2796-ED4E-ED76-2BBA-B5622DFF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30" y="2372139"/>
            <a:ext cx="680859" cy="6808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er las imágenes de origen">
            <a:extLst>
              <a:ext uri="{FF2B5EF4-FFF2-40B4-BE49-F238E27FC236}">
                <a16:creationId xmlns:a16="http://schemas.microsoft.com/office/drawing/2014/main" id="{7A55CB2C-D0B3-F7B4-18AE-B2AB8A9C9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53" y="2393930"/>
            <a:ext cx="709293" cy="70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3206A736-5A8C-3F23-D7EF-FCE3D92A77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93123" y="2210656"/>
          <a:ext cx="858576" cy="908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2619360" imgH="2771640" progId="PBrush">
                  <p:embed/>
                </p:oleObj>
              </mc:Choice>
              <mc:Fallback>
                <p:oleObj name="Bitmap Image" r:id="rId8" imgW="2619360" imgH="2771640" progId="PBrush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325F07A3-64EF-9912-A51C-466F5D71A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93123" y="2210656"/>
                        <a:ext cx="858576" cy="908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00D97-4474-050C-2D65-BCF990E4DE02}"/>
              </a:ext>
            </a:extLst>
          </p:cNvPr>
          <p:cNvSpPr txBox="1"/>
          <p:nvPr/>
        </p:nvSpPr>
        <p:spPr>
          <a:xfrm>
            <a:off x="7089267" y="6258675"/>
            <a:ext cx="4221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Rodríguez-Perálvarez et al</a:t>
            </a:r>
            <a:r>
              <a:rPr lang="es-ES" sz="1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Lancet </a:t>
            </a:r>
            <a:r>
              <a:rPr kumimoji="0" lang="es-ES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Gastroenterol</a:t>
            </a: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Hepatol</a:t>
            </a: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(2023)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61C6879-90AB-884F-7B2A-88FE878A81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552" y="3886288"/>
            <a:ext cx="1782165" cy="115316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ECA85E5-C3D8-D783-CA86-142739BCCC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5932" y="3920258"/>
            <a:ext cx="2132957" cy="159488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04F08D1-D73E-08FA-D590-E6F65068C630}"/>
              </a:ext>
            </a:extLst>
          </p:cNvPr>
          <p:cNvSpPr/>
          <p:nvPr/>
        </p:nvSpPr>
        <p:spPr>
          <a:xfrm>
            <a:off x="119921" y="3309044"/>
            <a:ext cx="21723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MELD-</a:t>
            </a:r>
            <a:r>
              <a:rPr kumimoji="0" lang="es-ES" sz="3200" b="1" i="0" u="none" strike="noStrike" kern="1200" cap="none" spc="0" normalizeH="0" baseline="0" noProof="0" dirty="0" err="1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endParaRPr kumimoji="0" lang="es-ES" sz="32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B1C6EF1-D5D0-FE2B-A071-F3CB4FA153FB}"/>
              </a:ext>
            </a:extLst>
          </p:cNvPr>
          <p:cNvSpPr/>
          <p:nvPr/>
        </p:nvSpPr>
        <p:spPr>
          <a:xfrm>
            <a:off x="3281084" y="3309831"/>
            <a:ext cx="18261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MELD-3</a:t>
            </a:r>
            <a:r>
              <a:rPr lang="es-ES" sz="32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.</a:t>
            </a:r>
            <a:r>
              <a:rPr kumimoji="0" lang="es-ES" sz="32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38151C96-6F1E-B2CA-1215-377DA633C948}"/>
              </a:ext>
            </a:extLst>
          </p:cNvPr>
          <p:cNvSpPr/>
          <p:nvPr/>
        </p:nvSpPr>
        <p:spPr>
          <a:xfrm>
            <a:off x="2292311" y="4302177"/>
            <a:ext cx="623516" cy="24614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1E59E53-06E4-7FA8-BA3E-34201412E3FE}"/>
              </a:ext>
            </a:extLst>
          </p:cNvPr>
          <p:cNvSpPr txBox="1"/>
          <p:nvPr/>
        </p:nvSpPr>
        <p:spPr>
          <a:xfrm>
            <a:off x="1342441" y="5743998"/>
            <a:ext cx="2523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Kim R, et al. </a:t>
            </a:r>
            <a:r>
              <a:rPr kumimoji="0" lang="es-ES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Gastroenterology</a:t>
            </a: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(2021)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DFF81644-90A9-50C5-0455-43E2134CC328}"/>
              </a:ext>
            </a:extLst>
          </p:cNvPr>
          <p:cNvCxnSpPr>
            <a:cxnSpLocks/>
          </p:cNvCxnSpPr>
          <p:nvPr/>
        </p:nvCxnSpPr>
        <p:spPr>
          <a:xfrm flipH="1">
            <a:off x="5947690" y="1214206"/>
            <a:ext cx="6736" cy="5388964"/>
          </a:xfrm>
          <a:prstGeom prst="line">
            <a:avLst/>
          </a:prstGeom>
          <a:noFill/>
          <a:ln w="28575" cap="flat">
            <a:solidFill>
              <a:schemeClr val="tx2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B77FDE4-8A4E-0C5E-BD6C-F15E3014C742}"/>
              </a:ext>
            </a:extLst>
          </p:cNvPr>
          <p:cNvCxnSpPr>
            <a:cxnSpLocks/>
          </p:cNvCxnSpPr>
          <p:nvPr/>
        </p:nvCxnSpPr>
        <p:spPr>
          <a:xfrm>
            <a:off x="-13712" y="904996"/>
            <a:ext cx="8474082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541E9AF-A54E-8C82-6B80-C07B4685B521}"/>
              </a:ext>
            </a:extLst>
          </p:cNvPr>
          <p:cNvSpPr/>
          <p:nvPr/>
        </p:nvSpPr>
        <p:spPr>
          <a:xfrm>
            <a:off x="34067" y="19177"/>
            <a:ext cx="59184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/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MELD 3.0 vs GEMA-</a:t>
            </a:r>
            <a:r>
              <a:rPr kumimoji="0" lang="es-ES" sz="4800" b="1" i="0" u="none" strike="noStrike" kern="1200" cap="none" spc="0" normalizeH="0" baseline="0" noProof="0" dirty="0" err="1">
                <a:ln/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endParaRPr kumimoji="0" lang="es-ES" sz="4800" b="1" i="0" u="none" strike="noStrike" kern="1200" cap="none" spc="0" normalizeH="0" baseline="0" noProof="0" dirty="0">
              <a:ln/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8BD7F59A-899D-8457-2DC3-828B47ABF4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5999" y="3250949"/>
            <a:ext cx="6208077" cy="2787713"/>
          </a:xfrm>
          <a:prstGeom prst="rect">
            <a:avLst/>
          </a:prstGeom>
        </p:spPr>
      </p:pic>
      <p:pic>
        <p:nvPicPr>
          <p:cNvPr id="24" name="Picture 2" descr="España 3D Bandera De - Imagen gratis en Pixabay - Pixabay">
            <a:extLst>
              <a:ext uri="{FF2B5EF4-FFF2-40B4-BE49-F238E27FC236}">
                <a16:creationId xmlns:a16="http://schemas.microsoft.com/office/drawing/2014/main" id="{014CDB81-E923-FD71-C45D-1CCFA0F89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524" y="2279290"/>
            <a:ext cx="1154565" cy="92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4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7543C-6777-E9B4-8AAE-787D905FC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ASL SLD Summit 2025 - Congrex Switzerland">
            <a:extLst>
              <a:ext uri="{FF2B5EF4-FFF2-40B4-BE49-F238E27FC236}">
                <a16:creationId xmlns:a16="http://schemas.microsoft.com/office/drawing/2014/main" id="{265B6C2F-BE39-3B22-3227-2F2482784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5311"/>
            <a:ext cx="3440029" cy="344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0BD669-D27C-0788-11D5-8B66D0B2D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12" y="1560545"/>
            <a:ext cx="2685592" cy="86322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5B6313B-B59B-7FCE-C024-DC0AD9A0F696}"/>
              </a:ext>
            </a:extLst>
          </p:cNvPr>
          <p:cNvSpPr/>
          <p:nvPr/>
        </p:nvSpPr>
        <p:spPr>
          <a:xfrm>
            <a:off x="3801979" y="443048"/>
            <a:ext cx="7700210" cy="2390274"/>
          </a:xfrm>
          <a:prstGeom prst="rect">
            <a:avLst/>
          </a:prstGeom>
          <a:solidFill>
            <a:srgbClr val="D6DCE5">
              <a:alpha val="65882"/>
            </a:srgb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“New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allocation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GEMA-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MELD 3.0 -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implemented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compromised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transplantation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s-E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LoE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s-E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  <a:endParaRPr lang="es-ES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Logotipo&#10;&#10;Descripción generada automáticamente">
            <a:extLst>
              <a:ext uri="{FF2B5EF4-FFF2-40B4-BE49-F238E27FC236}">
                <a16:creationId xmlns:a16="http://schemas.microsoft.com/office/drawing/2014/main" id="{209493F7-F28F-6340-BE13-3147321C1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804" y="3429215"/>
            <a:ext cx="2262807" cy="7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464D4E9-AD31-8E5B-1E72-4D2016D11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86" y="4535050"/>
            <a:ext cx="26193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0CDF3B1-6305-54A2-183F-BC0D60186D77}"/>
              </a:ext>
            </a:extLst>
          </p:cNvPr>
          <p:cNvSpPr/>
          <p:nvPr/>
        </p:nvSpPr>
        <p:spPr>
          <a:xfrm>
            <a:off x="3801979" y="3429215"/>
            <a:ext cx="7700210" cy="2390274"/>
          </a:xfrm>
          <a:prstGeom prst="rect">
            <a:avLst/>
          </a:prstGeom>
          <a:solidFill>
            <a:srgbClr val="D6DCE5">
              <a:alpha val="65882"/>
            </a:srgb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 recomienda la utilización de GEMA-</a:t>
            </a:r>
            <a:r>
              <a:rPr lang="es-E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sobre otros modelos dada su mayor capacidad discriminativa y potencialidad para eliminar disparidades de género”</a:t>
            </a:r>
          </a:p>
          <a:p>
            <a:pPr algn="ctr"/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Grado 1, Recomendación fuerte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3BBEF8-87CF-BFF0-E995-7F5007FE1965}"/>
              </a:ext>
            </a:extLst>
          </p:cNvPr>
          <p:cNvSpPr txBox="1"/>
          <p:nvPr/>
        </p:nvSpPr>
        <p:spPr>
          <a:xfrm>
            <a:off x="0" y="6539148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EASL </a:t>
            </a:r>
            <a:r>
              <a:rPr kumimoji="0" lang="es-E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guidelines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liver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transplantation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lang="es-ES" sz="1400" i="1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s-ES" sz="1400" i="1" dirty="0" err="1">
                <a:solidFill>
                  <a:srgbClr val="44546A">
                    <a:lumMod val="50000"/>
                  </a:srgbClr>
                </a:solidFill>
                <a:latin typeface="Calibri" panose="020F0502020204030204"/>
              </a:rPr>
              <a:t>Journal</a:t>
            </a:r>
            <a:r>
              <a:rPr lang="es-ES" sz="1400" i="1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s-ES" sz="1400" i="1" dirty="0" err="1">
                <a:solidFill>
                  <a:srgbClr val="44546A">
                    <a:lumMod val="50000"/>
                  </a:srgbClr>
                </a:solidFill>
                <a:latin typeface="Calibri" panose="020F0502020204030204"/>
              </a:rPr>
              <a:t>of</a:t>
            </a:r>
            <a:r>
              <a:rPr lang="es-ES" sz="1400" i="1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s-ES" sz="1400" i="1" dirty="0" err="1">
                <a:solidFill>
                  <a:srgbClr val="44546A">
                    <a:lumMod val="50000"/>
                  </a:srgbClr>
                </a:solidFill>
                <a:latin typeface="Calibri" panose="020F0502020204030204"/>
              </a:rPr>
              <a:t>Hepatology</a:t>
            </a:r>
            <a:r>
              <a:rPr lang="es-ES" sz="1400" i="1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</a:rPr>
              <a:t> (2024); Bilbao I. et al. Revista </a:t>
            </a:r>
            <a:r>
              <a:rPr lang="es-ES" sz="1400" i="1" dirty="0" err="1">
                <a:solidFill>
                  <a:srgbClr val="44546A">
                    <a:lumMod val="50000"/>
                  </a:srgbClr>
                </a:solidFill>
                <a:latin typeface="Calibri" panose="020F0502020204030204"/>
              </a:rPr>
              <a:t>Esp</a:t>
            </a:r>
            <a:r>
              <a:rPr lang="es-ES" sz="1400" i="1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s-ES" sz="1400" i="1" dirty="0" err="1">
                <a:solidFill>
                  <a:srgbClr val="44546A">
                    <a:lumMod val="50000"/>
                  </a:srgbClr>
                </a:solidFill>
                <a:latin typeface="Calibri" panose="020F0502020204030204"/>
              </a:rPr>
              <a:t>Enf</a:t>
            </a:r>
            <a:r>
              <a:rPr lang="es-ES" sz="1400" i="1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s-ES" sz="1400" i="1" dirty="0" err="1">
                <a:solidFill>
                  <a:srgbClr val="44546A">
                    <a:lumMod val="50000"/>
                  </a:srgbClr>
                </a:solidFill>
                <a:latin typeface="Calibri" panose="020F0502020204030204"/>
              </a:rPr>
              <a:t>Dig</a:t>
            </a:r>
            <a:r>
              <a:rPr lang="es-ES" sz="1400" i="1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</a:rPr>
              <a:t> (2024).</a:t>
            </a:r>
            <a:endParaRPr kumimoji="0" lang="es-ES" sz="1400" b="0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17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F6B02-A57D-1293-24B8-6F4B6844E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BE19314-C4FE-B4B5-95D7-062CFE50C323}"/>
              </a:ext>
            </a:extLst>
          </p:cNvPr>
          <p:cNvCxnSpPr>
            <a:cxnSpLocks/>
          </p:cNvCxnSpPr>
          <p:nvPr/>
        </p:nvCxnSpPr>
        <p:spPr>
          <a:xfrm>
            <a:off x="-13712" y="904996"/>
            <a:ext cx="8474082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CC13DE2A-CA56-66C6-E2B4-1F917AE6FD06}"/>
              </a:ext>
            </a:extLst>
          </p:cNvPr>
          <p:cNvSpPr/>
          <p:nvPr/>
        </p:nvSpPr>
        <p:spPr>
          <a:xfrm>
            <a:off x="0" y="943"/>
            <a:ext cx="26193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/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Objetivos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0DF5F0A-0B85-6DB6-6DA0-39535B5266F1}"/>
              </a:ext>
            </a:extLst>
          </p:cNvPr>
          <p:cNvSpPr/>
          <p:nvPr/>
        </p:nvSpPr>
        <p:spPr>
          <a:xfrm>
            <a:off x="1827034" y="2033594"/>
            <a:ext cx="9574251" cy="10265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Evaluar el impacto pronóstico de la presencia de ascitis en pacientes incluidos en lista de espera de trasplante hepático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A208C91-C65F-4DD5-1D4A-F305C10D7117}"/>
              </a:ext>
            </a:extLst>
          </p:cNvPr>
          <p:cNvSpPr/>
          <p:nvPr/>
        </p:nvSpPr>
        <p:spPr>
          <a:xfrm>
            <a:off x="1827033" y="4030034"/>
            <a:ext cx="9574251" cy="10265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Comparar la discriminación del modelo GEMA-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sin ascitis con los modelos GEMA-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MELD 3</a:t>
            </a:r>
            <a:r>
              <a:rPr lang="es-ES" sz="28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D35963AE-8264-2224-282A-42C48A77854C}"/>
              </a:ext>
            </a:extLst>
          </p:cNvPr>
          <p:cNvSpPr/>
          <p:nvPr/>
        </p:nvSpPr>
        <p:spPr>
          <a:xfrm>
            <a:off x="668795" y="2033594"/>
            <a:ext cx="988833" cy="1026509"/>
          </a:xfrm>
          <a:prstGeom prst="teardrop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/>
              <a:t>1</a:t>
            </a:r>
          </a:p>
        </p:txBody>
      </p:sp>
      <p:sp>
        <p:nvSpPr>
          <p:cNvPr id="9" name="Lágrima 8">
            <a:extLst>
              <a:ext uri="{FF2B5EF4-FFF2-40B4-BE49-F238E27FC236}">
                <a16:creationId xmlns:a16="http://schemas.microsoft.com/office/drawing/2014/main" id="{D9186B31-08E5-688A-D802-06D7226A2130}"/>
              </a:ext>
            </a:extLst>
          </p:cNvPr>
          <p:cNvSpPr/>
          <p:nvPr/>
        </p:nvSpPr>
        <p:spPr>
          <a:xfrm>
            <a:off x="668794" y="4030042"/>
            <a:ext cx="988833" cy="1026509"/>
          </a:xfrm>
          <a:prstGeom prst="teardrop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28209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AADA8-000F-9F92-38D3-FBE066E54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spaña 3D Bandera De - Imagen gratis en Pixabay - Pixabay">
            <a:extLst>
              <a:ext uri="{FF2B5EF4-FFF2-40B4-BE49-F238E27FC236}">
                <a16:creationId xmlns:a16="http://schemas.microsoft.com/office/drawing/2014/main" id="{268782B6-89C6-4EDA-0A32-2EF4517E8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24" y="2481815"/>
            <a:ext cx="1255663" cy="10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EA9A3B4-01C7-2A8F-80EC-FD024F1A9B50}"/>
              </a:ext>
            </a:extLst>
          </p:cNvPr>
          <p:cNvCxnSpPr>
            <a:cxnSpLocks/>
          </p:cNvCxnSpPr>
          <p:nvPr/>
        </p:nvCxnSpPr>
        <p:spPr>
          <a:xfrm>
            <a:off x="-13712" y="904996"/>
            <a:ext cx="8474082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D4958371-915C-F564-AA14-F6DD9EDEB8EE}"/>
              </a:ext>
            </a:extLst>
          </p:cNvPr>
          <p:cNvSpPr/>
          <p:nvPr/>
        </p:nvSpPr>
        <p:spPr>
          <a:xfrm>
            <a:off x="73900" y="943"/>
            <a:ext cx="24715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/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Métodos</a:t>
            </a:r>
          </a:p>
        </p:txBody>
      </p:sp>
      <p:pic>
        <p:nvPicPr>
          <p:cNvPr id="3" name="Picture 2" descr="Register your decision - NHS Organ Donation">
            <a:extLst>
              <a:ext uri="{FF2B5EF4-FFF2-40B4-BE49-F238E27FC236}">
                <a16:creationId xmlns:a16="http://schemas.microsoft.com/office/drawing/2014/main" id="{2431CFA6-9262-F1F1-2B51-4FC38428E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02" y="3613495"/>
            <a:ext cx="2665751" cy="720244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15366EB-5FD6-57F3-1102-B19EC5A8E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0505" y="2529788"/>
            <a:ext cx="984146" cy="984146"/>
          </a:xfrm>
          <a:prstGeom prst="rect">
            <a:avLst/>
          </a:prstGeom>
        </p:spPr>
      </p:pic>
      <p:pic>
        <p:nvPicPr>
          <p:cNvPr id="7" name="Picture 2" descr="Ver las imágenes de origen">
            <a:extLst>
              <a:ext uri="{FF2B5EF4-FFF2-40B4-BE49-F238E27FC236}">
                <a16:creationId xmlns:a16="http://schemas.microsoft.com/office/drawing/2014/main" id="{3FDBDE2A-C056-B76D-FF1E-707B1F08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456" y="2603440"/>
            <a:ext cx="792088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Ver las imágenes de origen">
            <a:extLst>
              <a:ext uri="{FF2B5EF4-FFF2-40B4-BE49-F238E27FC236}">
                <a16:creationId xmlns:a16="http://schemas.microsoft.com/office/drawing/2014/main" id="{35788930-5132-8E69-8152-7A40DAF33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974" y="3502208"/>
            <a:ext cx="1704823" cy="107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Ver las imágenes de origen">
            <a:extLst>
              <a:ext uri="{FF2B5EF4-FFF2-40B4-BE49-F238E27FC236}">
                <a16:creationId xmlns:a16="http://schemas.microsoft.com/office/drawing/2014/main" id="{884C13F7-17AE-29F9-7EE6-7315CDB42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287" y="3746496"/>
            <a:ext cx="1972726" cy="86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439C21B-0D5A-AB80-7AB3-7F77E7B842BC}"/>
              </a:ext>
            </a:extLst>
          </p:cNvPr>
          <p:cNvSpPr txBox="1"/>
          <p:nvPr/>
        </p:nvSpPr>
        <p:spPr>
          <a:xfrm>
            <a:off x="4004605" y="4514778"/>
            <a:ext cx="38937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N=7.682</a:t>
            </a:r>
          </a:p>
          <a:p>
            <a:pPr algn="ctr"/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(2010-2020)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98DE4C-556D-78A1-BD3F-5947A880EE07}"/>
              </a:ext>
            </a:extLst>
          </p:cNvPr>
          <p:cNvSpPr txBox="1"/>
          <p:nvPr/>
        </p:nvSpPr>
        <p:spPr>
          <a:xfrm>
            <a:off x="8133605" y="4515759"/>
            <a:ext cx="38937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N=1.638</a:t>
            </a:r>
          </a:p>
          <a:p>
            <a:pPr algn="ctr"/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(1998-2020)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4912783-2060-2DFD-CDD1-05FD2F683D82}"/>
              </a:ext>
            </a:extLst>
          </p:cNvPr>
          <p:cNvSpPr/>
          <p:nvPr/>
        </p:nvSpPr>
        <p:spPr>
          <a:xfrm>
            <a:off x="4480884" y="2434162"/>
            <a:ext cx="3032436" cy="314367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ADCAFA4-E2A9-6032-2491-12F3FC3B6318}"/>
              </a:ext>
            </a:extLst>
          </p:cNvPr>
          <p:cNvSpPr/>
          <p:nvPr/>
        </p:nvSpPr>
        <p:spPr>
          <a:xfrm>
            <a:off x="8326447" y="2459424"/>
            <a:ext cx="3479566" cy="3118409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Picture 6" descr="450+ Rekor Kırma Illüstrasyonlar Stok Fotoğrafları, Resimler ve Royalty ...">
            <a:extLst>
              <a:ext uri="{FF2B5EF4-FFF2-40B4-BE49-F238E27FC236}">
                <a16:creationId xmlns:a16="http://schemas.microsoft.com/office/drawing/2014/main" id="{34AC94D1-0009-DCE7-21FE-C3D29E126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47" y="5651342"/>
            <a:ext cx="1205715" cy="120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8EAE412F-9038-23E0-8A5A-252073FAA506}"/>
              </a:ext>
            </a:extLst>
          </p:cNvPr>
          <p:cNvSpPr/>
          <p:nvPr/>
        </p:nvSpPr>
        <p:spPr>
          <a:xfrm>
            <a:off x="381033" y="2446796"/>
            <a:ext cx="3479566" cy="3118409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ECA0DE7-AA96-CD7C-ABB7-6DBC443B6C6E}"/>
              </a:ext>
            </a:extLst>
          </p:cNvPr>
          <p:cNvGrpSpPr/>
          <p:nvPr/>
        </p:nvGrpSpPr>
        <p:grpSpPr>
          <a:xfrm>
            <a:off x="579251" y="3472384"/>
            <a:ext cx="1255663" cy="1002873"/>
            <a:chOff x="309020" y="3201312"/>
            <a:chExt cx="4878521" cy="3421063"/>
          </a:xfrm>
        </p:grpSpPr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09F87274-0EAA-BFCC-5A93-DC62A5608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9020" y="3201312"/>
              <a:ext cx="4878521" cy="3421063"/>
            </a:xfrm>
            <a:prstGeom prst="rect">
              <a:avLst/>
            </a:prstGeom>
            <a:noFill/>
          </p:spPr>
        </p:pic>
        <p:pic>
          <p:nvPicPr>
            <p:cNvPr id="19" name="Picture 4" descr="Resultado de imagen de hospital reina sofia logo">
              <a:extLst>
                <a:ext uri="{FF2B5EF4-FFF2-40B4-BE49-F238E27FC236}">
                  <a16:creationId xmlns:a16="http://schemas.microsoft.com/office/drawing/2014/main" id="{F4122C98-E373-54AA-4585-DD2589DE1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087893" y="5422172"/>
              <a:ext cx="304478" cy="304478"/>
            </a:xfrm>
            <a:prstGeom prst="rect">
              <a:avLst/>
            </a:prstGeom>
            <a:noFill/>
            <a:ln>
              <a:solidFill>
                <a:srgbClr val="44546A">
                  <a:lumMod val="75000"/>
                </a:srgbClr>
              </a:solidFill>
            </a:ln>
          </p:spPr>
        </p:pic>
        <p:pic>
          <p:nvPicPr>
            <p:cNvPr id="20" name="Picture 7">
              <a:extLst>
                <a:ext uri="{FF2B5EF4-FFF2-40B4-BE49-F238E27FC236}">
                  <a16:creationId xmlns:a16="http://schemas.microsoft.com/office/drawing/2014/main" id="{60424260-6C29-E7BE-B05A-D36367BCD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214527" y="5057115"/>
              <a:ext cx="599441" cy="304478"/>
            </a:xfrm>
            <a:prstGeom prst="rect">
              <a:avLst/>
            </a:prstGeom>
            <a:noFill/>
            <a:ln>
              <a:solidFill>
                <a:srgbClr val="44546A">
                  <a:lumMod val="75000"/>
                </a:srgbClr>
              </a:solidFill>
            </a:ln>
          </p:spPr>
        </p:pic>
        <p:pic>
          <p:nvPicPr>
            <p:cNvPr id="21" name="Picture 9">
              <a:extLst>
                <a:ext uri="{FF2B5EF4-FFF2-40B4-BE49-F238E27FC236}">
                  <a16:creationId xmlns:a16="http://schemas.microsoft.com/office/drawing/2014/main" id="{F0DFF7E0-E5C6-92A0-D3EA-145F315D4A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49408" y="5558498"/>
              <a:ext cx="405970" cy="405970"/>
            </a:xfrm>
            <a:prstGeom prst="rect">
              <a:avLst/>
            </a:prstGeom>
            <a:noFill/>
            <a:ln>
              <a:solidFill>
                <a:srgbClr val="44546A">
                  <a:lumMod val="75000"/>
                </a:srgbClr>
              </a:solidFill>
            </a:ln>
          </p:spPr>
        </p:pic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2BDC25EA-42AB-566D-A2CA-62A93750A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080348" y="4049206"/>
              <a:ext cx="507463" cy="257759"/>
            </a:xfrm>
            <a:prstGeom prst="rect">
              <a:avLst/>
            </a:prstGeom>
            <a:noFill/>
            <a:ln>
              <a:solidFill>
                <a:srgbClr val="44546A">
                  <a:lumMod val="75000"/>
                </a:srgbClr>
              </a:solidFill>
            </a:ln>
          </p:spPr>
        </p:pic>
        <p:pic>
          <p:nvPicPr>
            <p:cNvPr id="23" name="Picture 10">
              <a:extLst>
                <a:ext uri="{FF2B5EF4-FFF2-40B4-BE49-F238E27FC236}">
                  <a16:creationId xmlns:a16="http://schemas.microsoft.com/office/drawing/2014/main" id="{B861DAB6-DFEE-6B89-A691-EDC5FE4737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192229" y="4138607"/>
              <a:ext cx="719962" cy="202985"/>
            </a:xfrm>
            <a:prstGeom prst="rect">
              <a:avLst/>
            </a:prstGeom>
            <a:noFill/>
            <a:ln>
              <a:solidFill>
                <a:srgbClr val="44546A">
                  <a:lumMod val="75000"/>
                </a:srgbClr>
              </a:solidFill>
            </a:ln>
          </p:spPr>
        </p:pic>
        <p:pic>
          <p:nvPicPr>
            <p:cNvPr id="24" name="Picture 11">
              <a:extLst>
                <a:ext uri="{FF2B5EF4-FFF2-40B4-BE49-F238E27FC236}">
                  <a16:creationId xmlns:a16="http://schemas.microsoft.com/office/drawing/2014/main" id="{67102AB4-B824-4268-0961-5927694AD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028311" y="4178086"/>
              <a:ext cx="558675" cy="202985"/>
            </a:xfrm>
            <a:prstGeom prst="rect">
              <a:avLst/>
            </a:prstGeom>
            <a:noFill/>
            <a:ln>
              <a:solidFill>
                <a:srgbClr val="44546A">
                  <a:lumMod val="75000"/>
                </a:srgbClr>
              </a:solidFill>
            </a:ln>
          </p:spPr>
        </p:pic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CEE35FBC-A220-D9F9-895C-B8801E2C9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624307" y="3268486"/>
              <a:ext cx="677189" cy="300450"/>
            </a:xfrm>
            <a:prstGeom prst="rect">
              <a:avLst/>
            </a:prstGeom>
            <a:noFill/>
            <a:ln>
              <a:solidFill>
                <a:srgbClr val="44546A">
                  <a:lumMod val="75000"/>
                </a:srgbClr>
              </a:solidFill>
            </a:ln>
          </p:spPr>
        </p:pic>
        <p:pic>
          <p:nvPicPr>
            <p:cNvPr id="26" name="Picture 13">
              <a:extLst>
                <a:ext uri="{FF2B5EF4-FFF2-40B4-BE49-F238E27FC236}">
                  <a16:creationId xmlns:a16="http://schemas.microsoft.com/office/drawing/2014/main" id="{4B9747B8-F3D6-2114-22C4-B7E5E3F62C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871081" y="5975079"/>
              <a:ext cx="456718" cy="246628"/>
            </a:xfrm>
            <a:prstGeom prst="rect">
              <a:avLst/>
            </a:prstGeom>
            <a:noFill/>
            <a:ln>
              <a:solidFill>
                <a:srgbClr val="44546A">
                  <a:lumMod val="75000"/>
                </a:srgbClr>
              </a:solidFill>
            </a:ln>
          </p:spPr>
        </p:pic>
        <p:pic>
          <p:nvPicPr>
            <p:cNvPr id="27" name="Picture 14">
              <a:extLst>
                <a:ext uri="{FF2B5EF4-FFF2-40B4-BE49-F238E27FC236}">
                  <a16:creationId xmlns:a16="http://schemas.microsoft.com/office/drawing/2014/main" id="{31B0AD69-A078-638F-3CF0-15FDCAD296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481615" y="5761483"/>
              <a:ext cx="517182" cy="253732"/>
            </a:xfrm>
            <a:prstGeom prst="rect">
              <a:avLst/>
            </a:prstGeom>
            <a:noFill/>
            <a:ln>
              <a:solidFill>
                <a:srgbClr val="44546A">
                  <a:lumMod val="75000"/>
                </a:srgbClr>
              </a:solidFill>
            </a:ln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F49A8211-685E-724F-A037-327E009EF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257" y="3595471"/>
              <a:ext cx="558767" cy="407802"/>
            </a:xfrm>
            <a:prstGeom prst="rect">
              <a:avLst/>
            </a:prstGeom>
            <a:ln>
              <a:solidFill>
                <a:srgbClr val="44546A">
                  <a:lumMod val="75000"/>
                </a:srgbClr>
              </a:solidFill>
            </a:ln>
          </p:spPr>
        </p:pic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DAADC91C-8DC8-A823-021E-2C1F435F7BB6}"/>
                </a:ext>
              </a:extLst>
            </p:cNvPr>
            <p:cNvGrpSpPr/>
            <p:nvPr/>
          </p:nvGrpSpPr>
          <p:grpSpPr>
            <a:xfrm>
              <a:off x="3187685" y="4533124"/>
              <a:ext cx="630268" cy="304479"/>
              <a:chOff x="3877948" y="4293095"/>
              <a:chExt cx="1034086" cy="432049"/>
            </a:xfrm>
          </p:grpSpPr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id="{D1C5C9E8-0C20-0C62-3F72-CEAB9F663AE9}"/>
                  </a:ext>
                </a:extLst>
              </p:cNvPr>
              <p:cNvSpPr/>
              <p:nvPr/>
            </p:nvSpPr>
            <p:spPr>
              <a:xfrm>
                <a:off x="3877948" y="4293095"/>
                <a:ext cx="1034085" cy="43204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7" name="Imagen 46">
                <a:extLst>
                  <a:ext uri="{FF2B5EF4-FFF2-40B4-BE49-F238E27FC236}">
                    <a16:creationId xmlns:a16="http://schemas.microsoft.com/office/drawing/2014/main" id="{163018A0-4018-B034-C4A8-614A8D364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7949" y="4293095"/>
                <a:ext cx="1034085" cy="432049"/>
              </a:xfrm>
              <a:prstGeom prst="rect">
                <a:avLst/>
              </a:prstGeom>
              <a:ln>
                <a:solidFill>
                  <a:srgbClr val="44546A">
                    <a:lumMod val="75000"/>
                  </a:srgbClr>
                </a:solidFill>
              </a:ln>
            </p:spPr>
          </p:pic>
        </p:grp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9F7A574C-7D94-C7E7-9B46-D1FF502CB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795" y="3714352"/>
              <a:ext cx="515074" cy="293655"/>
            </a:xfrm>
            <a:prstGeom prst="rect">
              <a:avLst/>
            </a:prstGeom>
            <a:ln>
              <a:solidFill>
                <a:srgbClr val="44546A">
                  <a:lumMod val="75000"/>
                </a:srgbClr>
              </a:solidFill>
            </a:ln>
          </p:spPr>
        </p:pic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B424D1A5-F10A-F547-ACFB-FBC883B3F04D}"/>
                </a:ext>
              </a:extLst>
            </p:cNvPr>
            <p:cNvGrpSpPr/>
            <p:nvPr/>
          </p:nvGrpSpPr>
          <p:grpSpPr>
            <a:xfrm>
              <a:off x="1630373" y="3306504"/>
              <a:ext cx="407737" cy="307135"/>
              <a:chOff x="7602825" y="2923296"/>
              <a:chExt cx="668977" cy="435819"/>
            </a:xfrm>
          </p:grpSpPr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ED69006F-A1E3-3AA3-25EC-9877C7788666}"/>
                  </a:ext>
                </a:extLst>
              </p:cNvPr>
              <p:cNvSpPr/>
              <p:nvPr/>
            </p:nvSpPr>
            <p:spPr>
              <a:xfrm>
                <a:off x="7602825" y="2927712"/>
                <a:ext cx="668977" cy="43140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5" name="Imagen 44">
                <a:extLst>
                  <a:ext uri="{FF2B5EF4-FFF2-40B4-BE49-F238E27FC236}">
                    <a16:creationId xmlns:a16="http://schemas.microsoft.com/office/drawing/2014/main" id="{31C647AD-1ABE-F7A3-6ACD-C3441830D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5426" y="2923296"/>
                <a:ext cx="648738" cy="431411"/>
              </a:xfrm>
              <a:prstGeom prst="rect">
                <a:avLst/>
              </a:prstGeom>
            </p:spPr>
          </p:pic>
        </p:grp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B4971A53-BBF4-C812-3D36-B10F041BE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960" y="3837388"/>
              <a:ext cx="469172" cy="241982"/>
            </a:xfrm>
            <a:prstGeom prst="rect">
              <a:avLst/>
            </a:prstGeom>
            <a:ln>
              <a:solidFill>
                <a:srgbClr val="44546A">
                  <a:lumMod val="75000"/>
                </a:srgbClr>
              </a:solidFill>
            </a:ln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8F5DE4CA-0C81-1D58-853D-37DF1761B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860" y="6039916"/>
              <a:ext cx="458453" cy="364470"/>
            </a:xfrm>
            <a:prstGeom prst="rect">
              <a:avLst/>
            </a:prstGeom>
            <a:ln>
              <a:solidFill>
                <a:sysClr val="window" lastClr="FFFFFF">
                  <a:lumMod val="65000"/>
                </a:sysClr>
              </a:solidFill>
            </a:ln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B112F42A-BD20-B729-A2C6-7D142F6B2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041" y="5435836"/>
              <a:ext cx="459201" cy="427164"/>
            </a:xfrm>
            <a:prstGeom prst="rect">
              <a:avLst/>
            </a:prstGeom>
            <a:ln>
              <a:solidFill>
                <a:srgbClr val="44546A">
                  <a:lumMod val="75000"/>
                </a:srgbClr>
              </a:solidFill>
            </a:ln>
          </p:spPr>
        </p:pic>
        <p:pic>
          <p:nvPicPr>
            <p:cNvPr id="35" name="Picture 2" descr="Chuac - Teléfono y Horario">
              <a:extLst>
                <a:ext uri="{FF2B5EF4-FFF2-40B4-BE49-F238E27FC236}">
                  <a16:creationId xmlns:a16="http://schemas.microsoft.com/office/drawing/2014/main" id="{2362152D-86E4-5EFB-1242-7ABEDF0D8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038" y="3297232"/>
              <a:ext cx="781050" cy="195263"/>
            </a:xfrm>
            <a:prstGeom prst="rect">
              <a:avLst/>
            </a:prstGeom>
            <a:noFill/>
            <a:ln>
              <a:solidFill>
                <a:srgbClr val="44546A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Imagen del Hospital Central de Asturias, diseño de 1990. | Disenos de ...">
              <a:extLst>
                <a:ext uri="{FF2B5EF4-FFF2-40B4-BE49-F238E27FC236}">
                  <a16:creationId xmlns:a16="http://schemas.microsoft.com/office/drawing/2014/main" id="{08B07BD3-5DB1-A17E-F4D8-43A4033793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677" y="3346023"/>
              <a:ext cx="471303" cy="354758"/>
            </a:xfrm>
            <a:prstGeom prst="rect">
              <a:avLst/>
            </a:prstGeom>
            <a:noFill/>
            <a:ln>
              <a:solidFill>
                <a:srgbClr val="44546A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F0815797-5438-652B-98CD-0A9020143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487025" y="5057115"/>
              <a:ext cx="490326" cy="280186"/>
            </a:xfrm>
            <a:prstGeom prst="rect">
              <a:avLst/>
            </a:prstGeom>
            <a:ln>
              <a:solidFill>
                <a:srgbClr val="44546A"/>
              </a:solidFill>
            </a:ln>
          </p:spPr>
        </p:pic>
        <p:pic>
          <p:nvPicPr>
            <p:cNvPr id="38" name="Picture 8" descr="hospital-la-paz - FCHP Fundación Contra la Hipertensión Pulmonar">
              <a:extLst>
                <a:ext uri="{FF2B5EF4-FFF2-40B4-BE49-F238E27FC236}">
                  <a16:creationId xmlns:a16="http://schemas.microsoft.com/office/drawing/2014/main" id="{F6F38E5A-8D6E-6865-41AB-D9B1167D76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680" y="4409056"/>
              <a:ext cx="532857" cy="293655"/>
            </a:xfrm>
            <a:prstGeom prst="rect">
              <a:avLst/>
            </a:prstGeom>
            <a:noFill/>
            <a:ln>
              <a:solidFill>
                <a:srgbClr val="44546A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 descr="hospital-12-octubre - FCHP Fundación Contra la Hipertensión Pulmonar">
              <a:extLst>
                <a:ext uri="{FF2B5EF4-FFF2-40B4-BE49-F238E27FC236}">
                  <a16:creationId xmlns:a16="http://schemas.microsoft.com/office/drawing/2014/main" id="{D44BF599-6B39-2974-BCDF-013A03A021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184" y="4409056"/>
              <a:ext cx="532857" cy="293655"/>
            </a:xfrm>
            <a:prstGeom prst="rect">
              <a:avLst/>
            </a:prstGeom>
            <a:noFill/>
            <a:ln>
              <a:solidFill>
                <a:srgbClr val="44546A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2" descr="Hospital Universitario Puerta de Hierro Logo PNG Vector (EPS) Free Download">
              <a:extLst>
                <a:ext uri="{FF2B5EF4-FFF2-40B4-BE49-F238E27FC236}">
                  <a16:creationId xmlns:a16="http://schemas.microsoft.com/office/drawing/2014/main" id="{4D0D8CB8-6DDE-5334-BD97-2650A2B546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960" y="4771698"/>
              <a:ext cx="698158" cy="216429"/>
            </a:xfrm>
            <a:prstGeom prst="rect">
              <a:avLst/>
            </a:prstGeom>
            <a:noFill/>
            <a:ln>
              <a:solidFill>
                <a:srgbClr val="44546A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4" descr="Seguridad del Paciente. Hospital Universitario Ramon y Cajal ...">
              <a:extLst>
                <a:ext uri="{FF2B5EF4-FFF2-40B4-BE49-F238E27FC236}">
                  <a16:creationId xmlns:a16="http://schemas.microsoft.com/office/drawing/2014/main" id="{56381135-C7E9-6DBB-7E30-9F4688EB9F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195" y="4753026"/>
              <a:ext cx="562217" cy="316247"/>
            </a:xfrm>
            <a:prstGeom prst="rect">
              <a:avLst/>
            </a:prstGeom>
            <a:noFill/>
            <a:ln>
              <a:solidFill>
                <a:srgbClr val="44546A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6" descr="bellvitge-hospital-logo | Jiconsa">
              <a:extLst>
                <a:ext uri="{FF2B5EF4-FFF2-40B4-BE49-F238E27FC236}">
                  <a16:creationId xmlns:a16="http://schemas.microsoft.com/office/drawing/2014/main" id="{A61184B4-13CA-094F-75E3-CCFA9FE4D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267" y="4049206"/>
              <a:ext cx="406567" cy="406567"/>
            </a:xfrm>
            <a:prstGeom prst="rect">
              <a:avLst/>
            </a:prstGeom>
            <a:noFill/>
            <a:ln>
              <a:solidFill>
                <a:srgbClr val="44546A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8" descr="Centros CohRTA | Grupo de investigación en Adicciones a Sustancias">
              <a:extLst>
                <a:ext uri="{FF2B5EF4-FFF2-40B4-BE49-F238E27FC236}">
                  <a16:creationId xmlns:a16="http://schemas.microsoft.com/office/drawing/2014/main" id="{D59C96CB-289E-2502-98F9-97B143311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67" y="3660245"/>
              <a:ext cx="642257" cy="456002"/>
            </a:xfrm>
            <a:prstGeom prst="rect">
              <a:avLst/>
            </a:prstGeom>
            <a:noFill/>
            <a:ln>
              <a:solidFill>
                <a:srgbClr val="44546A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8" name="Picture 2" descr="Ver las imágenes de origen">
            <a:extLst>
              <a:ext uri="{FF2B5EF4-FFF2-40B4-BE49-F238E27FC236}">
                <a16:creationId xmlns:a16="http://schemas.microsoft.com/office/drawing/2014/main" id="{7CED7475-3451-C470-000E-8D453506D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711" y="3980564"/>
            <a:ext cx="1540671" cy="52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44719577-808C-010B-E66D-055E4399069A}"/>
              </a:ext>
            </a:extLst>
          </p:cNvPr>
          <p:cNvSpPr txBox="1"/>
          <p:nvPr/>
        </p:nvSpPr>
        <p:spPr>
          <a:xfrm>
            <a:off x="110816" y="4514778"/>
            <a:ext cx="38937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N=6.071</a:t>
            </a:r>
          </a:p>
          <a:p>
            <a:pPr algn="ctr"/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(2015-2021)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1300B951-D48B-E386-AC90-995079579D9C}"/>
              </a:ext>
            </a:extLst>
          </p:cNvPr>
          <p:cNvSpPr/>
          <p:nvPr/>
        </p:nvSpPr>
        <p:spPr>
          <a:xfrm>
            <a:off x="457557" y="1089436"/>
            <a:ext cx="11348456" cy="10265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Estudio de cohorte internacional con pacientes adultos candidatos a un primer trasplante hepático </a:t>
            </a: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7905AE8F-CCD4-1B21-1417-BB7145171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78" y="3384585"/>
            <a:ext cx="1449137" cy="4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450+ Rekor Kırma Illüstrasyonlar Stok Fotoğrafları, Resimler ve Royalty ...">
            <a:extLst>
              <a:ext uri="{FF2B5EF4-FFF2-40B4-BE49-F238E27FC236}">
                <a16:creationId xmlns:a16="http://schemas.microsoft.com/office/drawing/2014/main" id="{73C94222-6898-2EF2-A4E4-96B82284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792" y="5651342"/>
            <a:ext cx="1205715" cy="120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135EAB0E-7944-6DA4-7B44-99234A1A5886}"/>
              </a:ext>
            </a:extLst>
          </p:cNvPr>
          <p:cNvSpPr txBox="1"/>
          <p:nvPr/>
        </p:nvSpPr>
        <p:spPr>
          <a:xfrm>
            <a:off x="1916913" y="5968192"/>
            <a:ext cx="8429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Mortalidad o exclusión de lista por empeoramiento en &lt;90 días</a:t>
            </a:r>
          </a:p>
        </p:txBody>
      </p:sp>
    </p:spTree>
    <p:extLst>
      <p:ext uri="{BB962C8B-B14F-4D97-AF65-F5344CB8AC3E}">
        <p14:creationId xmlns:p14="http://schemas.microsoft.com/office/powerpoint/2010/main" val="3165932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F49F7AD-1C4A-D8DF-02A9-B79842A63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106284"/>
              </p:ext>
            </p:extLst>
          </p:nvPr>
        </p:nvGraphicFramePr>
        <p:xfrm>
          <a:off x="1238592" y="1092327"/>
          <a:ext cx="9928176" cy="5592953"/>
        </p:xfrm>
        <a:graphic>
          <a:graphicData uri="http://schemas.openxmlformats.org/drawingml/2006/table">
            <a:tbl>
              <a:tblPr firstRow="1" bandRow="1"/>
              <a:tblGrid>
                <a:gridCol w="3170704">
                  <a:extLst>
                    <a:ext uri="{9D8B030D-6E8A-4147-A177-3AD203B41FA5}">
                      <a16:colId xmlns:a16="http://schemas.microsoft.com/office/drawing/2014/main" val="1150818055"/>
                    </a:ext>
                  </a:extLst>
                </a:gridCol>
                <a:gridCol w="2080326">
                  <a:extLst>
                    <a:ext uri="{9D8B030D-6E8A-4147-A177-3AD203B41FA5}">
                      <a16:colId xmlns:a16="http://schemas.microsoft.com/office/drawing/2014/main" val="2765035850"/>
                    </a:ext>
                  </a:extLst>
                </a:gridCol>
                <a:gridCol w="2421896">
                  <a:extLst>
                    <a:ext uri="{9D8B030D-6E8A-4147-A177-3AD203B41FA5}">
                      <a16:colId xmlns:a16="http://schemas.microsoft.com/office/drawing/2014/main" val="3532373079"/>
                    </a:ext>
                  </a:extLst>
                </a:gridCol>
                <a:gridCol w="2255250">
                  <a:extLst>
                    <a:ext uri="{9D8B030D-6E8A-4147-A177-3AD203B41FA5}">
                      <a16:colId xmlns:a16="http://schemas.microsoft.com/office/drawing/2014/main" val="472345167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effectLst/>
                        </a:rPr>
                        <a:t>VARIABLE</a:t>
                      </a:r>
                      <a:endParaRPr lang="es-E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 KINGDOM (N=7,682)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SPAIN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(N=6,071)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AUSTRALIA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(N=1,638)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80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Edad</a:t>
                      </a: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6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años</a:t>
                      </a: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,22</a:t>
                      </a:r>
                      <a:r>
                        <a:rPr lang="en-GB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± 11,55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,81</a:t>
                      </a:r>
                      <a:r>
                        <a:rPr lang="en-GB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± 8,60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53,52 ± 9,28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449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Sexo</a:t>
                      </a: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6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mujer</a:t>
                      </a: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2.578 (33,6%)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1.374 (22,6%)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432 (26,4%)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72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6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Etiología</a:t>
                      </a: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(alcohol)</a:t>
                      </a:r>
                      <a:endParaRPr lang="es-E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2.783 (36,2%)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3.026 (49,8%)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474 (28,9%)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930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6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Etiología</a:t>
                      </a: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(hepatitis C)</a:t>
                      </a:r>
                      <a:endParaRPr lang="es-E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1.242 (16,2%)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1.325 (21,8%)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681 (41,6%)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316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6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Etiología</a:t>
                      </a: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(MASH/</a:t>
                      </a:r>
                      <a:r>
                        <a:rPr lang="en-GB" sz="16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desconocida</a:t>
                      </a: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1.374 (17,9%)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 (5,8%)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 (12,4%)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88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6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Etiología</a:t>
                      </a:r>
                      <a:r>
                        <a:rPr lang="en-GB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(CBP)</a:t>
                      </a:r>
                      <a:endParaRPr lang="es-E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633 (8,2%)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 (2,9%)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 (8,7%)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033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Ascitis</a:t>
                      </a:r>
                      <a:endParaRPr lang="es-E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No</a:t>
                      </a:r>
                      <a:endParaRPr lang="es-E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Leve</a:t>
                      </a:r>
                      <a:endParaRPr lang="es-E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Moderada</a:t>
                      </a: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-grave</a:t>
                      </a:r>
                      <a:endParaRPr lang="es-E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3.285 (42,8%)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1.986 (25,8%) 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2.411 (31,4%)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2.972 (49%)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970 (16%)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2.129 (35%)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616 (37,6%)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440 (26,9%)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582 (35,5%)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118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 </a:t>
                      </a: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lista</a:t>
                      </a: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</a:t>
                      </a: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(días)</a:t>
                      </a:r>
                      <a:endParaRPr lang="es-E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 (IQR 24-199)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 (IQR 23-174)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 (IQR 50-307)</a:t>
                      </a:r>
                      <a:endParaRPr lang="es-E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794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Evento</a:t>
                      </a: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primario</a:t>
                      </a:r>
                      <a:endParaRPr lang="es-E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449 (5,8%)</a:t>
                      </a:r>
                      <a:endParaRPr lang="es-E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286 (4,7%)</a:t>
                      </a:r>
                      <a:endParaRPr lang="es-E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 (5,3%)</a:t>
                      </a:r>
                      <a:endParaRPr lang="es-E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439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Trasplante</a:t>
                      </a:r>
                      <a:endParaRPr lang="es-E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5.895 (76,7%)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5.187 (85,5%)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1.307 (79,8%)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882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Muerte </a:t>
                      </a: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lista</a:t>
                      </a:r>
                      <a:endParaRPr lang="es-E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529 (6,9%)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 (3,1%)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 (6,8%)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677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Exclusión</a:t>
                      </a: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empeoramiento</a:t>
                      </a:r>
                      <a:endParaRPr lang="es-E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430 (5,6%)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505 (8,3%)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 (7,4%)</a:t>
                      </a:r>
                      <a:endParaRPr lang="es-E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6287633"/>
                  </a:ext>
                </a:extLst>
              </a:tr>
            </a:tbl>
          </a:graphicData>
        </a:graphic>
      </p:graphicFrame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A56306D-F33E-C269-962B-DAE30280D103}"/>
              </a:ext>
            </a:extLst>
          </p:cNvPr>
          <p:cNvCxnSpPr>
            <a:cxnSpLocks/>
          </p:cNvCxnSpPr>
          <p:nvPr/>
        </p:nvCxnSpPr>
        <p:spPr>
          <a:xfrm>
            <a:off x="-13712" y="904996"/>
            <a:ext cx="8474082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CA8B5EF0-2819-5AB0-EA3E-673E32D9C832}"/>
              </a:ext>
            </a:extLst>
          </p:cNvPr>
          <p:cNvSpPr/>
          <p:nvPr/>
        </p:nvSpPr>
        <p:spPr>
          <a:xfrm>
            <a:off x="0" y="0"/>
            <a:ext cx="81471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ln/>
                <a:solidFill>
                  <a:srgbClr val="44546A"/>
                </a:solidFill>
                <a:latin typeface="Calibri" panose="020F0502020204030204"/>
              </a:rPr>
              <a:t>Resultados: estudio descriptivo</a:t>
            </a:r>
            <a:endParaRPr kumimoji="0" lang="es-ES" sz="4800" b="1" i="0" u="none" strike="noStrike" kern="1200" cap="none" spc="0" normalizeH="0" baseline="0" noProof="0" dirty="0">
              <a:ln/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570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5cd9b1-7df6-4125-9594-fc0acfe49476" xsi:nil="true"/>
    <lcf76f155ced4ddcb4097134ff3c332f xmlns="2ba98950-7f45-4f63-93ce-8807729bc46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020579F7B4964FACCC3D9671C8AF13" ma:contentTypeVersion="14" ma:contentTypeDescription="Crear nuevo documento." ma:contentTypeScope="" ma:versionID="a36bc7379729fb197f81f6c1046e658d">
  <xsd:schema xmlns:xsd="http://www.w3.org/2001/XMLSchema" xmlns:xs="http://www.w3.org/2001/XMLSchema" xmlns:p="http://schemas.microsoft.com/office/2006/metadata/properties" xmlns:ns2="2ba98950-7f45-4f63-93ce-8807729bc465" xmlns:ns3="0c5cd9b1-7df6-4125-9594-fc0acfe49476" targetNamespace="http://schemas.microsoft.com/office/2006/metadata/properties" ma:root="true" ma:fieldsID="8c391ca4074de249015c27fdc0d86995" ns2:_="" ns3:_="">
    <xsd:import namespace="2ba98950-7f45-4f63-93ce-8807729bc465"/>
    <xsd:import namespace="0c5cd9b1-7df6-4125-9594-fc0acfe49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98950-7f45-4f63-93ce-8807729bc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cc06aaf1-dea5-4937-a89f-1c0b07b63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cd9b1-7df6-4125-9594-fc0acfe494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cc2f8-7afc-48ea-9592-642bd44d942f}" ma:internalName="TaxCatchAll" ma:showField="CatchAllData" ma:web="0c5cd9b1-7df6-4125-9594-fc0acfe49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3FB2BF-4C74-4F49-82BB-A3A2866CD40E}">
  <ds:schemaRefs>
    <ds:schemaRef ds:uri="http://schemas.microsoft.com/office/2006/metadata/properties"/>
    <ds:schemaRef ds:uri="http://schemas.microsoft.com/office/infopath/2007/PartnerControls"/>
    <ds:schemaRef ds:uri="0c5cd9b1-7df6-4125-9594-fc0acfe49476"/>
    <ds:schemaRef ds:uri="2ba98950-7f45-4f63-93ce-8807729bc465"/>
  </ds:schemaRefs>
</ds:datastoreItem>
</file>

<file path=customXml/itemProps2.xml><?xml version="1.0" encoding="utf-8"?>
<ds:datastoreItem xmlns:ds="http://schemas.openxmlformats.org/officeDocument/2006/customXml" ds:itemID="{6A721651-085E-4B25-8252-F23276D020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BDDCE0-ECE3-4375-99CF-94EA79E2FF75}"/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1160</Words>
  <Application>Microsoft Office PowerPoint</Application>
  <PresentationFormat>Panorámica</PresentationFormat>
  <Paragraphs>260</Paragraphs>
  <Slides>18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Times New Roman</vt:lpstr>
      <vt:lpstr>Tw Cen MT</vt:lpstr>
      <vt:lpstr>Tema de l'Office</vt:lpstr>
      <vt:lpstr>Bitmap Image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NATALIA GRUP CONGRES</dc:creator>
  <cp:lastModifiedBy>Manuel Luis Rodríguez Perálvarez</cp:lastModifiedBy>
  <cp:revision>34</cp:revision>
  <dcterms:created xsi:type="dcterms:W3CDTF">2022-03-11T13:01:21Z</dcterms:created>
  <dcterms:modified xsi:type="dcterms:W3CDTF">2025-10-22T16:15:01Z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0x010100DE020579F7B4964FACCC3D9671C8AF13</vt:lpwstr>
  </property>
  <property fmtid="{D5CDD505-2E9C-101B-9397-08002B2CF9AE}" pid="3" name="MediaServiceImageTags">
    <vt:lpwstr/>
  </property>
</Properties>
</file>