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4"/>
  </p:sldMasterIdLst>
  <p:notesMasterIdLst>
    <p:notesMasterId r:id="rId30"/>
  </p:notesMasterIdLst>
  <p:handoutMasterIdLst>
    <p:handoutMasterId r:id="rId31"/>
  </p:handoutMasterIdLst>
  <p:sldIdLst>
    <p:sldId id="283" r:id="rId5"/>
    <p:sldId id="360" r:id="rId6"/>
    <p:sldId id="269" r:id="rId7"/>
    <p:sldId id="352" r:id="rId8"/>
    <p:sldId id="274" r:id="rId9"/>
    <p:sldId id="256" r:id="rId10"/>
    <p:sldId id="362" r:id="rId11"/>
    <p:sldId id="405" r:id="rId12"/>
    <p:sldId id="404" r:id="rId13"/>
    <p:sldId id="373" r:id="rId14"/>
    <p:sldId id="394" r:id="rId15"/>
    <p:sldId id="374" r:id="rId16"/>
    <p:sldId id="276" r:id="rId17"/>
    <p:sldId id="279" r:id="rId18"/>
    <p:sldId id="363" r:id="rId19"/>
    <p:sldId id="398" r:id="rId20"/>
    <p:sldId id="377" r:id="rId21"/>
    <p:sldId id="378" r:id="rId22"/>
    <p:sldId id="383" r:id="rId23"/>
    <p:sldId id="372" r:id="rId24"/>
    <p:sldId id="382" r:id="rId25"/>
    <p:sldId id="381" r:id="rId26"/>
    <p:sldId id="402" r:id="rId27"/>
    <p:sldId id="365" r:id="rId28"/>
    <p:sldId id="289" r:id="rId29"/>
  </p:sldIdLst>
  <p:sldSz cx="10080625" cy="5670550"/>
  <p:notesSz cx="7559675" cy="1069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3"/>
    <a:srgbClr val="F8EDDA"/>
    <a:srgbClr val="F4ECF1"/>
    <a:srgbClr val="E3CCCD"/>
    <a:srgbClr val="E4CBD6"/>
    <a:srgbClr val="EBEAEC"/>
    <a:srgbClr val="009051"/>
    <a:srgbClr val="FF40FF"/>
    <a:srgbClr val="4E2170"/>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75"/>
    <p:restoredTop sz="83333"/>
  </p:normalViewPr>
  <p:slideViewPr>
    <p:cSldViewPr snapToGrid="0">
      <p:cViewPr varScale="1">
        <p:scale>
          <a:sx n="162" d="100"/>
          <a:sy n="162" d="100"/>
        </p:scale>
        <p:origin x="14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tes Iluminacion y Sonido sl" userId="e75c6f29-a6bc-4a73-97d4-2ec2b9a95c4f" providerId="ADAL" clId="{500098FB-F0C4-F341-AEAF-4099129D4680}"/>
    <pc:docChg chg="modSld">
      <pc:chgData name="Portes Iluminacion y Sonido sl" userId="e75c6f29-a6bc-4a73-97d4-2ec2b9a95c4f" providerId="ADAL" clId="{500098FB-F0C4-F341-AEAF-4099129D4680}" dt="2025-10-22T13:15:52.685" v="8" actId="20577"/>
      <pc:docMkLst>
        <pc:docMk/>
      </pc:docMkLst>
      <pc:sldChg chg="modSp mod">
        <pc:chgData name="Portes Iluminacion y Sonido sl" userId="e75c6f29-a6bc-4a73-97d4-2ec2b9a95c4f" providerId="ADAL" clId="{500098FB-F0C4-F341-AEAF-4099129D4680}" dt="2025-10-22T13:15:52.685" v="8" actId="20577"/>
        <pc:sldMkLst>
          <pc:docMk/>
          <pc:sldMk cId="3760263544" sldId="374"/>
        </pc:sldMkLst>
        <pc:spChg chg="mod">
          <ac:chgData name="Portes Iluminacion y Sonido sl" userId="e75c6f29-a6bc-4a73-97d4-2ec2b9a95c4f" providerId="ADAL" clId="{500098FB-F0C4-F341-AEAF-4099129D4680}" dt="2025-10-22T13:15:52.685" v="8" actId="20577"/>
          <ac:spMkLst>
            <pc:docMk/>
            <pc:sldMk cId="3760263544" sldId="374"/>
            <ac:spMk id="4" creationId="{EF9B5FDA-FBA3-0B63-1F5A-06BE429E4927}"/>
          </ac:spMkLst>
        </pc:spChg>
      </pc:sldChg>
      <pc:sldChg chg="modSp">
        <pc:chgData name="Portes Iluminacion y Sonido sl" userId="e75c6f29-a6bc-4a73-97d4-2ec2b9a95c4f" providerId="ADAL" clId="{500098FB-F0C4-F341-AEAF-4099129D4680}" dt="2025-10-22T13:15:43.438" v="5" actId="20577"/>
        <pc:sldMkLst>
          <pc:docMk/>
          <pc:sldMk cId="3241414565" sldId="394"/>
        </pc:sldMkLst>
        <pc:spChg chg="mod">
          <ac:chgData name="Portes Iluminacion y Sonido sl" userId="e75c6f29-a6bc-4a73-97d4-2ec2b9a95c4f" providerId="ADAL" clId="{500098FB-F0C4-F341-AEAF-4099129D4680}" dt="2025-10-22T13:15:43.438" v="5" actId="20577"/>
          <ac:spMkLst>
            <pc:docMk/>
            <pc:sldMk cId="3241414565" sldId="394"/>
            <ac:spMk id="9" creationId="{449C20C0-9961-7728-D555-2855B1A290C3}"/>
          </ac:spMkLst>
        </pc:sp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image" Target="../media/image48.png"/></Relationships>
</file>

<file path=ppt/diagrams/_rels/data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image" Target="../media/image4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222A7-164D-4F45-8393-F954200C8EE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0146C3F-AC81-4C7F-9986-3248024FB44B}">
      <dgm:prSet custT="1"/>
      <dgm:spPr>
        <a:solidFill>
          <a:schemeClr val="accent2">
            <a:lumMod val="40000"/>
            <a:lumOff val="60000"/>
          </a:schemeClr>
        </a:solidFill>
      </dgm:spPr>
      <dgm:t>
        <a:bodyPr/>
        <a:lstStyle/>
        <a:p>
          <a:r>
            <a:rPr lang="en-US" sz="1400" b="1" dirty="0" err="1">
              <a:solidFill>
                <a:schemeClr val="tx1"/>
              </a:solidFill>
            </a:rPr>
            <a:t>Empeoramiento</a:t>
          </a:r>
          <a:r>
            <a:rPr lang="en-US" sz="1400" b="1" dirty="0">
              <a:solidFill>
                <a:schemeClr val="tx1"/>
              </a:solidFill>
            </a:rPr>
            <a:t> </a:t>
          </a:r>
          <a:r>
            <a:rPr lang="en-US" sz="1400" b="1" dirty="0" err="1">
              <a:solidFill>
                <a:schemeClr val="tx1"/>
              </a:solidFill>
            </a:rPr>
            <a:t>analítico</a:t>
          </a:r>
          <a:r>
            <a:rPr lang="en-US" sz="1400" b="1" dirty="0">
              <a:solidFill>
                <a:schemeClr val="tx1"/>
              </a:solidFill>
            </a:rPr>
            <a:t>:</a:t>
          </a:r>
          <a:endParaRPr lang="en-US" sz="1400" dirty="0">
            <a:solidFill>
              <a:schemeClr val="tx1"/>
            </a:solidFill>
          </a:endParaRPr>
        </a:p>
      </dgm:t>
    </dgm:pt>
    <dgm:pt modelId="{B5FA9A37-9BCC-4A4F-920C-0FCA308CF766}" type="parTrans" cxnId="{580ED181-2FF4-4B3C-B730-E54C05DD1C2B}">
      <dgm:prSet/>
      <dgm:spPr/>
      <dgm:t>
        <a:bodyPr/>
        <a:lstStyle/>
        <a:p>
          <a:endParaRPr lang="en-US"/>
        </a:p>
      </dgm:t>
    </dgm:pt>
    <dgm:pt modelId="{265B2C97-687F-45D5-A5F1-804C534A211D}" type="sibTrans" cxnId="{580ED181-2FF4-4B3C-B730-E54C05DD1C2B}">
      <dgm:prSet/>
      <dgm:spPr/>
      <dgm:t>
        <a:bodyPr/>
        <a:lstStyle/>
        <a:p>
          <a:endParaRPr lang="en-US"/>
        </a:p>
      </dgm:t>
    </dgm:pt>
    <dgm:pt modelId="{371648BA-ADF7-45B2-A8B2-F9A17939B525}">
      <dgm:prSet/>
      <dgm:spPr>
        <a:ln>
          <a:solidFill>
            <a:schemeClr val="accent2">
              <a:lumMod val="75000"/>
            </a:schemeClr>
          </a:solidFill>
        </a:ln>
      </dgm:spPr>
      <dgm:t>
        <a:bodyPr/>
        <a:lstStyle/>
        <a:p>
          <a:r>
            <a:rPr lang="en-US" dirty="0"/>
            <a:t>Acidosis sin </a:t>
          </a:r>
          <a:r>
            <a:rPr lang="en-US" dirty="0" err="1"/>
            <a:t>respuesta</a:t>
          </a:r>
          <a:r>
            <a:rPr lang="en-US" dirty="0"/>
            <a:t> &gt; 24 h  (</a:t>
          </a:r>
          <a:r>
            <a:rPr lang="en-US" b="1" dirty="0"/>
            <a:t>pH 7.1</a:t>
          </a:r>
          <a:r>
            <a:rPr lang="en-US" dirty="0"/>
            <a:t>)</a:t>
          </a:r>
        </a:p>
      </dgm:t>
    </dgm:pt>
    <dgm:pt modelId="{9D595E7F-9C20-44FD-B2D6-A9DA3284454C}" type="parTrans" cxnId="{8DD173DE-767C-45FB-8998-C536728951E3}">
      <dgm:prSet/>
      <dgm:spPr/>
      <dgm:t>
        <a:bodyPr/>
        <a:lstStyle/>
        <a:p>
          <a:endParaRPr lang="en-US"/>
        </a:p>
      </dgm:t>
    </dgm:pt>
    <dgm:pt modelId="{BA12779A-56E8-4DBD-8E7F-C03E233928B5}" type="sibTrans" cxnId="{8DD173DE-767C-45FB-8998-C536728951E3}">
      <dgm:prSet/>
      <dgm:spPr/>
      <dgm:t>
        <a:bodyPr/>
        <a:lstStyle/>
        <a:p>
          <a:endParaRPr lang="en-US"/>
        </a:p>
      </dgm:t>
    </dgm:pt>
    <dgm:pt modelId="{11CF2C51-B243-411C-8EE2-5B236A5A578B}">
      <dgm:prSet/>
      <dgm:spPr>
        <a:ln>
          <a:solidFill>
            <a:schemeClr val="accent2">
              <a:lumMod val="75000"/>
            </a:schemeClr>
          </a:solidFill>
        </a:ln>
      </dgm:spPr>
      <dgm:t>
        <a:bodyPr/>
        <a:lstStyle/>
        <a:p>
          <a:r>
            <a:rPr lang="en-US" b="1" dirty="0" err="1"/>
            <a:t>Lactato</a:t>
          </a:r>
          <a:r>
            <a:rPr lang="en-US" b="1" dirty="0"/>
            <a:t> 6.1 </a:t>
          </a:r>
          <a:r>
            <a:rPr lang="en-US" dirty="0"/>
            <a:t>mmol/L</a:t>
          </a:r>
        </a:p>
      </dgm:t>
    </dgm:pt>
    <dgm:pt modelId="{48AADC48-4D96-4855-82F7-D4C8CE10F91F}" type="parTrans" cxnId="{FF63C9FD-6943-4642-B310-4395CF68B48E}">
      <dgm:prSet/>
      <dgm:spPr/>
      <dgm:t>
        <a:bodyPr/>
        <a:lstStyle/>
        <a:p>
          <a:endParaRPr lang="en-US"/>
        </a:p>
      </dgm:t>
    </dgm:pt>
    <dgm:pt modelId="{6266B24B-DFC2-4C46-A0BC-794DFE35CFE6}" type="sibTrans" cxnId="{FF63C9FD-6943-4642-B310-4395CF68B48E}">
      <dgm:prSet/>
      <dgm:spPr/>
      <dgm:t>
        <a:bodyPr/>
        <a:lstStyle/>
        <a:p>
          <a:endParaRPr lang="en-US"/>
        </a:p>
      </dgm:t>
    </dgm:pt>
    <dgm:pt modelId="{A4757CA1-9DC6-4ABB-B686-F3DB95ACEE7D}">
      <dgm:prSet/>
      <dgm:spPr>
        <a:ln>
          <a:solidFill>
            <a:schemeClr val="accent2">
              <a:lumMod val="75000"/>
            </a:schemeClr>
          </a:solidFill>
        </a:ln>
      </dgm:spPr>
      <dgm:t>
        <a:bodyPr/>
        <a:lstStyle/>
        <a:p>
          <a:r>
            <a:rPr lang="en-US" b="1" dirty="0"/>
            <a:t>MELD 36</a:t>
          </a:r>
        </a:p>
      </dgm:t>
    </dgm:pt>
    <dgm:pt modelId="{2823E5D6-BDED-4404-87D6-1F228AF3FED3}" type="parTrans" cxnId="{CF9B7B6C-B42E-4821-BFC2-C463A366A061}">
      <dgm:prSet/>
      <dgm:spPr/>
      <dgm:t>
        <a:bodyPr/>
        <a:lstStyle/>
        <a:p>
          <a:endParaRPr lang="en-US"/>
        </a:p>
      </dgm:t>
    </dgm:pt>
    <dgm:pt modelId="{36E6CDC5-D1F4-437F-B681-454CBC5ADC42}" type="sibTrans" cxnId="{CF9B7B6C-B42E-4821-BFC2-C463A366A061}">
      <dgm:prSet/>
      <dgm:spPr/>
      <dgm:t>
        <a:bodyPr/>
        <a:lstStyle/>
        <a:p>
          <a:endParaRPr lang="en-US"/>
        </a:p>
      </dgm:t>
    </dgm:pt>
    <dgm:pt modelId="{CE7B41A4-7A1F-48AD-918A-3AB74BAD5761}">
      <dgm:prSet/>
      <dgm:spPr>
        <a:solidFill>
          <a:schemeClr val="accent2">
            <a:lumMod val="40000"/>
            <a:lumOff val="60000"/>
          </a:schemeClr>
        </a:solidFill>
      </dgm:spPr>
      <dgm:t>
        <a:bodyPr/>
        <a:lstStyle/>
        <a:p>
          <a:r>
            <a:rPr lang="en-US" b="1" dirty="0" err="1">
              <a:solidFill>
                <a:schemeClr val="tx1"/>
              </a:solidFill>
            </a:rPr>
            <a:t>Deterioro</a:t>
          </a:r>
          <a:r>
            <a:rPr lang="en-US" b="1" dirty="0">
              <a:solidFill>
                <a:schemeClr val="tx1"/>
              </a:solidFill>
            </a:rPr>
            <a:t> </a:t>
          </a:r>
          <a:r>
            <a:rPr lang="en-US" b="1" dirty="0" err="1">
              <a:solidFill>
                <a:schemeClr val="tx1"/>
              </a:solidFill>
            </a:rPr>
            <a:t>clínico</a:t>
          </a:r>
          <a:r>
            <a:rPr lang="en-US" b="1" dirty="0">
              <a:solidFill>
                <a:schemeClr val="tx1"/>
              </a:solidFill>
            </a:rPr>
            <a:t>:</a:t>
          </a:r>
          <a:endParaRPr lang="en-US" dirty="0">
            <a:solidFill>
              <a:schemeClr val="tx1"/>
            </a:solidFill>
          </a:endParaRPr>
        </a:p>
      </dgm:t>
    </dgm:pt>
    <dgm:pt modelId="{0485BB62-F581-4BF9-9536-738937C733EA}" type="parTrans" cxnId="{487694F3-F682-445E-925A-DD3EB5A72330}">
      <dgm:prSet/>
      <dgm:spPr/>
      <dgm:t>
        <a:bodyPr/>
        <a:lstStyle/>
        <a:p>
          <a:endParaRPr lang="en-US"/>
        </a:p>
      </dgm:t>
    </dgm:pt>
    <dgm:pt modelId="{691502E9-E397-4CEE-84A1-87296F06DD95}" type="sibTrans" cxnId="{487694F3-F682-445E-925A-DD3EB5A72330}">
      <dgm:prSet/>
      <dgm:spPr/>
      <dgm:t>
        <a:bodyPr/>
        <a:lstStyle/>
        <a:p>
          <a:endParaRPr lang="en-US"/>
        </a:p>
      </dgm:t>
    </dgm:pt>
    <dgm:pt modelId="{50D6270F-6FD0-454A-ACB8-50803FF57961}">
      <dgm:prSet/>
      <dgm:spPr>
        <a:ln>
          <a:solidFill>
            <a:schemeClr val="accent2">
              <a:lumMod val="75000"/>
            </a:schemeClr>
          </a:solidFill>
        </a:ln>
      </dgm:spPr>
      <dgm:t>
        <a:bodyPr/>
        <a:lstStyle/>
        <a:p>
          <a:r>
            <a:rPr lang="en-US" b="1" i="0" dirty="0" err="1"/>
            <a:t>Fracaso</a:t>
          </a:r>
          <a:r>
            <a:rPr lang="en-US" b="1" i="0" dirty="0"/>
            <a:t> renal </a:t>
          </a:r>
          <a:r>
            <a:rPr lang="en-US" i="0" dirty="0" err="1"/>
            <a:t>anúrico</a:t>
          </a:r>
          <a:r>
            <a:rPr lang="en-US" i="0" dirty="0"/>
            <a:t> (TCRR)</a:t>
          </a:r>
          <a:endParaRPr lang="en-US" dirty="0"/>
        </a:p>
      </dgm:t>
    </dgm:pt>
    <dgm:pt modelId="{646DA922-F1FB-4064-8BE7-D9496C3848B8}" type="parTrans" cxnId="{3F008E2B-892A-42EB-B65F-84B5B515F2DC}">
      <dgm:prSet/>
      <dgm:spPr/>
      <dgm:t>
        <a:bodyPr/>
        <a:lstStyle/>
        <a:p>
          <a:endParaRPr lang="en-US"/>
        </a:p>
      </dgm:t>
    </dgm:pt>
    <dgm:pt modelId="{B7274DF0-9AD3-44FD-A06C-7B9FE1206681}" type="sibTrans" cxnId="{3F008E2B-892A-42EB-B65F-84B5B515F2DC}">
      <dgm:prSet/>
      <dgm:spPr/>
      <dgm:t>
        <a:bodyPr/>
        <a:lstStyle/>
        <a:p>
          <a:endParaRPr lang="en-US"/>
        </a:p>
      </dgm:t>
    </dgm:pt>
    <dgm:pt modelId="{7C939514-7507-46CE-AC33-736D3905D54C}">
      <dgm:prSet/>
      <dgm:spPr>
        <a:ln>
          <a:solidFill>
            <a:schemeClr val="accent2">
              <a:lumMod val="75000"/>
            </a:schemeClr>
          </a:solidFill>
        </a:ln>
      </dgm:spPr>
      <dgm:t>
        <a:bodyPr/>
        <a:lstStyle/>
        <a:p>
          <a:r>
            <a:rPr lang="en-US" dirty="0"/>
            <a:t>DVA</a:t>
          </a:r>
          <a:r>
            <a:rPr lang="en-US" i="0" dirty="0"/>
            <a:t> </a:t>
          </a:r>
          <a:r>
            <a:rPr lang="en-US" i="0" dirty="0" err="1"/>
            <a:t>dosis</a:t>
          </a:r>
          <a:r>
            <a:rPr lang="en-US" i="0" dirty="0"/>
            <a:t> </a:t>
          </a:r>
          <a:r>
            <a:rPr lang="en-US" i="0" dirty="0" err="1"/>
            <a:t>altas</a:t>
          </a:r>
          <a:endParaRPr lang="en-US" dirty="0"/>
        </a:p>
      </dgm:t>
    </dgm:pt>
    <dgm:pt modelId="{3660CE3E-BAD7-4F3E-BC94-3AED4A8179D8}" type="parTrans" cxnId="{500109DD-2E5A-475E-AA90-4C443D105E52}">
      <dgm:prSet/>
      <dgm:spPr/>
      <dgm:t>
        <a:bodyPr/>
        <a:lstStyle/>
        <a:p>
          <a:endParaRPr lang="en-US"/>
        </a:p>
      </dgm:t>
    </dgm:pt>
    <dgm:pt modelId="{907E2621-D6D2-45BD-9E79-52BBD254A92F}" type="sibTrans" cxnId="{500109DD-2E5A-475E-AA90-4C443D105E52}">
      <dgm:prSet/>
      <dgm:spPr/>
      <dgm:t>
        <a:bodyPr/>
        <a:lstStyle/>
        <a:p>
          <a:endParaRPr lang="en-US"/>
        </a:p>
      </dgm:t>
    </dgm:pt>
    <dgm:pt modelId="{41BDB8EF-051A-4903-89BB-DE7DF35527C4}">
      <dgm:prSet/>
      <dgm:spPr>
        <a:solidFill>
          <a:schemeClr val="accent2">
            <a:lumMod val="40000"/>
            <a:lumOff val="60000"/>
          </a:schemeClr>
        </a:solidFill>
      </dgm:spPr>
      <dgm:t>
        <a:bodyPr/>
        <a:lstStyle/>
        <a:p>
          <a:r>
            <a:rPr lang="en-US" b="1" i="0" dirty="0" err="1">
              <a:solidFill>
                <a:schemeClr val="tx1"/>
              </a:solidFill>
            </a:rPr>
            <a:t>Pruebas</a:t>
          </a:r>
          <a:r>
            <a:rPr lang="en-US" b="1" i="0" dirty="0">
              <a:solidFill>
                <a:schemeClr val="tx1"/>
              </a:solidFill>
            </a:rPr>
            <a:t> de imagen</a:t>
          </a:r>
          <a:r>
            <a:rPr lang="en-US" i="0" dirty="0">
              <a:solidFill>
                <a:schemeClr val="tx1"/>
              </a:solidFill>
            </a:rPr>
            <a:t>:</a:t>
          </a:r>
          <a:endParaRPr lang="en-US" dirty="0">
            <a:solidFill>
              <a:schemeClr val="tx1"/>
            </a:solidFill>
          </a:endParaRPr>
        </a:p>
      </dgm:t>
    </dgm:pt>
    <dgm:pt modelId="{C61DCAC4-83D7-4156-A28B-70F4E2831737}" type="parTrans" cxnId="{1DC5167A-2CAE-4CEB-AA56-5E054647273B}">
      <dgm:prSet/>
      <dgm:spPr/>
      <dgm:t>
        <a:bodyPr/>
        <a:lstStyle/>
        <a:p>
          <a:endParaRPr lang="en-US"/>
        </a:p>
      </dgm:t>
    </dgm:pt>
    <dgm:pt modelId="{DAA06485-9771-4055-9AE9-1DF561555882}" type="sibTrans" cxnId="{1DC5167A-2CAE-4CEB-AA56-5E054647273B}">
      <dgm:prSet/>
      <dgm:spPr/>
      <dgm:t>
        <a:bodyPr/>
        <a:lstStyle/>
        <a:p>
          <a:endParaRPr lang="en-US"/>
        </a:p>
      </dgm:t>
    </dgm:pt>
    <dgm:pt modelId="{C9AEB5E0-8A19-4113-833A-D500DC7ACE66}">
      <dgm:prSet/>
      <dgm:spPr>
        <a:ln>
          <a:solidFill>
            <a:schemeClr val="accent2">
              <a:lumMod val="75000"/>
            </a:schemeClr>
          </a:solidFill>
        </a:ln>
      </dgm:spPr>
      <dgm:t>
        <a:bodyPr/>
        <a:lstStyle/>
        <a:p>
          <a:r>
            <a:rPr lang="en-US" i="0" dirty="0"/>
            <a:t>TC </a:t>
          </a:r>
          <a:r>
            <a:rPr lang="en-US" dirty="0" err="1"/>
            <a:t>cráneo</a:t>
          </a:r>
          <a:r>
            <a:rPr lang="en-US" i="0" dirty="0"/>
            <a:t>: sin edema cerebral</a:t>
          </a:r>
          <a:endParaRPr lang="en-US" dirty="0"/>
        </a:p>
      </dgm:t>
    </dgm:pt>
    <dgm:pt modelId="{4C987D5F-F20D-4EA7-8C00-E30E8CC156EA}" type="parTrans" cxnId="{BD4F6A62-38DC-4142-8BF7-6F2701330611}">
      <dgm:prSet/>
      <dgm:spPr/>
      <dgm:t>
        <a:bodyPr/>
        <a:lstStyle/>
        <a:p>
          <a:endParaRPr lang="en-US"/>
        </a:p>
      </dgm:t>
    </dgm:pt>
    <dgm:pt modelId="{CA49A136-83F0-4370-94CC-A80388C44308}" type="sibTrans" cxnId="{BD4F6A62-38DC-4142-8BF7-6F2701330611}">
      <dgm:prSet/>
      <dgm:spPr/>
      <dgm:t>
        <a:bodyPr/>
        <a:lstStyle/>
        <a:p>
          <a:endParaRPr lang="en-US"/>
        </a:p>
      </dgm:t>
    </dgm:pt>
    <dgm:pt modelId="{80137E94-2019-4CD5-A68F-EB0688116760}">
      <dgm:prSet/>
      <dgm:spPr>
        <a:ln>
          <a:solidFill>
            <a:schemeClr val="accent2">
              <a:lumMod val="75000"/>
            </a:schemeClr>
          </a:solidFill>
        </a:ln>
      </dgm:spPr>
      <dgm:t>
        <a:bodyPr/>
        <a:lstStyle/>
        <a:p>
          <a:r>
            <a:rPr lang="en-US" dirty="0"/>
            <a:t>TC abdominal: sin </a:t>
          </a:r>
          <a:r>
            <a:rPr lang="en-US" dirty="0" err="1"/>
            <a:t>hallazgos</a:t>
          </a:r>
          <a:r>
            <a:rPr lang="en-US" dirty="0"/>
            <a:t> </a:t>
          </a:r>
          <a:r>
            <a:rPr lang="en-US" dirty="0" err="1"/>
            <a:t>patológicos</a:t>
          </a:r>
          <a:endParaRPr lang="en-US" dirty="0"/>
        </a:p>
      </dgm:t>
    </dgm:pt>
    <dgm:pt modelId="{A3F24E89-4830-4171-A5C4-C8E261D62A36}" type="parTrans" cxnId="{01A88DB1-4DE1-4CF9-BF63-E5AD0969B92F}">
      <dgm:prSet/>
      <dgm:spPr/>
      <dgm:t>
        <a:bodyPr/>
        <a:lstStyle/>
        <a:p>
          <a:endParaRPr lang="en-US"/>
        </a:p>
      </dgm:t>
    </dgm:pt>
    <dgm:pt modelId="{175977C5-8BED-4521-B735-86BBEFC852A6}" type="sibTrans" cxnId="{01A88DB1-4DE1-4CF9-BF63-E5AD0969B92F}">
      <dgm:prSet/>
      <dgm:spPr/>
      <dgm:t>
        <a:bodyPr/>
        <a:lstStyle/>
        <a:p>
          <a:endParaRPr lang="en-US"/>
        </a:p>
      </dgm:t>
    </dgm:pt>
    <dgm:pt modelId="{21246736-345B-644D-A37C-6BC273020D5B}">
      <dgm:prSet/>
      <dgm:spPr>
        <a:ln>
          <a:solidFill>
            <a:schemeClr val="accent2">
              <a:lumMod val="75000"/>
            </a:schemeClr>
          </a:solidFill>
        </a:ln>
      </dgm:spPr>
      <dgm:t>
        <a:bodyPr/>
        <a:lstStyle/>
        <a:p>
          <a:endParaRPr lang="en-US" dirty="0"/>
        </a:p>
      </dgm:t>
    </dgm:pt>
    <dgm:pt modelId="{1DFABC03-8D4C-AF43-ADD8-591C72C5F226}" type="parTrans" cxnId="{D8D89F5D-4764-1645-A147-F0376657ACC6}">
      <dgm:prSet/>
      <dgm:spPr/>
      <dgm:t>
        <a:bodyPr/>
        <a:lstStyle/>
        <a:p>
          <a:endParaRPr lang="es-ES"/>
        </a:p>
      </dgm:t>
    </dgm:pt>
    <dgm:pt modelId="{982DB382-C1EE-2743-9B95-5C1C370BD011}" type="sibTrans" cxnId="{D8D89F5D-4764-1645-A147-F0376657ACC6}">
      <dgm:prSet/>
      <dgm:spPr/>
      <dgm:t>
        <a:bodyPr/>
        <a:lstStyle/>
        <a:p>
          <a:endParaRPr lang="es-ES"/>
        </a:p>
      </dgm:t>
    </dgm:pt>
    <dgm:pt modelId="{F5652956-BEFD-204B-B6AF-3F6249752229}">
      <dgm:prSet/>
      <dgm:spPr>
        <a:ln>
          <a:solidFill>
            <a:schemeClr val="accent2">
              <a:lumMod val="75000"/>
            </a:schemeClr>
          </a:solidFill>
        </a:ln>
      </dgm:spPr>
      <dgm:t>
        <a:bodyPr/>
        <a:lstStyle/>
        <a:p>
          <a:endParaRPr lang="en-US" dirty="0"/>
        </a:p>
      </dgm:t>
    </dgm:pt>
    <dgm:pt modelId="{342AB691-4200-484E-BAAC-06CAD2E2EFEF}" type="parTrans" cxnId="{F761126C-935E-9A45-8EAE-A298E8845319}">
      <dgm:prSet/>
      <dgm:spPr/>
      <dgm:t>
        <a:bodyPr/>
        <a:lstStyle/>
        <a:p>
          <a:endParaRPr lang="es-ES"/>
        </a:p>
      </dgm:t>
    </dgm:pt>
    <dgm:pt modelId="{C39EF7D5-5594-A348-A905-D5B2DB55558F}" type="sibTrans" cxnId="{F761126C-935E-9A45-8EAE-A298E8845319}">
      <dgm:prSet/>
      <dgm:spPr/>
      <dgm:t>
        <a:bodyPr/>
        <a:lstStyle/>
        <a:p>
          <a:endParaRPr lang="es-ES"/>
        </a:p>
      </dgm:t>
    </dgm:pt>
    <dgm:pt modelId="{CC21CA17-2A71-7E48-9895-2592DD2B6D84}">
      <dgm:prSet/>
      <dgm:spPr>
        <a:ln>
          <a:solidFill>
            <a:schemeClr val="accent2">
              <a:lumMod val="75000"/>
            </a:schemeClr>
          </a:solidFill>
        </a:ln>
      </dgm:spPr>
      <dgm:t>
        <a:bodyPr/>
        <a:lstStyle/>
        <a:p>
          <a:endParaRPr lang="en-US" dirty="0"/>
        </a:p>
      </dgm:t>
    </dgm:pt>
    <dgm:pt modelId="{F15DEBE2-A1D0-BF4E-95EC-45F3A5DA5AFB}" type="parTrans" cxnId="{78770247-8A10-194C-A89D-4E46020EEC46}">
      <dgm:prSet/>
      <dgm:spPr/>
      <dgm:t>
        <a:bodyPr/>
        <a:lstStyle/>
        <a:p>
          <a:endParaRPr lang="es-ES"/>
        </a:p>
      </dgm:t>
    </dgm:pt>
    <dgm:pt modelId="{39427A21-8660-D042-964C-0BD878F7A7CF}" type="sibTrans" cxnId="{78770247-8A10-194C-A89D-4E46020EEC46}">
      <dgm:prSet/>
      <dgm:spPr/>
      <dgm:t>
        <a:bodyPr/>
        <a:lstStyle/>
        <a:p>
          <a:endParaRPr lang="es-ES"/>
        </a:p>
      </dgm:t>
    </dgm:pt>
    <dgm:pt modelId="{E486939A-EE59-F748-862D-A0EEBA98FED3}">
      <dgm:prSet/>
      <dgm:spPr>
        <a:ln>
          <a:solidFill>
            <a:schemeClr val="accent2">
              <a:lumMod val="75000"/>
            </a:schemeClr>
          </a:solidFill>
        </a:ln>
      </dgm:spPr>
      <dgm:t>
        <a:bodyPr/>
        <a:lstStyle/>
        <a:p>
          <a:r>
            <a:rPr lang="en-US" b="1" dirty="0" err="1"/>
            <a:t>Creatinina</a:t>
          </a:r>
          <a:r>
            <a:rPr lang="en-US" b="1" dirty="0"/>
            <a:t> 4.52 </a:t>
          </a:r>
          <a:r>
            <a:rPr lang="en-US" dirty="0"/>
            <a:t>mg/dL</a:t>
          </a:r>
        </a:p>
      </dgm:t>
    </dgm:pt>
    <dgm:pt modelId="{87CFBCD6-2DCE-B240-9A5F-B58276B0526C}" type="parTrans" cxnId="{1EF79E4F-A67F-984F-9EF0-78B9D5C01A79}">
      <dgm:prSet/>
      <dgm:spPr/>
      <dgm:t>
        <a:bodyPr/>
        <a:lstStyle/>
        <a:p>
          <a:endParaRPr lang="es-ES"/>
        </a:p>
      </dgm:t>
    </dgm:pt>
    <dgm:pt modelId="{425BA79B-0838-EA43-A312-006C4D29AC72}" type="sibTrans" cxnId="{1EF79E4F-A67F-984F-9EF0-78B9D5C01A79}">
      <dgm:prSet/>
      <dgm:spPr/>
      <dgm:t>
        <a:bodyPr/>
        <a:lstStyle/>
        <a:p>
          <a:endParaRPr lang="es-ES"/>
        </a:p>
      </dgm:t>
    </dgm:pt>
    <dgm:pt modelId="{0127B37B-8F59-104A-8523-D9C3853138C0}">
      <dgm:prSet/>
      <dgm:spPr>
        <a:ln>
          <a:solidFill>
            <a:schemeClr val="accent2">
              <a:lumMod val="75000"/>
            </a:schemeClr>
          </a:solidFill>
        </a:ln>
      </dgm:spPr>
      <dgm:t>
        <a:bodyPr/>
        <a:lstStyle/>
        <a:p>
          <a:r>
            <a:rPr lang="en-US" b="1" dirty="0"/>
            <a:t>INR 6.2</a:t>
          </a:r>
        </a:p>
      </dgm:t>
    </dgm:pt>
    <dgm:pt modelId="{354F77C2-4093-4049-BDA2-7C2946784BCB}" type="parTrans" cxnId="{5ED8332A-8B8C-FB41-8F60-2234DD152E7B}">
      <dgm:prSet/>
      <dgm:spPr/>
      <dgm:t>
        <a:bodyPr/>
        <a:lstStyle/>
        <a:p>
          <a:endParaRPr lang="es-ES"/>
        </a:p>
      </dgm:t>
    </dgm:pt>
    <dgm:pt modelId="{7880C6F8-C30F-724A-92EB-973F5947AD03}" type="sibTrans" cxnId="{5ED8332A-8B8C-FB41-8F60-2234DD152E7B}">
      <dgm:prSet/>
      <dgm:spPr/>
      <dgm:t>
        <a:bodyPr/>
        <a:lstStyle/>
        <a:p>
          <a:endParaRPr lang="es-ES"/>
        </a:p>
      </dgm:t>
    </dgm:pt>
    <dgm:pt modelId="{6FDBA27C-E2AC-E64B-B45F-AFE598D5A8FB}" type="pres">
      <dgm:prSet presAssocID="{17F222A7-164D-4F45-8393-F954200C8EE9}" presName="linear" presStyleCnt="0">
        <dgm:presLayoutVars>
          <dgm:dir/>
          <dgm:animLvl val="lvl"/>
          <dgm:resizeHandles val="exact"/>
        </dgm:presLayoutVars>
      </dgm:prSet>
      <dgm:spPr/>
    </dgm:pt>
    <dgm:pt modelId="{FBD7A03A-4492-9349-8C05-626CCAE21D95}" type="pres">
      <dgm:prSet presAssocID="{A0146C3F-AC81-4C7F-9986-3248024FB44B}" presName="parentLin" presStyleCnt="0"/>
      <dgm:spPr/>
    </dgm:pt>
    <dgm:pt modelId="{65CCF367-ED47-7441-9B00-65B12FAEC2C5}" type="pres">
      <dgm:prSet presAssocID="{A0146C3F-AC81-4C7F-9986-3248024FB44B}" presName="parentLeftMargin" presStyleLbl="node1" presStyleIdx="0" presStyleCnt="3"/>
      <dgm:spPr/>
    </dgm:pt>
    <dgm:pt modelId="{4CB6692E-06B9-4048-A7A1-B154858587EB}" type="pres">
      <dgm:prSet presAssocID="{A0146C3F-AC81-4C7F-9986-3248024FB44B}" presName="parentText" presStyleLbl="node1" presStyleIdx="0" presStyleCnt="3" custScaleY="59206">
        <dgm:presLayoutVars>
          <dgm:chMax val="0"/>
          <dgm:bulletEnabled val="1"/>
        </dgm:presLayoutVars>
      </dgm:prSet>
      <dgm:spPr/>
    </dgm:pt>
    <dgm:pt modelId="{80F854E0-999A-E944-BD74-ACADFB4697AB}" type="pres">
      <dgm:prSet presAssocID="{A0146C3F-AC81-4C7F-9986-3248024FB44B}" presName="negativeSpace" presStyleCnt="0"/>
      <dgm:spPr/>
    </dgm:pt>
    <dgm:pt modelId="{F8700BA2-D3A4-904A-92AD-00E5393EEA35}" type="pres">
      <dgm:prSet presAssocID="{A0146C3F-AC81-4C7F-9986-3248024FB44B}" presName="childText" presStyleLbl="conFgAcc1" presStyleIdx="0" presStyleCnt="3" custScaleY="54544">
        <dgm:presLayoutVars>
          <dgm:bulletEnabled val="1"/>
        </dgm:presLayoutVars>
      </dgm:prSet>
      <dgm:spPr/>
    </dgm:pt>
    <dgm:pt modelId="{6BDA9C47-9E7D-2748-955F-156D4D1BBCE3}" type="pres">
      <dgm:prSet presAssocID="{265B2C97-687F-45D5-A5F1-804C534A211D}" presName="spaceBetweenRectangles" presStyleCnt="0"/>
      <dgm:spPr/>
    </dgm:pt>
    <dgm:pt modelId="{C8A7144E-BD13-0146-8B8F-8D0F9D6EC8ED}" type="pres">
      <dgm:prSet presAssocID="{CE7B41A4-7A1F-48AD-918A-3AB74BAD5761}" presName="parentLin" presStyleCnt="0"/>
      <dgm:spPr/>
    </dgm:pt>
    <dgm:pt modelId="{A59F15F4-B165-FA4D-AAA2-A68B4DF4B94C}" type="pres">
      <dgm:prSet presAssocID="{CE7B41A4-7A1F-48AD-918A-3AB74BAD5761}" presName="parentLeftMargin" presStyleLbl="node1" presStyleIdx="0" presStyleCnt="3"/>
      <dgm:spPr/>
    </dgm:pt>
    <dgm:pt modelId="{7F9D05BE-7D95-ED40-966A-288F0C2C6CCF}" type="pres">
      <dgm:prSet presAssocID="{CE7B41A4-7A1F-48AD-918A-3AB74BAD5761}" presName="parentText" presStyleLbl="node1" presStyleIdx="1" presStyleCnt="3" custScaleY="59346">
        <dgm:presLayoutVars>
          <dgm:chMax val="0"/>
          <dgm:bulletEnabled val="1"/>
        </dgm:presLayoutVars>
      </dgm:prSet>
      <dgm:spPr/>
    </dgm:pt>
    <dgm:pt modelId="{4A55E8EC-4462-8741-A149-E80A2CA77F4B}" type="pres">
      <dgm:prSet presAssocID="{CE7B41A4-7A1F-48AD-918A-3AB74BAD5761}" presName="negativeSpace" presStyleCnt="0"/>
      <dgm:spPr/>
    </dgm:pt>
    <dgm:pt modelId="{421A422C-9F16-974F-B643-89A54B1F69D7}" type="pres">
      <dgm:prSet presAssocID="{CE7B41A4-7A1F-48AD-918A-3AB74BAD5761}" presName="childText" presStyleLbl="conFgAcc1" presStyleIdx="1" presStyleCnt="3" custScaleX="99211" custScaleY="54738">
        <dgm:presLayoutVars>
          <dgm:bulletEnabled val="1"/>
        </dgm:presLayoutVars>
      </dgm:prSet>
      <dgm:spPr/>
    </dgm:pt>
    <dgm:pt modelId="{5589AD28-F9AE-8A49-B9EC-B1C8EE4CD515}" type="pres">
      <dgm:prSet presAssocID="{691502E9-E397-4CEE-84A1-87296F06DD95}" presName="spaceBetweenRectangles" presStyleCnt="0"/>
      <dgm:spPr/>
    </dgm:pt>
    <dgm:pt modelId="{F683D412-43A9-6C41-AF33-EC7DACA67055}" type="pres">
      <dgm:prSet presAssocID="{41BDB8EF-051A-4903-89BB-DE7DF35527C4}" presName="parentLin" presStyleCnt="0"/>
      <dgm:spPr/>
    </dgm:pt>
    <dgm:pt modelId="{5478B2A4-1BDE-9F4C-9457-8B6AE4D74748}" type="pres">
      <dgm:prSet presAssocID="{41BDB8EF-051A-4903-89BB-DE7DF35527C4}" presName="parentLeftMargin" presStyleLbl="node1" presStyleIdx="1" presStyleCnt="3"/>
      <dgm:spPr/>
    </dgm:pt>
    <dgm:pt modelId="{298A5972-F47C-9645-ABDE-8400558E542C}" type="pres">
      <dgm:prSet presAssocID="{41BDB8EF-051A-4903-89BB-DE7DF35527C4}" presName="parentText" presStyleLbl="node1" presStyleIdx="2" presStyleCnt="3" custScaleY="55932">
        <dgm:presLayoutVars>
          <dgm:chMax val="0"/>
          <dgm:bulletEnabled val="1"/>
        </dgm:presLayoutVars>
      </dgm:prSet>
      <dgm:spPr/>
    </dgm:pt>
    <dgm:pt modelId="{3987F76F-FFFD-9D4B-A25A-7DD689C237E7}" type="pres">
      <dgm:prSet presAssocID="{41BDB8EF-051A-4903-89BB-DE7DF35527C4}" presName="negativeSpace" presStyleCnt="0"/>
      <dgm:spPr/>
    </dgm:pt>
    <dgm:pt modelId="{CA5E25CC-C2B3-A148-A040-6152E727CF35}" type="pres">
      <dgm:prSet presAssocID="{41BDB8EF-051A-4903-89BB-DE7DF35527C4}" presName="childText" presStyleLbl="conFgAcc1" presStyleIdx="2" presStyleCnt="3" custScaleY="42838">
        <dgm:presLayoutVars>
          <dgm:bulletEnabled val="1"/>
        </dgm:presLayoutVars>
      </dgm:prSet>
      <dgm:spPr/>
    </dgm:pt>
  </dgm:ptLst>
  <dgm:cxnLst>
    <dgm:cxn modelId="{3E443203-A82B-C14E-B823-3E4723A38730}" type="presOf" srcId="{41BDB8EF-051A-4903-89BB-DE7DF35527C4}" destId="{5478B2A4-1BDE-9F4C-9457-8B6AE4D74748}" srcOrd="0" destOrd="0" presId="urn:microsoft.com/office/officeart/2005/8/layout/list1"/>
    <dgm:cxn modelId="{0DEB891C-771B-774E-9BA8-31211F9FCFCA}" type="presOf" srcId="{41BDB8EF-051A-4903-89BB-DE7DF35527C4}" destId="{298A5972-F47C-9645-ABDE-8400558E542C}" srcOrd="1" destOrd="0" presId="urn:microsoft.com/office/officeart/2005/8/layout/list1"/>
    <dgm:cxn modelId="{8C2F051D-A2FA-F84B-8896-F5E2459FB28B}" type="presOf" srcId="{11CF2C51-B243-411C-8EE2-5B236A5A578B}" destId="{F8700BA2-D3A4-904A-92AD-00E5393EEA35}" srcOrd="0" destOrd="2" presId="urn:microsoft.com/office/officeart/2005/8/layout/list1"/>
    <dgm:cxn modelId="{68AA6C28-2809-8F44-8ED1-3A53DC944D87}" type="presOf" srcId="{371648BA-ADF7-45B2-A8B2-F9A17939B525}" destId="{F8700BA2-D3A4-904A-92AD-00E5393EEA35}" srcOrd="0" destOrd="1" presId="urn:microsoft.com/office/officeart/2005/8/layout/list1"/>
    <dgm:cxn modelId="{5ED8332A-8B8C-FB41-8F60-2234DD152E7B}" srcId="{A0146C3F-AC81-4C7F-9986-3248024FB44B}" destId="{0127B37B-8F59-104A-8523-D9C3853138C0}" srcOrd="5" destOrd="0" parTransId="{354F77C2-4093-4049-BDA2-7C2946784BCB}" sibTransId="{7880C6F8-C30F-724A-92EB-973F5947AD03}"/>
    <dgm:cxn modelId="{3F008E2B-892A-42EB-B65F-84B5B515F2DC}" srcId="{CE7B41A4-7A1F-48AD-918A-3AB74BAD5761}" destId="{50D6270F-6FD0-454A-ACB8-50803FF57961}" srcOrd="1" destOrd="0" parTransId="{646DA922-F1FB-4064-8BE7-D9496C3848B8}" sibTransId="{B7274DF0-9AD3-44FD-A06C-7B9FE1206681}"/>
    <dgm:cxn modelId="{3F26E636-572C-1247-96CF-786569C61A08}" type="presOf" srcId="{7C939514-7507-46CE-AC33-736D3905D54C}" destId="{421A422C-9F16-974F-B643-89A54B1F69D7}" srcOrd="0" destOrd="2" presId="urn:microsoft.com/office/officeart/2005/8/layout/list1"/>
    <dgm:cxn modelId="{78770247-8A10-194C-A89D-4E46020EEC46}" srcId="{41BDB8EF-051A-4903-89BB-DE7DF35527C4}" destId="{CC21CA17-2A71-7E48-9895-2592DD2B6D84}" srcOrd="0" destOrd="0" parTransId="{F15DEBE2-A1D0-BF4E-95EC-45F3A5DA5AFB}" sibTransId="{39427A21-8660-D042-964C-0BD878F7A7CF}"/>
    <dgm:cxn modelId="{1EF79E4F-A67F-984F-9EF0-78B9D5C01A79}" srcId="{A0146C3F-AC81-4C7F-9986-3248024FB44B}" destId="{E486939A-EE59-F748-862D-A0EEBA98FED3}" srcOrd="4" destOrd="0" parTransId="{87CFBCD6-2DCE-B240-9A5F-B58276B0526C}" sibTransId="{425BA79B-0838-EA43-A312-006C4D29AC72}"/>
    <dgm:cxn modelId="{D8D89F5D-4764-1645-A147-F0376657ACC6}" srcId="{A0146C3F-AC81-4C7F-9986-3248024FB44B}" destId="{21246736-345B-644D-A37C-6BC273020D5B}" srcOrd="0" destOrd="0" parTransId="{1DFABC03-8D4C-AF43-ADD8-591C72C5F226}" sibTransId="{982DB382-C1EE-2743-9B95-5C1C370BD011}"/>
    <dgm:cxn modelId="{D1BBF860-7F6D-8E42-844A-3C0935E2B1CF}" type="presOf" srcId="{CE7B41A4-7A1F-48AD-918A-3AB74BAD5761}" destId="{7F9D05BE-7D95-ED40-966A-288F0C2C6CCF}" srcOrd="1" destOrd="0" presId="urn:microsoft.com/office/officeart/2005/8/layout/list1"/>
    <dgm:cxn modelId="{BD4F6A62-38DC-4142-8BF7-6F2701330611}" srcId="{41BDB8EF-051A-4903-89BB-DE7DF35527C4}" destId="{C9AEB5E0-8A19-4113-833A-D500DC7ACE66}" srcOrd="1" destOrd="0" parTransId="{4C987D5F-F20D-4EA7-8C00-E30E8CC156EA}" sibTransId="{CA49A136-83F0-4370-94CC-A80388C44308}"/>
    <dgm:cxn modelId="{8F982C63-5048-764C-BF46-399E8D2B3208}" type="presOf" srcId="{17F222A7-164D-4F45-8393-F954200C8EE9}" destId="{6FDBA27C-E2AC-E64B-B45F-AFE598D5A8FB}" srcOrd="0" destOrd="0" presId="urn:microsoft.com/office/officeart/2005/8/layout/list1"/>
    <dgm:cxn modelId="{F761126C-935E-9A45-8EAE-A298E8845319}" srcId="{CE7B41A4-7A1F-48AD-918A-3AB74BAD5761}" destId="{F5652956-BEFD-204B-B6AF-3F6249752229}" srcOrd="0" destOrd="0" parTransId="{342AB691-4200-484E-BAAC-06CAD2E2EFEF}" sibTransId="{C39EF7D5-5594-A348-A905-D5B2DB55558F}"/>
    <dgm:cxn modelId="{CF9B7B6C-B42E-4821-BFC2-C463A366A061}" srcId="{A0146C3F-AC81-4C7F-9986-3248024FB44B}" destId="{A4757CA1-9DC6-4ABB-B686-F3DB95ACEE7D}" srcOrd="3" destOrd="0" parTransId="{2823E5D6-BDED-4404-87D6-1F228AF3FED3}" sibTransId="{36E6CDC5-D1F4-437F-B681-454CBC5ADC42}"/>
    <dgm:cxn modelId="{3F677A72-F33F-4040-B118-A427872C02A9}" type="presOf" srcId="{A0146C3F-AC81-4C7F-9986-3248024FB44B}" destId="{65CCF367-ED47-7441-9B00-65B12FAEC2C5}" srcOrd="0" destOrd="0" presId="urn:microsoft.com/office/officeart/2005/8/layout/list1"/>
    <dgm:cxn modelId="{1DC5167A-2CAE-4CEB-AA56-5E054647273B}" srcId="{17F222A7-164D-4F45-8393-F954200C8EE9}" destId="{41BDB8EF-051A-4903-89BB-DE7DF35527C4}" srcOrd="2" destOrd="0" parTransId="{C61DCAC4-83D7-4156-A28B-70F4E2831737}" sibTransId="{DAA06485-9771-4055-9AE9-1DF561555882}"/>
    <dgm:cxn modelId="{F154AA7A-796B-5642-93C6-7FF9FAF10898}" type="presOf" srcId="{CC21CA17-2A71-7E48-9895-2592DD2B6D84}" destId="{CA5E25CC-C2B3-A148-A040-6152E727CF35}" srcOrd="0" destOrd="0" presId="urn:microsoft.com/office/officeart/2005/8/layout/list1"/>
    <dgm:cxn modelId="{580ED181-2FF4-4B3C-B730-E54C05DD1C2B}" srcId="{17F222A7-164D-4F45-8393-F954200C8EE9}" destId="{A0146C3F-AC81-4C7F-9986-3248024FB44B}" srcOrd="0" destOrd="0" parTransId="{B5FA9A37-9BCC-4A4F-920C-0FCA308CF766}" sibTransId="{265B2C97-687F-45D5-A5F1-804C534A211D}"/>
    <dgm:cxn modelId="{1839F794-28B0-4643-AF35-B67119B52ADF}" type="presOf" srcId="{C9AEB5E0-8A19-4113-833A-D500DC7ACE66}" destId="{CA5E25CC-C2B3-A148-A040-6152E727CF35}" srcOrd="0" destOrd="1" presId="urn:microsoft.com/office/officeart/2005/8/layout/list1"/>
    <dgm:cxn modelId="{D4CBC79B-B4D1-D246-ACDC-7DB66FF13BC2}" type="presOf" srcId="{A0146C3F-AC81-4C7F-9986-3248024FB44B}" destId="{4CB6692E-06B9-4048-A7A1-B154858587EB}" srcOrd="1" destOrd="0" presId="urn:microsoft.com/office/officeart/2005/8/layout/list1"/>
    <dgm:cxn modelId="{98D51BB1-DF5C-5148-A99C-244503ED4A66}" type="presOf" srcId="{21246736-345B-644D-A37C-6BC273020D5B}" destId="{F8700BA2-D3A4-904A-92AD-00E5393EEA35}" srcOrd="0" destOrd="0" presId="urn:microsoft.com/office/officeart/2005/8/layout/list1"/>
    <dgm:cxn modelId="{01A88DB1-4DE1-4CF9-BF63-E5AD0969B92F}" srcId="{41BDB8EF-051A-4903-89BB-DE7DF35527C4}" destId="{80137E94-2019-4CD5-A68F-EB0688116760}" srcOrd="2" destOrd="0" parTransId="{A3F24E89-4830-4171-A5C4-C8E261D62A36}" sibTransId="{175977C5-8BED-4521-B735-86BBEFC852A6}"/>
    <dgm:cxn modelId="{589EF7B5-897C-5741-9498-1813B9AAB6E8}" type="presOf" srcId="{E486939A-EE59-F748-862D-A0EEBA98FED3}" destId="{F8700BA2-D3A4-904A-92AD-00E5393EEA35}" srcOrd="0" destOrd="4" presId="urn:microsoft.com/office/officeart/2005/8/layout/list1"/>
    <dgm:cxn modelId="{D01B15C1-C67B-2D48-A72B-7F3F4CBDA6C9}" type="presOf" srcId="{F5652956-BEFD-204B-B6AF-3F6249752229}" destId="{421A422C-9F16-974F-B643-89A54B1F69D7}" srcOrd="0" destOrd="0" presId="urn:microsoft.com/office/officeart/2005/8/layout/list1"/>
    <dgm:cxn modelId="{500109DD-2E5A-475E-AA90-4C443D105E52}" srcId="{CE7B41A4-7A1F-48AD-918A-3AB74BAD5761}" destId="{7C939514-7507-46CE-AC33-736D3905D54C}" srcOrd="2" destOrd="0" parTransId="{3660CE3E-BAD7-4F3E-BC94-3AED4A8179D8}" sibTransId="{907E2621-D6D2-45BD-9E79-52BBD254A92F}"/>
    <dgm:cxn modelId="{8DD173DE-767C-45FB-8998-C536728951E3}" srcId="{A0146C3F-AC81-4C7F-9986-3248024FB44B}" destId="{371648BA-ADF7-45B2-A8B2-F9A17939B525}" srcOrd="1" destOrd="0" parTransId="{9D595E7F-9C20-44FD-B2D6-A9DA3284454C}" sibTransId="{BA12779A-56E8-4DBD-8E7F-C03E233928B5}"/>
    <dgm:cxn modelId="{B54A6FE1-6128-BC45-BB95-9900A8212B6D}" type="presOf" srcId="{50D6270F-6FD0-454A-ACB8-50803FF57961}" destId="{421A422C-9F16-974F-B643-89A54B1F69D7}" srcOrd="0" destOrd="1" presId="urn:microsoft.com/office/officeart/2005/8/layout/list1"/>
    <dgm:cxn modelId="{9D29BBE4-CBC2-F94F-A322-F12D561473DA}" type="presOf" srcId="{A4757CA1-9DC6-4ABB-B686-F3DB95ACEE7D}" destId="{F8700BA2-D3A4-904A-92AD-00E5393EEA35}" srcOrd="0" destOrd="3" presId="urn:microsoft.com/office/officeart/2005/8/layout/list1"/>
    <dgm:cxn modelId="{200619EE-62D0-C247-ABBB-A1BCBCA73BA1}" type="presOf" srcId="{80137E94-2019-4CD5-A68F-EB0688116760}" destId="{CA5E25CC-C2B3-A148-A040-6152E727CF35}" srcOrd="0" destOrd="2" presId="urn:microsoft.com/office/officeart/2005/8/layout/list1"/>
    <dgm:cxn modelId="{DB74FEF1-7790-E544-B83C-4906015FB924}" type="presOf" srcId="{CE7B41A4-7A1F-48AD-918A-3AB74BAD5761}" destId="{A59F15F4-B165-FA4D-AAA2-A68B4DF4B94C}" srcOrd="0" destOrd="0" presId="urn:microsoft.com/office/officeart/2005/8/layout/list1"/>
    <dgm:cxn modelId="{487694F3-F682-445E-925A-DD3EB5A72330}" srcId="{17F222A7-164D-4F45-8393-F954200C8EE9}" destId="{CE7B41A4-7A1F-48AD-918A-3AB74BAD5761}" srcOrd="1" destOrd="0" parTransId="{0485BB62-F581-4BF9-9536-738937C733EA}" sibTransId="{691502E9-E397-4CEE-84A1-87296F06DD95}"/>
    <dgm:cxn modelId="{C4B249FC-C95D-1642-A3F1-8CCD1336359E}" type="presOf" srcId="{0127B37B-8F59-104A-8523-D9C3853138C0}" destId="{F8700BA2-D3A4-904A-92AD-00E5393EEA35}" srcOrd="0" destOrd="5" presId="urn:microsoft.com/office/officeart/2005/8/layout/list1"/>
    <dgm:cxn modelId="{FF63C9FD-6943-4642-B310-4395CF68B48E}" srcId="{A0146C3F-AC81-4C7F-9986-3248024FB44B}" destId="{11CF2C51-B243-411C-8EE2-5B236A5A578B}" srcOrd="2" destOrd="0" parTransId="{48AADC48-4D96-4855-82F7-D4C8CE10F91F}" sibTransId="{6266B24B-DFC2-4C46-A0BC-794DFE35CFE6}"/>
    <dgm:cxn modelId="{C1922D69-C420-5E48-A0A1-7CE15C4A8538}" type="presParOf" srcId="{6FDBA27C-E2AC-E64B-B45F-AFE598D5A8FB}" destId="{FBD7A03A-4492-9349-8C05-626CCAE21D95}" srcOrd="0" destOrd="0" presId="urn:microsoft.com/office/officeart/2005/8/layout/list1"/>
    <dgm:cxn modelId="{F91B8950-81FE-C247-8019-E026504EC5DF}" type="presParOf" srcId="{FBD7A03A-4492-9349-8C05-626CCAE21D95}" destId="{65CCF367-ED47-7441-9B00-65B12FAEC2C5}" srcOrd="0" destOrd="0" presId="urn:microsoft.com/office/officeart/2005/8/layout/list1"/>
    <dgm:cxn modelId="{3B4F4313-9F32-734D-AF16-DD6AF4EB1FEF}" type="presParOf" srcId="{FBD7A03A-4492-9349-8C05-626CCAE21D95}" destId="{4CB6692E-06B9-4048-A7A1-B154858587EB}" srcOrd="1" destOrd="0" presId="urn:microsoft.com/office/officeart/2005/8/layout/list1"/>
    <dgm:cxn modelId="{93983609-3564-194F-9732-752C51C374CF}" type="presParOf" srcId="{6FDBA27C-E2AC-E64B-B45F-AFE598D5A8FB}" destId="{80F854E0-999A-E944-BD74-ACADFB4697AB}" srcOrd="1" destOrd="0" presId="urn:microsoft.com/office/officeart/2005/8/layout/list1"/>
    <dgm:cxn modelId="{4CDC67E5-C9D1-9F48-B719-EE5CA6A34D42}" type="presParOf" srcId="{6FDBA27C-E2AC-E64B-B45F-AFE598D5A8FB}" destId="{F8700BA2-D3A4-904A-92AD-00E5393EEA35}" srcOrd="2" destOrd="0" presId="urn:microsoft.com/office/officeart/2005/8/layout/list1"/>
    <dgm:cxn modelId="{F5A5C5A7-C41D-F94C-AC9C-16A27BE3E2BB}" type="presParOf" srcId="{6FDBA27C-E2AC-E64B-B45F-AFE598D5A8FB}" destId="{6BDA9C47-9E7D-2748-955F-156D4D1BBCE3}" srcOrd="3" destOrd="0" presId="urn:microsoft.com/office/officeart/2005/8/layout/list1"/>
    <dgm:cxn modelId="{12205559-EFC2-B44F-ADF4-DFE7BC201D57}" type="presParOf" srcId="{6FDBA27C-E2AC-E64B-B45F-AFE598D5A8FB}" destId="{C8A7144E-BD13-0146-8B8F-8D0F9D6EC8ED}" srcOrd="4" destOrd="0" presId="urn:microsoft.com/office/officeart/2005/8/layout/list1"/>
    <dgm:cxn modelId="{8A47549A-9BB2-1C42-8DEB-5229F6077847}" type="presParOf" srcId="{C8A7144E-BD13-0146-8B8F-8D0F9D6EC8ED}" destId="{A59F15F4-B165-FA4D-AAA2-A68B4DF4B94C}" srcOrd="0" destOrd="0" presId="urn:microsoft.com/office/officeart/2005/8/layout/list1"/>
    <dgm:cxn modelId="{0C4ED498-7C7B-DC48-A5B6-0897B5181348}" type="presParOf" srcId="{C8A7144E-BD13-0146-8B8F-8D0F9D6EC8ED}" destId="{7F9D05BE-7D95-ED40-966A-288F0C2C6CCF}" srcOrd="1" destOrd="0" presId="urn:microsoft.com/office/officeart/2005/8/layout/list1"/>
    <dgm:cxn modelId="{0E119D53-391F-2C4D-930E-6E959559A7CD}" type="presParOf" srcId="{6FDBA27C-E2AC-E64B-B45F-AFE598D5A8FB}" destId="{4A55E8EC-4462-8741-A149-E80A2CA77F4B}" srcOrd="5" destOrd="0" presId="urn:microsoft.com/office/officeart/2005/8/layout/list1"/>
    <dgm:cxn modelId="{0907D61A-9797-E449-AB73-08DEA6A0B6C4}" type="presParOf" srcId="{6FDBA27C-E2AC-E64B-B45F-AFE598D5A8FB}" destId="{421A422C-9F16-974F-B643-89A54B1F69D7}" srcOrd="6" destOrd="0" presId="urn:microsoft.com/office/officeart/2005/8/layout/list1"/>
    <dgm:cxn modelId="{EAB359BE-07DC-5044-BD75-06E0CB0BF92C}" type="presParOf" srcId="{6FDBA27C-E2AC-E64B-B45F-AFE598D5A8FB}" destId="{5589AD28-F9AE-8A49-B9EC-B1C8EE4CD515}" srcOrd="7" destOrd="0" presId="urn:microsoft.com/office/officeart/2005/8/layout/list1"/>
    <dgm:cxn modelId="{8F54174F-D1F5-D241-ABE3-AFB52A7E04CA}" type="presParOf" srcId="{6FDBA27C-E2AC-E64B-B45F-AFE598D5A8FB}" destId="{F683D412-43A9-6C41-AF33-EC7DACA67055}" srcOrd="8" destOrd="0" presId="urn:microsoft.com/office/officeart/2005/8/layout/list1"/>
    <dgm:cxn modelId="{6E6538F9-4411-7445-B5D3-9A092BA2134E}" type="presParOf" srcId="{F683D412-43A9-6C41-AF33-EC7DACA67055}" destId="{5478B2A4-1BDE-9F4C-9457-8B6AE4D74748}" srcOrd="0" destOrd="0" presId="urn:microsoft.com/office/officeart/2005/8/layout/list1"/>
    <dgm:cxn modelId="{B39E0CDF-8666-4C47-807E-9505B80F036D}" type="presParOf" srcId="{F683D412-43A9-6C41-AF33-EC7DACA67055}" destId="{298A5972-F47C-9645-ABDE-8400558E542C}" srcOrd="1" destOrd="0" presId="urn:microsoft.com/office/officeart/2005/8/layout/list1"/>
    <dgm:cxn modelId="{44628F2C-B042-C843-BE3B-5522B0053B29}" type="presParOf" srcId="{6FDBA27C-E2AC-E64B-B45F-AFE598D5A8FB}" destId="{3987F76F-FFFD-9D4B-A25A-7DD689C237E7}" srcOrd="9" destOrd="0" presId="urn:microsoft.com/office/officeart/2005/8/layout/list1"/>
    <dgm:cxn modelId="{48D53102-64FE-1043-8B6E-F55751D75D18}" type="presParOf" srcId="{6FDBA27C-E2AC-E64B-B45F-AFE598D5A8FB}" destId="{CA5E25CC-C2B3-A148-A040-6152E727CF3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7C69C3-32C1-B543-A40D-F0383CE76E7F}"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s-ES"/>
        </a:p>
      </dgm:t>
    </dgm:pt>
    <dgm:pt modelId="{6D8A652D-9D00-AC44-8944-CA31512FF91C}">
      <dgm:prSet phldrT="[Texto]"/>
      <dgm:spPr>
        <a:solidFill>
          <a:srgbClr val="7030A0"/>
        </a:solidFill>
      </dgm:spPr>
      <dgm:t>
        <a:bodyPr/>
        <a:lstStyle/>
        <a:p>
          <a:r>
            <a:rPr lang="es-ES" dirty="0"/>
            <a:t>Intensivistas </a:t>
          </a:r>
        </a:p>
      </dgm:t>
    </dgm:pt>
    <dgm:pt modelId="{2569FFB5-E814-C849-85B2-1076C49FC01A}" type="parTrans" cxnId="{8E8702CF-9D27-A64C-8EF6-78E7983FDE7C}">
      <dgm:prSet/>
      <dgm:spPr/>
      <dgm:t>
        <a:bodyPr/>
        <a:lstStyle/>
        <a:p>
          <a:endParaRPr lang="es-ES"/>
        </a:p>
      </dgm:t>
    </dgm:pt>
    <dgm:pt modelId="{8CD1AC31-6E87-DC43-BC1B-31D36CC88CFF}" type="sibTrans" cxnId="{8E8702CF-9D27-A64C-8EF6-78E7983FDE7C}">
      <dgm:prSet/>
      <dgm:spPr/>
      <dgm:t>
        <a:bodyPr/>
        <a:lstStyle/>
        <a:p>
          <a:endParaRPr lang="es-ES"/>
        </a:p>
      </dgm:t>
    </dgm:pt>
    <dgm:pt modelId="{E6288841-F9DB-734B-BCB9-BEA76B11E117}">
      <dgm:prSet phldrT="[Texto]"/>
      <dgm:spPr>
        <a:solidFill>
          <a:schemeClr val="accent6">
            <a:lumMod val="75000"/>
          </a:schemeClr>
        </a:solidFill>
      </dgm:spPr>
      <dgm:t>
        <a:bodyPr/>
        <a:lstStyle/>
        <a:p>
          <a:r>
            <a:rPr lang="es-ES" dirty="0"/>
            <a:t>CHBP</a:t>
          </a:r>
        </a:p>
      </dgm:t>
    </dgm:pt>
    <dgm:pt modelId="{CAB81F52-5361-DE40-8AA3-CD816407A7C7}" type="parTrans" cxnId="{837EECD1-B15D-E949-9F41-25265A413F1C}">
      <dgm:prSet/>
      <dgm:spPr/>
      <dgm:t>
        <a:bodyPr/>
        <a:lstStyle/>
        <a:p>
          <a:endParaRPr lang="es-ES"/>
        </a:p>
      </dgm:t>
    </dgm:pt>
    <dgm:pt modelId="{A582ED07-9620-1B4C-AB0A-69E212AFA90B}" type="sibTrans" cxnId="{837EECD1-B15D-E949-9F41-25265A413F1C}">
      <dgm:prSet/>
      <dgm:spPr/>
      <dgm:t>
        <a:bodyPr/>
        <a:lstStyle/>
        <a:p>
          <a:endParaRPr lang="es-ES"/>
        </a:p>
      </dgm:t>
    </dgm:pt>
    <dgm:pt modelId="{4D8E7CFD-19E8-9F4A-8726-8583257275D0}">
      <dgm:prSet phldrT="[Texto]"/>
      <dgm:spPr>
        <a:solidFill>
          <a:schemeClr val="accent4">
            <a:lumMod val="50000"/>
          </a:schemeClr>
        </a:solidFill>
      </dgm:spPr>
      <dgm:t>
        <a:bodyPr/>
        <a:lstStyle/>
        <a:p>
          <a:r>
            <a:rPr lang="es-ES" dirty="0"/>
            <a:t>Forense </a:t>
          </a:r>
        </a:p>
      </dgm:t>
    </dgm:pt>
    <dgm:pt modelId="{CB1F772C-7AB6-7442-AA15-FDF01FC431A9}" type="parTrans" cxnId="{ED0E95C3-F4FB-2742-B9A0-F8F9B9D9A452}">
      <dgm:prSet/>
      <dgm:spPr/>
      <dgm:t>
        <a:bodyPr/>
        <a:lstStyle/>
        <a:p>
          <a:endParaRPr lang="es-ES"/>
        </a:p>
      </dgm:t>
    </dgm:pt>
    <dgm:pt modelId="{0F60A2CD-9576-EA4F-B217-B455BFFBDCDF}" type="sibTrans" cxnId="{ED0E95C3-F4FB-2742-B9A0-F8F9B9D9A452}">
      <dgm:prSet/>
      <dgm:spPr/>
      <dgm:t>
        <a:bodyPr/>
        <a:lstStyle/>
        <a:p>
          <a:endParaRPr lang="es-ES"/>
        </a:p>
      </dgm:t>
    </dgm:pt>
    <dgm:pt modelId="{9752160D-9DC9-AC47-9C21-721B827E020A}">
      <dgm:prSet phldrT="[Texto]"/>
      <dgm:spPr>
        <a:solidFill>
          <a:srgbClr val="FF0000"/>
        </a:solidFill>
      </dgm:spPr>
      <dgm:t>
        <a:bodyPr/>
        <a:lstStyle/>
        <a:p>
          <a:r>
            <a:rPr lang="es-ES" dirty="0"/>
            <a:t>Psiquiatría</a:t>
          </a:r>
        </a:p>
      </dgm:t>
    </dgm:pt>
    <dgm:pt modelId="{9F092A77-6A84-F341-BB6E-F82B987F2976}" type="parTrans" cxnId="{CC29BB2F-4A3B-5E47-BAA2-550A1A15816E}">
      <dgm:prSet/>
      <dgm:spPr/>
      <dgm:t>
        <a:bodyPr/>
        <a:lstStyle/>
        <a:p>
          <a:endParaRPr lang="es-ES"/>
        </a:p>
      </dgm:t>
    </dgm:pt>
    <dgm:pt modelId="{7109ABB4-D524-FA48-B5F0-700C6936B9D3}" type="sibTrans" cxnId="{CC29BB2F-4A3B-5E47-BAA2-550A1A15816E}">
      <dgm:prSet/>
      <dgm:spPr/>
      <dgm:t>
        <a:bodyPr/>
        <a:lstStyle/>
        <a:p>
          <a:endParaRPr lang="es-ES"/>
        </a:p>
      </dgm:t>
    </dgm:pt>
    <dgm:pt modelId="{DE59730A-57FF-B14B-8DE4-49DA4FEC9176}">
      <dgm:prSet phldrT="[Texto]"/>
      <dgm:spPr>
        <a:solidFill>
          <a:srgbClr val="00B050"/>
        </a:solidFill>
        <a:ln>
          <a:solidFill>
            <a:schemeClr val="accent3">
              <a:lumMod val="75000"/>
            </a:schemeClr>
          </a:solidFill>
        </a:ln>
      </dgm:spPr>
      <dgm:t>
        <a:bodyPr/>
        <a:lstStyle/>
        <a:p>
          <a:r>
            <a:rPr lang="es-ES" dirty="0"/>
            <a:t>Hepatología</a:t>
          </a:r>
        </a:p>
      </dgm:t>
    </dgm:pt>
    <dgm:pt modelId="{59849845-1133-3146-8EF3-97675996DDF7}" type="parTrans" cxnId="{F4DB07AC-4BFA-AF42-9C8D-E5A606ECAAEC}">
      <dgm:prSet/>
      <dgm:spPr/>
      <dgm:t>
        <a:bodyPr/>
        <a:lstStyle/>
        <a:p>
          <a:endParaRPr lang="es-ES"/>
        </a:p>
      </dgm:t>
    </dgm:pt>
    <dgm:pt modelId="{CB9FE474-6979-F741-ADC8-66803FF1A97C}" type="sibTrans" cxnId="{F4DB07AC-4BFA-AF42-9C8D-E5A606ECAAEC}">
      <dgm:prSet/>
      <dgm:spPr/>
      <dgm:t>
        <a:bodyPr/>
        <a:lstStyle/>
        <a:p>
          <a:endParaRPr lang="es-ES"/>
        </a:p>
      </dgm:t>
    </dgm:pt>
    <dgm:pt modelId="{7DE351EF-FD5A-7040-9429-99AAF26C5ED8}" type="pres">
      <dgm:prSet presAssocID="{CA7C69C3-32C1-B543-A40D-F0383CE76E7F}" presName="cycle" presStyleCnt="0">
        <dgm:presLayoutVars>
          <dgm:dir/>
          <dgm:resizeHandles val="exact"/>
        </dgm:presLayoutVars>
      </dgm:prSet>
      <dgm:spPr/>
    </dgm:pt>
    <dgm:pt modelId="{B95B2CD8-2AC4-FE44-ACF5-1232155C7DB2}" type="pres">
      <dgm:prSet presAssocID="{6D8A652D-9D00-AC44-8944-CA31512FF91C}" presName="node" presStyleLbl="node1" presStyleIdx="0" presStyleCnt="5">
        <dgm:presLayoutVars>
          <dgm:bulletEnabled val="1"/>
        </dgm:presLayoutVars>
      </dgm:prSet>
      <dgm:spPr/>
    </dgm:pt>
    <dgm:pt modelId="{172B4BF5-370E-364A-BE2D-B2DD37CD8399}" type="pres">
      <dgm:prSet presAssocID="{6D8A652D-9D00-AC44-8944-CA31512FF91C}" presName="spNode" presStyleCnt="0"/>
      <dgm:spPr/>
    </dgm:pt>
    <dgm:pt modelId="{41D3A9C6-20C4-9B4D-90AE-0FC9B725E84C}" type="pres">
      <dgm:prSet presAssocID="{8CD1AC31-6E87-DC43-BC1B-31D36CC88CFF}" presName="sibTrans" presStyleLbl="sibTrans1D1" presStyleIdx="0" presStyleCnt="5"/>
      <dgm:spPr/>
    </dgm:pt>
    <dgm:pt modelId="{C2DAF5B9-FFF5-9C46-A997-FA68B0E4BEC1}" type="pres">
      <dgm:prSet presAssocID="{E6288841-F9DB-734B-BCB9-BEA76B11E117}" presName="node" presStyleLbl="node1" presStyleIdx="1" presStyleCnt="5">
        <dgm:presLayoutVars>
          <dgm:bulletEnabled val="1"/>
        </dgm:presLayoutVars>
      </dgm:prSet>
      <dgm:spPr/>
    </dgm:pt>
    <dgm:pt modelId="{5C033CC1-F307-8E48-B833-8FFD66434B5A}" type="pres">
      <dgm:prSet presAssocID="{E6288841-F9DB-734B-BCB9-BEA76B11E117}" presName="spNode" presStyleCnt="0"/>
      <dgm:spPr/>
    </dgm:pt>
    <dgm:pt modelId="{AB3FA60C-F3E3-6749-A82E-B858B421AE8F}" type="pres">
      <dgm:prSet presAssocID="{A582ED07-9620-1B4C-AB0A-69E212AFA90B}" presName="sibTrans" presStyleLbl="sibTrans1D1" presStyleIdx="1" presStyleCnt="5"/>
      <dgm:spPr/>
    </dgm:pt>
    <dgm:pt modelId="{13A1D60D-9830-A54D-89F8-9F5845EB1E67}" type="pres">
      <dgm:prSet presAssocID="{4D8E7CFD-19E8-9F4A-8726-8583257275D0}" presName="node" presStyleLbl="node1" presStyleIdx="2" presStyleCnt="5">
        <dgm:presLayoutVars>
          <dgm:bulletEnabled val="1"/>
        </dgm:presLayoutVars>
      </dgm:prSet>
      <dgm:spPr/>
    </dgm:pt>
    <dgm:pt modelId="{DDBDE214-70F1-3A48-A1B3-B21D1BA9DC06}" type="pres">
      <dgm:prSet presAssocID="{4D8E7CFD-19E8-9F4A-8726-8583257275D0}" presName="spNode" presStyleCnt="0"/>
      <dgm:spPr/>
    </dgm:pt>
    <dgm:pt modelId="{10C88735-3E60-A14D-AF7D-2A1E4989F71F}" type="pres">
      <dgm:prSet presAssocID="{0F60A2CD-9576-EA4F-B217-B455BFFBDCDF}" presName="sibTrans" presStyleLbl="sibTrans1D1" presStyleIdx="2" presStyleCnt="5"/>
      <dgm:spPr/>
    </dgm:pt>
    <dgm:pt modelId="{1B7AB01F-D448-0D4A-9237-739CB46A9A85}" type="pres">
      <dgm:prSet presAssocID="{9752160D-9DC9-AC47-9C21-721B827E020A}" presName="node" presStyleLbl="node1" presStyleIdx="3" presStyleCnt="5">
        <dgm:presLayoutVars>
          <dgm:bulletEnabled val="1"/>
        </dgm:presLayoutVars>
      </dgm:prSet>
      <dgm:spPr/>
    </dgm:pt>
    <dgm:pt modelId="{D92BB479-00CC-E64C-B5AD-F3792BD80337}" type="pres">
      <dgm:prSet presAssocID="{9752160D-9DC9-AC47-9C21-721B827E020A}" presName="spNode" presStyleCnt="0"/>
      <dgm:spPr/>
    </dgm:pt>
    <dgm:pt modelId="{1BF1CED4-8C44-D540-B7DE-5E3DF44BC767}" type="pres">
      <dgm:prSet presAssocID="{7109ABB4-D524-FA48-B5F0-700C6936B9D3}" presName="sibTrans" presStyleLbl="sibTrans1D1" presStyleIdx="3" presStyleCnt="5"/>
      <dgm:spPr/>
    </dgm:pt>
    <dgm:pt modelId="{2D454130-E5C9-F84D-B0A5-20EE15741A38}" type="pres">
      <dgm:prSet presAssocID="{DE59730A-57FF-B14B-8DE4-49DA4FEC9176}" presName="node" presStyleLbl="node1" presStyleIdx="4" presStyleCnt="5">
        <dgm:presLayoutVars>
          <dgm:bulletEnabled val="1"/>
        </dgm:presLayoutVars>
      </dgm:prSet>
      <dgm:spPr/>
    </dgm:pt>
    <dgm:pt modelId="{B6222F4C-289B-B04A-8C68-63CEF4FFDD38}" type="pres">
      <dgm:prSet presAssocID="{DE59730A-57FF-B14B-8DE4-49DA4FEC9176}" presName="spNode" presStyleCnt="0"/>
      <dgm:spPr/>
    </dgm:pt>
    <dgm:pt modelId="{15D37923-A90D-764C-A77A-FBCFADFD8992}" type="pres">
      <dgm:prSet presAssocID="{CB9FE474-6979-F741-ADC8-66803FF1A97C}" presName="sibTrans" presStyleLbl="sibTrans1D1" presStyleIdx="4" presStyleCnt="5"/>
      <dgm:spPr/>
    </dgm:pt>
  </dgm:ptLst>
  <dgm:cxnLst>
    <dgm:cxn modelId="{6585441F-FAEB-C741-B21C-5C520DED0163}" type="presOf" srcId="{E6288841-F9DB-734B-BCB9-BEA76B11E117}" destId="{C2DAF5B9-FFF5-9C46-A997-FA68B0E4BEC1}" srcOrd="0" destOrd="0" presId="urn:microsoft.com/office/officeart/2005/8/layout/cycle6"/>
    <dgm:cxn modelId="{CC29BB2F-4A3B-5E47-BAA2-550A1A15816E}" srcId="{CA7C69C3-32C1-B543-A40D-F0383CE76E7F}" destId="{9752160D-9DC9-AC47-9C21-721B827E020A}" srcOrd="3" destOrd="0" parTransId="{9F092A77-6A84-F341-BB6E-F82B987F2976}" sibTransId="{7109ABB4-D524-FA48-B5F0-700C6936B9D3}"/>
    <dgm:cxn modelId="{C89A4557-777A-E94E-82C1-F3607BA0B502}" type="presOf" srcId="{8CD1AC31-6E87-DC43-BC1B-31D36CC88CFF}" destId="{41D3A9C6-20C4-9B4D-90AE-0FC9B725E84C}" srcOrd="0" destOrd="0" presId="urn:microsoft.com/office/officeart/2005/8/layout/cycle6"/>
    <dgm:cxn modelId="{BD3F976B-8387-664A-836F-967E21F7545B}" type="presOf" srcId="{4D8E7CFD-19E8-9F4A-8726-8583257275D0}" destId="{13A1D60D-9830-A54D-89F8-9F5845EB1E67}" srcOrd="0" destOrd="0" presId="urn:microsoft.com/office/officeart/2005/8/layout/cycle6"/>
    <dgm:cxn modelId="{2018D86C-E5D3-894C-9EFE-0C8C90F9519E}" type="presOf" srcId="{CA7C69C3-32C1-B543-A40D-F0383CE76E7F}" destId="{7DE351EF-FD5A-7040-9429-99AAF26C5ED8}" srcOrd="0" destOrd="0" presId="urn:microsoft.com/office/officeart/2005/8/layout/cycle6"/>
    <dgm:cxn modelId="{7E17B26E-25DD-E641-BFB1-C0CD9ED365DC}" type="presOf" srcId="{9752160D-9DC9-AC47-9C21-721B827E020A}" destId="{1B7AB01F-D448-0D4A-9237-739CB46A9A85}" srcOrd="0" destOrd="0" presId="urn:microsoft.com/office/officeart/2005/8/layout/cycle6"/>
    <dgm:cxn modelId="{15FA5D74-AB0D-9C46-B904-6D9967F121DC}" type="presOf" srcId="{CB9FE474-6979-F741-ADC8-66803FF1A97C}" destId="{15D37923-A90D-764C-A77A-FBCFADFD8992}" srcOrd="0" destOrd="0" presId="urn:microsoft.com/office/officeart/2005/8/layout/cycle6"/>
    <dgm:cxn modelId="{B7AE2E94-6234-B54D-B67E-E918C15E9BBC}" type="presOf" srcId="{DE59730A-57FF-B14B-8DE4-49DA4FEC9176}" destId="{2D454130-E5C9-F84D-B0A5-20EE15741A38}" srcOrd="0" destOrd="0" presId="urn:microsoft.com/office/officeart/2005/8/layout/cycle6"/>
    <dgm:cxn modelId="{4F20D5A2-4509-D849-BC1F-0CA8C822D7D3}" type="presOf" srcId="{0F60A2CD-9576-EA4F-B217-B455BFFBDCDF}" destId="{10C88735-3E60-A14D-AF7D-2A1E4989F71F}" srcOrd="0" destOrd="0" presId="urn:microsoft.com/office/officeart/2005/8/layout/cycle6"/>
    <dgm:cxn modelId="{F4DB07AC-4BFA-AF42-9C8D-E5A606ECAAEC}" srcId="{CA7C69C3-32C1-B543-A40D-F0383CE76E7F}" destId="{DE59730A-57FF-B14B-8DE4-49DA4FEC9176}" srcOrd="4" destOrd="0" parTransId="{59849845-1133-3146-8EF3-97675996DDF7}" sibTransId="{CB9FE474-6979-F741-ADC8-66803FF1A97C}"/>
    <dgm:cxn modelId="{B37631B2-16E2-9E47-B742-493CA28DE309}" type="presOf" srcId="{6D8A652D-9D00-AC44-8944-CA31512FF91C}" destId="{B95B2CD8-2AC4-FE44-ACF5-1232155C7DB2}" srcOrd="0" destOrd="0" presId="urn:microsoft.com/office/officeart/2005/8/layout/cycle6"/>
    <dgm:cxn modelId="{ED0E95C3-F4FB-2742-B9A0-F8F9B9D9A452}" srcId="{CA7C69C3-32C1-B543-A40D-F0383CE76E7F}" destId="{4D8E7CFD-19E8-9F4A-8726-8583257275D0}" srcOrd="2" destOrd="0" parTransId="{CB1F772C-7AB6-7442-AA15-FDF01FC431A9}" sibTransId="{0F60A2CD-9576-EA4F-B217-B455BFFBDCDF}"/>
    <dgm:cxn modelId="{A8C9ECC8-8AD2-1944-8244-E0142123A481}" type="presOf" srcId="{7109ABB4-D524-FA48-B5F0-700C6936B9D3}" destId="{1BF1CED4-8C44-D540-B7DE-5E3DF44BC767}" srcOrd="0" destOrd="0" presId="urn:microsoft.com/office/officeart/2005/8/layout/cycle6"/>
    <dgm:cxn modelId="{8E8702CF-9D27-A64C-8EF6-78E7983FDE7C}" srcId="{CA7C69C3-32C1-B543-A40D-F0383CE76E7F}" destId="{6D8A652D-9D00-AC44-8944-CA31512FF91C}" srcOrd="0" destOrd="0" parTransId="{2569FFB5-E814-C849-85B2-1076C49FC01A}" sibTransId="{8CD1AC31-6E87-DC43-BC1B-31D36CC88CFF}"/>
    <dgm:cxn modelId="{837EECD1-B15D-E949-9F41-25265A413F1C}" srcId="{CA7C69C3-32C1-B543-A40D-F0383CE76E7F}" destId="{E6288841-F9DB-734B-BCB9-BEA76B11E117}" srcOrd="1" destOrd="0" parTransId="{CAB81F52-5361-DE40-8AA3-CD816407A7C7}" sibTransId="{A582ED07-9620-1B4C-AB0A-69E212AFA90B}"/>
    <dgm:cxn modelId="{9C4591FB-703D-7B42-883C-4E05D5D5C52E}" type="presOf" srcId="{A582ED07-9620-1B4C-AB0A-69E212AFA90B}" destId="{AB3FA60C-F3E3-6749-A82E-B858B421AE8F}" srcOrd="0" destOrd="0" presId="urn:microsoft.com/office/officeart/2005/8/layout/cycle6"/>
    <dgm:cxn modelId="{93FA08E7-61BA-C44F-A1BE-D0E43A30A04C}" type="presParOf" srcId="{7DE351EF-FD5A-7040-9429-99AAF26C5ED8}" destId="{B95B2CD8-2AC4-FE44-ACF5-1232155C7DB2}" srcOrd="0" destOrd="0" presId="urn:microsoft.com/office/officeart/2005/8/layout/cycle6"/>
    <dgm:cxn modelId="{38F10973-2D23-5F45-808F-6533490E9A38}" type="presParOf" srcId="{7DE351EF-FD5A-7040-9429-99AAF26C5ED8}" destId="{172B4BF5-370E-364A-BE2D-B2DD37CD8399}" srcOrd="1" destOrd="0" presId="urn:microsoft.com/office/officeart/2005/8/layout/cycle6"/>
    <dgm:cxn modelId="{E4D1F8D4-CF50-9741-BC77-AD7D0BC27C4A}" type="presParOf" srcId="{7DE351EF-FD5A-7040-9429-99AAF26C5ED8}" destId="{41D3A9C6-20C4-9B4D-90AE-0FC9B725E84C}" srcOrd="2" destOrd="0" presId="urn:microsoft.com/office/officeart/2005/8/layout/cycle6"/>
    <dgm:cxn modelId="{8BA540C4-2DB1-D14E-8A31-F98DC0FCA0B4}" type="presParOf" srcId="{7DE351EF-FD5A-7040-9429-99AAF26C5ED8}" destId="{C2DAF5B9-FFF5-9C46-A997-FA68B0E4BEC1}" srcOrd="3" destOrd="0" presId="urn:microsoft.com/office/officeart/2005/8/layout/cycle6"/>
    <dgm:cxn modelId="{5F2833CE-599E-BD4D-9435-D8B7DBB45E92}" type="presParOf" srcId="{7DE351EF-FD5A-7040-9429-99AAF26C5ED8}" destId="{5C033CC1-F307-8E48-B833-8FFD66434B5A}" srcOrd="4" destOrd="0" presId="urn:microsoft.com/office/officeart/2005/8/layout/cycle6"/>
    <dgm:cxn modelId="{A65C66AC-6968-914A-AD85-E79983EE44CE}" type="presParOf" srcId="{7DE351EF-FD5A-7040-9429-99AAF26C5ED8}" destId="{AB3FA60C-F3E3-6749-A82E-B858B421AE8F}" srcOrd="5" destOrd="0" presId="urn:microsoft.com/office/officeart/2005/8/layout/cycle6"/>
    <dgm:cxn modelId="{4B3C4701-5A39-1345-BCBE-D9448C824DF0}" type="presParOf" srcId="{7DE351EF-FD5A-7040-9429-99AAF26C5ED8}" destId="{13A1D60D-9830-A54D-89F8-9F5845EB1E67}" srcOrd="6" destOrd="0" presId="urn:microsoft.com/office/officeart/2005/8/layout/cycle6"/>
    <dgm:cxn modelId="{850869DD-F290-1345-9B02-8CEB94BDA9B4}" type="presParOf" srcId="{7DE351EF-FD5A-7040-9429-99AAF26C5ED8}" destId="{DDBDE214-70F1-3A48-A1B3-B21D1BA9DC06}" srcOrd="7" destOrd="0" presId="urn:microsoft.com/office/officeart/2005/8/layout/cycle6"/>
    <dgm:cxn modelId="{1183BD32-6BC7-B94C-ABCA-1112ABD318BC}" type="presParOf" srcId="{7DE351EF-FD5A-7040-9429-99AAF26C5ED8}" destId="{10C88735-3E60-A14D-AF7D-2A1E4989F71F}" srcOrd="8" destOrd="0" presId="urn:microsoft.com/office/officeart/2005/8/layout/cycle6"/>
    <dgm:cxn modelId="{37295D9D-3E83-9547-84DE-07586157ED11}" type="presParOf" srcId="{7DE351EF-FD5A-7040-9429-99AAF26C5ED8}" destId="{1B7AB01F-D448-0D4A-9237-739CB46A9A85}" srcOrd="9" destOrd="0" presId="urn:microsoft.com/office/officeart/2005/8/layout/cycle6"/>
    <dgm:cxn modelId="{A0E1A4D5-9422-604D-86F6-00E1E7AEE423}" type="presParOf" srcId="{7DE351EF-FD5A-7040-9429-99AAF26C5ED8}" destId="{D92BB479-00CC-E64C-B5AD-F3792BD80337}" srcOrd="10" destOrd="0" presId="urn:microsoft.com/office/officeart/2005/8/layout/cycle6"/>
    <dgm:cxn modelId="{1D30D0AD-2BE6-E44E-91BF-20CF9F2F3088}" type="presParOf" srcId="{7DE351EF-FD5A-7040-9429-99AAF26C5ED8}" destId="{1BF1CED4-8C44-D540-B7DE-5E3DF44BC767}" srcOrd="11" destOrd="0" presId="urn:microsoft.com/office/officeart/2005/8/layout/cycle6"/>
    <dgm:cxn modelId="{F5876126-7D16-644C-8C12-9A2D77E1F66C}" type="presParOf" srcId="{7DE351EF-FD5A-7040-9429-99AAF26C5ED8}" destId="{2D454130-E5C9-F84D-B0A5-20EE15741A38}" srcOrd="12" destOrd="0" presId="urn:microsoft.com/office/officeart/2005/8/layout/cycle6"/>
    <dgm:cxn modelId="{5A8DBFC8-24A8-5447-AD9C-332987287B03}" type="presParOf" srcId="{7DE351EF-FD5A-7040-9429-99AAF26C5ED8}" destId="{B6222F4C-289B-B04A-8C68-63CEF4FFDD38}" srcOrd="13" destOrd="0" presId="urn:microsoft.com/office/officeart/2005/8/layout/cycle6"/>
    <dgm:cxn modelId="{80B33C8D-8004-8748-8C76-ADCC3C6E8F6E}" type="presParOf" srcId="{7DE351EF-FD5A-7040-9429-99AAF26C5ED8}" destId="{15D37923-A90D-764C-A77A-FBCFADFD8992}" srcOrd="14" destOrd="0" presId="urn:microsoft.com/office/officeart/2005/8/layout/cycle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0E5E1E-399B-4869-95F1-9A7FCCAE1305}"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E575790F-8F2B-4B42-A181-ABA161442840}">
      <dgm:prSet custT="1"/>
      <dgm:spPr/>
      <dgm:t>
        <a:bodyPr/>
        <a:lstStyle/>
        <a:p>
          <a:r>
            <a:rPr lang="es-ES" sz="2000" u="sng" dirty="0"/>
            <a:t>Deontología</a:t>
          </a:r>
          <a:r>
            <a:rPr lang="es-ES" sz="2000" dirty="0"/>
            <a:t> (</a:t>
          </a:r>
          <a:r>
            <a:rPr lang="es-ES" sz="2000" b="0" dirty="0"/>
            <a:t>ética basada en el </a:t>
          </a:r>
          <a:r>
            <a:rPr lang="es-ES" sz="2000" b="1" dirty="0"/>
            <a:t>deber</a:t>
          </a:r>
          <a:r>
            <a:rPr lang="es-ES" sz="2000" dirty="0"/>
            <a:t>): </a:t>
          </a:r>
          <a:endParaRPr lang="en-US" sz="2000" dirty="0"/>
        </a:p>
      </dgm:t>
    </dgm:pt>
    <dgm:pt modelId="{2426B2D6-DAF0-419F-B1B7-1486EB2AC46D}" type="parTrans" cxnId="{F490F285-A77A-469C-99E7-A936731743BA}">
      <dgm:prSet/>
      <dgm:spPr/>
      <dgm:t>
        <a:bodyPr/>
        <a:lstStyle/>
        <a:p>
          <a:endParaRPr lang="en-US"/>
        </a:p>
      </dgm:t>
    </dgm:pt>
    <dgm:pt modelId="{384F7511-3C61-49AF-856F-A9B265948B34}" type="sibTrans" cxnId="{F490F285-A77A-469C-99E7-A936731743BA}">
      <dgm:prSet/>
      <dgm:spPr/>
      <dgm:t>
        <a:bodyPr/>
        <a:lstStyle/>
        <a:p>
          <a:endParaRPr lang="en-US"/>
        </a:p>
      </dgm:t>
    </dgm:pt>
    <dgm:pt modelId="{EDA5F238-863F-4426-8769-A1615A03F98B}">
      <dgm:prSet custT="1"/>
      <dgm:spPr/>
      <dgm:t>
        <a:bodyPr/>
        <a:lstStyle/>
        <a:p>
          <a:r>
            <a:rPr lang="es-ES" sz="1200" b="0" dirty="0"/>
            <a:t>Resoluciones</a:t>
          </a:r>
          <a:r>
            <a:rPr lang="es-ES" sz="1200" b="1" dirty="0"/>
            <a:t> basadas</a:t>
          </a:r>
          <a:r>
            <a:rPr lang="es-ES" sz="1200" b="0" dirty="0"/>
            <a:t> en </a:t>
          </a:r>
          <a:r>
            <a:rPr lang="es-ES" sz="1200" b="1" dirty="0"/>
            <a:t>deberes/reglas,  </a:t>
          </a:r>
          <a:r>
            <a:rPr lang="es-ES" sz="1200" b="0" dirty="0"/>
            <a:t>independientemente de las consecuencias</a:t>
          </a:r>
          <a:endParaRPr lang="en-US" sz="1200" b="0" dirty="0"/>
        </a:p>
      </dgm:t>
    </dgm:pt>
    <dgm:pt modelId="{23E032C7-78C7-4711-A86B-9F91146E7536}" type="parTrans" cxnId="{17795B31-CE86-4698-BB65-8EDEA39E9352}">
      <dgm:prSet/>
      <dgm:spPr/>
      <dgm:t>
        <a:bodyPr/>
        <a:lstStyle/>
        <a:p>
          <a:endParaRPr lang="en-US"/>
        </a:p>
      </dgm:t>
    </dgm:pt>
    <dgm:pt modelId="{9541B73B-D21B-486E-8DAC-9247B384FD71}" type="sibTrans" cxnId="{17795B31-CE86-4698-BB65-8EDEA39E9352}">
      <dgm:prSet/>
      <dgm:spPr/>
      <dgm:t>
        <a:bodyPr/>
        <a:lstStyle/>
        <a:p>
          <a:endParaRPr lang="en-US"/>
        </a:p>
      </dgm:t>
    </dgm:pt>
    <dgm:pt modelId="{4035CC6B-6FC9-4D02-8D83-32CB5DF687BE}">
      <dgm:prSet custT="1"/>
      <dgm:spPr>
        <a:solidFill>
          <a:schemeClr val="bg1">
            <a:alpha val="90000"/>
          </a:schemeClr>
        </a:solidFill>
      </dgm:spPr>
      <dgm:t>
        <a:bodyPr/>
        <a:lstStyle/>
        <a:p>
          <a:r>
            <a:rPr lang="es-ES" sz="1200" dirty="0" err="1"/>
            <a:t>Ej</a:t>
          </a:r>
          <a:r>
            <a:rPr lang="es-ES" sz="1200" dirty="0"/>
            <a:t>: norma 6 meses de abstinencia</a:t>
          </a:r>
          <a:r>
            <a:rPr lang="es-ES" sz="1200" dirty="0">
              <a:sym typeface="Wingdings" pitchFamily="2" charset="2"/>
            </a:rPr>
            <a:t></a:t>
          </a:r>
          <a:r>
            <a:rPr lang="es-ES" sz="1200" dirty="0"/>
            <a:t> no se trasplanta en ningún caso sin cumplimiento</a:t>
          </a:r>
          <a:endParaRPr lang="en-US" sz="1200" dirty="0"/>
        </a:p>
      </dgm:t>
    </dgm:pt>
    <dgm:pt modelId="{4E9C8097-8879-4DF7-BB9A-F6999681D52B}" type="parTrans" cxnId="{E045655A-04B5-40FA-8997-77C8B65202AE}">
      <dgm:prSet/>
      <dgm:spPr/>
      <dgm:t>
        <a:bodyPr/>
        <a:lstStyle/>
        <a:p>
          <a:endParaRPr lang="en-US"/>
        </a:p>
      </dgm:t>
    </dgm:pt>
    <dgm:pt modelId="{8A861E35-4A65-4F50-BD52-6F41F5069109}" type="sibTrans" cxnId="{E045655A-04B5-40FA-8997-77C8B65202AE}">
      <dgm:prSet/>
      <dgm:spPr/>
      <dgm:t>
        <a:bodyPr/>
        <a:lstStyle/>
        <a:p>
          <a:endParaRPr lang="en-US"/>
        </a:p>
      </dgm:t>
    </dgm:pt>
    <dgm:pt modelId="{21E0CDBE-57C0-4A63-A6A3-77D64781DD20}">
      <dgm:prSet custT="1"/>
      <dgm:spPr/>
      <dgm:t>
        <a:bodyPr/>
        <a:lstStyle/>
        <a:p>
          <a:r>
            <a:rPr lang="es-ES" sz="2000" u="sng" dirty="0"/>
            <a:t>Consecuencialismo</a:t>
          </a:r>
          <a:r>
            <a:rPr lang="es-ES" sz="2000" dirty="0"/>
            <a:t> (</a:t>
          </a:r>
          <a:r>
            <a:rPr lang="es-ES" sz="2000" b="0" dirty="0"/>
            <a:t>ética basada en </a:t>
          </a:r>
          <a:r>
            <a:rPr lang="es-ES" sz="2000" b="1" dirty="0"/>
            <a:t>resultados</a:t>
          </a:r>
          <a:r>
            <a:rPr lang="es-ES" sz="2000" dirty="0"/>
            <a:t>)</a:t>
          </a:r>
          <a:endParaRPr lang="en-US" sz="2000" dirty="0"/>
        </a:p>
      </dgm:t>
    </dgm:pt>
    <dgm:pt modelId="{B8539365-9934-4EA4-A342-AFFF3A637CA1}" type="parTrans" cxnId="{C6E648FA-0E96-4F6D-9358-4D77706BE673}">
      <dgm:prSet/>
      <dgm:spPr/>
      <dgm:t>
        <a:bodyPr/>
        <a:lstStyle/>
        <a:p>
          <a:endParaRPr lang="en-US"/>
        </a:p>
      </dgm:t>
    </dgm:pt>
    <dgm:pt modelId="{E9CEE6A4-1EB5-4889-B212-2BB2F060D8B4}" type="sibTrans" cxnId="{C6E648FA-0E96-4F6D-9358-4D77706BE673}">
      <dgm:prSet/>
      <dgm:spPr/>
      <dgm:t>
        <a:bodyPr/>
        <a:lstStyle/>
        <a:p>
          <a:endParaRPr lang="en-US"/>
        </a:p>
      </dgm:t>
    </dgm:pt>
    <dgm:pt modelId="{5755203B-99B5-44DB-BB9D-5E55122C1138}">
      <dgm:prSet custT="1"/>
      <dgm:spPr/>
      <dgm:t>
        <a:bodyPr/>
        <a:lstStyle/>
        <a:p>
          <a:r>
            <a:rPr lang="es-ES" sz="1400" b="1" dirty="0"/>
            <a:t>Prioridad</a:t>
          </a:r>
          <a:r>
            <a:rPr lang="es-ES" sz="1400" dirty="0"/>
            <a:t> para trasplante a los pacientes con mayor probabilidad de </a:t>
          </a:r>
          <a:r>
            <a:rPr lang="es-ES" sz="1400" b="1" dirty="0"/>
            <a:t>beneficio</a:t>
          </a:r>
          <a:endParaRPr lang="en-US" sz="1400" dirty="0"/>
        </a:p>
      </dgm:t>
    </dgm:pt>
    <dgm:pt modelId="{A30B22B4-E204-43AF-B9C7-165F747EC7B6}" type="parTrans" cxnId="{7D12384B-59C7-4F98-BD9F-0B662CD47845}">
      <dgm:prSet/>
      <dgm:spPr/>
      <dgm:t>
        <a:bodyPr/>
        <a:lstStyle/>
        <a:p>
          <a:endParaRPr lang="en-US"/>
        </a:p>
      </dgm:t>
    </dgm:pt>
    <dgm:pt modelId="{92C10F32-3B95-4089-8029-F8A98B1E8444}" type="sibTrans" cxnId="{7D12384B-59C7-4F98-BD9F-0B662CD47845}">
      <dgm:prSet/>
      <dgm:spPr/>
      <dgm:t>
        <a:bodyPr/>
        <a:lstStyle/>
        <a:p>
          <a:endParaRPr lang="en-US"/>
        </a:p>
      </dgm:t>
    </dgm:pt>
    <dgm:pt modelId="{C4773FA0-2077-4C84-AE39-D7AE538D5A47}">
      <dgm:prSet custT="1"/>
      <dgm:spPr/>
      <dgm:t>
        <a:bodyPr/>
        <a:lstStyle/>
        <a:p>
          <a:r>
            <a:rPr lang="es-ES" sz="2000" b="1" u="sng" dirty="0"/>
            <a:t>Ética deliberativa</a:t>
          </a:r>
          <a:endParaRPr lang="en-US" sz="2000" u="sng" dirty="0"/>
        </a:p>
      </dgm:t>
    </dgm:pt>
    <dgm:pt modelId="{F3373DC1-7C1C-4E55-8D75-B39440705A2C}" type="parTrans" cxnId="{A5A6891B-A217-4446-B4A3-D70523EE6E1A}">
      <dgm:prSet/>
      <dgm:spPr/>
      <dgm:t>
        <a:bodyPr/>
        <a:lstStyle/>
        <a:p>
          <a:endParaRPr lang="en-US"/>
        </a:p>
      </dgm:t>
    </dgm:pt>
    <dgm:pt modelId="{74DB69D4-51AF-4420-BECD-02B2DD557783}" type="sibTrans" cxnId="{A5A6891B-A217-4446-B4A3-D70523EE6E1A}">
      <dgm:prSet/>
      <dgm:spPr/>
      <dgm:t>
        <a:bodyPr/>
        <a:lstStyle/>
        <a:p>
          <a:endParaRPr lang="en-US"/>
        </a:p>
      </dgm:t>
    </dgm:pt>
    <dgm:pt modelId="{7E87D0F0-6DB7-4044-B958-87FA5AB1396C}">
      <dgm:prSet custT="1"/>
      <dgm:spPr/>
      <dgm:t>
        <a:bodyPr/>
        <a:lstStyle/>
        <a:p>
          <a:r>
            <a:rPr lang="es-ES" sz="1400" dirty="0"/>
            <a:t>Método práctico para toma de </a:t>
          </a:r>
          <a:r>
            <a:rPr lang="es-ES" sz="1400" b="1" dirty="0"/>
            <a:t>decisiones en equipo</a:t>
          </a:r>
          <a:endParaRPr lang="en-US" sz="1400" b="1" dirty="0"/>
        </a:p>
      </dgm:t>
    </dgm:pt>
    <dgm:pt modelId="{7726A697-740E-4366-A9F7-D1FC82A20C93}" type="parTrans" cxnId="{92B51308-5CA5-4242-819F-C3758E2CAE12}">
      <dgm:prSet/>
      <dgm:spPr/>
      <dgm:t>
        <a:bodyPr/>
        <a:lstStyle/>
        <a:p>
          <a:endParaRPr lang="en-US"/>
        </a:p>
      </dgm:t>
    </dgm:pt>
    <dgm:pt modelId="{23005C68-F318-4099-B945-924895D9D1DE}" type="sibTrans" cxnId="{92B51308-5CA5-4242-819F-C3758E2CAE12}">
      <dgm:prSet/>
      <dgm:spPr/>
      <dgm:t>
        <a:bodyPr/>
        <a:lstStyle/>
        <a:p>
          <a:endParaRPr lang="en-US"/>
        </a:p>
      </dgm:t>
    </dgm:pt>
    <dgm:pt modelId="{4ABD18DC-BCED-1F4A-8E9C-1774ACC5B0FF}" type="pres">
      <dgm:prSet presAssocID="{480E5E1E-399B-4869-95F1-9A7FCCAE1305}" presName="Name0" presStyleCnt="0">
        <dgm:presLayoutVars>
          <dgm:dir/>
          <dgm:animLvl val="lvl"/>
          <dgm:resizeHandles val="exact"/>
        </dgm:presLayoutVars>
      </dgm:prSet>
      <dgm:spPr/>
    </dgm:pt>
    <dgm:pt modelId="{D95E33E4-7954-DE47-BD9B-B9ACE61E8D0A}" type="pres">
      <dgm:prSet presAssocID="{C4773FA0-2077-4C84-AE39-D7AE538D5A47}" presName="boxAndChildren" presStyleCnt="0"/>
      <dgm:spPr/>
    </dgm:pt>
    <dgm:pt modelId="{5CC29227-3A96-5041-B33C-E3DC9C6339E2}" type="pres">
      <dgm:prSet presAssocID="{C4773FA0-2077-4C84-AE39-D7AE538D5A47}" presName="parentTextBox" presStyleLbl="node1" presStyleIdx="0" presStyleCnt="3"/>
      <dgm:spPr/>
    </dgm:pt>
    <dgm:pt modelId="{BBE14088-F2B8-D248-A30E-2D76E229B475}" type="pres">
      <dgm:prSet presAssocID="{C4773FA0-2077-4C84-AE39-D7AE538D5A47}" presName="entireBox" presStyleLbl="node1" presStyleIdx="0" presStyleCnt="3"/>
      <dgm:spPr/>
    </dgm:pt>
    <dgm:pt modelId="{01D804D5-D3EF-7345-B81A-94044992EFD9}" type="pres">
      <dgm:prSet presAssocID="{C4773FA0-2077-4C84-AE39-D7AE538D5A47}" presName="descendantBox" presStyleCnt="0"/>
      <dgm:spPr/>
    </dgm:pt>
    <dgm:pt modelId="{6ABE2484-F316-0844-A837-C1D09942B83D}" type="pres">
      <dgm:prSet presAssocID="{7E87D0F0-6DB7-4044-B958-87FA5AB1396C}" presName="childTextBox" presStyleLbl="fgAccFollowNode1" presStyleIdx="0" presStyleCnt="4">
        <dgm:presLayoutVars>
          <dgm:bulletEnabled val="1"/>
        </dgm:presLayoutVars>
      </dgm:prSet>
      <dgm:spPr/>
    </dgm:pt>
    <dgm:pt modelId="{362BAB8C-331E-FA46-9D19-47F81B995481}" type="pres">
      <dgm:prSet presAssocID="{E9CEE6A4-1EB5-4889-B212-2BB2F060D8B4}" presName="sp" presStyleCnt="0"/>
      <dgm:spPr/>
    </dgm:pt>
    <dgm:pt modelId="{90416785-80A8-104B-B7AE-8A666C13F03A}" type="pres">
      <dgm:prSet presAssocID="{21E0CDBE-57C0-4A63-A6A3-77D64781DD20}" presName="arrowAndChildren" presStyleCnt="0"/>
      <dgm:spPr/>
    </dgm:pt>
    <dgm:pt modelId="{5AA9CEDA-2761-964B-B265-FDFAEAACCCBD}" type="pres">
      <dgm:prSet presAssocID="{21E0CDBE-57C0-4A63-A6A3-77D64781DD20}" presName="parentTextArrow" presStyleLbl="node1" presStyleIdx="0" presStyleCnt="3"/>
      <dgm:spPr/>
    </dgm:pt>
    <dgm:pt modelId="{25AE5D26-A6B0-9D4A-AD58-21762DD2B38E}" type="pres">
      <dgm:prSet presAssocID="{21E0CDBE-57C0-4A63-A6A3-77D64781DD20}" presName="arrow" presStyleLbl="node1" presStyleIdx="1" presStyleCnt="3"/>
      <dgm:spPr/>
    </dgm:pt>
    <dgm:pt modelId="{23C83DDD-DC12-8B4E-BAE5-A4BACF024AA3}" type="pres">
      <dgm:prSet presAssocID="{21E0CDBE-57C0-4A63-A6A3-77D64781DD20}" presName="descendantArrow" presStyleCnt="0"/>
      <dgm:spPr/>
    </dgm:pt>
    <dgm:pt modelId="{4D63F422-18AD-0848-9D8C-8BCA3EBCCB52}" type="pres">
      <dgm:prSet presAssocID="{5755203B-99B5-44DB-BB9D-5E55122C1138}" presName="childTextArrow" presStyleLbl="fgAccFollowNode1" presStyleIdx="1" presStyleCnt="4">
        <dgm:presLayoutVars>
          <dgm:bulletEnabled val="1"/>
        </dgm:presLayoutVars>
      </dgm:prSet>
      <dgm:spPr/>
    </dgm:pt>
    <dgm:pt modelId="{9F7E7F93-86BF-2949-8A52-A3AAB059645B}" type="pres">
      <dgm:prSet presAssocID="{384F7511-3C61-49AF-856F-A9B265948B34}" presName="sp" presStyleCnt="0"/>
      <dgm:spPr/>
    </dgm:pt>
    <dgm:pt modelId="{CDB443BB-7E06-FB4F-900A-1F4AB7EC6250}" type="pres">
      <dgm:prSet presAssocID="{E575790F-8F2B-4B42-A181-ABA161442840}" presName="arrowAndChildren" presStyleCnt="0"/>
      <dgm:spPr/>
    </dgm:pt>
    <dgm:pt modelId="{560F9D58-3C6B-9144-ADD0-11E6790FCFA0}" type="pres">
      <dgm:prSet presAssocID="{E575790F-8F2B-4B42-A181-ABA161442840}" presName="parentTextArrow" presStyleLbl="node1" presStyleIdx="1" presStyleCnt="3"/>
      <dgm:spPr/>
    </dgm:pt>
    <dgm:pt modelId="{8B2BEE2B-9D7F-2644-9D5C-4D5405855FF4}" type="pres">
      <dgm:prSet presAssocID="{E575790F-8F2B-4B42-A181-ABA161442840}" presName="arrow" presStyleLbl="node1" presStyleIdx="2" presStyleCnt="3"/>
      <dgm:spPr/>
    </dgm:pt>
    <dgm:pt modelId="{C58E43C8-DCDF-B946-A61A-35BC00460585}" type="pres">
      <dgm:prSet presAssocID="{E575790F-8F2B-4B42-A181-ABA161442840}" presName="descendantArrow" presStyleCnt="0"/>
      <dgm:spPr/>
    </dgm:pt>
    <dgm:pt modelId="{656AB761-CDB0-2D4B-9F14-E95AD62CCD6C}" type="pres">
      <dgm:prSet presAssocID="{EDA5F238-863F-4426-8769-A1615A03F98B}" presName="childTextArrow" presStyleLbl="fgAccFollowNode1" presStyleIdx="2" presStyleCnt="4">
        <dgm:presLayoutVars>
          <dgm:bulletEnabled val="1"/>
        </dgm:presLayoutVars>
      </dgm:prSet>
      <dgm:spPr/>
    </dgm:pt>
    <dgm:pt modelId="{0FBA7CC7-A18A-AA41-93A1-CB742FE684A9}" type="pres">
      <dgm:prSet presAssocID="{4035CC6B-6FC9-4D02-8D83-32CB5DF687BE}" presName="childTextArrow" presStyleLbl="fgAccFollowNode1" presStyleIdx="3" presStyleCnt="4">
        <dgm:presLayoutVars>
          <dgm:bulletEnabled val="1"/>
        </dgm:presLayoutVars>
      </dgm:prSet>
      <dgm:spPr/>
    </dgm:pt>
  </dgm:ptLst>
  <dgm:cxnLst>
    <dgm:cxn modelId="{92B51308-5CA5-4242-819F-C3758E2CAE12}" srcId="{C4773FA0-2077-4C84-AE39-D7AE538D5A47}" destId="{7E87D0F0-6DB7-4044-B958-87FA5AB1396C}" srcOrd="0" destOrd="0" parTransId="{7726A697-740E-4366-A9F7-D1FC82A20C93}" sibTransId="{23005C68-F318-4099-B945-924895D9D1DE}"/>
    <dgm:cxn modelId="{6FF72F0D-924F-BE4B-A6AF-53F3489636C2}" type="presOf" srcId="{5755203B-99B5-44DB-BB9D-5E55122C1138}" destId="{4D63F422-18AD-0848-9D8C-8BCA3EBCCB52}" srcOrd="0" destOrd="0" presId="urn:microsoft.com/office/officeart/2005/8/layout/process4"/>
    <dgm:cxn modelId="{4678BE12-D20D-DF48-8007-B5386DEB338F}" type="presOf" srcId="{21E0CDBE-57C0-4A63-A6A3-77D64781DD20}" destId="{25AE5D26-A6B0-9D4A-AD58-21762DD2B38E}" srcOrd="1" destOrd="0" presId="urn:microsoft.com/office/officeart/2005/8/layout/process4"/>
    <dgm:cxn modelId="{821CF116-8354-6148-8389-9E36204964A3}" type="presOf" srcId="{EDA5F238-863F-4426-8769-A1615A03F98B}" destId="{656AB761-CDB0-2D4B-9F14-E95AD62CCD6C}" srcOrd="0" destOrd="0" presId="urn:microsoft.com/office/officeart/2005/8/layout/process4"/>
    <dgm:cxn modelId="{A5A6891B-A217-4446-B4A3-D70523EE6E1A}" srcId="{480E5E1E-399B-4869-95F1-9A7FCCAE1305}" destId="{C4773FA0-2077-4C84-AE39-D7AE538D5A47}" srcOrd="2" destOrd="0" parTransId="{F3373DC1-7C1C-4E55-8D75-B39440705A2C}" sibTransId="{74DB69D4-51AF-4420-BECD-02B2DD557783}"/>
    <dgm:cxn modelId="{8C42BA20-A5B9-3D42-BADD-37E8DA80D605}" type="presOf" srcId="{E575790F-8F2B-4B42-A181-ABA161442840}" destId="{8B2BEE2B-9D7F-2644-9D5C-4D5405855FF4}" srcOrd="1" destOrd="0" presId="urn:microsoft.com/office/officeart/2005/8/layout/process4"/>
    <dgm:cxn modelId="{17795B31-CE86-4698-BB65-8EDEA39E9352}" srcId="{E575790F-8F2B-4B42-A181-ABA161442840}" destId="{EDA5F238-863F-4426-8769-A1615A03F98B}" srcOrd="0" destOrd="0" parTransId="{23E032C7-78C7-4711-A86B-9F91146E7536}" sibTransId="{9541B73B-D21B-486E-8DAC-9247B384FD71}"/>
    <dgm:cxn modelId="{04A8983E-75AD-DB41-82FD-8199691D9EA1}" type="presOf" srcId="{7E87D0F0-6DB7-4044-B958-87FA5AB1396C}" destId="{6ABE2484-F316-0844-A837-C1D09942B83D}" srcOrd="0" destOrd="0" presId="urn:microsoft.com/office/officeart/2005/8/layout/process4"/>
    <dgm:cxn modelId="{99F9A946-6492-9C48-ABA7-5D0D5F85E170}" type="presOf" srcId="{21E0CDBE-57C0-4A63-A6A3-77D64781DD20}" destId="{5AA9CEDA-2761-964B-B265-FDFAEAACCCBD}" srcOrd="0" destOrd="0" presId="urn:microsoft.com/office/officeart/2005/8/layout/process4"/>
    <dgm:cxn modelId="{7D12384B-59C7-4F98-BD9F-0B662CD47845}" srcId="{21E0CDBE-57C0-4A63-A6A3-77D64781DD20}" destId="{5755203B-99B5-44DB-BB9D-5E55122C1138}" srcOrd="0" destOrd="0" parTransId="{A30B22B4-E204-43AF-B9C7-165F747EC7B6}" sibTransId="{92C10F32-3B95-4089-8029-F8A98B1E8444}"/>
    <dgm:cxn modelId="{AB3AF152-9070-CF46-872A-6E74A05130AB}" type="presOf" srcId="{480E5E1E-399B-4869-95F1-9A7FCCAE1305}" destId="{4ABD18DC-BCED-1F4A-8E9C-1774ACC5B0FF}" srcOrd="0" destOrd="0" presId="urn:microsoft.com/office/officeart/2005/8/layout/process4"/>
    <dgm:cxn modelId="{E045655A-04B5-40FA-8997-77C8B65202AE}" srcId="{E575790F-8F2B-4B42-A181-ABA161442840}" destId="{4035CC6B-6FC9-4D02-8D83-32CB5DF687BE}" srcOrd="1" destOrd="0" parTransId="{4E9C8097-8879-4DF7-BB9A-F6999681D52B}" sibTransId="{8A861E35-4A65-4F50-BD52-6F41F5069109}"/>
    <dgm:cxn modelId="{B145285E-54FB-D644-BFBA-27352D4B7A2C}" type="presOf" srcId="{E575790F-8F2B-4B42-A181-ABA161442840}" destId="{560F9D58-3C6B-9144-ADD0-11E6790FCFA0}" srcOrd="0" destOrd="0" presId="urn:microsoft.com/office/officeart/2005/8/layout/process4"/>
    <dgm:cxn modelId="{05B3D678-0F7C-B249-9A9B-283011CCB1CA}" type="presOf" srcId="{4035CC6B-6FC9-4D02-8D83-32CB5DF687BE}" destId="{0FBA7CC7-A18A-AA41-93A1-CB742FE684A9}" srcOrd="0" destOrd="0" presId="urn:microsoft.com/office/officeart/2005/8/layout/process4"/>
    <dgm:cxn modelId="{F490F285-A77A-469C-99E7-A936731743BA}" srcId="{480E5E1E-399B-4869-95F1-9A7FCCAE1305}" destId="{E575790F-8F2B-4B42-A181-ABA161442840}" srcOrd="0" destOrd="0" parTransId="{2426B2D6-DAF0-419F-B1B7-1486EB2AC46D}" sibTransId="{384F7511-3C61-49AF-856F-A9B265948B34}"/>
    <dgm:cxn modelId="{1C4ACBDC-706F-0248-A235-1D621FFCFE4D}" type="presOf" srcId="{C4773FA0-2077-4C84-AE39-D7AE538D5A47}" destId="{5CC29227-3A96-5041-B33C-E3DC9C6339E2}" srcOrd="0" destOrd="0" presId="urn:microsoft.com/office/officeart/2005/8/layout/process4"/>
    <dgm:cxn modelId="{73529CF0-479D-1242-BA75-831DFCEECB7E}" type="presOf" srcId="{C4773FA0-2077-4C84-AE39-D7AE538D5A47}" destId="{BBE14088-F2B8-D248-A30E-2D76E229B475}" srcOrd="1" destOrd="0" presId="urn:microsoft.com/office/officeart/2005/8/layout/process4"/>
    <dgm:cxn modelId="{C6E648FA-0E96-4F6D-9358-4D77706BE673}" srcId="{480E5E1E-399B-4869-95F1-9A7FCCAE1305}" destId="{21E0CDBE-57C0-4A63-A6A3-77D64781DD20}" srcOrd="1" destOrd="0" parTransId="{B8539365-9934-4EA4-A342-AFFF3A637CA1}" sibTransId="{E9CEE6A4-1EB5-4889-B212-2BB2F060D8B4}"/>
    <dgm:cxn modelId="{D8DDCBD9-0DA5-454C-AA88-1CA5386128A9}" type="presParOf" srcId="{4ABD18DC-BCED-1F4A-8E9C-1774ACC5B0FF}" destId="{D95E33E4-7954-DE47-BD9B-B9ACE61E8D0A}" srcOrd="0" destOrd="0" presId="urn:microsoft.com/office/officeart/2005/8/layout/process4"/>
    <dgm:cxn modelId="{01DADFCA-90E6-9740-A5EC-377D4FD74E18}" type="presParOf" srcId="{D95E33E4-7954-DE47-BD9B-B9ACE61E8D0A}" destId="{5CC29227-3A96-5041-B33C-E3DC9C6339E2}" srcOrd="0" destOrd="0" presId="urn:microsoft.com/office/officeart/2005/8/layout/process4"/>
    <dgm:cxn modelId="{9C6AD0F7-73E7-5549-AE51-22A6C430EA9F}" type="presParOf" srcId="{D95E33E4-7954-DE47-BD9B-B9ACE61E8D0A}" destId="{BBE14088-F2B8-D248-A30E-2D76E229B475}" srcOrd="1" destOrd="0" presId="urn:microsoft.com/office/officeart/2005/8/layout/process4"/>
    <dgm:cxn modelId="{10E4071A-F247-A84B-8DB3-E4039C3C4709}" type="presParOf" srcId="{D95E33E4-7954-DE47-BD9B-B9ACE61E8D0A}" destId="{01D804D5-D3EF-7345-B81A-94044992EFD9}" srcOrd="2" destOrd="0" presId="urn:microsoft.com/office/officeart/2005/8/layout/process4"/>
    <dgm:cxn modelId="{8A449896-BD96-D545-8C2B-DD396C9724E9}" type="presParOf" srcId="{01D804D5-D3EF-7345-B81A-94044992EFD9}" destId="{6ABE2484-F316-0844-A837-C1D09942B83D}" srcOrd="0" destOrd="0" presId="urn:microsoft.com/office/officeart/2005/8/layout/process4"/>
    <dgm:cxn modelId="{609E44DF-3AB6-AB49-92CA-D4CA1905D0B6}" type="presParOf" srcId="{4ABD18DC-BCED-1F4A-8E9C-1774ACC5B0FF}" destId="{362BAB8C-331E-FA46-9D19-47F81B995481}" srcOrd="1" destOrd="0" presId="urn:microsoft.com/office/officeart/2005/8/layout/process4"/>
    <dgm:cxn modelId="{6C2E15A9-33FE-A242-BD4F-C02FDB26F67A}" type="presParOf" srcId="{4ABD18DC-BCED-1F4A-8E9C-1774ACC5B0FF}" destId="{90416785-80A8-104B-B7AE-8A666C13F03A}" srcOrd="2" destOrd="0" presId="urn:microsoft.com/office/officeart/2005/8/layout/process4"/>
    <dgm:cxn modelId="{15793FA8-69FF-084D-8AB8-D0EE97A4742F}" type="presParOf" srcId="{90416785-80A8-104B-B7AE-8A666C13F03A}" destId="{5AA9CEDA-2761-964B-B265-FDFAEAACCCBD}" srcOrd="0" destOrd="0" presId="urn:microsoft.com/office/officeart/2005/8/layout/process4"/>
    <dgm:cxn modelId="{6923F7D0-A284-7940-94E0-B6593EDABC3F}" type="presParOf" srcId="{90416785-80A8-104B-B7AE-8A666C13F03A}" destId="{25AE5D26-A6B0-9D4A-AD58-21762DD2B38E}" srcOrd="1" destOrd="0" presId="urn:microsoft.com/office/officeart/2005/8/layout/process4"/>
    <dgm:cxn modelId="{B258A5F0-2003-AF49-9305-2B520F4BD75C}" type="presParOf" srcId="{90416785-80A8-104B-B7AE-8A666C13F03A}" destId="{23C83DDD-DC12-8B4E-BAE5-A4BACF024AA3}" srcOrd="2" destOrd="0" presId="urn:microsoft.com/office/officeart/2005/8/layout/process4"/>
    <dgm:cxn modelId="{0CE3C8CE-B1FE-B046-8307-49F1BE60C6B1}" type="presParOf" srcId="{23C83DDD-DC12-8B4E-BAE5-A4BACF024AA3}" destId="{4D63F422-18AD-0848-9D8C-8BCA3EBCCB52}" srcOrd="0" destOrd="0" presId="urn:microsoft.com/office/officeart/2005/8/layout/process4"/>
    <dgm:cxn modelId="{AB931980-DE3C-D644-AC70-9CFC5FC1B2AA}" type="presParOf" srcId="{4ABD18DC-BCED-1F4A-8E9C-1774ACC5B0FF}" destId="{9F7E7F93-86BF-2949-8A52-A3AAB059645B}" srcOrd="3" destOrd="0" presId="urn:microsoft.com/office/officeart/2005/8/layout/process4"/>
    <dgm:cxn modelId="{98600BF2-8CC0-7240-9B35-84C5F45B12DF}" type="presParOf" srcId="{4ABD18DC-BCED-1F4A-8E9C-1774ACC5B0FF}" destId="{CDB443BB-7E06-FB4F-900A-1F4AB7EC6250}" srcOrd="4" destOrd="0" presId="urn:microsoft.com/office/officeart/2005/8/layout/process4"/>
    <dgm:cxn modelId="{39649766-2173-914D-A089-5FA14367EE76}" type="presParOf" srcId="{CDB443BB-7E06-FB4F-900A-1F4AB7EC6250}" destId="{560F9D58-3C6B-9144-ADD0-11E6790FCFA0}" srcOrd="0" destOrd="0" presId="urn:microsoft.com/office/officeart/2005/8/layout/process4"/>
    <dgm:cxn modelId="{5FB5A0A9-FE27-264D-B825-5AEC9E58B3BB}" type="presParOf" srcId="{CDB443BB-7E06-FB4F-900A-1F4AB7EC6250}" destId="{8B2BEE2B-9D7F-2644-9D5C-4D5405855FF4}" srcOrd="1" destOrd="0" presId="urn:microsoft.com/office/officeart/2005/8/layout/process4"/>
    <dgm:cxn modelId="{266F416B-6431-E140-9F2F-ACA71FEE1250}" type="presParOf" srcId="{CDB443BB-7E06-FB4F-900A-1F4AB7EC6250}" destId="{C58E43C8-DCDF-B946-A61A-35BC00460585}" srcOrd="2" destOrd="0" presId="urn:microsoft.com/office/officeart/2005/8/layout/process4"/>
    <dgm:cxn modelId="{0F1DAD5F-F5F7-3F41-A371-2011ECBE416C}" type="presParOf" srcId="{C58E43C8-DCDF-B946-A61A-35BC00460585}" destId="{656AB761-CDB0-2D4B-9F14-E95AD62CCD6C}" srcOrd="0" destOrd="0" presId="urn:microsoft.com/office/officeart/2005/8/layout/process4"/>
    <dgm:cxn modelId="{C578FADC-1840-9B48-9C68-5F985A8D1B8A}" type="presParOf" srcId="{C58E43C8-DCDF-B946-A61A-35BC00460585}" destId="{0FBA7CC7-A18A-AA41-93A1-CB742FE684A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9D01E2-1270-42EF-8D51-8C8B5135F0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62BDEE5-BB9B-4604-8461-9FFCF10604BB}">
      <dgm:prSet custT="1"/>
      <dgm:spPr/>
      <dgm:t>
        <a:bodyPr/>
        <a:lstStyle/>
        <a:p>
          <a:pPr>
            <a:lnSpc>
              <a:spcPct val="100000"/>
            </a:lnSpc>
          </a:pPr>
          <a:r>
            <a:rPr lang="es-ES" sz="1400" b="1" dirty="0"/>
            <a:t>Identificación</a:t>
          </a:r>
          <a:r>
            <a:rPr lang="es-ES" sz="1400" dirty="0"/>
            <a:t> del </a:t>
          </a:r>
          <a:r>
            <a:rPr lang="es-ES" sz="1400" b="1" dirty="0"/>
            <a:t>dilema</a:t>
          </a:r>
          <a:endParaRPr lang="en-US" sz="1400" b="1" dirty="0"/>
        </a:p>
      </dgm:t>
    </dgm:pt>
    <dgm:pt modelId="{E93E0DFB-FDAB-4105-8EB6-D6AAC7FF1B7C}" type="parTrans" cxnId="{C91A86AB-F548-49ED-8E10-C58B501193BD}">
      <dgm:prSet/>
      <dgm:spPr/>
      <dgm:t>
        <a:bodyPr/>
        <a:lstStyle/>
        <a:p>
          <a:endParaRPr lang="en-US"/>
        </a:p>
      </dgm:t>
    </dgm:pt>
    <dgm:pt modelId="{E4C72135-71D2-4237-94A3-2C82B3528559}" type="sibTrans" cxnId="{C91A86AB-F548-49ED-8E10-C58B501193BD}">
      <dgm:prSet/>
      <dgm:spPr/>
      <dgm:t>
        <a:bodyPr/>
        <a:lstStyle/>
        <a:p>
          <a:endParaRPr lang="en-US"/>
        </a:p>
      </dgm:t>
    </dgm:pt>
    <dgm:pt modelId="{10C28DBC-8418-4227-A7F6-E42A5D52B479}">
      <dgm:prSet custT="1"/>
      <dgm:spPr/>
      <dgm:t>
        <a:bodyPr/>
        <a:lstStyle/>
        <a:p>
          <a:pPr>
            <a:lnSpc>
              <a:spcPct val="100000"/>
            </a:lnSpc>
          </a:pPr>
          <a:r>
            <a:rPr lang="es-ES" sz="1400" dirty="0"/>
            <a:t>Análisis </a:t>
          </a:r>
          <a:r>
            <a:rPr lang="es-ES" sz="1400" b="1" dirty="0"/>
            <a:t>principios bioéticos </a:t>
          </a:r>
          <a:r>
            <a:rPr lang="es-ES" sz="1400" dirty="0"/>
            <a:t>en conflicto</a:t>
          </a:r>
          <a:endParaRPr lang="en-US" sz="1400" dirty="0"/>
        </a:p>
      </dgm:t>
    </dgm:pt>
    <dgm:pt modelId="{0B3695D3-812E-4C53-A7A6-091A15AA3929}" type="parTrans" cxnId="{971E69B1-3048-4CA0-A71E-FB3CB6F6770A}">
      <dgm:prSet/>
      <dgm:spPr/>
      <dgm:t>
        <a:bodyPr/>
        <a:lstStyle/>
        <a:p>
          <a:endParaRPr lang="en-US"/>
        </a:p>
      </dgm:t>
    </dgm:pt>
    <dgm:pt modelId="{9BAD15F5-8C77-4860-B939-E1791D03C611}" type="sibTrans" cxnId="{971E69B1-3048-4CA0-A71E-FB3CB6F6770A}">
      <dgm:prSet/>
      <dgm:spPr/>
      <dgm:t>
        <a:bodyPr/>
        <a:lstStyle/>
        <a:p>
          <a:endParaRPr lang="en-US"/>
        </a:p>
      </dgm:t>
    </dgm:pt>
    <dgm:pt modelId="{F330FC1F-8FE8-49EF-A9A7-1ADBB7F60340}">
      <dgm:prSet custT="1"/>
      <dgm:spPr/>
      <dgm:t>
        <a:bodyPr/>
        <a:lstStyle/>
        <a:p>
          <a:pPr>
            <a:lnSpc>
              <a:spcPct val="100000"/>
            </a:lnSpc>
          </a:pPr>
          <a:r>
            <a:rPr lang="es-ES" sz="1400" b="1" dirty="0"/>
            <a:t>Cursos de acción </a:t>
          </a:r>
          <a:r>
            <a:rPr lang="es-ES" sz="1200" b="0" dirty="0"/>
            <a:t>(posibles actuaciones)</a:t>
          </a:r>
          <a:endParaRPr lang="en-US" sz="1400" b="0" dirty="0"/>
        </a:p>
      </dgm:t>
    </dgm:pt>
    <dgm:pt modelId="{F6CF3A97-FDAE-4B3E-9DB9-DAC84C9EF4BB}" type="parTrans" cxnId="{65E7A92D-25CE-49DA-A08F-D50B5BE5ABE7}">
      <dgm:prSet/>
      <dgm:spPr/>
      <dgm:t>
        <a:bodyPr/>
        <a:lstStyle/>
        <a:p>
          <a:endParaRPr lang="en-US"/>
        </a:p>
      </dgm:t>
    </dgm:pt>
    <dgm:pt modelId="{E49AB6F3-FDC2-4FBE-8B80-447BA3F8AF14}" type="sibTrans" cxnId="{65E7A92D-25CE-49DA-A08F-D50B5BE5ABE7}">
      <dgm:prSet/>
      <dgm:spPr/>
      <dgm:t>
        <a:bodyPr/>
        <a:lstStyle/>
        <a:p>
          <a:endParaRPr lang="en-US"/>
        </a:p>
      </dgm:t>
    </dgm:pt>
    <dgm:pt modelId="{584F3294-9D97-4042-8930-05F79944FD3C}">
      <dgm:prSet custT="1"/>
      <dgm:spPr/>
      <dgm:t>
        <a:bodyPr/>
        <a:lstStyle/>
        <a:p>
          <a:pPr>
            <a:lnSpc>
              <a:spcPct val="100000"/>
            </a:lnSpc>
          </a:pPr>
          <a:endParaRPr lang="en-US" sz="1400" dirty="0"/>
        </a:p>
      </dgm:t>
    </dgm:pt>
    <dgm:pt modelId="{D4B5B162-E53B-46C6-A27D-8318478C437A}" type="parTrans" cxnId="{1A9C0698-BF1C-4AF6-AEB9-3C6C404CE82A}">
      <dgm:prSet/>
      <dgm:spPr/>
      <dgm:t>
        <a:bodyPr/>
        <a:lstStyle/>
        <a:p>
          <a:endParaRPr lang="en-US"/>
        </a:p>
      </dgm:t>
    </dgm:pt>
    <dgm:pt modelId="{6F8103D0-7289-45DB-8A09-52444AFE22D4}" type="sibTrans" cxnId="{1A9C0698-BF1C-4AF6-AEB9-3C6C404CE82A}">
      <dgm:prSet/>
      <dgm:spPr/>
      <dgm:t>
        <a:bodyPr/>
        <a:lstStyle/>
        <a:p>
          <a:endParaRPr lang="en-US"/>
        </a:p>
      </dgm:t>
    </dgm:pt>
    <dgm:pt modelId="{B9BB1FEB-9207-48C1-B308-A9D8D0D0386A}">
      <dgm:prSet custT="1"/>
      <dgm:spPr/>
      <dgm:t>
        <a:bodyPr/>
        <a:lstStyle/>
        <a:p>
          <a:pPr>
            <a:lnSpc>
              <a:spcPct val="100000"/>
            </a:lnSpc>
          </a:pPr>
          <a:r>
            <a:rPr lang="es-ES" sz="1400" b="1" dirty="0"/>
            <a:t>Validación</a:t>
          </a:r>
          <a:r>
            <a:rPr lang="es-ES" sz="1400" dirty="0"/>
            <a:t> de la decisión </a:t>
          </a:r>
        </a:p>
      </dgm:t>
    </dgm:pt>
    <dgm:pt modelId="{3D5599AA-8EDA-4531-98D9-F8266C56319E}" type="parTrans" cxnId="{D36987D0-D640-4AE4-A6FF-C1E5A129FA3E}">
      <dgm:prSet/>
      <dgm:spPr/>
      <dgm:t>
        <a:bodyPr/>
        <a:lstStyle/>
        <a:p>
          <a:endParaRPr lang="en-US"/>
        </a:p>
      </dgm:t>
    </dgm:pt>
    <dgm:pt modelId="{776AAEE8-53CD-4027-8DB0-56AE60EB0FC8}" type="sibTrans" cxnId="{D36987D0-D640-4AE4-A6FF-C1E5A129FA3E}">
      <dgm:prSet/>
      <dgm:spPr/>
      <dgm:t>
        <a:bodyPr/>
        <a:lstStyle/>
        <a:p>
          <a:endParaRPr lang="en-US"/>
        </a:p>
      </dgm:t>
    </dgm:pt>
    <dgm:pt modelId="{B1B9191D-6715-244E-B678-CE71B2B38093}">
      <dgm:prSet/>
      <dgm:spPr/>
      <dgm:t>
        <a:bodyPr/>
        <a:lstStyle/>
        <a:p>
          <a:pPr>
            <a:lnSpc>
              <a:spcPct val="100000"/>
            </a:lnSpc>
          </a:pPr>
          <a:r>
            <a:rPr lang="es-ES" b="1" dirty="0"/>
            <a:t>Decisión</a:t>
          </a:r>
          <a:r>
            <a:rPr lang="es-ES" dirty="0"/>
            <a:t> más prudente y justificada</a:t>
          </a:r>
        </a:p>
      </dgm:t>
    </dgm:pt>
    <dgm:pt modelId="{C26EC9D8-B367-4444-A114-579AC1AB413F}" type="parTrans" cxnId="{5A00E6A8-79EA-CC4A-A1A2-84FA4DA9FD90}">
      <dgm:prSet/>
      <dgm:spPr/>
      <dgm:t>
        <a:bodyPr/>
        <a:lstStyle/>
        <a:p>
          <a:endParaRPr lang="es-ES"/>
        </a:p>
      </dgm:t>
    </dgm:pt>
    <dgm:pt modelId="{4F89A60E-E3EE-7844-A2C0-963456E5C4E0}" type="sibTrans" cxnId="{5A00E6A8-79EA-CC4A-A1A2-84FA4DA9FD90}">
      <dgm:prSet/>
      <dgm:spPr/>
      <dgm:t>
        <a:bodyPr/>
        <a:lstStyle/>
        <a:p>
          <a:endParaRPr lang="es-ES"/>
        </a:p>
      </dgm:t>
    </dgm:pt>
    <dgm:pt modelId="{3132FF76-6D19-499C-8141-6C90BD0A2B9B}" type="pres">
      <dgm:prSet presAssocID="{869D01E2-1270-42EF-8D51-8C8B5135F04B}" presName="root" presStyleCnt="0">
        <dgm:presLayoutVars>
          <dgm:dir/>
          <dgm:resizeHandles val="exact"/>
        </dgm:presLayoutVars>
      </dgm:prSet>
      <dgm:spPr/>
    </dgm:pt>
    <dgm:pt modelId="{346D61D2-745F-49EA-939A-66B4824D1395}" type="pres">
      <dgm:prSet presAssocID="{E62BDEE5-BB9B-4604-8461-9FFCF10604BB}" presName="compNode" presStyleCnt="0"/>
      <dgm:spPr/>
    </dgm:pt>
    <dgm:pt modelId="{EEED1B14-F85E-4E02-924B-06B3A120951F}" type="pres">
      <dgm:prSet presAssocID="{E62BDEE5-BB9B-4604-8461-9FFCF10604BB}" presName="bgRect" presStyleLbl="bgShp" presStyleIdx="0" presStyleCnt="5" custLinFactNeighborX="-1496" custLinFactNeighborY="-329"/>
      <dgm:spPr>
        <a:solidFill>
          <a:schemeClr val="accent2">
            <a:lumMod val="20000"/>
            <a:lumOff val="80000"/>
          </a:schemeClr>
        </a:solidFill>
      </dgm:spPr>
    </dgm:pt>
    <dgm:pt modelId="{ABD14582-33CC-4B9A-AF64-9B307A5A8A48}" type="pres">
      <dgm:prSet presAssocID="{E62BDEE5-BB9B-4604-8461-9FFCF10604B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s of Justice"/>
        </a:ext>
      </dgm:extLst>
    </dgm:pt>
    <dgm:pt modelId="{B83A7F80-86C4-4B9A-973F-F261063CC391}" type="pres">
      <dgm:prSet presAssocID="{E62BDEE5-BB9B-4604-8461-9FFCF10604BB}" presName="spaceRect" presStyleCnt="0"/>
      <dgm:spPr/>
    </dgm:pt>
    <dgm:pt modelId="{39B21164-B0D4-4C0F-9289-76C38303E439}" type="pres">
      <dgm:prSet presAssocID="{E62BDEE5-BB9B-4604-8461-9FFCF10604BB}" presName="parTx" presStyleLbl="revTx" presStyleIdx="0" presStyleCnt="6">
        <dgm:presLayoutVars>
          <dgm:chMax val="0"/>
          <dgm:chPref val="0"/>
        </dgm:presLayoutVars>
      </dgm:prSet>
      <dgm:spPr/>
    </dgm:pt>
    <dgm:pt modelId="{48B45F1B-09BD-456E-823F-D8927246DD3A}" type="pres">
      <dgm:prSet presAssocID="{E4C72135-71D2-4237-94A3-2C82B3528559}" presName="sibTrans" presStyleCnt="0"/>
      <dgm:spPr/>
    </dgm:pt>
    <dgm:pt modelId="{528E8EC7-6A32-40CA-A559-E627B3E63A61}" type="pres">
      <dgm:prSet presAssocID="{10C28DBC-8418-4227-A7F6-E42A5D52B479}" presName="compNode" presStyleCnt="0"/>
      <dgm:spPr/>
    </dgm:pt>
    <dgm:pt modelId="{7654DFE1-E0EA-45C4-8081-0C14C7FCF014}" type="pres">
      <dgm:prSet presAssocID="{10C28DBC-8418-4227-A7F6-E42A5D52B479}" presName="bgRect" presStyleLbl="bgShp" presStyleIdx="1" presStyleCnt="5"/>
      <dgm:spPr>
        <a:solidFill>
          <a:schemeClr val="accent1">
            <a:lumMod val="20000"/>
            <a:lumOff val="80000"/>
          </a:schemeClr>
        </a:solidFill>
      </dgm:spPr>
    </dgm:pt>
    <dgm:pt modelId="{205F73DF-9F2E-4869-9A2F-1B86F4FE5963}" type="pres">
      <dgm:prSet presAssocID="{10C28DBC-8418-4227-A7F6-E42A5D52B47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B3793301-B0D4-40FD-9A8B-4764F799C595}" type="pres">
      <dgm:prSet presAssocID="{10C28DBC-8418-4227-A7F6-E42A5D52B479}" presName="spaceRect" presStyleCnt="0"/>
      <dgm:spPr/>
    </dgm:pt>
    <dgm:pt modelId="{340CBCE1-A382-4FA7-94E0-1D7D242C6ADC}" type="pres">
      <dgm:prSet presAssocID="{10C28DBC-8418-4227-A7F6-E42A5D52B479}" presName="parTx" presStyleLbl="revTx" presStyleIdx="1" presStyleCnt="6">
        <dgm:presLayoutVars>
          <dgm:chMax val="0"/>
          <dgm:chPref val="0"/>
        </dgm:presLayoutVars>
      </dgm:prSet>
      <dgm:spPr/>
    </dgm:pt>
    <dgm:pt modelId="{37A7863A-338B-41CF-ACEB-2C3DFDCA817E}" type="pres">
      <dgm:prSet presAssocID="{9BAD15F5-8C77-4860-B939-E1791D03C611}" presName="sibTrans" presStyleCnt="0"/>
      <dgm:spPr/>
    </dgm:pt>
    <dgm:pt modelId="{7367E3E4-23A6-4EB7-A893-E36200FD81CA}" type="pres">
      <dgm:prSet presAssocID="{F330FC1F-8FE8-49EF-A9A7-1ADBB7F60340}" presName="compNode" presStyleCnt="0"/>
      <dgm:spPr/>
    </dgm:pt>
    <dgm:pt modelId="{7DAFE4A9-12C7-4675-B81D-50F21A514E39}" type="pres">
      <dgm:prSet presAssocID="{F330FC1F-8FE8-49EF-A9A7-1ADBB7F60340}" presName="bgRect" presStyleLbl="bgShp" presStyleIdx="2" presStyleCnt="5"/>
      <dgm:spPr>
        <a:solidFill>
          <a:schemeClr val="accent4">
            <a:lumMod val="20000"/>
            <a:lumOff val="80000"/>
          </a:schemeClr>
        </a:solidFill>
      </dgm:spPr>
    </dgm:pt>
    <dgm:pt modelId="{2B26B2E5-5BBD-47D4-9DFA-3EDE7D7DAD63}" type="pres">
      <dgm:prSet presAssocID="{F330FC1F-8FE8-49EF-A9A7-1ADBB7F6034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863B3859-4C2B-4F7F-A06F-DACD8ECCE642}" type="pres">
      <dgm:prSet presAssocID="{F330FC1F-8FE8-49EF-A9A7-1ADBB7F60340}" presName="spaceRect" presStyleCnt="0"/>
      <dgm:spPr/>
    </dgm:pt>
    <dgm:pt modelId="{A4D5EED0-B727-4FAE-89AA-CC0723928FB1}" type="pres">
      <dgm:prSet presAssocID="{F330FC1F-8FE8-49EF-A9A7-1ADBB7F60340}" presName="parTx" presStyleLbl="revTx" presStyleIdx="2" presStyleCnt="6" custScaleX="106634" custLinFactNeighborX="5496" custLinFactNeighborY="6193">
        <dgm:presLayoutVars>
          <dgm:chMax val="0"/>
          <dgm:chPref val="0"/>
        </dgm:presLayoutVars>
      </dgm:prSet>
      <dgm:spPr/>
    </dgm:pt>
    <dgm:pt modelId="{25554D6C-11EF-4B5A-A50A-C51A8D3C6EAE}" type="pres">
      <dgm:prSet presAssocID="{F330FC1F-8FE8-49EF-A9A7-1ADBB7F60340}" presName="desTx" presStyleLbl="revTx" presStyleIdx="3" presStyleCnt="6">
        <dgm:presLayoutVars/>
      </dgm:prSet>
      <dgm:spPr/>
    </dgm:pt>
    <dgm:pt modelId="{0C9E0655-B197-4670-A36C-E3A03F6FE83A}" type="pres">
      <dgm:prSet presAssocID="{E49AB6F3-FDC2-4FBE-8B80-447BA3F8AF14}" presName="sibTrans" presStyleCnt="0"/>
      <dgm:spPr/>
    </dgm:pt>
    <dgm:pt modelId="{98173227-D5AC-4240-AC42-C0BF06367FDB}" type="pres">
      <dgm:prSet presAssocID="{B1B9191D-6715-244E-B678-CE71B2B38093}" presName="compNode" presStyleCnt="0"/>
      <dgm:spPr/>
    </dgm:pt>
    <dgm:pt modelId="{486F1B49-0564-AB44-A6DD-D0C95FF0586F}" type="pres">
      <dgm:prSet presAssocID="{B1B9191D-6715-244E-B678-CE71B2B38093}" presName="bgRect" presStyleLbl="bgShp" presStyleIdx="3" presStyleCnt="5"/>
      <dgm:spPr/>
    </dgm:pt>
    <dgm:pt modelId="{82CA61AD-500F-3C4F-9BC6-BE56C8F1F353}" type="pres">
      <dgm:prSet presAssocID="{B1B9191D-6715-244E-B678-CE71B2B38093}"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681CD1FD-370A-6A42-9F68-C5BFE3EC8EF9}" type="pres">
      <dgm:prSet presAssocID="{B1B9191D-6715-244E-B678-CE71B2B38093}" presName="spaceRect" presStyleCnt="0"/>
      <dgm:spPr/>
    </dgm:pt>
    <dgm:pt modelId="{88F81D00-BE96-EF48-952D-54182E578391}" type="pres">
      <dgm:prSet presAssocID="{B1B9191D-6715-244E-B678-CE71B2B38093}" presName="parTx" presStyleLbl="revTx" presStyleIdx="4" presStyleCnt="6">
        <dgm:presLayoutVars>
          <dgm:chMax val="0"/>
          <dgm:chPref val="0"/>
        </dgm:presLayoutVars>
      </dgm:prSet>
      <dgm:spPr/>
    </dgm:pt>
    <dgm:pt modelId="{A67C8CF6-731E-D54C-876C-4DF80B41B322}" type="pres">
      <dgm:prSet presAssocID="{4F89A60E-E3EE-7844-A2C0-963456E5C4E0}" presName="sibTrans" presStyleCnt="0"/>
      <dgm:spPr/>
    </dgm:pt>
    <dgm:pt modelId="{256750D1-2EA9-40AD-9ECD-DF0C222D927C}" type="pres">
      <dgm:prSet presAssocID="{B9BB1FEB-9207-48C1-B308-A9D8D0D0386A}" presName="compNode" presStyleCnt="0"/>
      <dgm:spPr/>
    </dgm:pt>
    <dgm:pt modelId="{162EB38D-0E90-4B3E-A754-9C91C86B3314}" type="pres">
      <dgm:prSet presAssocID="{B9BB1FEB-9207-48C1-B308-A9D8D0D0386A}" presName="bgRect" presStyleLbl="bgShp" presStyleIdx="4" presStyleCnt="5" custScaleY="124098"/>
      <dgm:spPr>
        <a:solidFill>
          <a:schemeClr val="accent3">
            <a:lumMod val="20000"/>
            <a:lumOff val="80000"/>
          </a:schemeClr>
        </a:solidFill>
      </dgm:spPr>
    </dgm:pt>
    <dgm:pt modelId="{B021B89D-7E25-46F0-8BDB-B5FD05A6862B}" type="pres">
      <dgm:prSet presAssocID="{B9BB1FEB-9207-48C1-B308-A9D8D0D0386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ublicidad"/>
        </a:ext>
      </dgm:extLst>
    </dgm:pt>
    <dgm:pt modelId="{FD1FE23C-10C5-457E-8E2C-135CC8B4E69B}" type="pres">
      <dgm:prSet presAssocID="{B9BB1FEB-9207-48C1-B308-A9D8D0D0386A}" presName="spaceRect" presStyleCnt="0"/>
      <dgm:spPr/>
    </dgm:pt>
    <dgm:pt modelId="{404581AE-D1E9-4517-AF74-2A938B83233E}" type="pres">
      <dgm:prSet presAssocID="{B9BB1FEB-9207-48C1-B308-A9D8D0D0386A}" presName="parTx" presStyleLbl="revTx" presStyleIdx="5" presStyleCnt="6">
        <dgm:presLayoutVars>
          <dgm:chMax val="0"/>
          <dgm:chPref val="0"/>
        </dgm:presLayoutVars>
      </dgm:prSet>
      <dgm:spPr/>
    </dgm:pt>
  </dgm:ptLst>
  <dgm:cxnLst>
    <dgm:cxn modelId="{B0AFA228-4FF5-4942-B786-C267E994D201}" type="presOf" srcId="{10C28DBC-8418-4227-A7F6-E42A5D52B479}" destId="{340CBCE1-A382-4FA7-94E0-1D7D242C6ADC}" srcOrd="0" destOrd="0" presId="urn:microsoft.com/office/officeart/2018/2/layout/IconVerticalSolidList"/>
    <dgm:cxn modelId="{65E7A92D-25CE-49DA-A08F-D50B5BE5ABE7}" srcId="{869D01E2-1270-42EF-8D51-8C8B5135F04B}" destId="{F330FC1F-8FE8-49EF-A9A7-1ADBB7F60340}" srcOrd="2" destOrd="0" parTransId="{F6CF3A97-FDAE-4B3E-9DB9-DAC84C9EF4BB}" sibTransId="{E49AB6F3-FDC2-4FBE-8B80-447BA3F8AF14}"/>
    <dgm:cxn modelId="{48ECCC44-49DA-44ED-8D99-1A3B46971599}" type="presOf" srcId="{B9BB1FEB-9207-48C1-B308-A9D8D0D0386A}" destId="{404581AE-D1E9-4517-AF74-2A938B83233E}" srcOrd="0" destOrd="0" presId="urn:microsoft.com/office/officeart/2018/2/layout/IconVerticalSolidList"/>
    <dgm:cxn modelId="{593F9349-874D-4AD3-8688-66261095CE42}" type="presOf" srcId="{584F3294-9D97-4042-8930-05F79944FD3C}" destId="{25554D6C-11EF-4B5A-A50A-C51A8D3C6EAE}" srcOrd="0" destOrd="0" presId="urn:microsoft.com/office/officeart/2018/2/layout/IconVerticalSolidList"/>
    <dgm:cxn modelId="{0C385F5E-ECAB-477C-BD69-47EE48C5B446}" type="presOf" srcId="{F330FC1F-8FE8-49EF-A9A7-1ADBB7F60340}" destId="{A4D5EED0-B727-4FAE-89AA-CC0723928FB1}" srcOrd="0" destOrd="0" presId="urn:microsoft.com/office/officeart/2018/2/layout/IconVerticalSolidList"/>
    <dgm:cxn modelId="{3206D26B-0F3E-48BD-BD2C-8E3061711E6A}" type="presOf" srcId="{E62BDEE5-BB9B-4604-8461-9FFCF10604BB}" destId="{39B21164-B0D4-4C0F-9289-76C38303E439}" srcOrd="0" destOrd="0" presId="urn:microsoft.com/office/officeart/2018/2/layout/IconVerticalSolidList"/>
    <dgm:cxn modelId="{0798FB90-C7E7-4303-985C-7A96E3291193}" type="presOf" srcId="{869D01E2-1270-42EF-8D51-8C8B5135F04B}" destId="{3132FF76-6D19-499C-8141-6C90BD0A2B9B}" srcOrd="0" destOrd="0" presId="urn:microsoft.com/office/officeart/2018/2/layout/IconVerticalSolidList"/>
    <dgm:cxn modelId="{1A9C0698-BF1C-4AF6-AEB9-3C6C404CE82A}" srcId="{F330FC1F-8FE8-49EF-A9A7-1ADBB7F60340}" destId="{584F3294-9D97-4042-8930-05F79944FD3C}" srcOrd="0" destOrd="0" parTransId="{D4B5B162-E53B-46C6-A27D-8318478C437A}" sibTransId="{6F8103D0-7289-45DB-8A09-52444AFE22D4}"/>
    <dgm:cxn modelId="{5A00E6A8-79EA-CC4A-A1A2-84FA4DA9FD90}" srcId="{869D01E2-1270-42EF-8D51-8C8B5135F04B}" destId="{B1B9191D-6715-244E-B678-CE71B2B38093}" srcOrd="3" destOrd="0" parTransId="{C26EC9D8-B367-4444-A114-579AC1AB413F}" sibTransId="{4F89A60E-E3EE-7844-A2C0-963456E5C4E0}"/>
    <dgm:cxn modelId="{C91A86AB-F548-49ED-8E10-C58B501193BD}" srcId="{869D01E2-1270-42EF-8D51-8C8B5135F04B}" destId="{E62BDEE5-BB9B-4604-8461-9FFCF10604BB}" srcOrd="0" destOrd="0" parTransId="{E93E0DFB-FDAB-4105-8EB6-D6AAC7FF1B7C}" sibTransId="{E4C72135-71D2-4237-94A3-2C82B3528559}"/>
    <dgm:cxn modelId="{971E69B1-3048-4CA0-A71E-FB3CB6F6770A}" srcId="{869D01E2-1270-42EF-8D51-8C8B5135F04B}" destId="{10C28DBC-8418-4227-A7F6-E42A5D52B479}" srcOrd="1" destOrd="0" parTransId="{0B3695D3-812E-4C53-A7A6-091A15AA3929}" sibTransId="{9BAD15F5-8C77-4860-B939-E1791D03C611}"/>
    <dgm:cxn modelId="{3CF2D6B8-8735-2D41-94E2-3D7F8140739B}" type="presOf" srcId="{B1B9191D-6715-244E-B678-CE71B2B38093}" destId="{88F81D00-BE96-EF48-952D-54182E578391}" srcOrd="0" destOrd="0" presId="urn:microsoft.com/office/officeart/2018/2/layout/IconVerticalSolidList"/>
    <dgm:cxn modelId="{D36987D0-D640-4AE4-A6FF-C1E5A129FA3E}" srcId="{869D01E2-1270-42EF-8D51-8C8B5135F04B}" destId="{B9BB1FEB-9207-48C1-B308-A9D8D0D0386A}" srcOrd="4" destOrd="0" parTransId="{3D5599AA-8EDA-4531-98D9-F8266C56319E}" sibTransId="{776AAEE8-53CD-4027-8DB0-56AE60EB0FC8}"/>
    <dgm:cxn modelId="{1E2C0D0E-E5FA-4ACE-9F04-A6F20635C5EE}" type="presParOf" srcId="{3132FF76-6D19-499C-8141-6C90BD0A2B9B}" destId="{346D61D2-745F-49EA-939A-66B4824D1395}" srcOrd="0" destOrd="0" presId="urn:microsoft.com/office/officeart/2018/2/layout/IconVerticalSolidList"/>
    <dgm:cxn modelId="{DF9AC239-0EF7-4EE0-AB5B-8794546FE740}" type="presParOf" srcId="{346D61D2-745F-49EA-939A-66B4824D1395}" destId="{EEED1B14-F85E-4E02-924B-06B3A120951F}" srcOrd="0" destOrd="0" presId="urn:microsoft.com/office/officeart/2018/2/layout/IconVerticalSolidList"/>
    <dgm:cxn modelId="{A8BA6DEB-EDB8-4A01-8CC0-0FE7F0C8FE4F}" type="presParOf" srcId="{346D61D2-745F-49EA-939A-66B4824D1395}" destId="{ABD14582-33CC-4B9A-AF64-9B307A5A8A48}" srcOrd="1" destOrd="0" presId="urn:microsoft.com/office/officeart/2018/2/layout/IconVerticalSolidList"/>
    <dgm:cxn modelId="{B1C6F6CC-1A10-432C-8A47-72FFF0D3332A}" type="presParOf" srcId="{346D61D2-745F-49EA-939A-66B4824D1395}" destId="{B83A7F80-86C4-4B9A-973F-F261063CC391}" srcOrd="2" destOrd="0" presId="urn:microsoft.com/office/officeart/2018/2/layout/IconVerticalSolidList"/>
    <dgm:cxn modelId="{825B9F2F-B16A-4505-BF9E-49A1E4E287A4}" type="presParOf" srcId="{346D61D2-745F-49EA-939A-66B4824D1395}" destId="{39B21164-B0D4-4C0F-9289-76C38303E439}" srcOrd="3" destOrd="0" presId="urn:microsoft.com/office/officeart/2018/2/layout/IconVerticalSolidList"/>
    <dgm:cxn modelId="{A85A8570-F228-465C-BBC7-5B87338EB87B}" type="presParOf" srcId="{3132FF76-6D19-499C-8141-6C90BD0A2B9B}" destId="{48B45F1B-09BD-456E-823F-D8927246DD3A}" srcOrd="1" destOrd="0" presId="urn:microsoft.com/office/officeart/2018/2/layout/IconVerticalSolidList"/>
    <dgm:cxn modelId="{EDD31147-3ABE-4CF1-8B61-D128948493EC}" type="presParOf" srcId="{3132FF76-6D19-499C-8141-6C90BD0A2B9B}" destId="{528E8EC7-6A32-40CA-A559-E627B3E63A61}" srcOrd="2" destOrd="0" presId="urn:microsoft.com/office/officeart/2018/2/layout/IconVerticalSolidList"/>
    <dgm:cxn modelId="{25599150-BD03-43E4-9B85-D5AF90DBDC86}" type="presParOf" srcId="{528E8EC7-6A32-40CA-A559-E627B3E63A61}" destId="{7654DFE1-E0EA-45C4-8081-0C14C7FCF014}" srcOrd="0" destOrd="0" presId="urn:microsoft.com/office/officeart/2018/2/layout/IconVerticalSolidList"/>
    <dgm:cxn modelId="{4DC08EAD-A48C-442D-A929-58F755E66971}" type="presParOf" srcId="{528E8EC7-6A32-40CA-A559-E627B3E63A61}" destId="{205F73DF-9F2E-4869-9A2F-1B86F4FE5963}" srcOrd="1" destOrd="0" presId="urn:microsoft.com/office/officeart/2018/2/layout/IconVerticalSolidList"/>
    <dgm:cxn modelId="{66CF2FCE-B57D-4DA3-A5AF-24F36AF40366}" type="presParOf" srcId="{528E8EC7-6A32-40CA-A559-E627B3E63A61}" destId="{B3793301-B0D4-40FD-9A8B-4764F799C595}" srcOrd="2" destOrd="0" presId="urn:microsoft.com/office/officeart/2018/2/layout/IconVerticalSolidList"/>
    <dgm:cxn modelId="{D53624DF-9F65-4C68-B29C-E06E1055CE3F}" type="presParOf" srcId="{528E8EC7-6A32-40CA-A559-E627B3E63A61}" destId="{340CBCE1-A382-4FA7-94E0-1D7D242C6ADC}" srcOrd="3" destOrd="0" presId="urn:microsoft.com/office/officeart/2018/2/layout/IconVerticalSolidList"/>
    <dgm:cxn modelId="{403259E9-3BE1-4242-A741-2CE7518FDF33}" type="presParOf" srcId="{3132FF76-6D19-499C-8141-6C90BD0A2B9B}" destId="{37A7863A-338B-41CF-ACEB-2C3DFDCA817E}" srcOrd="3" destOrd="0" presId="urn:microsoft.com/office/officeart/2018/2/layout/IconVerticalSolidList"/>
    <dgm:cxn modelId="{8D0C3ECD-4CBF-49B1-9E75-A58BBB28430C}" type="presParOf" srcId="{3132FF76-6D19-499C-8141-6C90BD0A2B9B}" destId="{7367E3E4-23A6-4EB7-A893-E36200FD81CA}" srcOrd="4" destOrd="0" presId="urn:microsoft.com/office/officeart/2018/2/layout/IconVerticalSolidList"/>
    <dgm:cxn modelId="{C4C3BB28-A179-4A90-936F-65E45352F3D9}" type="presParOf" srcId="{7367E3E4-23A6-4EB7-A893-E36200FD81CA}" destId="{7DAFE4A9-12C7-4675-B81D-50F21A514E39}" srcOrd="0" destOrd="0" presId="urn:microsoft.com/office/officeart/2018/2/layout/IconVerticalSolidList"/>
    <dgm:cxn modelId="{088A7AAF-1C6F-45F7-B340-F2D5EB31EA1C}" type="presParOf" srcId="{7367E3E4-23A6-4EB7-A893-E36200FD81CA}" destId="{2B26B2E5-5BBD-47D4-9DFA-3EDE7D7DAD63}" srcOrd="1" destOrd="0" presId="urn:microsoft.com/office/officeart/2018/2/layout/IconVerticalSolidList"/>
    <dgm:cxn modelId="{BAF793D6-5A61-40AA-93BF-55ADEEDB6EF5}" type="presParOf" srcId="{7367E3E4-23A6-4EB7-A893-E36200FD81CA}" destId="{863B3859-4C2B-4F7F-A06F-DACD8ECCE642}" srcOrd="2" destOrd="0" presId="urn:microsoft.com/office/officeart/2018/2/layout/IconVerticalSolidList"/>
    <dgm:cxn modelId="{93DB63A9-E041-4A9A-A2F7-88D3984E51AA}" type="presParOf" srcId="{7367E3E4-23A6-4EB7-A893-E36200FD81CA}" destId="{A4D5EED0-B727-4FAE-89AA-CC0723928FB1}" srcOrd="3" destOrd="0" presId="urn:microsoft.com/office/officeart/2018/2/layout/IconVerticalSolidList"/>
    <dgm:cxn modelId="{C9CF4D98-8E75-4C59-9263-F44872719B94}" type="presParOf" srcId="{7367E3E4-23A6-4EB7-A893-E36200FD81CA}" destId="{25554D6C-11EF-4B5A-A50A-C51A8D3C6EAE}" srcOrd="4" destOrd="0" presId="urn:microsoft.com/office/officeart/2018/2/layout/IconVerticalSolidList"/>
    <dgm:cxn modelId="{BE4C9AED-2875-45F5-81D6-540607234E90}" type="presParOf" srcId="{3132FF76-6D19-499C-8141-6C90BD0A2B9B}" destId="{0C9E0655-B197-4670-A36C-E3A03F6FE83A}" srcOrd="5" destOrd="0" presId="urn:microsoft.com/office/officeart/2018/2/layout/IconVerticalSolidList"/>
    <dgm:cxn modelId="{C786813F-5AF3-E742-AE9A-1D5875872EA9}" type="presParOf" srcId="{3132FF76-6D19-499C-8141-6C90BD0A2B9B}" destId="{98173227-D5AC-4240-AC42-C0BF06367FDB}" srcOrd="6" destOrd="0" presId="urn:microsoft.com/office/officeart/2018/2/layout/IconVerticalSolidList"/>
    <dgm:cxn modelId="{76847F9B-D2A6-FC46-A934-A182D3E0B327}" type="presParOf" srcId="{98173227-D5AC-4240-AC42-C0BF06367FDB}" destId="{486F1B49-0564-AB44-A6DD-D0C95FF0586F}" srcOrd="0" destOrd="0" presId="urn:microsoft.com/office/officeart/2018/2/layout/IconVerticalSolidList"/>
    <dgm:cxn modelId="{E8F80DA6-6ED4-CD49-BBCB-B0C65A2682B7}" type="presParOf" srcId="{98173227-D5AC-4240-AC42-C0BF06367FDB}" destId="{82CA61AD-500F-3C4F-9BC6-BE56C8F1F353}" srcOrd="1" destOrd="0" presId="urn:microsoft.com/office/officeart/2018/2/layout/IconVerticalSolidList"/>
    <dgm:cxn modelId="{9A9F4B25-265D-724A-A5E7-089592DE9E88}" type="presParOf" srcId="{98173227-D5AC-4240-AC42-C0BF06367FDB}" destId="{681CD1FD-370A-6A42-9F68-C5BFE3EC8EF9}" srcOrd="2" destOrd="0" presId="urn:microsoft.com/office/officeart/2018/2/layout/IconVerticalSolidList"/>
    <dgm:cxn modelId="{ED74C3BC-0C08-B847-8698-938F76DBC764}" type="presParOf" srcId="{98173227-D5AC-4240-AC42-C0BF06367FDB}" destId="{88F81D00-BE96-EF48-952D-54182E578391}" srcOrd="3" destOrd="0" presId="urn:microsoft.com/office/officeart/2018/2/layout/IconVerticalSolidList"/>
    <dgm:cxn modelId="{AF6502C8-EB9A-7746-9C08-17886CF505D9}" type="presParOf" srcId="{3132FF76-6D19-499C-8141-6C90BD0A2B9B}" destId="{A67C8CF6-731E-D54C-876C-4DF80B41B322}" srcOrd="7" destOrd="0" presId="urn:microsoft.com/office/officeart/2018/2/layout/IconVerticalSolidList"/>
    <dgm:cxn modelId="{3E7B14C3-77D5-48D4-919D-1BDF101B143A}" type="presParOf" srcId="{3132FF76-6D19-499C-8141-6C90BD0A2B9B}" destId="{256750D1-2EA9-40AD-9ECD-DF0C222D927C}" srcOrd="8" destOrd="0" presId="urn:microsoft.com/office/officeart/2018/2/layout/IconVerticalSolidList"/>
    <dgm:cxn modelId="{753F475C-0A69-4C6D-B65B-B8870D2D97B1}" type="presParOf" srcId="{256750D1-2EA9-40AD-9ECD-DF0C222D927C}" destId="{162EB38D-0E90-4B3E-A754-9C91C86B3314}" srcOrd="0" destOrd="0" presId="urn:microsoft.com/office/officeart/2018/2/layout/IconVerticalSolidList"/>
    <dgm:cxn modelId="{A696E842-EA4B-4CE3-AEA0-BE9F537AD4B7}" type="presParOf" srcId="{256750D1-2EA9-40AD-9ECD-DF0C222D927C}" destId="{B021B89D-7E25-46F0-8BDB-B5FD05A6862B}" srcOrd="1" destOrd="0" presId="urn:microsoft.com/office/officeart/2018/2/layout/IconVerticalSolidList"/>
    <dgm:cxn modelId="{60057980-33BE-422C-A29F-11478612355C}" type="presParOf" srcId="{256750D1-2EA9-40AD-9ECD-DF0C222D927C}" destId="{FD1FE23C-10C5-457E-8E2C-135CC8B4E69B}" srcOrd="2" destOrd="0" presId="urn:microsoft.com/office/officeart/2018/2/layout/IconVerticalSolidList"/>
    <dgm:cxn modelId="{F2291490-E414-4E0D-8D18-EEB9E28B170B}" type="presParOf" srcId="{256750D1-2EA9-40AD-9ECD-DF0C222D927C}" destId="{404581AE-D1E9-4517-AF74-2A938B83233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20C16A-965E-9840-B89F-2CCD76F265F6}" type="doc">
      <dgm:prSet loTypeId="urn:microsoft.com/office/officeart/2005/8/layout/vList4" loCatId="" qsTypeId="urn:microsoft.com/office/officeart/2005/8/quickstyle/simple1" qsCatId="simple" csTypeId="urn:microsoft.com/office/officeart/2005/8/colors/accent2_1" csCatId="accent2" phldr="1"/>
      <dgm:spPr/>
      <dgm:t>
        <a:bodyPr/>
        <a:lstStyle/>
        <a:p>
          <a:endParaRPr lang="es-ES"/>
        </a:p>
      </dgm:t>
    </dgm:pt>
    <dgm:pt modelId="{0AA5F51D-392C-5D42-A650-BB8BA866A293}">
      <dgm:prSet phldrT="[Texto]" custT="1"/>
      <dgm:spPr>
        <a:ln w="19050">
          <a:solidFill>
            <a:schemeClr val="tx2"/>
          </a:solidFill>
        </a:ln>
      </dgm:spPr>
      <dgm:t>
        <a:bodyPr/>
        <a:lstStyle/>
        <a:p>
          <a:r>
            <a:rPr lang="es-ES" sz="2000" dirty="0"/>
            <a:t>CURSO EXTREMO 1</a:t>
          </a:r>
          <a:r>
            <a:rPr lang="es-ES" sz="2000" dirty="0">
              <a:sym typeface="Wingdings" pitchFamily="2" charset="2"/>
            </a:rPr>
            <a:t> </a:t>
          </a:r>
          <a:r>
            <a:rPr lang="es-ES" sz="2000" dirty="0">
              <a:solidFill>
                <a:srgbClr val="0070C0"/>
              </a:solidFill>
              <a:sym typeface="Wingdings" pitchFamily="2" charset="2"/>
            </a:rPr>
            <a:t>R</a:t>
          </a:r>
          <a:r>
            <a:rPr lang="es-ES" sz="2000" u="sng" dirty="0">
              <a:solidFill>
                <a:srgbClr val="0070C0"/>
              </a:solidFill>
            </a:rPr>
            <a:t>ealizar el TH sin condiciones especiales</a:t>
          </a:r>
        </a:p>
      </dgm:t>
    </dgm:pt>
    <dgm:pt modelId="{59902AA8-2E81-B146-B2CD-A955E37F5268}" type="parTrans" cxnId="{8473CD1F-18F3-0440-BFBB-681F6C96D0ED}">
      <dgm:prSet/>
      <dgm:spPr/>
      <dgm:t>
        <a:bodyPr/>
        <a:lstStyle/>
        <a:p>
          <a:endParaRPr lang="es-ES"/>
        </a:p>
      </dgm:t>
    </dgm:pt>
    <dgm:pt modelId="{46EC6376-055D-464C-A64F-4784D75430BE}" type="sibTrans" cxnId="{8473CD1F-18F3-0440-BFBB-681F6C96D0ED}">
      <dgm:prSet/>
      <dgm:spPr/>
      <dgm:t>
        <a:bodyPr/>
        <a:lstStyle/>
        <a:p>
          <a:endParaRPr lang="es-ES"/>
        </a:p>
      </dgm:t>
    </dgm:pt>
    <dgm:pt modelId="{F8974D46-14F7-6C49-97E0-B0C8E961EE9C}">
      <dgm:prSet phldrT="[Texto]" custT="1"/>
      <dgm:spPr>
        <a:ln w="19050">
          <a:solidFill>
            <a:schemeClr val="tx2"/>
          </a:solidFill>
        </a:ln>
      </dgm:spPr>
      <dgm:t>
        <a:bodyPr/>
        <a:lstStyle/>
        <a:p>
          <a:r>
            <a:rPr lang="es-ES" sz="1600" dirty="0"/>
            <a:t>Priorizamos </a:t>
          </a:r>
          <a:r>
            <a:rPr lang="es-ES" sz="1600" b="1" dirty="0" err="1">
              <a:solidFill>
                <a:srgbClr val="0070C0"/>
              </a:solidFill>
            </a:rPr>
            <a:t>Beneficiencia</a:t>
          </a:r>
          <a:r>
            <a:rPr lang="es-ES" sz="1600" b="1" dirty="0">
              <a:solidFill>
                <a:srgbClr val="0070C0"/>
              </a:solidFill>
            </a:rPr>
            <a:t>.</a:t>
          </a:r>
        </a:p>
      </dgm:t>
    </dgm:pt>
    <dgm:pt modelId="{C2C3F357-EBEF-CD44-9E1B-22FB93D8ED1A}" type="parTrans" cxnId="{A83AD876-52B1-CE4A-8AF2-C49FEDAE71A0}">
      <dgm:prSet/>
      <dgm:spPr/>
      <dgm:t>
        <a:bodyPr/>
        <a:lstStyle/>
        <a:p>
          <a:endParaRPr lang="es-ES"/>
        </a:p>
      </dgm:t>
    </dgm:pt>
    <dgm:pt modelId="{691E1878-61B6-B04C-AC9A-9BBA40167A28}" type="sibTrans" cxnId="{A83AD876-52B1-CE4A-8AF2-C49FEDAE71A0}">
      <dgm:prSet/>
      <dgm:spPr/>
      <dgm:t>
        <a:bodyPr/>
        <a:lstStyle/>
        <a:p>
          <a:endParaRPr lang="es-ES"/>
        </a:p>
      </dgm:t>
    </dgm:pt>
    <dgm:pt modelId="{36D04BF7-4FAA-5A4A-9543-F7B9BB67FDFD}">
      <dgm:prSet phldrT="[Texto]" custT="1"/>
      <dgm:spPr>
        <a:ln w="19050">
          <a:solidFill>
            <a:srgbClr val="FF0000"/>
          </a:solidFill>
        </a:ln>
      </dgm:spPr>
      <dgm:t>
        <a:bodyPr/>
        <a:lstStyle/>
        <a:p>
          <a:r>
            <a:rPr lang="es-ES" sz="1700" dirty="0"/>
            <a:t> </a:t>
          </a:r>
          <a:r>
            <a:rPr lang="es-ES" sz="2000" dirty="0"/>
            <a:t>CURSO EXTREMO 2 </a:t>
          </a:r>
          <a:r>
            <a:rPr lang="es-ES" sz="2000" dirty="0">
              <a:sym typeface="Wingdings" pitchFamily="2" charset="2"/>
            </a:rPr>
            <a:t> </a:t>
          </a:r>
          <a:r>
            <a:rPr lang="es-ES" sz="2000" u="sng" dirty="0">
              <a:solidFill>
                <a:srgbClr val="FF0000"/>
              </a:solidFill>
              <a:sym typeface="Wingdings" pitchFamily="2" charset="2"/>
            </a:rPr>
            <a:t>no realizar el TH</a:t>
          </a:r>
          <a:endParaRPr lang="es-ES" sz="2000" u="sng" dirty="0">
            <a:solidFill>
              <a:srgbClr val="FF0000"/>
            </a:solidFill>
          </a:endParaRPr>
        </a:p>
      </dgm:t>
    </dgm:pt>
    <dgm:pt modelId="{7FE0C15F-10B9-1448-BF60-43E7411FFE44}" type="parTrans" cxnId="{6CFF6C78-58B2-7643-9897-07A4700C335F}">
      <dgm:prSet/>
      <dgm:spPr/>
      <dgm:t>
        <a:bodyPr/>
        <a:lstStyle/>
        <a:p>
          <a:endParaRPr lang="es-ES"/>
        </a:p>
      </dgm:t>
    </dgm:pt>
    <dgm:pt modelId="{26DB72CC-9D82-2443-9330-A734D82B0054}" type="sibTrans" cxnId="{6CFF6C78-58B2-7643-9897-07A4700C335F}">
      <dgm:prSet/>
      <dgm:spPr/>
      <dgm:t>
        <a:bodyPr/>
        <a:lstStyle/>
        <a:p>
          <a:endParaRPr lang="es-ES"/>
        </a:p>
      </dgm:t>
    </dgm:pt>
    <dgm:pt modelId="{968DE47F-AB21-494B-B369-CBEDE28E9023}">
      <dgm:prSet phldrT="[Texto]" custT="1"/>
      <dgm:spPr>
        <a:ln w="19050">
          <a:solidFill>
            <a:srgbClr val="FF0000"/>
          </a:solidFill>
        </a:ln>
      </dgm:spPr>
      <dgm:t>
        <a:bodyPr/>
        <a:lstStyle/>
        <a:p>
          <a:r>
            <a:rPr lang="es-ES" sz="1600" dirty="0"/>
            <a:t>Priorizamos </a:t>
          </a:r>
          <a:r>
            <a:rPr lang="es-ES" sz="1600" b="1" dirty="0">
              <a:solidFill>
                <a:srgbClr val="FF0000"/>
              </a:solidFill>
            </a:rPr>
            <a:t>Justicia</a:t>
          </a:r>
        </a:p>
      </dgm:t>
    </dgm:pt>
    <dgm:pt modelId="{F044DC0D-20AC-CA4F-9B15-D19EAF64F0D7}" type="parTrans" cxnId="{4E40DC95-FD67-6648-BC10-A6DA137539BC}">
      <dgm:prSet/>
      <dgm:spPr/>
      <dgm:t>
        <a:bodyPr/>
        <a:lstStyle/>
        <a:p>
          <a:endParaRPr lang="es-ES"/>
        </a:p>
      </dgm:t>
    </dgm:pt>
    <dgm:pt modelId="{6A3FD682-5883-8149-ADAB-C0E774309C29}" type="sibTrans" cxnId="{4E40DC95-FD67-6648-BC10-A6DA137539BC}">
      <dgm:prSet/>
      <dgm:spPr/>
      <dgm:t>
        <a:bodyPr/>
        <a:lstStyle/>
        <a:p>
          <a:endParaRPr lang="es-ES"/>
        </a:p>
      </dgm:t>
    </dgm:pt>
    <dgm:pt modelId="{F464023D-CEAF-CF47-8580-6ACD8362D784}">
      <dgm:prSet phldrT="[Texto]" custT="1"/>
      <dgm:spPr>
        <a:ln w="19050">
          <a:solidFill>
            <a:srgbClr val="FF0000"/>
          </a:solidFill>
        </a:ln>
      </dgm:spPr>
      <dgm:t>
        <a:bodyPr/>
        <a:lstStyle/>
        <a:p>
          <a:r>
            <a:rPr lang="es-ES" sz="1600" dirty="0"/>
            <a:t>Consecuencias: </a:t>
          </a:r>
          <a:r>
            <a:rPr lang="es-ES" sz="1600" b="1" dirty="0"/>
            <a:t>elevada mortalidad</a:t>
          </a:r>
          <a:r>
            <a:rPr lang="es-ES" sz="1600" dirty="0"/>
            <a:t>, </a:t>
          </a:r>
          <a:r>
            <a:rPr lang="es-ES" sz="1600" b="1" dirty="0"/>
            <a:t>conflicto</a:t>
          </a:r>
          <a:r>
            <a:rPr lang="es-ES" sz="1600" dirty="0"/>
            <a:t> ético-</a:t>
          </a:r>
          <a:r>
            <a:rPr lang="es-ES" sz="1600" b="1" dirty="0"/>
            <a:t>legal</a:t>
          </a:r>
          <a:r>
            <a:rPr lang="es-ES" sz="1600" dirty="0"/>
            <a:t> dada la posibilidad de recuperación psiquiátrica</a:t>
          </a:r>
        </a:p>
      </dgm:t>
    </dgm:pt>
    <dgm:pt modelId="{D06D14CC-1910-094E-A920-6DCA73721E75}" type="parTrans" cxnId="{11598B27-FC1A-DD4A-B24B-551CCA0CBB9C}">
      <dgm:prSet/>
      <dgm:spPr/>
      <dgm:t>
        <a:bodyPr/>
        <a:lstStyle/>
        <a:p>
          <a:endParaRPr lang="es-ES"/>
        </a:p>
      </dgm:t>
    </dgm:pt>
    <dgm:pt modelId="{ED4955BF-A8A3-144D-BD07-1818170028E5}" type="sibTrans" cxnId="{11598B27-FC1A-DD4A-B24B-551CCA0CBB9C}">
      <dgm:prSet/>
      <dgm:spPr/>
      <dgm:t>
        <a:bodyPr/>
        <a:lstStyle/>
        <a:p>
          <a:endParaRPr lang="es-ES"/>
        </a:p>
      </dgm:t>
    </dgm:pt>
    <dgm:pt modelId="{9B15B91B-DBC9-C346-A5C0-2D11F270F149}">
      <dgm:prSet phldrT="[Texto]" custT="1"/>
      <dgm:spPr>
        <a:ln w="19050">
          <a:solidFill>
            <a:srgbClr val="009051"/>
          </a:solidFill>
        </a:ln>
      </dgm:spPr>
      <dgm:t>
        <a:bodyPr/>
        <a:lstStyle/>
        <a:p>
          <a:r>
            <a:rPr lang="es-ES" sz="2000" dirty="0"/>
            <a:t> CURSO INTERMEDIO</a:t>
          </a:r>
          <a:r>
            <a:rPr lang="es-ES" sz="2000" dirty="0">
              <a:sym typeface="Wingdings" pitchFamily="2" charset="2"/>
            </a:rPr>
            <a:t> </a:t>
          </a:r>
          <a:r>
            <a:rPr lang="es-ES" sz="2000" u="sng" dirty="0">
              <a:solidFill>
                <a:srgbClr val="009051"/>
              </a:solidFill>
              <a:sym typeface="Wingdings" pitchFamily="2" charset="2"/>
            </a:rPr>
            <a:t>TH + seguimiento reforzado</a:t>
          </a:r>
          <a:endParaRPr lang="es-ES" sz="2000" u="sng" dirty="0">
            <a:solidFill>
              <a:srgbClr val="009051"/>
            </a:solidFill>
          </a:endParaRPr>
        </a:p>
      </dgm:t>
    </dgm:pt>
    <dgm:pt modelId="{50658BA5-6B38-2046-9584-D737EA8604E4}" type="parTrans" cxnId="{375ABFAE-4FC1-CC4D-B174-50326CB42C4B}">
      <dgm:prSet/>
      <dgm:spPr/>
      <dgm:t>
        <a:bodyPr/>
        <a:lstStyle/>
        <a:p>
          <a:endParaRPr lang="es-ES"/>
        </a:p>
      </dgm:t>
    </dgm:pt>
    <dgm:pt modelId="{CDEBA1DF-A85F-6944-B25E-166D0B4B54E4}" type="sibTrans" cxnId="{375ABFAE-4FC1-CC4D-B174-50326CB42C4B}">
      <dgm:prSet/>
      <dgm:spPr/>
      <dgm:t>
        <a:bodyPr/>
        <a:lstStyle/>
        <a:p>
          <a:endParaRPr lang="es-ES"/>
        </a:p>
      </dgm:t>
    </dgm:pt>
    <dgm:pt modelId="{2C017A3D-F09B-454F-AD6F-1FAA7C9F872B}">
      <dgm:prSet phldrT="[Texto]" custT="1"/>
      <dgm:spPr>
        <a:ln w="19050">
          <a:solidFill>
            <a:srgbClr val="009051"/>
          </a:solidFill>
        </a:ln>
      </dgm:spPr>
      <dgm:t>
        <a:bodyPr/>
        <a:lstStyle/>
        <a:p>
          <a:r>
            <a:rPr lang="es-ES" sz="1600" dirty="0"/>
            <a:t>Aplicamos </a:t>
          </a:r>
          <a:r>
            <a:rPr lang="es-ES" sz="1600" b="1" dirty="0"/>
            <a:t>beneficencia</a:t>
          </a:r>
        </a:p>
      </dgm:t>
    </dgm:pt>
    <dgm:pt modelId="{8A371675-94A9-CB4F-9429-B741D3A2A1CB}" type="parTrans" cxnId="{10D40382-8D8D-AF48-A3D7-C9813973737E}">
      <dgm:prSet/>
      <dgm:spPr/>
      <dgm:t>
        <a:bodyPr/>
        <a:lstStyle/>
        <a:p>
          <a:endParaRPr lang="es-ES"/>
        </a:p>
      </dgm:t>
    </dgm:pt>
    <dgm:pt modelId="{C10052F1-FFA1-A649-A58F-FE9A780B8DD8}" type="sibTrans" cxnId="{10D40382-8D8D-AF48-A3D7-C9813973737E}">
      <dgm:prSet/>
      <dgm:spPr/>
      <dgm:t>
        <a:bodyPr/>
        <a:lstStyle/>
        <a:p>
          <a:endParaRPr lang="es-ES"/>
        </a:p>
      </dgm:t>
    </dgm:pt>
    <dgm:pt modelId="{A8054BCB-0A60-554D-9F99-F77B36AD4110}">
      <dgm:prSet phldrT="[Texto]" custT="1"/>
      <dgm:spPr>
        <a:ln w="19050">
          <a:solidFill>
            <a:srgbClr val="009051"/>
          </a:solidFill>
        </a:ln>
      </dgm:spPr>
      <dgm:t>
        <a:bodyPr/>
        <a:lstStyle/>
        <a:p>
          <a:r>
            <a:rPr lang="es-ES" sz="1600" dirty="0"/>
            <a:t>Consecuencias: </a:t>
          </a:r>
          <a:r>
            <a:rPr lang="es-ES" sz="1600" b="1" dirty="0"/>
            <a:t>opción equilibrada</a:t>
          </a:r>
          <a:r>
            <a:rPr lang="es-ES" sz="1600" dirty="0"/>
            <a:t>. Posibilidad recuperación con apoyo. </a:t>
          </a:r>
        </a:p>
      </dgm:t>
    </dgm:pt>
    <dgm:pt modelId="{7D9653AE-BEE4-9D4A-A718-213B0418A33D}" type="parTrans" cxnId="{D3521FEE-FCBD-654C-AB16-4CC5D0810A71}">
      <dgm:prSet/>
      <dgm:spPr/>
      <dgm:t>
        <a:bodyPr/>
        <a:lstStyle/>
        <a:p>
          <a:endParaRPr lang="es-ES"/>
        </a:p>
      </dgm:t>
    </dgm:pt>
    <dgm:pt modelId="{AE2454CB-71B8-1C4F-84BC-91455AC9B065}" type="sibTrans" cxnId="{D3521FEE-FCBD-654C-AB16-4CC5D0810A71}">
      <dgm:prSet/>
      <dgm:spPr/>
      <dgm:t>
        <a:bodyPr/>
        <a:lstStyle/>
        <a:p>
          <a:endParaRPr lang="es-ES"/>
        </a:p>
      </dgm:t>
    </dgm:pt>
    <dgm:pt modelId="{2C55E11C-4A7E-8F4B-815A-52617FF3DE81}">
      <dgm:prSet phldrT="[Texto]" custT="1"/>
      <dgm:spPr>
        <a:ln w="19050">
          <a:solidFill>
            <a:schemeClr val="tx2"/>
          </a:solidFill>
        </a:ln>
      </dgm:spPr>
      <dgm:t>
        <a:bodyPr/>
        <a:lstStyle/>
        <a:p>
          <a:r>
            <a:rPr lang="es-ES" sz="1600" dirty="0"/>
            <a:t>Consecuencias: </a:t>
          </a:r>
          <a:r>
            <a:rPr lang="es-ES" sz="1600" b="1" dirty="0"/>
            <a:t>riesgo psiquiátrico </a:t>
          </a:r>
          <a:r>
            <a:rPr lang="es-ES" sz="1600" dirty="0"/>
            <a:t>muy elevado sin seguimiento</a:t>
          </a:r>
        </a:p>
      </dgm:t>
    </dgm:pt>
    <dgm:pt modelId="{90EC2D88-61D3-744E-9619-E526E7D9B7F9}" type="parTrans" cxnId="{80612127-0D8F-DF40-AD3E-7806DE0274EF}">
      <dgm:prSet/>
      <dgm:spPr/>
      <dgm:t>
        <a:bodyPr/>
        <a:lstStyle/>
        <a:p>
          <a:endParaRPr lang="es-ES"/>
        </a:p>
      </dgm:t>
    </dgm:pt>
    <dgm:pt modelId="{19265324-EA14-F54C-A7D5-B44BA7CDB1FD}" type="sibTrans" cxnId="{80612127-0D8F-DF40-AD3E-7806DE0274EF}">
      <dgm:prSet/>
      <dgm:spPr/>
      <dgm:t>
        <a:bodyPr/>
        <a:lstStyle/>
        <a:p>
          <a:endParaRPr lang="es-ES"/>
        </a:p>
      </dgm:t>
    </dgm:pt>
    <dgm:pt modelId="{6AD6D0AF-139E-0D4D-B03C-DB54D2F56EC4}">
      <dgm:prSet phldrT="[Texto]" custT="1"/>
      <dgm:spPr>
        <a:ln w="19050">
          <a:solidFill>
            <a:srgbClr val="009051"/>
          </a:solidFill>
        </a:ln>
      </dgm:spPr>
      <dgm:t>
        <a:bodyPr/>
        <a:lstStyle/>
        <a:p>
          <a:r>
            <a:rPr lang="es-ES" sz="1600" b="1" dirty="0"/>
            <a:t>Justicia:</a:t>
          </a:r>
          <a:r>
            <a:rPr lang="es-ES" sz="1600" dirty="0"/>
            <a:t> justificado </a:t>
          </a:r>
          <a:r>
            <a:rPr lang="es-ES" sz="1600" b="1" dirty="0"/>
            <a:t>si hay seguimiento estricto</a:t>
          </a:r>
        </a:p>
      </dgm:t>
    </dgm:pt>
    <dgm:pt modelId="{678B996C-CA0E-E04F-8D5B-0018DFB91B80}" type="parTrans" cxnId="{B89FE89A-0973-B446-A827-A3E95F7DE938}">
      <dgm:prSet/>
      <dgm:spPr/>
      <dgm:t>
        <a:bodyPr/>
        <a:lstStyle/>
        <a:p>
          <a:endParaRPr lang="es-ES"/>
        </a:p>
      </dgm:t>
    </dgm:pt>
    <dgm:pt modelId="{07BDC1DD-A3F5-524A-826D-20FE94AE205F}" type="sibTrans" cxnId="{B89FE89A-0973-B446-A827-A3E95F7DE938}">
      <dgm:prSet/>
      <dgm:spPr/>
      <dgm:t>
        <a:bodyPr/>
        <a:lstStyle/>
        <a:p>
          <a:endParaRPr lang="es-ES"/>
        </a:p>
      </dgm:t>
    </dgm:pt>
    <dgm:pt modelId="{B8A52E4D-4CFB-614E-9E7C-79A6F92BEB3B}">
      <dgm:prSet phldrT="[Texto]" custT="1"/>
      <dgm:spPr>
        <a:ln w="19050">
          <a:solidFill>
            <a:srgbClr val="009051"/>
          </a:solidFill>
        </a:ln>
      </dgm:spPr>
      <dgm:t>
        <a:bodyPr/>
        <a:lstStyle/>
        <a:p>
          <a:r>
            <a:rPr lang="es-ES" sz="1600" dirty="0"/>
            <a:t>Cumple </a:t>
          </a:r>
          <a:r>
            <a:rPr lang="es-ES" sz="1600" b="1" dirty="0"/>
            <a:t>valores éticos y legales</a:t>
          </a:r>
        </a:p>
      </dgm:t>
    </dgm:pt>
    <dgm:pt modelId="{84B7AB41-94B4-8F4C-A161-64070A337D75}" type="parTrans" cxnId="{A384C693-BEDD-FD4F-A4D3-AA0A2110E75F}">
      <dgm:prSet/>
      <dgm:spPr/>
      <dgm:t>
        <a:bodyPr/>
        <a:lstStyle/>
        <a:p>
          <a:endParaRPr lang="es-ES"/>
        </a:p>
      </dgm:t>
    </dgm:pt>
    <dgm:pt modelId="{D899BD30-DA01-1E4B-A2B1-6FD786672448}" type="sibTrans" cxnId="{A384C693-BEDD-FD4F-A4D3-AA0A2110E75F}">
      <dgm:prSet/>
      <dgm:spPr/>
      <dgm:t>
        <a:bodyPr/>
        <a:lstStyle/>
        <a:p>
          <a:endParaRPr lang="es-ES"/>
        </a:p>
      </dgm:t>
    </dgm:pt>
    <dgm:pt modelId="{BC347818-8102-DF45-96E7-747B7E57728A}" type="pres">
      <dgm:prSet presAssocID="{3720C16A-965E-9840-B89F-2CCD76F265F6}" presName="linear" presStyleCnt="0">
        <dgm:presLayoutVars>
          <dgm:dir/>
          <dgm:resizeHandles val="exact"/>
        </dgm:presLayoutVars>
      </dgm:prSet>
      <dgm:spPr/>
    </dgm:pt>
    <dgm:pt modelId="{C1AC37C0-BAB6-364F-BC0F-D8DDC58529DB}" type="pres">
      <dgm:prSet presAssocID="{0AA5F51D-392C-5D42-A650-BB8BA866A293}" presName="comp" presStyleCnt="0"/>
      <dgm:spPr/>
    </dgm:pt>
    <dgm:pt modelId="{086B2BCE-79E3-6F4D-A294-C48F34D01A7C}" type="pres">
      <dgm:prSet presAssocID="{0AA5F51D-392C-5D42-A650-BB8BA866A293}" presName="box" presStyleLbl="node1" presStyleIdx="0" presStyleCnt="3" custScaleY="69961" custLinFactNeighborY="-18526"/>
      <dgm:spPr/>
    </dgm:pt>
    <dgm:pt modelId="{078206A3-0E71-5E48-A5BB-8B91B194969E}" type="pres">
      <dgm:prSet presAssocID="{0AA5F51D-392C-5D42-A650-BB8BA866A293}" presName="img" presStyleLbl="fgImgPlace1" presStyleIdx="0" presStyleCnt="3" custScaleX="59307" custScaleY="44611" custLinFactNeighborX="-13715" custLinFactNeighborY="1082"/>
      <dgm:spPr>
        <a:blipFill>
          <a:blip xmlns:r="http://schemas.openxmlformats.org/officeDocument/2006/relationships" r:embed="rId1"/>
          <a:srcRect/>
          <a:stretch>
            <a:fillRect t="-37000" b="-37000"/>
          </a:stretch>
        </a:blipFill>
      </dgm:spPr>
    </dgm:pt>
    <dgm:pt modelId="{A2C37C1E-B15D-C64C-AD3F-F508FF49D46E}" type="pres">
      <dgm:prSet presAssocID="{0AA5F51D-392C-5D42-A650-BB8BA866A293}" presName="text" presStyleLbl="node1" presStyleIdx="0" presStyleCnt="3">
        <dgm:presLayoutVars>
          <dgm:bulletEnabled val="1"/>
        </dgm:presLayoutVars>
      </dgm:prSet>
      <dgm:spPr/>
    </dgm:pt>
    <dgm:pt modelId="{94A22FEB-48EC-EB47-A123-DFB2BAF9C1B3}" type="pres">
      <dgm:prSet presAssocID="{46EC6376-055D-464C-A64F-4784D75430BE}" presName="spacer" presStyleCnt="0"/>
      <dgm:spPr/>
    </dgm:pt>
    <dgm:pt modelId="{D1D51676-4DA5-2C42-8F47-FBE2139E4BDF}" type="pres">
      <dgm:prSet presAssocID="{36D04BF7-4FAA-5A4A-9543-F7B9BB67FDFD}" presName="comp" presStyleCnt="0"/>
      <dgm:spPr/>
    </dgm:pt>
    <dgm:pt modelId="{F71CA4B8-9BD2-A941-99CF-853356CAF8E9}" type="pres">
      <dgm:prSet presAssocID="{36D04BF7-4FAA-5A4A-9543-F7B9BB67FDFD}" presName="box" presStyleLbl="node1" presStyleIdx="1" presStyleCnt="3" custScaleY="68514" custLinFactNeighborY="-3763"/>
      <dgm:spPr/>
    </dgm:pt>
    <dgm:pt modelId="{2FAED588-6332-8746-9A41-871591D2C464}" type="pres">
      <dgm:prSet presAssocID="{36D04BF7-4FAA-5A4A-9543-F7B9BB67FDFD}" presName="img" presStyleLbl="fgImgPlace1" presStyleIdx="1" presStyleCnt="3" custScaleX="61375" custScaleY="43127" custLinFactNeighborX="-11844" custLinFactNeighborY="-274"/>
      <dgm:spPr>
        <a:blipFill>
          <a:blip xmlns:r="http://schemas.openxmlformats.org/officeDocument/2006/relationships" r:embed="rId2"/>
          <a:srcRect/>
          <a:stretch>
            <a:fillRect t="-8000" b="-8000"/>
          </a:stretch>
        </a:blipFill>
      </dgm:spPr>
    </dgm:pt>
    <dgm:pt modelId="{4CC5C154-0E73-B544-81C3-DF7C1314CF32}" type="pres">
      <dgm:prSet presAssocID="{36D04BF7-4FAA-5A4A-9543-F7B9BB67FDFD}" presName="text" presStyleLbl="node1" presStyleIdx="1" presStyleCnt="3">
        <dgm:presLayoutVars>
          <dgm:bulletEnabled val="1"/>
        </dgm:presLayoutVars>
      </dgm:prSet>
      <dgm:spPr/>
    </dgm:pt>
    <dgm:pt modelId="{9DC8D22C-3B45-0948-B46A-AACF80910C35}" type="pres">
      <dgm:prSet presAssocID="{26DB72CC-9D82-2443-9330-A734D82B0054}" presName="spacer" presStyleCnt="0"/>
      <dgm:spPr/>
    </dgm:pt>
    <dgm:pt modelId="{FFFEC42E-3299-254B-A92D-C1EB786B97ED}" type="pres">
      <dgm:prSet presAssocID="{9B15B91B-DBC9-C346-A5C0-2D11F270F149}" presName="comp" presStyleCnt="0"/>
      <dgm:spPr/>
    </dgm:pt>
    <dgm:pt modelId="{FBED7686-BF07-324F-9B28-C1CB38934A06}" type="pres">
      <dgm:prSet presAssocID="{9B15B91B-DBC9-C346-A5C0-2D11F270F149}" presName="box" presStyleLbl="node1" presStyleIdx="2" presStyleCnt="3" custScaleY="97809" custLinFactNeighborY="-8797"/>
      <dgm:spPr/>
    </dgm:pt>
    <dgm:pt modelId="{A19C56A0-3502-2348-8080-E4A9253C46A7}" type="pres">
      <dgm:prSet presAssocID="{9B15B91B-DBC9-C346-A5C0-2D11F270F149}" presName="img" presStyleLbl="fgImgPlace1" presStyleIdx="2" presStyleCnt="3" custScaleX="65693" custScaleY="50084" custLinFactNeighborX="-11493" custLinFactNeighborY="-4273"/>
      <dgm:spPr>
        <a:blipFill>
          <a:blip xmlns:r="http://schemas.openxmlformats.org/officeDocument/2006/relationships" r:embed="rId3"/>
          <a:srcRect/>
          <a:stretch>
            <a:fillRect t="-11000" b="-11000"/>
          </a:stretch>
        </a:blipFill>
      </dgm:spPr>
    </dgm:pt>
    <dgm:pt modelId="{BC84BC27-6B15-C249-95AA-F47049EB0BA5}" type="pres">
      <dgm:prSet presAssocID="{9B15B91B-DBC9-C346-A5C0-2D11F270F149}" presName="text" presStyleLbl="node1" presStyleIdx="2" presStyleCnt="3">
        <dgm:presLayoutVars>
          <dgm:bulletEnabled val="1"/>
        </dgm:presLayoutVars>
      </dgm:prSet>
      <dgm:spPr/>
    </dgm:pt>
  </dgm:ptLst>
  <dgm:cxnLst>
    <dgm:cxn modelId="{5C2CF10A-B3B3-D240-BBEB-60BA6CAFB4A4}" type="presOf" srcId="{3720C16A-965E-9840-B89F-2CCD76F265F6}" destId="{BC347818-8102-DF45-96E7-747B7E57728A}" srcOrd="0" destOrd="0" presId="urn:microsoft.com/office/officeart/2005/8/layout/vList4"/>
    <dgm:cxn modelId="{EFDA8517-8C9A-5844-92E1-C9713E8D8266}" type="presOf" srcId="{968DE47F-AB21-494B-B369-CBEDE28E9023}" destId="{4CC5C154-0E73-B544-81C3-DF7C1314CF32}" srcOrd="1" destOrd="1" presId="urn:microsoft.com/office/officeart/2005/8/layout/vList4"/>
    <dgm:cxn modelId="{AF7D031B-AA91-EF44-AD45-E7E8BF08F760}" type="presOf" srcId="{2C017A3D-F09B-454F-AD6F-1FAA7C9F872B}" destId="{BC84BC27-6B15-C249-95AA-F47049EB0BA5}" srcOrd="1" destOrd="1" presId="urn:microsoft.com/office/officeart/2005/8/layout/vList4"/>
    <dgm:cxn modelId="{8473CD1F-18F3-0440-BFBB-681F6C96D0ED}" srcId="{3720C16A-965E-9840-B89F-2CCD76F265F6}" destId="{0AA5F51D-392C-5D42-A650-BB8BA866A293}" srcOrd="0" destOrd="0" parTransId="{59902AA8-2E81-B146-B2CD-A955E37F5268}" sibTransId="{46EC6376-055D-464C-A64F-4784D75430BE}"/>
    <dgm:cxn modelId="{80612127-0D8F-DF40-AD3E-7806DE0274EF}" srcId="{0AA5F51D-392C-5D42-A650-BB8BA866A293}" destId="{2C55E11C-4A7E-8F4B-815A-52617FF3DE81}" srcOrd="1" destOrd="0" parTransId="{90EC2D88-61D3-744E-9619-E526E7D9B7F9}" sibTransId="{19265324-EA14-F54C-A7D5-B44BA7CDB1FD}"/>
    <dgm:cxn modelId="{11598B27-FC1A-DD4A-B24B-551CCA0CBB9C}" srcId="{36D04BF7-4FAA-5A4A-9543-F7B9BB67FDFD}" destId="{F464023D-CEAF-CF47-8580-6ACD8362D784}" srcOrd="1" destOrd="0" parTransId="{D06D14CC-1910-094E-A920-6DCA73721E75}" sibTransId="{ED4955BF-A8A3-144D-BD07-1818170028E5}"/>
    <dgm:cxn modelId="{46694C29-E3B4-B345-90EE-6A79240616F6}" type="presOf" srcId="{968DE47F-AB21-494B-B369-CBEDE28E9023}" destId="{F71CA4B8-9BD2-A941-99CF-853356CAF8E9}" srcOrd="0" destOrd="1" presId="urn:microsoft.com/office/officeart/2005/8/layout/vList4"/>
    <dgm:cxn modelId="{5F31B236-10F6-524B-B28F-433443BB9F41}" type="presOf" srcId="{9B15B91B-DBC9-C346-A5C0-2D11F270F149}" destId="{BC84BC27-6B15-C249-95AA-F47049EB0BA5}" srcOrd="1" destOrd="0" presId="urn:microsoft.com/office/officeart/2005/8/layout/vList4"/>
    <dgm:cxn modelId="{5C57F23A-086C-E544-A60C-DFF89BB69A76}" type="presOf" srcId="{F464023D-CEAF-CF47-8580-6ACD8362D784}" destId="{4CC5C154-0E73-B544-81C3-DF7C1314CF32}" srcOrd="1" destOrd="2" presId="urn:microsoft.com/office/officeart/2005/8/layout/vList4"/>
    <dgm:cxn modelId="{0FD22547-9816-E648-90AF-EA296CC4AACD}" type="presOf" srcId="{0AA5F51D-392C-5D42-A650-BB8BA866A293}" destId="{086B2BCE-79E3-6F4D-A294-C48F34D01A7C}" srcOrd="0" destOrd="0" presId="urn:microsoft.com/office/officeart/2005/8/layout/vList4"/>
    <dgm:cxn modelId="{2CD9835F-3EAD-164A-A16E-9E1FC4D16C72}" type="presOf" srcId="{B8A52E4D-4CFB-614E-9E7C-79A6F92BEB3B}" destId="{BC84BC27-6B15-C249-95AA-F47049EB0BA5}" srcOrd="1" destOrd="4" presId="urn:microsoft.com/office/officeart/2005/8/layout/vList4"/>
    <dgm:cxn modelId="{A83AD876-52B1-CE4A-8AF2-C49FEDAE71A0}" srcId="{0AA5F51D-392C-5D42-A650-BB8BA866A293}" destId="{F8974D46-14F7-6C49-97E0-B0C8E961EE9C}" srcOrd="0" destOrd="0" parTransId="{C2C3F357-EBEF-CD44-9E1B-22FB93D8ED1A}" sibTransId="{691E1878-61B6-B04C-AC9A-9BBA40167A28}"/>
    <dgm:cxn modelId="{6CFF6C78-58B2-7643-9897-07A4700C335F}" srcId="{3720C16A-965E-9840-B89F-2CCD76F265F6}" destId="{36D04BF7-4FAA-5A4A-9543-F7B9BB67FDFD}" srcOrd="1" destOrd="0" parTransId="{7FE0C15F-10B9-1448-BF60-43E7411FFE44}" sibTransId="{26DB72CC-9D82-2443-9330-A734D82B0054}"/>
    <dgm:cxn modelId="{B7CD7A7E-640A-B24E-B111-98412347226D}" type="presOf" srcId="{6AD6D0AF-139E-0D4D-B03C-DB54D2F56EC4}" destId="{BC84BC27-6B15-C249-95AA-F47049EB0BA5}" srcOrd="1" destOrd="2" presId="urn:microsoft.com/office/officeart/2005/8/layout/vList4"/>
    <dgm:cxn modelId="{8C9F8081-9B53-E64A-A7C8-96116B234C11}" type="presOf" srcId="{F464023D-CEAF-CF47-8580-6ACD8362D784}" destId="{F71CA4B8-9BD2-A941-99CF-853356CAF8E9}" srcOrd="0" destOrd="2" presId="urn:microsoft.com/office/officeart/2005/8/layout/vList4"/>
    <dgm:cxn modelId="{10D40382-8D8D-AF48-A3D7-C9813973737E}" srcId="{9B15B91B-DBC9-C346-A5C0-2D11F270F149}" destId="{2C017A3D-F09B-454F-AD6F-1FAA7C9F872B}" srcOrd="0" destOrd="0" parTransId="{8A371675-94A9-CB4F-9429-B741D3A2A1CB}" sibTransId="{C10052F1-FFA1-A649-A58F-FE9A780B8DD8}"/>
    <dgm:cxn modelId="{8205988C-1BDC-454F-AF41-48FE4E24FA09}" type="presOf" srcId="{9B15B91B-DBC9-C346-A5C0-2D11F270F149}" destId="{FBED7686-BF07-324F-9B28-C1CB38934A06}" srcOrd="0" destOrd="0" presId="urn:microsoft.com/office/officeart/2005/8/layout/vList4"/>
    <dgm:cxn modelId="{9AB3BE90-0D18-9B4C-BC81-29906C6AAB9D}" type="presOf" srcId="{A8054BCB-0A60-554D-9F99-F77B36AD4110}" destId="{FBED7686-BF07-324F-9B28-C1CB38934A06}" srcOrd="0" destOrd="3" presId="urn:microsoft.com/office/officeart/2005/8/layout/vList4"/>
    <dgm:cxn modelId="{A384C693-BEDD-FD4F-A4D3-AA0A2110E75F}" srcId="{9B15B91B-DBC9-C346-A5C0-2D11F270F149}" destId="{B8A52E4D-4CFB-614E-9E7C-79A6F92BEB3B}" srcOrd="3" destOrd="0" parTransId="{84B7AB41-94B4-8F4C-A161-64070A337D75}" sibTransId="{D899BD30-DA01-1E4B-A2B1-6FD786672448}"/>
    <dgm:cxn modelId="{4E40DC95-FD67-6648-BC10-A6DA137539BC}" srcId="{36D04BF7-4FAA-5A4A-9543-F7B9BB67FDFD}" destId="{968DE47F-AB21-494B-B369-CBEDE28E9023}" srcOrd="0" destOrd="0" parTransId="{F044DC0D-20AC-CA4F-9B15-D19EAF64F0D7}" sibTransId="{6A3FD682-5883-8149-ADAB-C0E774309C29}"/>
    <dgm:cxn modelId="{B89FE89A-0973-B446-A827-A3E95F7DE938}" srcId="{9B15B91B-DBC9-C346-A5C0-2D11F270F149}" destId="{6AD6D0AF-139E-0D4D-B03C-DB54D2F56EC4}" srcOrd="1" destOrd="0" parTransId="{678B996C-CA0E-E04F-8D5B-0018DFB91B80}" sibTransId="{07BDC1DD-A3F5-524A-826D-20FE94AE205F}"/>
    <dgm:cxn modelId="{C61498AD-B31A-1741-B82A-30B858B84B13}" type="presOf" srcId="{B8A52E4D-4CFB-614E-9E7C-79A6F92BEB3B}" destId="{FBED7686-BF07-324F-9B28-C1CB38934A06}" srcOrd="0" destOrd="4" presId="urn:microsoft.com/office/officeart/2005/8/layout/vList4"/>
    <dgm:cxn modelId="{375ABFAE-4FC1-CC4D-B174-50326CB42C4B}" srcId="{3720C16A-965E-9840-B89F-2CCD76F265F6}" destId="{9B15B91B-DBC9-C346-A5C0-2D11F270F149}" srcOrd="2" destOrd="0" parTransId="{50658BA5-6B38-2046-9584-D737EA8604E4}" sibTransId="{CDEBA1DF-A85F-6944-B25E-166D0B4B54E4}"/>
    <dgm:cxn modelId="{8F1899B6-07ED-834D-95AA-1DD4326E288B}" type="presOf" srcId="{F8974D46-14F7-6C49-97E0-B0C8E961EE9C}" destId="{086B2BCE-79E3-6F4D-A294-C48F34D01A7C}" srcOrd="0" destOrd="1" presId="urn:microsoft.com/office/officeart/2005/8/layout/vList4"/>
    <dgm:cxn modelId="{311594B7-F135-FE4C-8A4A-26F8CC569A77}" type="presOf" srcId="{36D04BF7-4FAA-5A4A-9543-F7B9BB67FDFD}" destId="{F71CA4B8-9BD2-A941-99CF-853356CAF8E9}" srcOrd="0" destOrd="0" presId="urn:microsoft.com/office/officeart/2005/8/layout/vList4"/>
    <dgm:cxn modelId="{87D41DBF-7EB8-A54A-9DDF-6230BDC7FED0}" type="presOf" srcId="{F8974D46-14F7-6C49-97E0-B0C8E961EE9C}" destId="{A2C37C1E-B15D-C64C-AD3F-F508FF49D46E}" srcOrd="1" destOrd="1" presId="urn:microsoft.com/office/officeart/2005/8/layout/vList4"/>
    <dgm:cxn modelId="{21CEF2CE-05E1-E244-8A9C-2192842239D4}" type="presOf" srcId="{0AA5F51D-392C-5D42-A650-BB8BA866A293}" destId="{A2C37C1E-B15D-C64C-AD3F-F508FF49D46E}" srcOrd="1" destOrd="0" presId="urn:microsoft.com/office/officeart/2005/8/layout/vList4"/>
    <dgm:cxn modelId="{A679A6D7-FE1C-444B-83CB-5CA96648D6B0}" type="presOf" srcId="{6AD6D0AF-139E-0D4D-B03C-DB54D2F56EC4}" destId="{FBED7686-BF07-324F-9B28-C1CB38934A06}" srcOrd="0" destOrd="2" presId="urn:microsoft.com/office/officeart/2005/8/layout/vList4"/>
    <dgm:cxn modelId="{5A6DAFD7-9DE6-8441-AFCA-3A9955BBDCE6}" type="presOf" srcId="{2C55E11C-4A7E-8F4B-815A-52617FF3DE81}" destId="{086B2BCE-79E3-6F4D-A294-C48F34D01A7C}" srcOrd="0" destOrd="2" presId="urn:microsoft.com/office/officeart/2005/8/layout/vList4"/>
    <dgm:cxn modelId="{CF5E24DA-774C-A946-B2C3-CCD1D698C2FB}" type="presOf" srcId="{A8054BCB-0A60-554D-9F99-F77B36AD4110}" destId="{BC84BC27-6B15-C249-95AA-F47049EB0BA5}" srcOrd="1" destOrd="3" presId="urn:microsoft.com/office/officeart/2005/8/layout/vList4"/>
    <dgm:cxn modelId="{7046A7DC-E16F-0E4C-A405-CC307E31F824}" type="presOf" srcId="{36D04BF7-4FAA-5A4A-9543-F7B9BB67FDFD}" destId="{4CC5C154-0E73-B544-81C3-DF7C1314CF32}" srcOrd="1" destOrd="0" presId="urn:microsoft.com/office/officeart/2005/8/layout/vList4"/>
    <dgm:cxn modelId="{073CF8E0-D395-7640-AA18-4A1117E421BC}" type="presOf" srcId="{2C017A3D-F09B-454F-AD6F-1FAA7C9F872B}" destId="{FBED7686-BF07-324F-9B28-C1CB38934A06}" srcOrd="0" destOrd="1" presId="urn:microsoft.com/office/officeart/2005/8/layout/vList4"/>
    <dgm:cxn modelId="{46BF19EC-166F-4C48-96D1-D83DC83E099D}" type="presOf" srcId="{2C55E11C-4A7E-8F4B-815A-52617FF3DE81}" destId="{A2C37C1E-B15D-C64C-AD3F-F508FF49D46E}" srcOrd="1" destOrd="2" presId="urn:microsoft.com/office/officeart/2005/8/layout/vList4"/>
    <dgm:cxn modelId="{D3521FEE-FCBD-654C-AB16-4CC5D0810A71}" srcId="{9B15B91B-DBC9-C346-A5C0-2D11F270F149}" destId="{A8054BCB-0A60-554D-9F99-F77B36AD4110}" srcOrd="2" destOrd="0" parTransId="{7D9653AE-BEE4-9D4A-A718-213B0418A33D}" sibTransId="{AE2454CB-71B8-1C4F-84BC-91455AC9B065}"/>
    <dgm:cxn modelId="{EEE44C75-A073-3F48-BDD6-13A83BD3E536}" type="presParOf" srcId="{BC347818-8102-DF45-96E7-747B7E57728A}" destId="{C1AC37C0-BAB6-364F-BC0F-D8DDC58529DB}" srcOrd="0" destOrd="0" presId="urn:microsoft.com/office/officeart/2005/8/layout/vList4"/>
    <dgm:cxn modelId="{AF7F68DD-934D-2E46-8472-F16C18821131}" type="presParOf" srcId="{C1AC37C0-BAB6-364F-BC0F-D8DDC58529DB}" destId="{086B2BCE-79E3-6F4D-A294-C48F34D01A7C}" srcOrd="0" destOrd="0" presId="urn:microsoft.com/office/officeart/2005/8/layout/vList4"/>
    <dgm:cxn modelId="{A7EC93AB-1557-ED48-AB0F-B34E1DDAFF9A}" type="presParOf" srcId="{C1AC37C0-BAB6-364F-BC0F-D8DDC58529DB}" destId="{078206A3-0E71-5E48-A5BB-8B91B194969E}" srcOrd="1" destOrd="0" presId="urn:microsoft.com/office/officeart/2005/8/layout/vList4"/>
    <dgm:cxn modelId="{352321AF-67F5-0C4E-9D8E-6A07CF500F77}" type="presParOf" srcId="{C1AC37C0-BAB6-364F-BC0F-D8DDC58529DB}" destId="{A2C37C1E-B15D-C64C-AD3F-F508FF49D46E}" srcOrd="2" destOrd="0" presId="urn:microsoft.com/office/officeart/2005/8/layout/vList4"/>
    <dgm:cxn modelId="{5F61004F-AB88-EE40-8AE7-73CD863D2382}" type="presParOf" srcId="{BC347818-8102-DF45-96E7-747B7E57728A}" destId="{94A22FEB-48EC-EB47-A123-DFB2BAF9C1B3}" srcOrd="1" destOrd="0" presId="urn:microsoft.com/office/officeart/2005/8/layout/vList4"/>
    <dgm:cxn modelId="{B2154E76-9973-2844-9A57-6D18B143D13B}" type="presParOf" srcId="{BC347818-8102-DF45-96E7-747B7E57728A}" destId="{D1D51676-4DA5-2C42-8F47-FBE2139E4BDF}" srcOrd="2" destOrd="0" presId="urn:microsoft.com/office/officeart/2005/8/layout/vList4"/>
    <dgm:cxn modelId="{7FE3C474-D775-C74F-B6B4-FB4C8D774F04}" type="presParOf" srcId="{D1D51676-4DA5-2C42-8F47-FBE2139E4BDF}" destId="{F71CA4B8-9BD2-A941-99CF-853356CAF8E9}" srcOrd="0" destOrd="0" presId="urn:microsoft.com/office/officeart/2005/8/layout/vList4"/>
    <dgm:cxn modelId="{C318F8B3-AAD3-3846-A37E-ABA33F3D1DFE}" type="presParOf" srcId="{D1D51676-4DA5-2C42-8F47-FBE2139E4BDF}" destId="{2FAED588-6332-8746-9A41-871591D2C464}" srcOrd="1" destOrd="0" presId="urn:microsoft.com/office/officeart/2005/8/layout/vList4"/>
    <dgm:cxn modelId="{F0B81E14-9F3D-3C44-9AA7-E7B4AA72107E}" type="presParOf" srcId="{D1D51676-4DA5-2C42-8F47-FBE2139E4BDF}" destId="{4CC5C154-0E73-B544-81C3-DF7C1314CF32}" srcOrd="2" destOrd="0" presId="urn:microsoft.com/office/officeart/2005/8/layout/vList4"/>
    <dgm:cxn modelId="{D0590807-1667-FB40-A24A-F9B7B4AC4E56}" type="presParOf" srcId="{BC347818-8102-DF45-96E7-747B7E57728A}" destId="{9DC8D22C-3B45-0948-B46A-AACF80910C35}" srcOrd="3" destOrd="0" presId="urn:microsoft.com/office/officeart/2005/8/layout/vList4"/>
    <dgm:cxn modelId="{87F11ED2-A428-3B40-99CF-D8E7B52716E8}" type="presParOf" srcId="{BC347818-8102-DF45-96E7-747B7E57728A}" destId="{FFFEC42E-3299-254B-A92D-C1EB786B97ED}" srcOrd="4" destOrd="0" presId="urn:microsoft.com/office/officeart/2005/8/layout/vList4"/>
    <dgm:cxn modelId="{2AC3A30C-288E-8841-9C2F-3BF763FED869}" type="presParOf" srcId="{FFFEC42E-3299-254B-A92D-C1EB786B97ED}" destId="{FBED7686-BF07-324F-9B28-C1CB38934A06}" srcOrd="0" destOrd="0" presId="urn:microsoft.com/office/officeart/2005/8/layout/vList4"/>
    <dgm:cxn modelId="{26B96A08-8F34-6048-B741-033849865249}" type="presParOf" srcId="{FFFEC42E-3299-254B-A92D-C1EB786B97ED}" destId="{A19C56A0-3502-2348-8080-E4A9253C46A7}" srcOrd="1" destOrd="0" presId="urn:microsoft.com/office/officeart/2005/8/layout/vList4"/>
    <dgm:cxn modelId="{BC2CBBF5-B629-6640-9960-0024EC4BE5FF}" type="presParOf" srcId="{FFFEC42E-3299-254B-A92D-C1EB786B97ED}" destId="{BC84BC27-6B15-C249-95AA-F47049EB0BA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BD58DC-FF5F-413D-9E7B-571617AEE02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E214071-D3A5-4F44-9643-A9C80DFCA362}">
      <dgm:prSet custT="1"/>
      <dgm:spPr/>
      <dgm:t>
        <a:bodyPr/>
        <a:lstStyle/>
        <a:p>
          <a:pPr>
            <a:lnSpc>
              <a:spcPct val="100000"/>
            </a:lnSpc>
          </a:pPr>
          <a:r>
            <a:rPr lang="es-ES" sz="1600" dirty="0"/>
            <a:t>La </a:t>
          </a:r>
          <a:r>
            <a:rPr lang="es-ES" sz="1600" b="1" dirty="0" err="1">
              <a:solidFill>
                <a:schemeClr val="accent2">
                  <a:lumMod val="75000"/>
                </a:schemeClr>
              </a:solidFill>
            </a:rPr>
            <a:t>ética</a:t>
          </a:r>
          <a:r>
            <a:rPr lang="es-ES" sz="1600" b="1" dirty="0">
              <a:solidFill>
                <a:schemeClr val="accent2">
                  <a:lumMod val="75000"/>
                </a:schemeClr>
              </a:solidFill>
            </a:rPr>
            <a:t> deliberativa </a:t>
          </a:r>
          <a:r>
            <a:rPr lang="es-ES" sz="1600" b="1" dirty="0"/>
            <a:t> </a:t>
          </a:r>
          <a:r>
            <a:rPr lang="es-ES" sz="1600" dirty="0" err="1"/>
            <a:t>guía</a:t>
          </a:r>
          <a:r>
            <a:rPr lang="es-ES" sz="1600" dirty="0"/>
            <a:t> la toma de decisiones ante casos clínicos complejos.</a:t>
          </a:r>
          <a:endParaRPr lang="en-US" sz="1600" dirty="0"/>
        </a:p>
      </dgm:t>
    </dgm:pt>
    <dgm:pt modelId="{EB226693-3555-4170-B8DE-432EFC6BB86F}" type="parTrans" cxnId="{0E7B59BE-1187-4EEF-8E4C-848194CF431F}">
      <dgm:prSet/>
      <dgm:spPr/>
      <dgm:t>
        <a:bodyPr/>
        <a:lstStyle/>
        <a:p>
          <a:endParaRPr lang="en-US"/>
        </a:p>
      </dgm:t>
    </dgm:pt>
    <dgm:pt modelId="{5D08281E-0226-42BA-81E6-0BF7F7055481}" type="sibTrans" cxnId="{0E7B59BE-1187-4EEF-8E4C-848194CF431F}">
      <dgm:prSet/>
      <dgm:spPr/>
      <dgm:t>
        <a:bodyPr/>
        <a:lstStyle/>
        <a:p>
          <a:pPr>
            <a:lnSpc>
              <a:spcPct val="100000"/>
            </a:lnSpc>
          </a:pPr>
          <a:endParaRPr lang="en-US"/>
        </a:p>
      </dgm:t>
    </dgm:pt>
    <dgm:pt modelId="{28DCB92E-B552-4D45-BF53-E2E023AAE5A0}">
      <dgm:prSet custT="1"/>
      <dgm:spPr/>
      <dgm:t>
        <a:bodyPr/>
        <a:lstStyle/>
        <a:p>
          <a:pPr>
            <a:lnSpc>
              <a:spcPct val="100000"/>
            </a:lnSpc>
          </a:pPr>
          <a:r>
            <a:rPr lang="es-ES" sz="1600" dirty="0"/>
            <a:t>Los </a:t>
          </a:r>
          <a:r>
            <a:rPr lang="es-ES" sz="1600" b="1" dirty="0">
              <a:solidFill>
                <a:srgbClr val="009051"/>
              </a:solidFill>
            </a:rPr>
            <a:t>cursos de </a:t>
          </a:r>
          <a:r>
            <a:rPr lang="es-ES" sz="1600" b="1" dirty="0" err="1">
              <a:solidFill>
                <a:srgbClr val="009051"/>
              </a:solidFill>
            </a:rPr>
            <a:t>acción</a:t>
          </a:r>
          <a:r>
            <a:rPr lang="es-ES" sz="1600" b="1" dirty="0">
              <a:solidFill>
                <a:srgbClr val="009051"/>
              </a:solidFill>
            </a:rPr>
            <a:t> intermedios </a:t>
          </a:r>
          <a:r>
            <a:rPr lang="es-ES" sz="1600" dirty="0"/>
            <a:t>permiten respetar los principios </a:t>
          </a:r>
          <a:r>
            <a:rPr lang="es-ES" sz="1600" dirty="0" err="1"/>
            <a:t>bioéticos</a:t>
          </a:r>
          <a:r>
            <a:rPr lang="es-ES" sz="1600" dirty="0"/>
            <a:t> buscando una </a:t>
          </a:r>
          <a:r>
            <a:rPr lang="es-ES" sz="1600" b="1" dirty="0" err="1">
              <a:solidFill>
                <a:srgbClr val="009051"/>
              </a:solidFill>
            </a:rPr>
            <a:t>decisión</a:t>
          </a:r>
          <a:r>
            <a:rPr lang="es-ES" sz="1600" b="1" dirty="0">
              <a:solidFill>
                <a:srgbClr val="009051"/>
              </a:solidFill>
            </a:rPr>
            <a:t> equilibrada</a:t>
          </a:r>
          <a:r>
            <a:rPr lang="es-ES" sz="1600" dirty="0"/>
            <a:t>. </a:t>
          </a:r>
          <a:endParaRPr lang="en-US" sz="1600" dirty="0"/>
        </a:p>
      </dgm:t>
    </dgm:pt>
    <dgm:pt modelId="{5CFE6798-B299-4821-ACC6-7796917FE592}" type="parTrans" cxnId="{A9216653-91EC-4358-B1EA-B467C761FFF3}">
      <dgm:prSet/>
      <dgm:spPr/>
      <dgm:t>
        <a:bodyPr/>
        <a:lstStyle/>
        <a:p>
          <a:endParaRPr lang="en-US"/>
        </a:p>
      </dgm:t>
    </dgm:pt>
    <dgm:pt modelId="{CD041180-1309-46A8-857A-F92D7AB40B75}" type="sibTrans" cxnId="{A9216653-91EC-4358-B1EA-B467C761FFF3}">
      <dgm:prSet/>
      <dgm:spPr/>
      <dgm:t>
        <a:bodyPr/>
        <a:lstStyle/>
        <a:p>
          <a:pPr>
            <a:lnSpc>
              <a:spcPct val="100000"/>
            </a:lnSpc>
          </a:pPr>
          <a:endParaRPr lang="en-US"/>
        </a:p>
      </dgm:t>
    </dgm:pt>
    <dgm:pt modelId="{61852422-C156-42C5-B4DD-E6A443D4F0BA}">
      <dgm:prSet custT="1"/>
      <dgm:spPr/>
      <dgm:t>
        <a:bodyPr/>
        <a:lstStyle/>
        <a:p>
          <a:pPr>
            <a:lnSpc>
              <a:spcPct val="100000"/>
            </a:lnSpc>
          </a:pPr>
          <a:r>
            <a:rPr lang="es-ES" sz="1600" b="0" dirty="0">
              <a:solidFill>
                <a:schemeClr val="tx1"/>
              </a:solidFill>
            </a:rPr>
            <a:t>Los</a:t>
          </a:r>
          <a:r>
            <a:rPr lang="es-ES" sz="1600" b="1" dirty="0">
              <a:solidFill>
                <a:srgbClr val="7030A0"/>
              </a:solidFill>
            </a:rPr>
            <a:t> </a:t>
          </a:r>
          <a:r>
            <a:rPr lang="es-ES" sz="1600" b="1" dirty="0" err="1">
              <a:solidFill>
                <a:srgbClr val="7030A0"/>
              </a:solidFill>
            </a:rPr>
            <a:t>comités</a:t>
          </a:r>
          <a:r>
            <a:rPr lang="es-ES" sz="1600" b="1" dirty="0">
              <a:solidFill>
                <a:srgbClr val="7030A0"/>
              </a:solidFill>
            </a:rPr>
            <a:t> multidisciplinares</a:t>
          </a:r>
          <a:r>
            <a:rPr lang="es-ES" sz="1600" dirty="0"/>
            <a:t> </a:t>
          </a:r>
          <a:r>
            <a:rPr lang="es-ES" sz="1600" dirty="0">
              <a:solidFill>
                <a:schemeClr val="tx1"/>
              </a:solidFill>
            </a:rPr>
            <a:t>son necesarios </a:t>
          </a:r>
          <a:r>
            <a:rPr lang="es-ES" sz="1600" dirty="0"/>
            <a:t>para la toma de decisiones, que a su vez se deben </a:t>
          </a:r>
          <a:r>
            <a:rPr lang="es-ES" sz="1600" b="1" dirty="0">
              <a:solidFill>
                <a:srgbClr val="7030A0"/>
              </a:solidFill>
            </a:rPr>
            <a:t>comunicar</a:t>
          </a:r>
          <a:r>
            <a:rPr lang="es-ES" sz="1600" dirty="0"/>
            <a:t> de forma comprensible y honesta al paciente.</a:t>
          </a:r>
          <a:endParaRPr lang="en-US" sz="1600" dirty="0"/>
        </a:p>
      </dgm:t>
    </dgm:pt>
    <dgm:pt modelId="{D458FC83-EE65-4A16-8E73-60DA4F4DCF33}" type="parTrans" cxnId="{BE4FFD1F-8A46-42CE-B376-8A03A53DB674}">
      <dgm:prSet/>
      <dgm:spPr/>
      <dgm:t>
        <a:bodyPr/>
        <a:lstStyle/>
        <a:p>
          <a:endParaRPr lang="en-US"/>
        </a:p>
      </dgm:t>
    </dgm:pt>
    <dgm:pt modelId="{EF7FBC79-59C4-456A-AC28-37AEBB8F4815}" type="sibTrans" cxnId="{BE4FFD1F-8A46-42CE-B376-8A03A53DB674}">
      <dgm:prSet/>
      <dgm:spPr/>
      <dgm:t>
        <a:bodyPr/>
        <a:lstStyle/>
        <a:p>
          <a:pPr>
            <a:lnSpc>
              <a:spcPct val="100000"/>
            </a:lnSpc>
          </a:pPr>
          <a:endParaRPr lang="en-US"/>
        </a:p>
      </dgm:t>
    </dgm:pt>
    <dgm:pt modelId="{DFA784B4-FBB9-42CC-81BD-68A07ABAB2D5}">
      <dgm:prSet custT="1"/>
      <dgm:spPr/>
      <dgm:t>
        <a:bodyPr/>
        <a:lstStyle/>
        <a:p>
          <a:pPr>
            <a:lnSpc>
              <a:spcPct val="100000"/>
            </a:lnSpc>
          </a:pPr>
          <a:r>
            <a:rPr lang="es-ES" sz="1600" b="1" dirty="0">
              <a:solidFill>
                <a:schemeClr val="accent5">
                  <a:lumMod val="75000"/>
                </a:schemeClr>
              </a:solidFill>
            </a:rPr>
            <a:t>Compartir</a:t>
          </a:r>
          <a:r>
            <a:rPr lang="es-ES" sz="1600" dirty="0"/>
            <a:t> dilemas y decisiones con </a:t>
          </a:r>
          <a:r>
            <a:rPr lang="es-ES" sz="1600" b="1" dirty="0">
              <a:solidFill>
                <a:schemeClr val="accent5">
                  <a:lumMod val="75000"/>
                </a:schemeClr>
              </a:solidFill>
            </a:rPr>
            <a:t>otros profesionales</a:t>
          </a:r>
          <a:r>
            <a:rPr lang="es-ES" sz="1600" dirty="0"/>
            <a:t> supone una </a:t>
          </a:r>
          <a:r>
            <a:rPr lang="es-ES" sz="1600" b="1" dirty="0">
              <a:solidFill>
                <a:schemeClr val="accent5">
                  <a:lumMod val="75000"/>
                </a:schemeClr>
              </a:solidFill>
            </a:rPr>
            <a:t>herramienta</a:t>
          </a:r>
          <a:r>
            <a:rPr lang="es-ES" sz="1600" dirty="0"/>
            <a:t> útil para afrontar conflictos éticos.</a:t>
          </a:r>
          <a:endParaRPr lang="en-US" sz="1600" dirty="0"/>
        </a:p>
      </dgm:t>
    </dgm:pt>
    <dgm:pt modelId="{5479AFCD-BCB8-4AC1-ABCF-003547BA71AA}" type="parTrans" cxnId="{9EC0840B-4861-41CE-9FC5-40936AD98D71}">
      <dgm:prSet/>
      <dgm:spPr/>
      <dgm:t>
        <a:bodyPr/>
        <a:lstStyle/>
        <a:p>
          <a:endParaRPr lang="en-US"/>
        </a:p>
      </dgm:t>
    </dgm:pt>
    <dgm:pt modelId="{FE3B3A5D-E26C-4047-8231-8C13001A9A79}" type="sibTrans" cxnId="{9EC0840B-4861-41CE-9FC5-40936AD98D71}">
      <dgm:prSet/>
      <dgm:spPr/>
      <dgm:t>
        <a:bodyPr/>
        <a:lstStyle/>
        <a:p>
          <a:pPr>
            <a:lnSpc>
              <a:spcPct val="100000"/>
            </a:lnSpc>
          </a:pPr>
          <a:endParaRPr lang="en-US"/>
        </a:p>
      </dgm:t>
    </dgm:pt>
    <dgm:pt modelId="{09E99A16-8F2D-4140-B81D-35ABD98EBCC1}">
      <dgm:prSet custT="1"/>
      <dgm:spPr/>
      <dgm:t>
        <a:bodyPr/>
        <a:lstStyle/>
        <a:p>
          <a:pPr>
            <a:lnSpc>
              <a:spcPct val="100000"/>
            </a:lnSpc>
          </a:pPr>
          <a:r>
            <a:rPr lang="es-ES" sz="1600" b="1" i="0" u="none" strike="noStrike" cap="none" dirty="0">
              <a:ln>
                <a:noFill/>
              </a:ln>
              <a:solidFill>
                <a:srgbClr val="FF0000"/>
              </a:solidFill>
              <a:effectLst/>
              <a:latin typeface="+mn-lt"/>
              <a:ea typeface="Microsoft YaHei" pitchFamily="2"/>
              <a:cs typeface="Arial" pitchFamily="2"/>
            </a:rPr>
            <a:t>Servicios de Medicina Legal </a:t>
          </a:r>
          <a:r>
            <a:rPr lang="es-ES" sz="1600" b="0" i="0" u="none" strike="noStrike" cap="none" dirty="0">
              <a:ln>
                <a:noFill/>
              </a:ln>
              <a:effectLst/>
              <a:latin typeface="+mn-lt"/>
              <a:ea typeface="Microsoft YaHei" pitchFamily="2"/>
              <a:cs typeface="Arial" pitchFamily="2"/>
            </a:rPr>
            <a:t>en hospitales 3º nivel (centros trasplantadores)</a:t>
          </a:r>
          <a:r>
            <a:rPr lang="es-ES" sz="1600" b="0" i="0" u="none" strike="noStrike" cap="none" dirty="0">
              <a:ln>
                <a:noFill/>
              </a:ln>
              <a:effectLst/>
              <a:latin typeface="+mn-lt"/>
              <a:ea typeface="Microsoft YaHei" pitchFamily="2"/>
              <a:cs typeface="Arial" pitchFamily="2"/>
              <a:sym typeface="Wingdings" pitchFamily="2" charset="2"/>
            </a:rPr>
            <a:t></a:t>
          </a:r>
          <a:r>
            <a:rPr lang="es-ES" sz="1600" b="0" i="0" u="none" strike="noStrike" cap="none" dirty="0">
              <a:ln>
                <a:noFill/>
              </a:ln>
              <a:effectLst/>
              <a:latin typeface="+mn-lt"/>
              <a:ea typeface="Microsoft YaHei" pitchFamily="2"/>
              <a:cs typeface="Arial" pitchFamily="2"/>
            </a:rPr>
            <a:t>ofrecer asesoramiento legal en práctica clínica </a:t>
          </a:r>
          <a:endParaRPr lang="es-ES" sz="1600" b="0" i="0" u="none" strike="noStrike" cap="none" dirty="0">
            <a:ln>
              <a:noFill/>
            </a:ln>
            <a:effectLst/>
            <a:latin typeface="Liberation Sans" pitchFamily="18"/>
            <a:ea typeface="Microsoft YaHei" pitchFamily="2"/>
            <a:cs typeface="Arial" pitchFamily="2"/>
          </a:endParaRPr>
        </a:p>
      </dgm:t>
    </dgm:pt>
    <dgm:pt modelId="{044CBA36-43FD-1149-9224-A897AFB19986}" type="sibTrans" cxnId="{902153FC-2632-934B-99BF-DBEFCF619878}">
      <dgm:prSet/>
      <dgm:spPr/>
      <dgm:t>
        <a:bodyPr/>
        <a:lstStyle/>
        <a:p>
          <a:endParaRPr lang="es-ES"/>
        </a:p>
      </dgm:t>
    </dgm:pt>
    <dgm:pt modelId="{EAB55E57-E4CA-F445-9D3A-C19A16B1F367}" type="parTrans" cxnId="{902153FC-2632-934B-99BF-DBEFCF619878}">
      <dgm:prSet/>
      <dgm:spPr/>
      <dgm:t>
        <a:bodyPr/>
        <a:lstStyle/>
        <a:p>
          <a:endParaRPr lang="es-ES"/>
        </a:p>
      </dgm:t>
    </dgm:pt>
    <dgm:pt modelId="{C849F839-4DCF-4B49-8259-41A7387DA537}" type="pres">
      <dgm:prSet presAssocID="{F9BD58DC-FF5F-413D-9E7B-571617AEE027}" presName="root" presStyleCnt="0">
        <dgm:presLayoutVars>
          <dgm:dir/>
          <dgm:resizeHandles val="exact"/>
        </dgm:presLayoutVars>
      </dgm:prSet>
      <dgm:spPr/>
    </dgm:pt>
    <dgm:pt modelId="{1153D525-CB22-4839-BBDF-81031418B4C9}" type="pres">
      <dgm:prSet presAssocID="{CE214071-D3A5-4F44-9643-A9C80DFCA362}" presName="compNode" presStyleCnt="0"/>
      <dgm:spPr/>
    </dgm:pt>
    <dgm:pt modelId="{3EC54D74-8B7F-48E1-86B7-8CDC33E62C8F}" type="pres">
      <dgm:prSet presAssocID="{CE214071-D3A5-4F44-9643-A9C80DFCA362}" presName="bgRect" presStyleLbl="bgShp" presStyleIdx="0" presStyleCnt="5" custLinFactNeighborY="37232"/>
      <dgm:spPr/>
    </dgm:pt>
    <dgm:pt modelId="{0E75D8CF-CF82-4222-B5F8-A97C476B3BBC}" type="pres">
      <dgm:prSet presAssocID="{CE214071-D3A5-4F44-9643-A9C80DFCA362}" presName="iconRect" presStyleLbl="node1" presStyleIdx="0" presStyleCnt="5" custLinFactNeighborX="5410" custLinFactNeighborY="7062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ca de verificación"/>
        </a:ext>
      </dgm:extLst>
    </dgm:pt>
    <dgm:pt modelId="{31D634B5-78D7-4C27-BEF7-D02CA5ABB83B}" type="pres">
      <dgm:prSet presAssocID="{CE214071-D3A5-4F44-9643-A9C80DFCA362}" presName="spaceRect" presStyleCnt="0"/>
      <dgm:spPr/>
    </dgm:pt>
    <dgm:pt modelId="{68E96C8B-077A-4C53-A1DA-B75B6B04D86A}" type="pres">
      <dgm:prSet presAssocID="{CE214071-D3A5-4F44-9643-A9C80DFCA362}" presName="parTx" presStyleLbl="revTx" presStyleIdx="0" presStyleCnt="5" custLinFactNeighborY="40849">
        <dgm:presLayoutVars>
          <dgm:chMax val="0"/>
          <dgm:chPref val="0"/>
        </dgm:presLayoutVars>
      </dgm:prSet>
      <dgm:spPr/>
    </dgm:pt>
    <dgm:pt modelId="{DC2A5785-58A8-4DD1-964F-D5D817C9CFA9}" type="pres">
      <dgm:prSet presAssocID="{5D08281E-0226-42BA-81E6-0BF7F7055481}" presName="sibTrans" presStyleCnt="0"/>
      <dgm:spPr/>
    </dgm:pt>
    <dgm:pt modelId="{3970FE55-481B-44F5-8CD3-EA5D1F4BEA64}" type="pres">
      <dgm:prSet presAssocID="{28DCB92E-B552-4D45-BF53-E2E023AAE5A0}" presName="compNode" presStyleCnt="0"/>
      <dgm:spPr/>
    </dgm:pt>
    <dgm:pt modelId="{EC90AD91-DD04-499E-A4FD-7F772966AFD9}" type="pres">
      <dgm:prSet presAssocID="{28DCB92E-B552-4D45-BF53-E2E023AAE5A0}" presName="bgRect" presStyleLbl="bgShp" presStyleIdx="1" presStyleCnt="5" custLinFactNeighborX="-162" custLinFactNeighborY="40503"/>
      <dgm:spPr/>
    </dgm:pt>
    <dgm:pt modelId="{35E24D00-5E20-4488-ABA3-11AA00AF854A}" type="pres">
      <dgm:prSet presAssocID="{28DCB92E-B552-4D45-BF53-E2E023AAE5A0}" presName="iconRect" presStyleLbl="node1" presStyleIdx="1" presStyleCnt="5" custLinFactNeighborX="-6489" custLinFactNeighborY="7361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e"/>
        </a:ext>
      </dgm:extLst>
    </dgm:pt>
    <dgm:pt modelId="{9D1CEED8-BD44-424A-A29E-1F1FA247A77C}" type="pres">
      <dgm:prSet presAssocID="{28DCB92E-B552-4D45-BF53-E2E023AAE5A0}" presName="spaceRect" presStyleCnt="0"/>
      <dgm:spPr/>
    </dgm:pt>
    <dgm:pt modelId="{04C63CDE-AA1F-473D-A7C9-ED53F08DDFD7}" type="pres">
      <dgm:prSet presAssocID="{28DCB92E-B552-4D45-BF53-E2E023AAE5A0}" presName="parTx" presStyleLbl="revTx" presStyleIdx="1" presStyleCnt="5" custLinFactNeighborY="32779">
        <dgm:presLayoutVars>
          <dgm:chMax val="0"/>
          <dgm:chPref val="0"/>
        </dgm:presLayoutVars>
      </dgm:prSet>
      <dgm:spPr/>
    </dgm:pt>
    <dgm:pt modelId="{EEB28B86-039C-484D-9E90-7A8169454908}" type="pres">
      <dgm:prSet presAssocID="{CD041180-1309-46A8-857A-F92D7AB40B75}" presName="sibTrans" presStyleCnt="0"/>
      <dgm:spPr/>
    </dgm:pt>
    <dgm:pt modelId="{C5D34943-DB37-45FF-95D0-B2C0EBC2C7BE}" type="pres">
      <dgm:prSet presAssocID="{61852422-C156-42C5-B4DD-E6A443D4F0BA}" presName="compNode" presStyleCnt="0"/>
      <dgm:spPr/>
    </dgm:pt>
    <dgm:pt modelId="{EB9F24BE-0166-4469-9844-24C196A0799A}" type="pres">
      <dgm:prSet presAssocID="{61852422-C156-42C5-B4DD-E6A443D4F0BA}" presName="bgRect" presStyleLbl="bgShp" presStyleIdx="2" presStyleCnt="5" custLinFactNeighborY="23047"/>
      <dgm:spPr/>
    </dgm:pt>
    <dgm:pt modelId="{B94EF60D-5B2C-45AC-942F-531512740185}" type="pres">
      <dgm:prSet presAssocID="{61852422-C156-42C5-B4DD-E6A443D4F0B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erarquía"/>
        </a:ext>
      </dgm:extLst>
    </dgm:pt>
    <dgm:pt modelId="{6FAC7A08-5F08-46EE-9663-13045BF7A2B7}" type="pres">
      <dgm:prSet presAssocID="{61852422-C156-42C5-B4DD-E6A443D4F0BA}" presName="spaceRect" presStyleCnt="0"/>
      <dgm:spPr/>
    </dgm:pt>
    <dgm:pt modelId="{287078CE-3BBB-43B3-A66D-56DA9EF622D7}" type="pres">
      <dgm:prSet presAssocID="{61852422-C156-42C5-B4DD-E6A443D4F0BA}" presName="parTx" presStyleLbl="revTx" presStyleIdx="2" presStyleCnt="5" custLinFactNeighborX="-1050" custLinFactNeighborY="18283">
        <dgm:presLayoutVars>
          <dgm:chMax val="0"/>
          <dgm:chPref val="0"/>
        </dgm:presLayoutVars>
      </dgm:prSet>
      <dgm:spPr/>
    </dgm:pt>
    <dgm:pt modelId="{DAB1D464-3992-41D3-B67E-FDA2FEB9C9A8}" type="pres">
      <dgm:prSet presAssocID="{EF7FBC79-59C4-456A-AC28-37AEBB8F4815}" presName="sibTrans" presStyleCnt="0"/>
      <dgm:spPr/>
    </dgm:pt>
    <dgm:pt modelId="{ACFA150A-3191-481B-9584-4A44BD7C527A}" type="pres">
      <dgm:prSet presAssocID="{DFA784B4-FBB9-42CC-81BD-68A07ABAB2D5}" presName="compNode" presStyleCnt="0"/>
      <dgm:spPr/>
    </dgm:pt>
    <dgm:pt modelId="{EF853DAC-D1D3-42B7-97D1-BE96C4DA45A9}" type="pres">
      <dgm:prSet presAssocID="{DFA784B4-FBB9-42CC-81BD-68A07ABAB2D5}" presName="bgRect" presStyleLbl="bgShp" presStyleIdx="3" presStyleCnt="5" custLinFactNeighborY="10712"/>
      <dgm:spPr>
        <a:ln>
          <a:solidFill>
            <a:srgbClr val="009193"/>
          </a:solidFill>
        </a:ln>
      </dgm:spPr>
    </dgm:pt>
    <dgm:pt modelId="{6757D87B-5B6F-4E46-B240-D25826770FE4}" type="pres">
      <dgm:prSet presAssocID="{DFA784B4-FBB9-42CC-81BD-68A07ABAB2D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1F387BE9-02D3-4487-B677-283F7CADDE21}" type="pres">
      <dgm:prSet presAssocID="{DFA784B4-FBB9-42CC-81BD-68A07ABAB2D5}" presName="spaceRect" presStyleCnt="0"/>
      <dgm:spPr/>
    </dgm:pt>
    <dgm:pt modelId="{18D2BE2E-69ED-4749-92C4-A003626B9181}" type="pres">
      <dgm:prSet presAssocID="{DFA784B4-FBB9-42CC-81BD-68A07ABAB2D5}" presName="parTx" presStyleLbl="revTx" presStyleIdx="3" presStyleCnt="5">
        <dgm:presLayoutVars>
          <dgm:chMax val="0"/>
          <dgm:chPref val="0"/>
        </dgm:presLayoutVars>
      </dgm:prSet>
      <dgm:spPr/>
    </dgm:pt>
    <dgm:pt modelId="{056DFBB9-8CC6-4898-ADB8-23EBCDBCC80D}" type="pres">
      <dgm:prSet presAssocID="{FE3B3A5D-E26C-4047-8231-8C13001A9A79}" presName="sibTrans" presStyleCnt="0"/>
      <dgm:spPr/>
    </dgm:pt>
    <dgm:pt modelId="{9F9B6548-38A1-6B47-A59D-B61C61619DC3}" type="pres">
      <dgm:prSet presAssocID="{09E99A16-8F2D-4140-B81D-35ABD98EBCC1}" presName="compNode" presStyleCnt="0"/>
      <dgm:spPr/>
    </dgm:pt>
    <dgm:pt modelId="{B4A04B2D-4EA8-C242-978E-9E406CADF1CF}" type="pres">
      <dgm:prSet presAssocID="{09E99A16-8F2D-4140-B81D-35ABD98EBCC1}" presName="bgRect" presStyleLbl="bgShp" presStyleIdx="4" presStyleCnt="5"/>
      <dgm:spPr/>
    </dgm:pt>
    <dgm:pt modelId="{645594C0-E694-974A-8732-39AC43DD7726}" type="pres">
      <dgm:prSet presAssocID="{09E99A16-8F2D-4140-B81D-35ABD98EBCC1}" presName="iconRect" presStyleLbl="node1" presStyleIdx="4" presStyleCnt="5" custScaleY="10674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solidFill>
            <a:srgbClr val="FF0000">
              <a:alpha val="0"/>
            </a:srgbClr>
          </a:solidFill>
        </a:ln>
      </dgm:spPr>
    </dgm:pt>
    <dgm:pt modelId="{60223941-7174-C145-B1F5-ACDF7EDB4376}" type="pres">
      <dgm:prSet presAssocID="{09E99A16-8F2D-4140-B81D-35ABD98EBCC1}" presName="spaceRect" presStyleCnt="0"/>
      <dgm:spPr/>
    </dgm:pt>
    <dgm:pt modelId="{081BAD07-E9D8-E440-8F1F-E62B68682BFF}" type="pres">
      <dgm:prSet presAssocID="{09E99A16-8F2D-4140-B81D-35ABD98EBCC1}" presName="parTx" presStyleLbl="revTx" presStyleIdx="4" presStyleCnt="5" custLinFactNeighborX="-770" custLinFactNeighborY="-8578">
        <dgm:presLayoutVars>
          <dgm:chMax val="0"/>
          <dgm:chPref val="0"/>
        </dgm:presLayoutVars>
      </dgm:prSet>
      <dgm:spPr/>
    </dgm:pt>
  </dgm:ptLst>
  <dgm:cxnLst>
    <dgm:cxn modelId="{9EC0840B-4861-41CE-9FC5-40936AD98D71}" srcId="{F9BD58DC-FF5F-413D-9E7B-571617AEE027}" destId="{DFA784B4-FBB9-42CC-81BD-68A07ABAB2D5}" srcOrd="3" destOrd="0" parTransId="{5479AFCD-BCB8-4AC1-ABCF-003547BA71AA}" sibTransId="{FE3B3A5D-E26C-4047-8231-8C13001A9A79}"/>
    <dgm:cxn modelId="{BE4FFD1F-8A46-42CE-B376-8A03A53DB674}" srcId="{F9BD58DC-FF5F-413D-9E7B-571617AEE027}" destId="{61852422-C156-42C5-B4DD-E6A443D4F0BA}" srcOrd="2" destOrd="0" parTransId="{D458FC83-EE65-4A16-8E73-60DA4F4DCF33}" sibTransId="{EF7FBC79-59C4-456A-AC28-37AEBB8F4815}"/>
    <dgm:cxn modelId="{CEFF673D-F0D9-5D4A-899C-6D0EDC50FFA8}" type="presOf" srcId="{F9BD58DC-FF5F-413D-9E7B-571617AEE027}" destId="{C849F839-4DCF-4B49-8259-41A7387DA537}" srcOrd="0" destOrd="0" presId="urn:microsoft.com/office/officeart/2018/2/layout/IconVerticalSolidList"/>
    <dgm:cxn modelId="{A9216653-91EC-4358-B1EA-B467C761FFF3}" srcId="{F9BD58DC-FF5F-413D-9E7B-571617AEE027}" destId="{28DCB92E-B552-4D45-BF53-E2E023AAE5A0}" srcOrd="1" destOrd="0" parTransId="{5CFE6798-B299-4821-ACC6-7796917FE592}" sibTransId="{CD041180-1309-46A8-857A-F92D7AB40B75}"/>
    <dgm:cxn modelId="{75D4E35B-E2BF-FE42-A1E8-9C94D923EAC1}" type="presOf" srcId="{28DCB92E-B552-4D45-BF53-E2E023AAE5A0}" destId="{04C63CDE-AA1F-473D-A7C9-ED53F08DDFD7}" srcOrd="0" destOrd="0" presId="urn:microsoft.com/office/officeart/2018/2/layout/IconVerticalSolidList"/>
    <dgm:cxn modelId="{E3E51D7C-8B1D-F847-89C3-1009ADE2A575}" type="presOf" srcId="{CE214071-D3A5-4F44-9643-A9C80DFCA362}" destId="{68E96C8B-077A-4C53-A1DA-B75B6B04D86A}" srcOrd="0" destOrd="0" presId="urn:microsoft.com/office/officeart/2018/2/layout/IconVerticalSolidList"/>
    <dgm:cxn modelId="{D9CB0B7D-F3E9-434F-BEF5-A6D21D232290}" type="presOf" srcId="{DFA784B4-FBB9-42CC-81BD-68A07ABAB2D5}" destId="{18D2BE2E-69ED-4749-92C4-A003626B9181}" srcOrd="0" destOrd="0" presId="urn:microsoft.com/office/officeart/2018/2/layout/IconVerticalSolidList"/>
    <dgm:cxn modelId="{59194497-D025-494F-996F-1704580076D3}" type="presOf" srcId="{61852422-C156-42C5-B4DD-E6A443D4F0BA}" destId="{287078CE-3BBB-43B3-A66D-56DA9EF622D7}" srcOrd="0" destOrd="0" presId="urn:microsoft.com/office/officeart/2018/2/layout/IconVerticalSolidList"/>
    <dgm:cxn modelId="{0E7B59BE-1187-4EEF-8E4C-848194CF431F}" srcId="{F9BD58DC-FF5F-413D-9E7B-571617AEE027}" destId="{CE214071-D3A5-4F44-9643-A9C80DFCA362}" srcOrd="0" destOrd="0" parTransId="{EB226693-3555-4170-B8DE-432EFC6BB86F}" sibTransId="{5D08281E-0226-42BA-81E6-0BF7F7055481}"/>
    <dgm:cxn modelId="{3DB8DCD9-6E31-3345-B21B-02B4636AC97B}" type="presOf" srcId="{09E99A16-8F2D-4140-B81D-35ABD98EBCC1}" destId="{081BAD07-E9D8-E440-8F1F-E62B68682BFF}" srcOrd="0" destOrd="0" presId="urn:microsoft.com/office/officeart/2018/2/layout/IconVerticalSolidList"/>
    <dgm:cxn modelId="{902153FC-2632-934B-99BF-DBEFCF619878}" srcId="{F9BD58DC-FF5F-413D-9E7B-571617AEE027}" destId="{09E99A16-8F2D-4140-B81D-35ABD98EBCC1}" srcOrd="4" destOrd="0" parTransId="{EAB55E57-E4CA-F445-9D3A-C19A16B1F367}" sibTransId="{044CBA36-43FD-1149-9224-A897AFB19986}"/>
    <dgm:cxn modelId="{E32BDA87-DB98-7F40-BADA-4EE5D86785FF}" type="presParOf" srcId="{C849F839-4DCF-4B49-8259-41A7387DA537}" destId="{1153D525-CB22-4839-BBDF-81031418B4C9}" srcOrd="0" destOrd="0" presId="urn:microsoft.com/office/officeart/2018/2/layout/IconVerticalSolidList"/>
    <dgm:cxn modelId="{C002DC6B-8B21-3545-BC48-510E6F7F11F9}" type="presParOf" srcId="{1153D525-CB22-4839-BBDF-81031418B4C9}" destId="{3EC54D74-8B7F-48E1-86B7-8CDC33E62C8F}" srcOrd="0" destOrd="0" presId="urn:microsoft.com/office/officeart/2018/2/layout/IconVerticalSolidList"/>
    <dgm:cxn modelId="{647014E3-72EC-424F-9177-D8506919C279}" type="presParOf" srcId="{1153D525-CB22-4839-BBDF-81031418B4C9}" destId="{0E75D8CF-CF82-4222-B5F8-A97C476B3BBC}" srcOrd="1" destOrd="0" presId="urn:microsoft.com/office/officeart/2018/2/layout/IconVerticalSolidList"/>
    <dgm:cxn modelId="{FCF64D68-426F-B046-9479-0AAEAC6110FE}" type="presParOf" srcId="{1153D525-CB22-4839-BBDF-81031418B4C9}" destId="{31D634B5-78D7-4C27-BEF7-D02CA5ABB83B}" srcOrd="2" destOrd="0" presId="urn:microsoft.com/office/officeart/2018/2/layout/IconVerticalSolidList"/>
    <dgm:cxn modelId="{61AFBEEB-A80F-B040-B200-BEC9C3D5AA6A}" type="presParOf" srcId="{1153D525-CB22-4839-BBDF-81031418B4C9}" destId="{68E96C8B-077A-4C53-A1DA-B75B6B04D86A}" srcOrd="3" destOrd="0" presId="urn:microsoft.com/office/officeart/2018/2/layout/IconVerticalSolidList"/>
    <dgm:cxn modelId="{915B1C11-5DB1-7E40-A408-137F540C4075}" type="presParOf" srcId="{C849F839-4DCF-4B49-8259-41A7387DA537}" destId="{DC2A5785-58A8-4DD1-964F-D5D817C9CFA9}" srcOrd="1" destOrd="0" presId="urn:microsoft.com/office/officeart/2018/2/layout/IconVerticalSolidList"/>
    <dgm:cxn modelId="{B1309002-1017-0341-88ED-2FE44FD96855}" type="presParOf" srcId="{C849F839-4DCF-4B49-8259-41A7387DA537}" destId="{3970FE55-481B-44F5-8CD3-EA5D1F4BEA64}" srcOrd="2" destOrd="0" presId="urn:microsoft.com/office/officeart/2018/2/layout/IconVerticalSolidList"/>
    <dgm:cxn modelId="{AFE59359-ED56-2740-9423-EFC3A756E0BD}" type="presParOf" srcId="{3970FE55-481B-44F5-8CD3-EA5D1F4BEA64}" destId="{EC90AD91-DD04-499E-A4FD-7F772966AFD9}" srcOrd="0" destOrd="0" presId="urn:microsoft.com/office/officeart/2018/2/layout/IconVerticalSolidList"/>
    <dgm:cxn modelId="{41A5F3CF-5847-B44B-BC1E-BEE60F94D9EB}" type="presParOf" srcId="{3970FE55-481B-44F5-8CD3-EA5D1F4BEA64}" destId="{35E24D00-5E20-4488-ABA3-11AA00AF854A}" srcOrd="1" destOrd="0" presId="urn:microsoft.com/office/officeart/2018/2/layout/IconVerticalSolidList"/>
    <dgm:cxn modelId="{A850938C-0C11-6646-AD1A-09CA088613BE}" type="presParOf" srcId="{3970FE55-481B-44F5-8CD3-EA5D1F4BEA64}" destId="{9D1CEED8-BD44-424A-A29E-1F1FA247A77C}" srcOrd="2" destOrd="0" presId="urn:microsoft.com/office/officeart/2018/2/layout/IconVerticalSolidList"/>
    <dgm:cxn modelId="{B96C1FC4-F59B-7E4F-8D23-7BFEA3C3A185}" type="presParOf" srcId="{3970FE55-481B-44F5-8CD3-EA5D1F4BEA64}" destId="{04C63CDE-AA1F-473D-A7C9-ED53F08DDFD7}" srcOrd="3" destOrd="0" presId="urn:microsoft.com/office/officeart/2018/2/layout/IconVerticalSolidList"/>
    <dgm:cxn modelId="{3F2B1747-A9E9-114B-A653-DA63BF70B273}" type="presParOf" srcId="{C849F839-4DCF-4B49-8259-41A7387DA537}" destId="{EEB28B86-039C-484D-9E90-7A8169454908}" srcOrd="3" destOrd="0" presId="urn:microsoft.com/office/officeart/2018/2/layout/IconVerticalSolidList"/>
    <dgm:cxn modelId="{9F4B3217-4393-B446-A230-03EDFACEEBC3}" type="presParOf" srcId="{C849F839-4DCF-4B49-8259-41A7387DA537}" destId="{C5D34943-DB37-45FF-95D0-B2C0EBC2C7BE}" srcOrd="4" destOrd="0" presId="urn:microsoft.com/office/officeart/2018/2/layout/IconVerticalSolidList"/>
    <dgm:cxn modelId="{B6006922-2D2C-D84F-B4B5-FA4590B60013}" type="presParOf" srcId="{C5D34943-DB37-45FF-95D0-B2C0EBC2C7BE}" destId="{EB9F24BE-0166-4469-9844-24C196A0799A}" srcOrd="0" destOrd="0" presId="urn:microsoft.com/office/officeart/2018/2/layout/IconVerticalSolidList"/>
    <dgm:cxn modelId="{1043659F-EE3A-1747-8EF4-1DC4B6784051}" type="presParOf" srcId="{C5D34943-DB37-45FF-95D0-B2C0EBC2C7BE}" destId="{B94EF60D-5B2C-45AC-942F-531512740185}" srcOrd="1" destOrd="0" presId="urn:microsoft.com/office/officeart/2018/2/layout/IconVerticalSolidList"/>
    <dgm:cxn modelId="{100BBA67-4F0C-BD43-A3AE-BF8DDC24FDC8}" type="presParOf" srcId="{C5D34943-DB37-45FF-95D0-B2C0EBC2C7BE}" destId="{6FAC7A08-5F08-46EE-9663-13045BF7A2B7}" srcOrd="2" destOrd="0" presId="urn:microsoft.com/office/officeart/2018/2/layout/IconVerticalSolidList"/>
    <dgm:cxn modelId="{F62136BE-4359-694E-A367-4B1C8DCE9163}" type="presParOf" srcId="{C5D34943-DB37-45FF-95D0-B2C0EBC2C7BE}" destId="{287078CE-3BBB-43B3-A66D-56DA9EF622D7}" srcOrd="3" destOrd="0" presId="urn:microsoft.com/office/officeart/2018/2/layout/IconVerticalSolidList"/>
    <dgm:cxn modelId="{F5A5D621-E3ED-5A41-8922-8972E7CB0D8C}" type="presParOf" srcId="{C849F839-4DCF-4B49-8259-41A7387DA537}" destId="{DAB1D464-3992-41D3-B67E-FDA2FEB9C9A8}" srcOrd="5" destOrd="0" presId="urn:microsoft.com/office/officeart/2018/2/layout/IconVerticalSolidList"/>
    <dgm:cxn modelId="{4021DB5D-EDDF-0545-8BB8-E0DAE47CA739}" type="presParOf" srcId="{C849F839-4DCF-4B49-8259-41A7387DA537}" destId="{ACFA150A-3191-481B-9584-4A44BD7C527A}" srcOrd="6" destOrd="0" presId="urn:microsoft.com/office/officeart/2018/2/layout/IconVerticalSolidList"/>
    <dgm:cxn modelId="{824A24A9-836D-F249-8A05-C95D0913DAF5}" type="presParOf" srcId="{ACFA150A-3191-481B-9584-4A44BD7C527A}" destId="{EF853DAC-D1D3-42B7-97D1-BE96C4DA45A9}" srcOrd="0" destOrd="0" presId="urn:microsoft.com/office/officeart/2018/2/layout/IconVerticalSolidList"/>
    <dgm:cxn modelId="{26741242-DE55-9D48-B22A-4E09B5A8505C}" type="presParOf" srcId="{ACFA150A-3191-481B-9584-4A44BD7C527A}" destId="{6757D87B-5B6F-4E46-B240-D25826770FE4}" srcOrd="1" destOrd="0" presId="urn:microsoft.com/office/officeart/2018/2/layout/IconVerticalSolidList"/>
    <dgm:cxn modelId="{26860C3D-BF2C-D648-8411-2E564D6ECEBC}" type="presParOf" srcId="{ACFA150A-3191-481B-9584-4A44BD7C527A}" destId="{1F387BE9-02D3-4487-B677-283F7CADDE21}" srcOrd="2" destOrd="0" presId="urn:microsoft.com/office/officeart/2018/2/layout/IconVerticalSolidList"/>
    <dgm:cxn modelId="{5F3B1357-1D2A-E44B-A299-54D223C759E9}" type="presParOf" srcId="{ACFA150A-3191-481B-9584-4A44BD7C527A}" destId="{18D2BE2E-69ED-4749-92C4-A003626B9181}" srcOrd="3" destOrd="0" presId="urn:microsoft.com/office/officeart/2018/2/layout/IconVerticalSolidList"/>
    <dgm:cxn modelId="{07E6DD3D-41C5-434A-A28B-4B23BB1DD03A}" type="presParOf" srcId="{C849F839-4DCF-4B49-8259-41A7387DA537}" destId="{056DFBB9-8CC6-4898-ADB8-23EBCDBCC80D}" srcOrd="7" destOrd="0" presId="urn:microsoft.com/office/officeart/2018/2/layout/IconVerticalSolidList"/>
    <dgm:cxn modelId="{245ED221-E48D-384C-A937-51DB1281722D}" type="presParOf" srcId="{C849F839-4DCF-4B49-8259-41A7387DA537}" destId="{9F9B6548-38A1-6B47-A59D-B61C61619DC3}" srcOrd="8" destOrd="0" presId="urn:microsoft.com/office/officeart/2018/2/layout/IconVerticalSolidList"/>
    <dgm:cxn modelId="{7EA2474F-AEE3-AD43-B9E0-D0E1D635290D}" type="presParOf" srcId="{9F9B6548-38A1-6B47-A59D-B61C61619DC3}" destId="{B4A04B2D-4EA8-C242-978E-9E406CADF1CF}" srcOrd="0" destOrd="0" presId="urn:microsoft.com/office/officeart/2018/2/layout/IconVerticalSolidList"/>
    <dgm:cxn modelId="{189AE315-D70D-9B42-BF2F-70DACDD16B95}" type="presParOf" srcId="{9F9B6548-38A1-6B47-A59D-B61C61619DC3}" destId="{645594C0-E694-974A-8732-39AC43DD7726}" srcOrd="1" destOrd="0" presId="urn:microsoft.com/office/officeart/2018/2/layout/IconVerticalSolidList"/>
    <dgm:cxn modelId="{780F8B34-F444-464B-8C9C-9FB06345B9C7}" type="presParOf" srcId="{9F9B6548-38A1-6B47-A59D-B61C61619DC3}" destId="{60223941-7174-C145-B1F5-ACDF7EDB4376}" srcOrd="2" destOrd="0" presId="urn:microsoft.com/office/officeart/2018/2/layout/IconVerticalSolidList"/>
    <dgm:cxn modelId="{5C2CFD93-27A2-854C-9DBC-C878410269A9}" type="presParOf" srcId="{9F9B6548-38A1-6B47-A59D-B61C61619DC3}" destId="{081BAD07-E9D8-E440-8F1F-E62B68682B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00BA2-D3A4-904A-92AD-00E5393EEA35}">
      <dsp:nvSpPr>
        <dsp:cNvPr id="0" name=""/>
        <dsp:cNvSpPr/>
      </dsp:nvSpPr>
      <dsp:spPr>
        <a:xfrm>
          <a:off x="0" y="557865"/>
          <a:ext cx="3579197" cy="1587557"/>
        </a:xfrm>
        <a:prstGeom prst="rect">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785" tIns="249936" rIns="277785"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Acidosis sin </a:t>
          </a:r>
          <a:r>
            <a:rPr lang="en-US" sz="1200" kern="1200" dirty="0" err="1"/>
            <a:t>respuesta</a:t>
          </a:r>
          <a:r>
            <a:rPr lang="en-US" sz="1200" kern="1200" dirty="0"/>
            <a:t> &gt; 24 h  (</a:t>
          </a:r>
          <a:r>
            <a:rPr lang="en-US" sz="1200" b="1" kern="1200" dirty="0"/>
            <a:t>pH 7.1</a:t>
          </a:r>
          <a:r>
            <a:rPr lang="en-US" sz="1200" kern="1200" dirty="0"/>
            <a:t>)</a:t>
          </a:r>
        </a:p>
        <a:p>
          <a:pPr marL="114300" lvl="1" indent="-114300" algn="l" defTabSz="533400">
            <a:lnSpc>
              <a:spcPct val="90000"/>
            </a:lnSpc>
            <a:spcBef>
              <a:spcPct val="0"/>
            </a:spcBef>
            <a:spcAft>
              <a:spcPct val="15000"/>
            </a:spcAft>
            <a:buChar char="•"/>
          </a:pPr>
          <a:r>
            <a:rPr lang="en-US" sz="1200" b="1" kern="1200" dirty="0" err="1"/>
            <a:t>Lactato</a:t>
          </a:r>
          <a:r>
            <a:rPr lang="en-US" sz="1200" b="1" kern="1200" dirty="0"/>
            <a:t> 6.1 </a:t>
          </a:r>
          <a:r>
            <a:rPr lang="en-US" sz="1200" kern="1200" dirty="0"/>
            <a:t>mmol/L</a:t>
          </a:r>
        </a:p>
        <a:p>
          <a:pPr marL="114300" lvl="1" indent="-114300" algn="l" defTabSz="533400">
            <a:lnSpc>
              <a:spcPct val="90000"/>
            </a:lnSpc>
            <a:spcBef>
              <a:spcPct val="0"/>
            </a:spcBef>
            <a:spcAft>
              <a:spcPct val="15000"/>
            </a:spcAft>
            <a:buChar char="•"/>
          </a:pPr>
          <a:r>
            <a:rPr lang="en-US" sz="1200" b="1" kern="1200" dirty="0"/>
            <a:t>MELD 36</a:t>
          </a:r>
        </a:p>
        <a:p>
          <a:pPr marL="114300" lvl="1" indent="-114300" algn="l" defTabSz="533400">
            <a:lnSpc>
              <a:spcPct val="90000"/>
            </a:lnSpc>
            <a:spcBef>
              <a:spcPct val="0"/>
            </a:spcBef>
            <a:spcAft>
              <a:spcPct val="15000"/>
            </a:spcAft>
            <a:buChar char="•"/>
          </a:pPr>
          <a:r>
            <a:rPr lang="en-US" sz="1200" b="1" kern="1200" dirty="0" err="1"/>
            <a:t>Creatinina</a:t>
          </a:r>
          <a:r>
            <a:rPr lang="en-US" sz="1200" b="1" kern="1200" dirty="0"/>
            <a:t> 4.52 </a:t>
          </a:r>
          <a:r>
            <a:rPr lang="en-US" sz="1200" kern="1200" dirty="0"/>
            <a:t>mg/dL</a:t>
          </a:r>
        </a:p>
        <a:p>
          <a:pPr marL="114300" lvl="1" indent="-114300" algn="l" defTabSz="533400">
            <a:lnSpc>
              <a:spcPct val="90000"/>
            </a:lnSpc>
            <a:spcBef>
              <a:spcPct val="0"/>
            </a:spcBef>
            <a:spcAft>
              <a:spcPct val="15000"/>
            </a:spcAft>
            <a:buChar char="•"/>
          </a:pPr>
          <a:r>
            <a:rPr lang="en-US" sz="1200" b="1" kern="1200" dirty="0"/>
            <a:t>INR 6.2</a:t>
          </a:r>
        </a:p>
      </dsp:txBody>
      <dsp:txXfrm>
        <a:off x="0" y="557865"/>
        <a:ext cx="3579197" cy="1587557"/>
      </dsp:txXfrm>
    </dsp:sp>
    <dsp:sp modelId="{4CB6692E-06B9-4048-A7A1-B154858587EB}">
      <dsp:nvSpPr>
        <dsp:cNvPr id="0" name=""/>
        <dsp:cNvSpPr/>
      </dsp:nvSpPr>
      <dsp:spPr>
        <a:xfrm>
          <a:off x="178959" y="500796"/>
          <a:ext cx="2505437" cy="367029"/>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700" tIns="0" rIns="94700" bIns="0" numCol="1" spcCol="1270" anchor="ctr" anchorCtr="0">
          <a:noAutofit/>
        </a:bodyPr>
        <a:lstStyle/>
        <a:p>
          <a:pPr marL="0" lvl="0" indent="0" algn="l" defTabSz="622300">
            <a:lnSpc>
              <a:spcPct val="90000"/>
            </a:lnSpc>
            <a:spcBef>
              <a:spcPct val="0"/>
            </a:spcBef>
            <a:spcAft>
              <a:spcPct val="35000"/>
            </a:spcAft>
            <a:buNone/>
          </a:pPr>
          <a:r>
            <a:rPr lang="en-US" sz="1400" b="1" kern="1200" dirty="0" err="1">
              <a:solidFill>
                <a:schemeClr val="tx1"/>
              </a:solidFill>
            </a:rPr>
            <a:t>Empeoramiento</a:t>
          </a:r>
          <a:r>
            <a:rPr lang="en-US" sz="1400" b="1" kern="1200" dirty="0">
              <a:solidFill>
                <a:schemeClr val="tx1"/>
              </a:solidFill>
            </a:rPr>
            <a:t> </a:t>
          </a:r>
          <a:r>
            <a:rPr lang="en-US" sz="1400" b="1" kern="1200" dirty="0" err="1">
              <a:solidFill>
                <a:schemeClr val="tx1"/>
              </a:solidFill>
            </a:rPr>
            <a:t>analítico</a:t>
          </a:r>
          <a:r>
            <a:rPr lang="en-US" sz="1400" b="1" kern="1200" dirty="0">
              <a:solidFill>
                <a:schemeClr val="tx1"/>
              </a:solidFill>
            </a:rPr>
            <a:t>:</a:t>
          </a:r>
          <a:endParaRPr lang="en-US" sz="1400" kern="1200" dirty="0">
            <a:solidFill>
              <a:schemeClr val="tx1"/>
            </a:solidFill>
          </a:endParaRPr>
        </a:p>
      </dsp:txBody>
      <dsp:txXfrm>
        <a:off x="196876" y="518713"/>
        <a:ext cx="2469603" cy="331195"/>
      </dsp:txXfrm>
    </dsp:sp>
    <dsp:sp modelId="{421A422C-9F16-974F-B643-89A54B1F69D7}">
      <dsp:nvSpPr>
        <dsp:cNvPr id="0" name=""/>
        <dsp:cNvSpPr/>
      </dsp:nvSpPr>
      <dsp:spPr>
        <a:xfrm>
          <a:off x="0" y="2316761"/>
          <a:ext cx="3550957" cy="1031961"/>
        </a:xfrm>
        <a:prstGeom prst="rect">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785" tIns="249936" rIns="277785"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b="1" i="0" kern="1200" dirty="0" err="1"/>
            <a:t>Fracaso</a:t>
          </a:r>
          <a:r>
            <a:rPr lang="en-US" sz="1200" b="1" i="0" kern="1200" dirty="0"/>
            <a:t> renal </a:t>
          </a:r>
          <a:r>
            <a:rPr lang="en-US" sz="1200" i="0" kern="1200" dirty="0" err="1"/>
            <a:t>anúrico</a:t>
          </a:r>
          <a:r>
            <a:rPr lang="en-US" sz="1200" i="0" kern="1200" dirty="0"/>
            <a:t> (TCRR)</a:t>
          </a:r>
          <a:endParaRPr lang="en-US" sz="1200" kern="1200" dirty="0"/>
        </a:p>
        <a:p>
          <a:pPr marL="114300" lvl="1" indent="-114300" algn="l" defTabSz="533400">
            <a:lnSpc>
              <a:spcPct val="90000"/>
            </a:lnSpc>
            <a:spcBef>
              <a:spcPct val="0"/>
            </a:spcBef>
            <a:spcAft>
              <a:spcPct val="15000"/>
            </a:spcAft>
            <a:buChar char="•"/>
          </a:pPr>
          <a:r>
            <a:rPr lang="en-US" sz="1200" kern="1200" dirty="0"/>
            <a:t>DVA</a:t>
          </a:r>
          <a:r>
            <a:rPr lang="en-US" sz="1200" i="0" kern="1200" dirty="0"/>
            <a:t> </a:t>
          </a:r>
          <a:r>
            <a:rPr lang="en-US" sz="1200" i="0" kern="1200" dirty="0" err="1"/>
            <a:t>dosis</a:t>
          </a:r>
          <a:r>
            <a:rPr lang="en-US" sz="1200" i="0" kern="1200" dirty="0"/>
            <a:t> </a:t>
          </a:r>
          <a:r>
            <a:rPr lang="en-US" sz="1200" i="0" kern="1200" dirty="0" err="1"/>
            <a:t>altas</a:t>
          </a:r>
          <a:endParaRPr lang="en-US" sz="1200" kern="1200" dirty="0"/>
        </a:p>
      </dsp:txBody>
      <dsp:txXfrm>
        <a:off x="0" y="2316761"/>
        <a:ext cx="3550957" cy="1031961"/>
      </dsp:txXfrm>
    </dsp:sp>
    <dsp:sp modelId="{7F9D05BE-7D95-ED40-966A-288F0C2C6CCF}">
      <dsp:nvSpPr>
        <dsp:cNvPr id="0" name=""/>
        <dsp:cNvSpPr/>
      </dsp:nvSpPr>
      <dsp:spPr>
        <a:xfrm>
          <a:off x="178959" y="2258823"/>
          <a:ext cx="2505437" cy="367897"/>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700" tIns="0" rIns="94700" bIns="0" numCol="1" spcCol="1270" anchor="ctr" anchorCtr="0">
          <a:noAutofit/>
        </a:bodyPr>
        <a:lstStyle/>
        <a:p>
          <a:pPr marL="0" lvl="0" indent="0" algn="l" defTabSz="533400">
            <a:lnSpc>
              <a:spcPct val="90000"/>
            </a:lnSpc>
            <a:spcBef>
              <a:spcPct val="0"/>
            </a:spcBef>
            <a:spcAft>
              <a:spcPct val="35000"/>
            </a:spcAft>
            <a:buNone/>
          </a:pPr>
          <a:r>
            <a:rPr lang="en-US" sz="1200" b="1" kern="1200" dirty="0" err="1">
              <a:solidFill>
                <a:schemeClr val="tx1"/>
              </a:solidFill>
            </a:rPr>
            <a:t>Deterioro</a:t>
          </a:r>
          <a:r>
            <a:rPr lang="en-US" sz="1200" b="1" kern="1200" dirty="0">
              <a:solidFill>
                <a:schemeClr val="tx1"/>
              </a:solidFill>
            </a:rPr>
            <a:t> </a:t>
          </a:r>
          <a:r>
            <a:rPr lang="en-US" sz="1200" b="1" kern="1200" dirty="0" err="1">
              <a:solidFill>
                <a:schemeClr val="tx1"/>
              </a:solidFill>
            </a:rPr>
            <a:t>clínico</a:t>
          </a:r>
          <a:r>
            <a:rPr lang="en-US" sz="1200" b="1" kern="1200" dirty="0">
              <a:solidFill>
                <a:schemeClr val="tx1"/>
              </a:solidFill>
            </a:rPr>
            <a:t>:</a:t>
          </a:r>
          <a:endParaRPr lang="en-US" sz="1200" kern="1200" dirty="0">
            <a:solidFill>
              <a:schemeClr val="tx1"/>
            </a:solidFill>
          </a:endParaRPr>
        </a:p>
      </dsp:txBody>
      <dsp:txXfrm>
        <a:off x="196918" y="2276782"/>
        <a:ext cx="2469519" cy="331979"/>
      </dsp:txXfrm>
    </dsp:sp>
    <dsp:sp modelId="{CA5E25CC-C2B3-A148-A040-6152E727CF35}">
      <dsp:nvSpPr>
        <dsp:cNvPr id="0" name=""/>
        <dsp:cNvSpPr/>
      </dsp:nvSpPr>
      <dsp:spPr>
        <a:xfrm>
          <a:off x="0" y="3498896"/>
          <a:ext cx="3579197" cy="935132"/>
        </a:xfrm>
        <a:prstGeom prst="rect">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785" tIns="249936" rIns="277785"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i="0" kern="1200" dirty="0"/>
            <a:t>TC </a:t>
          </a:r>
          <a:r>
            <a:rPr lang="en-US" sz="1200" kern="1200" dirty="0" err="1"/>
            <a:t>cráneo</a:t>
          </a:r>
          <a:r>
            <a:rPr lang="en-US" sz="1200" i="0" kern="1200" dirty="0"/>
            <a:t>: sin edema cerebral</a:t>
          </a:r>
          <a:endParaRPr lang="en-US" sz="1200" kern="1200" dirty="0"/>
        </a:p>
        <a:p>
          <a:pPr marL="114300" lvl="1" indent="-114300" algn="l" defTabSz="533400">
            <a:lnSpc>
              <a:spcPct val="90000"/>
            </a:lnSpc>
            <a:spcBef>
              <a:spcPct val="0"/>
            </a:spcBef>
            <a:spcAft>
              <a:spcPct val="15000"/>
            </a:spcAft>
            <a:buChar char="•"/>
          </a:pPr>
          <a:r>
            <a:rPr lang="en-US" sz="1200" kern="1200" dirty="0"/>
            <a:t>TC abdominal: sin </a:t>
          </a:r>
          <a:r>
            <a:rPr lang="en-US" sz="1200" kern="1200" dirty="0" err="1"/>
            <a:t>hallazgos</a:t>
          </a:r>
          <a:r>
            <a:rPr lang="en-US" sz="1200" kern="1200" dirty="0"/>
            <a:t> </a:t>
          </a:r>
          <a:r>
            <a:rPr lang="en-US" sz="1200" kern="1200" dirty="0" err="1"/>
            <a:t>patológicos</a:t>
          </a:r>
          <a:endParaRPr lang="en-US" sz="1200" kern="1200" dirty="0"/>
        </a:p>
      </dsp:txBody>
      <dsp:txXfrm>
        <a:off x="0" y="3498896"/>
        <a:ext cx="3579197" cy="935132"/>
      </dsp:txXfrm>
    </dsp:sp>
    <dsp:sp modelId="{298A5972-F47C-9645-ABDE-8400558E542C}">
      <dsp:nvSpPr>
        <dsp:cNvPr id="0" name=""/>
        <dsp:cNvSpPr/>
      </dsp:nvSpPr>
      <dsp:spPr>
        <a:xfrm>
          <a:off x="178959" y="3462123"/>
          <a:ext cx="2505437" cy="346733"/>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700" tIns="0" rIns="94700" bIns="0" numCol="1" spcCol="1270" anchor="ctr" anchorCtr="0">
          <a:noAutofit/>
        </a:bodyPr>
        <a:lstStyle/>
        <a:p>
          <a:pPr marL="0" lvl="0" indent="0" algn="l" defTabSz="533400">
            <a:lnSpc>
              <a:spcPct val="90000"/>
            </a:lnSpc>
            <a:spcBef>
              <a:spcPct val="0"/>
            </a:spcBef>
            <a:spcAft>
              <a:spcPct val="35000"/>
            </a:spcAft>
            <a:buNone/>
          </a:pPr>
          <a:r>
            <a:rPr lang="en-US" sz="1200" b="1" i="0" kern="1200" dirty="0" err="1">
              <a:solidFill>
                <a:schemeClr val="tx1"/>
              </a:solidFill>
            </a:rPr>
            <a:t>Pruebas</a:t>
          </a:r>
          <a:r>
            <a:rPr lang="en-US" sz="1200" b="1" i="0" kern="1200" dirty="0">
              <a:solidFill>
                <a:schemeClr val="tx1"/>
              </a:solidFill>
            </a:rPr>
            <a:t> de imagen</a:t>
          </a:r>
          <a:r>
            <a:rPr lang="en-US" sz="1200" i="0" kern="1200" dirty="0">
              <a:solidFill>
                <a:schemeClr val="tx1"/>
              </a:solidFill>
            </a:rPr>
            <a:t>:</a:t>
          </a:r>
          <a:endParaRPr lang="en-US" sz="1200" kern="1200" dirty="0">
            <a:solidFill>
              <a:schemeClr val="tx1"/>
            </a:solidFill>
          </a:endParaRPr>
        </a:p>
      </dsp:txBody>
      <dsp:txXfrm>
        <a:off x="195885" y="3479049"/>
        <a:ext cx="2471585" cy="312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2CD8-2AC4-FE44-ACF5-1232155C7DB2}">
      <dsp:nvSpPr>
        <dsp:cNvPr id="0" name=""/>
        <dsp:cNvSpPr/>
      </dsp:nvSpPr>
      <dsp:spPr>
        <a:xfrm>
          <a:off x="1084924" y="173067"/>
          <a:ext cx="878059" cy="570738"/>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t>Intensivistas </a:t>
          </a:r>
        </a:p>
      </dsp:txBody>
      <dsp:txXfrm>
        <a:off x="1112785" y="200928"/>
        <a:ext cx="822337" cy="515016"/>
      </dsp:txXfrm>
    </dsp:sp>
    <dsp:sp modelId="{41D3A9C6-20C4-9B4D-90AE-0FC9B725E84C}">
      <dsp:nvSpPr>
        <dsp:cNvPr id="0" name=""/>
        <dsp:cNvSpPr/>
      </dsp:nvSpPr>
      <dsp:spPr>
        <a:xfrm>
          <a:off x="383520" y="458436"/>
          <a:ext cx="2280867" cy="2280867"/>
        </a:xfrm>
        <a:custGeom>
          <a:avLst/>
          <a:gdLst/>
          <a:ahLst/>
          <a:cxnLst/>
          <a:rect l="0" t="0" r="0" b="0"/>
          <a:pathLst>
            <a:path>
              <a:moveTo>
                <a:pt x="1585497" y="90430"/>
              </a:moveTo>
              <a:arcTo wR="1140433" hR="1140433" stAng="17578234" swAng="196181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DAF5B9-FFF5-9C46-A997-FA68B0E4BEC1}">
      <dsp:nvSpPr>
        <dsp:cNvPr id="0" name=""/>
        <dsp:cNvSpPr/>
      </dsp:nvSpPr>
      <dsp:spPr>
        <a:xfrm>
          <a:off x="2169541" y="961087"/>
          <a:ext cx="878059" cy="570738"/>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t>CHBP</a:t>
          </a:r>
        </a:p>
      </dsp:txBody>
      <dsp:txXfrm>
        <a:off x="2197402" y="988948"/>
        <a:ext cx="822337" cy="515016"/>
      </dsp:txXfrm>
    </dsp:sp>
    <dsp:sp modelId="{AB3FA60C-F3E3-6749-A82E-B858B421AE8F}">
      <dsp:nvSpPr>
        <dsp:cNvPr id="0" name=""/>
        <dsp:cNvSpPr/>
      </dsp:nvSpPr>
      <dsp:spPr>
        <a:xfrm>
          <a:off x="383520" y="458436"/>
          <a:ext cx="2280867" cy="2280867"/>
        </a:xfrm>
        <a:custGeom>
          <a:avLst/>
          <a:gdLst/>
          <a:ahLst/>
          <a:cxnLst/>
          <a:rect l="0" t="0" r="0" b="0"/>
          <a:pathLst>
            <a:path>
              <a:moveTo>
                <a:pt x="2279301" y="1080680"/>
              </a:moveTo>
              <a:arcTo wR="1140433" hR="1140433" stAng="21419795" swAng="219651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A1D60D-9830-A54D-89F8-9F5845EB1E67}">
      <dsp:nvSpPr>
        <dsp:cNvPr id="0" name=""/>
        <dsp:cNvSpPr/>
      </dsp:nvSpPr>
      <dsp:spPr>
        <a:xfrm>
          <a:off x="1755254" y="2236131"/>
          <a:ext cx="878059" cy="570738"/>
        </a:xfrm>
        <a:prstGeom prst="round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t>Forense </a:t>
          </a:r>
        </a:p>
      </dsp:txBody>
      <dsp:txXfrm>
        <a:off x="1783115" y="2263992"/>
        <a:ext cx="822337" cy="515016"/>
      </dsp:txXfrm>
    </dsp:sp>
    <dsp:sp modelId="{10C88735-3E60-A14D-AF7D-2A1E4989F71F}">
      <dsp:nvSpPr>
        <dsp:cNvPr id="0" name=""/>
        <dsp:cNvSpPr/>
      </dsp:nvSpPr>
      <dsp:spPr>
        <a:xfrm>
          <a:off x="383520" y="458436"/>
          <a:ext cx="2280867" cy="2280867"/>
        </a:xfrm>
        <a:custGeom>
          <a:avLst/>
          <a:gdLst/>
          <a:ahLst/>
          <a:cxnLst/>
          <a:rect l="0" t="0" r="0" b="0"/>
          <a:pathLst>
            <a:path>
              <a:moveTo>
                <a:pt x="1367202" y="2258094"/>
              </a:moveTo>
              <a:arcTo wR="1140433" hR="1140433" stAng="4711837" swAng="137632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7AB01F-D448-0D4A-9237-739CB46A9A85}">
      <dsp:nvSpPr>
        <dsp:cNvPr id="0" name=""/>
        <dsp:cNvSpPr/>
      </dsp:nvSpPr>
      <dsp:spPr>
        <a:xfrm>
          <a:off x="414594" y="2236131"/>
          <a:ext cx="878059" cy="570738"/>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t>Psiquiatría</a:t>
          </a:r>
        </a:p>
      </dsp:txBody>
      <dsp:txXfrm>
        <a:off x="442455" y="2263992"/>
        <a:ext cx="822337" cy="515016"/>
      </dsp:txXfrm>
    </dsp:sp>
    <dsp:sp modelId="{1BF1CED4-8C44-D540-B7DE-5E3DF44BC767}">
      <dsp:nvSpPr>
        <dsp:cNvPr id="0" name=""/>
        <dsp:cNvSpPr/>
      </dsp:nvSpPr>
      <dsp:spPr>
        <a:xfrm>
          <a:off x="383520" y="458436"/>
          <a:ext cx="2280867" cy="2280867"/>
        </a:xfrm>
        <a:custGeom>
          <a:avLst/>
          <a:gdLst/>
          <a:ahLst/>
          <a:cxnLst/>
          <a:rect l="0" t="0" r="0" b="0"/>
          <a:pathLst>
            <a:path>
              <a:moveTo>
                <a:pt x="190599" y="1771626"/>
              </a:moveTo>
              <a:arcTo wR="1140433" hR="1140433" stAng="8783688" swAng="219651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454130-E5C9-F84D-B0A5-20EE15741A38}">
      <dsp:nvSpPr>
        <dsp:cNvPr id="0" name=""/>
        <dsp:cNvSpPr/>
      </dsp:nvSpPr>
      <dsp:spPr>
        <a:xfrm>
          <a:off x="307" y="961087"/>
          <a:ext cx="878059" cy="570738"/>
        </a:xfrm>
        <a:prstGeom prst="roundRect">
          <a:avLst/>
        </a:prstGeom>
        <a:solidFill>
          <a:srgbClr val="00B050"/>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t>Hepatología</a:t>
          </a:r>
        </a:p>
      </dsp:txBody>
      <dsp:txXfrm>
        <a:off x="28168" y="988948"/>
        <a:ext cx="822337" cy="515016"/>
      </dsp:txXfrm>
    </dsp:sp>
    <dsp:sp modelId="{15D37923-A90D-764C-A77A-FBCFADFD8992}">
      <dsp:nvSpPr>
        <dsp:cNvPr id="0" name=""/>
        <dsp:cNvSpPr/>
      </dsp:nvSpPr>
      <dsp:spPr>
        <a:xfrm>
          <a:off x="383520" y="458436"/>
          <a:ext cx="2280867" cy="2280867"/>
        </a:xfrm>
        <a:custGeom>
          <a:avLst/>
          <a:gdLst/>
          <a:ahLst/>
          <a:cxnLst/>
          <a:rect l="0" t="0" r="0" b="0"/>
          <a:pathLst>
            <a:path>
              <a:moveTo>
                <a:pt x="198688" y="497235"/>
              </a:moveTo>
              <a:arcTo wR="1140433" hR="1140433" stAng="12859950" swAng="196181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14088-F2B8-D248-A30E-2D76E229B475}">
      <dsp:nvSpPr>
        <dsp:cNvPr id="0" name=""/>
        <dsp:cNvSpPr/>
      </dsp:nvSpPr>
      <dsp:spPr>
        <a:xfrm>
          <a:off x="0" y="3897720"/>
          <a:ext cx="6369432" cy="12793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u="sng" kern="1200" dirty="0"/>
            <a:t>Ética deliberativa</a:t>
          </a:r>
          <a:endParaRPr lang="en-US" sz="2000" u="sng" kern="1200" dirty="0"/>
        </a:p>
      </dsp:txBody>
      <dsp:txXfrm>
        <a:off x="0" y="3897720"/>
        <a:ext cx="6369432" cy="690832"/>
      </dsp:txXfrm>
    </dsp:sp>
    <dsp:sp modelId="{6ABE2484-F316-0844-A837-C1D09942B83D}">
      <dsp:nvSpPr>
        <dsp:cNvPr id="0" name=""/>
        <dsp:cNvSpPr/>
      </dsp:nvSpPr>
      <dsp:spPr>
        <a:xfrm>
          <a:off x="0" y="4562966"/>
          <a:ext cx="6369432" cy="58848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ES" sz="1400" kern="1200" dirty="0"/>
            <a:t>Método práctico para toma de </a:t>
          </a:r>
          <a:r>
            <a:rPr lang="es-ES" sz="1400" b="1" kern="1200" dirty="0"/>
            <a:t>decisiones en equipo</a:t>
          </a:r>
          <a:endParaRPr lang="en-US" sz="1400" b="1" kern="1200" dirty="0"/>
        </a:p>
      </dsp:txBody>
      <dsp:txXfrm>
        <a:off x="0" y="4562966"/>
        <a:ext cx="6369432" cy="588486"/>
      </dsp:txXfrm>
    </dsp:sp>
    <dsp:sp modelId="{25AE5D26-A6B0-9D4A-AD58-21762DD2B38E}">
      <dsp:nvSpPr>
        <dsp:cNvPr id="0" name=""/>
        <dsp:cNvSpPr/>
      </dsp:nvSpPr>
      <dsp:spPr>
        <a:xfrm rot="10800000">
          <a:off x="0" y="1949318"/>
          <a:ext cx="6369432" cy="1967592"/>
        </a:xfrm>
        <a:prstGeom prst="upArrowCallout">
          <a:avLst/>
        </a:prstGeom>
        <a:solidFill>
          <a:schemeClr val="accent2">
            <a:hueOff val="2340760"/>
            <a:satOff val="-2919"/>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u="sng" kern="1200" dirty="0"/>
            <a:t>Consecuencialismo</a:t>
          </a:r>
          <a:r>
            <a:rPr lang="es-ES" sz="2000" kern="1200" dirty="0"/>
            <a:t> (</a:t>
          </a:r>
          <a:r>
            <a:rPr lang="es-ES" sz="2000" b="0" kern="1200" dirty="0"/>
            <a:t>ética basada en </a:t>
          </a:r>
          <a:r>
            <a:rPr lang="es-ES" sz="2000" b="1" kern="1200" dirty="0"/>
            <a:t>resultados</a:t>
          </a:r>
          <a:r>
            <a:rPr lang="es-ES" sz="2000" kern="1200" dirty="0"/>
            <a:t>)</a:t>
          </a:r>
          <a:endParaRPr lang="en-US" sz="2000" kern="1200" dirty="0"/>
        </a:p>
      </dsp:txBody>
      <dsp:txXfrm rot="-10800000">
        <a:off x="0" y="1949318"/>
        <a:ext cx="6369432" cy="690624"/>
      </dsp:txXfrm>
    </dsp:sp>
    <dsp:sp modelId="{4D63F422-18AD-0848-9D8C-8BCA3EBCCB52}">
      <dsp:nvSpPr>
        <dsp:cNvPr id="0" name=""/>
        <dsp:cNvSpPr/>
      </dsp:nvSpPr>
      <dsp:spPr>
        <a:xfrm>
          <a:off x="0" y="2639943"/>
          <a:ext cx="6369432" cy="588310"/>
        </a:xfrm>
        <a:prstGeom prst="rect">
          <a:avLst/>
        </a:prstGeom>
        <a:solidFill>
          <a:schemeClr val="accent2">
            <a:tint val="40000"/>
            <a:alpha val="90000"/>
            <a:hueOff val="1675274"/>
            <a:satOff val="-1459"/>
            <a:lumOff val="-2"/>
            <a:alphaOff val="0"/>
          </a:schemeClr>
        </a:solidFill>
        <a:ln w="12700" cap="flat" cmpd="sng" algn="ctr">
          <a:solidFill>
            <a:schemeClr val="accent2">
              <a:tint val="40000"/>
              <a:alpha val="90000"/>
              <a:hueOff val="1675274"/>
              <a:satOff val="-1459"/>
              <a:lumOff val="-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t>Prioridad</a:t>
          </a:r>
          <a:r>
            <a:rPr lang="es-ES" sz="1400" kern="1200" dirty="0"/>
            <a:t> para trasplante a los pacientes con mayor probabilidad de </a:t>
          </a:r>
          <a:r>
            <a:rPr lang="es-ES" sz="1400" b="1" kern="1200" dirty="0"/>
            <a:t>beneficio</a:t>
          </a:r>
          <a:endParaRPr lang="en-US" sz="1400" kern="1200" dirty="0"/>
        </a:p>
      </dsp:txBody>
      <dsp:txXfrm>
        <a:off x="0" y="2639943"/>
        <a:ext cx="6369432" cy="588310"/>
      </dsp:txXfrm>
    </dsp:sp>
    <dsp:sp modelId="{8B2BEE2B-9D7F-2644-9D5C-4D5405855FF4}">
      <dsp:nvSpPr>
        <dsp:cNvPr id="0" name=""/>
        <dsp:cNvSpPr/>
      </dsp:nvSpPr>
      <dsp:spPr>
        <a:xfrm rot="10800000">
          <a:off x="0" y="915"/>
          <a:ext cx="6369432" cy="1967592"/>
        </a:xfrm>
        <a:prstGeom prst="upArrowCallout">
          <a:avLst/>
        </a:prstGeom>
        <a:solidFill>
          <a:schemeClr val="accent2">
            <a:hueOff val="4681520"/>
            <a:satOff val="-5839"/>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u="sng" kern="1200" dirty="0"/>
            <a:t>Deontología</a:t>
          </a:r>
          <a:r>
            <a:rPr lang="es-ES" sz="2000" kern="1200" dirty="0"/>
            <a:t> (</a:t>
          </a:r>
          <a:r>
            <a:rPr lang="es-ES" sz="2000" b="0" kern="1200" dirty="0"/>
            <a:t>ética basada en el </a:t>
          </a:r>
          <a:r>
            <a:rPr lang="es-ES" sz="2000" b="1" kern="1200" dirty="0"/>
            <a:t>deber</a:t>
          </a:r>
          <a:r>
            <a:rPr lang="es-ES" sz="2000" kern="1200" dirty="0"/>
            <a:t>): </a:t>
          </a:r>
          <a:endParaRPr lang="en-US" sz="2000" kern="1200" dirty="0"/>
        </a:p>
      </dsp:txBody>
      <dsp:txXfrm rot="-10800000">
        <a:off x="0" y="915"/>
        <a:ext cx="6369432" cy="690624"/>
      </dsp:txXfrm>
    </dsp:sp>
    <dsp:sp modelId="{656AB761-CDB0-2D4B-9F14-E95AD62CCD6C}">
      <dsp:nvSpPr>
        <dsp:cNvPr id="0" name=""/>
        <dsp:cNvSpPr/>
      </dsp:nvSpPr>
      <dsp:spPr>
        <a:xfrm>
          <a:off x="0" y="691540"/>
          <a:ext cx="3184715" cy="588310"/>
        </a:xfrm>
        <a:prstGeom prst="rect">
          <a:avLst/>
        </a:prstGeom>
        <a:solidFill>
          <a:schemeClr val="accent2">
            <a:tint val="40000"/>
            <a:alpha val="90000"/>
            <a:hueOff val="3350547"/>
            <a:satOff val="-2919"/>
            <a:lumOff val="-4"/>
            <a:alphaOff val="0"/>
          </a:schemeClr>
        </a:solidFill>
        <a:ln w="12700" cap="flat" cmpd="sng" algn="ctr">
          <a:solidFill>
            <a:schemeClr val="accent2">
              <a:tint val="40000"/>
              <a:alpha val="90000"/>
              <a:hueOff val="3350547"/>
              <a:satOff val="-2919"/>
              <a:lumOff val="-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s-ES" sz="1200" b="0" kern="1200" dirty="0"/>
            <a:t>Resoluciones</a:t>
          </a:r>
          <a:r>
            <a:rPr lang="es-ES" sz="1200" b="1" kern="1200" dirty="0"/>
            <a:t> basadas</a:t>
          </a:r>
          <a:r>
            <a:rPr lang="es-ES" sz="1200" b="0" kern="1200" dirty="0"/>
            <a:t> en </a:t>
          </a:r>
          <a:r>
            <a:rPr lang="es-ES" sz="1200" b="1" kern="1200" dirty="0"/>
            <a:t>deberes/reglas,  </a:t>
          </a:r>
          <a:r>
            <a:rPr lang="es-ES" sz="1200" b="0" kern="1200" dirty="0"/>
            <a:t>independientemente de las consecuencias</a:t>
          </a:r>
          <a:endParaRPr lang="en-US" sz="1200" b="0" kern="1200" dirty="0"/>
        </a:p>
      </dsp:txBody>
      <dsp:txXfrm>
        <a:off x="0" y="691540"/>
        <a:ext cx="3184715" cy="588310"/>
      </dsp:txXfrm>
    </dsp:sp>
    <dsp:sp modelId="{0FBA7CC7-A18A-AA41-93A1-CB742FE684A9}">
      <dsp:nvSpPr>
        <dsp:cNvPr id="0" name=""/>
        <dsp:cNvSpPr/>
      </dsp:nvSpPr>
      <dsp:spPr>
        <a:xfrm>
          <a:off x="3184716" y="691540"/>
          <a:ext cx="3184715" cy="588310"/>
        </a:xfrm>
        <a:prstGeom prst="rect">
          <a:avLst/>
        </a:prstGeom>
        <a:solidFill>
          <a:schemeClr val="bg1">
            <a:alpha val="90000"/>
          </a:schemeClr>
        </a:solidFill>
        <a:ln w="12700" cap="flat" cmpd="sng" algn="ctr">
          <a:solidFill>
            <a:schemeClr val="accent2">
              <a:tint val="40000"/>
              <a:alpha val="90000"/>
              <a:hueOff val="5025821"/>
              <a:satOff val="-4378"/>
              <a:lumOff val="-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s-ES" sz="1200" kern="1200" dirty="0" err="1"/>
            <a:t>Ej</a:t>
          </a:r>
          <a:r>
            <a:rPr lang="es-ES" sz="1200" kern="1200" dirty="0"/>
            <a:t>: norma 6 meses de abstinencia</a:t>
          </a:r>
          <a:r>
            <a:rPr lang="es-ES" sz="1200" kern="1200" dirty="0">
              <a:sym typeface="Wingdings" pitchFamily="2" charset="2"/>
            </a:rPr>
            <a:t></a:t>
          </a:r>
          <a:r>
            <a:rPr lang="es-ES" sz="1200" kern="1200" dirty="0"/>
            <a:t> no se trasplanta en ningún caso sin cumplimiento</a:t>
          </a:r>
          <a:endParaRPr lang="en-US" sz="1200" kern="1200" dirty="0"/>
        </a:p>
      </dsp:txBody>
      <dsp:txXfrm>
        <a:off x="3184716" y="691540"/>
        <a:ext cx="3184715" cy="588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D1B14-F85E-4E02-924B-06B3A120951F}">
      <dsp:nvSpPr>
        <dsp:cNvPr id="0" name=""/>
        <dsp:cNvSpPr/>
      </dsp:nvSpPr>
      <dsp:spPr>
        <a:xfrm>
          <a:off x="0" y="1147"/>
          <a:ext cx="3367668" cy="578611"/>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BD14582-33CC-4B9A-AF64-9B307A5A8A48}">
      <dsp:nvSpPr>
        <dsp:cNvPr id="0" name=""/>
        <dsp:cNvSpPr/>
      </dsp:nvSpPr>
      <dsp:spPr>
        <a:xfrm>
          <a:off x="175029" y="133238"/>
          <a:ext cx="318236" cy="3182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21164-B0D4-4C0F-9289-76C38303E439}">
      <dsp:nvSpPr>
        <dsp:cNvPr id="0" name=""/>
        <dsp:cNvSpPr/>
      </dsp:nvSpPr>
      <dsp:spPr>
        <a:xfrm>
          <a:off x="668296" y="3051"/>
          <a:ext cx="2699371" cy="578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36" tIns="61236" rIns="61236" bIns="61236" numCol="1" spcCol="1270" anchor="ctr" anchorCtr="0">
          <a:noAutofit/>
        </a:bodyPr>
        <a:lstStyle/>
        <a:p>
          <a:pPr marL="0" lvl="0" indent="0" algn="l" defTabSz="622300">
            <a:lnSpc>
              <a:spcPct val="100000"/>
            </a:lnSpc>
            <a:spcBef>
              <a:spcPct val="0"/>
            </a:spcBef>
            <a:spcAft>
              <a:spcPct val="35000"/>
            </a:spcAft>
            <a:buNone/>
          </a:pPr>
          <a:r>
            <a:rPr lang="es-ES" sz="1400" b="1" kern="1200" dirty="0"/>
            <a:t>Identificación</a:t>
          </a:r>
          <a:r>
            <a:rPr lang="es-ES" sz="1400" kern="1200" dirty="0"/>
            <a:t> del </a:t>
          </a:r>
          <a:r>
            <a:rPr lang="es-ES" sz="1400" b="1" kern="1200" dirty="0"/>
            <a:t>dilema</a:t>
          </a:r>
          <a:endParaRPr lang="en-US" sz="1400" b="1" kern="1200" dirty="0"/>
        </a:p>
      </dsp:txBody>
      <dsp:txXfrm>
        <a:off x="668296" y="3051"/>
        <a:ext cx="2699371" cy="578611"/>
      </dsp:txXfrm>
    </dsp:sp>
    <dsp:sp modelId="{7654DFE1-E0EA-45C4-8081-0C14C7FCF014}">
      <dsp:nvSpPr>
        <dsp:cNvPr id="0" name=""/>
        <dsp:cNvSpPr/>
      </dsp:nvSpPr>
      <dsp:spPr>
        <a:xfrm>
          <a:off x="0" y="726315"/>
          <a:ext cx="3367668" cy="57861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205F73DF-9F2E-4869-9A2F-1B86F4FE5963}">
      <dsp:nvSpPr>
        <dsp:cNvPr id="0" name=""/>
        <dsp:cNvSpPr/>
      </dsp:nvSpPr>
      <dsp:spPr>
        <a:xfrm>
          <a:off x="175029" y="856503"/>
          <a:ext cx="318236" cy="3182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CBCE1-A382-4FA7-94E0-1D7D242C6ADC}">
      <dsp:nvSpPr>
        <dsp:cNvPr id="0" name=""/>
        <dsp:cNvSpPr/>
      </dsp:nvSpPr>
      <dsp:spPr>
        <a:xfrm>
          <a:off x="668296" y="726315"/>
          <a:ext cx="2699371" cy="578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36" tIns="61236" rIns="61236" bIns="61236" numCol="1" spcCol="1270" anchor="ctr" anchorCtr="0">
          <a:noAutofit/>
        </a:bodyPr>
        <a:lstStyle/>
        <a:p>
          <a:pPr marL="0" lvl="0" indent="0" algn="l" defTabSz="622300">
            <a:lnSpc>
              <a:spcPct val="100000"/>
            </a:lnSpc>
            <a:spcBef>
              <a:spcPct val="0"/>
            </a:spcBef>
            <a:spcAft>
              <a:spcPct val="35000"/>
            </a:spcAft>
            <a:buNone/>
          </a:pPr>
          <a:r>
            <a:rPr lang="es-ES" sz="1400" kern="1200" dirty="0"/>
            <a:t>Análisis </a:t>
          </a:r>
          <a:r>
            <a:rPr lang="es-ES" sz="1400" b="1" kern="1200" dirty="0"/>
            <a:t>principios bioéticos </a:t>
          </a:r>
          <a:r>
            <a:rPr lang="es-ES" sz="1400" kern="1200" dirty="0"/>
            <a:t>en conflicto</a:t>
          </a:r>
          <a:endParaRPr lang="en-US" sz="1400" kern="1200" dirty="0"/>
        </a:p>
      </dsp:txBody>
      <dsp:txXfrm>
        <a:off x="668296" y="726315"/>
        <a:ext cx="2699371" cy="578611"/>
      </dsp:txXfrm>
    </dsp:sp>
    <dsp:sp modelId="{7DAFE4A9-12C7-4675-B81D-50F21A514E39}">
      <dsp:nvSpPr>
        <dsp:cNvPr id="0" name=""/>
        <dsp:cNvSpPr/>
      </dsp:nvSpPr>
      <dsp:spPr>
        <a:xfrm>
          <a:off x="0" y="1449579"/>
          <a:ext cx="3367668" cy="578611"/>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2B26B2E5-5BBD-47D4-9DFA-3EDE7D7DAD63}">
      <dsp:nvSpPr>
        <dsp:cNvPr id="0" name=""/>
        <dsp:cNvSpPr/>
      </dsp:nvSpPr>
      <dsp:spPr>
        <a:xfrm>
          <a:off x="175029" y="1579767"/>
          <a:ext cx="318236" cy="3182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D5EED0-B727-4FAE-89AA-CC0723928FB1}">
      <dsp:nvSpPr>
        <dsp:cNvPr id="0" name=""/>
        <dsp:cNvSpPr/>
      </dsp:nvSpPr>
      <dsp:spPr>
        <a:xfrm>
          <a:off x="701317" y="1485413"/>
          <a:ext cx="1615985" cy="578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36" tIns="61236" rIns="61236" bIns="61236" numCol="1" spcCol="1270" anchor="ctr" anchorCtr="0">
          <a:noAutofit/>
        </a:bodyPr>
        <a:lstStyle/>
        <a:p>
          <a:pPr marL="0" lvl="0" indent="0" algn="l" defTabSz="622300">
            <a:lnSpc>
              <a:spcPct val="100000"/>
            </a:lnSpc>
            <a:spcBef>
              <a:spcPct val="0"/>
            </a:spcBef>
            <a:spcAft>
              <a:spcPct val="35000"/>
            </a:spcAft>
            <a:buNone/>
          </a:pPr>
          <a:r>
            <a:rPr lang="es-ES" sz="1400" b="1" kern="1200" dirty="0"/>
            <a:t>Cursos de acción </a:t>
          </a:r>
          <a:r>
            <a:rPr lang="es-ES" sz="1200" b="0" kern="1200" dirty="0"/>
            <a:t>(posibles actuaciones)</a:t>
          </a:r>
          <a:endParaRPr lang="en-US" sz="1400" b="0" kern="1200" dirty="0"/>
        </a:p>
      </dsp:txBody>
      <dsp:txXfrm>
        <a:off x="701317" y="1485413"/>
        <a:ext cx="1615985" cy="578611"/>
      </dsp:txXfrm>
    </dsp:sp>
    <dsp:sp modelId="{25554D6C-11EF-4B5A-A50A-C51A8D3C6EAE}">
      <dsp:nvSpPr>
        <dsp:cNvPr id="0" name=""/>
        <dsp:cNvSpPr/>
      </dsp:nvSpPr>
      <dsp:spPr>
        <a:xfrm>
          <a:off x="2183746" y="1449579"/>
          <a:ext cx="1183921" cy="578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36" tIns="61236" rIns="61236" bIns="61236" numCol="1" spcCol="1270" anchor="ctr" anchorCtr="0">
          <a:noAutofit/>
        </a:bodyPr>
        <a:lstStyle/>
        <a:p>
          <a:pPr marL="0" lvl="0" indent="0" algn="l" defTabSz="622300">
            <a:lnSpc>
              <a:spcPct val="100000"/>
            </a:lnSpc>
            <a:spcBef>
              <a:spcPct val="0"/>
            </a:spcBef>
            <a:spcAft>
              <a:spcPct val="35000"/>
            </a:spcAft>
            <a:buNone/>
          </a:pPr>
          <a:endParaRPr lang="en-US" sz="1400" kern="1200" dirty="0"/>
        </a:p>
      </dsp:txBody>
      <dsp:txXfrm>
        <a:off x="2183746" y="1449579"/>
        <a:ext cx="1183921" cy="578611"/>
      </dsp:txXfrm>
    </dsp:sp>
    <dsp:sp modelId="{486F1B49-0564-AB44-A6DD-D0C95FF0586F}">
      <dsp:nvSpPr>
        <dsp:cNvPr id="0" name=""/>
        <dsp:cNvSpPr/>
      </dsp:nvSpPr>
      <dsp:spPr>
        <a:xfrm>
          <a:off x="0" y="2172844"/>
          <a:ext cx="3367668" cy="5786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CA61AD-500F-3C4F-9BC6-BE56C8F1F353}">
      <dsp:nvSpPr>
        <dsp:cNvPr id="0" name=""/>
        <dsp:cNvSpPr/>
      </dsp:nvSpPr>
      <dsp:spPr>
        <a:xfrm>
          <a:off x="175029" y="2303031"/>
          <a:ext cx="318236" cy="31823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81D00-BE96-EF48-952D-54182E578391}">
      <dsp:nvSpPr>
        <dsp:cNvPr id="0" name=""/>
        <dsp:cNvSpPr/>
      </dsp:nvSpPr>
      <dsp:spPr>
        <a:xfrm>
          <a:off x="668296" y="2172844"/>
          <a:ext cx="2699371" cy="578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36" tIns="61236" rIns="61236" bIns="61236" numCol="1" spcCol="1270" anchor="ctr" anchorCtr="0">
          <a:noAutofit/>
        </a:bodyPr>
        <a:lstStyle/>
        <a:p>
          <a:pPr marL="0" lvl="0" indent="0" algn="l" defTabSz="622300">
            <a:lnSpc>
              <a:spcPct val="100000"/>
            </a:lnSpc>
            <a:spcBef>
              <a:spcPct val="0"/>
            </a:spcBef>
            <a:spcAft>
              <a:spcPct val="35000"/>
            </a:spcAft>
            <a:buNone/>
          </a:pPr>
          <a:r>
            <a:rPr lang="es-ES" sz="1400" b="1" kern="1200" dirty="0"/>
            <a:t>Decisión</a:t>
          </a:r>
          <a:r>
            <a:rPr lang="es-ES" sz="1400" kern="1200" dirty="0"/>
            <a:t> más prudente y justificada</a:t>
          </a:r>
        </a:p>
      </dsp:txBody>
      <dsp:txXfrm>
        <a:off x="668296" y="2172844"/>
        <a:ext cx="2699371" cy="578611"/>
      </dsp:txXfrm>
    </dsp:sp>
    <dsp:sp modelId="{162EB38D-0E90-4B3E-A754-9C91C86B3314}">
      <dsp:nvSpPr>
        <dsp:cNvPr id="0" name=""/>
        <dsp:cNvSpPr/>
      </dsp:nvSpPr>
      <dsp:spPr>
        <a:xfrm>
          <a:off x="0" y="2896108"/>
          <a:ext cx="3367668" cy="718045"/>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B021B89D-7E25-46F0-8BDB-B5FD05A6862B}">
      <dsp:nvSpPr>
        <dsp:cNvPr id="0" name=""/>
        <dsp:cNvSpPr/>
      </dsp:nvSpPr>
      <dsp:spPr>
        <a:xfrm>
          <a:off x="175029" y="3096013"/>
          <a:ext cx="318236" cy="3182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4581AE-D1E9-4517-AF74-2A938B83233E}">
      <dsp:nvSpPr>
        <dsp:cNvPr id="0" name=""/>
        <dsp:cNvSpPr/>
      </dsp:nvSpPr>
      <dsp:spPr>
        <a:xfrm>
          <a:off x="668296" y="2965825"/>
          <a:ext cx="2699371" cy="578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36" tIns="61236" rIns="61236" bIns="61236" numCol="1" spcCol="1270" anchor="ctr" anchorCtr="0">
          <a:noAutofit/>
        </a:bodyPr>
        <a:lstStyle/>
        <a:p>
          <a:pPr marL="0" lvl="0" indent="0" algn="l" defTabSz="622300">
            <a:lnSpc>
              <a:spcPct val="100000"/>
            </a:lnSpc>
            <a:spcBef>
              <a:spcPct val="0"/>
            </a:spcBef>
            <a:spcAft>
              <a:spcPct val="35000"/>
            </a:spcAft>
            <a:buNone/>
          </a:pPr>
          <a:r>
            <a:rPr lang="es-ES" sz="1400" b="1" kern="1200" dirty="0"/>
            <a:t>Validación</a:t>
          </a:r>
          <a:r>
            <a:rPr lang="es-ES" sz="1400" kern="1200" dirty="0"/>
            <a:t> de la decisión </a:t>
          </a:r>
        </a:p>
      </dsp:txBody>
      <dsp:txXfrm>
        <a:off x="668296" y="2965825"/>
        <a:ext cx="2699371" cy="5786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B2BCE-79E3-6F4D-A294-C48F34D01A7C}">
      <dsp:nvSpPr>
        <dsp:cNvPr id="0" name=""/>
        <dsp:cNvSpPr/>
      </dsp:nvSpPr>
      <dsp:spPr>
        <a:xfrm>
          <a:off x="0" y="0"/>
          <a:ext cx="9262753" cy="1275567"/>
        </a:xfrm>
        <a:prstGeom prst="roundRect">
          <a:avLst>
            <a:gd name="adj" fmla="val 10000"/>
          </a:avLst>
        </a:prstGeom>
        <a:solidFill>
          <a:schemeClr val="lt1">
            <a:hueOff val="0"/>
            <a:satOff val="0"/>
            <a:lumOff val="0"/>
            <a:alphaOff val="0"/>
          </a:schemeClr>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CURSO EXTREMO 1</a:t>
          </a:r>
          <a:r>
            <a:rPr lang="es-ES" sz="2000" kern="1200" dirty="0">
              <a:sym typeface="Wingdings" pitchFamily="2" charset="2"/>
            </a:rPr>
            <a:t> </a:t>
          </a:r>
          <a:r>
            <a:rPr lang="es-ES" sz="2000" kern="1200" dirty="0">
              <a:solidFill>
                <a:srgbClr val="0070C0"/>
              </a:solidFill>
              <a:sym typeface="Wingdings" pitchFamily="2" charset="2"/>
            </a:rPr>
            <a:t>R</a:t>
          </a:r>
          <a:r>
            <a:rPr lang="es-ES" sz="2000" u="sng" kern="1200" dirty="0">
              <a:solidFill>
                <a:srgbClr val="0070C0"/>
              </a:solidFill>
            </a:rPr>
            <a:t>ealizar el TH sin condiciones especiales</a:t>
          </a:r>
        </a:p>
        <a:p>
          <a:pPr marL="171450" lvl="1" indent="-171450" algn="l" defTabSz="711200">
            <a:lnSpc>
              <a:spcPct val="90000"/>
            </a:lnSpc>
            <a:spcBef>
              <a:spcPct val="0"/>
            </a:spcBef>
            <a:spcAft>
              <a:spcPct val="15000"/>
            </a:spcAft>
            <a:buChar char="•"/>
          </a:pPr>
          <a:r>
            <a:rPr lang="es-ES" sz="1600" kern="1200" dirty="0"/>
            <a:t>Priorizamos </a:t>
          </a:r>
          <a:r>
            <a:rPr lang="es-ES" sz="1600" b="1" kern="1200" dirty="0" err="1">
              <a:solidFill>
                <a:srgbClr val="0070C0"/>
              </a:solidFill>
            </a:rPr>
            <a:t>Beneficiencia</a:t>
          </a:r>
          <a:r>
            <a:rPr lang="es-ES" sz="1600" b="1" kern="1200" dirty="0">
              <a:solidFill>
                <a:srgbClr val="0070C0"/>
              </a:solidFill>
            </a:rPr>
            <a:t>.</a:t>
          </a:r>
        </a:p>
        <a:p>
          <a:pPr marL="171450" lvl="1" indent="-171450" algn="l" defTabSz="711200">
            <a:lnSpc>
              <a:spcPct val="90000"/>
            </a:lnSpc>
            <a:spcBef>
              <a:spcPct val="0"/>
            </a:spcBef>
            <a:spcAft>
              <a:spcPct val="15000"/>
            </a:spcAft>
            <a:buChar char="•"/>
          </a:pPr>
          <a:r>
            <a:rPr lang="es-ES" sz="1600" kern="1200" dirty="0"/>
            <a:t>Consecuencias: </a:t>
          </a:r>
          <a:r>
            <a:rPr lang="es-ES" sz="1600" b="1" kern="1200" dirty="0"/>
            <a:t>riesgo psiquiátrico </a:t>
          </a:r>
          <a:r>
            <a:rPr lang="es-ES" sz="1600" kern="1200" dirty="0"/>
            <a:t>muy elevado sin seguimiento</a:t>
          </a:r>
        </a:p>
      </dsp:txBody>
      <dsp:txXfrm>
        <a:off x="2034876" y="0"/>
        <a:ext cx="7227876" cy="1275567"/>
      </dsp:txXfrm>
    </dsp:sp>
    <dsp:sp modelId="{078206A3-0E71-5E48-A5BB-8B91B194969E}">
      <dsp:nvSpPr>
        <dsp:cNvPr id="0" name=""/>
        <dsp:cNvSpPr/>
      </dsp:nvSpPr>
      <dsp:spPr>
        <a:xfrm>
          <a:off x="305177" y="328216"/>
          <a:ext cx="1098692" cy="650697"/>
        </a:xfrm>
        <a:prstGeom prst="roundRect">
          <a:avLst>
            <a:gd name="adj" fmla="val 10000"/>
          </a:avLst>
        </a:prstGeom>
        <a:blipFill>
          <a:blip xmlns:r="http://schemas.openxmlformats.org/officeDocument/2006/relationships" r:embed="rId1"/>
          <a:srcRect/>
          <a:stretch>
            <a:fillRect t="-37000" b="-37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1CA4B8-9BD2-A941-99CF-853356CAF8E9}">
      <dsp:nvSpPr>
        <dsp:cNvPr id="0" name=""/>
        <dsp:cNvSpPr/>
      </dsp:nvSpPr>
      <dsp:spPr>
        <a:xfrm>
          <a:off x="0" y="1389283"/>
          <a:ext cx="9262753" cy="1249184"/>
        </a:xfrm>
        <a:prstGeom prst="roundRect">
          <a:avLst>
            <a:gd name="adj" fmla="val 10000"/>
          </a:avLst>
        </a:prstGeom>
        <a:solidFill>
          <a:schemeClr val="lt1">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dirty="0"/>
            <a:t> </a:t>
          </a:r>
          <a:r>
            <a:rPr lang="es-ES" sz="2000" kern="1200" dirty="0"/>
            <a:t>CURSO EXTREMO 2 </a:t>
          </a:r>
          <a:r>
            <a:rPr lang="es-ES" sz="2000" kern="1200" dirty="0">
              <a:sym typeface="Wingdings" pitchFamily="2" charset="2"/>
            </a:rPr>
            <a:t> </a:t>
          </a:r>
          <a:r>
            <a:rPr lang="es-ES" sz="2000" u="sng" kern="1200" dirty="0">
              <a:solidFill>
                <a:srgbClr val="FF0000"/>
              </a:solidFill>
              <a:sym typeface="Wingdings" pitchFamily="2" charset="2"/>
            </a:rPr>
            <a:t>no realizar el TH</a:t>
          </a:r>
          <a:endParaRPr lang="es-ES" sz="2000" u="sng" kern="1200" dirty="0">
            <a:solidFill>
              <a:srgbClr val="FF0000"/>
            </a:solidFill>
          </a:endParaRPr>
        </a:p>
        <a:p>
          <a:pPr marL="171450" lvl="1" indent="-171450" algn="l" defTabSz="711200">
            <a:lnSpc>
              <a:spcPct val="90000"/>
            </a:lnSpc>
            <a:spcBef>
              <a:spcPct val="0"/>
            </a:spcBef>
            <a:spcAft>
              <a:spcPct val="15000"/>
            </a:spcAft>
            <a:buChar char="•"/>
          </a:pPr>
          <a:r>
            <a:rPr lang="es-ES" sz="1600" kern="1200" dirty="0"/>
            <a:t>Priorizamos </a:t>
          </a:r>
          <a:r>
            <a:rPr lang="es-ES" sz="1600" b="1" kern="1200" dirty="0">
              <a:solidFill>
                <a:srgbClr val="FF0000"/>
              </a:solidFill>
            </a:rPr>
            <a:t>Justicia</a:t>
          </a:r>
        </a:p>
        <a:p>
          <a:pPr marL="171450" lvl="1" indent="-171450" algn="l" defTabSz="711200">
            <a:lnSpc>
              <a:spcPct val="90000"/>
            </a:lnSpc>
            <a:spcBef>
              <a:spcPct val="0"/>
            </a:spcBef>
            <a:spcAft>
              <a:spcPct val="15000"/>
            </a:spcAft>
            <a:buChar char="•"/>
          </a:pPr>
          <a:r>
            <a:rPr lang="es-ES" sz="1600" kern="1200" dirty="0"/>
            <a:t>Consecuencias: </a:t>
          </a:r>
          <a:r>
            <a:rPr lang="es-ES" sz="1600" b="1" kern="1200" dirty="0"/>
            <a:t>elevada mortalidad</a:t>
          </a:r>
          <a:r>
            <a:rPr lang="es-ES" sz="1600" kern="1200" dirty="0"/>
            <a:t>, </a:t>
          </a:r>
          <a:r>
            <a:rPr lang="es-ES" sz="1600" b="1" kern="1200" dirty="0"/>
            <a:t>conflicto</a:t>
          </a:r>
          <a:r>
            <a:rPr lang="es-ES" sz="1600" kern="1200" dirty="0"/>
            <a:t> ético-</a:t>
          </a:r>
          <a:r>
            <a:rPr lang="es-ES" sz="1600" b="1" kern="1200" dirty="0"/>
            <a:t>legal</a:t>
          </a:r>
          <a:r>
            <a:rPr lang="es-ES" sz="1600" kern="1200" dirty="0"/>
            <a:t> dada la posibilidad de recuperación psiquiátrica</a:t>
          </a:r>
        </a:p>
      </dsp:txBody>
      <dsp:txXfrm>
        <a:off x="2034876" y="1389283"/>
        <a:ext cx="7227876" cy="1249184"/>
      </dsp:txXfrm>
    </dsp:sp>
    <dsp:sp modelId="{2FAED588-6332-8746-9A41-871591D2C464}">
      <dsp:nvSpPr>
        <dsp:cNvPr id="0" name=""/>
        <dsp:cNvSpPr/>
      </dsp:nvSpPr>
      <dsp:spPr>
        <a:xfrm>
          <a:off x="320683" y="1763962"/>
          <a:ext cx="1137002" cy="629052"/>
        </a:xfrm>
        <a:prstGeom prst="roundRect">
          <a:avLst>
            <a:gd name="adj" fmla="val 10000"/>
          </a:avLst>
        </a:prstGeom>
        <a:blipFill>
          <a:blip xmlns:r="http://schemas.openxmlformats.org/officeDocument/2006/relationships" r:embed="rId2"/>
          <a:srcRect/>
          <a:stretch>
            <a:fillRect t="-8000" b="-8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ED7686-BF07-324F-9B28-C1CB38934A06}">
      <dsp:nvSpPr>
        <dsp:cNvPr id="0" name=""/>
        <dsp:cNvSpPr/>
      </dsp:nvSpPr>
      <dsp:spPr>
        <a:xfrm>
          <a:off x="0" y="2729011"/>
          <a:ext cx="9262753" cy="1783307"/>
        </a:xfrm>
        <a:prstGeom prst="roundRect">
          <a:avLst>
            <a:gd name="adj" fmla="val 10000"/>
          </a:avLst>
        </a:prstGeom>
        <a:solidFill>
          <a:schemeClr val="lt1">
            <a:hueOff val="0"/>
            <a:satOff val="0"/>
            <a:lumOff val="0"/>
            <a:alphaOff val="0"/>
          </a:schemeClr>
        </a:solidFill>
        <a:ln w="19050" cap="flat" cmpd="sng" algn="ctr">
          <a:solidFill>
            <a:srgbClr val="00905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 CURSO INTERMEDIO</a:t>
          </a:r>
          <a:r>
            <a:rPr lang="es-ES" sz="2000" kern="1200" dirty="0">
              <a:sym typeface="Wingdings" pitchFamily="2" charset="2"/>
            </a:rPr>
            <a:t> </a:t>
          </a:r>
          <a:r>
            <a:rPr lang="es-ES" sz="2000" u="sng" kern="1200" dirty="0">
              <a:solidFill>
                <a:srgbClr val="009051"/>
              </a:solidFill>
              <a:sym typeface="Wingdings" pitchFamily="2" charset="2"/>
            </a:rPr>
            <a:t>TH + seguimiento reforzado</a:t>
          </a:r>
          <a:endParaRPr lang="es-ES" sz="2000" u="sng" kern="1200" dirty="0">
            <a:solidFill>
              <a:srgbClr val="009051"/>
            </a:solidFill>
          </a:endParaRPr>
        </a:p>
        <a:p>
          <a:pPr marL="171450" lvl="1" indent="-171450" algn="l" defTabSz="711200">
            <a:lnSpc>
              <a:spcPct val="90000"/>
            </a:lnSpc>
            <a:spcBef>
              <a:spcPct val="0"/>
            </a:spcBef>
            <a:spcAft>
              <a:spcPct val="15000"/>
            </a:spcAft>
            <a:buChar char="•"/>
          </a:pPr>
          <a:r>
            <a:rPr lang="es-ES" sz="1600" kern="1200" dirty="0"/>
            <a:t>Aplicamos </a:t>
          </a:r>
          <a:r>
            <a:rPr lang="es-ES" sz="1600" b="1" kern="1200" dirty="0"/>
            <a:t>beneficencia</a:t>
          </a:r>
        </a:p>
        <a:p>
          <a:pPr marL="171450" lvl="1" indent="-171450" algn="l" defTabSz="711200">
            <a:lnSpc>
              <a:spcPct val="90000"/>
            </a:lnSpc>
            <a:spcBef>
              <a:spcPct val="0"/>
            </a:spcBef>
            <a:spcAft>
              <a:spcPct val="15000"/>
            </a:spcAft>
            <a:buChar char="•"/>
          </a:pPr>
          <a:r>
            <a:rPr lang="es-ES" sz="1600" b="1" kern="1200" dirty="0"/>
            <a:t>Justicia:</a:t>
          </a:r>
          <a:r>
            <a:rPr lang="es-ES" sz="1600" kern="1200" dirty="0"/>
            <a:t> justificado </a:t>
          </a:r>
          <a:r>
            <a:rPr lang="es-ES" sz="1600" b="1" kern="1200" dirty="0"/>
            <a:t>si hay seguimiento estricto</a:t>
          </a:r>
        </a:p>
        <a:p>
          <a:pPr marL="171450" lvl="1" indent="-171450" algn="l" defTabSz="711200">
            <a:lnSpc>
              <a:spcPct val="90000"/>
            </a:lnSpc>
            <a:spcBef>
              <a:spcPct val="0"/>
            </a:spcBef>
            <a:spcAft>
              <a:spcPct val="15000"/>
            </a:spcAft>
            <a:buChar char="•"/>
          </a:pPr>
          <a:r>
            <a:rPr lang="es-ES" sz="1600" kern="1200" dirty="0"/>
            <a:t>Consecuencias: </a:t>
          </a:r>
          <a:r>
            <a:rPr lang="es-ES" sz="1600" b="1" kern="1200" dirty="0"/>
            <a:t>opción equilibrada</a:t>
          </a:r>
          <a:r>
            <a:rPr lang="es-ES" sz="1600" kern="1200" dirty="0"/>
            <a:t>. Posibilidad recuperación con apoyo. </a:t>
          </a:r>
        </a:p>
        <a:p>
          <a:pPr marL="171450" lvl="1" indent="-171450" algn="l" defTabSz="711200">
            <a:lnSpc>
              <a:spcPct val="90000"/>
            </a:lnSpc>
            <a:spcBef>
              <a:spcPct val="0"/>
            </a:spcBef>
            <a:spcAft>
              <a:spcPct val="15000"/>
            </a:spcAft>
            <a:buChar char="•"/>
          </a:pPr>
          <a:r>
            <a:rPr lang="es-ES" sz="1600" kern="1200" dirty="0"/>
            <a:t>Cumple </a:t>
          </a:r>
          <a:r>
            <a:rPr lang="es-ES" sz="1600" b="1" kern="1200" dirty="0"/>
            <a:t>valores éticos y legales</a:t>
          </a:r>
        </a:p>
      </dsp:txBody>
      <dsp:txXfrm>
        <a:off x="2034876" y="2729011"/>
        <a:ext cx="7227876" cy="1783307"/>
      </dsp:txXfrm>
    </dsp:sp>
    <dsp:sp modelId="{A19C56A0-3502-2348-8080-E4A9253C46A7}">
      <dsp:nvSpPr>
        <dsp:cNvPr id="0" name=""/>
        <dsp:cNvSpPr/>
      </dsp:nvSpPr>
      <dsp:spPr>
        <a:xfrm>
          <a:off x="287189" y="3353466"/>
          <a:ext cx="1216996" cy="730527"/>
        </a:xfrm>
        <a:prstGeom prst="roundRect">
          <a:avLst>
            <a:gd name="adj" fmla="val 10000"/>
          </a:avLst>
        </a:prstGeom>
        <a:blipFill>
          <a:blip xmlns:r="http://schemas.openxmlformats.org/officeDocument/2006/relationships" r:embed="rId3"/>
          <a:srcRect/>
          <a:stretch>
            <a:fillRect t="-11000" b="-11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54D74-8B7F-48E1-86B7-8CDC33E62C8F}">
      <dsp:nvSpPr>
        <dsp:cNvPr id="0" name=""/>
        <dsp:cNvSpPr/>
      </dsp:nvSpPr>
      <dsp:spPr>
        <a:xfrm>
          <a:off x="0" y="304603"/>
          <a:ext cx="6973451" cy="800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75D8CF-CF82-4222-B5F8-A97C476B3BBC}">
      <dsp:nvSpPr>
        <dsp:cNvPr id="0" name=""/>
        <dsp:cNvSpPr/>
      </dsp:nvSpPr>
      <dsp:spPr>
        <a:xfrm>
          <a:off x="265887" y="497527"/>
          <a:ext cx="440529" cy="440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E96C8B-077A-4C53-A1DA-B75B6B04D86A}">
      <dsp:nvSpPr>
        <dsp:cNvPr id="0" name=""/>
        <dsp:cNvSpPr/>
      </dsp:nvSpPr>
      <dsp:spPr>
        <a:xfrm>
          <a:off x="924639" y="364189"/>
          <a:ext cx="6007038" cy="875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5" tIns="92625" rIns="92625" bIns="92625" numCol="1" spcCol="1270" anchor="ctr" anchorCtr="0">
          <a:noAutofit/>
        </a:bodyPr>
        <a:lstStyle/>
        <a:p>
          <a:pPr marL="0" lvl="0" indent="0" algn="l" defTabSz="711200">
            <a:lnSpc>
              <a:spcPct val="100000"/>
            </a:lnSpc>
            <a:spcBef>
              <a:spcPct val="0"/>
            </a:spcBef>
            <a:spcAft>
              <a:spcPct val="35000"/>
            </a:spcAft>
            <a:buNone/>
          </a:pPr>
          <a:r>
            <a:rPr lang="es-ES" sz="1600" kern="1200" dirty="0"/>
            <a:t>La </a:t>
          </a:r>
          <a:r>
            <a:rPr lang="es-ES" sz="1600" b="1" kern="1200" dirty="0" err="1">
              <a:solidFill>
                <a:schemeClr val="accent2">
                  <a:lumMod val="75000"/>
                </a:schemeClr>
              </a:solidFill>
            </a:rPr>
            <a:t>ética</a:t>
          </a:r>
          <a:r>
            <a:rPr lang="es-ES" sz="1600" b="1" kern="1200" dirty="0">
              <a:solidFill>
                <a:schemeClr val="accent2">
                  <a:lumMod val="75000"/>
                </a:schemeClr>
              </a:solidFill>
            </a:rPr>
            <a:t> deliberativa </a:t>
          </a:r>
          <a:r>
            <a:rPr lang="es-ES" sz="1600" b="1" kern="1200" dirty="0"/>
            <a:t> </a:t>
          </a:r>
          <a:r>
            <a:rPr lang="es-ES" sz="1600" kern="1200" dirty="0" err="1"/>
            <a:t>guía</a:t>
          </a:r>
          <a:r>
            <a:rPr lang="es-ES" sz="1600" kern="1200" dirty="0"/>
            <a:t> la toma de decisiones ante casos clínicos complejos.</a:t>
          </a:r>
          <a:endParaRPr lang="en-US" sz="1600" kern="1200" dirty="0"/>
        </a:p>
      </dsp:txBody>
      <dsp:txXfrm>
        <a:off x="924639" y="364189"/>
        <a:ext cx="6007038" cy="875198"/>
      </dsp:txXfrm>
    </dsp:sp>
    <dsp:sp modelId="{EC90AD91-DD04-499E-A4FD-7F772966AFD9}">
      <dsp:nvSpPr>
        <dsp:cNvPr id="0" name=""/>
        <dsp:cNvSpPr/>
      </dsp:nvSpPr>
      <dsp:spPr>
        <a:xfrm>
          <a:off x="0" y="1424774"/>
          <a:ext cx="6973451" cy="800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24D00-5E20-4488-ABA3-11AA00AF854A}">
      <dsp:nvSpPr>
        <dsp:cNvPr id="0" name=""/>
        <dsp:cNvSpPr/>
      </dsp:nvSpPr>
      <dsp:spPr>
        <a:xfrm>
          <a:off x="213468" y="1604697"/>
          <a:ext cx="440529" cy="440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C63CDE-AA1F-473D-A7C9-ED53F08DDFD7}">
      <dsp:nvSpPr>
        <dsp:cNvPr id="0" name=""/>
        <dsp:cNvSpPr/>
      </dsp:nvSpPr>
      <dsp:spPr>
        <a:xfrm>
          <a:off x="924639" y="1387558"/>
          <a:ext cx="6007038" cy="875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5" tIns="92625" rIns="92625" bIns="92625" numCol="1" spcCol="1270" anchor="ctr" anchorCtr="0">
          <a:noAutofit/>
        </a:bodyPr>
        <a:lstStyle/>
        <a:p>
          <a:pPr marL="0" lvl="0" indent="0" algn="l" defTabSz="711200">
            <a:lnSpc>
              <a:spcPct val="100000"/>
            </a:lnSpc>
            <a:spcBef>
              <a:spcPct val="0"/>
            </a:spcBef>
            <a:spcAft>
              <a:spcPct val="35000"/>
            </a:spcAft>
            <a:buNone/>
          </a:pPr>
          <a:r>
            <a:rPr lang="es-ES" sz="1600" kern="1200" dirty="0"/>
            <a:t>Los </a:t>
          </a:r>
          <a:r>
            <a:rPr lang="es-ES" sz="1600" b="1" kern="1200" dirty="0">
              <a:solidFill>
                <a:srgbClr val="009051"/>
              </a:solidFill>
            </a:rPr>
            <a:t>cursos de </a:t>
          </a:r>
          <a:r>
            <a:rPr lang="es-ES" sz="1600" b="1" kern="1200" dirty="0" err="1">
              <a:solidFill>
                <a:srgbClr val="009051"/>
              </a:solidFill>
            </a:rPr>
            <a:t>acción</a:t>
          </a:r>
          <a:r>
            <a:rPr lang="es-ES" sz="1600" b="1" kern="1200" dirty="0">
              <a:solidFill>
                <a:srgbClr val="009051"/>
              </a:solidFill>
            </a:rPr>
            <a:t> intermedios </a:t>
          </a:r>
          <a:r>
            <a:rPr lang="es-ES" sz="1600" kern="1200" dirty="0"/>
            <a:t>permiten respetar los principios </a:t>
          </a:r>
          <a:r>
            <a:rPr lang="es-ES" sz="1600" kern="1200" dirty="0" err="1"/>
            <a:t>bioéticos</a:t>
          </a:r>
          <a:r>
            <a:rPr lang="es-ES" sz="1600" kern="1200" dirty="0"/>
            <a:t> buscando una </a:t>
          </a:r>
          <a:r>
            <a:rPr lang="es-ES" sz="1600" b="1" kern="1200" dirty="0" err="1">
              <a:solidFill>
                <a:srgbClr val="009051"/>
              </a:solidFill>
            </a:rPr>
            <a:t>decisión</a:t>
          </a:r>
          <a:r>
            <a:rPr lang="es-ES" sz="1600" b="1" kern="1200" dirty="0">
              <a:solidFill>
                <a:srgbClr val="009051"/>
              </a:solidFill>
            </a:rPr>
            <a:t> equilibrada</a:t>
          </a:r>
          <a:r>
            <a:rPr lang="es-ES" sz="1600" kern="1200" dirty="0"/>
            <a:t>. </a:t>
          </a:r>
          <a:endParaRPr lang="en-US" sz="1600" kern="1200" dirty="0"/>
        </a:p>
      </dsp:txBody>
      <dsp:txXfrm>
        <a:off x="924639" y="1387558"/>
        <a:ext cx="6007038" cy="875198"/>
      </dsp:txXfrm>
    </dsp:sp>
    <dsp:sp modelId="{EB9F24BE-0166-4469-9844-24C196A0799A}">
      <dsp:nvSpPr>
        <dsp:cNvPr id="0" name=""/>
        <dsp:cNvSpPr/>
      </dsp:nvSpPr>
      <dsp:spPr>
        <a:xfrm>
          <a:off x="0" y="2379093"/>
          <a:ext cx="6973451" cy="800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4EF60D-5B2C-45AC-942F-531512740185}">
      <dsp:nvSpPr>
        <dsp:cNvPr id="0" name=""/>
        <dsp:cNvSpPr/>
      </dsp:nvSpPr>
      <dsp:spPr>
        <a:xfrm>
          <a:off x="242054" y="2374716"/>
          <a:ext cx="440529" cy="440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7078CE-3BBB-43B3-A66D-56DA9EF622D7}">
      <dsp:nvSpPr>
        <dsp:cNvPr id="0" name=""/>
        <dsp:cNvSpPr/>
      </dsp:nvSpPr>
      <dsp:spPr>
        <a:xfrm>
          <a:off x="861565" y="2354687"/>
          <a:ext cx="6007038" cy="875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5" tIns="92625" rIns="92625" bIns="92625" numCol="1" spcCol="1270" anchor="ctr" anchorCtr="0">
          <a:noAutofit/>
        </a:bodyPr>
        <a:lstStyle/>
        <a:p>
          <a:pPr marL="0" lvl="0" indent="0" algn="l" defTabSz="711200">
            <a:lnSpc>
              <a:spcPct val="100000"/>
            </a:lnSpc>
            <a:spcBef>
              <a:spcPct val="0"/>
            </a:spcBef>
            <a:spcAft>
              <a:spcPct val="35000"/>
            </a:spcAft>
            <a:buNone/>
          </a:pPr>
          <a:r>
            <a:rPr lang="es-ES" sz="1600" b="0" kern="1200" dirty="0">
              <a:solidFill>
                <a:schemeClr val="tx1"/>
              </a:solidFill>
            </a:rPr>
            <a:t>Los</a:t>
          </a:r>
          <a:r>
            <a:rPr lang="es-ES" sz="1600" b="1" kern="1200" dirty="0">
              <a:solidFill>
                <a:srgbClr val="7030A0"/>
              </a:solidFill>
            </a:rPr>
            <a:t> </a:t>
          </a:r>
          <a:r>
            <a:rPr lang="es-ES" sz="1600" b="1" kern="1200" dirty="0" err="1">
              <a:solidFill>
                <a:srgbClr val="7030A0"/>
              </a:solidFill>
            </a:rPr>
            <a:t>comités</a:t>
          </a:r>
          <a:r>
            <a:rPr lang="es-ES" sz="1600" b="1" kern="1200" dirty="0">
              <a:solidFill>
                <a:srgbClr val="7030A0"/>
              </a:solidFill>
            </a:rPr>
            <a:t> multidisciplinares</a:t>
          </a:r>
          <a:r>
            <a:rPr lang="es-ES" sz="1600" kern="1200" dirty="0"/>
            <a:t> </a:t>
          </a:r>
          <a:r>
            <a:rPr lang="es-ES" sz="1600" kern="1200" dirty="0">
              <a:solidFill>
                <a:schemeClr val="tx1"/>
              </a:solidFill>
            </a:rPr>
            <a:t>son necesarios </a:t>
          </a:r>
          <a:r>
            <a:rPr lang="es-ES" sz="1600" kern="1200" dirty="0"/>
            <a:t>para la toma de decisiones, que a su vez se deben </a:t>
          </a:r>
          <a:r>
            <a:rPr lang="es-ES" sz="1600" b="1" kern="1200" dirty="0">
              <a:solidFill>
                <a:srgbClr val="7030A0"/>
              </a:solidFill>
            </a:rPr>
            <a:t>comunicar</a:t>
          </a:r>
          <a:r>
            <a:rPr lang="es-ES" sz="1600" kern="1200" dirty="0"/>
            <a:t> de forma comprensible y honesta al paciente.</a:t>
          </a:r>
          <a:endParaRPr lang="en-US" sz="1600" kern="1200" dirty="0"/>
        </a:p>
      </dsp:txBody>
      <dsp:txXfrm>
        <a:off x="861565" y="2354687"/>
        <a:ext cx="6007038" cy="875198"/>
      </dsp:txXfrm>
    </dsp:sp>
    <dsp:sp modelId="{EF853DAC-D1D3-42B7-97D1-BE96C4DA45A9}">
      <dsp:nvSpPr>
        <dsp:cNvPr id="0" name=""/>
        <dsp:cNvSpPr/>
      </dsp:nvSpPr>
      <dsp:spPr>
        <a:xfrm>
          <a:off x="0" y="3374388"/>
          <a:ext cx="6973451" cy="800181"/>
        </a:xfrm>
        <a:prstGeom prst="roundRect">
          <a:avLst>
            <a:gd name="adj" fmla="val 10000"/>
          </a:avLst>
        </a:prstGeom>
        <a:solidFill>
          <a:schemeClr val="bg1">
            <a:lumMod val="95000"/>
            <a:hueOff val="0"/>
            <a:satOff val="0"/>
            <a:lumOff val="0"/>
            <a:alphaOff val="0"/>
          </a:schemeClr>
        </a:solidFill>
        <a:ln>
          <a:solidFill>
            <a:srgbClr val="009193"/>
          </a:solidFill>
        </a:ln>
        <a:effectLst/>
      </dsp:spPr>
      <dsp:style>
        <a:lnRef idx="0">
          <a:scrgbClr r="0" g="0" b="0"/>
        </a:lnRef>
        <a:fillRef idx="1">
          <a:scrgbClr r="0" g="0" b="0"/>
        </a:fillRef>
        <a:effectRef idx="0">
          <a:scrgbClr r="0" g="0" b="0"/>
        </a:effectRef>
        <a:fontRef idx="minor"/>
      </dsp:style>
    </dsp:sp>
    <dsp:sp modelId="{6757D87B-5B6F-4E46-B240-D25826770FE4}">
      <dsp:nvSpPr>
        <dsp:cNvPr id="0" name=""/>
        <dsp:cNvSpPr/>
      </dsp:nvSpPr>
      <dsp:spPr>
        <a:xfrm>
          <a:off x="242054" y="3468714"/>
          <a:ext cx="440529" cy="440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D2BE2E-69ED-4749-92C4-A003626B9181}">
      <dsp:nvSpPr>
        <dsp:cNvPr id="0" name=""/>
        <dsp:cNvSpPr/>
      </dsp:nvSpPr>
      <dsp:spPr>
        <a:xfrm>
          <a:off x="924639" y="3288673"/>
          <a:ext cx="6007038" cy="875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5" tIns="92625" rIns="92625" bIns="92625" numCol="1" spcCol="1270" anchor="ctr" anchorCtr="0">
          <a:noAutofit/>
        </a:bodyPr>
        <a:lstStyle/>
        <a:p>
          <a:pPr marL="0" lvl="0" indent="0" algn="l" defTabSz="711200">
            <a:lnSpc>
              <a:spcPct val="100000"/>
            </a:lnSpc>
            <a:spcBef>
              <a:spcPct val="0"/>
            </a:spcBef>
            <a:spcAft>
              <a:spcPct val="35000"/>
            </a:spcAft>
            <a:buNone/>
          </a:pPr>
          <a:r>
            <a:rPr lang="es-ES" sz="1600" b="1" kern="1200" dirty="0">
              <a:solidFill>
                <a:schemeClr val="accent5">
                  <a:lumMod val="75000"/>
                </a:schemeClr>
              </a:solidFill>
            </a:rPr>
            <a:t>Compartir</a:t>
          </a:r>
          <a:r>
            <a:rPr lang="es-ES" sz="1600" kern="1200" dirty="0"/>
            <a:t> dilemas y decisiones con </a:t>
          </a:r>
          <a:r>
            <a:rPr lang="es-ES" sz="1600" b="1" kern="1200" dirty="0">
              <a:solidFill>
                <a:schemeClr val="accent5">
                  <a:lumMod val="75000"/>
                </a:schemeClr>
              </a:solidFill>
            </a:rPr>
            <a:t>otros profesionales</a:t>
          </a:r>
          <a:r>
            <a:rPr lang="es-ES" sz="1600" kern="1200" dirty="0"/>
            <a:t> supone una </a:t>
          </a:r>
          <a:r>
            <a:rPr lang="es-ES" sz="1600" b="1" kern="1200" dirty="0">
              <a:solidFill>
                <a:schemeClr val="accent5">
                  <a:lumMod val="75000"/>
                </a:schemeClr>
              </a:solidFill>
            </a:rPr>
            <a:t>herramienta</a:t>
          </a:r>
          <a:r>
            <a:rPr lang="es-ES" sz="1600" kern="1200" dirty="0"/>
            <a:t> útil para afrontar conflictos éticos.</a:t>
          </a:r>
          <a:endParaRPr lang="en-US" sz="1600" kern="1200" dirty="0"/>
        </a:p>
      </dsp:txBody>
      <dsp:txXfrm>
        <a:off x="924639" y="3288673"/>
        <a:ext cx="6007038" cy="875198"/>
      </dsp:txXfrm>
    </dsp:sp>
    <dsp:sp modelId="{B4A04B2D-4EA8-C242-978E-9E406CADF1CF}">
      <dsp:nvSpPr>
        <dsp:cNvPr id="0" name=""/>
        <dsp:cNvSpPr/>
      </dsp:nvSpPr>
      <dsp:spPr>
        <a:xfrm>
          <a:off x="0" y="4382671"/>
          <a:ext cx="6973451" cy="800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5594C0-E694-974A-8732-39AC43DD7726}">
      <dsp:nvSpPr>
        <dsp:cNvPr id="0" name=""/>
        <dsp:cNvSpPr/>
      </dsp:nvSpPr>
      <dsp:spPr>
        <a:xfrm>
          <a:off x="242054" y="4547860"/>
          <a:ext cx="440529" cy="4698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rgbClr val="FF0000">
              <a:alpha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1BAD07-E9D8-E440-8F1F-E62B68682BFF}">
      <dsp:nvSpPr>
        <dsp:cNvPr id="0" name=""/>
        <dsp:cNvSpPr/>
      </dsp:nvSpPr>
      <dsp:spPr>
        <a:xfrm>
          <a:off x="878385" y="4307596"/>
          <a:ext cx="6007038" cy="875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25" tIns="92625" rIns="92625" bIns="92625" numCol="1" spcCol="1270" anchor="ctr" anchorCtr="0">
          <a:noAutofit/>
        </a:bodyPr>
        <a:lstStyle/>
        <a:p>
          <a:pPr marL="0" lvl="0" indent="0" algn="l" defTabSz="711200">
            <a:lnSpc>
              <a:spcPct val="100000"/>
            </a:lnSpc>
            <a:spcBef>
              <a:spcPct val="0"/>
            </a:spcBef>
            <a:spcAft>
              <a:spcPct val="35000"/>
            </a:spcAft>
            <a:buNone/>
          </a:pPr>
          <a:r>
            <a:rPr lang="es-ES" sz="1600" b="1" i="0" u="none" strike="noStrike" kern="1200" cap="none" dirty="0">
              <a:ln>
                <a:noFill/>
              </a:ln>
              <a:solidFill>
                <a:srgbClr val="FF0000"/>
              </a:solidFill>
              <a:effectLst/>
              <a:latin typeface="+mn-lt"/>
              <a:ea typeface="Microsoft YaHei" pitchFamily="2"/>
              <a:cs typeface="Arial" pitchFamily="2"/>
            </a:rPr>
            <a:t>Servicios de Medicina Legal </a:t>
          </a:r>
          <a:r>
            <a:rPr lang="es-ES" sz="1600" b="0" i="0" u="none" strike="noStrike" kern="1200" cap="none" dirty="0">
              <a:ln>
                <a:noFill/>
              </a:ln>
              <a:effectLst/>
              <a:latin typeface="+mn-lt"/>
              <a:ea typeface="Microsoft YaHei" pitchFamily="2"/>
              <a:cs typeface="Arial" pitchFamily="2"/>
            </a:rPr>
            <a:t>en hospitales 3º nivel (centros trasplantadores)</a:t>
          </a:r>
          <a:r>
            <a:rPr lang="es-ES" sz="1600" b="0" i="0" u="none" strike="noStrike" kern="1200" cap="none" dirty="0">
              <a:ln>
                <a:noFill/>
              </a:ln>
              <a:effectLst/>
              <a:latin typeface="+mn-lt"/>
              <a:ea typeface="Microsoft YaHei" pitchFamily="2"/>
              <a:cs typeface="Arial" pitchFamily="2"/>
              <a:sym typeface="Wingdings" pitchFamily="2" charset="2"/>
            </a:rPr>
            <a:t></a:t>
          </a:r>
          <a:r>
            <a:rPr lang="es-ES" sz="1600" b="0" i="0" u="none" strike="noStrike" kern="1200" cap="none" dirty="0">
              <a:ln>
                <a:noFill/>
              </a:ln>
              <a:effectLst/>
              <a:latin typeface="+mn-lt"/>
              <a:ea typeface="Microsoft YaHei" pitchFamily="2"/>
              <a:cs typeface="Arial" pitchFamily="2"/>
            </a:rPr>
            <a:t>ofrecer asesoramiento legal en práctica clínica </a:t>
          </a:r>
          <a:endParaRPr lang="es-ES" sz="1600" b="0" i="0" u="none" strike="noStrike" kern="1200" cap="none" dirty="0">
            <a:ln>
              <a:noFill/>
            </a:ln>
            <a:effectLst/>
            <a:latin typeface="Liberation Sans" pitchFamily="18"/>
            <a:ea typeface="Microsoft YaHei" pitchFamily="2"/>
            <a:cs typeface="Arial" pitchFamily="2"/>
          </a:endParaRPr>
        </a:p>
      </dsp:txBody>
      <dsp:txXfrm>
        <a:off x="878385" y="4307596"/>
        <a:ext cx="6007038" cy="87519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EFF56E05-DEF3-A6E0-BF4A-5D49437DB516}"/>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s-ES" sz="1400" b="0" i="0" u="none" strike="noStrike" kern="1200" cap="none">
              <a:ln>
                <a:noFill/>
              </a:ln>
              <a:latin typeface="Liberation Sans" pitchFamily="18"/>
              <a:ea typeface="Noto Sans CJK SC" pitchFamily="2"/>
              <a:cs typeface="Noto Sans Devanagari" pitchFamily="2"/>
            </a:endParaRPr>
          </a:p>
        </p:txBody>
      </p:sp>
      <p:sp>
        <p:nvSpPr>
          <p:cNvPr id="7" name="Date Placeholder 6">
            <a:extLst>
              <a:ext uri="{FF2B5EF4-FFF2-40B4-BE49-F238E27FC236}">
                <a16:creationId xmlns:a16="http://schemas.microsoft.com/office/drawing/2014/main" id="{30335167-53D0-EBC8-7B3C-82AD22CF440D}"/>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s-ES" sz="1400" b="0" i="0" u="none" strike="noStrike" kern="1200" cap="none">
              <a:ln>
                <a:noFill/>
              </a:ln>
              <a:latin typeface="Liberation Sans" pitchFamily="18"/>
              <a:ea typeface="Noto Sans CJK SC" pitchFamily="2"/>
              <a:cs typeface="Noto Sans Devanagari" pitchFamily="2"/>
            </a:endParaRPr>
          </a:p>
        </p:txBody>
      </p:sp>
      <p:sp>
        <p:nvSpPr>
          <p:cNvPr id="8" name="Footer Placeholder 7">
            <a:extLst>
              <a:ext uri="{FF2B5EF4-FFF2-40B4-BE49-F238E27FC236}">
                <a16:creationId xmlns:a16="http://schemas.microsoft.com/office/drawing/2014/main" id="{3952C8CE-932A-8296-BB27-6FC9CF481805}"/>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es-ES" sz="1400" b="0" i="0" u="none" strike="noStrike" kern="1200" cap="none">
              <a:ln>
                <a:noFill/>
              </a:ln>
              <a:latin typeface="Liberation Sans" pitchFamily="18"/>
              <a:ea typeface="Noto Sans CJK SC" pitchFamily="2"/>
              <a:cs typeface="Noto Sans Devanagari" pitchFamily="2"/>
            </a:endParaRPr>
          </a:p>
        </p:txBody>
      </p:sp>
      <p:sp>
        <p:nvSpPr>
          <p:cNvPr id="9" name="Slide Number Placeholder 8">
            <a:extLst>
              <a:ext uri="{FF2B5EF4-FFF2-40B4-BE49-F238E27FC236}">
                <a16:creationId xmlns:a16="http://schemas.microsoft.com/office/drawing/2014/main" id="{5CEAF59A-842D-54F6-BE6A-F8DFCF1BAF49}"/>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76D63091-49D9-4B5A-9400-BBFB0A516EC6}" type="slidenum">
              <a:rPr/>
              <a:t>‹Nº›</a:t>
            </a:fld>
            <a:endParaRPr lang="es-ES" sz="1400" b="0" i="0" u="none" strike="noStrike" kern="1200" cap="none">
              <a:ln>
                <a:noFill/>
              </a:ln>
              <a:latin typeface="Liberation Sans" pitchFamily="18"/>
              <a:ea typeface="Noto Sans CJK SC" pitchFamily="2"/>
              <a:cs typeface="Noto Sans Devanagari" pitchFamily="2"/>
            </a:endParaRPr>
          </a:p>
        </p:txBody>
      </p:sp>
      <p:sp>
        <p:nvSpPr>
          <p:cNvPr id="2" name="Header Placeholder 1">
            <a:extLst>
              <a:ext uri="{FF2B5EF4-FFF2-40B4-BE49-F238E27FC236}">
                <a16:creationId xmlns:a16="http://schemas.microsoft.com/office/drawing/2014/main" id="{4A8F6D21-D55B-1C8E-9161-65A0B2721E75}"/>
              </a:ext>
            </a:extLst>
          </p:cNvPr>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361B4F-5F30-9065-235D-1B6D6EFD8349}"/>
              </a:ext>
            </a:extLst>
          </p:cNvPr>
          <p:cNvSpPr>
            <a:spLocks noGrp="1"/>
          </p:cNvSpPr>
          <p:nvPr>
            <p:ph type="dt" sz="quarter" idx="1"/>
          </p:nvPr>
        </p:nvSpPr>
        <p:spPr>
          <a:xfrm>
            <a:off x="4281488" y="0"/>
            <a:ext cx="3276600" cy="536575"/>
          </a:xfrm>
          <a:prstGeom prst="rect">
            <a:avLst/>
          </a:prstGeom>
        </p:spPr>
        <p:txBody>
          <a:bodyPr vert="horz" lIns="91440" tIns="45720" rIns="91440" bIns="45720" rtlCol="0"/>
          <a:lstStyle>
            <a:lvl1pPr algn="r">
              <a:defRPr sz="1200"/>
            </a:lvl1pPr>
          </a:lstStyle>
          <a:p>
            <a:fld id="{41125CF6-F309-41E0-80F8-79FA2F2B878A}" type="datetimeFigureOut">
              <a:rPr lang="es-ES"/>
              <a:t>22/10/25</a:t>
            </a:fld>
            <a:endParaRPr lang="en-US"/>
          </a:p>
        </p:txBody>
      </p:sp>
      <p:sp>
        <p:nvSpPr>
          <p:cNvPr id="4" name="Footer Placeholder 3">
            <a:extLst>
              <a:ext uri="{FF2B5EF4-FFF2-40B4-BE49-F238E27FC236}">
                <a16:creationId xmlns:a16="http://schemas.microsoft.com/office/drawing/2014/main" id="{EF28DCDB-B23A-6FFC-BBAA-50A539AEE5E6}"/>
              </a:ext>
            </a:extLst>
          </p:cNvPr>
          <p:cNvSpPr>
            <a:spLocks noGrp="1"/>
          </p:cNvSpPr>
          <p:nvPr>
            <p:ph type="ftr" sz="quarter" idx="2"/>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56DBF5-2F7E-2F76-66E6-E4F2BB02125D}"/>
              </a:ext>
            </a:extLst>
          </p:cNvPr>
          <p:cNvSpPr>
            <a:spLocks noGrp="1"/>
          </p:cNvSpPr>
          <p:nvPr>
            <p:ph type="sldNum" sz="quarter" idx="3"/>
          </p:nvPr>
        </p:nvSpPr>
        <p:spPr>
          <a:xfrm>
            <a:off x="4281488" y="10155238"/>
            <a:ext cx="3276600" cy="536575"/>
          </a:xfrm>
          <a:prstGeom prst="rect">
            <a:avLst/>
          </a:prstGeom>
        </p:spPr>
        <p:txBody>
          <a:bodyPr vert="horz" lIns="91440" tIns="45720" rIns="91440" bIns="45720" rtlCol="0" anchor="b"/>
          <a:lstStyle>
            <a:lvl1pPr algn="r">
              <a:defRPr sz="1200"/>
            </a:lvl1pPr>
          </a:lstStyle>
          <a:p>
            <a:fld id="{127FC221-BC9B-468B-966C-10B4244C2FA0}" type="slidenum">
              <a:rPr/>
              <a:t>‹Nº›</a:t>
            </a:fld>
            <a:endParaRPr lang="en-US"/>
          </a:p>
        </p:txBody>
      </p:sp>
    </p:spTree>
    <p:extLst>
      <p:ext uri="{BB962C8B-B14F-4D97-AF65-F5344CB8AC3E}">
        <p14:creationId xmlns:p14="http://schemas.microsoft.com/office/powerpoint/2010/main" val="418114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59D3E3EA-E9E7-428A-8ACB-697D1745F8C8}" type="datetimeFigureOut">
              <a:rPr lang="es-ES"/>
              <a:t>22/10/25</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Image Placeholder 7">
            <a:extLst>
              <a:ext uri="{FF2B5EF4-FFF2-40B4-BE49-F238E27FC236}">
                <a16:creationId xmlns:a16="http://schemas.microsoft.com/office/drawing/2014/main" id="{948B8FC9-D6D6-8CE0-4FFD-814D6FC07A2E}"/>
              </a:ext>
            </a:extLst>
          </p:cNvPr>
          <p:cNvSpPr>
            <a:spLocks noGrp="1" noRot="1" noChangeAspect="1"/>
          </p:cNvSpPr>
          <p:nvPr>
            <p:ph type="sldImg" idx="2"/>
          </p:nvPr>
        </p:nvSpPr>
        <p:spPr>
          <a:xfrm>
            <a:off x="216000" y="812520"/>
            <a:ext cx="7127279" cy="4008959"/>
          </a:xfrm>
          <a:prstGeom prst="rect">
            <a:avLst/>
          </a:prstGeom>
          <a:noFill/>
          <a:ln>
            <a:noFill/>
            <a:prstDash val="solid"/>
          </a:ln>
        </p:spPr>
      </p:sp>
      <p:sp>
        <p:nvSpPr>
          <p:cNvPr id="9" name="Notes Placeholder 8">
            <a:extLst>
              <a:ext uri="{FF2B5EF4-FFF2-40B4-BE49-F238E27FC236}">
                <a16:creationId xmlns:a16="http://schemas.microsoft.com/office/drawing/2014/main" id="{092D508F-E0DB-FCB8-74F3-1B1A5120F9A8}"/>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s-ES"/>
          </a:p>
        </p:txBody>
      </p:sp>
      <p:sp>
        <p:nvSpPr>
          <p:cNvPr id="10" name="Header Placeholder 9">
            <a:extLst>
              <a:ext uri="{FF2B5EF4-FFF2-40B4-BE49-F238E27FC236}">
                <a16:creationId xmlns:a16="http://schemas.microsoft.com/office/drawing/2014/main" id="{FE8AF804-E14E-155D-B907-2A720F753B88}"/>
              </a:ext>
            </a:extLst>
          </p:cNvPr>
          <p:cNvSpPr txBox="1">
            <a:spLocks noGrp="1"/>
          </p:cNvSpPr>
          <p:nvPr>
            <p:ph type="hdr" sz="quarter"/>
          </p:nvPr>
        </p:nvSpPr>
        <p:spPr>
          <a:xfrm>
            <a:off x="0" y="0"/>
            <a:ext cx="3280680" cy="534240"/>
          </a:xfrm>
          <a:prstGeom prst="rect">
            <a:avLst/>
          </a:prstGeom>
          <a:noFill/>
          <a:ln>
            <a:noFill/>
          </a:ln>
        </p:spPr>
        <p:txBody>
          <a:bodyPr vert="horz" lIns="0" tIns="0" rIns="0" bIns="0" anchorCtr="0">
            <a:noAutofit/>
          </a:bodyPr>
          <a:lstStyle>
            <a:lvl1pPr lvl="0" rtl="0" hangingPunct="0">
              <a:buNone/>
              <a:tabLst/>
              <a:defRPr lang="es-ES" sz="1400" kern="1200">
                <a:latin typeface="Liberation Serif" pitchFamily="18"/>
                <a:ea typeface="DejaVu Sans" pitchFamily="2"/>
                <a:cs typeface="Arimo" pitchFamily="2"/>
              </a:defRPr>
            </a:lvl1pPr>
          </a:lstStyle>
          <a:p>
            <a:pPr lvl="0"/>
            <a:endParaRPr lang="es-ES"/>
          </a:p>
        </p:txBody>
      </p:sp>
      <p:sp>
        <p:nvSpPr>
          <p:cNvPr id="11" name="Date Placeholder 10">
            <a:extLst>
              <a:ext uri="{FF2B5EF4-FFF2-40B4-BE49-F238E27FC236}">
                <a16:creationId xmlns:a16="http://schemas.microsoft.com/office/drawing/2014/main" id="{A63596BD-BEEA-5BE3-DCE8-148491B55F63}"/>
              </a:ext>
            </a:extLst>
          </p:cNvPr>
          <p:cNvSpPr txBox="1">
            <a:spLocks noGrp="1"/>
          </p:cNvSpPr>
          <p:nvPr>
            <p:ph type="dt" idx="1"/>
          </p:nvPr>
        </p:nvSpPr>
        <p:spPr>
          <a:xfrm>
            <a:off x="4278960" y="0"/>
            <a:ext cx="3280680" cy="534240"/>
          </a:xfrm>
          <a:prstGeom prst="rect">
            <a:avLst/>
          </a:prstGeom>
          <a:noFill/>
          <a:ln>
            <a:noFill/>
          </a:ln>
        </p:spPr>
        <p:txBody>
          <a:bodyPr vert="horz" lIns="0" tIns="0" rIns="0" bIns="0" anchorCtr="0">
            <a:noAutofit/>
          </a:bodyPr>
          <a:lstStyle>
            <a:lvl1pPr lvl="0" algn="r" rtl="0" hangingPunct="0">
              <a:buNone/>
              <a:tabLst/>
              <a:defRPr lang="es-ES" sz="1400" kern="1200">
                <a:latin typeface="Liberation Serif" pitchFamily="18"/>
                <a:ea typeface="DejaVu Sans" pitchFamily="2"/>
                <a:cs typeface="Arimo" pitchFamily="2"/>
              </a:defRPr>
            </a:lvl1pPr>
          </a:lstStyle>
          <a:p>
            <a:pPr lvl="0"/>
            <a:endParaRPr lang="es-ES"/>
          </a:p>
        </p:txBody>
      </p:sp>
      <p:sp>
        <p:nvSpPr>
          <p:cNvPr id="12" name="Footer Placeholder 11">
            <a:extLst>
              <a:ext uri="{FF2B5EF4-FFF2-40B4-BE49-F238E27FC236}">
                <a16:creationId xmlns:a16="http://schemas.microsoft.com/office/drawing/2014/main" id="{60D0C917-FF85-0DAB-8C19-FF4621EAC272}"/>
              </a:ext>
            </a:extLst>
          </p:cNvPr>
          <p:cNvSpPr txBox="1">
            <a:spLocks noGrp="1"/>
          </p:cNvSpPr>
          <p:nvPr>
            <p:ph type="ftr" sz="quarter" idx="4"/>
          </p:nvPr>
        </p:nvSpPr>
        <p:spPr>
          <a:xfrm>
            <a:off x="0" y="10157400"/>
            <a:ext cx="3280680" cy="534240"/>
          </a:xfrm>
          <a:prstGeom prst="rect">
            <a:avLst/>
          </a:prstGeom>
          <a:noFill/>
          <a:ln>
            <a:noFill/>
          </a:ln>
        </p:spPr>
        <p:txBody>
          <a:bodyPr vert="horz" lIns="0" tIns="0" rIns="0" bIns="0" anchor="b" anchorCtr="0">
            <a:noAutofit/>
          </a:bodyPr>
          <a:lstStyle>
            <a:lvl1pPr lvl="0" rtl="0" hangingPunct="0">
              <a:buNone/>
              <a:tabLst/>
              <a:defRPr lang="es-ES" sz="1400" kern="1200">
                <a:latin typeface="Liberation Serif" pitchFamily="18"/>
                <a:ea typeface="DejaVu Sans" pitchFamily="2"/>
                <a:cs typeface="Arimo" pitchFamily="2"/>
              </a:defRPr>
            </a:lvl1pPr>
          </a:lstStyle>
          <a:p>
            <a:pPr lvl="0"/>
            <a:endParaRPr lang="es-ES"/>
          </a:p>
        </p:txBody>
      </p:sp>
      <p:sp>
        <p:nvSpPr>
          <p:cNvPr id="13" name="Slide Number Placeholder 12">
            <a:extLst>
              <a:ext uri="{FF2B5EF4-FFF2-40B4-BE49-F238E27FC236}">
                <a16:creationId xmlns:a16="http://schemas.microsoft.com/office/drawing/2014/main" id="{325A52BB-69C3-5141-2E95-DC7F0F4FAC70}"/>
              </a:ext>
            </a:extLst>
          </p:cNvPr>
          <p:cNvSpPr txBox="1">
            <a:spLocks noGrp="1"/>
          </p:cNvSpPr>
          <p:nvPr>
            <p:ph type="sldNum" sz="quarter" idx="5"/>
          </p:nvPr>
        </p:nvSpPr>
        <p:spPr>
          <a:xfrm>
            <a:off x="4278960" y="10157400"/>
            <a:ext cx="3280680" cy="534240"/>
          </a:xfrm>
          <a:prstGeom prst="rect">
            <a:avLst/>
          </a:prstGeom>
          <a:noFill/>
          <a:ln>
            <a:noFill/>
          </a:ln>
        </p:spPr>
        <p:txBody>
          <a:bodyPr vert="horz" lIns="0" tIns="0" rIns="0" bIns="0" anchor="b" anchorCtr="0">
            <a:noAutofit/>
          </a:bodyPr>
          <a:lstStyle>
            <a:lvl1pPr lvl="0" algn="r" rtl="0" hangingPunct="0">
              <a:buNone/>
              <a:tabLst/>
              <a:defRPr lang="es-ES" sz="1400" kern="1200">
                <a:latin typeface="Liberation Serif" pitchFamily="18"/>
                <a:ea typeface="DejaVu Sans" pitchFamily="2"/>
                <a:cs typeface="Arimo" pitchFamily="2"/>
              </a:defRPr>
            </a:lvl1pPr>
          </a:lstStyle>
          <a:p>
            <a:pPr lvl="0"/>
            <a:fld id="{90FBF410-2AEC-4D4B-BC53-668B757F851E}" type="slidenum">
              <a:rPr/>
              <a:t>‹Nº›</a:t>
            </a:fld>
            <a:endParaRPr lang="es-ES"/>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63F8FE54-B222-4732-B09F-CCE4B8534199}" type="slidenum">
              <a:rPr/>
              <a:t>‹Nº›</a:t>
            </a:fld>
            <a:endParaRPr lang="en-US"/>
          </a:p>
        </p:txBody>
      </p:sp>
    </p:spTree>
    <p:extLst>
      <p:ext uri="{BB962C8B-B14F-4D97-AF65-F5344CB8AC3E}">
        <p14:creationId xmlns:p14="http://schemas.microsoft.com/office/powerpoint/2010/main" val="2697589813"/>
      </p:ext>
    </p:extLst>
  </p:cSld>
  <p:clrMap bg1="lt1" tx1="dk1" bg2="lt2" tx2="dk2" accent1="accent1" accent2="accent2" accent3="accent3" accent4="accent4" accent5="accent5" accent6="accent6" hlink="hlink" folHlink="folHlink"/>
  <p:notesStyle>
    <a:lvl1pPr marL="216000" marR="0" indent="-216000" hangingPunct="0">
      <a:tabLst/>
      <a:defRPr lang="es-ES" sz="2000" b="0" i="0" u="none" strike="noStrike" kern="1200" cap="none">
        <a:ln>
          <a:noFill/>
        </a:ln>
        <a:highlight>
          <a:scrgbClr r="0" g="0" b="0">
            <a:alpha val="0"/>
          </a:scrgbClr>
        </a:highlight>
        <a:latin typeface="Liberation Sans" pitchFamily="18"/>
        <a:ea typeface="Microsoft YaHei" pitchFamily="2"/>
        <a:cs typeface="Ari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1</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1</a:t>
            </a:fld>
            <a:endParaRPr lang="es-ES"/>
          </a:p>
        </p:txBody>
      </p:sp>
    </p:spTree>
    <p:extLst>
      <p:ext uri="{BB962C8B-B14F-4D97-AF65-F5344CB8AC3E}">
        <p14:creationId xmlns:p14="http://schemas.microsoft.com/office/powerpoint/2010/main" val="1650751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10</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10</a:t>
            </a:fld>
            <a:endParaRPr lang="es-ES"/>
          </a:p>
        </p:txBody>
      </p:sp>
    </p:spTree>
    <p:extLst>
      <p:ext uri="{BB962C8B-B14F-4D97-AF65-F5344CB8AC3E}">
        <p14:creationId xmlns:p14="http://schemas.microsoft.com/office/powerpoint/2010/main" val="41502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Deuda Moral: gran parte de la patología </a:t>
            </a:r>
            <a:r>
              <a:rPr lang="es-ES" b="1" dirty="0" err="1"/>
              <a:t>pisiquiátrica</a:t>
            </a:r>
            <a:r>
              <a:rPr lang="es-ES" b="1" dirty="0"/>
              <a:t> y sufrimiento de la paciente se debía a un retraso en el diagnostico de su enfermedad de base, en una edad muy vulnerable (tardó más de un año en iniciar tratamiento).</a:t>
            </a:r>
          </a:p>
          <a:p>
            <a:endParaRPr lang="es-ES" b="1" dirty="0"/>
          </a:p>
          <a:p>
            <a:endParaRPr lang="es-ES" b="1" dirty="0"/>
          </a:p>
          <a:p>
            <a:endParaRPr lang="es-ES" b="1" dirty="0"/>
          </a:p>
          <a:p>
            <a:r>
              <a:rPr lang="es-ES" sz="2000" b="1" i="0" u="none" strike="noStrike" kern="1200" cap="none" dirty="0">
                <a:ln>
                  <a:noFill/>
                </a:ln>
                <a:solidFill>
                  <a:schemeClr val="accent2">
                    <a:lumMod val="75000"/>
                  </a:schemeClr>
                </a:solidFill>
                <a:highlight>
                  <a:scrgbClr r="0" g="0" b="0">
                    <a:alpha val="0"/>
                  </a:scrgbClr>
                </a:highlight>
                <a:latin typeface="Liberation Sans" pitchFamily="18"/>
                <a:ea typeface="Microsoft YaHei" pitchFamily="2"/>
                <a:cs typeface="Arial" pitchFamily="2"/>
              </a:rPr>
              <a:t>UNANIMIDAD</a:t>
            </a:r>
          </a:p>
          <a:p>
            <a:endParaRPr lang="es-ES" sz="2000" dirty="0">
              <a:solidFill>
                <a:schemeClr val="tx1"/>
              </a:solidFill>
            </a:endParaRPr>
          </a:p>
          <a:p>
            <a:r>
              <a:rPr lang="es-ES" sz="2000" b="1" i="0" u="none" strike="noStrike" kern="1200" cap="none" dirty="0">
                <a:ln>
                  <a:noFill/>
                </a:ln>
                <a:solidFill>
                  <a:schemeClr val="accent2">
                    <a:lumMod val="75000"/>
                  </a:schemeClr>
                </a:solidFill>
                <a:highlight>
                  <a:scrgbClr r="0" g="0" b="0">
                    <a:alpha val="0"/>
                  </a:scrgbClr>
                </a:highlight>
                <a:latin typeface="Liberation Sans" pitchFamily="18"/>
                <a:ea typeface="Microsoft YaHei" pitchFamily="2"/>
                <a:cs typeface="Arial" pitchFamily="2"/>
              </a:rPr>
              <a:t>CONSENSO: </a:t>
            </a:r>
          </a:p>
          <a:p>
            <a:r>
              <a:rPr lang="es-ES" sz="2000" dirty="0">
                <a:solidFill>
                  <a:schemeClr val="tx1"/>
                </a:solidFill>
              </a:rPr>
              <a:t>- </a:t>
            </a:r>
            <a:r>
              <a:rPr lang="es-ES" sz="2000" b="0" i="0" u="none" strike="noStrike" kern="1200" cap="none" dirty="0">
                <a:ln>
                  <a:noFill/>
                </a:ln>
                <a:solidFill>
                  <a:schemeClr val="tx1"/>
                </a:solidFill>
                <a:highlight>
                  <a:scrgbClr r="0" g="0" b="0">
                    <a:alpha val="0"/>
                  </a:scrgbClr>
                </a:highlight>
                <a:latin typeface="Liberation Sans" pitchFamily="18"/>
                <a:ea typeface="Microsoft YaHei" pitchFamily="2"/>
                <a:cs typeface="Arial" pitchFamily="2"/>
              </a:rPr>
              <a:t>No unanimidad, pero </a:t>
            </a:r>
            <a:r>
              <a:rPr lang="es-ES" sz="2000" b="1" i="0" u="none" strike="noStrike" kern="1200" cap="none" dirty="0">
                <a:ln>
                  <a:noFill/>
                </a:ln>
                <a:solidFill>
                  <a:schemeClr val="tx1"/>
                </a:solidFill>
                <a:highlight>
                  <a:scrgbClr r="0" g="0" b="0">
                    <a:alpha val="0"/>
                  </a:scrgbClr>
                </a:highlight>
                <a:latin typeface="Liberation Sans" pitchFamily="18"/>
                <a:ea typeface="Microsoft YaHei" pitchFamily="2"/>
                <a:cs typeface="Arial" pitchFamily="2"/>
              </a:rPr>
              <a:t>cada miembro acepta </a:t>
            </a:r>
            <a:r>
              <a:rPr lang="es-ES" sz="2000" b="0" i="0" u="none" strike="noStrike" kern="1200" cap="none" dirty="0">
                <a:ln>
                  <a:noFill/>
                </a:ln>
                <a:solidFill>
                  <a:schemeClr val="tx1"/>
                </a:solidFill>
                <a:highlight>
                  <a:scrgbClr r="0" g="0" b="0">
                    <a:alpha val="0"/>
                  </a:scrgbClr>
                </a:highlight>
                <a:latin typeface="Liberation Sans" pitchFamily="18"/>
                <a:ea typeface="Microsoft YaHei" pitchFamily="2"/>
                <a:cs typeface="Arial" pitchFamily="2"/>
              </a:rPr>
              <a:t>y apoya la </a:t>
            </a:r>
            <a:r>
              <a:rPr lang="es-ES" sz="2000" b="1" i="0" u="none" strike="noStrike" kern="1200" cap="none" dirty="0">
                <a:ln>
                  <a:noFill/>
                </a:ln>
                <a:solidFill>
                  <a:schemeClr val="tx1"/>
                </a:solidFill>
                <a:highlight>
                  <a:scrgbClr r="0" g="0" b="0">
                    <a:alpha val="0"/>
                  </a:scrgbClr>
                </a:highlight>
                <a:latin typeface="Liberation Sans" pitchFamily="18"/>
                <a:ea typeface="Microsoft YaHei" pitchFamily="2"/>
                <a:cs typeface="Arial" pitchFamily="2"/>
              </a:rPr>
              <a:t>decisión del grupo</a:t>
            </a:r>
          </a:p>
          <a:p>
            <a:r>
              <a:rPr lang="es-ES" sz="2000" b="0" i="0" u="none" strike="noStrike" kern="1200" cap="none" dirty="0">
                <a:ln>
                  <a:noFill/>
                </a:ln>
                <a:solidFill>
                  <a:schemeClr val="tx1"/>
                </a:solidFill>
                <a:highlight>
                  <a:scrgbClr r="0" g="0" b="0">
                    <a:alpha val="0"/>
                  </a:scrgbClr>
                </a:highlight>
                <a:latin typeface="Liberation Sans" pitchFamily="18"/>
                <a:ea typeface="Microsoft YaHei" pitchFamily="2"/>
                <a:cs typeface="Arial" pitchFamily="2"/>
              </a:rPr>
              <a:t>- Problema: puede retrasar toma de decisiones</a:t>
            </a:r>
          </a:p>
          <a:p>
            <a:endParaRPr lang="es-ES" sz="2000" b="0" i="0" u="none" strike="noStrike" kern="1200" cap="none" dirty="0">
              <a:ln>
                <a:noFill/>
              </a:ln>
              <a:solidFill>
                <a:schemeClr val="tx1"/>
              </a:solidFill>
              <a:highlight>
                <a:scrgbClr r="0" g="0" b="0">
                  <a:alpha val="0"/>
                </a:scrgbClr>
              </a:highlight>
              <a:latin typeface="Liberation Sans" pitchFamily="18"/>
              <a:ea typeface="Microsoft YaHei" pitchFamily="2"/>
              <a:cs typeface="Arial" pitchFamily="2"/>
            </a:endParaRPr>
          </a:p>
          <a:p>
            <a:r>
              <a:rPr lang="es-ES" sz="2000" b="1" i="0" u="none" strike="noStrike" kern="1200" cap="none" dirty="0">
                <a:ln>
                  <a:noFill/>
                </a:ln>
                <a:solidFill>
                  <a:schemeClr val="accent2">
                    <a:lumMod val="75000"/>
                  </a:schemeClr>
                </a:solidFill>
                <a:highlight>
                  <a:scrgbClr r="0" g="0" b="0">
                    <a:alpha val="0"/>
                  </a:scrgbClr>
                </a:highlight>
                <a:latin typeface="Liberation Sans" pitchFamily="18"/>
                <a:ea typeface="Microsoft YaHei" pitchFamily="2"/>
                <a:cs typeface="Arial" pitchFamily="2"/>
              </a:rPr>
              <a:t>MAYORÍA</a:t>
            </a:r>
          </a:p>
          <a:p>
            <a:r>
              <a:rPr lang="es-ES" sz="2000" b="0" i="0" u="none" strike="noStrike" kern="1200" cap="none" dirty="0">
                <a:ln>
                  <a:noFill/>
                </a:ln>
                <a:solidFill>
                  <a:schemeClr val="tx1"/>
                </a:solidFill>
                <a:highlight>
                  <a:scrgbClr r="0" g="0" b="0">
                    <a:alpha val="0"/>
                  </a:scrgbClr>
                </a:highlight>
                <a:latin typeface="Liberation Sans" pitchFamily="18"/>
                <a:ea typeface="Microsoft YaHei" pitchFamily="2"/>
                <a:cs typeface="Arial" pitchFamily="2"/>
              </a:rPr>
              <a:t>- Más de la mitad del equipo</a:t>
            </a:r>
          </a:p>
          <a:p>
            <a:r>
              <a:rPr lang="es-ES" sz="2000" b="0" i="0" u="none" strike="noStrike" kern="1200" cap="none" dirty="0">
                <a:ln>
                  <a:noFill/>
                </a:ln>
                <a:solidFill>
                  <a:schemeClr val="tx1"/>
                </a:solidFill>
                <a:highlight>
                  <a:scrgbClr r="0" g="0" b="0">
                    <a:alpha val="0"/>
                  </a:scrgbClr>
                </a:highlight>
                <a:latin typeface="Liberation Sans" pitchFamily="18"/>
                <a:ea typeface="Microsoft YaHei" pitchFamily="2"/>
                <a:cs typeface="Arial" pitchFamily="2"/>
              </a:rPr>
              <a:t>- Rapidez, tiempo crítico</a:t>
            </a:r>
          </a:p>
          <a:p>
            <a:r>
              <a:rPr lang="es-ES" sz="2000" b="0" i="0" u="none" strike="noStrike" kern="1200" cap="none" dirty="0">
                <a:ln>
                  <a:noFill/>
                </a:ln>
                <a:solidFill>
                  <a:schemeClr val="tx1"/>
                </a:solidFill>
                <a:highlight>
                  <a:scrgbClr r="0" g="0" b="0">
                    <a:alpha val="0"/>
                  </a:scrgbClr>
                </a:highlight>
                <a:latin typeface="Liberation Sans" pitchFamily="18"/>
                <a:ea typeface="Microsoft YaHei" pitchFamily="2"/>
                <a:cs typeface="Arial" pitchFamily="2"/>
              </a:rPr>
              <a:t>- Avanzar cuando consenso es inalcanzable</a:t>
            </a:r>
            <a:endParaRPr lang="es-ES" b="1"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11</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11</a:t>
            </a:fld>
            <a:endParaRPr lang="es-ES"/>
          </a:p>
        </p:txBody>
      </p:sp>
    </p:spTree>
    <p:extLst>
      <p:ext uri="{BB962C8B-B14F-4D97-AF65-F5344CB8AC3E}">
        <p14:creationId xmlns:p14="http://schemas.microsoft.com/office/powerpoint/2010/main" val="104904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marR="0" lvl="0" indent="-216000" defTabSz="914400" eaLnBrk="1" fontAlgn="auto" latinLnBrk="0" hangingPunct="0">
              <a:lnSpc>
                <a:spcPct val="100000"/>
              </a:lnSpc>
              <a:spcBef>
                <a:spcPts val="0"/>
              </a:spcBef>
              <a:spcAft>
                <a:spcPts val="0"/>
              </a:spcAft>
              <a:buClrTx/>
              <a:buSzTx/>
              <a:buFontTx/>
              <a:buNone/>
              <a:tabLst/>
              <a:defRPr/>
            </a:pPr>
            <a:r>
              <a:rPr lang="en-US" sz="2000" dirty="0" err="1">
                <a:sym typeface="Wingdings" pitchFamily="2" charset="2"/>
              </a:rPr>
              <a:t>Gastroparesia</a:t>
            </a:r>
            <a:r>
              <a:rPr lang="en-US" sz="2000" dirty="0">
                <a:sym typeface="Wingdings" pitchFamily="2" charset="2"/>
              </a:rPr>
              <a:t>  </a:t>
            </a:r>
            <a:r>
              <a:rPr lang="en-US" sz="2000" dirty="0" err="1">
                <a:sym typeface="Wingdings" pitchFamily="2" charset="2"/>
              </a:rPr>
              <a:t>nutrición</a:t>
            </a:r>
            <a:r>
              <a:rPr lang="en-US" sz="2000" dirty="0">
                <a:sym typeface="Wingdings" pitchFamily="2" charset="2"/>
              </a:rPr>
              <a:t> parenteral total </a:t>
            </a:r>
            <a:r>
              <a:rPr lang="en-US" sz="2000" dirty="0" err="1">
                <a:sym typeface="Wingdings" pitchFamily="2" charset="2"/>
              </a:rPr>
              <a:t>primeros</a:t>
            </a:r>
            <a:r>
              <a:rPr lang="en-US" sz="2000" dirty="0">
                <a:sym typeface="Wingdings" pitchFamily="2" charset="2"/>
              </a:rPr>
              <a:t> 7 días</a:t>
            </a:r>
          </a:p>
          <a:p>
            <a:endParaRPr lang="es-ES"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12</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12</a:t>
            </a:fld>
            <a:endParaRPr lang="es-ES"/>
          </a:p>
        </p:txBody>
      </p:sp>
    </p:spTree>
    <p:extLst>
      <p:ext uri="{BB962C8B-B14F-4D97-AF65-F5344CB8AC3E}">
        <p14:creationId xmlns:p14="http://schemas.microsoft.com/office/powerpoint/2010/main" val="2310162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572D1525-54C2-5F73-2360-5F1D863D4AA9}"/>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9D3E3EA-E9E7-428A-8ACB-697D1745F8C8}"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10/22/25</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4C8194B3-68DD-10E5-3294-1DEC246E08F1}"/>
              </a:ext>
            </a:extLst>
          </p:cNvPr>
          <p:cNvSpPr txBox="1">
            <a:spLocks noGrp="1"/>
          </p:cNvSpPr>
          <p:nvPr/>
        </p:nvSpPr>
        <p:spPr>
          <a:xfrm>
            <a:off x="4278960" y="10157400"/>
            <a:ext cx="3280680" cy="534240"/>
          </a:xfrm>
          <a:prstGeom prst="rect">
            <a:avLst/>
          </a:prstGeom>
          <a:noFill/>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0104839-41A9-4D9E-83B0-0E3E52053A9E}" type="slidenum">
              <a:rPr kumimoji="0" lang="es-ES" sz="1400" b="0" i="0" u="none" strike="noStrike" kern="1200" cap="none" spc="0" normalizeH="0" baseline="0" noProof="0" smtClean="0">
                <a:ln>
                  <a:noFill/>
                </a:ln>
                <a:solidFill>
                  <a:schemeClr val="tx1"/>
                </a:solidFill>
                <a:effectLst/>
                <a:uLnTx/>
                <a:uFillTx/>
                <a:latin typeface="Liberation Serif" pitchFamily="18"/>
                <a:ea typeface="DejaVu Sans" pitchFamily="2"/>
                <a:cs typeface="Arimo"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s-ES" sz="1400" b="0" i="0" u="none" strike="noStrike" kern="1200" cap="none" spc="0" normalizeH="0" baseline="0" noProof="0">
              <a:ln>
                <a:noFill/>
              </a:ln>
              <a:solidFill>
                <a:schemeClr val="tx1"/>
              </a:solidFill>
              <a:effectLst/>
              <a:uLnTx/>
              <a:uFillTx/>
              <a:latin typeface="Liberation Serif" pitchFamily="18"/>
              <a:ea typeface="DejaVu Sans" pitchFamily="2"/>
              <a:cs typeface="Arimo" pitchFamily="2"/>
            </a:endParaRPr>
          </a:p>
        </p:txBody>
      </p:sp>
      <p:sp>
        <p:nvSpPr>
          <p:cNvPr id="11" name="Slide Number Placeholder 6">
            <a:extLst>
              <a:ext uri="{FF2B5EF4-FFF2-40B4-BE49-F238E27FC236}">
                <a16:creationId xmlns:a16="http://schemas.microsoft.com/office/drawing/2014/main" id="{69937962-AD5C-EFED-09D0-E51B1ECEEEEE}"/>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BF3D550-A17F-447B-B4C6-AB8F90DEB387}"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Arimo"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Arimo" pitchFamily="2"/>
            </a:endParaRPr>
          </a:p>
        </p:txBody>
      </p:sp>
      <p:sp>
        <p:nvSpPr>
          <p:cNvPr id="2" name="Slide Image Placeholder 1">
            <a:extLst>
              <a:ext uri="{FF2B5EF4-FFF2-40B4-BE49-F238E27FC236}">
                <a16:creationId xmlns:a16="http://schemas.microsoft.com/office/drawing/2014/main" id="{CBF7E8B3-5601-C95B-6AD8-11D5010341E1}"/>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9C6F53E-1F00-41D2-6492-8DB87996B3BF}"/>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rtl="0"/>
            <a:r>
              <a:rPr lang="es-ES" b="0" i="0" u="none" strike="noStrike" dirty="0">
                <a:solidFill>
                  <a:srgbClr val="000000"/>
                </a:solidFill>
                <a:effectLst/>
                <a:latin typeface="Aptos" panose="020B0004020202020204" pitchFamily="34" charset="0"/>
              </a:rPr>
              <a:t>- Muchos de estos ingresos fueron involuntarios.</a:t>
            </a:r>
            <a:endParaRPr lang="es-ES" dirty="0">
              <a:cs typeface="Noto Sans Devanagari" pitchFamily="2"/>
            </a:endParaRPr>
          </a:p>
        </p:txBody>
      </p:sp>
    </p:spTree>
    <p:extLst>
      <p:ext uri="{BB962C8B-B14F-4D97-AF65-F5344CB8AC3E}">
        <p14:creationId xmlns:p14="http://schemas.microsoft.com/office/powerpoint/2010/main" val="257175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marR="0" lvl="0" indent="-216000" algn="l" defTabSz="914400" eaLnBrk="1" fontAlgn="auto" latinLnBrk="0" hangingPunct="0">
              <a:lnSpc>
                <a:spcPct val="100000"/>
              </a:lnSpc>
              <a:spcBef>
                <a:spcPts val="0"/>
              </a:spcBef>
              <a:spcAft>
                <a:spcPts val="0"/>
              </a:spcAft>
              <a:buClrTx/>
              <a:buSzTx/>
              <a:buFontTx/>
              <a:buNone/>
              <a:tabLst/>
              <a:defRPr/>
            </a:pPr>
            <a:r>
              <a:rPr lang="en-US" sz="2000" dirty="0" err="1">
                <a:solidFill>
                  <a:srgbClr val="383838"/>
                </a:solidFill>
                <a:latin typeface="DM Sans" pitchFamily="34" charset="0"/>
                <a:ea typeface="DM Sans" pitchFamily="34" charset="-122"/>
                <a:cs typeface="DM Sans" pitchFamily="34" charset="-120"/>
              </a:rPr>
              <a:t>Estos</a:t>
            </a:r>
            <a:r>
              <a:rPr lang="en-US" sz="2000" dirty="0">
                <a:solidFill>
                  <a:srgbClr val="383838"/>
                </a:solidFill>
                <a:latin typeface="DM Sans" pitchFamily="34" charset="0"/>
                <a:ea typeface="DM Sans" pitchFamily="34" charset="-122"/>
                <a:cs typeface="DM Sans" pitchFamily="34" charset="-120"/>
              </a:rPr>
              <a:t> cuatro </a:t>
            </a:r>
            <a:r>
              <a:rPr lang="en-US" sz="2000" dirty="0" err="1">
                <a:solidFill>
                  <a:srgbClr val="383838"/>
                </a:solidFill>
                <a:latin typeface="DM Sans" pitchFamily="34" charset="0"/>
                <a:ea typeface="DM Sans" pitchFamily="34" charset="-122"/>
                <a:cs typeface="DM Sans" pitchFamily="34" charset="-120"/>
              </a:rPr>
              <a:t>principios</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representan</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el</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fundamento</a:t>
            </a:r>
            <a:r>
              <a:rPr lang="en-US" sz="2000" dirty="0">
                <a:solidFill>
                  <a:srgbClr val="383838"/>
                </a:solidFill>
                <a:latin typeface="DM Sans" pitchFamily="34" charset="0"/>
                <a:ea typeface="DM Sans" pitchFamily="34" charset="-122"/>
                <a:cs typeface="DM Sans" pitchFamily="34" charset="-120"/>
              </a:rPr>
              <a:t> de la </a:t>
            </a:r>
            <a:r>
              <a:rPr lang="en-US" sz="2000" dirty="0" err="1">
                <a:solidFill>
                  <a:srgbClr val="383838"/>
                </a:solidFill>
                <a:latin typeface="DM Sans" pitchFamily="34" charset="0"/>
                <a:ea typeface="DM Sans" pitchFamily="34" charset="-122"/>
                <a:cs typeface="DM Sans" pitchFamily="34" charset="-120"/>
              </a:rPr>
              <a:t>bioética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médica</a:t>
            </a:r>
            <a:r>
              <a:rPr lang="en-US" sz="2000" dirty="0">
                <a:solidFill>
                  <a:srgbClr val="383838"/>
                </a:solidFill>
                <a:latin typeface="DM Sans" pitchFamily="34" charset="0"/>
                <a:ea typeface="DM Sans" pitchFamily="34" charset="-122"/>
                <a:cs typeface="DM Sans" pitchFamily="34" charset="-120"/>
              </a:rPr>
              <a:t> y </a:t>
            </a:r>
            <a:r>
              <a:rPr lang="en-US" sz="2000" dirty="0" err="1">
                <a:solidFill>
                  <a:srgbClr val="383838"/>
                </a:solidFill>
                <a:latin typeface="DM Sans" pitchFamily="34" charset="0"/>
                <a:ea typeface="DM Sans" pitchFamily="34" charset="-122"/>
                <a:cs typeface="DM Sans" pitchFamily="34" charset="-120"/>
              </a:rPr>
              <a:t>deben</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aplicarse</a:t>
            </a:r>
            <a:r>
              <a:rPr lang="en-US" sz="2000" dirty="0">
                <a:solidFill>
                  <a:srgbClr val="383838"/>
                </a:solidFill>
                <a:latin typeface="DM Sans" pitchFamily="34" charset="0"/>
                <a:ea typeface="DM Sans" pitchFamily="34" charset="-122"/>
                <a:cs typeface="DM Sans" pitchFamily="34" charset="-120"/>
              </a:rPr>
              <a:t> de </a:t>
            </a:r>
            <a:r>
              <a:rPr lang="en-US" sz="2000" dirty="0" err="1">
                <a:solidFill>
                  <a:srgbClr val="383838"/>
                </a:solidFill>
                <a:latin typeface="DM Sans" pitchFamily="34" charset="0"/>
                <a:ea typeface="DM Sans" pitchFamily="34" charset="-122"/>
                <a:cs typeface="DM Sans" pitchFamily="34" charset="-120"/>
              </a:rPr>
              <a:t>manera</a:t>
            </a:r>
            <a:r>
              <a:rPr lang="en-US" sz="2000" dirty="0">
                <a:solidFill>
                  <a:srgbClr val="383838"/>
                </a:solidFill>
                <a:latin typeface="DM Sans" pitchFamily="34" charset="0"/>
                <a:ea typeface="DM Sans" pitchFamily="34" charset="-122"/>
                <a:cs typeface="DM Sans" pitchFamily="34" charset="-120"/>
              </a:rPr>
              <a:t> integral al </a:t>
            </a:r>
            <a:r>
              <a:rPr lang="en-US" sz="2000" dirty="0" err="1">
                <a:solidFill>
                  <a:srgbClr val="383838"/>
                </a:solidFill>
                <a:latin typeface="DM Sans" pitchFamily="34" charset="0"/>
                <a:ea typeface="DM Sans" pitchFamily="34" charset="-122"/>
                <a:cs typeface="DM Sans" pitchFamily="34" charset="-120"/>
              </a:rPr>
              <a:t>evaluar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casos</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complejos</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como</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el</a:t>
            </a:r>
            <a:r>
              <a:rPr lang="en-US" sz="2000" dirty="0">
                <a:solidFill>
                  <a:srgbClr val="383838"/>
                </a:solidFill>
                <a:latin typeface="DM Sans" pitchFamily="34" charset="0"/>
                <a:ea typeface="DM Sans" pitchFamily="34" charset="-122"/>
                <a:cs typeface="DM Sans" pitchFamily="34" charset="-120"/>
              </a:rPr>
              <a:t> que </a:t>
            </a:r>
            <a:r>
              <a:rPr lang="en-US" sz="2000" dirty="0" err="1">
                <a:solidFill>
                  <a:srgbClr val="383838"/>
                </a:solidFill>
                <a:latin typeface="DM Sans" pitchFamily="34" charset="0"/>
                <a:ea typeface="DM Sans" pitchFamily="34" charset="-122"/>
                <a:cs typeface="DM Sans" pitchFamily="34" charset="-120"/>
              </a:rPr>
              <a:t>nos</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ocupa</a:t>
            </a:r>
            <a:r>
              <a:rPr lang="en-US" sz="2000" dirty="0">
                <a:solidFill>
                  <a:srgbClr val="383838"/>
                </a:solidFill>
                <a:latin typeface="DM Sans" pitchFamily="34" charset="0"/>
                <a:ea typeface="DM Sans" pitchFamily="34" charset="-122"/>
                <a:cs typeface="DM Sans" pitchFamily="34" charset="-120"/>
              </a:rPr>
              <a:t>. </a:t>
            </a:r>
            <a:endParaRPr lang="en-US" sz="2000" dirty="0">
              <a:solidFill>
                <a:srgbClr val="383838"/>
              </a:solidFill>
              <a:latin typeface="DM Sans" pitchFamily="34" charset="0"/>
            </a:endParaRPr>
          </a:p>
          <a:p>
            <a:pPr marL="216000" marR="0" lvl="0" indent="-216000" algn="l" defTabSz="914400" eaLnBrk="1" fontAlgn="auto" latinLnBrk="0" hangingPunct="0">
              <a:lnSpc>
                <a:spcPct val="100000"/>
              </a:lnSpc>
              <a:spcBef>
                <a:spcPts val="0"/>
              </a:spcBef>
              <a:spcAft>
                <a:spcPts val="0"/>
              </a:spcAft>
              <a:buClrTx/>
              <a:buSzTx/>
              <a:buFontTx/>
              <a:buNone/>
              <a:tabLst/>
              <a:defRPr/>
            </a:pPr>
            <a:r>
              <a:rPr lang="es-ES" sz="1800" dirty="0">
                <a:effectLst/>
                <a:latin typeface="Frutiger"/>
              </a:rPr>
              <a:t>Los principios </a:t>
            </a:r>
            <a:r>
              <a:rPr lang="es-ES" sz="1800" dirty="0" err="1">
                <a:effectLst/>
                <a:latin typeface="Frutiger"/>
              </a:rPr>
              <a:t>interactúan</a:t>
            </a:r>
            <a:r>
              <a:rPr lang="es-ES" sz="1800" dirty="0">
                <a:effectLst/>
                <a:latin typeface="Frutiger"/>
              </a:rPr>
              <a:t> entre sí y </a:t>
            </a:r>
            <a:r>
              <a:rPr lang="es-ES" sz="1800" b="1" u="sng" dirty="0">
                <a:effectLst/>
                <a:latin typeface="Frutiger"/>
              </a:rPr>
              <a:t>dependiendo de las circunstancias pueden cambiar de </a:t>
            </a:r>
            <a:r>
              <a:rPr lang="es-ES" sz="1800" b="1" u="sng" dirty="0" err="1">
                <a:effectLst/>
                <a:latin typeface="Frutiger"/>
              </a:rPr>
              <a:t>jerarquización</a:t>
            </a:r>
            <a:r>
              <a:rPr lang="es-ES" sz="1800" b="1" u="sng" dirty="0">
                <a:effectLst/>
                <a:latin typeface="Frutiger"/>
              </a:rPr>
              <a:t> buscando un equilibrio entre ellos </a:t>
            </a:r>
            <a:endParaRPr lang="es-ES" b="1" u="sng" dirty="0"/>
          </a:p>
          <a:p>
            <a:pPr marL="216000" marR="0" lvl="0" indent="-216000" algn="l" defTabSz="914400" eaLnBrk="1" fontAlgn="auto" latinLnBrk="0" hangingPunct="0">
              <a:lnSpc>
                <a:spcPct val="100000"/>
              </a:lnSpc>
              <a:spcBef>
                <a:spcPts val="0"/>
              </a:spcBef>
              <a:spcAft>
                <a:spcPts val="0"/>
              </a:spcAft>
              <a:buClrTx/>
              <a:buSzTx/>
              <a:buFontTx/>
              <a:buNone/>
              <a:tabLst/>
              <a:defRPr/>
            </a:pPr>
            <a:endParaRPr lang="en-US" sz="2000" dirty="0"/>
          </a:p>
          <a:p>
            <a:pPr marL="216000" marR="0" lvl="0" indent="-216000" algn="l" defTabSz="914400" eaLnBrk="1" fontAlgn="auto" latinLnBrk="0" hangingPunct="0">
              <a:lnSpc>
                <a:spcPct val="100000"/>
              </a:lnSpc>
              <a:spcBef>
                <a:spcPts val="0"/>
              </a:spcBef>
              <a:spcAft>
                <a:spcPts val="0"/>
              </a:spcAft>
              <a:buClrTx/>
              <a:buSzTx/>
              <a:buFontTx/>
              <a:buNone/>
              <a:tabLst/>
              <a:defRPr/>
            </a:pPr>
            <a:endParaRPr lang="en-US" sz="2000" dirty="0">
              <a:solidFill>
                <a:srgbClr val="383838"/>
              </a:solidFill>
              <a:latin typeface="DM Sans" pitchFamily="34" charset="0"/>
              <a:ea typeface="DM Sans" pitchFamily="34" charset="-122"/>
              <a:cs typeface="DM Sans" pitchFamily="34" charset="-120"/>
            </a:endParaRPr>
          </a:p>
          <a:p>
            <a:endParaRPr lang="es-E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dos primeras provienen del estoicismo y la última basada en la ética aristotélica. </a:t>
            </a:r>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16</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16</a:t>
            </a:fld>
            <a:endParaRPr lang="es-ES"/>
          </a:p>
        </p:txBody>
      </p:sp>
    </p:spTree>
    <p:extLst>
      <p:ext uri="{BB962C8B-B14F-4D97-AF65-F5344CB8AC3E}">
        <p14:creationId xmlns:p14="http://schemas.microsoft.com/office/powerpoint/2010/main" val="91052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Inspirada en el médico y filósofo Diego Gracia.  Referente en bioética clínica</a:t>
            </a:r>
          </a:p>
          <a:p>
            <a:pPr marL="342900" indent="-342900">
              <a:buFontTx/>
              <a:buChar char="-"/>
            </a:pPr>
            <a:endParaRPr lang="es-ES"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17</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17</a:t>
            </a:fld>
            <a:endParaRPr lang="es-ES"/>
          </a:p>
        </p:txBody>
      </p:sp>
    </p:spTree>
    <p:extLst>
      <p:ext uri="{BB962C8B-B14F-4D97-AF65-F5344CB8AC3E}">
        <p14:creationId xmlns:p14="http://schemas.microsoft.com/office/powerpoint/2010/main" val="3047730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Tx/>
              <a:buChar char="-"/>
            </a:pPr>
            <a:endParaRPr lang="es-ES" dirty="0"/>
          </a:p>
          <a:p>
            <a:pPr marL="342900" indent="-342900">
              <a:buFontTx/>
              <a:buChar char="-"/>
            </a:pPr>
            <a:r>
              <a:rPr lang="es-ES" dirty="0"/>
              <a:t>AL NOMBRAR EXPLÍCITAMENTE LOS PRINCIPIO, DEJA MÁS CLARO DÓNDE RADICA EL CONFLICTO.</a:t>
            </a:r>
          </a:p>
          <a:p>
            <a:pPr marL="342900" indent="-342900">
              <a:buFontTx/>
              <a:buChar char="-"/>
            </a:pPr>
            <a:endParaRPr lang="es-ES" dirty="0"/>
          </a:p>
          <a:p>
            <a:pPr marL="342900" indent="-342900">
              <a:buFontTx/>
              <a:buChar char="-"/>
            </a:pPr>
            <a:r>
              <a:rPr lang="es-ES" b="1" dirty="0"/>
              <a:t>Una idea que he leído, no sé donde encajarla, pero me ha resultado atractiva: el deseo de los centros de trasplante de tener altas probabilidades de éxito podría ganar más peso del que pretende la legislación y las directrices profesionales.</a:t>
            </a:r>
          </a:p>
          <a:p>
            <a:pPr fontAlgn="base"/>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Flexibilidad y Adaptabilidad:</a:t>
            </a:r>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 Permite ajustes en la estrategia según avance la situación clínica del paciente.</a:t>
            </a:r>
          </a:p>
          <a:p>
            <a:pPr fontAlgn="base"/>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Este modelo no solo orienta hacia decisiones más equilibradas, sino que también fortalece la cohesión y el entendimiento dentro del equipo médico, promoviendo una práctica clínica más ética y basada en evidencia.</a:t>
            </a:r>
          </a:p>
          <a:p>
            <a:pPr marL="342900" indent="-342900">
              <a:buFontTx/>
              <a:buChar char="-"/>
            </a:pPr>
            <a:endParaRPr lang="es-ES" b="1"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18</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18</a:t>
            </a:fld>
            <a:endParaRPr lang="es-ES"/>
          </a:p>
        </p:txBody>
      </p:sp>
    </p:spTree>
    <p:extLst>
      <p:ext uri="{BB962C8B-B14F-4D97-AF65-F5344CB8AC3E}">
        <p14:creationId xmlns:p14="http://schemas.microsoft.com/office/powerpoint/2010/main" val="136364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9BCC2-B8F7-DC40-36CE-C46A94E18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918A4-B9CC-796B-A696-E4B8FC00E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A8A3D-63C3-26F7-373B-FFC26E8BF3CA}"/>
              </a:ext>
            </a:extLst>
          </p:cNvPr>
          <p:cNvSpPr>
            <a:spLocks noGrp="1"/>
          </p:cNvSpPr>
          <p:nvPr>
            <p:ph type="body" idx="1"/>
          </p:nvPr>
        </p:nvSpPr>
        <p:spPr/>
        <p:txBody>
          <a:bodyPr/>
          <a:lstStyle/>
          <a:p>
            <a:pPr marL="216000" marR="0" lvl="0" indent="-216000" defTabSz="914400" eaLnBrk="1" fontAlgn="auto" latinLnBrk="0" hangingPunct="0">
              <a:lnSpc>
                <a:spcPct val="100000"/>
              </a:lnSpc>
              <a:spcBef>
                <a:spcPts val="0"/>
              </a:spcBef>
              <a:spcAft>
                <a:spcPts val="0"/>
              </a:spcAft>
              <a:buClrTx/>
              <a:buSzTx/>
              <a:buFontTx/>
              <a:buNone/>
              <a:tabLst/>
              <a:defRPr/>
            </a:pPr>
            <a:endParaRPr lang="es-ES" dirty="0"/>
          </a:p>
          <a:p>
            <a:endParaRPr lang="en-US" dirty="0"/>
          </a:p>
          <a:p>
            <a:endParaRPr lang="en-US" dirty="0"/>
          </a:p>
        </p:txBody>
      </p:sp>
      <p:sp>
        <p:nvSpPr>
          <p:cNvPr id="4" name="Slide Number Placeholder 3">
            <a:extLst>
              <a:ext uri="{FF2B5EF4-FFF2-40B4-BE49-F238E27FC236}">
                <a16:creationId xmlns:a16="http://schemas.microsoft.com/office/drawing/2014/main" id="{21D53914-F318-6B8D-DE6A-02BF9198DE80}"/>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865194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572D1525-54C2-5F73-2360-5F1D863D4AA9}"/>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9D3E3EA-E9E7-428A-8ACB-697D1745F8C8}"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10/22/25</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4C8194B3-68DD-10E5-3294-1DEC246E08F1}"/>
              </a:ext>
            </a:extLst>
          </p:cNvPr>
          <p:cNvSpPr txBox="1">
            <a:spLocks noGrp="1"/>
          </p:cNvSpPr>
          <p:nvPr/>
        </p:nvSpPr>
        <p:spPr>
          <a:xfrm>
            <a:off x="4278960" y="10157400"/>
            <a:ext cx="3280680" cy="534240"/>
          </a:xfrm>
          <a:prstGeom prst="rect">
            <a:avLst/>
          </a:prstGeom>
          <a:noFill/>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0104839-41A9-4D9E-83B0-0E3E52053A9E}" type="slidenum">
              <a:rPr kumimoji="0" lang="es-ES" sz="1400" b="0" i="0" u="none" strike="noStrike" kern="1200" cap="none" spc="0" normalizeH="0" baseline="0" noProof="0" smtClean="0">
                <a:ln>
                  <a:noFill/>
                </a:ln>
                <a:solidFill>
                  <a:schemeClr val="tx1"/>
                </a:solidFill>
                <a:effectLst/>
                <a:uLnTx/>
                <a:uFillTx/>
                <a:latin typeface="Liberation Serif" pitchFamily="18"/>
                <a:ea typeface="DejaVu Sans" pitchFamily="2"/>
                <a:cs typeface="Arimo" pitchFamily="2"/>
              </a:rPr>
              <a:pPr marL="0" marR="0" lvl="0" indent="0" algn="r" defTabSz="914400" rtl="0" eaLnBrk="1" fontAlgn="auto" latinLnBrk="0" hangingPunct="0">
                <a:lnSpc>
                  <a:spcPct val="100000"/>
                </a:lnSpc>
                <a:spcBef>
                  <a:spcPts val="0"/>
                </a:spcBef>
                <a:spcAft>
                  <a:spcPts val="0"/>
                </a:spcAft>
                <a:buClrTx/>
                <a:buSzTx/>
                <a:buFontTx/>
                <a:buNone/>
                <a:tabLst/>
                <a:defRPr/>
              </a:pPr>
              <a:t>20</a:t>
            </a:fld>
            <a:endParaRPr kumimoji="0" lang="es-ES" sz="1400" b="0" i="0" u="none" strike="noStrike" kern="1200" cap="none" spc="0" normalizeH="0" baseline="0" noProof="0">
              <a:ln>
                <a:noFill/>
              </a:ln>
              <a:solidFill>
                <a:schemeClr val="tx1"/>
              </a:solidFill>
              <a:effectLst/>
              <a:uLnTx/>
              <a:uFillTx/>
              <a:latin typeface="Liberation Serif" pitchFamily="18"/>
              <a:ea typeface="DejaVu Sans" pitchFamily="2"/>
              <a:cs typeface="Arimo" pitchFamily="2"/>
            </a:endParaRPr>
          </a:p>
        </p:txBody>
      </p:sp>
      <p:sp>
        <p:nvSpPr>
          <p:cNvPr id="11" name="Slide Number Placeholder 6">
            <a:extLst>
              <a:ext uri="{FF2B5EF4-FFF2-40B4-BE49-F238E27FC236}">
                <a16:creationId xmlns:a16="http://schemas.microsoft.com/office/drawing/2014/main" id="{69937962-AD5C-EFED-09D0-E51B1ECEEEEE}"/>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BF3D550-A17F-447B-B4C6-AB8F90DEB387}"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Arimo" pitchFamily="2"/>
              </a:rPr>
              <a:pPr marL="0" marR="0" lvl="0" indent="0" algn="r" defTabSz="914400" rtl="0" eaLnBrk="1" fontAlgn="auto" latinLnBrk="0" hangingPunct="0">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Arimo" pitchFamily="2"/>
            </a:endParaRPr>
          </a:p>
        </p:txBody>
      </p:sp>
      <p:sp>
        <p:nvSpPr>
          <p:cNvPr id="2" name="Slide Image Placeholder 1">
            <a:extLst>
              <a:ext uri="{FF2B5EF4-FFF2-40B4-BE49-F238E27FC236}">
                <a16:creationId xmlns:a16="http://schemas.microsoft.com/office/drawing/2014/main" id="{CBF7E8B3-5601-C95B-6AD8-11D5010341E1}"/>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9C6F53E-1F00-41D2-6492-8DB87996B3BF}"/>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marL="742950" lvl="1" indent="-285750">
              <a:buFont typeface="+mj-lt"/>
              <a:buAutoNum type="arabicPeriod"/>
            </a:pPr>
            <a:endParaRPr lang="es-ES" b="1" dirty="0"/>
          </a:p>
          <a:p>
            <a:pPr marL="742950" lvl="1" indent="-285750">
              <a:buFont typeface="+mj-lt"/>
              <a:buAutoNum type="arabicPeriod"/>
            </a:pPr>
            <a:r>
              <a:rPr lang="es-ES" b="1" dirty="0"/>
              <a:t>El médico no debería cargar en soledad con una decisión que afecta al bien común y a la justicia del sistema sanitario.</a:t>
            </a:r>
            <a:r>
              <a:rPr lang="es-ES" dirty="0"/>
              <a:t>, porque ahí entran consideraciones de justicia y priorización de recursos que competen al sistema y a instancias superiores, más que al juicio clínico individual.</a:t>
            </a:r>
          </a:p>
          <a:p>
            <a:pPr marL="742950" lvl="1" indent="-285750">
              <a:buFont typeface="+mj-lt"/>
              <a:buAutoNum type="arabicPeriod"/>
            </a:pPr>
            <a:endParaRPr lang="es-ES" dirty="0"/>
          </a:p>
          <a:p>
            <a:r>
              <a:rPr lang="es-ES" dirty="0"/>
              <a:t>.</a:t>
            </a:r>
          </a:p>
          <a:p>
            <a:r>
              <a:rPr lang="es-ES" dirty="0"/>
              <a:t>En caso de urgencia máxima, la ley permite la excepción de la emergencia: permite a los médicos intervenir sin el consentimiento explícito </a:t>
            </a:r>
            <a:r>
              <a:rPr lang="es-ES" dirty="0" err="1"/>
              <a:t>siempres</a:t>
            </a:r>
            <a:r>
              <a:rPr lang="es-ES" dirty="0"/>
              <a:t> </a:t>
            </a:r>
            <a:r>
              <a:rPr lang="es-ES" dirty="0" err="1"/>
              <a:t>qie</a:t>
            </a:r>
            <a:r>
              <a:rPr lang="es-ES" dirty="0"/>
              <a:t> se justifique la necesidad de la acción y la incapacidad del paciente para </a:t>
            </a:r>
            <a:r>
              <a:rPr lang="es-ES" dirty="0" err="1"/>
              <a:t>otrorgar</a:t>
            </a:r>
            <a:r>
              <a:rPr lang="es-ES" dirty="0"/>
              <a:t> su consentimiento.</a:t>
            </a:r>
          </a:p>
          <a:p>
            <a:endParaRPr lang="es-ES" dirty="0"/>
          </a:p>
          <a:p>
            <a:r>
              <a:rPr lang="es-ES" dirty="0"/>
              <a:t>Comentar: </a:t>
            </a:r>
            <a:r>
              <a:rPr lang="es-ES" sz="1800" dirty="0">
                <a:effectLst/>
                <a:latin typeface="TimesNewRomanPSMT"/>
              </a:rPr>
              <a:t>En situaciones donde el consentimiento no puede ser obtenido de la manera tradicional, es crucial que los </a:t>
            </a:r>
            <a:endParaRPr lang="es-ES" dirty="0">
              <a:effectLst/>
            </a:endParaRPr>
          </a:p>
          <a:p>
            <a:r>
              <a:rPr lang="es-ES" sz="1800" dirty="0">
                <a:effectLst/>
                <a:latin typeface="TimesNewRomanPSMT"/>
              </a:rPr>
              <a:t>profesionales de la salud documenten de manera detallada las razones por las que se optó por actuar sin el consentimiento del paciente. Esto no solo protege al </a:t>
            </a:r>
            <a:r>
              <a:rPr lang="es-ES" sz="1800" dirty="0" err="1">
                <a:effectLst/>
                <a:latin typeface="TimesNewRomanPSMT"/>
              </a:rPr>
              <a:t>médico</a:t>
            </a:r>
            <a:r>
              <a:rPr lang="es-ES" sz="1800" dirty="0">
                <a:effectLst/>
                <a:latin typeface="TimesNewRomanPSMT"/>
              </a:rPr>
              <a:t> de responsabilidades legales, sino que </a:t>
            </a:r>
            <a:r>
              <a:rPr lang="es-ES" sz="1800" dirty="0" err="1">
                <a:effectLst/>
                <a:latin typeface="TimesNewRomanPSMT"/>
              </a:rPr>
              <a:t>también</a:t>
            </a:r>
            <a:r>
              <a:rPr lang="es-ES" sz="1800" dirty="0">
                <a:effectLst/>
                <a:latin typeface="TimesNewRomanPSMT"/>
              </a:rPr>
              <a:t> manifiesta un compromiso hacia la </a:t>
            </a:r>
            <a:r>
              <a:rPr lang="es-ES" sz="1800" dirty="0" err="1">
                <a:effectLst/>
                <a:latin typeface="TimesNewRomanPSMT"/>
              </a:rPr>
              <a:t>ética</a:t>
            </a:r>
            <a:r>
              <a:rPr lang="es-ES" sz="1800" dirty="0">
                <a:effectLst/>
                <a:latin typeface="TimesNewRomanPSMT"/>
              </a:rPr>
              <a:t> y el respeto a la dignidad del paciente, incluso en circunstancias adversas. </a:t>
            </a:r>
          </a:p>
          <a:p>
            <a:pPr lvl="1">
              <a:lnSpc>
                <a:spcPct val="120000"/>
              </a:lnSpc>
            </a:pPr>
            <a:endParaRPr lang="es-ES" sz="1400" dirty="0">
              <a:highlight>
                <a:scrgbClr r="0" g="0" b="0">
                  <a:alpha val="0"/>
                </a:scrgbClr>
              </a:highlight>
              <a:ea typeface="Microsoft YaHei" pitchFamily="2"/>
              <a:cs typeface="Arial" pitchFamily="2"/>
            </a:endParaRPr>
          </a:p>
          <a:p>
            <a:pPr lvl="1">
              <a:lnSpc>
                <a:spcPct val="120000"/>
              </a:lnSpc>
            </a:pPr>
            <a:endParaRPr lang="es-ES" sz="1400" dirty="0">
              <a:highlight>
                <a:scrgbClr r="0" g="0" b="0">
                  <a:alpha val="0"/>
                </a:scrgbClr>
              </a:highlight>
              <a:ea typeface="Microsoft YaHei" pitchFamily="2"/>
              <a:cs typeface="Arial" pitchFamily="2"/>
            </a:endParaRPr>
          </a:p>
          <a:p>
            <a:endParaRPr lang="es-ES" sz="1800" dirty="0">
              <a:effectLst/>
              <a:latin typeface="TimesNewRomanPSMT"/>
            </a:endParaRPr>
          </a:p>
          <a:p>
            <a:endParaRPr lang="es-ES" sz="1800" dirty="0">
              <a:effectLst/>
              <a:latin typeface="TimesNewRomanPSMT"/>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s-ES" sz="1800" i="0" u="none" strike="noStrike" kern="100" dirty="0">
              <a:effectLst/>
              <a:latin typeface="Calibri" panose="020F0502020204030204" pitchFamily="34" charset="0"/>
              <a:cs typeface="Times New Roman" panose="02020603050405020304" pitchFamily="18" charset="0"/>
            </a:endParaRPr>
          </a:p>
          <a:p>
            <a:endParaRPr lang="es-ES" dirty="0">
              <a:cs typeface="Noto Sans Devanagari" pitchFamily="2"/>
            </a:endParaRPr>
          </a:p>
        </p:txBody>
      </p:sp>
    </p:spTree>
    <p:extLst>
      <p:ext uri="{BB962C8B-B14F-4D97-AF65-F5344CB8AC3E}">
        <p14:creationId xmlns:p14="http://schemas.microsoft.com/office/powerpoint/2010/main" val="260505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s-ES" sz="1200" b="0" i="0" u="none" strike="noStrike" dirty="0">
              <a:solidFill>
                <a:srgbClr val="000000"/>
              </a:solidFill>
              <a:effectLst/>
              <a:latin typeface="Aptos" panose="020B0004020202020204" pitchFamily="34" charset="0"/>
            </a:endParaRPr>
          </a:p>
          <a:p>
            <a:pPr algn="l"/>
            <a:r>
              <a:rPr lang="es-ES" sz="1200" b="0" i="0" u="none" strike="noStrike" dirty="0">
                <a:solidFill>
                  <a:srgbClr val="000000"/>
                </a:solidFill>
                <a:effectLst/>
                <a:latin typeface="Aptos" panose="020B0004020202020204" pitchFamily="34" charset="0"/>
              </a:rPr>
              <a:t>Terapia Euro-LB-02</a:t>
            </a:r>
            <a:r>
              <a:rPr lang="es-ES" sz="1200" b="0" i="0" u="none" strike="noStrike" dirty="0">
                <a:solidFill>
                  <a:srgbClr val="000000"/>
                </a:solidFill>
                <a:effectLst/>
                <a:latin typeface="Aptos" panose="020B0004020202020204" pitchFamily="34" charset="0"/>
                <a:sym typeface="Wingdings" pitchFamily="2" charset="2"/>
              </a:rPr>
              <a:t></a:t>
            </a:r>
            <a:r>
              <a:rPr lang="es-ES" sz="1200" b="0" i="0" u="none" strike="noStrike" dirty="0">
                <a:solidFill>
                  <a:srgbClr val="000000"/>
                </a:solidFill>
                <a:effectLst/>
                <a:latin typeface="Aptos" panose="020B0004020202020204" pitchFamily="34" charset="0"/>
              </a:rPr>
              <a:t>Protocolo para linfomas </a:t>
            </a:r>
            <a:r>
              <a:rPr lang="es-ES" sz="1200" b="0" i="0" u="none" strike="noStrike" dirty="0" err="1">
                <a:solidFill>
                  <a:srgbClr val="000000"/>
                </a:solidFill>
                <a:effectLst/>
                <a:latin typeface="Aptos" panose="020B0004020202020204" pitchFamily="34" charset="0"/>
              </a:rPr>
              <a:t>pediátricos.</a:t>
            </a:r>
            <a:r>
              <a:rPr lang="es-ES" sz="1200" b="0" i="0" u="none" strike="noStrike" dirty="0" err="1">
                <a:solidFill>
                  <a:srgbClr val="000000"/>
                </a:solidFill>
                <a:effectLst/>
                <a:latin typeface="Aptos" panose="020B0004020202020204" pitchFamily="34" charset="0"/>
                <a:sym typeface="Wingdings" pitchFamily="2" charset="2"/>
              </a:rPr>
              <a:t></a:t>
            </a:r>
            <a:r>
              <a:rPr lang="es-ES" sz="1200" b="0" i="0" u="none" strike="noStrike" dirty="0" err="1">
                <a:solidFill>
                  <a:srgbClr val="000000"/>
                </a:solidFill>
                <a:effectLst/>
                <a:latin typeface="Aptos" panose="020B0004020202020204" pitchFamily="34" charset="0"/>
              </a:rPr>
              <a:t>Fármacos</a:t>
            </a:r>
            <a:r>
              <a:rPr lang="es-ES" sz="1200" b="0" i="0" u="none" strike="noStrike" dirty="0">
                <a:solidFill>
                  <a:srgbClr val="000000"/>
                </a:solidFill>
                <a:effectLst/>
                <a:latin typeface="Aptos" panose="020B0004020202020204" pitchFamily="34" charset="0"/>
              </a:rPr>
              <a:t>: Ciclofosfamida, vincristina, doxorrubicina, metotrexato, </a:t>
            </a:r>
            <a:r>
              <a:rPr lang="es-ES" sz="1200" b="0" i="0" u="none" strike="noStrike" dirty="0" err="1">
                <a:solidFill>
                  <a:srgbClr val="000000"/>
                </a:solidFill>
                <a:effectLst/>
                <a:latin typeface="Aptos" panose="020B0004020202020204" pitchFamily="34" charset="0"/>
              </a:rPr>
              <a:t>citarabina</a:t>
            </a:r>
            <a:r>
              <a:rPr lang="es-ES" sz="1200" b="0" i="0" u="none" strike="noStrike" dirty="0">
                <a:solidFill>
                  <a:srgbClr val="000000"/>
                </a:solidFill>
                <a:effectLst/>
                <a:latin typeface="Aptos" panose="020B0004020202020204" pitchFamily="34" charset="0"/>
              </a:rPr>
              <a:t>, prednisona.</a:t>
            </a:r>
          </a:p>
          <a:p>
            <a:pPr algn="l">
              <a:buFont typeface="Arial" panose="020B0604020202020204" pitchFamily="34" charset="0"/>
              <a:buChar char="•"/>
            </a:pPr>
            <a:endParaRPr lang="es-ES" sz="1200" b="0" i="0" u="none" strike="noStrike" dirty="0">
              <a:solidFill>
                <a:srgbClr val="000000"/>
              </a:solidFill>
              <a:effectLst/>
              <a:latin typeface="Aptos" panose="020B0004020202020204" pitchFamily="34" charset="0"/>
            </a:endParaRPr>
          </a:p>
          <a:p>
            <a:pPr algn="l">
              <a:buFont typeface="Arial" panose="020B0604020202020204" pitchFamily="34" charset="0"/>
              <a:buChar char="•"/>
            </a:pPr>
            <a:r>
              <a:rPr lang="es-ES" sz="1200" b="0" i="0" u="none" strike="noStrike" dirty="0">
                <a:solidFill>
                  <a:srgbClr val="000000"/>
                </a:solidFill>
                <a:effectLst/>
                <a:latin typeface="Aptos" panose="020B0004020202020204" pitchFamily="34" charset="0"/>
              </a:rPr>
              <a:t>Tuvo hundimiento malar derecho que se trató con infiltración de grasa autóloga. </a:t>
            </a:r>
          </a:p>
          <a:p>
            <a:pPr algn="l">
              <a:buFont typeface="Arial" panose="020B0604020202020204" pitchFamily="34" charset="0"/>
              <a:buChar char="•"/>
            </a:pPr>
            <a:r>
              <a:rPr lang="es-ES" sz="1200" b="0" i="0" u="none" strike="noStrike" dirty="0">
                <a:solidFill>
                  <a:srgbClr val="000000"/>
                </a:solidFill>
                <a:effectLst/>
                <a:latin typeface="Aptos" panose="020B0004020202020204" pitchFamily="34" charset="0"/>
              </a:rPr>
              <a:t>Mala relación con la pareja de su madre</a:t>
            </a:r>
          </a:p>
          <a:p>
            <a:endParaRPr lang="en-US" dirty="0"/>
          </a:p>
          <a:p>
            <a:pPr rtl="0"/>
            <a:r>
              <a:rPr lang="es-ES" b="0" i="0" u="none" strike="noStrike" dirty="0">
                <a:solidFill>
                  <a:srgbClr val="000000"/>
                </a:solidFill>
                <a:effectLst/>
                <a:latin typeface="Aptos" panose="020B0004020202020204" pitchFamily="34" charset="0"/>
              </a:rPr>
              <a:t>- Muchos de estos ingresos fueron involuntarios. Recordar que otros fueron por autolesiones superficiales.</a:t>
            </a:r>
          </a:p>
          <a:p>
            <a:pPr rtl="0"/>
            <a:r>
              <a:rPr lang="es-ES" b="0" i="0" u="none" strike="noStrike" dirty="0" err="1">
                <a:solidFill>
                  <a:srgbClr val="000000"/>
                </a:solidFill>
                <a:effectLst/>
                <a:latin typeface="Aptos" panose="020B0004020202020204" pitchFamily="34" charset="0"/>
              </a:rPr>
              <a:t>Hab´ya</a:t>
            </a:r>
            <a:r>
              <a:rPr lang="es-ES" b="0" i="0" u="none" strike="noStrike" dirty="0">
                <a:solidFill>
                  <a:srgbClr val="000000"/>
                </a:solidFill>
                <a:effectLst/>
                <a:latin typeface="Aptos" panose="020B0004020202020204" pitchFamily="34" charset="0"/>
              </a:rPr>
              <a:t> tenido 2 ingresos en la Unidad de media estancia</a:t>
            </a:r>
          </a:p>
          <a:p>
            <a:pPr rtl="0"/>
            <a:endParaRPr lang="es-ES" b="0" i="0" u="none" strike="noStrike" dirty="0">
              <a:solidFill>
                <a:srgbClr val="000000"/>
              </a:solidFill>
              <a:effectLst/>
              <a:latin typeface="Aptos" panose="020B0004020202020204" pitchFamily="34" charset="0"/>
              <a:cs typeface="Noto Sans Devanagari" pitchFamily="2"/>
            </a:endParaRPr>
          </a:p>
          <a:p>
            <a:pPr rtl="0"/>
            <a:r>
              <a:rPr lang="es-ES" dirty="0"/>
              <a:t>Centro que acoge a personas con problemas de salud mental, ofreciendo atención 24h en un entorno familiar para fomentar su autonomía, rehabilitación e integración social. Depende del SEPAD (Junta de Extremadura).</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DF77-2D9E-6D7E-E93E-9CB30BC4192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34108E9-16FA-E88F-C8D0-63FBDE36EE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9B3C2B-D1C9-B0AB-2B3A-41F0D45A2706}"/>
              </a:ext>
            </a:extLst>
          </p:cNvPr>
          <p:cNvSpPr>
            <a:spLocks noGrp="1"/>
          </p:cNvSpPr>
          <p:nvPr>
            <p:ph type="body" idx="1"/>
          </p:nvPr>
        </p:nvSpPr>
        <p:spPr/>
        <p:txBody>
          <a:bodyPr/>
          <a:lstStyle/>
          <a:p>
            <a:pPr marL="216000" marR="0" lvl="0" indent="-216000" defTabSz="914400" eaLnBrk="1" fontAlgn="auto" latinLnBrk="0" hangingPunct="0">
              <a:lnSpc>
                <a:spcPct val="100000"/>
              </a:lnSpc>
              <a:spcBef>
                <a:spcPts val="0"/>
              </a:spcBef>
              <a:spcAft>
                <a:spcPts val="0"/>
              </a:spcAft>
              <a:buClrTx/>
              <a:buSzTx/>
              <a:buFontTx/>
              <a:buNone/>
              <a:tabLst/>
              <a:defRPr/>
            </a:pPr>
            <a:r>
              <a:rPr lang="es-ES" i="1" dirty="0">
                <a:solidFill>
                  <a:schemeClr val="tx1"/>
                </a:solidFill>
              </a:rPr>
              <a:t>Fundamental</a:t>
            </a:r>
            <a:r>
              <a:rPr lang="es-ES" b="1" i="1" dirty="0">
                <a:solidFill>
                  <a:schemeClr val="accent2">
                    <a:lumMod val="75000"/>
                  </a:schemeClr>
                </a:solidFill>
              </a:rPr>
              <a:t> no absolutizar un principio sobre los </a:t>
            </a:r>
            <a:r>
              <a:rPr lang="es-ES" i="1" dirty="0">
                <a:solidFill>
                  <a:schemeClr val="tx1"/>
                </a:solidFill>
              </a:rPr>
              <a:t>demás sin justificación</a:t>
            </a:r>
          </a:p>
          <a:p>
            <a:endParaRPr lang="es-ES" dirty="0"/>
          </a:p>
          <a:p>
            <a:br>
              <a:rPr lang="es-ES" b="0" dirty="0">
                <a:solidFill>
                  <a:srgbClr val="C00000"/>
                </a:solidFill>
              </a:rPr>
            </a:br>
            <a:endParaRPr lang="es-ES" dirty="0"/>
          </a:p>
        </p:txBody>
      </p:sp>
      <p:sp>
        <p:nvSpPr>
          <p:cNvPr id="4" name="Marcador de número de diapositiva 3">
            <a:extLst>
              <a:ext uri="{FF2B5EF4-FFF2-40B4-BE49-F238E27FC236}">
                <a16:creationId xmlns:a16="http://schemas.microsoft.com/office/drawing/2014/main" id="{099C857E-60FE-A170-DD6B-FD0E18AC3FD8}"/>
              </a:ext>
            </a:extLst>
          </p:cNvPr>
          <p:cNvSpPr>
            <a:spLocks noGrp="1"/>
          </p:cNvSpPr>
          <p:nvPr>
            <p:ph type="sldNum" sz="quarter" idx="5"/>
          </p:nvPr>
        </p:nvSpPr>
        <p:spPr/>
        <p:txBody>
          <a:bodyPr/>
          <a:lstStyle/>
          <a:p>
            <a:pPr lvl="0"/>
            <a:fld id="{90FBF410-2AEC-4D4B-BC53-668B757F851E}" type="slidenum">
              <a:rPr lang="es-ES" smtClean="0"/>
              <a:t>21</a:t>
            </a:fld>
            <a:endParaRPr lang="es-ES"/>
          </a:p>
        </p:txBody>
      </p:sp>
      <p:sp>
        <p:nvSpPr>
          <p:cNvPr id="5" name="Marcador de número de diapositiva 4">
            <a:extLst>
              <a:ext uri="{FF2B5EF4-FFF2-40B4-BE49-F238E27FC236}">
                <a16:creationId xmlns:a16="http://schemas.microsoft.com/office/drawing/2014/main" id="{75299563-E7B8-F962-1C35-A6C45289F1D3}"/>
              </a:ext>
            </a:extLst>
          </p:cNvPr>
          <p:cNvSpPr>
            <a:spLocks noGrp="1"/>
          </p:cNvSpPr>
          <p:nvPr>
            <p:ph type="sldNum" sz="quarter" idx="5"/>
          </p:nvPr>
        </p:nvSpPr>
        <p:spPr/>
        <p:txBody>
          <a:bodyPr/>
          <a:lstStyle/>
          <a:p>
            <a:fld id="{63F8FE54-B222-4732-B09F-CCE4B8534199}" type="slidenum">
              <a:rPr lang="es-ES" smtClean="0"/>
              <a:t>21</a:t>
            </a:fld>
            <a:endParaRPr lang="es-ES"/>
          </a:p>
        </p:txBody>
      </p:sp>
    </p:spTree>
    <p:extLst>
      <p:ext uri="{BB962C8B-B14F-4D97-AF65-F5344CB8AC3E}">
        <p14:creationId xmlns:p14="http://schemas.microsoft.com/office/powerpoint/2010/main" val="2252665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marR="0" lvl="0" indent="-216000" algn="l" defTabSz="914400" eaLnBrk="1" fontAlgn="base" latinLnBrk="0" hangingPunct="0">
              <a:lnSpc>
                <a:spcPct val="100000"/>
              </a:lnSpc>
              <a:spcBef>
                <a:spcPts val="0"/>
              </a:spcBef>
              <a:spcAft>
                <a:spcPts val="0"/>
              </a:spcAft>
              <a:buClrTx/>
              <a:buSzTx/>
              <a:buFontTx/>
              <a:buNone/>
              <a:tabLst/>
              <a:defRPr/>
            </a:pPr>
            <a:r>
              <a:rPr lang="es-ES" b="0" i="0" dirty="0">
                <a:solidFill>
                  <a:srgbClr val="4B4B4B"/>
                </a:solidFill>
                <a:effectLst/>
                <a:highlight>
                  <a:scrgbClr r="0" g="0" b="0">
                    <a:alpha val="0"/>
                  </a:scrgbClr>
                </a:highlight>
                <a:latin typeface="Assistant" pitchFamily="2" charset="-79"/>
                <a:cs typeface="Assistant" pitchFamily="2" charset="-79"/>
              </a:rPr>
              <a:t>.</a:t>
            </a:r>
          </a:p>
          <a:p>
            <a:pPr marL="216000" marR="0" lvl="0" indent="-216000" algn="l" defTabSz="914400" eaLnBrk="1" fontAlgn="base" latinLnBrk="0" hangingPunct="0">
              <a:lnSpc>
                <a:spcPct val="100000"/>
              </a:lnSpc>
              <a:spcBef>
                <a:spcPts val="0"/>
              </a:spcBef>
              <a:spcAft>
                <a:spcPts val="0"/>
              </a:spcAft>
              <a:buClrTx/>
              <a:buSzTx/>
              <a:buFontTx/>
              <a:buNone/>
              <a:tabLst/>
              <a:defRPr/>
            </a:pPr>
            <a:endParaRPr lang="es-ES" b="0" i="0" dirty="0">
              <a:solidFill>
                <a:srgbClr val="4B4B4B"/>
              </a:solidFill>
              <a:effectLst/>
              <a:highlight>
                <a:scrgbClr r="0" g="0" b="0">
                  <a:alpha val="0"/>
                </a:scrgbClr>
              </a:highlight>
              <a:latin typeface="Assistant" pitchFamily="2" charset="-79"/>
              <a:cs typeface="Assistant" pitchFamily="2" charset="-79"/>
            </a:endParaRPr>
          </a:p>
          <a:p>
            <a:endParaRPr lang="es-ES" b="0" i="0" dirty="0">
              <a:solidFill>
                <a:srgbClr val="4B4B4B"/>
              </a:solidFill>
              <a:effectLst/>
              <a:highlight>
                <a:scrgbClr r="0" g="0" b="0">
                  <a:alpha val="0"/>
                </a:scrgbClr>
              </a:highlight>
              <a:latin typeface="Assistant" pitchFamily="2" charset="-79"/>
              <a:cs typeface="Assistant" pitchFamily="2" charset="-79"/>
            </a:endParaRPr>
          </a:p>
          <a:p>
            <a:endParaRPr lang="es-ES"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22</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22</a:t>
            </a:fld>
            <a:endParaRPr lang="es-ES"/>
          </a:p>
        </p:txBody>
      </p:sp>
    </p:spTree>
    <p:extLst>
      <p:ext uri="{BB962C8B-B14F-4D97-AF65-F5344CB8AC3E}">
        <p14:creationId xmlns:p14="http://schemas.microsoft.com/office/powerpoint/2010/main" val="764652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23</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23</a:t>
            </a:fld>
            <a:endParaRPr lang="es-ES"/>
          </a:p>
        </p:txBody>
      </p:sp>
    </p:spTree>
    <p:extLst>
      <p:ext uri="{BB962C8B-B14F-4D97-AF65-F5344CB8AC3E}">
        <p14:creationId xmlns:p14="http://schemas.microsoft.com/office/powerpoint/2010/main" val="3848610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24</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24</a:t>
            </a:fld>
            <a:endParaRPr lang="es-ES"/>
          </a:p>
        </p:txBody>
      </p:sp>
    </p:spTree>
    <p:extLst>
      <p:ext uri="{BB962C8B-B14F-4D97-AF65-F5344CB8AC3E}">
        <p14:creationId xmlns:p14="http://schemas.microsoft.com/office/powerpoint/2010/main" val="135454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901469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572D1525-54C2-5F73-2360-5F1D863D4AA9}"/>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9D3E3EA-E9E7-428A-8ACB-697D1745F8C8}"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10/22/25</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4C8194B3-68DD-10E5-3294-1DEC246E08F1}"/>
              </a:ext>
            </a:extLst>
          </p:cNvPr>
          <p:cNvSpPr txBox="1">
            <a:spLocks noGrp="1"/>
          </p:cNvSpPr>
          <p:nvPr/>
        </p:nvSpPr>
        <p:spPr>
          <a:xfrm>
            <a:off x="4278960" y="10157400"/>
            <a:ext cx="3280680" cy="534240"/>
          </a:xfrm>
          <a:prstGeom prst="rect">
            <a:avLst/>
          </a:prstGeom>
          <a:noFill/>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0104839-41A9-4D9E-83B0-0E3E52053A9E}" type="slidenum">
              <a:rPr kumimoji="0" lang="es-ES" sz="1400" b="0" i="0" u="none" strike="noStrike" kern="1200" cap="none" spc="0" normalizeH="0" baseline="0" noProof="0" smtClean="0">
                <a:ln>
                  <a:noFill/>
                </a:ln>
                <a:solidFill>
                  <a:schemeClr val="tx1"/>
                </a:solidFill>
                <a:effectLst/>
                <a:uLnTx/>
                <a:uFillTx/>
                <a:latin typeface="Liberation Serif" pitchFamily="18"/>
                <a:ea typeface="DejaVu Sans" pitchFamily="2"/>
                <a:cs typeface="Arimo"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es-ES" sz="1400" b="0" i="0" u="none" strike="noStrike" kern="1200" cap="none" spc="0" normalizeH="0" baseline="0" noProof="0">
              <a:ln>
                <a:noFill/>
              </a:ln>
              <a:solidFill>
                <a:schemeClr val="tx1"/>
              </a:solidFill>
              <a:effectLst/>
              <a:uLnTx/>
              <a:uFillTx/>
              <a:latin typeface="Liberation Serif" pitchFamily="18"/>
              <a:ea typeface="DejaVu Sans" pitchFamily="2"/>
              <a:cs typeface="Arimo" pitchFamily="2"/>
            </a:endParaRPr>
          </a:p>
        </p:txBody>
      </p:sp>
      <p:sp>
        <p:nvSpPr>
          <p:cNvPr id="11" name="Slide Number Placeholder 6">
            <a:extLst>
              <a:ext uri="{FF2B5EF4-FFF2-40B4-BE49-F238E27FC236}">
                <a16:creationId xmlns:a16="http://schemas.microsoft.com/office/drawing/2014/main" id="{69937962-AD5C-EFED-09D0-E51B1ECEEEEE}"/>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BF3D550-A17F-447B-B4C6-AB8F90DEB387}"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Arimo"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Arimo" pitchFamily="2"/>
            </a:endParaRPr>
          </a:p>
        </p:txBody>
      </p:sp>
      <p:sp>
        <p:nvSpPr>
          <p:cNvPr id="2" name="Slide Image Placeholder 1">
            <a:extLst>
              <a:ext uri="{FF2B5EF4-FFF2-40B4-BE49-F238E27FC236}">
                <a16:creationId xmlns:a16="http://schemas.microsoft.com/office/drawing/2014/main" id="{CBF7E8B3-5601-C95B-6AD8-11D5010341E1}"/>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9C6F53E-1F00-41D2-6492-8DB87996B3BF}"/>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marL="216000" marR="0" lvl="0" indent="-216000" defTabSz="914400" rtl="0" eaLnBrk="1" fontAlgn="auto" latinLnBrk="0" hangingPunct="0">
              <a:lnSpc>
                <a:spcPct val="100000"/>
              </a:lnSpc>
              <a:spcBef>
                <a:spcPts val="0"/>
              </a:spcBef>
              <a:spcAft>
                <a:spcPts val="0"/>
              </a:spcAft>
              <a:buClrTx/>
              <a:buSzTx/>
              <a:buFontTx/>
              <a:buNone/>
              <a:tabLst/>
              <a:defRPr/>
            </a:pPr>
            <a:r>
              <a:rPr lang="es-ES" sz="1800" dirty="0">
                <a:effectLst/>
                <a:latin typeface="Frutiger"/>
              </a:rPr>
              <a:t>Es encontrada en domicilio con deterioro </a:t>
            </a:r>
            <a:r>
              <a:rPr lang="es-ES" sz="1800" dirty="0" err="1">
                <a:effectLst/>
                <a:latin typeface="Frutiger"/>
              </a:rPr>
              <a:t>neurológico</a:t>
            </a:r>
            <a:r>
              <a:rPr lang="es-ES" sz="1800" dirty="0">
                <a:effectLst/>
                <a:latin typeface="Frutiger"/>
              </a:rPr>
              <a:t> y </a:t>
            </a:r>
            <a:r>
              <a:rPr lang="es-ES" sz="1800" dirty="0" err="1">
                <a:effectLst/>
                <a:latin typeface="Frutiger"/>
              </a:rPr>
              <a:t>relajación</a:t>
            </a:r>
            <a:r>
              <a:rPr lang="es-ES" sz="1800" dirty="0">
                <a:effectLst/>
                <a:latin typeface="Frutiger"/>
              </a:rPr>
              <a:t> de </a:t>
            </a:r>
            <a:r>
              <a:rPr lang="es-ES" sz="1800" dirty="0" err="1">
                <a:effectLst/>
                <a:latin typeface="Frutiger"/>
              </a:rPr>
              <a:t>esfínteres</a:t>
            </a:r>
            <a:r>
              <a:rPr lang="es-ES" sz="1800" dirty="0">
                <a:effectLst/>
                <a:latin typeface="Frutiger"/>
              </a:rPr>
              <a:t>, sin que su madre pueda determinar con </a:t>
            </a:r>
            <a:r>
              <a:rPr lang="es-ES" sz="1800" dirty="0" err="1">
                <a:effectLst/>
                <a:latin typeface="Frutiger"/>
              </a:rPr>
              <a:t>precisión</a:t>
            </a:r>
            <a:r>
              <a:rPr lang="es-ES" sz="1800" dirty="0">
                <a:effectLst/>
                <a:latin typeface="Frutiger"/>
              </a:rPr>
              <a:t> la </a:t>
            </a:r>
            <a:r>
              <a:rPr lang="es-ES" sz="1800" dirty="0" err="1">
                <a:effectLst/>
                <a:latin typeface="Frutiger"/>
              </a:rPr>
              <a:t>última</a:t>
            </a:r>
            <a:r>
              <a:rPr lang="es-ES" sz="1800" dirty="0">
                <a:effectLst/>
                <a:latin typeface="Frutiger"/>
              </a:rPr>
              <a:t> vez que fue vista consciente.</a:t>
            </a:r>
          </a:p>
          <a:p>
            <a:pPr marL="216000" marR="0" lvl="0" indent="-216000" defTabSz="914400" rtl="0" eaLnBrk="1" fontAlgn="auto" latinLnBrk="0" hangingPunct="0">
              <a:lnSpc>
                <a:spcPct val="100000"/>
              </a:lnSpc>
              <a:spcBef>
                <a:spcPts val="0"/>
              </a:spcBef>
              <a:spcAft>
                <a:spcPts val="0"/>
              </a:spcAft>
              <a:buClrTx/>
              <a:buSzTx/>
              <a:buFontTx/>
              <a:buNone/>
              <a:tabLst/>
              <a:defRPr/>
            </a:pPr>
            <a:endParaRPr lang="es-ES" sz="1800" dirty="0">
              <a:effectLst/>
              <a:latin typeface="Frutiger"/>
            </a:endParaRPr>
          </a:p>
          <a:p>
            <a:pPr lvl="1" indent="-228600">
              <a:lnSpc>
                <a:spcPct val="90000"/>
              </a:lnSpc>
              <a:spcAft>
                <a:spcPts val="600"/>
              </a:spcAft>
              <a:buFont typeface="Arial" panose="020B0604020202020204" pitchFamily="34" charset="0"/>
              <a:buChar char="•"/>
            </a:pPr>
            <a:r>
              <a:rPr lang="en-US" sz="2000" dirty="0">
                <a:sym typeface="Wingdings" pitchFamily="2" charset="2"/>
              </a:rPr>
              <a:t>No </a:t>
            </a:r>
            <a:r>
              <a:rPr lang="en-US" sz="2000" dirty="0" err="1">
                <a:sym typeface="Wingdings" pitchFamily="2" charset="2"/>
              </a:rPr>
              <a:t>restos</a:t>
            </a:r>
            <a:r>
              <a:rPr lang="en-US" sz="2000" dirty="0">
                <a:sym typeface="Wingdings" pitchFamily="2" charset="2"/>
              </a:rPr>
              <a:t> de OH, </a:t>
            </a:r>
            <a:r>
              <a:rPr lang="en-US" sz="2000" dirty="0" err="1">
                <a:sym typeface="Wingdings" pitchFamily="2" charset="2"/>
              </a:rPr>
              <a:t>tóxicos</a:t>
            </a:r>
            <a:endParaRPr lang="en-US" sz="2000" dirty="0">
              <a:sym typeface="Wingdings" pitchFamily="2" charset="2"/>
            </a:endParaRPr>
          </a:p>
          <a:p>
            <a:pPr marL="228600" lvl="1">
              <a:lnSpc>
                <a:spcPct val="90000"/>
              </a:lnSpc>
              <a:spcAft>
                <a:spcPts val="600"/>
              </a:spcAft>
            </a:pPr>
            <a:endParaRPr lang="en-US" sz="2000" dirty="0">
              <a:sym typeface="Wingdings" pitchFamily="2" charset="2"/>
            </a:endParaRPr>
          </a:p>
          <a:p>
            <a:pPr lvl="1" indent="-228600">
              <a:lnSpc>
                <a:spcPct val="90000"/>
              </a:lnSpc>
              <a:spcAft>
                <a:spcPts val="600"/>
              </a:spcAft>
              <a:buFont typeface="Arial" panose="020B0604020202020204" pitchFamily="34" charset="0"/>
              <a:buChar char="•"/>
            </a:pPr>
            <a:r>
              <a:rPr lang="en-US" sz="2000" dirty="0" err="1">
                <a:sym typeface="Wingdings" pitchFamily="2" charset="2"/>
              </a:rPr>
              <a:t>Medicación</a:t>
            </a:r>
            <a:r>
              <a:rPr lang="en-US" sz="2000" dirty="0">
                <a:sym typeface="Wingdings" pitchFamily="2" charset="2"/>
              </a:rPr>
              <a:t> habitual </a:t>
            </a:r>
            <a:r>
              <a:rPr lang="en-US" sz="2000" dirty="0" err="1">
                <a:sym typeface="Wingdings" pitchFamily="2" charset="2"/>
              </a:rPr>
              <a:t>en</a:t>
            </a:r>
            <a:r>
              <a:rPr lang="en-US" sz="2000" dirty="0">
                <a:sym typeface="Wingdings" pitchFamily="2" charset="2"/>
              </a:rPr>
              <a:t> </a:t>
            </a:r>
            <a:r>
              <a:rPr lang="en-US" sz="2000" dirty="0" err="1">
                <a:sym typeface="Wingdings" pitchFamily="2" charset="2"/>
              </a:rPr>
              <a:t>domicilio</a:t>
            </a:r>
            <a:r>
              <a:rPr lang="en-US" sz="2000" dirty="0">
                <a:sym typeface="Wingdings" pitchFamily="2" charset="2"/>
              </a:rPr>
              <a:t>, no </a:t>
            </a:r>
            <a:r>
              <a:rPr lang="en-US" sz="2000" dirty="0" err="1">
                <a:sym typeface="Wingdings" pitchFamily="2" charset="2"/>
              </a:rPr>
              <a:t>envases</a:t>
            </a:r>
            <a:r>
              <a:rPr lang="en-US" sz="2000" dirty="0">
                <a:sym typeface="Wingdings" pitchFamily="2" charset="2"/>
              </a:rPr>
              <a:t> de </a:t>
            </a:r>
            <a:r>
              <a:rPr lang="en-US" sz="2000" dirty="0" err="1">
                <a:sym typeface="Wingdings" pitchFamily="2" charset="2"/>
              </a:rPr>
              <a:t>otros</a:t>
            </a:r>
            <a:r>
              <a:rPr lang="en-US" sz="2000" dirty="0">
                <a:sym typeface="Wingdings" pitchFamily="2" charset="2"/>
              </a:rPr>
              <a:t> </a:t>
            </a:r>
            <a:r>
              <a:rPr lang="en-US" sz="2000" dirty="0" err="1">
                <a:sym typeface="Wingdings" pitchFamily="2" charset="2"/>
              </a:rPr>
              <a:t>productos</a:t>
            </a:r>
            <a:endParaRPr lang="en-US" sz="2000" dirty="0">
              <a:sym typeface="Wingdings" pitchFamily="2" charset="2"/>
            </a:endParaRPr>
          </a:p>
          <a:p>
            <a:pPr lvl="1" indent="-228600">
              <a:lnSpc>
                <a:spcPct val="90000"/>
              </a:lnSpc>
              <a:spcAft>
                <a:spcPts val="600"/>
              </a:spcAft>
              <a:buFont typeface="Arial" panose="020B0604020202020204" pitchFamily="34" charset="0"/>
              <a:buChar char="•"/>
            </a:pPr>
            <a:r>
              <a:rPr lang="en-US" sz="2000" dirty="0">
                <a:sym typeface="Wingdings" pitchFamily="2" charset="2"/>
              </a:rPr>
              <a:t>Mas Adelante </a:t>
            </a:r>
            <a:r>
              <a:rPr lang="en-US" sz="2000" dirty="0" err="1">
                <a:sym typeface="Wingdings" pitchFamily="2" charset="2"/>
              </a:rPr>
              <a:t>recogido</a:t>
            </a:r>
            <a:r>
              <a:rPr lang="en-US" sz="2000" dirty="0">
                <a:sym typeface="Wingdings" pitchFamily="2" charset="2"/>
              </a:rPr>
              <a:t> </a:t>
            </a:r>
            <a:r>
              <a:rPr lang="en-US" sz="2000" dirty="0" err="1">
                <a:sym typeface="Wingdings" pitchFamily="2" charset="2"/>
              </a:rPr>
              <a:t>en</a:t>
            </a:r>
            <a:r>
              <a:rPr lang="en-US" sz="2000" dirty="0">
                <a:sym typeface="Wingdings" pitchFamily="2" charset="2"/>
              </a:rPr>
              <a:t> </a:t>
            </a:r>
            <a:r>
              <a:rPr lang="en-US" sz="2000" dirty="0" err="1">
                <a:sym typeface="Wingdings" pitchFamily="2" charset="2"/>
              </a:rPr>
              <a:t>historia</a:t>
            </a:r>
            <a:r>
              <a:rPr lang="en-US" sz="2000" dirty="0">
                <a:sym typeface="Wingdings" pitchFamily="2" charset="2"/>
              </a:rPr>
              <a:t> </a:t>
            </a:r>
            <a:r>
              <a:rPr lang="en-US" sz="2000" dirty="0" err="1">
                <a:sym typeface="Wingdings" pitchFamily="2" charset="2"/>
              </a:rPr>
              <a:t>compra</a:t>
            </a:r>
            <a:r>
              <a:rPr lang="en-US" sz="2000" dirty="0">
                <a:sym typeface="Wingdings" pitchFamily="2" charset="2"/>
              </a:rPr>
              <a:t> de paracetamol </a:t>
            </a:r>
            <a:r>
              <a:rPr lang="en-US" sz="2000" dirty="0" err="1">
                <a:sym typeface="Wingdings" pitchFamily="2" charset="2"/>
              </a:rPr>
              <a:t>en</a:t>
            </a:r>
            <a:r>
              <a:rPr lang="en-US" sz="2000" dirty="0">
                <a:sym typeface="Wingdings" pitchFamily="2" charset="2"/>
              </a:rPr>
              <a:t> </a:t>
            </a:r>
            <a:r>
              <a:rPr lang="en-US" sz="2000" dirty="0" err="1">
                <a:sym typeface="Wingdings" pitchFamily="2" charset="2"/>
              </a:rPr>
              <a:t>farmacia</a:t>
            </a:r>
            <a:r>
              <a:rPr lang="en-US" sz="2000" dirty="0">
                <a:sym typeface="Wingdings" pitchFamily="2" charset="2"/>
              </a:rPr>
              <a:t> </a:t>
            </a:r>
            <a:r>
              <a:rPr lang="en-US" sz="2000" dirty="0" err="1">
                <a:sym typeface="Wingdings" pitchFamily="2" charset="2"/>
              </a:rPr>
              <a:t>cercana</a:t>
            </a:r>
            <a:r>
              <a:rPr lang="en-US" sz="2000" dirty="0">
                <a:sym typeface="Wingdings" pitchFamily="2" charset="2"/>
              </a:rPr>
              <a:t>: </a:t>
            </a:r>
            <a:r>
              <a:rPr lang="en-US" sz="2000" dirty="0" err="1">
                <a:sym typeface="Wingdings" pitchFamily="2" charset="2"/>
              </a:rPr>
              <a:t>interesante</a:t>
            </a:r>
            <a:r>
              <a:rPr lang="en-US" sz="2000" dirty="0">
                <a:sym typeface="Wingdings" pitchFamily="2" charset="2"/>
              </a:rPr>
              <a:t> </a:t>
            </a:r>
            <a:r>
              <a:rPr lang="en-US" sz="2000" dirty="0" err="1">
                <a:sym typeface="Wingdings" pitchFamily="2" charset="2"/>
              </a:rPr>
              <a:t>el</a:t>
            </a:r>
            <a:r>
              <a:rPr lang="en-US" sz="2000" dirty="0">
                <a:sym typeface="Wingdings" pitchFamily="2" charset="2"/>
              </a:rPr>
              <a:t> debate de </a:t>
            </a:r>
            <a:r>
              <a:rPr lang="en-US" sz="2000" dirty="0" err="1">
                <a:sym typeface="Wingdings" pitchFamily="2" charset="2"/>
              </a:rPr>
              <a:t>si</a:t>
            </a:r>
            <a:r>
              <a:rPr lang="en-US" sz="2000" dirty="0">
                <a:sym typeface="Wingdings" pitchFamily="2" charset="2"/>
              </a:rPr>
              <a:t> </a:t>
            </a:r>
            <a:r>
              <a:rPr lang="en-US" sz="2000" dirty="0" err="1">
                <a:sym typeface="Wingdings" pitchFamily="2" charset="2"/>
              </a:rPr>
              <a:t>deberían</a:t>
            </a:r>
            <a:r>
              <a:rPr lang="en-US" sz="2000" dirty="0">
                <a:sym typeface="Wingdings" pitchFamily="2" charset="2"/>
              </a:rPr>
              <a:t> </a:t>
            </a:r>
            <a:r>
              <a:rPr lang="en-US" sz="2000" dirty="0" err="1">
                <a:sym typeface="Wingdings" pitchFamily="2" charset="2"/>
              </a:rPr>
              <a:t>venderse</a:t>
            </a:r>
            <a:r>
              <a:rPr lang="en-US" sz="2000" dirty="0">
                <a:sym typeface="Wingdings" pitchFamily="2" charset="2"/>
              </a:rPr>
              <a:t> </a:t>
            </a:r>
            <a:r>
              <a:rPr lang="en-US" sz="2000" dirty="0" err="1">
                <a:sym typeface="Wingdings" pitchFamily="2" charset="2"/>
              </a:rPr>
              <a:t>envases</a:t>
            </a:r>
            <a:r>
              <a:rPr lang="en-US" sz="2000" dirty="0">
                <a:sym typeface="Wingdings" pitchFamily="2" charset="2"/>
              </a:rPr>
              <a:t> de </a:t>
            </a:r>
            <a:r>
              <a:rPr lang="en-US" sz="2000" dirty="0" err="1">
                <a:sym typeface="Wingdings" pitchFamily="2" charset="2"/>
              </a:rPr>
              <a:t>menos</a:t>
            </a:r>
            <a:r>
              <a:rPr lang="en-US" sz="2000" dirty="0">
                <a:sym typeface="Wingdings" pitchFamily="2" charset="2"/>
              </a:rPr>
              <a:t> </a:t>
            </a:r>
            <a:r>
              <a:rPr lang="en-US" sz="2000" dirty="0" err="1">
                <a:sym typeface="Wingdings" pitchFamily="2" charset="2"/>
              </a:rPr>
              <a:t>unidades</a:t>
            </a:r>
            <a:r>
              <a:rPr lang="en-US" sz="2000" dirty="0">
                <a:sym typeface="Wingdings" pitchFamily="2" charset="2"/>
              </a:rPr>
              <a:t>, </a:t>
            </a:r>
            <a:r>
              <a:rPr lang="en-US" sz="2000" dirty="0" err="1">
                <a:sym typeface="Wingdings" pitchFamily="2" charset="2"/>
              </a:rPr>
              <a:t>como</a:t>
            </a:r>
            <a:r>
              <a:rPr lang="en-US" sz="2000" dirty="0">
                <a:sym typeface="Wingdings" pitchFamily="2" charset="2"/>
              </a:rPr>
              <a:t> </a:t>
            </a:r>
            <a:r>
              <a:rPr lang="en-US" sz="2000" dirty="0" err="1">
                <a:sym typeface="Wingdings" pitchFamily="2" charset="2"/>
              </a:rPr>
              <a:t>en</a:t>
            </a:r>
            <a:r>
              <a:rPr lang="en-US" sz="2000" dirty="0">
                <a:sym typeface="Wingdings" pitchFamily="2" charset="2"/>
              </a:rPr>
              <a:t> </a:t>
            </a:r>
            <a:r>
              <a:rPr lang="en-US" sz="2000" dirty="0" err="1">
                <a:sym typeface="Wingdings" pitchFamily="2" charset="2"/>
              </a:rPr>
              <a:t>Reino</a:t>
            </a:r>
            <a:r>
              <a:rPr lang="en-US" sz="2000" dirty="0">
                <a:sym typeface="Wingdings" pitchFamily="2" charset="2"/>
              </a:rPr>
              <a:t> </a:t>
            </a:r>
            <a:r>
              <a:rPr lang="en-US" sz="2000" dirty="0" err="1">
                <a:sym typeface="Wingdings" pitchFamily="2" charset="2"/>
              </a:rPr>
              <a:t>Unido</a:t>
            </a:r>
            <a:r>
              <a:rPr lang="en-US" sz="2000" dirty="0">
                <a:sym typeface="Wingdings" pitchFamily="2" charset="2"/>
              </a:rPr>
              <a:t>.</a:t>
            </a:r>
          </a:p>
          <a:p>
            <a:pPr lvl="1" indent="-228600">
              <a:lnSpc>
                <a:spcPct val="90000"/>
              </a:lnSpc>
              <a:spcAft>
                <a:spcPts val="600"/>
              </a:spcAft>
              <a:buFont typeface="Arial" panose="020B0604020202020204" pitchFamily="34" charset="0"/>
              <a:buChar char="•"/>
            </a:pPr>
            <a:endParaRPr lang="en-US" sz="2000" dirty="0">
              <a:sym typeface="Wingdings" pitchFamily="2" charset="2"/>
            </a:endParaRPr>
          </a:p>
          <a:p>
            <a:pPr lvl="1" indent="-228600">
              <a:lnSpc>
                <a:spcPct val="90000"/>
              </a:lnSpc>
              <a:spcAft>
                <a:spcPts val="600"/>
              </a:spcAft>
              <a:buFont typeface="Arial" panose="020B0604020202020204" pitchFamily="34" charset="0"/>
              <a:buChar char="•"/>
            </a:pPr>
            <a:r>
              <a:rPr lang="en-US" sz="2000" dirty="0">
                <a:sym typeface="Wingdings" pitchFamily="2" charset="2"/>
              </a:rPr>
              <a:t>Nota: se </a:t>
            </a:r>
            <a:r>
              <a:rPr lang="en-US" sz="2000" dirty="0" err="1">
                <a:sym typeface="Wingdings" pitchFamily="2" charset="2"/>
              </a:rPr>
              <a:t>realizó</a:t>
            </a:r>
            <a:r>
              <a:rPr lang="en-US" sz="2000" dirty="0">
                <a:sym typeface="Wingdings" pitchFamily="2" charset="2"/>
              </a:rPr>
              <a:t> </a:t>
            </a:r>
            <a:r>
              <a:rPr lang="en-US" sz="2000" dirty="0" err="1">
                <a:sym typeface="Wingdings" pitchFamily="2" charset="2"/>
              </a:rPr>
              <a:t>estudio</a:t>
            </a:r>
            <a:r>
              <a:rPr lang="en-US" sz="2000" dirty="0">
                <a:sym typeface="Wingdings" pitchFamily="2" charset="2"/>
              </a:rPr>
              <a:t> de </a:t>
            </a:r>
            <a:r>
              <a:rPr lang="en-US" sz="2000" dirty="0" err="1">
                <a:sym typeface="Wingdings" pitchFamily="2" charset="2"/>
              </a:rPr>
              <a:t>hepatopatía</a:t>
            </a:r>
            <a:r>
              <a:rPr lang="en-US" sz="2000" dirty="0">
                <a:sym typeface="Wingdings" pitchFamily="2" charset="2"/>
              </a:rPr>
              <a:t>, </a:t>
            </a:r>
            <a:r>
              <a:rPr lang="en-US" sz="2000" dirty="0" err="1">
                <a:sym typeface="Wingdings" pitchFamily="2" charset="2"/>
              </a:rPr>
              <a:t>todo</a:t>
            </a:r>
            <a:r>
              <a:rPr lang="en-US" sz="2000" dirty="0">
                <a:sym typeface="Wingdings" pitchFamily="2" charset="2"/>
              </a:rPr>
              <a:t> </a:t>
            </a:r>
            <a:r>
              <a:rPr lang="en-US" sz="2000" dirty="0" err="1">
                <a:sym typeface="Wingdings" pitchFamily="2" charset="2"/>
              </a:rPr>
              <a:t>negativ</a:t>
            </a:r>
            <a:r>
              <a:rPr lang="en-US" sz="2000" dirty="0">
                <a:sym typeface="Wingdings" pitchFamily="2" charset="2"/>
              </a:rPr>
              <a:t>.</a:t>
            </a:r>
          </a:p>
          <a:p>
            <a:pPr marL="216000" marR="0" lvl="0" indent="-216000" defTabSz="914400" rtl="0" eaLnBrk="1" fontAlgn="auto" latinLnBrk="0" hangingPunct="0">
              <a:lnSpc>
                <a:spcPct val="100000"/>
              </a:lnSpc>
              <a:spcBef>
                <a:spcPts val="0"/>
              </a:spcBef>
              <a:spcAft>
                <a:spcPts val="0"/>
              </a:spcAft>
              <a:buClrTx/>
              <a:buSzTx/>
              <a:buFontTx/>
              <a:buNone/>
              <a:tabLst/>
              <a:defRPr/>
            </a:pPr>
            <a:endParaRPr lang="es-ES" dirty="0"/>
          </a:p>
          <a:p>
            <a:pPr marL="216000" marR="0" lvl="0" indent="-216000" defTabSz="914400" rtl="0" eaLnBrk="1" fontAlgn="auto" latinLnBrk="0" hangingPunct="0">
              <a:lnSpc>
                <a:spcPct val="100000"/>
              </a:lnSpc>
              <a:spcBef>
                <a:spcPts val="0"/>
              </a:spcBef>
              <a:spcAft>
                <a:spcPts val="0"/>
              </a:spcAft>
              <a:buClrTx/>
              <a:buSzTx/>
              <a:buFontTx/>
              <a:buNone/>
              <a:tabLst/>
              <a:defRPr/>
            </a:pPr>
            <a:endParaRPr lang="es-ES" dirty="0"/>
          </a:p>
          <a:p>
            <a:pPr rtl="0"/>
            <a:endParaRPr lang="es-ES" dirty="0">
              <a:cs typeface="Noto Sans Devanagari" pitchFamily="2"/>
            </a:endParaRPr>
          </a:p>
        </p:txBody>
      </p:sp>
    </p:spTree>
    <p:extLst>
      <p:ext uri="{BB962C8B-B14F-4D97-AF65-F5344CB8AC3E}">
        <p14:creationId xmlns:p14="http://schemas.microsoft.com/office/powerpoint/2010/main" val="422713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endParaRPr lang="es-ES" b="0" i="0" dirty="0">
              <a:solidFill>
                <a:srgbClr val="2E2E2E"/>
              </a:solidFill>
              <a:effectLst/>
              <a:latin typeface="Elsevier Sans"/>
              <a:cs typeface="Noto Sans Devanagari" pitchFamily="2"/>
            </a:endParaRPr>
          </a:p>
          <a:p>
            <a:pPr rtl="0"/>
            <a:r>
              <a:rPr lang="es-ES" b="0" i="0" dirty="0">
                <a:solidFill>
                  <a:srgbClr val="2E2E2E"/>
                </a:solidFill>
                <a:effectLst/>
                <a:latin typeface="Elsevier Sans"/>
                <a:cs typeface="Noto Sans Devanagari" pitchFamily="2"/>
              </a:rPr>
              <a:t>- Los pacientes que cumplen criterios de trasplante, pueden tener una </a:t>
            </a:r>
            <a:r>
              <a:rPr lang="es-ES" b="0" i="0" dirty="0" err="1">
                <a:solidFill>
                  <a:srgbClr val="2E2E2E"/>
                </a:solidFill>
                <a:effectLst/>
                <a:latin typeface="Elsevier Sans"/>
                <a:cs typeface="Noto Sans Devanagari" pitchFamily="2"/>
              </a:rPr>
              <a:t>sv</a:t>
            </a:r>
            <a:r>
              <a:rPr lang="es-ES" b="0" i="0" dirty="0">
                <a:solidFill>
                  <a:srgbClr val="2E2E2E"/>
                </a:solidFill>
                <a:effectLst/>
                <a:latin typeface="Elsevier Sans"/>
                <a:cs typeface="Noto Sans Devanagari" pitchFamily="2"/>
              </a:rPr>
              <a:t> de un 20-30% con el tratamiento de soporte en uci</a:t>
            </a:r>
            <a:endParaRPr lang="es-ES" dirty="0">
              <a:cs typeface="Noto Sans Devanagari" pitchFamily="2"/>
            </a:endParaRPr>
          </a:p>
          <a:p>
            <a:pPr marL="0" indent="0">
              <a:buNone/>
            </a:pPr>
            <a:endParaRPr lang="en-GB" i="1" dirty="0"/>
          </a:p>
          <a:p>
            <a:pPr algn="l"/>
            <a:r>
              <a:rPr lang="es-ES" b="0" i="0" dirty="0">
                <a:solidFill>
                  <a:srgbClr val="2E2E2E"/>
                </a:solidFill>
                <a:effectLst/>
                <a:latin typeface="Elsevier Sans"/>
              </a:rPr>
              <a:t>En el Reino Unido, los criterios de selección de LT se han revisado y recalibrado, (UKRC). Para los criterios de paracetamol, se han reducido los umbrales de pH arterial y se han aumentado los de lactato en sangre. Se ha introducido un criterio de trasplante adicional (categoría de selección número 4) para dar más alcance al juicio clínico, reconociendo que algunos pacientes pueden morir sin cumplir los criterios estándar. Para los casos sin paracetamol, se establecen diferentes umbrales de marcadores de laboratorio para causas favorables y desfavorables, y se permite la lista de espera para algunos casos específicos antes de la aparición de la EH ( </a:t>
            </a:r>
            <a:r>
              <a:rPr lang="es-ES" b="0" i="1" dirty="0">
                <a:solidFill>
                  <a:srgbClr val="2E2E2E"/>
                </a:solidFill>
                <a:effectLst/>
                <a:latin typeface="Elsevier Sans"/>
              </a:rPr>
              <a:t>es decir</a:t>
            </a:r>
            <a:r>
              <a:rPr lang="es-ES" b="0" i="0" dirty="0">
                <a:solidFill>
                  <a:srgbClr val="2E2E2E"/>
                </a:solidFill>
                <a:effectLst/>
                <a:latin typeface="Elsevier Sans"/>
              </a:rPr>
              <a:t> , etiología idiopática o reacciones medicamentosas idiosincrásicas con inicio gradual de la enfermedad, ictericia intensa, coagulopatía significativa y disminución del volumen hepático). La validación externa del UKRC ha sido limitada, pero hasta la fecha las indicaciones muestran un buen rendimiento, con especificidad mantenida y mayor sensibilidad.</a:t>
            </a:r>
          </a:p>
          <a:p>
            <a:pPr algn="l"/>
            <a:endParaRPr lang="es-ES" b="0" i="0" dirty="0">
              <a:solidFill>
                <a:srgbClr val="2E2E2E"/>
              </a:solidFill>
              <a:effectLst/>
              <a:latin typeface="Elsevier Sans"/>
            </a:endParaRPr>
          </a:p>
          <a:p>
            <a:endParaRPr lang="es-ES"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4</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4</a:t>
            </a:fld>
            <a:endParaRPr lang="es-ES"/>
          </a:p>
        </p:txBody>
      </p:sp>
    </p:spTree>
    <p:extLst>
      <p:ext uri="{BB962C8B-B14F-4D97-AF65-F5344CB8AC3E}">
        <p14:creationId xmlns:p14="http://schemas.microsoft.com/office/powerpoint/2010/main" val="689563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572D1525-54C2-5F73-2360-5F1D863D4AA9}"/>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9D3E3EA-E9E7-428A-8ACB-697D1745F8C8}"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10/22/25</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4C8194B3-68DD-10E5-3294-1DEC246E08F1}"/>
              </a:ext>
            </a:extLst>
          </p:cNvPr>
          <p:cNvSpPr txBox="1">
            <a:spLocks noGrp="1"/>
          </p:cNvSpPr>
          <p:nvPr/>
        </p:nvSpPr>
        <p:spPr>
          <a:xfrm>
            <a:off x="4278960" y="10157400"/>
            <a:ext cx="3280680" cy="534240"/>
          </a:xfrm>
          <a:prstGeom prst="rect">
            <a:avLst/>
          </a:prstGeom>
          <a:noFill/>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0104839-41A9-4D9E-83B0-0E3E52053A9E}" type="slidenum">
              <a:rPr kumimoji="0" lang="es-ES" sz="1400" b="0" i="0" u="none" strike="noStrike" kern="1200" cap="none" spc="0" normalizeH="0" baseline="0" noProof="0" smtClean="0">
                <a:ln>
                  <a:noFill/>
                </a:ln>
                <a:solidFill>
                  <a:schemeClr val="tx1"/>
                </a:solidFill>
                <a:effectLst/>
                <a:uLnTx/>
                <a:uFillTx/>
                <a:latin typeface="Liberation Serif" pitchFamily="18"/>
                <a:ea typeface="DejaVu Sans" pitchFamily="2"/>
                <a:cs typeface="Arimo" pitchFamily="2"/>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es-ES" sz="1400" b="0" i="0" u="none" strike="noStrike" kern="1200" cap="none" spc="0" normalizeH="0" baseline="0" noProof="0">
              <a:ln>
                <a:noFill/>
              </a:ln>
              <a:solidFill>
                <a:schemeClr val="tx1"/>
              </a:solidFill>
              <a:effectLst/>
              <a:uLnTx/>
              <a:uFillTx/>
              <a:latin typeface="Liberation Serif" pitchFamily="18"/>
              <a:ea typeface="DejaVu Sans" pitchFamily="2"/>
              <a:cs typeface="Arimo" pitchFamily="2"/>
            </a:endParaRPr>
          </a:p>
        </p:txBody>
      </p:sp>
      <p:sp>
        <p:nvSpPr>
          <p:cNvPr id="11" name="Slide Number Placeholder 6">
            <a:extLst>
              <a:ext uri="{FF2B5EF4-FFF2-40B4-BE49-F238E27FC236}">
                <a16:creationId xmlns:a16="http://schemas.microsoft.com/office/drawing/2014/main" id="{69937962-AD5C-EFED-09D0-E51B1ECEEEEE}"/>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BF3D550-A17F-447B-B4C6-AB8F90DEB387}"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Arimo" pitchFamily="2"/>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Arimo" pitchFamily="2"/>
            </a:endParaRPr>
          </a:p>
        </p:txBody>
      </p:sp>
      <p:sp>
        <p:nvSpPr>
          <p:cNvPr id="2" name="Slide Image Placeholder 1">
            <a:extLst>
              <a:ext uri="{FF2B5EF4-FFF2-40B4-BE49-F238E27FC236}">
                <a16:creationId xmlns:a16="http://schemas.microsoft.com/office/drawing/2014/main" id="{CBF7E8B3-5601-C95B-6AD8-11D5010341E1}"/>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9C6F53E-1F00-41D2-6492-8DB87996B3BF}"/>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marL="216000" marR="0" lvl="0" indent="-216000" algn="l" defTabSz="914400" rtl="0" eaLnBrk="1" fontAlgn="auto" latinLnBrk="0" hangingPunct="0">
              <a:lnSpc>
                <a:spcPct val="100000"/>
              </a:lnSpc>
              <a:spcBef>
                <a:spcPts val="0"/>
              </a:spcBef>
              <a:spcAft>
                <a:spcPts val="0"/>
              </a:spcAft>
              <a:buClrTx/>
              <a:buSzTx/>
              <a:buFontTx/>
              <a:buNone/>
              <a:tabLst/>
              <a:defRPr/>
            </a:pPr>
            <a:endParaRPr lang="es-ES" b="1" i="0" dirty="0">
              <a:solidFill>
                <a:srgbClr val="212121"/>
              </a:solidFill>
              <a:effectLst/>
              <a:latin typeface="Merriweather" panose="020F0502020204030204" pitchFamily="34" charset="0"/>
            </a:endParaRPr>
          </a:p>
          <a:p>
            <a:pPr marL="216000" marR="0" lvl="0" indent="-216000" algn="l" defTabSz="914400" rtl="0" eaLnBrk="1" fontAlgn="auto" latinLnBrk="0" hangingPunct="0">
              <a:lnSpc>
                <a:spcPct val="100000"/>
              </a:lnSpc>
              <a:spcBef>
                <a:spcPts val="0"/>
              </a:spcBef>
              <a:spcAft>
                <a:spcPts val="0"/>
              </a:spcAft>
              <a:buClrTx/>
              <a:buSzTx/>
              <a:buFontTx/>
              <a:buNone/>
              <a:tabLst/>
              <a:defRPr/>
            </a:pPr>
            <a:r>
              <a:rPr lang="es-ES" b="1" i="0" dirty="0">
                <a:solidFill>
                  <a:srgbClr val="212121"/>
                </a:solidFill>
                <a:effectLst/>
                <a:latin typeface="Merriweather" panose="020F0502020204030204" pitchFamily="34" charset="0"/>
              </a:rPr>
              <a:t>EASL:</a:t>
            </a:r>
          </a:p>
          <a:p>
            <a:r>
              <a:rPr lang="es-ES" dirty="0">
                <a:effectLst/>
              </a:rPr>
              <a:t>La evaluación psicológica del paciente suele ser difícil en el tiempo disponible, debido al contexto de emergencia y la presencia de EH. En este contexto, la decisión de trasplantar o no se basa en aspectos específicos como el cumplimiento esperado, la situación familiar o el entorno. </a:t>
            </a:r>
          </a:p>
          <a:p>
            <a:endParaRPr lang="es-ES" dirty="0">
              <a:effectLst/>
            </a:endParaRPr>
          </a:p>
          <a:p>
            <a:r>
              <a:rPr lang="es-ES" dirty="0">
                <a:effectLst/>
              </a:rPr>
              <a:t>Además, algunas causas de IHA afectan comúnmente a pacientes considerados en riesgo de incumplimiento de la medicación y la hospitalización. Por ejemplo, la hepatitis B aguda puede ser consecuencia del consumo de drogas por vía intravenosa. Algunos pacientes pueden tener antecedentes sugestivos de dependencia a otras sustancias, aunque no sean responsables de la insuficiencia hepática. Durante la toma de decisiones, se deben tener en cuenta varios factores: la edad del paciente, los antecedentes de intentos de suicidio y la falta de cumplimiento de cualquier tratamiento médico previo. Es fundamental obtener información de familiares y amigos del paciente, médicos de familia y psiquiatras, y solicitar la opinión de todos los miembros del equipo multidisciplinario. </a:t>
            </a:r>
          </a:p>
          <a:p>
            <a:endParaRPr lang="es-ES" dirty="0">
              <a:effectLst/>
            </a:endParaRPr>
          </a:p>
          <a:p>
            <a:r>
              <a:rPr lang="es-ES" b="1" dirty="0">
                <a:solidFill>
                  <a:srgbClr val="FF0000"/>
                </a:solidFill>
                <a:effectLst/>
              </a:rPr>
              <a:t>En la IHA, se pueden descartar algunas contraindicaciones clásicas para el trasplante hepático en la enfermedad hepática crónica, como el intento de suicidio, el consumo actual de alcohol o drogas y una vida psicosocial caótica. Por lo tanto, la decisión de trasplantar o no, basada en factores psicosociales, es compleja y requiere documentación y justificación claras. Sin embargo, el pronóstico a largo plazo es favorable, con altos niveles de cumplimiento terapéutico . Es probable que exista una variación considerable entre centros y países. En todos los casos, se deben realizar esfuerzos importantes para reconstituir el entorno médico y psicosocial del paciente y garantizar el apoyo psicosocial, independientemente de si se somete o no a un trasplante de hígado. </a:t>
            </a:r>
            <a:br>
              <a:rPr lang="es-ES" b="1" dirty="0">
                <a:solidFill>
                  <a:srgbClr val="FF0000"/>
                </a:solidFill>
              </a:rPr>
            </a:br>
            <a:endParaRPr lang="es-ES" b="1" i="0" dirty="0">
              <a:solidFill>
                <a:srgbClr val="FF0000"/>
              </a:solidFill>
              <a:effectLst/>
              <a:latin typeface="Merriweather" panose="020F0502020204030204" pitchFamily="34" charset="0"/>
            </a:endParaRPr>
          </a:p>
          <a:p>
            <a:pPr rtl="0"/>
            <a:endParaRPr lang="es-ES" dirty="0">
              <a:cs typeface="Noto Sans Devanagari" pitchFamily="2"/>
            </a:endParaRPr>
          </a:p>
        </p:txBody>
      </p:sp>
    </p:spTree>
    <p:extLst>
      <p:ext uri="{BB962C8B-B14F-4D97-AF65-F5344CB8AC3E}">
        <p14:creationId xmlns:p14="http://schemas.microsoft.com/office/powerpoint/2010/main" val="131415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BC es canadiense</a:t>
            </a:r>
          </a:p>
          <a:p>
            <a:endParaRPr lang="es-ES" dirty="0"/>
          </a:p>
          <a:p>
            <a:r>
              <a:rPr lang="es-ES" dirty="0"/>
              <a:t>Todas las guías recomiendan evaluación psicosocial. Pero he buscado de forma explícita el psiquiatra y trabajadores sociales. </a:t>
            </a:r>
          </a:p>
          <a:p>
            <a:endParaRPr lang="es-ES" dirty="0"/>
          </a:p>
          <a:p>
            <a:r>
              <a:rPr lang="es-ES" dirty="0"/>
              <a:t>En nuestra Unidad, desde 2019 se realiza de forma sistemática una valoración por psiquiatría y trabajo social a todos los pacientes candidatos a trasplante hepático.</a:t>
            </a:r>
          </a:p>
          <a:p>
            <a:endParaRPr lang="es-ES" dirty="0"/>
          </a:p>
        </p:txBody>
      </p:sp>
      <p:sp>
        <p:nvSpPr>
          <p:cNvPr id="4" name="Marcador de número de diapositiva 3"/>
          <p:cNvSpPr>
            <a:spLocks noGrp="1"/>
          </p:cNvSpPr>
          <p:nvPr>
            <p:ph type="sldNum" sz="quarter" idx="5"/>
          </p:nvPr>
        </p:nvSpPr>
        <p:spPr/>
        <p:txBody>
          <a:bodyPr/>
          <a:lstStyle/>
          <a:p>
            <a:pPr lvl="0"/>
            <a:fld id="{90FBF410-2AEC-4D4B-BC53-668B757F851E}" type="slidenum">
              <a:rPr lang="es-ES" smtClean="0"/>
              <a:t>6</a:t>
            </a:fld>
            <a:endParaRPr lang="es-ES"/>
          </a:p>
        </p:txBody>
      </p:sp>
      <p:sp>
        <p:nvSpPr>
          <p:cNvPr id="5" name="Marcador de número de diapositiva 4"/>
          <p:cNvSpPr>
            <a:spLocks noGrp="1"/>
          </p:cNvSpPr>
          <p:nvPr>
            <p:ph type="sldNum" sz="quarter" idx="5"/>
          </p:nvPr>
        </p:nvSpPr>
        <p:spPr/>
        <p:txBody>
          <a:bodyPr/>
          <a:lstStyle/>
          <a:p>
            <a:fld id="{63F8FE54-B222-4732-B09F-CCE4B8534199}" type="slidenum">
              <a:rPr lang="es-ES" smtClean="0"/>
              <a:t>6</a:t>
            </a:fld>
            <a:endParaRPr lang="es-ES"/>
          </a:p>
        </p:txBody>
      </p:sp>
    </p:spTree>
    <p:extLst>
      <p:ext uri="{BB962C8B-B14F-4D97-AF65-F5344CB8AC3E}">
        <p14:creationId xmlns:p14="http://schemas.microsoft.com/office/powerpoint/2010/main" val="160209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64"/>
              </a:lnSpc>
            </a:pPr>
            <a:r>
              <a:rPr lang="en-US" sz="2000" b="1" i="1" dirty="0">
                <a:solidFill>
                  <a:srgbClr val="000000"/>
                </a:solidFill>
                <a:ea typeface="Nunito Sans" pitchFamily="34" charset="-122"/>
                <a:cs typeface="Nunito Sans" pitchFamily="34" charset="-120"/>
              </a:rPr>
              <a:t>LEGISLACIÓN VIGENTE EN TRASPLANTES: El Real </a:t>
            </a:r>
            <a:r>
              <a:rPr lang="en-US" sz="2000" b="1" i="1" dirty="0" err="1">
                <a:solidFill>
                  <a:srgbClr val="000000"/>
                </a:solidFill>
                <a:ea typeface="Nunito Sans" pitchFamily="34" charset="-122"/>
                <a:cs typeface="Nunito Sans" pitchFamily="34" charset="-120"/>
              </a:rPr>
              <a:t>Decreto</a:t>
            </a:r>
            <a:r>
              <a:rPr lang="en-US" sz="2000" b="1" i="1" dirty="0">
                <a:solidFill>
                  <a:srgbClr val="000000"/>
                </a:solidFill>
                <a:ea typeface="Nunito Sans" pitchFamily="34" charset="-122"/>
                <a:cs typeface="Nunito Sans" pitchFamily="34" charset="-120"/>
              </a:rPr>
              <a:t> 1723/2012:</a:t>
            </a:r>
            <a:endParaRPr lang="en-US" sz="2400" dirty="0">
              <a:solidFill>
                <a:srgbClr val="000000"/>
              </a:solidFill>
              <a:latin typeface="Nunito Sans" pitchFamily="34" charset="0"/>
              <a:ea typeface="Nunito Sans" pitchFamily="34" charset="-122"/>
              <a:cs typeface="Nunito Sans" pitchFamily="34" charset="-120"/>
            </a:endParaRPr>
          </a:p>
          <a:p>
            <a:pPr>
              <a:lnSpc>
                <a:spcPts val="1964"/>
              </a:lnSpc>
            </a:pPr>
            <a:r>
              <a:rPr lang="en-US" sz="2400" dirty="0">
                <a:solidFill>
                  <a:srgbClr val="000000"/>
                </a:solidFill>
                <a:latin typeface="Nunito Sans" pitchFamily="34" charset="0"/>
                <a:ea typeface="Nunito Sans" pitchFamily="34" charset="-122"/>
                <a:cs typeface="Nunito Sans" pitchFamily="34" charset="-120"/>
              </a:rPr>
              <a:t>- </a:t>
            </a:r>
            <a:r>
              <a:rPr lang="en-US" sz="2000" dirty="0" err="1">
                <a:solidFill>
                  <a:srgbClr val="000000"/>
                </a:solidFill>
                <a:ea typeface="Nunito Sans" pitchFamily="34" charset="-122"/>
                <a:cs typeface="Nunito Sans" pitchFamily="34" charset="-120"/>
              </a:rPr>
              <a:t>Establece</a:t>
            </a:r>
            <a:r>
              <a:rPr lang="en-US" sz="2000" dirty="0">
                <a:solidFill>
                  <a:srgbClr val="000000"/>
                </a:solidFill>
                <a:ea typeface="Nunito Sans" pitchFamily="34" charset="-122"/>
                <a:cs typeface="Nunito Sans" pitchFamily="34" charset="-120"/>
              </a:rPr>
              <a:t> </a:t>
            </a:r>
            <a:r>
              <a:rPr lang="en-US" sz="2000" dirty="0" err="1">
                <a:solidFill>
                  <a:srgbClr val="000000"/>
                </a:solidFill>
                <a:ea typeface="Nunito Sans" pitchFamily="34" charset="-122"/>
                <a:cs typeface="Nunito Sans" pitchFamily="34" charset="-120"/>
              </a:rPr>
              <a:t>requisitos</a:t>
            </a:r>
            <a:r>
              <a:rPr lang="en-US" sz="2000" dirty="0">
                <a:solidFill>
                  <a:srgbClr val="000000"/>
                </a:solidFill>
                <a:ea typeface="Nunito Sans" pitchFamily="34" charset="-122"/>
                <a:cs typeface="Nunito Sans" pitchFamily="34" charset="-120"/>
              </a:rPr>
              <a:t>  </a:t>
            </a:r>
            <a:r>
              <a:rPr lang="en-US" sz="2000" dirty="0" err="1">
                <a:solidFill>
                  <a:srgbClr val="000000"/>
                </a:solidFill>
                <a:ea typeface="Nunito Sans" pitchFamily="34" charset="-122"/>
                <a:cs typeface="Nunito Sans" pitchFamily="34" charset="-120"/>
              </a:rPr>
              <a:t>voluntariedad</a:t>
            </a:r>
            <a:r>
              <a:rPr lang="en-US" sz="2000" dirty="0">
                <a:solidFill>
                  <a:srgbClr val="000000"/>
                </a:solidFill>
                <a:ea typeface="Nunito Sans" pitchFamily="34" charset="-122"/>
                <a:cs typeface="Nunito Sans" pitchFamily="34" charset="-120"/>
              </a:rPr>
              <a:t> y </a:t>
            </a:r>
            <a:r>
              <a:rPr lang="en-US" sz="2000" dirty="0" err="1">
                <a:solidFill>
                  <a:srgbClr val="000000"/>
                </a:solidFill>
                <a:ea typeface="Nunito Sans" pitchFamily="34" charset="-122"/>
                <a:cs typeface="Nunito Sans" pitchFamily="34" charset="-120"/>
              </a:rPr>
              <a:t>consentimiento</a:t>
            </a:r>
            <a:r>
              <a:rPr lang="en-US" sz="2000" dirty="0">
                <a:solidFill>
                  <a:srgbClr val="000000"/>
                </a:solidFill>
                <a:ea typeface="Nunito Sans" pitchFamily="34" charset="-122"/>
                <a:cs typeface="Nunito Sans" pitchFamily="34" charset="-120"/>
              </a:rPr>
              <a:t> </a:t>
            </a:r>
            <a:r>
              <a:rPr lang="en-US" sz="2000" dirty="0" err="1">
                <a:solidFill>
                  <a:srgbClr val="000000"/>
                </a:solidFill>
                <a:ea typeface="Nunito Sans" pitchFamily="34" charset="-122"/>
                <a:cs typeface="Nunito Sans" pitchFamily="34" charset="-120"/>
              </a:rPr>
              <a:t>informado</a:t>
            </a:r>
            <a:r>
              <a:rPr lang="en-US" sz="2000" dirty="0">
                <a:solidFill>
                  <a:srgbClr val="000000"/>
                </a:solidFill>
                <a:ea typeface="Nunito Sans" pitchFamily="34" charset="-122"/>
                <a:cs typeface="Nunito Sans" pitchFamily="34" charset="-120"/>
              </a:rPr>
              <a:t> para </a:t>
            </a:r>
            <a:r>
              <a:rPr lang="en-US" sz="2000" dirty="0" err="1">
                <a:solidFill>
                  <a:srgbClr val="000000"/>
                </a:solidFill>
                <a:ea typeface="Nunito Sans" pitchFamily="34" charset="-122"/>
                <a:cs typeface="Nunito Sans" pitchFamily="34" charset="-120"/>
              </a:rPr>
              <a:t>trasplantes</a:t>
            </a:r>
            <a:r>
              <a:rPr lang="en-US" sz="2000" dirty="0">
                <a:solidFill>
                  <a:srgbClr val="000000"/>
                </a:solidFill>
                <a:ea typeface="Nunito Sans" pitchFamily="34" charset="-122"/>
                <a:cs typeface="Nunito Sans" pitchFamily="34" charset="-120"/>
              </a:rPr>
              <a:t>.</a:t>
            </a:r>
          </a:p>
          <a:p>
            <a:pPr>
              <a:lnSpc>
                <a:spcPts val="1964"/>
              </a:lnSpc>
            </a:pPr>
            <a:r>
              <a:rPr lang="en-US" sz="2000" dirty="0">
                <a:solidFill>
                  <a:srgbClr val="000000"/>
                </a:solidFill>
              </a:rPr>
              <a:t>- </a:t>
            </a:r>
            <a:r>
              <a:rPr lang="en-US" sz="2000" dirty="0" err="1">
                <a:solidFill>
                  <a:srgbClr val="383838"/>
                </a:solidFill>
              </a:rPr>
              <a:t>Recomienda</a:t>
            </a:r>
            <a:r>
              <a:rPr lang="en-US" sz="2000" dirty="0">
                <a:solidFill>
                  <a:srgbClr val="383838"/>
                </a:solidFill>
                <a:ea typeface="DM Sans" pitchFamily="34" charset="-122"/>
                <a:cs typeface="DM Sans" pitchFamily="34" charset="-120"/>
              </a:rPr>
              <a:t> </a:t>
            </a:r>
            <a:r>
              <a:rPr lang="en-US" sz="2000" b="1" dirty="0" err="1">
                <a:solidFill>
                  <a:srgbClr val="383838"/>
                </a:solidFill>
                <a:ea typeface="DM Sans" pitchFamily="34" charset="-122"/>
                <a:cs typeface="DM Sans" pitchFamily="34" charset="-120"/>
              </a:rPr>
              <a:t>decisiones</a:t>
            </a:r>
            <a:r>
              <a:rPr lang="en-US" sz="2000" b="1" dirty="0">
                <a:solidFill>
                  <a:srgbClr val="383838"/>
                </a:solidFill>
                <a:ea typeface="DM Sans" pitchFamily="34" charset="-122"/>
                <a:cs typeface="DM Sans" pitchFamily="34" charset="-120"/>
              </a:rPr>
              <a:t> </a:t>
            </a:r>
            <a:r>
              <a:rPr lang="en-US" sz="2000" b="1" dirty="0" err="1">
                <a:solidFill>
                  <a:srgbClr val="383838"/>
                </a:solidFill>
                <a:ea typeface="DM Sans" pitchFamily="34" charset="-122"/>
                <a:cs typeface="DM Sans" pitchFamily="34" charset="-120"/>
              </a:rPr>
              <a:t>complejas</a:t>
            </a:r>
            <a:r>
              <a:rPr lang="en-US" sz="2000" b="1" dirty="0">
                <a:solidFill>
                  <a:srgbClr val="383838"/>
                </a:solidFill>
                <a:ea typeface="DM Sans" pitchFamily="34" charset="-122"/>
                <a:cs typeface="DM Sans" pitchFamily="34" charset="-120"/>
              </a:rPr>
              <a:t> </a:t>
            </a:r>
            <a:r>
              <a:rPr lang="en-US" sz="2000" b="1" dirty="0">
                <a:solidFill>
                  <a:srgbClr val="383838"/>
                </a:solidFill>
                <a:ea typeface="DM Sans" pitchFamily="34" charset="-122"/>
                <a:cs typeface="DM Sans" pitchFamily="34" charset="-120"/>
                <a:sym typeface="Wingdings" pitchFamily="2" charset="2"/>
              </a:rPr>
              <a:t> </a:t>
            </a:r>
            <a:r>
              <a:rPr lang="en-US" sz="2000" b="1" dirty="0" err="1">
                <a:solidFill>
                  <a:srgbClr val="383838"/>
                </a:solidFill>
                <a:ea typeface="DM Sans" pitchFamily="34" charset="-122"/>
                <a:cs typeface="DM Sans" pitchFamily="34" charset="-120"/>
              </a:rPr>
              <a:t>comités</a:t>
            </a:r>
            <a:r>
              <a:rPr lang="en-US" sz="2000" b="1" dirty="0">
                <a:solidFill>
                  <a:srgbClr val="383838"/>
                </a:solidFill>
                <a:ea typeface="DM Sans" pitchFamily="34" charset="-122"/>
                <a:cs typeface="DM Sans" pitchFamily="34" charset="-120"/>
              </a:rPr>
              <a:t> </a:t>
            </a:r>
            <a:r>
              <a:rPr lang="en-US" sz="2000" b="1" dirty="0" err="1">
                <a:solidFill>
                  <a:srgbClr val="383838"/>
                </a:solidFill>
                <a:ea typeface="DM Sans" pitchFamily="34" charset="-122"/>
                <a:cs typeface="DM Sans" pitchFamily="34" charset="-120"/>
              </a:rPr>
              <a:t>multidisciplinares</a:t>
            </a:r>
            <a:r>
              <a:rPr lang="en-US" sz="2000" b="1" dirty="0">
                <a:solidFill>
                  <a:srgbClr val="383838"/>
                </a:solidFill>
                <a:ea typeface="DM Sans" pitchFamily="34" charset="-122"/>
                <a:cs typeface="DM Sans" pitchFamily="34" charset="-120"/>
              </a:rPr>
              <a:t> </a:t>
            </a:r>
            <a:r>
              <a:rPr lang="en-US" sz="2000" dirty="0">
                <a:solidFill>
                  <a:srgbClr val="383838"/>
                </a:solidFill>
                <a:ea typeface="DM Sans" pitchFamily="34" charset="-122"/>
                <a:cs typeface="DM Sans" pitchFamily="34" charset="-120"/>
              </a:rPr>
              <a:t>(</a:t>
            </a:r>
            <a:r>
              <a:rPr lang="en-US" sz="2000" dirty="0" err="1">
                <a:solidFill>
                  <a:srgbClr val="383838"/>
                </a:solidFill>
                <a:ea typeface="DM Sans" pitchFamily="34" charset="-122"/>
                <a:cs typeface="DM Sans" pitchFamily="34" charset="-120"/>
              </a:rPr>
              <a:t>consideraciones</a:t>
            </a:r>
            <a:r>
              <a:rPr lang="en-US" sz="2000" dirty="0">
                <a:solidFill>
                  <a:srgbClr val="383838"/>
                </a:solidFill>
                <a:ea typeface="DM Sans" pitchFamily="34" charset="-122"/>
                <a:cs typeface="DM Sans" pitchFamily="34" charset="-120"/>
              </a:rPr>
              <a:t> </a:t>
            </a:r>
            <a:r>
              <a:rPr lang="en-US" sz="2000" dirty="0" err="1">
                <a:solidFill>
                  <a:srgbClr val="383838"/>
                </a:solidFill>
                <a:ea typeface="DM Sans" pitchFamily="34" charset="-122"/>
                <a:cs typeface="DM Sans" pitchFamily="34" charset="-120"/>
              </a:rPr>
              <a:t>médicas</a:t>
            </a:r>
            <a:r>
              <a:rPr lang="en-US" sz="2000" dirty="0">
                <a:solidFill>
                  <a:srgbClr val="383838"/>
                </a:solidFill>
                <a:ea typeface="DM Sans" pitchFamily="34" charset="-122"/>
                <a:cs typeface="DM Sans" pitchFamily="34" charset="-120"/>
              </a:rPr>
              <a:t>, </a:t>
            </a:r>
            <a:r>
              <a:rPr lang="en-US" sz="2000" dirty="0" err="1">
                <a:solidFill>
                  <a:srgbClr val="383838"/>
                </a:solidFill>
                <a:ea typeface="DM Sans" pitchFamily="34" charset="-122"/>
                <a:cs typeface="DM Sans" pitchFamily="34" charset="-120"/>
              </a:rPr>
              <a:t>éticas</a:t>
            </a:r>
            <a:r>
              <a:rPr lang="en-US" sz="2000" dirty="0">
                <a:solidFill>
                  <a:srgbClr val="383838"/>
                </a:solidFill>
                <a:ea typeface="DM Sans" pitchFamily="34" charset="-122"/>
                <a:cs typeface="DM Sans" pitchFamily="34" charset="-120"/>
              </a:rPr>
              <a:t>, </a:t>
            </a:r>
            <a:r>
              <a:rPr lang="en-US" sz="2000" dirty="0" err="1">
                <a:solidFill>
                  <a:srgbClr val="383838"/>
                </a:solidFill>
                <a:ea typeface="DM Sans" pitchFamily="34" charset="-122"/>
                <a:cs typeface="DM Sans" pitchFamily="34" charset="-120"/>
              </a:rPr>
              <a:t>legales</a:t>
            </a:r>
            <a:r>
              <a:rPr lang="en-US" sz="2000" dirty="0">
                <a:solidFill>
                  <a:srgbClr val="383838"/>
                </a:solidFill>
                <a:ea typeface="DM Sans" pitchFamily="34" charset="-122"/>
                <a:cs typeface="DM Sans" pitchFamily="34" charset="-120"/>
              </a:rPr>
              <a:t> y </a:t>
            </a:r>
            <a:r>
              <a:rPr lang="en-US" sz="2000" dirty="0" err="1">
                <a:solidFill>
                  <a:srgbClr val="383838"/>
                </a:solidFill>
                <a:ea typeface="DM Sans" pitchFamily="34" charset="-122"/>
                <a:cs typeface="DM Sans" pitchFamily="34" charset="-120"/>
              </a:rPr>
              <a:t>psicosociales</a:t>
            </a:r>
            <a:r>
              <a:rPr lang="en-US" sz="2000" dirty="0">
                <a:solidFill>
                  <a:srgbClr val="383838"/>
                </a:solidFill>
                <a:ea typeface="DM Sans" pitchFamily="34" charset="-122"/>
                <a:cs typeface="DM Sans" pitchFamily="34" charset="-120"/>
              </a:rPr>
              <a:t>)</a:t>
            </a:r>
          </a:p>
          <a:p>
            <a:pPr>
              <a:lnSpc>
                <a:spcPts val="1964"/>
              </a:lnSpc>
            </a:pPr>
            <a:r>
              <a:rPr lang="en-US" sz="2000" dirty="0">
                <a:solidFill>
                  <a:srgbClr val="383838"/>
                </a:solidFill>
                <a:ea typeface="DM Sans" pitchFamily="34" charset="-122"/>
                <a:cs typeface="DM Sans" pitchFamily="34" charset="-120"/>
              </a:rPr>
              <a:t>- </a:t>
            </a:r>
            <a:r>
              <a:rPr lang="en-US" sz="2000" dirty="0" err="1">
                <a:solidFill>
                  <a:srgbClr val="383838"/>
                </a:solidFill>
                <a:ea typeface="DM Sans" pitchFamily="34" charset="-122"/>
                <a:cs typeface="DM Sans" pitchFamily="34" charset="-120"/>
              </a:rPr>
              <a:t>Ofrece</a:t>
            </a:r>
            <a:r>
              <a:rPr lang="en-US" sz="2000" dirty="0">
                <a:solidFill>
                  <a:srgbClr val="383838"/>
                </a:solidFill>
                <a:ea typeface="DM Sans" pitchFamily="34" charset="-122"/>
                <a:cs typeface="DM Sans" pitchFamily="34" charset="-120"/>
              </a:rPr>
              <a:t> </a:t>
            </a:r>
            <a:r>
              <a:rPr lang="en-US" sz="2000" dirty="0" err="1">
                <a:solidFill>
                  <a:srgbClr val="383838"/>
                </a:solidFill>
                <a:ea typeface="DM Sans" pitchFamily="34" charset="-122"/>
                <a:cs typeface="DM Sans" pitchFamily="34" charset="-120"/>
              </a:rPr>
              <a:t>garantías</a:t>
            </a:r>
            <a:r>
              <a:rPr lang="en-US" sz="2000" dirty="0">
                <a:solidFill>
                  <a:srgbClr val="383838"/>
                </a:solidFill>
                <a:ea typeface="DM Sans" pitchFamily="34" charset="-122"/>
                <a:cs typeface="DM Sans" pitchFamily="34" charset="-120"/>
              </a:rPr>
              <a:t> </a:t>
            </a:r>
            <a:r>
              <a:rPr lang="en-US" sz="2000" dirty="0" err="1">
                <a:solidFill>
                  <a:srgbClr val="383838"/>
                </a:solidFill>
                <a:ea typeface="DM Sans" pitchFamily="34" charset="-122"/>
                <a:cs typeface="DM Sans" pitchFamily="34" charset="-120"/>
              </a:rPr>
              <a:t>pero</a:t>
            </a:r>
            <a:r>
              <a:rPr lang="en-US" sz="2000" dirty="0">
                <a:solidFill>
                  <a:srgbClr val="383838"/>
                </a:solidFill>
                <a:ea typeface="DM Sans" pitchFamily="34" charset="-122"/>
                <a:cs typeface="DM Sans" pitchFamily="34" charset="-120"/>
              </a:rPr>
              <a:t> </a:t>
            </a:r>
            <a:r>
              <a:rPr lang="en-US" sz="2000" b="1" dirty="0" err="1">
                <a:ea typeface="DM Sans" pitchFamily="34" charset="-122"/>
                <a:cs typeface="DM Sans" pitchFamily="34" charset="-120"/>
              </a:rPr>
              <a:t>desafíos</a:t>
            </a:r>
            <a:r>
              <a:rPr lang="en-US" sz="2000" b="1" dirty="0">
                <a:ea typeface="DM Sans" pitchFamily="34" charset="-122"/>
                <a:cs typeface="DM Sans" pitchFamily="34" charset="-120"/>
              </a:rPr>
              <a:t> </a:t>
            </a:r>
            <a:r>
              <a:rPr lang="en-US" sz="2000" b="1" dirty="0" err="1">
                <a:ea typeface="DM Sans" pitchFamily="34" charset="-122"/>
                <a:cs typeface="DM Sans" pitchFamily="34" charset="-120"/>
              </a:rPr>
              <a:t>interpretativos</a:t>
            </a:r>
            <a:r>
              <a:rPr lang="en-US" sz="2000" b="1" dirty="0">
                <a:ea typeface="DM Sans" pitchFamily="34" charset="-122"/>
                <a:cs typeface="DM Sans" pitchFamily="34" charset="-120"/>
              </a:rPr>
              <a:t> </a:t>
            </a:r>
            <a:r>
              <a:rPr lang="en-US" sz="2000" dirty="0" err="1">
                <a:solidFill>
                  <a:srgbClr val="383838"/>
                </a:solidFill>
                <a:ea typeface="DM Sans" pitchFamily="34" charset="-122"/>
                <a:cs typeface="DM Sans" pitchFamily="34" charset="-120"/>
              </a:rPr>
              <a:t>en</a:t>
            </a:r>
            <a:r>
              <a:rPr lang="en-US" sz="2000" dirty="0">
                <a:solidFill>
                  <a:srgbClr val="383838"/>
                </a:solidFill>
                <a:ea typeface="DM Sans" pitchFamily="34" charset="-122"/>
                <a:cs typeface="DM Sans" pitchFamily="34" charset="-120"/>
              </a:rPr>
              <a:t> </a:t>
            </a:r>
            <a:r>
              <a:rPr lang="en-US" sz="2000" dirty="0" err="1">
                <a:solidFill>
                  <a:srgbClr val="383838"/>
                </a:solidFill>
                <a:ea typeface="DM Sans" pitchFamily="34" charset="-122"/>
                <a:cs typeface="DM Sans" pitchFamily="34" charset="-120"/>
              </a:rPr>
              <a:t>situaciones</a:t>
            </a:r>
            <a:r>
              <a:rPr lang="en-US" sz="2000" dirty="0">
                <a:solidFill>
                  <a:srgbClr val="383838"/>
                </a:solidFill>
                <a:ea typeface="DM Sans" pitchFamily="34" charset="-122"/>
                <a:cs typeface="DM Sans" pitchFamily="34" charset="-120"/>
              </a:rPr>
              <a:t> </a:t>
            </a:r>
            <a:r>
              <a:rPr lang="en-US" sz="2000" dirty="0" err="1">
                <a:solidFill>
                  <a:srgbClr val="383838"/>
                </a:solidFill>
                <a:ea typeface="DM Sans" pitchFamily="34" charset="-122"/>
                <a:cs typeface="DM Sans" pitchFamily="34" charset="-120"/>
              </a:rPr>
              <a:t>límite</a:t>
            </a:r>
            <a:r>
              <a:rPr lang="en-US" sz="2000" dirty="0">
                <a:solidFill>
                  <a:srgbClr val="383838"/>
                </a:solidFill>
                <a:ea typeface="DM Sans" pitchFamily="34" charset="-122"/>
                <a:cs typeface="DM Sans" pitchFamily="34" charset="-120"/>
              </a:rPr>
              <a:t> </a:t>
            </a:r>
          </a:p>
          <a:p>
            <a:endParaRPr lang="en-US" dirty="0"/>
          </a:p>
          <a:p>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Dónde funcionan como servicio integrado</a:t>
            </a:r>
          </a:p>
          <a:p>
            <a:r>
              <a:rPr lang="es-ES" sz="2000" b="0" i="1" u="none" strike="noStrike" kern="1200" cap="none" dirty="0">
                <a:ln>
                  <a:noFill/>
                </a:ln>
                <a:effectLst/>
                <a:highlight>
                  <a:scrgbClr r="0" g="0" b="0">
                    <a:alpha val="0"/>
                  </a:scrgbClr>
                </a:highlight>
                <a:latin typeface="Liberation Sans" pitchFamily="18"/>
                <a:ea typeface="Microsoft YaHei" pitchFamily="2"/>
                <a:cs typeface="Arial" pitchFamily="2"/>
              </a:rPr>
              <a:t>(Dependientes del propio hospital de sanidad pública)</a:t>
            </a:r>
            <a:endPar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endParaRPr>
          </a:p>
          <a:p>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Ejemplo destacado: </a:t>
            </a:r>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Hospital Clínico San Carlos (Madrid)</a:t>
            </a:r>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 </a:t>
            </a:r>
            <a:r>
              <a:rPr lang="es-ES" sz="2000" b="0" i="0" u="none" strike="noStrike" kern="1200" cap="none" dirty="0" err="1">
                <a:ln>
                  <a:noFill/>
                </a:ln>
                <a:effectLst/>
                <a:highlight>
                  <a:scrgbClr r="0" g="0" b="0">
                    <a:alpha val="0"/>
                  </a:scrgbClr>
                </a:highlight>
                <a:latin typeface="Liberation Sans" pitchFamily="18"/>
                <a:ea typeface="Microsoft YaHei" pitchFamily="2"/>
                <a:cs typeface="Arial" pitchFamily="2"/>
              </a:rPr>
              <a:t>Arraixaca</a:t>
            </a:r>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 de Murcia</a:t>
            </a:r>
          </a:p>
          <a:p>
            <a:pPr marL="216000" marR="0" lvl="0" indent="-216000" defTabSz="914400" eaLnBrk="1" fontAlgn="auto" latinLnBrk="0" hangingPunct="0">
              <a:lnSpc>
                <a:spcPct val="100000"/>
              </a:lnSpc>
              <a:spcBef>
                <a:spcPts val="0"/>
              </a:spcBef>
              <a:spcAft>
                <a:spcPts val="0"/>
              </a:spcAft>
              <a:buClrTx/>
              <a:buSzTx/>
              <a:buFontTx/>
              <a:buNone/>
              <a:tabLst/>
              <a:defRPr/>
            </a:pPr>
            <a:endParaRPr lang="es-ES" sz="1800" dirty="0">
              <a:effectLst/>
              <a:latin typeface="TimesNewRomanPSMT"/>
            </a:endParaRPr>
          </a:p>
          <a:p>
            <a:pPr marL="216000" marR="0" lvl="0" indent="-216000" defTabSz="914400" eaLnBrk="1" fontAlgn="auto" latinLnBrk="0" hangingPunct="0">
              <a:lnSpc>
                <a:spcPct val="100000"/>
              </a:lnSpc>
              <a:spcBef>
                <a:spcPts val="0"/>
              </a:spcBef>
              <a:spcAft>
                <a:spcPts val="0"/>
              </a:spcAft>
              <a:buClrTx/>
              <a:buSzTx/>
              <a:buFontTx/>
              <a:buNone/>
              <a:tabLst/>
              <a:defRPr/>
            </a:pPr>
            <a:r>
              <a:rPr lang="es-ES" sz="1800" dirty="0">
                <a:effectLst/>
                <a:latin typeface="TimesNewRomanPSMT"/>
              </a:rPr>
              <a:t>Otros hospitales tienen implementados </a:t>
            </a:r>
            <a:r>
              <a:rPr lang="es-ES" sz="1800" b="1" dirty="0">
                <a:effectLst/>
                <a:latin typeface="TimesNewRomanPSMT"/>
              </a:rPr>
              <a:t>servicios de asesoramiento médico-lega</a:t>
            </a:r>
            <a:r>
              <a:rPr lang="es-ES" sz="1800" dirty="0">
                <a:effectLst/>
                <a:latin typeface="TimesNewRomanPSMT"/>
              </a:rPr>
              <a:t>l, implicados en comité éticos y elaboración de protocolos clínico-</a:t>
            </a:r>
            <a:r>
              <a:rPr lang="es-ES" sz="1800" dirty="0" err="1">
                <a:effectLst/>
                <a:latin typeface="TimesNewRomanPSMT"/>
              </a:rPr>
              <a:t>legasles</a:t>
            </a:r>
            <a:r>
              <a:rPr lang="es-ES" sz="1800" dirty="0">
                <a:effectLst/>
                <a:latin typeface="TimesNewRomanPSMT"/>
              </a:rPr>
              <a:t> (Puerta de Hierro, Vall </a:t>
            </a:r>
            <a:r>
              <a:rPr lang="es-ES" sz="1800" dirty="0" err="1">
                <a:effectLst/>
                <a:latin typeface="TimesNewRomanPSMT"/>
              </a:rPr>
              <a:t>dhebrón</a:t>
            </a:r>
            <a:r>
              <a:rPr lang="es-ES" sz="1800" dirty="0">
                <a:effectLst/>
                <a:latin typeface="TimesNewRomanPSMT"/>
              </a:rPr>
              <a:t>, Reina Sofía, </a:t>
            </a:r>
            <a:r>
              <a:rPr lang="es-ES" sz="1800" dirty="0" err="1">
                <a:effectLst/>
                <a:latin typeface="TimesNewRomanPSMT"/>
              </a:rPr>
              <a:t>Clinic</a:t>
            </a:r>
            <a:r>
              <a:rPr lang="es-ES" sz="1800" dirty="0">
                <a:effectLst/>
                <a:latin typeface="TimesNewRomanPSMT"/>
              </a:rPr>
              <a:t> de Barcelona</a:t>
            </a:r>
            <a:r>
              <a:rPr lang="es-ES" sz="1800" dirty="0">
                <a:effectLst/>
                <a:latin typeface="TimesNewRomanPSMT"/>
                <a:sym typeface="Wingdings" pitchFamily="2" charset="2"/>
              </a:rPr>
              <a:t> PREGUNTAR ALLI</a:t>
            </a:r>
            <a:endParaRPr lang="es-ES" sz="1800" dirty="0">
              <a:effectLst/>
              <a:latin typeface="TimesNewRomanPSMT"/>
            </a:endParaRPr>
          </a:p>
          <a:p>
            <a:endParaRPr lang="en-US" dirty="0"/>
          </a:p>
          <a:p>
            <a:endParaRPr lang="en-US" dirty="0"/>
          </a:p>
          <a:p>
            <a:endParaRPr lang="en-US" dirty="0"/>
          </a:p>
          <a:p>
            <a:endParaRPr lang="en-US" dirty="0"/>
          </a:p>
          <a:p>
            <a:endParaRPr lang="en-US" dirty="0"/>
          </a:p>
          <a:p>
            <a:endParaRPr lang="en-US" dirty="0"/>
          </a:p>
          <a:p>
            <a:pPr fontAlgn="base"/>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7036-4C36-7BE5-FDBA-3032654E389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9CD13AE-50FB-8575-F414-63EB35B2A63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DF8F5DA-FCE7-3F1D-30AB-CE47593EF69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4A38F3E-B023-5AFB-7CBB-75AE2B72B6CE}"/>
              </a:ext>
            </a:extLst>
          </p:cNvPr>
          <p:cNvSpPr>
            <a:spLocks noGrp="1"/>
          </p:cNvSpPr>
          <p:nvPr>
            <p:ph type="sldNum" sz="quarter" idx="5"/>
          </p:nvPr>
        </p:nvSpPr>
        <p:spPr/>
        <p:txBody>
          <a:bodyPr/>
          <a:lstStyle/>
          <a:p>
            <a:pPr lvl="0"/>
            <a:fld id="{90FBF410-2AEC-4D4B-BC53-668B757F851E}" type="slidenum">
              <a:rPr lang="es-ES" smtClean="0"/>
              <a:t>8</a:t>
            </a:fld>
            <a:endParaRPr lang="es-ES"/>
          </a:p>
        </p:txBody>
      </p:sp>
      <p:sp>
        <p:nvSpPr>
          <p:cNvPr id="5" name="Marcador de número de diapositiva 4">
            <a:extLst>
              <a:ext uri="{FF2B5EF4-FFF2-40B4-BE49-F238E27FC236}">
                <a16:creationId xmlns:a16="http://schemas.microsoft.com/office/drawing/2014/main" id="{06A3643E-1243-B35E-17FA-D155604DCDA1}"/>
              </a:ext>
            </a:extLst>
          </p:cNvPr>
          <p:cNvSpPr>
            <a:spLocks noGrp="1"/>
          </p:cNvSpPr>
          <p:nvPr>
            <p:ph type="sldNum" sz="quarter" idx="5"/>
          </p:nvPr>
        </p:nvSpPr>
        <p:spPr/>
        <p:txBody>
          <a:bodyPr/>
          <a:lstStyle/>
          <a:p>
            <a:fld id="{63F8FE54-B222-4732-B09F-CCE4B8534199}" type="slidenum">
              <a:rPr lang="es-ES" smtClean="0"/>
              <a:t>8</a:t>
            </a:fld>
            <a:endParaRPr lang="es-ES"/>
          </a:p>
        </p:txBody>
      </p:sp>
    </p:spTree>
    <p:extLst>
      <p:ext uri="{BB962C8B-B14F-4D97-AF65-F5344CB8AC3E}">
        <p14:creationId xmlns:p14="http://schemas.microsoft.com/office/powerpoint/2010/main" val="377234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BFF9-D17D-6C0F-FD9A-DEC5636B6D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9EA4E9-55E1-FFBA-A867-8B412B351B7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763822-FDD8-010C-0050-875F0B852754}"/>
              </a:ext>
            </a:extLst>
          </p:cNvPr>
          <p:cNvSpPr>
            <a:spLocks noGrp="1"/>
          </p:cNvSpPr>
          <p:nvPr>
            <p:ph type="body" idx="1"/>
          </p:nvPr>
        </p:nvSpPr>
        <p:spPr/>
        <p:txBody>
          <a:bodyPr/>
          <a:lstStyle/>
          <a:p>
            <a:endPar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endParaRPr>
          </a:p>
          <a:p>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A </a:t>
            </a:r>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muertes ocurridas durante el ingreso índice , antes del alta y sin llegar a trasplantarse</a:t>
            </a:r>
          </a:p>
          <a:p>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“contraindicación absoluta”</a:t>
            </a:r>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 (marco local)</a:t>
            </a:r>
          </a:p>
          <a:p>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≥5 episodios</a:t>
            </a:r>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 de autolesión deliberada (salvo muy antiguos).</a:t>
            </a:r>
          </a:p>
          <a:p>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Dependencia de sustancias activa y grave/caótica</a:t>
            </a:r>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a:t>
            </a:r>
          </a:p>
          <a:p>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Trastorno mental crónico, grave y de mal pronóstico</a:t>
            </a:r>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 (refractario o que compromete la capacidad).</a:t>
            </a:r>
          </a:p>
          <a:p>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No adherencia médica/psiquiátrica repetida</a:t>
            </a:r>
            <a:r>
              <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rPr>
              <a:t>.</a:t>
            </a:r>
          </a:p>
          <a:p>
            <a:r>
              <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rPr>
              <a:t>Rechazo explícito al TH con </a:t>
            </a:r>
            <a:r>
              <a:rPr lang="es-ES" sz="2000" b="1" i="0" u="none" strike="noStrike" kern="1200" cap="none" dirty="0" err="1">
                <a:ln>
                  <a:noFill/>
                </a:ln>
                <a:effectLst/>
                <a:highlight>
                  <a:scrgbClr r="0" g="0" b="0">
                    <a:alpha val="0"/>
                  </a:scrgbClr>
                </a:highlight>
                <a:latin typeface="Liberation Sans" pitchFamily="18"/>
                <a:ea typeface="Microsoft YaHei" pitchFamily="2"/>
                <a:cs typeface="Arial" pitchFamily="2"/>
              </a:rPr>
              <a:t>capacida</a:t>
            </a:r>
            <a:endPar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endParaRPr>
          </a:p>
          <a:p>
            <a:endParaRPr lang="es-ES" sz="2000" b="1" i="0" u="none" strike="noStrike" kern="1200" cap="none" dirty="0">
              <a:ln>
                <a:noFill/>
              </a:ln>
              <a:effectLst/>
              <a:highlight>
                <a:scrgbClr r="0" g="0" b="0">
                  <a:alpha val="0"/>
                </a:scrgbClr>
              </a:highlight>
              <a:latin typeface="Liberation Sans" pitchFamily="18"/>
              <a:ea typeface="Microsoft YaHei" pitchFamily="2"/>
              <a:cs typeface="Arial" pitchFamily="2"/>
            </a:endParaRPr>
          </a:p>
          <a:p>
            <a:endPar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endParaRPr>
          </a:p>
          <a:p>
            <a:endParaRPr lang="es-ES" sz="2000" b="0" i="0" u="none" strike="noStrike" kern="1200" cap="none" dirty="0">
              <a:ln>
                <a:noFill/>
              </a:ln>
              <a:effectLst/>
              <a:highlight>
                <a:scrgbClr r="0" g="0" b="0">
                  <a:alpha val="0"/>
                </a:scrgbClr>
              </a:highlight>
              <a:latin typeface="Liberation Sans" pitchFamily="18"/>
              <a:ea typeface="Microsoft YaHei" pitchFamily="2"/>
              <a:cs typeface="Arial" pitchFamily="2"/>
            </a:endParaRPr>
          </a:p>
          <a:p>
            <a:endParaRPr lang="es-ES" sz="2000" dirty="0"/>
          </a:p>
          <a:p>
            <a:r>
              <a:rPr lang="es-ES" dirty="0"/>
              <a:t>En el Reino Unido, un estudio de 18 años sobre 524 pacientes evaluados para trasplante tras sobredosis reveló que el </a:t>
            </a:r>
            <a:r>
              <a:rPr lang="es-ES" b="1" dirty="0"/>
              <a:t>8,8 %</a:t>
            </a:r>
            <a:r>
              <a:rPr lang="es-ES" dirty="0"/>
              <a:t> (n = 46) eran </a:t>
            </a:r>
            <a:r>
              <a:rPr lang="es-ES" b="1" dirty="0"/>
              <a:t>médicamente aptos</a:t>
            </a:r>
            <a:r>
              <a:rPr lang="es-ES" dirty="0"/>
              <a:t> pero se les excluyó por contraindicación psiquiátrica absoluta, y fallecieron durante la misma hospitalización. Representaron el </a:t>
            </a:r>
            <a:r>
              <a:rPr lang="es-ES" b="1" dirty="0"/>
              <a:t>45 % de todas las muertes en episodio</a:t>
            </a:r>
            <a:r>
              <a:rPr lang="es-ES" dirty="0"/>
              <a:t>.</a:t>
            </a:r>
          </a:p>
          <a:p>
            <a:r>
              <a:rPr lang="es-ES" dirty="0"/>
              <a:t>Esto muestra cómo la evaluación psiquiátrica, en contexto de recursos limitados, puede limitar el acceso al trasplante y desencadenar una mortalidad significativa.</a:t>
            </a:r>
          </a:p>
          <a:p>
            <a:endParaRPr lang="es-ES" sz="2000" dirty="0"/>
          </a:p>
          <a:p>
            <a:endParaRPr lang="es-ES" dirty="0"/>
          </a:p>
        </p:txBody>
      </p:sp>
      <p:sp>
        <p:nvSpPr>
          <p:cNvPr id="4" name="Marcador de número de diapositiva 3">
            <a:extLst>
              <a:ext uri="{FF2B5EF4-FFF2-40B4-BE49-F238E27FC236}">
                <a16:creationId xmlns:a16="http://schemas.microsoft.com/office/drawing/2014/main" id="{FF377ABE-7474-F0CD-F5C9-1562B6CA564A}"/>
              </a:ext>
            </a:extLst>
          </p:cNvPr>
          <p:cNvSpPr>
            <a:spLocks noGrp="1"/>
          </p:cNvSpPr>
          <p:nvPr>
            <p:ph type="sldNum" sz="quarter" idx="5"/>
          </p:nvPr>
        </p:nvSpPr>
        <p:spPr/>
        <p:txBody>
          <a:bodyPr/>
          <a:lstStyle/>
          <a:p>
            <a:pPr lvl="0"/>
            <a:fld id="{90FBF410-2AEC-4D4B-BC53-668B757F851E}" type="slidenum">
              <a:rPr lang="es-ES" smtClean="0"/>
              <a:t>9</a:t>
            </a:fld>
            <a:endParaRPr lang="es-ES"/>
          </a:p>
        </p:txBody>
      </p:sp>
      <p:sp>
        <p:nvSpPr>
          <p:cNvPr id="5" name="Marcador de número de diapositiva 4">
            <a:extLst>
              <a:ext uri="{FF2B5EF4-FFF2-40B4-BE49-F238E27FC236}">
                <a16:creationId xmlns:a16="http://schemas.microsoft.com/office/drawing/2014/main" id="{0A726AEE-DD42-4BA5-D22B-19DD98F939C6}"/>
              </a:ext>
            </a:extLst>
          </p:cNvPr>
          <p:cNvSpPr>
            <a:spLocks noGrp="1"/>
          </p:cNvSpPr>
          <p:nvPr>
            <p:ph type="sldNum" sz="quarter" idx="5"/>
          </p:nvPr>
        </p:nvSpPr>
        <p:spPr/>
        <p:txBody>
          <a:bodyPr/>
          <a:lstStyle/>
          <a:p>
            <a:fld id="{63F8FE54-B222-4732-B09F-CCE4B8534199}" type="slidenum">
              <a:rPr lang="es-ES" smtClean="0"/>
              <a:t>9</a:t>
            </a:fld>
            <a:endParaRPr lang="es-ES"/>
          </a:p>
        </p:txBody>
      </p:sp>
    </p:spTree>
    <p:extLst>
      <p:ext uri="{BB962C8B-B14F-4D97-AF65-F5344CB8AC3E}">
        <p14:creationId xmlns:p14="http://schemas.microsoft.com/office/powerpoint/2010/main" val="347817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260078" y="928028"/>
            <a:ext cx="7560469" cy="1974191"/>
          </a:xfrm>
        </p:spPr>
        <p:txBody>
          <a:bodyPr anchor="b"/>
          <a:lstStyle>
            <a:lvl1pPr algn="ctr">
              <a:defRPr sz="4961"/>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60078" y="2978352"/>
            <a:ext cx="7560469" cy="1369070"/>
          </a:xfrm>
        </p:spPr>
        <p:txBody>
          <a:bodyPr/>
          <a:lstStyle>
            <a:lvl1pPr marL="0" indent="0" algn="ctr">
              <a:buNone/>
              <a:defRPr sz="1984"/>
            </a:lvl1pPr>
            <a:lvl2pPr marL="378013" indent="0" algn="ctr">
              <a:buNone/>
              <a:defRPr sz="1654"/>
            </a:lvl2pPr>
            <a:lvl3pPr marL="756026" indent="0" algn="ctr">
              <a:buNone/>
              <a:defRPr sz="1488"/>
            </a:lvl3pPr>
            <a:lvl4pPr marL="1134039" indent="0" algn="ctr">
              <a:buNone/>
              <a:defRPr sz="1323"/>
            </a:lvl4pPr>
            <a:lvl5pPr marL="1512052" indent="0" algn="ctr">
              <a:buNone/>
              <a:defRPr sz="1323"/>
            </a:lvl5pPr>
            <a:lvl6pPr marL="1890065" indent="0" algn="ctr">
              <a:buNone/>
              <a:defRPr sz="1323"/>
            </a:lvl6pPr>
            <a:lvl7pPr marL="2268078" indent="0" algn="ctr">
              <a:buNone/>
              <a:defRPr sz="1323"/>
            </a:lvl7pPr>
            <a:lvl8pPr marL="2646091" indent="0" algn="ctr">
              <a:buNone/>
              <a:defRPr sz="1323"/>
            </a:lvl8pPr>
            <a:lvl9pPr marL="3024104" indent="0" algn="ctr">
              <a:buNone/>
              <a:defRPr sz="1323"/>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35041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163045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7" y="301904"/>
            <a:ext cx="2173635" cy="480552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93043" y="301904"/>
            <a:ext cx="6394896" cy="480552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394013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5432" y="5357943"/>
            <a:ext cx="8289620" cy="311715"/>
          </a:xfrm>
        </p:spPr>
        <p:txBody>
          <a:bodyPr lIns="144000" tIns="72000" rIns="144000" bIns="72000" anchor="b">
            <a:noAutofit/>
          </a:bodyPr>
          <a:lstStyle>
            <a:lvl1pPr marL="0" indent="0">
              <a:spcBef>
                <a:spcPts val="0"/>
              </a:spcBef>
              <a:buNone/>
              <a:defRPr sz="827"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8AC1B916-9C2F-4F87-9F00-8355A30EF037}"/>
              </a:ext>
            </a:extLst>
          </p:cNvPr>
          <p:cNvSpPr>
            <a:spLocks noGrp="1"/>
          </p:cNvSpPr>
          <p:nvPr>
            <p:ph sz="half" idx="1" hasCustomPrompt="1"/>
          </p:nvPr>
        </p:nvSpPr>
        <p:spPr>
          <a:xfrm>
            <a:off x="352022" y="1108617"/>
            <a:ext cx="9378156" cy="3822040"/>
          </a:xfrm>
        </p:spPr>
        <p:txBody>
          <a:bodyPr>
            <a:noAutofit/>
          </a:bodyPr>
          <a:lstStyle>
            <a:lvl1pPr>
              <a:buClr>
                <a:srgbClr val="004B87"/>
              </a:buClr>
              <a:defRPr sz="1654"/>
            </a:lvl1pPr>
            <a:lvl2pPr>
              <a:defRPr sz="1488"/>
            </a:lvl2pPr>
            <a:lvl3pPr>
              <a:defRPr sz="1323"/>
            </a:lvl3pPr>
            <a:lvl4pPr>
              <a:defRPr sz="1158"/>
            </a:lvl4pPr>
            <a:lvl5pPr>
              <a:defRPr sz="1158"/>
            </a:lvl5pPr>
            <a:lvl6pPr>
              <a:defRPr sz="1116"/>
            </a:lvl6pPr>
            <a:lvl7pPr>
              <a:defRPr sz="1116"/>
            </a:lvl7pPr>
            <a:lvl8pPr>
              <a:defRPr sz="1116"/>
            </a:lvl8pPr>
            <a:lvl9pPr>
              <a:defRPr sz="111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3412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0080625" cy="5670550"/>
          </a:xfrm>
          <a:prstGeom prst="rect">
            <a:avLst/>
          </a:prstGeom>
          <a:solidFill>
            <a:srgbClr val="E6E6E6"/>
          </a:solidFill>
          <a:ln/>
        </p:spPr>
      </p:sp>
      <p:sp>
        <p:nvSpPr>
          <p:cNvPr id="3" name="Shape 1"/>
          <p:cNvSpPr/>
          <p:nvPr/>
        </p:nvSpPr>
        <p:spPr>
          <a:xfrm>
            <a:off x="0" y="0"/>
            <a:ext cx="10080625" cy="567055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8846465" y="5339768"/>
            <a:ext cx="1186908" cy="283528"/>
          </a:xfrm>
          <a:prstGeom prst="rect">
            <a:avLst/>
          </a:prstGeom>
        </p:spPr>
      </p:pic>
    </p:spTree>
    <p:extLst>
      <p:ext uri="{BB962C8B-B14F-4D97-AF65-F5344CB8AC3E}">
        <p14:creationId xmlns:p14="http://schemas.microsoft.com/office/powerpoint/2010/main" val="385197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0080625" cy="5670550"/>
          </a:xfrm>
          <a:prstGeom prst="rect">
            <a:avLst/>
          </a:prstGeom>
          <a:solidFill>
            <a:srgbClr val="E6E6E6"/>
          </a:solidFill>
          <a:ln/>
        </p:spPr>
      </p:sp>
      <p:sp>
        <p:nvSpPr>
          <p:cNvPr id="3" name="Shape 1"/>
          <p:cNvSpPr/>
          <p:nvPr/>
        </p:nvSpPr>
        <p:spPr>
          <a:xfrm>
            <a:off x="0" y="0"/>
            <a:ext cx="10080625" cy="567055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8846465" y="5339768"/>
            <a:ext cx="1186908" cy="283528"/>
          </a:xfrm>
          <a:prstGeom prst="rect">
            <a:avLst/>
          </a:prstGeom>
        </p:spPr>
      </p:pic>
    </p:spTree>
    <p:extLst>
      <p:ext uri="{BB962C8B-B14F-4D97-AF65-F5344CB8AC3E}">
        <p14:creationId xmlns:p14="http://schemas.microsoft.com/office/powerpoint/2010/main" val="2231897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0080625" cy="5670550"/>
          </a:xfrm>
          <a:prstGeom prst="rect">
            <a:avLst/>
          </a:prstGeom>
          <a:solidFill>
            <a:srgbClr val="E6E6E6"/>
          </a:solidFill>
          <a:ln/>
        </p:spPr>
      </p:sp>
      <p:sp>
        <p:nvSpPr>
          <p:cNvPr id="3" name="Shape 1"/>
          <p:cNvSpPr/>
          <p:nvPr/>
        </p:nvSpPr>
        <p:spPr>
          <a:xfrm>
            <a:off x="0" y="0"/>
            <a:ext cx="10080625" cy="567055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8846465" y="5339768"/>
            <a:ext cx="1186908" cy="283528"/>
          </a:xfrm>
          <a:prstGeom prst="rect">
            <a:avLst/>
          </a:prstGeom>
        </p:spPr>
      </p:pic>
    </p:spTree>
    <p:extLst>
      <p:ext uri="{BB962C8B-B14F-4D97-AF65-F5344CB8AC3E}">
        <p14:creationId xmlns:p14="http://schemas.microsoft.com/office/powerpoint/2010/main" val="740282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0080625" cy="5670550"/>
          </a:xfrm>
          <a:prstGeom prst="rect">
            <a:avLst/>
          </a:prstGeom>
          <a:solidFill>
            <a:srgbClr val="E6E6E6"/>
          </a:solidFill>
          <a:ln/>
        </p:spPr>
      </p:sp>
      <p:sp>
        <p:nvSpPr>
          <p:cNvPr id="3" name="Shape 1"/>
          <p:cNvSpPr/>
          <p:nvPr/>
        </p:nvSpPr>
        <p:spPr>
          <a:xfrm>
            <a:off x="0" y="0"/>
            <a:ext cx="10080625" cy="567055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8846465" y="5339768"/>
            <a:ext cx="1186908" cy="283528"/>
          </a:xfrm>
          <a:prstGeom prst="rect">
            <a:avLst/>
          </a:prstGeom>
        </p:spPr>
      </p:pic>
    </p:spTree>
    <p:extLst>
      <p:ext uri="{BB962C8B-B14F-4D97-AF65-F5344CB8AC3E}">
        <p14:creationId xmlns:p14="http://schemas.microsoft.com/office/powerpoint/2010/main" val="30751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34049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7793" y="1413700"/>
            <a:ext cx="8694539" cy="2358791"/>
          </a:xfrm>
        </p:spPr>
        <p:txBody>
          <a:bodyPr anchor="b"/>
          <a:lstStyle>
            <a:lvl1pPr>
              <a:defRPr sz="496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7793" y="3794807"/>
            <a:ext cx="8694539" cy="1240432"/>
          </a:xfrm>
        </p:spPr>
        <p:txBody>
          <a:bodyPr/>
          <a:lstStyle>
            <a:lvl1pPr marL="0" indent="0">
              <a:buNone/>
              <a:defRPr sz="1984">
                <a:solidFill>
                  <a:schemeClr val="tx1">
                    <a:tint val="75000"/>
                  </a:schemeClr>
                </a:solidFill>
              </a:defRPr>
            </a:lvl1pPr>
            <a:lvl2pPr marL="378013" indent="0">
              <a:buNone/>
              <a:defRPr sz="1654">
                <a:solidFill>
                  <a:schemeClr val="tx1">
                    <a:tint val="75000"/>
                  </a:schemeClr>
                </a:solidFill>
              </a:defRPr>
            </a:lvl2pPr>
            <a:lvl3pPr marL="756026" indent="0">
              <a:buNone/>
              <a:defRPr sz="1488">
                <a:solidFill>
                  <a:schemeClr val="tx1">
                    <a:tint val="75000"/>
                  </a:schemeClr>
                </a:solidFill>
              </a:defRPr>
            </a:lvl3pPr>
            <a:lvl4pPr marL="1134039" indent="0">
              <a:buNone/>
              <a:defRPr sz="1323">
                <a:solidFill>
                  <a:schemeClr val="tx1">
                    <a:tint val="75000"/>
                  </a:schemeClr>
                </a:solidFill>
              </a:defRPr>
            </a:lvl4pPr>
            <a:lvl5pPr marL="1512052" indent="0">
              <a:buNone/>
              <a:defRPr sz="1323">
                <a:solidFill>
                  <a:schemeClr val="tx1">
                    <a:tint val="75000"/>
                  </a:schemeClr>
                </a:solidFill>
              </a:defRPr>
            </a:lvl5pPr>
            <a:lvl6pPr marL="1890065" indent="0">
              <a:buNone/>
              <a:defRPr sz="1323">
                <a:solidFill>
                  <a:schemeClr val="tx1">
                    <a:tint val="75000"/>
                  </a:schemeClr>
                </a:solidFill>
              </a:defRPr>
            </a:lvl6pPr>
            <a:lvl7pPr marL="2268078" indent="0">
              <a:buNone/>
              <a:defRPr sz="1323">
                <a:solidFill>
                  <a:schemeClr val="tx1">
                    <a:tint val="75000"/>
                  </a:schemeClr>
                </a:solidFill>
              </a:defRPr>
            </a:lvl7pPr>
            <a:lvl8pPr marL="2646091" indent="0">
              <a:buNone/>
              <a:defRPr sz="1323">
                <a:solidFill>
                  <a:schemeClr val="tx1">
                    <a:tint val="75000"/>
                  </a:schemeClr>
                </a:solidFill>
              </a:defRPr>
            </a:lvl8pPr>
            <a:lvl9pPr marL="3024104" indent="0">
              <a:buNone/>
              <a:defRPr sz="1323">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2681423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93043" y="1509521"/>
            <a:ext cx="4284266" cy="359791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03316" y="1509521"/>
            <a:ext cx="4284266" cy="359791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2868158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94356" y="301905"/>
            <a:ext cx="8694539" cy="1096044"/>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94357" y="1390073"/>
            <a:ext cx="4264576"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s-ES"/>
              <a:t>Haga clic para modificar los estilos de texto del patrón</a:t>
            </a:r>
          </a:p>
        </p:txBody>
      </p:sp>
      <p:sp>
        <p:nvSpPr>
          <p:cNvPr id="4" name="Content Placeholder 3"/>
          <p:cNvSpPr>
            <a:spLocks noGrp="1"/>
          </p:cNvSpPr>
          <p:nvPr>
            <p:ph sz="half" idx="2"/>
          </p:nvPr>
        </p:nvSpPr>
        <p:spPr>
          <a:xfrm>
            <a:off x="694357" y="2071326"/>
            <a:ext cx="4264576" cy="304660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03316" y="1390073"/>
            <a:ext cx="4285579"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s-ES"/>
              <a:t>Haga clic para modificar los estilos de texto del patrón</a:t>
            </a:r>
          </a:p>
        </p:txBody>
      </p:sp>
      <p:sp>
        <p:nvSpPr>
          <p:cNvPr id="6" name="Content Placeholder 5"/>
          <p:cNvSpPr>
            <a:spLocks noGrp="1"/>
          </p:cNvSpPr>
          <p:nvPr>
            <p:ph sz="quarter" idx="4"/>
          </p:nvPr>
        </p:nvSpPr>
        <p:spPr>
          <a:xfrm>
            <a:off x="5103316" y="2071326"/>
            <a:ext cx="4285579" cy="304660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3673886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158620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18473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4356" y="378037"/>
            <a:ext cx="3251264" cy="1323128"/>
          </a:xfrm>
        </p:spPr>
        <p:txBody>
          <a:bodyPr anchor="b"/>
          <a:lstStyle>
            <a:lvl1pPr>
              <a:defRPr sz="2646"/>
            </a:lvl1pPr>
          </a:lstStyle>
          <a:p>
            <a:r>
              <a:rPr lang="es-ES"/>
              <a:t>Haga clic para modificar el estilo de título del patrón</a:t>
            </a:r>
            <a:endParaRPr lang="en-US" dirty="0"/>
          </a:p>
        </p:txBody>
      </p:sp>
      <p:sp>
        <p:nvSpPr>
          <p:cNvPr id="3" name="Content Placeholder 2"/>
          <p:cNvSpPr>
            <a:spLocks noGrp="1"/>
          </p:cNvSpPr>
          <p:nvPr>
            <p:ph idx="1"/>
          </p:nvPr>
        </p:nvSpPr>
        <p:spPr>
          <a:xfrm>
            <a:off x="4285579" y="816455"/>
            <a:ext cx="5103316" cy="4029766"/>
          </a:xfrm>
        </p:spPr>
        <p:txBody>
          <a:bodyPr/>
          <a:lstStyle>
            <a:lvl1pPr>
              <a:defRPr sz="2646"/>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10/22/25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4123118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4356" y="378037"/>
            <a:ext cx="3251264" cy="1323128"/>
          </a:xfrm>
        </p:spPr>
        <p:txBody>
          <a:bodyPr anchor="b"/>
          <a:lstStyle>
            <a:lvl1pPr>
              <a:defRPr sz="2646"/>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285579" y="816455"/>
            <a:ext cx="5103316" cy="4029766"/>
          </a:xfrm>
        </p:spPr>
        <p:txBody>
          <a:bodyPr anchor="t"/>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10/22/25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a:p>
        </p:txBody>
      </p:sp>
    </p:spTree>
    <p:extLst>
      <p:ext uri="{BB962C8B-B14F-4D97-AF65-F5344CB8AC3E}">
        <p14:creationId xmlns:p14="http://schemas.microsoft.com/office/powerpoint/2010/main" val="2462805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301905"/>
            <a:ext cx="8694539" cy="10960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93043" y="1509521"/>
            <a:ext cx="8694539" cy="359791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93043" y="5255760"/>
            <a:ext cx="2268141" cy="301904"/>
          </a:xfrm>
          <a:prstGeom prst="rect">
            <a:avLst/>
          </a:prstGeom>
        </p:spPr>
        <p:txBody>
          <a:bodyPr vert="horz" lIns="91440" tIns="45720" rIns="91440" bIns="45720" rtlCol="0" anchor="ctr"/>
          <a:lstStyle>
            <a:lvl1pPr algn="l">
              <a:defRPr sz="992">
                <a:solidFill>
                  <a:schemeClr val="tx1">
                    <a:tint val="75000"/>
                  </a:schemeClr>
                </a:solidFill>
              </a:defRPr>
            </a:lvl1pPr>
          </a:lstStyle>
          <a:p>
            <a:fld id="{FEA35E35-2048-9E44-8F36-DFF67AD7D05C}" type="datetimeFigureOut">
              <a:rPr lang="es-ES" smtClean="0"/>
              <a:t>22/10/25</a:t>
            </a:fld>
            <a:endParaRPr lang="es-ES"/>
          </a:p>
        </p:txBody>
      </p:sp>
      <p:sp>
        <p:nvSpPr>
          <p:cNvPr id="5" name="Footer Placeholder 4"/>
          <p:cNvSpPr>
            <a:spLocks noGrp="1"/>
          </p:cNvSpPr>
          <p:nvPr>
            <p:ph type="ftr" sz="quarter" idx="3"/>
          </p:nvPr>
        </p:nvSpPr>
        <p:spPr>
          <a:xfrm>
            <a:off x="3339207" y="5255760"/>
            <a:ext cx="3402211" cy="301904"/>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7119441" y="5255760"/>
            <a:ext cx="2268141" cy="301904"/>
          </a:xfrm>
          <a:prstGeom prst="rect">
            <a:avLst/>
          </a:prstGeom>
        </p:spPr>
        <p:txBody>
          <a:bodyPr vert="horz" lIns="91440" tIns="45720" rIns="91440" bIns="45720" rtlCol="0" anchor="ctr"/>
          <a:lstStyle>
            <a:lvl1pPr algn="r">
              <a:defRPr sz="992">
                <a:solidFill>
                  <a:schemeClr val="tx1">
                    <a:tint val="75000"/>
                  </a:schemeClr>
                </a:solidFill>
              </a:defRPr>
            </a:lvl1pPr>
          </a:lstStyle>
          <a:p>
            <a:fld id="{965C8EE0-1706-2C4C-B5DD-1C3725B31AAA}" type="slidenum">
              <a:rPr lang="es-ES" smtClean="0"/>
              <a:t>‹Nº›</a:t>
            </a:fld>
            <a:endParaRPr lang="es-ES"/>
          </a:p>
        </p:txBody>
      </p:sp>
    </p:spTree>
    <p:extLst>
      <p:ext uri="{BB962C8B-B14F-4D97-AF65-F5344CB8AC3E}">
        <p14:creationId xmlns:p14="http://schemas.microsoft.com/office/powerpoint/2010/main" val="33019685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41" r:id="rId13"/>
    <p:sldLayoutId id="2147484043" r:id="rId14"/>
    <p:sldLayoutId id="2147484044" r:id="rId15"/>
    <p:sldLayoutId id="2147484045" r:id="rId16"/>
  </p:sldLayoutIdLst>
  <p:txStyles>
    <p:titleStyle>
      <a:lvl1pPr algn="l" defTabSz="756026" rtl="0" eaLnBrk="1" latinLnBrk="0" hangingPunct="1">
        <a:lnSpc>
          <a:spcPct val="90000"/>
        </a:lnSpc>
        <a:spcBef>
          <a:spcPct val="0"/>
        </a:spcBef>
        <a:buNone/>
        <a:defRPr sz="3638" kern="1200">
          <a:solidFill>
            <a:schemeClr val="tx1"/>
          </a:solidFill>
          <a:latin typeface="+mj-lt"/>
          <a:ea typeface="+mj-ea"/>
          <a:cs typeface="+mj-cs"/>
        </a:defRPr>
      </a:lvl1pPr>
    </p:titleStyle>
    <p:body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clavesliderazgoresponsable.blogspot.com/2019/08/6-razones-por-las-que-tomamos-malas.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hyperlink" Target="https://gerentedemediado.blogspot.com/2011/07/los-riesgos-de-la-obediencia.html" TargetMode="Externa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5.png"/><Relationship Id="rId4" Type="http://schemas.openxmlformats.org/officeDocument/2006/relationships/diagramLayout" Target="../diagrams/layout4.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5.png"/><Relationship Id="rId4" Type="http://schemas.openxmlformats.org/officeDocument/2006/relationships/diagramLayout" Target="../diagrams/layout5.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4.png"/><Relationship Id="rId5" Type="http://schemas.openxmlformats.org/officeDocument/2006/relationships/diagramQuickStyle" Target="../diagrams/quickStyle6.xml"/><Relationship Id="rId10" Type="http://schemas.openxmlformats.org/officeDocument/2006/relationships/image" Target="../media/image3.png"/><Relationship Id="rId4" Type="http://schemas.openxmlformats.org/officeDocument/2006/relationships/diagramLayout" Target="../diagrams/layout6.xml"/><Relationship Id="rId9" Type="http://schemas.openxmlformats.org/officeDocument/2006/relationships/hyperlink" Target="https://www.filosofiadeandarxcasa.com/2021/0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5.png"/><Relationship Id="rId2" Type="http://schemas.openxmlformats.org/officeDocument/2006/relationships/notesSlide" Target="../notesSlides/notesSlide4.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BF7B3F5-EF04-70B0-7F9F-DC41AC1B2C0E}"/>
              </a:ext>
            </a:extLst>
          </p:cNvPr>
          <p:cNvSpPr>
            <a:spLocks noGrp="1"/>
          </p:cNvSpPr>
          <p:nvPr>
            <p:ph type="title"/>
          </p:nvPr>
        </p:nvSpPr>
        <p:spPr>
          <a:xfrm>
            <a:off x="273734" y="348562"/>
            <a:ext cx="4197042" cy="2948686"/>
          </a:xfrm>
        </p:spPr>
        <p:txBody>
          <a:bodyPr vert="horz" lIns="91440" tIns="45720" rIns="91440" bIns="45720" rtlCol="0" anchor="b">
            <a:normAutofit/>
          </a:bodyPr>
          <a:lstStyle/>
          <a:p>
            <a:pPr marL="0" marR="0" lvl="0" indent="0" algn="ctr" defTabSz="914400">
              <a:spcAft>
                <a:spcPts val="0"/>
              </a:spcAft>
              <a:tabLst/>
              <a:defRPr sz="1600"/>
            </a:pPr>
            <a:r>
              <a:rPr lang="en-US" sz="2800" b="1" i="0" u="none" strike="noStrike" spc="50" dirty="0">
                <a:ln w="0"/>
                <a:effectLst>
                  <a:innerShdw blurRad="63500" dist="50800" dir="13500000">
                    <a:srgbClr val="000000">
                      <a:alpha val="50000"/>
                    </a:srgbClr>
                  </a:innerShdw>
                </a:effectLst>
                <a:latin typeface="PT Serif" panose="020A0603040505020204" pitchFamily="18" charset="77"/>
              </a:rPr>
              <a:t>¿ </a:t>
            </a:r>
            <a:r>
              <a:rPr lang="en-US" sz="2800" b="1" i="0" u="none" strike="noStrike" spc="50" dirty="0" err="1">
                <a:ln w="0"/>
                <a:effectLst>
                  <a:innerShdw blurRad="63500" dist="50800" dir="13500000">
                    <a:srgbClr val="000000">
                      <a:alpha val="50000"/>
                    </a:srgbClr>
                  </a:innerShdw>
                </a:effectLst>
                <a:latin typeface="PT Serif" panose="020A0603040505020204" pitchFamily="18" charset="77"/>
              </a:rPr>
              <a:t>Debe</a:t>
            </a:r>
            <a:r>
              <a:rPr lang="en-US" sz="2800" b="1" i="0" u="none" strike="noStrike" spc="50" dirty="0">
                <a:ln w="0"/>
                <a:effectLst>
                  <a:innerShdw blurRad="63500" dist="50800" dir="13500000">
                    <a:srgbClr val="000000">
                      <a:alpha val="50000"/>
                    </a:srgbClr>
                  </a:innerShdw>
                </a:effectLst>
                <a:latin typeface="PT Serif" panose="020A0603040505020204" pitchFamily="18" charset="77"/>
              </a:rPr>
              <a:t> </a:t>
            </a:r>
            <a:r>
              <a:rPr lang="en-US" sz="2800" b="1" i="0" u="none" strike="noStrike" spc="50" dirty="0" err="1">
                <a:ln w="0"/>
                <a:effectLst>
                  <a:innerShdw blurRad="63500" dist="50800" dir="13500000">
                    <a:srgbClr val="000000">
                      <a:alpha val="50000"/>
                    </a:srgbClr>
                  </a:innerShdw>
                </a:effectLst>
                <a:latin typeface="PT Serif" panose="020A0603040505020204" pitchFamily="18" charset="77"/>
              </a:rPr>
              <a:t>el</a:t>
            </a:r>
            <a:r>
              <a:rPr lang="en-US" sz="2800" b="1" i="0" u="none" strike="noStrike" spc="50" dirty="0">
                <a:ln w="0"/>
                <a:effectLst>
                  <a:innerShdw blurRad="63500" dist="50800" dir="13500000">
                    <a:srgbClr val="000000">
                      <a:alpha val="50000"/>
                    </a:srgbClr>
                  </a:innerShdw>
                </a:effectLst>
                <a:latin typeface="PT Serif" panose="020A0603040505020204" pitchFamily="18" charset="77"/>
              </a:rPr>
              <a:t> </a:t>
            </a:r>
            <a:r>
              <a:rPr lang="en-US" sz="2800" b="1" i="0" u="none" strike="noStrike" spc="50" dirty="0" err="1">
                <a:ln w="0"/>
                <a:effectLst>
                  <a:innerShdw blurRad="63500" dist="50800" dir="13500000">
                    <a:srgbClr val="000000">
                      <a:alpha val="50000"/>
                    </a:srgbClr>
                  </a:innerShdw>
                </a:effectLst>
                <a:latin typeface="PT Serif" panose="020A0603040505020204" pitchFamily="18" charset="77"/>
              </a:rPr>
              <a:t>pasado</a:t>
            </a:r>
            <a:r>
              <a:rPr lang="en-US" sz="2800" b="1" i="0" u="none" strike="noStrike" spc="50" dirty="0">
                <a:ln w="0"/>
                <a:effectLst>
                  <a:innerShdw blurRad="63500" dist="50800" dir="13500000">
                    <a:srgbClr val="000000">
                      <a:alpha val="50000"/>
                    </a:srgbClr>
                  </a:innerShdw>
                </a:effectLst>
                <a:latin typeface="PT Serif" panose="020A0603040505020204" pitchFamily="18" charset="77"/>
              </a:rPr>
              <a:t> </a:t>
            </a:r>
            <a:r>
              <a:rPr lang="en-US" sz="2800" b="1" i="0" u="none" strike="noStrike" spc="50" dirty="0" err="1">
                <a:ln w="0"/>
                <a:effectLst>
                  <a:innerShdw blurRad="63500" dist="50800" dir="13500000">
                    <a:srgbClr val="000000">
                      <a:alpha val="50000"/>
                    </a:srgbClr>
                  </a:innerShdw>
                </a:effectLst>
                <a:latin typeface="PT Serif" panose="020A0603040505020204" pitchFamily="18" charset="77"/>
              </a:rPr>
              <a:t>determinar</a:t>
            </a:r>
            <a:r>
              <a:rPr lang="en-US" sz="2800" b="1" i="0" u="none" strike="noStrike" spc="50" dirty="0">
                <a:ln w="0"/>
                <a:effectLst>
                  <a:innerShdw blurRad="63500" dist="50800" dir="13500000">
                    <a:srgbClr val="000000">
                      <a:alpha val="50000"/>
                    </a:srgbClr>
                  </a:innerShdw>
                </a:effectLst>
                <a:latin typeface="PT Serif" panose="020A0603040505020204" pitchFamily="18" charset="77"/>
              </a:rPr>
              <a:t> </a:t>
            </a:r>
            <a:r>
              <a:rPr lang="en-US" sz="2800" b="1" i="0" u="none" strike="noStrike" spc="50" dirty="0" err="1">
                <a:ln w="0"/>
                <a:effectLst>
                  <a:innerShdw blurRad="63500" dist="50800" dir="13500000">
                    <a:srgbClr val="000000">
                      <a:alpha val="50000"/>
                    </a:srgbClr>
                  </a:innerShdw>
                </a:effectLst>
                <a:latin typeface="PT Serif" panose="020A0603040505020204" pitchFamily="18" charset="77"/>
              </a:rPr>
              <a:t>el</a:t>
            </a:r>
            <a:r>
              <a:rPr lang="en-US" sz="2800" b="1" i="0" u="none" strike="noStrike" spc="50" dirty="0">
                <a:ln w="0"/>
                <a:effectLst>
                  <a:innerShdw blurRad="63500" dist="50800" dir="13500000">
                    <a:srgbClr val="000000">
                      <a:alpha val="50000"/>
                    </a:srgbClr>
                  </a:innerShdw>
                </a:effectLst>
                <a:latin typeface="PT Serif" panose="020A0603040505020204" pitchFamily="18" charset="77"/>
              </a:rPr>
              <a:t> </a:t>
            </a:r>
            <a:r>
              <a:rPr lang="en-US" sz="2800" b="1" i="0" u="none" strike="noStrike" spc="50" dirty="0" err="1">
                <a:ln w="0"/>
                <a:effectLst>
                  <a:innerShdw blurRad="63500" dist="50800" dir="13500000">
                    <a:srgbClr val="000000">
                      <a:alpha val="50000"/>
                    </a:srgbClr>
                  </a:innerShdw>
                </a:effectLst>
                <a:latin typeface="PT Serif" panose="020A0603040505020204" pitchFamily="18" charset="77"/>
              </a:rPr>
              <a:t>futuro</a:t>
            </a:r>
            <a:r>
              <a:rPr lang="en-US" sz="2800" b="1" i="0" u="none" strike="noStrike" spc="50" dirty="0">
                <a:ln w="0"/>
                <a:effectLst>
                  <a:innerShdw blurRad="63500" dist="50800" dir="13500000">
                    <a:srgbClr val="000000">
                      <a:alpha val="50000"/>
                    </a:srgbClr>
                  </a:innerShdw>
                </a:effectLst>
                <a:latin typeface="PT Serif" panose="020A0603040505020204" pitchFamily="18" charset="77"/>
              </a:rPr>
              <a:t>?</a:t>
            </a:r>
            <a:br>
              <a:rPr lang="en-US" sz="2800" b="1" i="0" u="none" strike="noStrike" spc="50" dirty="0">
                <a:ln w="0"/>
                <a:effectLst>
                  <a:innerShdw blurRad="63500" dist="50800" dir="13500000">
                    <a:srgbClr val="000000">
                      <a:alpha val="50000"/>
                    </a:srgbClr>
                  </a:innerShdw>
                </a:effectLst>
                <a:latin typeface="PT Serif" panose="020A0603040505020204" pitchFamily="18" charset="77"/>
              </a:rPr>
            </a:br>
            <a:br>
              <a:rPr lang="en-US" sz="2800" b="1" i="0" u="none" strike="noStrike" spc="50" dirty="0">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br>
            <a:r>
              <a:rPr lang="en-US" sz="2000" b="1" i="1" u="none" strike="noStrike" spc="50" dirty="0" err="1">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Dilema</a:t>
            </a:r>
            <a:r>
              <a:rPr lang="en-US" sz="2000" b="1" i="1" u="none" strike="noStrike" spc="50" dirty="0">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 </a:t>
            </a:r>
            <a:r>
              <a:rPr lang="en-US" sz="2000" b="1" i="1" u="none" strike="noStrike" spc="50" dirty="0" err="1">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ético</a:t>
            </a:r>
            <a:r>
              <a:rPr lang="en-US" sz="2000" b="1" i="1" u="none" strike="noStrike" spc="50" dirty="0">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 </a:t>
            </a:r>
            <a:r>
              <a:rPr lang="en-US" sz="2000" b="1" i="1" u="none" strike="noStrike" spc="50" dirty="0" err="1">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en</a:t>
            </a:r>
            <a:r>
              <a:rPr lang="en-US" sz="2000" b="1" i="1" u="none" strike="noStrike" spc="50" dirty="0">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 </a:t>
            </a:r>
            <a:r>
              <a:rPr lang="en-US" sz="2000" b="1" i="1" u="none" strike="noStrike" spc="50" dirty="0" err="1">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trasplante</a:t>
            </a:r>
            <a:r>
              <a:rPr lang="en-US" sz="2000" b="1" i="1" u="none" strike="noStrike" spc="50" dirty="0">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 </a:t>
            </a:r>
            <a:r>
              <a:rPr lang="en-US" sz="2000" b="1" i="1" u="none" strike="noStrike" spc="50" dirty="0" err="1">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hepático</a:t>
            </a:r>
            <a:r>
              <a:rPr lang="en-US" sz="2000" b="1" i="1" u="none" strike="noStrike" spc="50" dirty="0">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 </a:t>
            </a:r>
            <a:r>
              <a:rPr lang="en-US" sz="2000" b="1" i="1" u="none" strike="noStrike" spc="50" dirty="0" err="1">
                <a:ln w="0"/>
                <a:solidFill>
                  <a:schemeClr val="accent2">
                    <a:lumMod val="75000"/>
                  </a:schemeClr>
                </a:solidFill>
                <a:effectLst>
                  <a:innerShdw blurRad="63500" dist="50800" dir="13500000">
                    <a:srgbClr val="000000">
                      <a:alpha val="50000"/>
                    </a:srgbClr>
                  </a:innerShdw>
                </a:effectLst>
                <a:latin typeface="PT Serif" panose="020A0603040505020204" pitchFamily="18" charset="77"/>
              </a:rPr>
              <a:t>urgente</a:t>
            </a:r>
            <a:br>
              <a:rPr lang="en-US" sz="2000" b="1" spc="50" dirty="0">
                <a:ln w="0"/>
                <a:solidFill>
                  <a:schemeClr val="accent2"/>
                </a:solidFill>
                <a:effectLst>
                  <a:innerShdw blurRad="63500" dist="50800" dir="13500000">
                    <a:srgbClr val="000000">
                      <a:alpha val="50000"/>
                    </a:srgbClr>
                  </a:innerShdw>
                </a:effectLst>
                <a:latin typeface="PT Serif" panose="020A0603040505020204" pitchFamily="18" charset="77"/>
              </a:rPr>
            </a:br>
            <a:endParaRPr lang="en-US" sz="2800" dirty="0">
              <a:solidFill>
                <a:schemeClr val="accent2"/>
              </a:solidFill>
              <a:latin typeface="PT Serif" panose="020A0603040505020204" pitchFamily="18" charset="77"/>
            </a:endParaRP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151" y="3645810"/>
            <a:ext cx="2872978" cy="15122"/>
          </a:xfrm>
          <a:custGeom>
            <a:avLst/>
            <a:gdLst>
              <a:gd name="connsiteX0" fmla="*/ 0 w 2872978"/>
              <a:gd name="connsiteY0" fmla="*/ 0 h 15122"/>
              <a:gd name="connsiteX1" fmla="*/ 574596 w 2872978"/>
              <a:gd name="connsiteY1" fmla="*/ 0 h 15122"/>
              <a:gd name="connsiteX2" fmla="*/ 1120461 w 2872978"/>
              <a:gd name="connsiteY2" fmla="*/ 0 h 15122"/>
              <a:gd name="connsiteX3" fmla="*/ 1666327 w 2872978"/>
              <a:gd name="connsiteY3" fmla="*/ 0 h 15122"/>
              <a:gd name="connsiteX4" fmla="*/ 2298382 w 2872978"/>
              <a:gd name="connsiteY4" fmla="*/ 0 h 15122"/>
              <a:gd name="connsiteX5" fmla="*/ 2872978 w 2872978"/>
              <a:gd name="connsiteY5" fmla="*/ 0 h 15122"/>
              <a:gd name="connsiteX6" fmla="*/ 2872978 w 2872978"/>
              <a:gd name="connsiteY6" fmla="*/ 15122 h 15122"/>
              <a:gd name="connsiteX7" fmla="*/ 2298382 w 2872978"/>
              <a:gd name="connsiteY7" fmla="*/ 15122 h 15122"/>
              <a:gd name="connsiteX8" fmla="*/ 1809976 w 2872978"/>
              <a:gd name="connsiteY8" fmla="*/ 15122 h 15122"/>
              <a:gd name="connsiteX9" fmla="*/ 1264110 w 2872978"/>
              <a:gd name="connsiteY9" fmla="*/ 15122 h 15122"/>
              <a:gd name="connsiteX10" fmla="*/ 718245 w 2872978"/>
              <a:gd name="connsiteY10" fmla="*/ 15122 h 15122"/>
              <a:gd name="connsiteX11" fmla="*/ 0 w 2872978"/>
              <a:gd name="connsiteY11" fmla="*/ 15122 h 15122"/>
              <a:gd name="connsiteX12" fmla="*/ 0 w 2872978"/>
              <a:gd name="connsiteY12"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2978" h="15122" fill="none" extrusionOk="0">
                <a:moveTo>
                  <a:pt x="0" y="0"/>
                </a:moveTo>
                <a:cubicBezTo>
                  <a:pt x="172719" y="24730"/>
                  <a:pt x="453930" y="-2711"/>
                  <a:pt x="574596" y="0"/>
                </a:cubicBezTo>
                <a:cubicBezTo>
                  <a:pt x="695262" y="2711"/>
                  <a:pt x="865623" y="-7967"/>
                  <a:pt x="1120461" y="0"/>
                </a:cubicBezTo>
                <a:cubicBezTo>
                  <a:pt x="1375299" y="7967"/>
                  <a:pt x="1550624" y="18063"/>
                  <a:pt x="1666327" y="0"/>
                </a:cubicBezTo>
                <a:cubicBezTo>
                  <a:pt x="1782030" y="-18063"/>
                  <a:pt x="2095408" y="-11159"/>
                  <a:pt x="2298382" y="0"/>
                </a:cubicBezTo>
                <a:cubicBezTo>
                  <a:pt x="2501357" y="11159"/>
                  <a:pt x="2725122" y="-5565"/>
                  <a:pt x="2872978" y="0"/>
                </a:cubicBezTo>
                <a:cubicBezTo>
                  <a:pt x="2873303" y="3899"/>
                  <a:pt x="2873522" y="8667"/>
                  <a:pt x="2872978" y="15122"/>
                </a:cubicBezTo>
                <a:cubicBezTo>
                  <a:pt x="2601857" y="-3645"/>
                  <a:pt x="2424161" y="-10278"/>
                  <a:pt x="2298382" y="15122"/>
                </a:cubicBezTo>
                <a:cubicBezTo>
                  <a:pt x="2172603" y="40522"/>
                  <a:pt x="1996400" y="38185"/>
                  <a:pt x="1809976" y="15122"/>
                </a:cubicBezTo>
                <a:cubicBezTo>
                  <a:pt x="1623552" y="-7941"/>
                  <a:pt x="1525733" y="8992"/>
                  <a:pt x="1264110" y="15122"/>
                </a:cubicBezTo>
                <a:cubicBezTo>
                  <a:pt x="1002487" y="21252"/>
                  <a:pt x="908261" y="27721"/>
                  <a:pt x="718245" y="15122"/>
                </a:cubicBezTo>
                <a:cubicBezTo>
                  <a:pt x="528229" y="2523"/>
                  <a:pt x="176399" y="47852"/>
                  <a:pt x="0" y="15122"/>
                </a:cubicBezTo>
                <a:cubicBezTo>
                  <a:pt x="684" y="10247"/>
                  <a:pt x="701" y="5846"/>
                  <a:pt x="0" y="0"/>
                </a:cubicBezTo>
                <a:close/>
              </a:path>
              <a:path w="2872978" h="15122" stroke="0" extrusionOk="0">
                <a:moveTo>
                  <a:pt x="0" y="0"/>
                </a:moveTo>
                <a:cubicBezTo>
                  <a:pt x="246331" y="2114"/>
                  <a:pt x="364990" y="-5865"/>
                  <a:pt x="517136" y="0"/>
                </a:cubicBezTo>
                <a:cubicBezTo>
                  <a:pt x="669282" y="5865"/>
                  <a:pt x="842769" y="11362"/>
                  <a:pt x="1149191" y="0"/>
                </a:cubicBezTo>
                <a:cubicBezTo>
                  <a:pt x="1455613" y="-11362"/>
                  <a:pt x="1529783" y="19802"/>
                  <a:pt x="1637597" y="0"/>
                </a:cubicBezTo>
                <a:cubicBezTo>
                  <a:pt x="1745411" y="-19802"/>
                  <a:pt x="1889711" y="-2153"/>
                  <a:pt x="2126004" y="0"/>
                </a:cubicBezTo>
                <a:cubicBezTo>
                  <a:pt x="2362297" y="2153"/>
                  <a:pt x="2713040" y="-27867"/>
                  <a:pt x="2872978" y="0"/>
                </a:cubicBezTo>
                <a:cubicBezTo>
                  <a:pt x="2873369" y="4515"/>
                  <a:pt x="2873005" y="9009"/>
                  <a:pt x="2872978" y="15122"/>
                </a:cubicBezTo>
                <a:cubicBezTo>
                  <a:pt x="2703040" y="37871"/>
                  <a:pt x="2574829" y="13353"/>
                  <a:pt x="2327112" y="15122"/>
                </a:cubicBezTo>
                <a:cubicBezTo>
                  <a:pt x="2079395" y="16891"/>
                  <a:pt x="2026258" y="-3474"/>
                  <a:pt x="1781246" y="15122"/>
                </a:cubicBezTo>
                <a:cubicBezTo>
                  <a:pt x="1536234" y="33718"/>
                  <a:pt x="1507455" y="17130"/>
                  <a:pt x="1235381" y="15122"/>
                </a:cubicBezTo>
                <a:cubicBezTo>
                  <a:pt x="963308" y="13114"/>
                  <a:pt x="884834" y="-13851"/>
                  <a:pt x="603325" y="15122"/>
                </a:cubicBezTo>
                <a:cubicBezTo>
                  <a:pt x="321816" y="44095"/>
                  <a:pt x="204416" y="6262"/>
                  <a:pt x="0" y="15122"/>
                </a:cubicBezTo>
                <a:cubicBezTo>
                  <a:pt x="402" y="9777"/>
                  <a:pt x="-270" y="6349"/>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Un dibujo de una persona&#10;&#10;Descripción generada automáticamente con confianza baja">
            <a:extLst>
              <a:ext uri="{FF2B5EF4-FFF2-40B4-BE49-F238E27FC236}">
                <a16:creationId xmlns:a16="http://schemas.microsoft.com/office/drawing/2014/main" id="{FCD164F5-CA39-B791-ED71-0F30E30A4ACA}"/>
              </a:ext>
            </a:extLst>
          </p:cNvPr>
          <p:cNvPicPr>
            <a:picLocks noGrp="1" noChangeAspect="1"/>
          </p:cNvPicPr>
          <p:nvPr>
            <p:ph idx="1"/>
          </p:nvPr>
        </p:nvPicPr>
        <p:blipFill rotWithShape="1">
          <a:blip r:embed="rId3"/>
          <a:srcRect l="3070" t="298" r="4585" b="268"/>
          <a:stretch/>
        </p:blipFill>
        <p:spPr>
          <a:xfrm>
            <a:off x="4581850" y="0"/>
            <a:ext cx="5496254" cy="567055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1">
            <a:extLst>
              <a:ext uri="{FF2B5EF4-FFF2-40B4-BE49-F238E27FC236}">
                <a16:creationId xmlns:a16="http://schemas.microsoft.com/office/drawing/2014/main" id="{67DA4D08-1C26-F711-30DB-7DFF720B4685}"/>
              </a:ext>
            </a:extLst>
          </p:cNvPr>
          <p:cNvSpPr txBox="1"/>
          <p:nvPr/>
        </p:nvSpPr>
        <p:spPr>
          <a:xfrm>
            <a:off x="672712" y="3772329"/>
            <a:ext cx="2689031" cy="627442"/>
          </a:xfrm>
          <a:prstGeom prst="rect">
            <a:avLst/>
          </a:prstGeom>
          <a:noFill/>
          <a:ln>
            <a:noFill/>
          </a:ln>
        </p:spPr>
        <p:txBody>
          <a:bodyPr vert="horz" wrap="square" lIns="50636" tIns="25318" rIns="50636" bIns="25318" anchorCtr="0" compatLnSpc="0">
            <a:spAutoFit/>
          </a:bodyPr>
          <a:lstStyle/>
          <a:p>
            <a:pPr marL="0" marR="0" lvl="0" indent="0" rtl="0" hangingPunct="0">
              <a:spcBef>
                <a:spcPts val="0"/>
              </a:spcBef>
              <a:spcAft>
                <a:spcPts val="0"/>
              </a:spcAft>
              <a:buNone/>
              <a:tabLst/>
              <a:defRPr sz="1300"/>
            </a:pPr>
            <a:r>
              <a:rPr lang="es-ES" sz="900" b="1" i="0" u="none" strike="noStrike" kern="1200" cap="none" dirty="0">
                <a:ln>
                  <a:noFill/>
                </a:ln>
                <a:latin typeface="Noto Sans" pitchFamily="34"/>
                <a:ea typeface="Noto Sans CJK SC" pitchFamily="2"/>
                <a:cs typeface="Noto Sans Devanagari" pitchFamily="2"/>
              </a:rPr>
              <a:t>Ana Guiberteau</a:t>
            </a:r>
          </a:p>
          <a:p>
            <a:pPr marL="0" marR="0" lvl="0" indent="0" rtl="0" hangingPunct="0">
              <a:spcBef>
                <a:spcPts val="0"/>
              </a:spcBef>
              <a:spcAft>
                <a:spcPts val="0"/>
              </a:spcAft>
              <a:buNone/>
              <a:tabLst/>
              <a:defRPr sz="1300"/>
            </a:pPr>
            <a:endParaRPr lang="es-ES" sz="800" b="1" i="0" u="none" strike="noStrike" kern="1200" cap="none" dirty="0">
              <a:ln>
                <a:noFill/>
              </a:ln>
              <a:latin typeface="Noto Sans" pitchFamily="34"/>
              <a:ea typeface="Noto Sans CJK SC" pitchFamily="2"/>
              <a:cs typeface="Noto Sans Devanagari" pitchFamily="2"/>
            </a:endParaRPr>
          </a:p>
          <a:p>
            <a:pPr marL="0" marR="0" lvl="0" indent="0" rtl="0" hangingPunct="0">
              <a:spcBef>
                <a:spcPts val="0"/>
              </a:spcBef>
              <a:spcAft>
                <a:spcPts val="0"/>
              </a:spcAft>
              <a:buNone/>
              <a:tabLst/>
              <a:defRPr sz="1300"/>
            </a:pPr>
            <a:r>
              <a:rPr lang="es-ES" sz="800" dirty="0">
                <a:latin typeface="Noto Sans" pitchFamily="34"/>
                <a:ea typeface="Noto Sans CJK SC" pitchFamily="2"/>
                <a:cs typeface="Noto Sans Devanagari" pitchFamily="2"/>
              </a:rPr>
              <a:t>Aparato Digestivo. </a:t>
            </a:r>
            <a:r>
              <a:rPr lang="es-ES" sz="800" b="0" i="0" u="none" strike="noStrike" kern="1200" cap="none" dirty="0">
                <a:ln>
                  <a:noFill/>
                </a:ln>
                <a:latin typeface="Noto Sans" pitchFamily="34"/>
                <a:ea typeface="Noto Sans CJK SC" pitchFamily="2"/>
                <a:cs typeface="Noto Sans Devanagari" pitchFamily="2"/>
              </a:rPr>
              <a:t>Hepatología y Trasplante Hepático</a:t>
            </a:r>
          </a:p>
          <a:p>
            <a:pPr marL="0" marR="0" lvl="0" indent="0" rtl="0" hangingPunct="0">
              <a:spcBef>
                <a:spcPts val="0"/>
              </a:spcBef>
              <a:spcAft>
                <a:spcPts val="0"/>
              </a:spcAft>
              <a:buNone/>
              <a:tabLst/>
              <a:defRPr sz="1300"/>
            </a:pPr>
            <a:r>
              <a:rPr lang="es-ES" sz="800" b="1" dirty="0">
                <a:latin typeface="Noto Sans" pitchFamily="34"/>
                <a:ea typeface="Noto Sans CJK SC" pitchFamily="2"/>
                <a:cs typeface="Noto Sans Devanagari" pitchFamily="2"/>
              </a:rPr>
              <a:t>Hospital Universitario de Badajoz</a:t>
            </a:r>
            <a:endParaRPr lang="es-ES" sz="800" b="1" i="0" u="none" strike="noStrike" kern="1200" cap="none" dirty="0">
              <a:ln>
                <a:noFill/>
              </a:ln>
              <a:latin typeface="Noto Sans" pitchFamily="34"/>
              <a:ea typeface="Noto Sans CJK SC" pitchFamily="2"/>
              <a:cs typeface="Noto Sans Devanagari" pitchFamily="2"/>
            </a:endParaRPr>
          </a:p>
        </p:txBody>
      </p:sp>
      <p:grpSp>
        <p:nvGrpSpPr>
          <p:cNvPr id="6" name="Grupo 5">
            <a:extLst>
              <a:ext uri="{FF2B5EF4-FFF2-40B4-BE49-F238E27FC236}">
                <a16:creationId xmlns:a16="http://schemas.microsoft.com/office/drawing/2014/main" id="{35D9F09A-67BF-043B-44F3-906313B38690}"/>
              </a:ext>
            </a:extLst>
          </p:cNvPr>
          <p:cNvGrpSpPr/>
          <p:nvPr/>
        </p:nvGrpSpPr>
        <p:grpSpPr>
          <a:xfrm>
            <a:off x="994106" y="4823295"/>
            <a:ext cx="5230046" cy="681024"/>
            <a:chOff x="86926" y="115481"/>
            <a:chExt cx="11424607" cy="1161793"/>
          </a:xfrm>
        </p:grpSpPr>
        <p:pic>
          <p:nvPicPr>
            <p:cNvPr id="7" name="Imagen 6" descr="Forma&#10;&#10;El contenido generado por IA puede ser incorrecto.">
              <a:extLst>
                <a:ext uri="{FF2B5EF4-FFF2-40B4-BE49-F238E27FC236}">
                  <a16:creationId xmlns:a16="http://schemas.microsoft.com/office/drawing/2014/main" id="{35790036-7C8C-064F-47F6-4A0D1218D68D}"/>
                </a:ext>
              </a:extLst>
            </p:cNvPr>
            <p:cNvPicPr/>
            <p:nvPr/>
          </p:nvPicPr>
          <p:blipFill>
            <a:blip r:embed="rId4">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8" name="Imagen 7">
              <a:extLst>
                <a:ext uri="{FF2B5EF4-FFF2-40B4-BE49-F238E27FC236}">
                  <a16:creationId xmlns:a16="http://schemas.microsoft.com/office/drawing/2014/main" id="{9237D2F4-C0D1-4DF2-3DF9-40104C74ED44}"/>
                </a:ext>
              </a:extLst>
            </p:cNvPr>
            <p:cNvPicPr/>
            <p:nvPr/>
          </p:nvPicPr>
          <p:blipFill>
            <a:blip r:embed="rId5"/>
            <a:stretch>
              <a:fillRect/>
            </a:stretch>
          </p:blipFill>
          <p:spPr>
            <a:xfrm>
              <a:off x="1856096" y="115481"/>
              <a:ext cx="2217969" cy="1161793"/>
            </a:xfrm>
            <a:prstGeom prst="rect">
              <a:avLst/>
            </a:prstGeom>
          </p:spPr>
        </p:pic>
        <p:pic>
          <p:nvPicPr>
            <p:cNvPr id="10" name="Imagen 9">
              <a:extLst>
                <a:ext uri="{FF2B5EF4-FFF2-40B4-BE49-F238E27FC236}">
                  <a16:creationId xmlns:a16="http://schemas.microsoft.com/office/drawing/2014/main" id="{FEF452AC-8370-A748-8E4F-1ED202ACF2E3}"/>
                </a:ext>
              </a:extLst>
            </p:cNvPr>
            <p:cNvPicPr/>
            <p:nvPr/>
          </p:nvPicPr>
          <p:blipFill>
            <a:blip r:embed="rId6"/>
            <a:stretch>
              <a:fillRect/>
            </a:stretch>
          </p:blipFill>
          <p:spPr>
            <a:xfrm>
              <a:off x="4127756" y="426292"/>
              <a:ext cx="1167575" cy="823142"/>
            </a:xfrm>
            <a:prstGeom prst="rect">
              <a:avLst/>
            </a:prstGeom>
          </p:spPr>
        </p:pic>
        <p:pic>
          <p:nvPicPr>
            <p:cNvPr id="12" name="Imagen 11" descr="Imagen que contiene Texto&#10;&#10;El contenido generado por IA puede ser incorrecto.">
              <a:extLst>
                <a:ext uri="{FF2B5EF4-FFF2-40B4-BE49-F238E27FC236}">
                  <a16:creationId xmlns:a16="http://schemas.microsoft.com/office/drawing/2014/main" id="{F1558877-06C8-6571-6D18-88E50FF06086}"/>
                </a:ext>
              </a:extLst>
            </p:cNvPr>
            <p:cNvPicPr/>
            <p:nvPr/>
          </p:nvPicPr>
          <p:blipFill>
            <a:blip r:embed="rId7">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spTree>
    <p:extLst>
      <p:ext uri="{BB962C8B-B14F-4D97-AF65-F5344CB8AC3E}">
        <p14:creationId xmlns:p14="http://schemas.microsoft.com/office/powerpoint/2010/main" val="3299121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9FA21C-E871-3188-985F-0E5F1DAAB5A2}"/>
              </a:ext>
            </a:extLst>
          </p:cNvPr>
          <p:cNvSpPr>
            <a:spLocks noGrp="1"/>
          </p:cNvSpPr>
          <p:nvPr>
            <p:ph type="title"/>
          </p:nvPr>
        </p:nvSpPr>
        <p:spPr>
          <a:xfrm>
            <a:off x="98242" y="510930"/>
            <a:ext cx="5473699" cy="1412463"/>
          </a:xfrm>
        </p:spPr>
        <p:txBody>
          <a:bodyPr anchor="ctr">
            <a:normAutofit/>
          </a:bodyPr>
          <a:lstStyle/>
          <a:p>
            <a:pPr algn="ctr"/>
            <a:r>
              <a:rPr lang="es-ES" sz="2800" b="1" i="1" dirty="0"/>
              <a:t>¿ Cómo creéis que habrías actuado en vuestra Unidad de trasplante?</a:t>
            </a:r>
          </a:p>
        </p:txBody>
      </p:sp>
      <p:sp>
        <p:nvSpPr>
          <p:cNvPr id="3" name="Marcador de contenido 2">
            <a:extLst>
              <a:ext uri="{FF2B5EF4-FFF2-40B4-BE49-F238E27FC236}">
                <a16:creationId xmlns:a16="http://schemas.microsoft.com/office/drawing/2014/main" id="{DB48E05E-21E2-CFB3-E40A-8B5C4D3C366B}"/>
              </a:ext>
            </a:extLst>
          </p:cNvPr>
          <p:cNvSpPr>
            <a:spLocks noGrp="1"/>
          </p:cNvSpPr>
          <p:nvPr>
            <p:ph idx="1"/>
          </p:nvPr>
        </p:nvSpPr>
        <p:spPr>
          <a:xfrm>
            <a:off x="248093" y="2042525"/>
            <a:ext cx="5245395" cy="3117095"/>
          </a:xfrm>
        </p:spPr>
        <p:txBody>
          <a:bodyPr anchor="ctr">
            <a:normAutofit/>
          </a:bodyPr>
          <a:lstStyle/>
          <a:p>
            <a:pPr marL="342900" indent="-342900">
              <a:buFont typeface="+mj-lt"/>
              <a:buAutoNum type="arabicPeriod"/>
            </a:pPr>
            <a:r>
              <a:rPr lang="es-ES" sz="1800" dirty="0"/>
              <a:t>Dada la edad y valoración psiquiátrica favorable, </a:t>
            </a:r>
            <a:r>
              <a:rPr lang="es-ES" sz="1800" b="1" u="sng" dirty="0"/>
              <a:t>habríamos incluido a la paciente en código 0.</a:t>
            </a:r>
          </a:p>
          <a:p>
            <a:pPr marL="342900" indent="-342900">
              <a:buFont typeface="+mj-lt"/>
              <a:buAutoNum type="arabicPeriod"/>
            </a:pPr>
            <a:endParaRPr lang="es-ES" sz="1800" b="1" dirty="0"/>
          </a:p>
          <a:p>
            <a:pPr marL="342900" indent="-342900">
              <a:buFont typeface="+mj-lt"/>
              <a:buAutoNum type="arabicPeriod"/>
            </a:pPr>
            <a:r>
              <a:rPr lang="es-ES" sz="1800" dirty="0"/>
              <a:t>Por los antecedentes psiquiátricos y numerosos intentos autolíticos, </a:t>
            </a:r>
            <a:r>
              <a:rPr lang="es-ES" sz="1800" b="1" u="sng" dirty="0"/>
              <a:t>habríamos desestimado el trasplante</a:t>
            </a:r>
            <a:r>
              <a:rPr lang="es-ES" sz="1800" u="sng" dirty="0"/>
              <a:t>.</a:t>
            </a:r>
          </a:p>
          <a:p>
            <a:pPr marL="342900" indent="-342900">
              <a:buFont typeface="+mj-lt"/>
              <a:buAutoNum type="arabicPeriod"/>
            </a:pPr>
            <a:endParaRPr lang="es-ES" sz="1800" dirty="0"/>
          </a:p>
          <a:p>
            <a:pPr marL="342900" indent="-342900">
              <a:buFont typeface="+mj-lt"/>
              <a:buAutoNum type="arabicPeriod"/>
            </a:pPr>
            <a:r>
              <a:rPr lang="es-ES" sz="1800" dirty="0"/>
              <a:t>Tenemos </a:t>
            </a:r>
            <a:r>
              <a:rPr lang="es-ES" sz="1800" b="1" u="sng" dirty="0"/>
              <a:t>opción de recibir asesoría legal </a:t>
            </a:r>
            <a:r>
              <a:rPr lang="es-ES" sz="1800" dirty="0"/>
              <a:t>(Servicio de Medicina Legal/ otros) para orientar nuestra decisión.</a:t>
            </a:r>
          </a:p>
        </p:txBody>
      </p:sp>
      <p:pic>
        <p:nvPicPr>
          <p:cNvPr id="4" name="Imagen 3" descr="Una señal de tránsito&#10;&#10;Descripción generada automáticamente">
            <a:extLst>
              <a:ext uri="{FF2B5EF4-FFF2-40B4-BE49-F238E27FC236}">
                <a16:creationId xmlns:a16="http://schemas.microsoft.com/office/drawing/2014/main" id="{03852CBC-B6E5-B77E-391C-D400472DDD51}"/>
              </a:ext>
            </a:extLst>
          </p:cNvPr>
          <p:cNvPicPr>
            <a:picLocks noChangeAspect="1"/>
          </p:cNvPicPr>
          <p:nvPr/>
        </p:nvPicPr>
        <p:blipFill>
          <a:blip r:embed="rId3">
            <a:alphaModFix am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571" r="24595" b="1"/>
          <a:stretch>
            <a:fillRect/>
          </a:stretch>
        </p:blipFill>
        <p:spPr>
          <a:xfrm>
            <a:off x="5670183" y="-9001"/>
            <a:ext cx="4410442" cy="5679551"/>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21845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539" y="5892"/>
            <a:ext cx="9233502" cy="1669253"/>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8749" y="0"/>
            <a:ext cx="9223771" cy="1663361"/>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ítulo 5">
            <a:extLst>
              <a:ext uri="{FF2B5EF4-FFF2-40B4-BE49-F238E27FC236}">
                <a16:creationId xmlns:a16="http://schemas.microsoft.com/office/drawing/2014/main" id="{A73BA3C1-BC48-6C69-9543-41CEA8453D39}"/>
              </a:ext>
            </a:extLst>
          </p:cNvPr>
          <p:cNvSpPr>
            <a:spLocks noGrp="1"/>
          </p:cNvSpPr>
          <p:nvPr>
            <p:ph type="title"/>
          </p:nvPr>
        </p:nvSpPr>
        <p:spPr>
          <a:xfrm>
            <a:off x="915167" y="627540"/>
            <a:ext cx="8696709" cy="678818"/>
          </a:xfrm>
        </p:spPr>
        <p:txBody>
          <a:bodyPr vert="horz" lIns="91440" tIns="45720" rIns="91440" bIns="45720" rtlCol="0">
            <a:normAutofit fontScale="90000"/>
          </a:bodyPr>
          <a:lstStyle/>
          <a:p>
            <a:pPr defTabSz="914400"/>
            <a:r>
              <a:rPr lang="en-US" sz="3600" kern="1200" dirty="0">
                <a:latin typeface="+mn-lt"/>
                <a:ea typeface="+mj-ea"/>
                <a:cs typeface="+mj-cs"/>
              </a:rPr>
              <a:t>¿ </a:t>
            </a:r>
            <a:r>
              <a:rPr lang="en-US" sz="3600" dirty="0" err="1">
                <a:latin typeface="+mn-lt"/>
              </a:rPr>
              <a:t>Cómo</a:t>
            </a:r>
            <a:r>
              <a:rPr lang="en-US" sz="3600" dirty="0">
                <a:latin typeface="+mn-lt"/>
              </a:rPr>
              <a:t> </a:t>
            </a:r>
            <a:r>
              <a:rPr lang="en-US" sz="3600" dirty="0" err="1">
                <a:latin typeface="+mn-lt"/>
              </a:rPr>
              <a:t>actuamos</a:t>
            </a:r>
            <a:r>
              <a:rPr lang="en-US" sz="3600" dirty="0">
                <a:latin typeface="+mn-lt"/>
              </a:rPr>
              <a:t> </a:t>
            </a:r>
            <a:r>
              <a:rPr lang="en-US" sz="3600" kern="1200" dirty="0" err="1">
                <a:latin typeface="+mn-lt"/>
                <a:ea typeface="+mj-ea"/>
                <a:cs typeface="+mj-cs"/>
              </a:rPr>
              <a:t>en</a:t>
            </a:r>
            <a:r>
              <a:rPr lang="en-US" sz="3600" kern="1200" dirty="0">
                <a:latin typeface="+mn-lt"/>
                <a:ea typeface="+mj-ea"/>
                <a:cs typeface="+mj-cs"/>
              </a:rPr>
              <a:t> </a:t>
            </a:r>
            <a:r>
              <a:rPr lang="en-US" sz="3600" kern="1200" dirty="0" err="1">
                <a:latin typeface="+mn-lt"/>
                <a:ea typeface="+mj-ea"/>
                <a:cs typeface="+mj-cs"/>
              </a:rPr>
              <a:t>nuestra</a:t>
            </a:r>
            <a:r>
              <a:rPr lang="en-US" sz="3600" kern="1200" dirty="0">
                <a:latin typeface="+mn-lt"/>
                <a:ea typeface="+mj-ea"/>
                <a:cs typeface="+mj-cs"/>
              </a:rPr>
              <a:t> </a:t>
            </a:r>
            <a:r>
              <a:rPr lang="en-US" sz="3600" kern="1200" dirty="0" err="1">
                <a:latin typeface="+mn-lt"/>
                <a:ea typeface="+mj-ea"/>
                <a:cs typeface="+mj-cs"/>
              </a:rPr>
              <a:t>situación</a:t>
            </a:r>
            <a:r>
              <a:rPr lang="en-US" sz="3600" kern="1200" dirty="0">
                <a:latin typeface="+mn-lt"/>
                <a:ea typeface="+mj-ea"/>
                <a:cs typeface="+mj-cs"/>
              </a:rPr>
              <a:t>?</a:t>
            </a:r>
            <a:br>
              <a:rPr lang="en-US" sz="3600" kern="1200" dirty="0">
                <a:latin typeface="+mj-lt"/>
                <a:ea typeface="+mj-ea"/>
                <a:cs typeface="+mj-cs"/>
              </a:rPr>
            </a:br>
            <a:endParaRPr lang="en-US" sz="3600" kern="1200" dirty="0">
              <a:latin typeface="+mj-lt"/>
              <a:ea typeface="+mj-ea"/>
              <a:cs typeface="+mj-cs"/>
            </a:endParaRPr>
          </a:p>
        </p:txBody>
      </p:sp>
      <p:sp>
        <p:nvSpPr>
          <p:cNvPr id="18" name="Rectangle 17">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447" y="627540"/>
            <a:ext cx="105846" cy="5821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ángulo redondeado 8">
            <a:extLst>
              <a:ext uri="{FF2B5EF4-FFF2-40B4-BE49-F238E27FC236}">
                <a16:creationId xmlns:a16="http://schemas.microsoft.com/office/drawing/2014/main" id="{449C20C0-9961-7728-D555-2855B1A290C3}"/>
              </a:ext>
            </a:extLst>
          </p:cNvPr>
          <p:cNvSpPr/>
          <p:nvPr/>
        </p:nvSpPr>
        <p:spPr>
          <a:xfrm>
            <a:off x="714829" y="4351765"/>
            <a:ext cx="4325483" cy="1102406"/>
          </a:xfrm>
          <a:prstGeom prst="roundRect">
            <a:avLst/>
          </a:prstGeom>
          <a:solidFill>
            <a:schemeClr val="accent2">
              <a:lumMod val="20000"/>
              <a:lumOff val="80000"/>
            </a:schemeClr>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i="1" dirty="0">
                <a:solidFill>
                  <a:schemeClr val="accent2">
                    <a:lumMod val="75000"/>
                  </a:schemeClr>
                </a:solidFill>
              </a:rPr>
              <a:t>Inclusión en lista activa de trasplante hepático: código cero</a:t>
            </a:r>
          </a:p>
        </p:txBody>
      </p:sp>
      <p:sp>
        <p:nvSpPr>
          <p:cNvPr id="10" name="CuadroTexto 9">
            <a:extLst>
              <a:ext uri="{FF2B5EF4-FFF2-40B4-BE49-F238E27FC236}">
                <a16:creationId xmlns:a16="http://schemas.microsoft.com/office/drawing/2014/main" id="{35B5E4CA-5957-B5A8-98B1-F1355FA55621}"/>
              </a:ext>
            </a:extLst>
          </p:cNvPr>
          <p:cNvSpPr txBox="1"/>
          <p:nvPr/>
        </p:nvSpPr>
        <p:spPr>
          <a:xfrm>
            <a:off x="5596699" y="1653129"/>
            <a:ext cx="3965632" cy="3508653"/>
          </a:xfrm>
          <a:prstGeom prst="rect">
            <a:avLst/>
          </a:prstGeom>
          <a:solidFill>
            <a:schemeClr val="bg1"/>
          </a:solidFill>
          <a:ln>
            <a:solidFill>
              <a:schemeClr val="accent2">
                <a:lumMod val="75000"/>
              </a:schemeClr>
            </a:solidFill>
          </a:ln>
        </p:spPr>
        <p:txBody>
          <a:bodyPr wrap="square" rtlCol="0">
            <a:spAutoFit/>
          </a:bodyPr>
          <a:lstStyle/>
          <a:p>
            <a:endParaRPr lang="es-ES" sz="1400" b="1" dirty="0"/>
          </a:p>
          <a:p>
            <a:r>
              <a:rPr lang="es-ES" sz="1600" b="1" dirty="0"/>
              <a:t>”Inclinaron la balanza”:</a:t>
            </a:r>
          </a:p>
          <a:p>
            <a:endParaRPr lang="es-ES" sz="1600" b="1" dirty="0"/>
          </a:p>
          <a:p>
            <a:pPr marL="285750" indent="-285750">
              <a:buFontTx/>
              <a:buChar char="-"/>
            </a:pPr>
            <a:r>
              <a:rPr lang="es-ES" sz="1600" dirty="0"/>
              <a:t>Valoración favorable </a:t>
            </a:r>
            <a:r>
              <a:rPr lang="es-ES" sz="1600" dirty="0">
                <a:solidFill>
                  <a:srgbClr val="C00000"/>
                </a:solidFill>
              </a:rPr>
              <a:t>Psiquiatría</a:t>
            </a:r>
          </a:p>
          <a:p>
            <a:pPr marL="285750" indent="-285750">
              <a:buFontTx/>
              <a:buChar char="-"/>
            </a:pPr>
            <a:endParaRPr lang="es-ES" sz="1600" dirty="0"/>
          </a:p>
          <a:p>
            <a:pPr marL="285750" indent="-285750">
              <a:buFontTx/>
              <a:buChar char="-"/>
            </a:pPr>
            <a:r>
              <a:rPr lang="es-ES" sz="1600" dirty="0">
                <a:solidFill>
                  <a:srgbClr val="C00000"/>
                </a:solidFill>
              </a:rPr>
              <a:t>Edad</a:t>
            </a:r>
            <a:r>
              <a:rPr lang="es-ES" sz="1600" dirty="0"/>
              <a:t> paciente</a:t>
            </a:r>
          </a:p>
          <a:p>
            <a:endParaRPr lang="es-ES" sz="1600" dirty="0">
              <a:solidFill>
                <a:srgbClr val="C00000"/>
              </a:solidFill>
            </a:endParaRPr>
          </a:p>
          <a:p>
            <a:pPr marL="285750" indent="-285750">
              <a:buFontTx/>
              <a:buChar char="-"/>
            </a:pPr>
            <a:r>
              <a:rPr lang="es-ES" sz="1600" dirty="0">
                <a:solidFill>
                  <a:srgbClr val="C00000"/>
                </a:solidFill>
              </a:rPr>
              <a:t>Expansión de criterios </a:t>
            </a:r>
            <a:r>
              <a:rPr lang="es-ES" sz="1600" dirty="0"/>
              <a:t>en otras situaciones:</a:t>
            </a:r>
          </a:p>
          <a:p>
            <a:pPr marL="742950" lvl="1" indent="-285750">
              <a:buFontTx/>
              <a:buChar char="-"/>
            </a:pPr>
            <a:r>
              <a:rPr lang="es-ES" sz="1600" dirty="0"/>
              <a:t>Receptores añosos, FRCV</a:t>
            </a:r>
          </a:p>
          <a:p>
            <a:pPr marL="742950" lvl="1" indent="-285750">
              <a:buFontTx/>
              <a:buChar char="-"/>
            </a:pPr>
            <a:r>
              <a:rPr lang="es-ES" sz="1600" dirty="0"/>
              <a:t>CHC, </a:t>
            </a:r>
            <a:r>
              <a:rPr lang="es-ES" sz="1600" dirty="0" err="1"/>
              <a:t>ColangioCa</a:t>
            </a:r>
            <a:endParaRPr lang="es-ES" sz="1600" dirty="0"/>
          </a:p>
          <a:p>
            <a:pPr marL="742950" lvl="1" indent="-285750">
              <a:buFontTx/>
              <a:buChar char="-"/>
            </a:pPr>
            <a:r>
              <a:rPr lang="es-ES" sz="1600" dirty="0"/>
              <a:t>Metas CCR, </a:t>
            </a:r>
            <a:r>
              <a:rPr lang="es-ES" sz="1600" dirty="0" err="1"/>
              <a:t>etc</a:t>
            </a:r>
            <a:endParaRPr lang="es-ES" sz="1600" dirty="0"/>
          </a:p>
          <a:p>
            <a:pPr marL="742950" lvl="1" indent="-285750">
              <a:buFontTx/>
              <a:buChar char="-"/>
            </a:pPr>
            <a:endParaRPr lang="es-ES" sz="1600" dirty="0"/>
          </a:p>
          <a:p>
            <a:pPr marL="285750" indent="-285750">
              <a:buFontTx/>
              <a:buChar char="-"/>
            </a:pPr>
            <a:r>
              <a:rPr lang="es-ES" sz="1600" dirty="0">
                <a:solidFill>
                  <a:srgbClr val="C00000"/>
                </a:solidFill>
              </a:rPr>
              <a:t>“Deuda moral” </a:t>
            </a:r>
          </a:p>
        </p:txBody>
      </p:sp>
      <p:sp>
        <p:nvSpPr>
          <p:cNvPr id="13" name="Elipse 12">
            <a:extLst>
              <a:ext uri="{FF2B5EF4-FFF2-40B4-BE49-F238E27FC236}">
                <a16:creationId xmlns:a16="http://schemas.microsoft.com/office/drawing/2014/main" id="{81EAEE7A-556B-5AC2-F033-234BC6345E97}"/>
              </a:ext>
            </a:extLst>
          </p:cNvPr>
          <p:cNvSpPr/>
          <p:nvPr/>
        </p:nvSpPr>
        <p:spPr>
          <a:xfrm>
            <a:off x="835788" y="1717903"/>
            <a:ext cx="1302026" cy="1212574"/>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Gráfico 16" descr="Grupo de hombres contorno">
            <a:extLst>
              <a:ext uri="{FF2B5EF4-FFF2-40B4-BE49-F238E27FC236}">
                <a16:creationId xmlns:a16="http://schemas.microsoft.com/office/drawing/2014/main" id="{481D7903-2BA3-2A4D-C5DA-2C9F3A3166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601" y="1866990"/>
            <a:ext cx="914400" cy="914400"/>
          </a:xfrm>
          <a:prstGeom prst="rect">
            <a:avLst/>
          </a:prstGeom>
        </p:spPr>
      </p:pic>
      <p:sp>
        <p:nvSpPr>
          <p:cNvPr id="19" name="Elipse 18">
            <a:extLst>
              <a:ext uri="{FF2B5EF4-FFF2-40B4-BE49-F238E27FC236}">
                <a16:creationId xmlns:a16="http://schemas.microsoft.com/office/drawing/2014/main" id="{C275BE3E-1FDF-45A7-D2EC-BFE01F3C2DDB}"/>
              </a:ext>
            </a:extLst>
          </p:cNvPr>
          <p:cNvSpPr/>
          <p:nvPr/>
        </p:nvSpPr>
        <p:spPr>
          <a:xfrm>
            <a:off x="3419974" y="1699267"/>
            <a:ext cx="1302026" cy="1212574"/>
          </a:xfrm>
          <a:prstGeom prst="ellipse">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Gráfico 20" descr="Apretón de manos contorno">
            <a:extLst>
              <a:ext uri="{FF2B5EF4-FFF2-40B4-BE49-F238E27FC236}">
                <a16:creationId xmlns:a16="http://schemas.microsoft.com/office/drawing/2014/main" id="{086BC6AC-890E-7D9C-D95E-54D38D54B8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3787" y="1842720"/>
            <a:ext cx="914400" cy="914400"/>
          </a:xfrm>
          <a:prstGeom prst="rect">
            <a:avLst/>
          </a:prstGeom>
        </p:spPr>
      </p:pic>
      <p:sp>
        <p:nvSpPr>
          <p:cNvPr id="22" name="CuadroTexto 21">
            <a:extLst>
              <a:ext uri="{FF2B5EF4-FFF2-40B4-BE49-F238E27FC236}">
                <a16:creationId xmlns:a16="http://schemas.microsoft.com/office/drawing/2014/main" id="{64B89727-82D6-26D9-224A-A763410C2212}"/>
              </a:ext>
            </a:extLst>
          </p:cNvPr>
          <p:cNvSpPr txBox="1"/>
          <p:nvPr/>
        </p:nvSpPr>
        <p:spPr>
          <a:xfrm>
            <a:off x="518294" y="3115069"/>
            <a:ext cx="2013892" cy="584775"/>
          </a:xfrm>
          <a:prstGeom prst="rect">
            <a:avLst/>
          </a:prstGeom>
          <a:noFill/>
        </p:spPr>
        <p:txBody>
          <a:bodyPr wrap="square" rtlCol="0">
            <a:spAutoFit/>
          </a:bodyPr>
          <a:lstStyle/>
          <a:p>
            <a:pPr algn="ctr"/>
            <a:r>
              <a:rPr lang="es-ES" sz="1600" b="1" dirty="0">
                <a:solidFill>
                  <a:schemeClr val="accent2">
                    <a:lumMod val="75000"/>
                  </a:schemeClr>
                </a:solidFill>
              </a:rPr>
              <a:t>Contacto continuo </a:t>
            </a:r>
            <a:r>
              <a:rPr lang="es-ES" sz="1600" dirty="0"/>
              <a:t>todo el equipo</a:t>
            </a:r>
          </a:p>
        </p:txBody>
      </p:sp>
      <p:sp>
        <p:nvSpPr>
          <p:cNvPr id="23" name="CuadroTexto 22">
            <a:extLst>
              <a:ext uri="{FF2B5EF4-FFF2-40B4-BE49-F238E27FC236}">
                <a16:creationId xmlns:a16="http://schemas.microsoft.com/office/drawing/2014/main" id="{1948F457-B18B-200E-B3C2-D3E60512F8E2}"/>
              </a:ext>
            </a:extLst>
          </p:cNvPr>
          <p:cNvSpPr txBox="1"/>
          <p:nvPr/>
        </p:nvSpPr>
        <p:spPr>
          <a:xfrm>
            <a:off x="2644727" y="3145628"/>
            <a:ext cx="2781170" cy="830997"/>
          </a:xfrm>
          <a:prstGeom prst="rect">
            <a:avLst/>
          </a:prstGeom>
          <a:noFill/>
        </p:spPr>
        <p:txBody>
          <a:bodyPr wrap="square" rtlCol="0">
            <a:spAutoFit/>
          </a:bodyPr>
          <a:lstStyle/>
          <a:p>
            <a:pPr marL="285750" indent="-285750">
              <a:buFont typeface="Arial" panose="020B0604020202020204" pitchFamily="34" charset="0"/>
              <a:buChar char="•"/>
            </a:pPr>
            <a:r>
              <a:rPr lang="es-ES" sz="1600" dirty="0"/>
              <a:t>No unanimidad</a:t>
            </a:r>
          </a:p>
          <a:p>
            <a:pPr marL="285750" indent="-285750">
              <a:buFont typeface="Arial" panose="020B0604020202020204" pitchFamily="34" charset="0"/>
              <a:buChar char="•"/>
            </a:pPr>
            <a:r>
              <a:rPr lang="es-ES" sz="1600" dirty="0"/>
              <a:t>Si </a:t>
            </a:r>
            <a:r>
              <a:rPr lang="es-ES" sz="1600" b="1" dirty="0">
                <a:solidFill>
                  <a:srgbClr val="009051"/>
                </a:solidFill>
              </a:rPr>
              <a:t>consenso </a:t>
            </a:r>
            <a:r>
              <a:rPr lang="es-ES" sz="1600" dirty="0"/>
              <a:t>(</a:t>
            </a:r>
            <a:r>
              <a:rPr lang="es-ES" sz="1600" b="1" dirty="0"/>
              <a:t>cada miembro apoya decisión grupo</a:t>
            </a:r>
            <a:r>
              <a:rPr lang="es-ES" sz="1600" dirty="0"/>
              <a:t>).</a:t>
            </a:r>
          </a:p>
        </p:txBody>
      </p:sp>
      <p:grpSp>
        <p:nvGrpSpPr>
          <p:cNvPr id="2" name="Grupo 1">
            <a:extLst>
              <a:ext uri="{FF2B5EF4-FFF2-40B4-BE49-F238E27FC236}">
                <a16:creationId xmlns:a16="http://schemas.microsoft.com/office/drawing/2014/main" id="{3316FED9-6F48-2354-EE79-0EE324F294DA}"/>
              </a:ext>
            </a:extLst>
          </p:cNvPr>
          <p:cNvGrpSpPr/>
          <p:nvPr/>
        </p:nvGrpSpPr>
        <p:grpSpPr>
          <a:xfrm>
            <a:off x="8872331" y="82737"/>
            <a:ext cx="1130438" cy="328424"/>
            <a:chOff x="86926" y="115481"/>
            <a:chExt cx="5208405" cy="1161793"/>
          </a:xfrm>
          <a:solidFill>
            <a:schemeClr val="bg1"/>
          </a:solidFill>
        </p:grpSpPr>
        <p:pic>
          <p:nvPicPr>
            <p:cNvPr id="3" name="Imagen 2" descr="Forma&#10;&#10;El contenido generado por IA puede ser incorrecto.">
              <a:extLst>
                <a:ext uri="{FF2B5EF4-FFF2-40B4-BE49-F238E27FC236}">
                  <a16:creationId xmlns:a16="http://schemas.microsoft.com/office/drawing/2014/main" id="{52A08E29-742F-3F1B-76E3-324CC5FFDFB0}"/>
                </a:ext>
              </a:extLst>
            </p:cNvPr>
            <p:cNvPicPr/>
            <p:nvPr/>
          </p:nvPicPr>
          <p:blipFill>
            <a:blip r:embed="rId7">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a:grpFill/>
          </p:spPr>
        </p:pic>
        <p:pic>
          <p:nvPicPr>
            <p:cNvPr id="4" name="Imagen 3">
              <a:extLst>
                <a:ext uri="{FF2B5EF4-FFF2-40B4-BE49-F238E27FC236}">
                  <a16:creationId xmlns:a16="http://schemas.microsoft.com/office/drawing/2014/main" id="{83F99E50-22B6-89AC-59CB-4652A60A94AB}"/>
                </a:ext>
              </a:extLst>
            </p:cNvPr>
            <p:cNvPicPr/>
            <p:nvPr/>
          </p:nvPicPr>
          <p:blipFill>
            <a:blip r:embed="rId8"/>
            <a:stretch>
              <a:fillRect/>
            </a:stretch>
          </p:blipFill>
          <p:spPr>
            <a:xfrm>
              <a:off x="1856096" y="115481"/>
              <a:ext cx="2217969" cy="1161793"/>
            </a:xfrm>
            <a:prstGeom prst="rect">
              <a:avLst/>
            </a:prstGeom>
            <a:grpFill/>
          </p:spPr>
        </p:pic>
        <p:pic>
          <p:nvPicPr>
            <p:cNvPr id="5" name="Imagen 4">
              <a:extLst>
                <a:ext uri="{FF2B5EF4-FFF2-40B4-BE49-F238E27FC236}">
                  <a16:creationId xmlns:a16="http://schemas.microsoft.com/office/drawing/2014/main" id="{AE3E948D-9CD3-237D-3DEB-D144111136D1}"/>
                </a:ext>
              </a:extLst>
            </p:cNvPr>
            <p:cNvPicPr/>
            <p:nvPr/>
          </p:nvPicPr>
          <p:blipFill>
            <a:blip r:embed="rId9"/>
            <a:stretch>
              <a:fillRect/>
            </a:stretch>
          </p:blipFill>
          <p:spPr>
            <a:xfrm>
              <a:off x="4127756" y="426292"/>
              <a:ext cx="1167575" cy="823142"/>
            </a:xfrm>
            <a:prstGeom prst="rect">
              <a:avLst/>
            </a:prstGeom>
            <a:grpFill/>
          </p:spPr>
        </p:pic>
      </p:grpSp>
    </p:spTree>
    <p:extLst>
      <p:ext uri="{BB962C8B-B14F-4D97-AF65-F5344CB8AC3E}">
        <p14:creationId xmlns:p14="http://schemas.microsoft.com/office/powerpoint/2010/main" val="32414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Foto en blanco y negro de un grupo de personas sentadas&#10;&#10;Descripción generada automáticamente con confianza media">
            <a:extLst>
              <a:ext uri="{FF2B5EF4-FFF2-40B4-BE49-F238E27FC236}">
                <a16:creationId xmlns:a16="http://schemas.microsoft.com/office/drawing/2014/main" id="{60876389-9E5A-3340-5364-7A2195D0853B}"/>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33000"/>
                    </a14:imgEffect>
                  </a14:imgLayer>
                </a14:imgProps>
              </a:ext>
            </a:extLst>
          </a:blip>
          <a:srcRect t="15141" r="9090" b="12935"/>
          <a:stretch>
            <a:fillRect/>
          </a:stretch>
        </p:blipFill>
        <p:spPr>
          <a:xfrm>
            <a:off x="2913299" y="191791"/>
            <a:ext cx="7167326" cy="5478759"/>
          </a:xfrm>
          <a:prstGeom prst="rect">
            <a:avLst/>
          </a:prstGeom>
          <a:ln>
            <a:noFill/>
          </a:ln>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066981" cy="567055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ángulo redondeado 3">
            <a:extLst>
              <a:ext uri="{FF2B5EF4-FFF2-40B4-BE49-F238E27FC236}">
                <a16:creationId xmlns:a16="http://schemas.microsoft.com/office/drawing/2014/main" id="{EF9B5FDA-FBA3-0B63-1F5A-06BE429E4927}"/>
              </a:ext>
            </a:extLst>
          </p:cNvPr>
          <p:cNvSpPr/>
          <p:nvPr/>
        </p:nvSpPr>
        <p:spPr>
          <a:xfrm>
            <a:off x="982195" y="104511"/>
            <a:ext cx="8463739" cy="10842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defTabSz="914400">
              <a:lnSpc>
                <a:spcPct val="90000"/>
              </a:lnSpc>
              <a:spcBef>
                <a:spcPct val="0"/>
              </a:spcBef>
              <a:spcAft>
                <a:spcPts val="600"/>
              </a:spcAft>
            </a:pPr>
            <a:r>
              <a:rPr lang="en-US" sz="2400" i="1" dirty="0" err="1">
                <a:solidFill>
                  <a:schemeClr val="accent2"/>
                </a:solidFill>
                <a:ea typeface="+mj-ea"/>
                <a:cs typeface="+mj-cs"/>
              </a:rPr>
              <a:t>Inclusión</a:t>
            </a:r>
            <a:r>
              <a:rPr lang="en-US" sz="2400" i="1" dirty="0">
                <a:solidFill>
                  <a:schemeClr val="accent2"/>
                </a:solidFill>
                <a:ea typeface="+mj-ea"/>
                <a:cs typeface="+mj-cs"/>
              </a:rPr>
              <a:t> </a:t>
            </a:r>
            <a:r>
              <a:rPr lang="en-US" sz="2400" i="1" dirty="0" err="1">
                <a:solidFill>
                  <a:schemeClr val="accent2"/>
                </a:solidFill>
                <a:ea typeface="+mj-ea"/>
                <a:cs typeface="+mj-cs"/>
              </a:rPr>
              <a:t>en</a:t>
            </a:r>
            <a:r>
              <a:rPr lang="en-US" sz="2400" i="1" dirty="0">
                <a:solidFill>
                  <a:schemeClr val="accent2"/>
                </a:solidFill>
                <a:ea typeface="+mj-ea"/>
                <a:cs typeface="+mj-cs"/>
              </a:rPr>
              <a:t> </a:t>
            </a:r>
            <a:r>
              <a:rPr lang="en-US" sz="2400" i="1" dirty="0" err="1">
                <a:solidFill>
                  <a:schemeClr val="accent2"/>
                </a:solidFill>
                <a:ea typeface="+mj-ea"/>
                <a:cs typeface="+mj-cs"/>
              </a:rPr>
              <a:t>lista</a:t>
            </a:r>
            <a:r>
              <a:rPr lang="en-US" sz="2400" i="1" dirty="0">
                <a:solidFill>
                  <a:schemeClr val="accent2"/>
                </a:solidFill>
                <a:ea typeface="+mj-ea"/>
                <a:cs typeface="+mj-cs"/>
              </a:rPr>
              <a:t> </a:t>
            </a:r>
            <a:r>
              <a:rPr lang="en-US" sz="2400" i="1" dirty="0" err="1">
                <a:solidFill>
                  <a:schemeClr val="accent2"/>
                </a:solidFill>
                <a:ea typeface="+mj-ea"/>
                <a:cs typeface="+mj-cs"/>
              </a:rPr>
              <a:t>activa</a:t>
            </a:r>
            <a:r>
              <a:rPr lang="en-US" sz="2400" i="1" dirty="0">
                <a:solidFill>
                  <a:schemeClr val="accent2"/>
                </a:solidFill>
                <a:ea typeface="+mj-ea"/>
                <a:cs typeface="+mj-cs"/>
              </a:rPr>
              <a:t> de </a:t>
            </a:r>
            <a:r>
              <a:rPr lang="en-US" sz="2400" i="1" dirty="0" err="1">
                <a:solidFill>
                  <a:schemeClr val="accent2"/>
                </a:solidFill>
                <a:ea typeface="+mj-ea"/>
                <a:cs typeface="+mj-cs"/>
              </a:rPr>
              <a:t>trasplante</a:t>
            </a:r>
            <a:r>
              <a:rPr lang="en-US" sz="2400" i="1" dirty="0">
                <a:solidFill>
                  <a:schemeClr val="accent2"/>
                </a:solidFill>
                <a:ea typeface="+mj-ea"/>
                <a:cs typeface="+mj-cs"/>
              </a:rPr>
              <a:t> </a:t>
            </a:r>
            <a:r>
              <a:rPr lang="en-US" sz="2400" i="1" dirty="0" err="1">
                <a:solidFill>
                  <a:schemeClr val="accent2"/>
                </a:solidFill>
                <a:ea typeface="+mj-ea"/>
                <a:cs typeface="+mj-cs"/>
              </a:rPr>
              <a:t>hepático</a:t>
            </a:r>
            <a:r>
              <a:rPr lang="en-US" sz="2400" i="1" dirty="0">
                <a:solidFill>
                  <a:schemeClr val="accent2"/>
                </a:solidFill>
                <a:ea typeface="+mj-ea"/>
                <a:cs typeface="+mj-cs"/>
              </a:rPr>
              <a:t>: </a:t>
            </a:r>
            <a:r>
              <a:rPr lang="en-US" sz="2400" i="1" dirty="0" err="1">
                <a:solidFill>
                  <a:schemeClr val="accent2"/>
                </a:solidFill>
                <a:ea typeface="+mj-ea"/>
                <a:cs typeface="+mj-cs"/>
              </a:rPr>
              <a:t>código</a:t>
            </a:r>
            <a:r>
              <a:rPr lang="en-US" sz="2400" i="1" dirty="0">
                <a:solidFill>
                  <a:schemeClr val="accent2"/>
                </a:solidFill>
                <a:ea typeface="+mj-ea"/>
                <a:cs typeface="+mj-cs"/>
              </a:rPr>
              <a:t> cero </a:t>
            </a:r>
            <a:r>
              <a:rPr lang="en-US" sz="2400" i="1" dirty="0">
                <a:solidFill>
                  <a:schemeClr val="accent2"/>
                </a:solidFill>
                <a:ea typeface="+mj-ea"/>
                <a:cs typeface="+mj-cs"/>
                <a:sym typeface="Wingdings" pitchFamily="2" charset="2"/>
              </a:rPr>
              <a:t> </a:t>
            </a:r>
            <a:r>
              <a:rPr lang="en-US" sz="2400" b="1" i="1" dirty="0" err="1">
                <a:solidFill>
                  <a:schemeClr val="accent2"/>
                </a:solidFill>
                <a:ea typeface="+mj-ea"/>
                <a:cs typeface="+mj-cs"/>
                <a:sym typeface="Wingdings" pitchFamily="2" charset="2"/>
              </a:rPr>
              <a:t>donante</a:t>
            </a:r>
            <a:r>
              <a:rPr lang="en-US" sz="2400" b="1" i="1" dirty="0">
                <a:solidFill>
                  <a:schemeClr val="accent2"/>
                </a:solidFill>
                <a:ea typeface="+mj-ea"/>
                <a:cs typeface="+mj-cs"/>
                <a:sym typeface="Wingdings" pitchFamily="2" charset="2"/>
              </a:rPr>
              <a:t> &lt; 24 h</a:t>
            </a:r>
            <a:endParaRPr lang="en-US" sz="2400" b="1" i="1" dirty="0">
              <a:solidFill>
                <a:schemeClr val="accent2"/>
              </a:solidFill>
              <a:ea typeface="+mj-ea"/>
              <a:cs typeface="+mj-cs"/>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7818" y="500907"/>
            <a:ext cx="60486" cy="453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081" y="2020395"/>
            <a:ext cx="2729330" cy="7561"/>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CF2B842D-6AC5-623C-AD9E-31D1C4978ECF}"/>
              </a:ext>
            </a:extLst>
          </p:cNvPr>
          <p:cNvSpPr txBox="1"/>
          <p:nvPr/>
        </p:nvSpPr>
        <p:spPr>
          <a:xfrm>
            <a:off x="561639" y="1274271"/>
            <a:ext cx="5971205" cy="4224256"/>
          </a:xfrm>
          <a:prstGeom prst="rect">
            <a:avLst/>
          </a:prstGeom>
          <a:noFill/>
        </p:spPr>
        <p:txBody>
          <a:bodyPr vert="horz" lIns="91440" tIns="45720" rIns="91440" bIns="45720" rtlCol="0" anchor="t">
            <a:normAutofit/>
          </a:bodyPr>
          <a:lstStyle/>
          <a:p>
            <a:pPr marL="228600" lvl="1" indent="-228600" defTabSz="914400">
              <a:lnSpc>
                <a:spcPct val="90000"/>
              </a:lnSpc>
              <a:spcAft>
                <a:spcPts val="600"/>
              </a:spcAft>
              <a:buFont typeface="Arial" panose="020B0604020202020204" pitchFamily="34" charset="0"/>
              <a:buChar char="•"/>
            </a:pPr>
            <a:endParaRPr lang="en-US" sz="800" b="1" i="0" u="none" strike="noStrike" dirty="0">
              <a:effectLst/>
            </a:endParaRPr>
          </a:p>
          <a:p>
            <a:pPr lvl="1" indent="-228600" defTabSz="914400">
              <a:lnSpc>
                <a:spcPct val="90000"/>
              </a:lnSpc>
              <a:spcAft>
                <a:spcPts val="600"/>
              </a:spcAft>
              <a:buFont typeface="Arial" panose="020B0604020202020204" pitchFamily="34" charset="0"/>
              <a:buChar char="•"/>
            </a:pPr>
            <a:r>
              <a:rPr lang="en-US" sz="1400" b="1" i="0" u="none" strike="noStrike" dirty="0" err="1">
                <a:effectLst/>
              </a:rPr>
              <a:t>Donante</a:t>
            </a:r>
            <a:r>
              <a:rPr lang="en-US" sz="1400" b="1" i="0" u="none" strike="noStrike" dirty="0">
                <a:effectLst/>
              </a:rPr>
              <a:t> ME: </a:t>
            </a:r>
            <a:endParaRPr lang="en-US" sz="1400" dirty="0"/>
          </a:p>
          <a:p>
            <a:pPr lvl="2" indent="-228600" defTabSz="914400">
              <a:lnSpc>
                <a:spcPct val="90000"/>
              </a:lnSpc>
              <a:spcAft>
                <a:spcPts val="600"/>
              </a:spcAft>
              <a:buFont typeface="Arial" panose="020B0604020202020204" pitchFamily="34" charset="0"/>
              <a:buChar char="•"/>
            </a:pPr>
            <a:r>
              <a:rPr lang="en-US" sz="1400" i="0" u="none" strike="noStrike" dirty="0">
                <a:effectLst/>
              </a:rPr>
              <a:t>73 </a:t>
            </a:r>
            <a:r>
              <a:rPr lang="en-US" sz="1400" i="0" u="none" strike="noStrike" dirty="0" err="1">
                <a:effectLst/>
              </a:rPr>
              <a:t>años</a:t>
            </a:r>
            <a:endParaRPr lang="en-US" sz="1400" i="0" u="none" strike="noStrike" dirty="0">
              <a:effectLst/>
            </a:endParaRPr>
          </a:p>
          <a:p>
            <a:pPr marL="228600" lvl="1" defTabSz="914400">
              <a:lnSpc>
                <a:spcPct val="90000"/>
              </a:lnSpc>
              <a:spcAft>
                <a:spcPts val="600"/>
              </a:spcAft>
            </a:pPr>
            <a:endParaRPr lang="en-US" sz="1400" b="1" i="0" u="none" strike="noStrike" dirty="0">
              <a:effectLst/>
            </a:endParaRPr>
          </a:p>
          <a:p>
            <a:pPr lvl="1" indent="-228600" defTabSz="914400">
              <a:lnSpc>
                <a:spcPct val="90000"/>
              </a:lnSpc>
              <a:spcAft>
                <a:spcPts val="600"/>
              </a:spcAft>
              <a:buFont typeface="Arial" panose="020B0604020202020204" pitchFamily="34" charset="0"/>
              <a:buChar char="•"/>
            </a:pPr>
            <a:r>
              <a:rPr lang="en-US" sz="1400" b="1" i="0" u="none" strike="noStrike" dirty="0" err="1">
                <a:effectLst/>
              </a:rPr>
              <a:t>Inmunosupresión</a:t>
            </a:r>
            <a:r>
              <a:rPr lang="en-US" sz="1400" i="0" u="none" strike="noStrike" dirty="0">
                <a:effectLst/>
              </a:rPr>
              <a:t>: </a:t>
            </a:r>
          </a:p>
          <a:p>
            <a:pPr lvl="2" indent="-228600" defTabSz="914400">
              <a:lnSpc>
                <a:spcPct val="90000"/>
              </a:lnSpc>
              <a:spcAft>
                <a:spcPts val="600"/>
              </a:spcAft>
              <a:buFont typeface="Arial" panose="020B0604020202020204" pitchFamily="34" charset="0"/>
              <a:buChar char="•"/>
            </a:pPr>
            <a:r>
              <a:rPr lang="en-US" sz="1400" dirty="0" err="1"/>
              <a:t>I</a:t>
            </a:r>
            <a:r>
              <a:rPr lang="en-US" sz="1400" i="0" u="none" strike="noStrike" dirty="0" err="1">
                <a:effectLst/>
              </a:rPr>
              <a:t>nducción</a:t>
            </a:r>
            <a:r>
              <a:rPr lang="en-US" sz="1400" i="0" u="none" strike="noStrike" dirty="0">
                <a:effectLst/>
              </a:rPr>
              <a:t> </a:t>
            </a:r>
            <a:r>
              <a:rPr lang="en-US" sz="1400" i="0" u="none" strike="noStrike" dirty="0" err="1">
                <a:effectLst/>
              </a:rPr>
              <a:t>Basiliximab</a:t>
            </a:r>
            <a:r>
              <a:rPr lang="en-US" sz="1400" i="0" u="none" strike="noStrike" dirty="0">
                <a:effectLst/>
              </a:rPr>
              <a:t> y </a:t>
            </a:r>
            <a:r>
              <a:rPr lang="en-US" sz="1400" i="0" u="none" strike="noStrike" dirty="0" err="1">
                <a:effectLst/>
              </a:rPr>
              <a:t>esteroides</a:t>
            </a:r>
            <a:r>
              <a:rPr lang="en-US" sz="1400" i="0" u="none" strike="noStrike" dirty="0">
                <a:effectLst/>
              </a:rPr>
              <a:t>. </a:t>
            </a:r>
            <a:endParaRPr lang="en-US" sz="1400" dirty="0"/>
          </a:p>
          <a:p>
            <a:pPr lvl="2" indent="-228600" defTabSz="914400">
              <a:lnSpc>
                <a:spcPct val="90000"/>
              </a:lnSpc>
              <a:spcAft>
                <a:spcPts val="600"/>
              </a:spcAft>
              <a:buFont typeface="Arial" panose="020B0604020202020204" pitchFamily="34" charset="0"/>
              <a:buChar char="•"/>
            </a:pPr>
            <a:r>
              <a:rPr lang="en-US" sz="1400" dirty="0"/>
              <a:t>MMF (1º día)</a:t>
            </a:r>
            <a:r>
              <a:rPr lang="en-US" sz="1400" i="0" u="none" strike="noStrike" dirty="0">
                <a:effectLst/>
              </a:rPr>
              <a:t>  y tacrolimus (5º día).</a:t>
            </a:r>
          </a:p>
          <a:p>
            <a:pPr marL="685800" lvl="2" indent="-228600" defTabSz="914400">
              <a:lnSpc>
                <a:spcPct val="90000"/>
              </a:lnSpc>
              <a:spcAft>
                <a:spcPts val="600"/>
              </a:spcAft>
              <a:buFont typeface="Arial" panose="020B0604020202020204" pitchFamily="34" charset="0"/>
              <a:buChar char="•"/>
            </a:pPr>
            <a:endParaRPr lang="en-US" sz="1400" dirty="0"/>
          </a:p>
          <a:p>
            <a:pPr lvl="1" indent="-228600" defTabSz="914400">
              <a:lnSpc>
                <a:spcPct val="90000"/>
              </a:lnSpc>
              <a:spcAft>
                <a:spcPts val="600"/>
              </a:spcAft>
              <a:buFont typeface="Arial" panose="020B0604020202020204" pitchFamily="34" charset="0"/>
              <a:buChar char="•"/>
            </a:pPr>
            <a:r>
              <a:rPr lang="en-US" sz="1400" b="1" i="0" u="none" strike="noStrike" dirty="0">
                <a:effectLst/>
              </a:rPr>
              <a:t>UCI: </a:t>
            </a:r>
          </a:p>
          <a:p>
            <a:pPr lvl="2" indent="-228600" defTabSz="914400">
              <a:lnSpc>
                <a:spcPct val="90000"/>
              </a:lnSpc>
              <a:spcAft>
                <a:spcPts val="600"/>
              </a:spcAft>
              <a:buFont typeface="Arial" panose="020B0604020202020204" pitchFamily="34" charset="0"/>
              <a:buChar char="•"/>
            </a:pPr>
            <a:r>
              <a:rPr lang="en-US" sz="1400" i="0" u="none" strike="noStrike" dirty="0" err="1">
                <a:effectLst/>
              </a:rPr>
              <a:t>Repiratorio</a:t>
            </a:r>
            <a:r>
              <a:rPr lang="en-US" sz="1400" i="0" u="none" strike="noStrike" dirty="0">
                <a:effectLst/>
              </a:rPr>
              <a:t>:</a:t>
            </a:r>
          </a:p>
          <a:p>
            <a:pPr lvl="3" indent="-228600" defTabSz="914400">
              <a:lnSpc>
                <a:spcPct val="90000"/>
              </a:lnSpc>
              <a:spcAft>
                <a:spcPts val="600"/>
              </a:spcAft>
              <a:buFont typeface="Arial" panose="020B0604020202020204" pitchFamily="34" charset="0"/>
              <a:buChar char="•"/>
            </a:pPr>
            <a:r>
              <a:rPr lang="en-US" sz="1400" b="1" i="0" u="none" strike="noStrike" dirty="0" err="1">
                <a:effectLst/>
              </a:rPr>
              <a:t>Distres</a:t>
            </a:r>
            <a:r>
              <a:rPr lang="en-US" sz="1400" b="1" i="0" u="none" strike="noStrike" dirty="0">
                <a:effectLst/>
              </a:rPr>
              <a:t> </a:t>
            </a:r>
            <a:r>
              <a:rPr lang="en-US" sz="1400" b="1" i="0" u="none" strike="noStrike" dirty="0" err="1">
                <a:effectLst/>
              </a:rPr>
              <a:t>respiratorio</a:t>
            </a:r>
            <a:endParaRPr lang="en-US" sz="1400" i="0" u="none" strike="noStrike" dirty="0">
              <a:effectLst/>
              <a:sym typeface="Wingdings" pitchFamily="2" charset="2"/>
            </a:endParaRPr>
          </a:p>
          <a:p>
            <a:pPr lvl="3" indent="-228600" defTabSz="914400">
              <a:lnSpc>
                <a:spcPct val="90000"/>
              </a:lnSpc>
              <a:spcAft>
                <a:spcPts val="600"/>
              </a:spcAft>
              <a:buFont typeface="Arial" panose="020B0604020202020204" pitchFamily="34" charset="0"/>
              <a:buChar char="•"/>
            </a:pPr>
            <a:r>
              <a:rPr lang="en-US" sz="1400" b="1" dirty="0">
                <a:sym typeface="Wingdings" pitchFamily="2" charset="2"/>
              </a:rPr>
              <a:t>Neumonía</a:t>
            </a:r>
            <a:r>
              <a:rPr lang="en-US" sz="1400" dirty="0">
                <a:sym typeface="Wingdings" pitchFamily="2" charset="2"/>
              </a:rPr>
              <a:t> bilateral, </a:t>
            </a:r>
            <a:r>
              <a:rPr lang="en-US" sz="1400" dirty="0" err="1">
                <a:sym typeface="Wingdings" pitchFamily="2" charset="2"/>
              </a:rPr>
              <a:t>derrame</a:t>
            </a:r>
            <a:r>
              <a:rPr lang="en-US" sz="1400" dirty="0">
                <a:sym typeface="Wingdings" pitchFamily="2" charset="2"/>
              </a:rPr>
              <a:t> pleural: </a:t>
            </a:r>
            <a:r>
              <a:rPr lang="en-US" sz="1400" dirty="0" err="1">
                <a:sym typeface="Wingdings" pitchFamily="2" charset="2"/>
              </a:rPr>
              <a:t>toracocentesis</a:t>
            </a:r>
            <a:endParaRPr lang="en-US" sz="1400" i="0" u="none" strike="noStrike" dirty="0">
              <a:effectLst/>
              <a:sym typeface="Wingdings" pitchFamily="2" charset="2"/>
            </a:endParaRPr>
          </a:p>
          <a:p>
            <a:pPr lvl="1" indent="-228600" defTabSz="914400">
              <a:lnSpc>
                <a:spcPct val="90000"/>
              </a:lnSpc>
              <a:spcAft>
                <a:spcPts val="600"/>
              </a:spcAft>
              <a:buFont typeface="Arial" panose="020B0604020202020204" pitchFamily="34" charset="0"/>
              <a:buChar char="•"/>
            </a:pPr>
            <a:endParaRPr lang="en-US" sz="1400" i="0" u="none" strike="noStrike" dirty="0">
              <a:effectLst/>
              <a:sym typeface="Wingdings" pitchFamily="2" charset="2"/>
            </a:endParaRPr>
          </a:p>
          <a:p>
            <a:pPr lvl="2" indent="-228600" defTabSz="914400">
              <a:lnSpc>
                <a:spcPct val="90000"/>
              </a:lnSpc>
              <a:spcAft>
                <a:spcPts val="600"/>
              </a:spcAft>
              <a:buFont typeface="Arial" panose="020B0604020202020204" pitchFamily="34" charset="0"/>
              <a:buChar char="•"/>
            </a:pPr>
            <a:r>
              <a:rPr lang="en-US" sz="1400" b="1" i="0" u="none" strike="noStrike" dirty="0" err="1">
                <a:effectLst/>
                <a:sym typeface="Wingdings" pitchFamily="2" charset="2"/>
              </a:rPr>
              <a:t>Diálisis</a:t>
            </a:r>
            <a:r>
              <a:rPr lang="en-US" sz="1400" i="0" u="none" strike="noStrike" dirty="0">
                <a:effectLst/>
                <a:sym typeface="Wingdings" pitchFamily="2" charset="2"/>
              </a:rPr>
              <a:t> </a:t>
            </a:r>
            <a:r>
              <a:rPr lang="en-US" sz="1400" i="0" u="none" strike="noStrike" dirty="0" err="1">
                <a:effectLst/>
                <a:sym typeface="Wingdings" pitchFamily="2" charset="2"/>
              </a:rPr>
              <a:t>intermitente</a:t>
            </a:r>
            <a:r>
              <a:rPr lang="en-US" sz="1400" i="0" u="none" strike="noStrike" dirty="0">
                <a:effectLst/>
                <a:sym typeface="Wingdings" pitchFamily="2" charset="2"/>
              </a:rPr>
              <a:t> </a:t>
            </a:r>
            <a:r>
              <a:rPr lang="en-US" sz="1400" i="0" u="none" strike="noStrike" dirty="0" err="1">
                <a:effectLst/>
                <a:sym typeface="Wingdings" pitchFamily="2" charset="2"/>
              </a:rPr>
              <a:t>durante</a:t>
            </a:r>
            <a:r>
              <a:rPr lang="en-US" sz="1400" i="0" u="none" strike="noStrike" dirty="0">
                <a:effectLst/>
                <a:sym typeface="Wingdings" pitchFamily="2" charset="2"/>
              </a:rPr>
              <a:t> </a:t>
            </a:r>
            <a:r>
              <a:rPr lang="en-US" sz="1400" dirty="0">
                <a:sym typeface="Wingdings" pitchFamily="2" charset="2"/>
              </a:rPr>
              <a:t>2 </a:t>
            </a:r>
            <a:r>
              <a:rPr lang="en-US" sz="1400" i="0" u="none" strike="noStrike" dirty="0" err="1">
                <a:effectLst/>
                <a:sym typeface="Wingdings" pitchFamily="2" charset="2"/>
              </a:rPr>
              <a:t>semanas</a:t>
            </a:r>
            <a:endParaRPr lang="en-US" sz="1400" i="0" u="none" strike="noStrike" dirty="0">
              <a:effectLst/>
              <a:sym typeface="Wingdings" pitchFamily="2" charset="2"/>
            </a:endParaRPr>
          </a:p>
          <a:p>
            <a:pPr marL="685800" lvl="2" defTabSz="914400">
              <a:lnSpc>
                <a:spcPct val="90000"/>
              </a:lnSpc>
              <a:spcAft>
                <a:spcPts val="600"/>
              </a:spcAft>
            </a:pPr>
            <a:endParaRPr lang="en-US" sz="1200" dirty="0">
              <a:sym typeface="Wingdings" pitchFamily="2" charset="2"/>
            </a:endParaRPr>
          </a:p>
          <a:p>
            <a:pPr lvl="1" indent="-228600" defTabSz="914400">
              <a:lnSpc>
                <a:spcPct val="90000"/>
              </a:lnSpc>
              <a:spcAft>
                <a:spcPts val="600"/>
              </a:spcAft>
              <a:buFont typeface="Arial" panose="020B0604020202020204" pitchFamily="34" charset="0"/>
              <a:buChar char="•"/>
            </a:pPr>
            <a:endParaRPr lang="en-US" sz="1050" dirty="0">
              <a:sym typeface="Wingdings" pitchFamily="2" charset="2"/>
            </a:endParaRPr>
          </a:p>
          <a:p>
            <a:pPr lvl="1" indent="-228600" defTabSz="914400">
              <a:lnSpc>
                <a:spcPct val="90000"/>
              </a:lnSpc>
              <a:spcAft>
                <a:spcPts val="600"/>
              </a:spcAft>
              <a:buFont typeface="Arial" panose="020B0604020202020204" pitchFamily="34" charset="0"/>
              <a:buChar char="•"/>
            </a:pPr>
            <a:endParaRPr lang="en-US" sz="400" i="0" u="none" strike="noStrike" dirty="0">
              <a:effectLst/>
            </a:endParaRPr>
          </a:p>
        </p:txBody>
      </p:sp>
      <p:sp>
        <p:nvSpPr>
          <p:cNvPr id="8" name="Elipse 7">
            <a:extLst>
              <a:ext uri="{FF2B5EF4-FFF2-40B4-BE49-F238E27FC236}">
                <a16:creationId xmlns:a16="http://schemas.microsoft.com/office/drawing/2014/main" id="{22FC09FD-6B5B-614A-4620-D1B0FFCCD40C}"/>
              </a:ext>
            </a:extLst>
          </p:cNvPr>
          <p:cNvSpPr/>
          <p:nvPr/>
        </p:nvSpPr>
        <p:spPr>
          <a:xfrm>
            <a:off x="5393508" y="1914255"/>
            <a:ext cx="4529797" cy="23607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3">
            <a:extLst>
              <a:ext uri="{FF2B5EF4-FFF2-40B4-BE49-F238E27FC236}">
                <a16:creationId xmlns:a16="http://schemas.microsoft.com/office/drawing/2014/main" id="{5563261C-7F12-00D4-69D4-A438EB87205D}"/>
              </a:ext>
            </a:extLst>
          </p:cNvPr>
          <p:cNvSpPr txBox="1">
            <a:spLocks/>
          </p:cNvSpPr>
          <p:nvPr/>
        </p:nvSpPr>
        <p:spPr>
          <a:xfrm>
            <a:off x="5749747" y="2299408"/>
            <a:ext cx="3696187" cy="1396228"/>
          </a:xfrm>
          <a:prstGeom prst="rect">
            <a:avLst/>
          </a:prstGeom>
          <a:noFill/>
        </p:spPr>
        <p:txBody>
          <a:bodyPr vert="horz" lIns="91440" tIns="45720" rIns="91440" bIns="45720" rtlCol="0" anchor="b">
            <a:normAutofit/>
          </a:bodyPr>
          <a:lstStyle>
            <a:lvl1pPr algn="l" defTabSz="756026" rtl="0" eaLnBrk="1" latinLnBrk="0" hangingPunct="1">
              <a:lnSpc>
                <a:spcPct val="90000"/>
              </a:lnSpc>
              <a:spcBef>
                <a:spcPct val="0"/>
              </a:spcBef>
              <a:buNone/>
              <a:defRPr sz="3638" kern="1200">
                <a:solidFill>
                  <a:schemeClr val="tx1"/>
                </a:solidFill>
                <a:latin typeface="+mj-lt"/>
                <a:ea typeface="+mj-ea"/>
                <a:cs typeface="+mj-cs"/>
              </a:defRPr>
            </a:lvl1pPr>
          </a:lstStyle>
          <a:p>
            <a:pPr algn="ctr" defTabSz="914400"/>
            <a:r>
              <a:rPr lang="en-US" sz="4300" dirty="0">
                <a:solidFill>
                  <a:srgbClr val="C00000"/>
                </a:solidFill>
                <a:latin typeface="+mn-lt"/>
              </a:rPr>
              <a:t>¿ Y la </a:t>
            </a:r>
            <a:r>
              <a:rPr lang="en-US" sz="4300" dirty="0" err="1">
                <a:solidFill>
                  <a:srgbClr val="C00000"/>
                </a:solidFill>
                <a:latin typeface="+mn-lt"/>
              </a:rPr>
              <a:t>evolución</a:t>
            </a:r>
            <a:r>
              <a:rPr lang="en-US" sz="4300" dirty="0">
                <a:solidFill>
                  <a:srgbClr val="C00000"/>
                </a:solidFill>
                <a:latin typeface="+mn-lt"/>
              </a:rPr>
              <a:t> </a:t>
            </a:r>
            <a:r>
              <a:rPr lang="en-US" sz="4300" dirty="0" err="1">
                <a:solidFill>
                  <a:srgbClr val="C00000"/>
                </a:solidFill>
                <a:latin typeface="+mn-lt"/>
              </a:rPr>
              <a:t>psiquiátrica</a:t>
            </a:r>
            <a:r>
              <a:rPr lang="en-US" sz="4300" dirty="0">
                <a:solidFill>
                  <a:srgbClr val="C00000"/>
                </a:solidFill>
                <a:latin typeface="+mn-lt"/>
              </a:rPr>
              <a:t>?</a:t>
            </a:r>
          </a:p>
        </p:txBody>
      </p:sp>
    </p:spTree>
    <p:extLst>
      <p:ext uri="{BB962C8B-B14F-4D97-AF65-F5344CB8AC3E}">
        <p14:creationId xmlns:p14="http://schemas.microsoft.com/office/powerpoint/2010/main" val="376026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
            <a:extLst>
              <a:ext uri="{FF2B5EF4-FFF2-40B4-BE49-F238E27FC236}">
                <a16:creationId xmlns:a16="http://schemas.microsoft.com/office/drawing/2014/main" id="{AB2495B6-BC60-3BEB-A667-49486EAFBD57}"/>
              </a:ext>
            </a:extLst>
          </p:cNvPr>
          <p:cNvSpPr txBox="1"/>
          <p:nvPr/>
        </p:nvSpPr>
        <p:spPr>
          <a:xfrm>
            <a:off x="3891585" y="152400"/>
            <a:ext cx="5621190" cy="638702"/>
          </a:xfrm>
          <a:prstGeom prst="rect">
            <a:avLst/>
          </a:prstGeom>
        </p:spPr>
        <p:txBody>
          <a:bodyPr vert="horz" lIns="91440" tIns="45720" rIns="91440" bIns="45720" rtlCol="0" anchor="b" anchorCtr="0" compatLnSpc="0">
            <a:normAutofit/>
          </a:bodyPr>
          <a:lstStyle/>
          <a:p>
            <a:pPr marL="0" marR="0" lvl="0" indent="0" defTabSz="914400">
              <a:lnSpc>
                <a:spcPct val="90000"/>
              </a:lnSpc>
              <a:spcBef>
                <a:spcPct val="0"/>
              </a:spcBef>
              <a:spcAft>
                <a:spcPts val="600"/>
              </a:spcAft>
              <a:tabLst/>
              <a:defRPr sz="4000"/>
            </a:pPr>
            <a:r>
              <a:rPr lang="en-US" sz="2000" u="wavyHeavy" dirty="0" err="1">
                <a:ea typeface="+mj-ea"/>
                <a:cs typeface="+mj-cs"/>
              </a:rPr>
              <a:t>Postrasplante</a:t>
            </a:r>
            <a:r>
              <a:rPr lang="en-US" sz="2000" u="wavyHeavy" dirty="0">
                <a:ea typeface="+mj-ea"/>
                <a:cs typeface="+mj-cs"/>
              </a:rPr>
              <a:t> </a:t>
            </a:r>
            <a:r>
              <a:rPr lang="en-US" sz="2000" u="wavyHeavy" dirty="0" err="1">
                <a:ea typeface="+mj-ea"/>
                <a:cs typeface="+mj-cs"/>
              </a:rPr>
              <a:t>inmediato</a:t>
            </a:r>
            <a:r>
              <a:rPr lang="en-US" sz="2000" u="wavyHeavy" dirty="0">
                <a:ea typeface="+mj-ea"/>
                <a:cs typeface="+mj-cs"/>
              </a:rPr>
              <a:t>:</a:t>
            </a:r>
            <a:endParaRPr lang="en-US" sz="2000" i="0" u="wavyHeavy" strike="noStrike" cap="none" dirty="0">
              <a:ln>
                <a:noFill/>
              </a:ln>
              <a:uFillTx/>
              <a:ea typeface="+mj-ea"/>
              <a:cs typeface="+mj-cs"/>
            </a:endParaRPr>
          </a:p>
        </p:txBody>
      </p:sp>
      <p:pic>
        <p:nvPicPr>
          <p:cNvPr id="7" name="Imagen 6" descr="Una mujer sentada en una cama&#10;&#10;Descripción generada automáticamente con confianza media">
            <a:extLst>
              <a:ext uri="{FF2B5EF4-FFF2-40B4-BE49-F238E27FC236}">
                <a16:creationId xmlns:a16="http://schemas.microsoft.com/office/drawing/2014/main" id="{88391005-E431-DB98-0CD4-C377855C7CE4}"/>
              </a:ext>
            </a:extLst>
          </p:cNvPr>
          <p:cNvPicPr>
            <a:picLocks noChangeAspect="1"/>
          </p:cNvPicPr>
          <p:nvPr/>
        </p:nvPicPr>
        <p:blipFill>
          <a:blip r:embed="rId3">
            <a:alphaModFix amt="74000"/>
            <a:extLst>
              <a:ext uri="{BEBA8EAE-BF5A-486C-A8C5-ECC9F3942E4B}">
                <a14:imgProps xmlns:a14="http://schemas.microsoft.com/office/drawing/2010/main">
                  <a14:imgLayer r:embed="rId4">
                    <a14:imgEffect>
                      <a14:artisticCrisscrossEtching/>
                    </a14:imgEffect>
                    <a14:imgEffect>
                      <a14:sharpenSoften amount="51000"/>
                    </a14:imgEffect>
                    <a14:imgEffect>
                      <a14:colorTemperature colorTemp="4900"/>
                    </a14:imgEffect>
                    <a14:imgEffect>
                      <a14:saturation sat="123000"/>
                    </a14:imgEffect>
                    <a14:imgEffect>
                      <a14:brightnessContrast bright="9000"/>
                    </a14:imgEffect>
                  </a14:imgLayer>
                </a14:imgProps>
              </a:ext>
              <a:ext uri="{28A0092B-C50C-407E-A947-70E740481C1C}">
                <a14:useLocalDpi xmlns:a14="http://schemas.microsoft.com/office/drawing/2010/main" val="0"/>
              </a:ext>
            </a:extLst>
          </a:blip>
          <a:srcRect l="7162" r="1167" b="-2"/>
          <a:stretch>
            <a:fillRect/>
          </a:stretch>
        </p:blipFill>
        <p:spPr>
          <a:xfrm>
            <a:off x="0" y="-214723"/>
            <a:ext cx="3672594" cy="6002065"/>
          </a:xfrm>
          <a:prstGeom prst="rect">
            <a:avLst/>
          </a:prstGeom>
          <a:ln>
            <a:noFill/>
          </a:ln>
          <a:effectLst>
            <a:outerShdw blurRad="292100" dist="139700" dir="2700000" algn="tl" rotWithShape="0">
              <a:srgbClr val="333333">
                <a:alpha val="65000"/>
              </a:srgbClr>
            </a:outerShdw>
          </a:effectLst>
        </p:spPr>
      </p:pic>
      <p:sp>
        <p:nvSpPr>
          <p:cNvPr id="5" name="CuadroTexto 4">
            <a:extLst>
              <a:ext uri="{FF2B5EF4-FFF2-40B4-BE49-F238E27FC236}">
                <a16:creationId xmlns:a16="http://schemas.microsoft.com/office/drawing/2014/main" id="{49637193-56F2-9F43-AD59-B8FE2C79121D}"/>
              </a:ext>
            </a:extLst>
          </p:cNvPr>
          <p:cNvSpPr txBox="1"/>
          <p:nvPr/>
        </p:nvSpPr>
        <p:spPr>
          <a:xfrm>
            <a:off x="3796750" y="867303"/>
            <a:ext cx="7659575" cy="4595037"/>
          </a:xfrm>
          <a:prstGeom prst="rect">
            <a:avLst/>
          </a:prstGeom>
        </p:spPr>
        <p:txBody>
          <a:bodyPr vert="horz" lIns="91440" tIns="45720" rIns="91440" bIns="45720" rtlCol="0">
            <a:normAutofit fontScale="92500" lnSpcReduction="10000"/>
          </a:bodyPr>
          <a:lstStyle/>
          <a:p>
            <a:pPr marL="228600" lvl="1" indent="-228600" defTabSz="914400">
              <a:lnSpc>
                <a:spcPct val="90000"/>
              </a:lnSpc>
              <a:spcAft>
                <a:spcPts val="600"/>
              </a:spcAft>
              <a:buFont typeface="Arial" panose="020B0604020202020204" pitchFamily="34" charset="0"/>
              <a:buChar char="•"/>
            </a:pPr>
            <a:endParaRPr lang="en-US" sz="1400" dirty="0">
              <a:sym typeface="Wingdings" pitchFamily="2" charset="2"/>
            </a:endParaRPr>
          </a:p>
          <a:p>
            <a:pPr lvl="1" indent="-228600" defTabSz="914400">
              <a:lnSpc>
                <a:spcPct val="90000"/>
              </a:lnSpc>
              <a:spcAft>
                <a:spcPts val="600"/>
              </a:spcAft>
              <a:buFont typeface="Arial" panose="020B0604020202020204" pitchFamily="34" charset="0"/>
              <a:buChar char="•"/>
            </a:pPr>
            <a:r>
              <a:rPr lang="en-US" sz="1500" b="1" dirty="0"/>
              <a:t>UCI</a:t>
            </a:r>
            <a:r>
              <a:rPr lang="en-US" sz="1500" dirty="0"/>
              <a:t>: </a:t>
            </a:r>
          </a:p>
          <a:p>
            <a:pPr lvl="2" indent="-228600" defTabSz="914400">
              <a:lnSpc>
                <a:spcPct val="90000"/>
              </a:lnSpc>
              <a:spcAft>
                <a:spcPts val="600"/>
              </a:spcAft>
              <a:buFont typeface="Arial" panose="020B0604020202020204" pitchFamily="34" charset="0"/>
              <a:buChar char="•"/>
            </a:pPr>
            <a:r>
              <a:rPr lang="en-US" sz="1500" b="1" dirty="0" err="1">
                <a:solidFill>
                  <a:srgbClr val="C00000"/>
                </a:solidFill>
              </a:rPr>
              <a:t>Mutismo</a:t>
            </a:r>
            <a:r>
              <a:rPr lang="en-US" sz="1500" b="1" dirty="0">
                <a:solidFill>
                  <a:srgbClr val="C00000"/>
                </a:solidFill>
              </a:rPr>
              <a:t> </a:t>
            </a:r>
            <a:r>
              <a:rPr lang="en-US" sz="1500" b="1" dirty="0" err="1">
                <a:solidFill>
                  <a:srgbClr val="C00000"/>
                </a:solidFill>
              </a:rPr>
              <a:t>voluntario</a:t>
            </a:r>
            <a:r>
              <a:rPr lang="en-US" sz="1500" b="1" dirty="0">
                <a:solidFill>
                  <a:srgbClr val="FF0000"/>
                </a:solidFill>
              </a:rPr>
              <a:t>  </a:t>
            </a:r>
            <a:r>
              <a:rPr lang="en-US" sz="1500" dirty="0"/>
              <a:t>(7 días) </a:t>
            </a:r>
            <a:r>
              <a:rPr lang="en-US" sz="1500" dirty="0">
                <a:sym typeface="Wingdings" pitchFamily="2" charset="2"/>
              </a:rPr>
              <a:t> </a:t>
            </a:r>
            <a:r>
              <a:rPr lang="en-US" sz="1500" dirty="0" err="1">
                <a:sym typeface="Wingdings" pitchFamily="2" charset="2"/>
              </a:rPr>
              <a:t>terapia</a:t>
            </a:r>
            <a:r>
              <a:rPr lang="en-US" sz="1500" dirty="0">
                <a:sym typeface="Wingdings" pitchFamily="2" charset="2"/>
              </a:rPr>
              <a:t> </a:t>
            </a:r>
            <a:r>
              <a:rPr lang="en-US" sz="1500" dirty="0" err="1">
                <a:sym typeface="Wingdings" pitchFamily="2" charset="2"/>
              </a:rPr>
              <a:t>intensiva</a:t>
            </a:r>
            <a:endParaRPr lang="en-US" sz="1500" dirty="0">
              <a:sym typeface="Wingdings" pitchFamily="2" charset="2"/>
            </a:endParaRPr>
          </a:p>
          <a:p>
            <a:pPr marL="1143000" lvl="3" defTabSz="914400">
              <a:lnSpc>
                <a:spcPct val="90000"/>
              </a:lnSpc>
              <a:spcAft>
                <a:spcPts val="600"/>
              </a:spcAft>
            </a:pPr>
            <a:endParaRPr lang="en-US" sz="1500" dirty="0">
              <a:sym typeface="Wingdings" pitchFamily="2" charset="2"/>
            </a:endParaRPr>
          </a:p>
          <a:p>
            <a:pPr lvl="1" indent="-228600" defTabSz="914400">
              <a:lnSpc>
                <a:spcPct val="90000"/>
              </a:lnSpc>
              <a:spcAft>
                <a:spcPts val="600"/>
              </a:spcAft>
              <a:buFont typeface="Arial" panose="020B0604020202020204" pitchFamily="34" charset="0"/>
              <a:buChar char="•"/>
            </a:pPr>
            <a:r>
              <a:rPr lang="en-US" sz="1500" b="1" dirty="0">
                <a:sym typeface="Wingdings" pitchFamily="2" charset="2"/>
              </a:rPr>
              <a:t>Planta de </a:t>
            </a:r>
            <a:r>
              <a:rPr lang="en-US" sz="1500" b="1" dirty="0" err="1">
                <a:sym typeface="Wingdings" pitchFamily="2" charset="2"/>
              </a:rPr>
              <a:t>hospitalización</a:t>
            </a:r>
            <a:endParaRPr lang="en-US" sz="1500" b="1" dirty="0">
              <a:sym typeface="Wingdings" pitchFamily="2" charset="2"/>
            </a:endParaRPr>
          </a:p>
          <a:p>
            <a:pPr lvl="2" indent="-228600" defTabSz="914400">
              <a:lnSpc>
                <a:spcPct val="90000"/>
              </a:lnSpc>
              <a:spcAft>
                <a:spcPts val="600"/>
              </a:spcAft>
              <a:buFont typeface="Arial" panose="020B0604020202020204" pitchFamily="34" charset="0"/>
              <a:buChar char="•"/>
            </a:pPr>
            <a:r>
              <a:rPr lang="en-US" sz="1500" dirty="0" err="1"/>
              <a:t>Expresa</a:t>
            </a:r>
            <a:r>
              <a:rPr lang="en-US" sz="1500" dirty="0"/>
              <a:t> </a:t>
            </a:r>
            <a:r>
              <a:rPr lang="en-US" sz="1500" b="1" dirty="0" err="1">
                <a:solidFill>
                  <a:srgbClr val="C00000"/>
                </a:solidFill>
              </a:rPr>
              <a:t>arrepentimiento</a:t>
            </a:r>
            <a:endParaRPr lang="en-US" sz="1500" b="1" dirty="0">
              <a:solidFill>
                <a:srgbClr val="C00000"/>
              </a:solidFill>
            </a:endParaRPr>
          </a:p>
          <a:p>
            <a:pPr lvl="2" indent="-228600" defTabSz="914400">
              <a:lnSpc>
                <a:spcPct val="90000"/>
              </a:lnSpc>
              <a:spcAft>
                <a:spcPts val="600"/>
              </a:spcAft>
              <a:buFont typeface="Arial" panose="020B0604020202020204" pitchFamily="34" charset="0"/>
              <a:buChar char="•"/>
            </a:pPr>
            <a:r>
              <a:rPr lang="en-US" sz="1500" dirty="0" err="1">
                <a:sym typeface="Wingdings" pitchFamily="2" charset="2"/>
              </a:rPr>
              <a:t>Consciente</a:t>
            </a:r>
            <a:r>
              <a:rPr lang="en-US" sz="1500" dirty="0">
                <a:sym typeface="Wingdings" pitchFamily="2" charset="2"/>
              </a:rPr>
              <a:t> de la </a:t>
            </a:r>
            <a:r>
              <a:rPr lang="en-US" sz="1500" dirty="0" err="1">
                <a:sym typeface="Wingdings" pitchFamily="2" charset="2"/>
              </a:rPr>
              <a:t>gravedad</a:t>
            </a:r>
            <a:endParaRPr lang="en-US" sz="1500" b="1" dirty="0">
              <a:solidFill>
                <a:srgbClr val="C00000"/>
              </a:solidFill>
            </a:endParaRPr>
          </a:p>
          <a:p>
            <a:pPr lvl="2" indent="-228600" defTabSz="914400">
              <a:lnSpc>
                <a:spcPct val="90000"/>
              </a:lnSpc>
              <a:spcAft>
                <a:spcPts val="600"/>
              </a:spcAft>
              <a:buFont typeface="Arial" panose="020B0604020202020204" pitchFamily="34" charset="0"/>
              <a:buChar char="•"/>
            </a:pPr>
            <a:r>
              <a:rPr lang="en-US" sz="1500" dirty="0">
                <a:sym typeface="Wingdings" pitchFamily="2" charset="2"/>
              </a:rPr>
              <a:t>Menor </a:t>
            </a:r>
            <a:r>
              <a:rPr lang="en-US" sz="1500" dirty="0" err="1">
                <a:sym typeface="Wingdings" pitchFamily="2" charset="2"/>
              </a:rPr>
              <a:t>labilidad</a:t>
            </a:r>
            <a:r>
              <a:rPr lang="en-US" sz="1500" dirty="0">
                <a:sym typeface="Wingdings" pitchFamily="2" charset="2"/>
              </a:rPr>
              <a:t> </a:t>
            </a:r>
            <a:r>
              <a:rPr lang="en-US" sz="1500" dirty="0" err="1">
                <a:sym typeface="Wingdings" pitchFamily="2" charset="2"/>
              </a:rPr>
              <a:t>emocional</a:t>
            </a:r>
            <a:r>
              <a:rPr lang="en-US" sz="1500" dirty="0">
                <a:sym typeface="Wingdings" pitchFamily="2" charset="2"/>
              </a:rPr>
              <a:t>. No ideas </a:t>
            </a:r>
            <a:r>
              <a:rPr lang="en-US" sz="1500" dirty="0" err="1">
                <a:sym typeface="Wingdings" pitchFamily="2" charset="2"/>
              </a:rPr>
              <a:t>autolíticas</a:t>
            </a:r>
            <a:endParaRPr lang="en-US" sz="1500" dirty="0">
              <a:sym typeface="Wingdings" pitchFamily="2" charset="2"/>
            </a:endParaRPr>
          </a:p>
          <a:p>
            <a:pPr lvl="2" indent="-228600" defTabSz="914400">
              <a:lnSpc>
                <a:spcPct val="90000"/>
              </a:lnSpc>
              <a:spcAft>
                <a:spcPts val="600"/>
              </a:spcAft>
              <a:buFont typeface="Arial" panose="020B0604020202020204" pitchFamily="34" charset="0"/>
              <a:buChar char="•"/>
            </a:pPr>
            <a:r>
              <a:rPr lang="en-US" sz="1500" dirty="0">
                <a:sym typeface="Wingdings" pitchFamily="2" charset="2"/>
              </a:rPr>
              <a:t>Proyecto vital </a:t>
            </a:r>
            <a:r>
              <a:rPr lang="en-US" sz="1500" dirty="0" err="1">
                <a:sym typeface="Wingdings" pitchFamily="2" charset="2"/>
              </a:rPr>
              <a:t>conservado</a:t>
            </a:r>
            <a:endParaRPr lang="en-US" sz="1500" dirty="0">
              <a:sym typeface="Wingdings" pitchFamily="2" charset="2"/>
            </a:endParaRPr>
          </a:p>
          <a:p>
            <a:pPr marL="685800" lvl="2" defTabSz="914400">
              <a:lnSpc>
                <a:spcPct val="90000"/>
              </a:lnSpc>
              <a:spcAft>
                <a:spcPts val="600"/>
              </a:spcAft>
            </a:pPr>
            <a:endParaRPr lang="en-US" sz="1500" dirty="0">
              <a:sym typeface="Wingdings" pitchFamily="2" charset="2"/>
            </a:endParaRPr>
          </a:p>
          <a:p>
            <a:pPr lvl="1" indent="-228600" defTabSz="914400">
              <a:lnSpc>
                <a:spcPct val="90000"/>
              </a:lnSpc>
              <a:spcAft>
                <a:spcPts val="600"/>
              </a:spcAft>
              <a:buFont typeface="Arial" panose="020B0604020202020204" pitchFamily="34" charset="0"/>
              <a:buChar char="•"/>
            </a:pPr>
            <a:r>
              <a:rPr lang="en-US" sz="1500" dirty="0">
                <a:sym typeface="Wingdings" pitchFamily="2" charset="2"/>
              </a:rPr>
              <a:t> </a:t>
            </a:r>
            <a:r>
              <a:rPr lang="en-US" sz="1500" dirty="0">
                <a:solidFill>
                  <a:srgbClr val="C00000"/>
                </a:solidFill>
                <a:sym typeface="Wingdings" pitchFamily="2" charset="2"/>
              </a:rPr>
              <a:t>ALTA A DOMICILIO MATERNO </a:t>
            </a:r>
            <a:r>
              <a:rPr lang="en-US" sz="1500" dirty="0">
                <a:sym typeface="Wingdings" pitchFamily="2" charset="2"/>
              </a:rPr>
              <a:t>(23 días </a:t>
            </a:r>
            <a:r>
              <a:rPr lang="en-US" sz="1500" dirty="0" err="1">
                <a:sym typeface="Wingdings" pitchFamily="2" charset="2"/>
              </a:rPr>
              <a:t>posTH</a:t>
            </a:r>
            <a:r>
              <a:rPr lang="en-US" sz="1500" dirty="0">
                <a:sym typeface="Wingdings" pitchFamily="2" charset="2"/>
              </a:rPr>
              <a:t>)</a:t>
            </a:r>
          </a:p>
          <a:p>
            <a:pPr lvl="2" indent="-228600" defTabSz="914400">
              <a:lnSpc>
                <a:spcPct val="90000"/>
              </a:lnSpc>
              <a:spcAft>
                <a:spcPts val="600"/>
              </a:spcAft>
              <a:buFont typeface="Arial" panose="020B0604020202020204" pitchFamily="34" charset="0"/>
              <a:buChar char="•"/>
            </a:pPr>
            <a:r>
              <a:rPr lang="en-US" sz="1500" b="1" dirty="0" err="1"/>
              <a:t>Adherencia</a:t>
            </a:r>
            <a:r>
              <a:rPr lang="en-US" sz="1500" dirty="0"/>
              <a:t>: </a:t>
            </a:r>
            <a:r>
              <a:rPr lang="en-US" sz="1500" dirty="0" err="1"/>
              <a:t>Tratamiento</a:t>
            </a:r>
            <a:r>
              <a:rPr lang="en-US" sz="1500" dirty="0"/>
              <a:t> , </a:t>
            </a:r>
            <a:r>
              <a:rPr lang="en-US" sz="1500" dirty="0" err="1"/>
              <a:t>r</a:t>
            </a:r>
            <a:r>
              <a:rPr lang="en-US" sz="1500" dirty="0" err="1">
                <a:sym typeface="Wingdings" pitchFamily="2" charset="2"/>
              </a:rPr>
              <a:t>evisiones</a:t>
            </a:r>
            <a:endParaRPr lang="en-US" sz="1500" dirty="0">
              <a:sym typeface="Wingdings" pitchFamily="2" charset="2"/>
            </a:endParaRPr>
          </a:p>
          <a:p>
            <a:pPr marL="228600" lvl="1" defTabSz="914400">
              <a:lnSpc>
                <a:spcPct val="110000"/>
              </a:lnSpc>
              <a:spcAft>
                <a:spcPts val="600"/>
              </a:spcAft>
            </a:pPr>
            <a:endParaRPr lang="en-US" sz="1500" dirty="0">
              <a:sym typeface="Wingdings" pitchFamily="2" charset="2"/>
            </a:endParaRPr>
          </a:p>
          <a:p>
            <a:pPr lvl="1" indent="-228600" defTabSz="914400">
              <a:lnSpc>
                <a:spcPct val="110000"/>
              </a:lnSpc>
              <a:spcAft>
                <a:spcPts val="600"/>
              </a:spcAft>
              <a:buFont typeface="Arial" panose="020B0604020202020204" pitchFamily="34" charset="0"/>
              <a:buChar char="•"/>
            </a:pPr>
            <a:r>
              <a:rPr lang="en-US" sz="1500" b="1" dirty="0" err="1">
                <a:sym typeface="Wingdings" pitchFamily="2" charset="2"/>
              </a:rPr>
              <a:t>Situación</a:t>
            </a:r>
            <a:r>
              <a:rPr lang="en-US" sz="1500" b="1" dirty="0">
                <a:sym typeface="Wingdings" pitchFamily="2" charset="2"/>
              </a:rPr>
              <a:t> </a:t>
            </a:r>
            <a:r>
              <a:rPr lang="en-US" sz="1500" b="1" dirty="0" err="1">
                <a:sym typeface="Wingdings" pitchFamily="2" charset="2"/>
              </a:rPr>
              <a:t>Psiquiátrica</a:t>
            </a:r>
            <a:r>
              <a:rPr lang="en-US" sz="1500" b="1" dirty="0">
                <a:sym typeface="Wingdings" pitchFamily="2" charset="2"/>
              </a:rPr>
              <a:t> y Social: </a:t>
            </a:r>
          </a:p>
          <a:p>
            <a:pPr lvl="2" indent="-228600" defTabSz="914400">
              <a:lnSpc>
                <a:spcPct val="110000"/>
              </a:lnSpc>
              <a:spcAft>
                <a:spcPts val="600"/>
              </a:spcAft>
              <a:buFont typeface="Arial" panose="020B0604020202020204" pitchFamily="34" charset="0"/>
              <a:buChar char="•"/>
            </a:pPr>
            <a:r>
              <a:rPr lang="en-US" sz="1500" dirty="0">
                <a:solidFill>
                  <a:srgbClr val="C00000"/>
                </a:solidFill>
                <a:sym typeface="Wingdings" pitchFamily="2" charset="2"/>
              </a:rPr>
              <a:t>Convivencia </a:t>
            </a:r>
            <a:r>
              <a:rPr lang="en-US" sz="1500" dirty="0" err="1">
                <a:solidFill>
                  <a:srgbClr val="C00000"/>
                </a:solidFill>
                <a:sym typeface="Wingdings" pitchFamily="2" charset="2"/>
              </a:rPr>
              <a:t>fallida</a:t>
            </a:r>
            <a:r>
              <a:rPr lang="en-US" sz="1500" dirty="0">
                <a:solidFill>
                  <a:srgbClr val="C00000"/>
                </a:solidFill>
                <a:sym typeface="Wingdings" pitchFamily="2" charset="2"/>
              </a:rPr>
              <a:t> </a:t>
            </a:r>
            <a:r>
              <a:rPr lang="en-US" sz="1500" dirty="0">
                <a:sym typeface="Wingdings" pitchFamily="2" charset="2"/>
              </a:rPr>
              <a:t>con </a:t>
            </a:r>
            <a:r>
              <a:rPr lang="en-US" sz="1500" dirty="0" err="1">
                <a:solidFill>
                  <a:srgbClr val="C00000"/>
                </a:solidFill>
                <a:sym typeface="Wingdings" pitchFamily="2" charset="2"/>
              </a:rPr>
              <a:t>familiares</a:t>
            </a:r>
            <a:endParaRPr lang="en-US" sz="1500" dirty="0">
              <a:solidFill>
                <a:srgbClr val="C00000"/>
              </a:solidFill>
              <a:sym typeface="Wingdings" pitchFamily="2" charset="2"/>
            </a:endParaRPr>
          </a:p>
          <a:p>
            <a:pPr lvl="2" indent="-228600" defTabSz="914400">
              <a:lnSpc>
                <a:spcPct val="110000"/>
              </a:lnSpc>
              <a:spcAft>
                <a:spcPts val="600"/>
              </a:spcAft>
              <a:buFont typeface="Arial" panose="020B0604020202020204" pitchFamily="34" charset="0"/>
              <a:buChar char="•"/>
            </a:pPr>
            <a:r>
              <a:rPr lang="en-US" sz="1500" dirty="0">
                <a:sym typeface="Wingdings" pitchFamily="2" charset="2"/>
              </a:rPr>
              <a:t>Junio/25 </a:t>
            </a:r>
            <a:r>
              <a:rPr lang="en-US" sz="1500" dirty="0" err="1">
                <a:sym typeface="Wingdings" pitchFamily="2" charset="2"/>
              </a:rPr>
              <a:t>solicita</a:t>
            </a:r>
            <a:r>
              <a:rPr lang="en-US" sz="1500" dirty="0">
                <a:sym typeface="Wingdings" pitchFamily="2" charset="2"/>
              </a:rPr>
              <a:t> </a:t>
            </a:r>
            <a:r>
              <a:rPr lang="en-US" sz="1500" dirty="0" err="1">
                <a:solidFill>
                  <a:srgbClr val="C00000"/>
                </a:solidFill>
                <a:sym typeface="Wingdings" pitchFamily="2" charset="2"/>
              </a:rPr>
              <a:t>ingreso</a:t>
            </a:r>
            <a:r>
              <a:rPr lang="en-US" sz="1500" dirty="0">
                <a:solidFill>
                  <a:srgbClr val="C00000"/>
                </a:solidFill>
                <a:sym typeface="Wingdings" pitchFamily="2" charset="2"/>
              </a:rPr>
              <a:t> </a:t>
            </a:r>
            <a:r>
              <a:rPr lang="en-US" sz="1500" dirty="0" err="1">
                <a:solidFill>
                  <a:srgbClr val="C00000"/>
                </a:solidFill>
                <a:sym typeface="Wingdings" pitchFamily="2" charset="2"/>
              </a:rPr>
              <a:t>en</a:t>
            </a:r>
            <a:r>
              <a:rPr lang="en-US" sz="1500" dirty="0">
                <a:solidFill>
                  <a:srgbClr val="C00000"/>
                </a:solidFill>
                <a:sym typeface="Wingdings" pitchFamily="2" charset="2"/>
              </a:rPr>
              <a:t> CRR</a:t>
            </a:r>
          </a:p>
          <a:p>
            <a:pPr lvl="2" indent="-228600" defTabSz="914400">
              <a:lnSpc>
                <a:spcPct val="110000"/>
              </a:lnSpc>
              <a:spcAft>
                <a:spcPts val="600"/>
              </a:spcAft>
              <a:buFont typeface="Arial" panose="020B0604020202020204" pitchFamily="34" charset="0"/>
              <a:buChar char="•"/>
            </a:pPr>
            <a:r>
              <a:rPr lang="en-US" sz="1500" dirty="0">
                <a:sym typeface="Wingdings" pitchFamily="2" charset="2"/>
              </a:rPr>
              <a:t>No </a:t>
            </a:r>
            <a:r>
              <a:rPr lang="en-US" sz="1500" dirty="0" err="1">
                <a:sym typeface="Wingdings" pitchFamily="2" charset="2"/>
              </a:rPr>
              <a:t>intentos</a:t>
            </a:r>
            <a:r>
              <a:rPr lang="en-US" sz="1500" dirty="0">
                <a:sym typeface="Wingdings" pitchFamily="2" charset="2"/>
              </a:rPr>
              <a:t> de </a:t>
            </a:r>
            <a:r>
              <a:rPr lang="en-US" sz="1500" dirty="0" err="1">
                <a:sym typeface="Wingdings" pitchFamily="2" charset="2"/>
              </a:rPr>
              <a:t>autolisis</a:t>
            </a:r>
            <a:endParaRPr lang="en-US" sz="1500" dirty="0">
              <a:sym typeface="Wingdings" pitchFamily="2" charset="2"/>
            </a:endParaRPr>
          </a:p>
          <a:p>
            <a:pPr lvl="2" indent="-228600" defTabSz="914400">
              <a:lnSpc>
                <a:spcPct val="90000"/>
              </a:lnSpc>
              <a:spcAft>
                <a:spcPts val="600"/>
              </a:spcAft>
              <a:buFont typeface="Arial" panose="020B0604020202020204" pitchFamily="34" charset="0"/>
              <a:buChar char="•"/>
            </a:pPr>
            <a:endParaRPr lang="en-US" sz="1100" dirty="0">
              <a:sym typeface="Wingdings" pitchFamily="2" charset="2"/>
            </a:endParaRPr>
          </a:p>
          <a:p>
            <a:pPr lvl="1" indent="-228600" defTabSz="914400">
              <a:lnSpc>
                <a:spcPct val="90000"/>
              </a:lnSpc>
              <a:spcAft>
                <a:spcPts val="600"/>
              </a:spcAft>
              <a:buFont typeface="Arial" panose="020B0604020202020204" pitchFamily="34" charset="0"/>
              <a:buChar char="•"/>
            </a:pPr>
            <a:endParaRPr lang="en-US" sz="1400" dirty="0">
              <a:solidFill>
                <a:srgbClr val="FF0000"/>
              </a:solidFill>
              <a:sym typeface="Wingdings" pitchFamily="2" charset="2"/>
            </a:endParaRPr>
          </a:p>
          <a:p>
            <a:pPr lvl="1" indent="-228600" defTabSz="914400">
              <a:lnSpc>
                <a:spcPct val="90000"/>
              </a:lnSpc>
              <a:spcAft>
                <a:spcPts val="600"/>
              </a:spcAft>
              <a:buFont typeface="Arial" panose="020B0604020202020204" pitchFamily="34" charset="0"/>
              <a:buChar char="•"/>
            </a:pPr>
            <a:endParaRPr lang="en-US" sz="1200" i="0" u="none" strike="noStrike" dirty="0">
              <a:effectLst/>
            </a:endParaRPr>
          </a:p>
        </p:txBody>
      </p:sp>
      <p:sp>
        <p:nvSpPr>
          <p:cNvPr id="4" name="TextBox 3">
            <a:extLst>
              <a:ext uri="{FF2B5EF4-FFF2-40B4-BE49-F238E27FC236}">
                <a16:creationId xmlns:a16="http://schemas.microsoft.com/office/drawing/2014/main" id="{9E27B234-AA87-F239-BCC4-5F309717A523}"/>
              </a:ext>
            </a:extLst>
          </p:cNvPr>
          <p:cNvSpPr txBox="1"/>
          <p:nvPr/>
        </p:nvSpPr>
        <p:spPr>
          <a:xfrm>
            <a:off x="365760" y="923112"/>
            <a:ext cx="5608320" cy="4595038"/>
          </a:xfrm>
          <a:prstGeom prst="rect">
            <a:avLst/>
          </a:prstGeom>
        </p:spPr>
        <p:txBody>
          <a:bodyPr vert="horz" lIns="91440" tIns="45720" rIns="91440" bIns="45720" rtlCol="0" anchorCtr="0" compatLnSpc="0">
            <a:normAutofit/>
          </a:bodyPr>
          <a:lstStyle/>
          <a:p>
            <a:pPr lvl="2" indent="-228600">
              <a:lnSpc>
                <a:spcPct val="90000"/>
              </a:lnSpc>
              <a:spcAft>
                <a:spcPts val="600"/>
              </a:spcAft>
              <a:buFont typeface="Arial" panose="020B0604020202020204" pitchFamily="34" charset="0"/>
              <a:buChar char="•"/>
            </a:pPr>
            <a:endParaRPr lang="en-US" sz="600" b="0" i="0" u="none" strike="noStrike" dirty="0">
              <a:effectLst/>
            </a:endParaRPr>
          </a:p>
        </p:txBody>
      </p:sp>
      <p:grpSp>
        <p:nvGrpSpPr>
          <p:cNvPr id="2" name="Grupo 1">
            <a:extLst>
              <a:ext uri="{FF2B5EF4-FFF2-40B4-BE49-F238E27FC236}">
                <a16:creationId xmlns:a16="http://schemas.microsoft.com/office/drawing/2014/main" id="{55AF9A30-ACC6-BE17-A488-BFF05B6AFC13}"/>
              </a:ext>
            </a:extLst>
          </p:cNvPr>
          <p:cNvGrpSpPr/>
          <p:nvPr/>
        </p:nvGrpSpPr>
        <p:grpSpPr>
          <a:xfrm>
            <a:off x="8845827" y="96590"/>
            <a:ext cx="1130438" cy="328424"/>
            <a:chOff x="86926" y="115481"/>
            <a:chExt cx="5208405" cy="1161793"/>
          </a:xfrm>
          <a:solidFill>
            <a:schemeClr val="bg1"/>
          </a:solidFill>
        </p:grpSpPr>
        <p:pic>
          <p:nvPicPr>
            <p:cNvPr id="3" name="Imagen 2" descr="Forma&#10;&#10;El contenido generado por IA puede ser incorrecto.">
              <a:extLst>
                <a:ext uri="{FF2B5EF4-FFF2-40B4-BE49-F238E27FC236}">
                  <a16:creationId xmlns:a16="http://schemas.microsoft.com/office/drawing/2014/main" id="{2E9965D1-F9AD-C43E-B175-CE6BEA35C062}"/>
                </a:ext>
              </a:extLst>
            </p:cNvPr>
            <p:cNvPicPr/>
            <p:nvPr/>
          </p:nvPicPr>
          <p:blipFill>
            <a:blip r:embed="rId5">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a:grpFill/>
          </p:spPr>
        </p:pic>
        <p:pic>
          <p:nvPicPr>
            <p:cNvPr id="8" name="Imagen 7">
              <a:extLst>
                <a:ext uri="{FF2B5EF4-FFF2-40B4-BE49-F238E27FC236}">
                  <a16:creationId xmlns:a16="http://schemas.microsoft.com/office/drawing/2014/main" id="{10DFCBAD-72D6-3F8C-0DF7-582190AD9B9E}"/>
                </a:ext>
              </a:extLst>
            </p:cNvPr>
            <p:cNvPicPr/>
            <p:nvPr/>
          </p:nvPicPr>
          <p:blipFill>
            <a:blip r:embed="rId6"/>
            <a:stretch>
              <a:fillRect/>
            </a:stretch>
          </p:blipFill>
          <p:spPr>
            <a:xfrm>
              <a:off x="1856096" y="115481"/>
              <a:ext cx="2217969" cy="1161793"/>
            </a:xfrm>
            <a:prstGeom prst="rect">
              <a:avLst/>
            </a:prstGeom>
            <a:grpFill/>
          </p:spPr>
        </p:pic>
        <p:pic>
          <p:nvPicPr>
            <p:cNvPr id="9" name="Imagen 8">
              <a:extLst>
                <a:ext uri="{FF2B5EF4-FFF2-40B4-BE49-F238E27FC236}">
                  <a16:creationId xmlns:a16="http://schemas.microsoft.com/office/drawing/2014/main" id="{2EE2AC38-D8C4-4282-558E-CB193B06D3B6}"/>
                </a:ext>
              </a:extLst>
            </p:cNvPr>
            <p:cNvPicPr/>
            <p:nvPr/>
          </p:nvPicPr>
          <p:blipFill>
            <a:blip r:embed="rId7"/>
            <a:stretch>
              <a:fillRect/>
            </a:stretch>
          </p:blipFill>
          <p:spPr>
            <a:xfrm>
              <a:off x="4127756" y="426292"/>
              <a:ext cx="1167575" cy="823142"/>
            </a:xfrm>
            <a:prstGeom prst="rect">
              <a:avLst/>
            </a:prstGeom>
            <a:grpFill/>
          </p:spPr>
        </p:pic>
      </p:grpSp>
    </p:spTree>
    <p:extLst>
      <p:ext uri="{BB962C8B-B14F-4D97-AF65-F5344CB8AC3E}">
        <p14:creationId xmlns:p14="http://schemas.microsoft.com/office/powerpoint/2010/main" val="262979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ABC196-0BA9-3204-E19E-E944CAF94227}"/>
              </a:ext>
            </a:extLst>
          </p:cNvPr>
          <p:cNvSpPr>
            <a:spLocks noGrp="1"/>
          </p:cNvSpPr>
          <p:nvPr>
            <p:ph type="ctrTitle"/>
          </p:nvPr>
        </p:nvSpPr>
        <p:spPr>
          <a:xfrm>
            <a:off x="672142" y="1328158"/>
            <a:ext cx="3087369" cy="1566841"/>
          </a:xfrm>
        </p:spPr>
        <p:txBody>
          <a:bodyPr anchor="b">
            <a:normAutofit/>
          </a:bodyPr>
          <a:lstStyle/>
          <a:p>
            <a:pPr algn="l"/>
            <a:r>
              <a:rPr lang="es-ES" sz="4400" b="1" dirty="0"/>
              <a:t>Conflicto bioético</a:t>
            </a:r>
          </a:p>
        </p:txBody>
      </p:sp>
      <p:sp>
        <p:nvSpPr>
          <p:cNvPr id="5" name="Subtítulo 4">
            <a:extLst>
              <a:ext uri="{FF2B5EF4-FFF2-40B4-BE49-F238E27FC236}">
                <a16:creationId xmlns:a16="http://schemas.microsoft.com/office/drawing/2014/main" id="{511794F0-5B5D-4394-98F0-5D8CA7B1FC64}"/>
              </a:ext>
            </a:extLst>
          </p:cNvPr>
          <p:cNvSpPr>
            <a:spLocks noGrp="1"/>
          </p:cNvSpPr>
          <p:nvPr>
            <p:ph type="subTitle" idx="1"/>
          </p:nvPr>
        </p:nvSpPr>
        <p:spPr>
          <a:xfrm>
            <a:off x="672143" y="3558971"/>
            <a:ext cx="3087369" cy="1300446"/>
          </a:xfrm>
        </p:spPr>
        <p:txBody>
          <a:bodyPr>
            <a:normAutofit/>
          </a:bodyPr>
          <a:lstStyle/>
          <a:p>
            <a:pPr algn="l"/>
            <a:r>
              <a:rPr lang="es-ES" sz="2800" b="1" dirty="0">
                <a:solidFill>
                  <a:schemeClr val="accent2"/>
                </a:solidFill>
              </a:rPr>
              <a:t>Discusión</a:t>
            </a:r>
            <a:r>
              <a:rPr lang="es-ES" sz="1800" b="1" dirty="0">
                <a:solidFill>
                  <a:schemeClr val="accent2"/>
                </a:solidFill>
              </a:rPr>
              <a:t> </a:t>
            </a:r>
          </a:p>
        </p:txBody>
      </p:sp>
      <p:pic>
        <p:nvPicPr>
          <p:cNvPr id="7" name="Picture 6" descr="Dos caballos de ajedrez frente a frente">
            <a:extLst>
              <a:ext uri="{FF2B5EF4-FFF2-40B4-BE49-F238E27FC236}">
                <a16:creationId xmlns:a16="http://schemas.microsoft.com/office/drawing/2014/main" id="{2980A3DD-E986-EDAF-F5C5-63AF757B2A1F}"/>
              </a:ext>
            </a:extLst>
          </p:cNvPr>
          <p:cNvPicPr>
            <a:picLocks noChangeAspect="1"/>
          </p:cNvPicPr>
          <p:nvPr/>
        </p:nvPicPr>
        <p:blipFill>
          <a:blip r:embed="rId2"/>
          <a:srcRect l="11762" r="20535"/>
          <a:stretch>
            <a:fillRect/>
          </a:stretch>
        </p:blipFill>
        <p:spPr>
          <a:xfrm>
            <a:off x="4391836" y="10"/>
            <a:ext cx="5687529" cy="567054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86154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4990" y="373611"/>
            <a:ext cx="6679645" cy="424128"/>
          </a:xfrm>
          <a:prstGeom prst="rect">
            <a:avLst/>
          </a:prstGeom>
          <a:noFill/>
          <a:ln/>
        </p:spPr>
        <p:txBody>
          <a:bodyPr wrap="none" lIns="0" tIns="0" rIns="0" bIns="0" rtlCol="0" anchor="t"/>
          <a:lstStyle/>
          <a:p>
            <a:pPr>
              <a:lnSpc>
                <a:spcPts val="3307"/>
              </a:lnSpc>
            </a:pPr>
            <a:r>
              <a:rPr lang="en-US" sz="2653" b="1" dirty="0">
                <a:solidFill>
                  <a:schemeClr val="accent2">
                    <a:lumMod val="75000"/>
                  </a:schemeClr>
                </a:solidFill>
                <a:latin typeface="+mj-lt"/>
                <a:ea typeface="Nunito Sans Bold" pitchFamily="34" charset="-122"/>
              </a:rPr>
              <a:t> </a:t>
            </a:r>
            <a:r>
              <a:rPr lang="en-US" sz="3200" b="1" dirty="0" err="1">
                <a:ea typeface="Nunito Sans Bold" pitchFamily="34" charset="-122"/>
              </a:rPr>
              <a:t>Principios</a:t>
            </a:r>
            <a:r>
              <a:rPr lang="en-US" sz="3200" b="1" dirty="0">
                <a:ea typeface="Nunito Sans Bold" pitchFamily="34" charset="-122"/>
              </a:rPr>
              <a:t> </a:t>
            </a:r>
            <a:r>
              <a:rPr lang="en-US" sz="3200" b="1" dirty="0" err="1">
                <a:ea typeface="Nunito Sans Bold" pitchFamily="34" charset="-122"/>
              </a:rPr>
              <a:t>bioéticos</a:t>
            </a:r>
            <a:r>
              <a:rPr lang="en-US" sz="3200" b="1" dirty="0">
                <a:ea typeface="Nunito Sans Bold" pitchFamily="34" charset="-122"/>
              </a:rPr>
              <a:t>: </a:t>
            </a:r>
            <a:endParaRPr lang="en-US" sz="2653" dirty="0"/>
          </a:p>
        </p:txBody>
      </p:sp>
      <p:sp>
        <p:nvSpPr>
          <p:cNvPr id="3" name="Shape 1"/>
          <p:cNvSpPr/>
          <p:nvPr/>
        </p:nvSpPr>
        <p:spPr>
          <a:xfrm>
            <a:off x="2950920" y="2175253"/>
            <a:ext cx="2371449" cy="1009457"/>
          </a:xfrm>
          <a:prstGeom prst="roundRect">
            <a:avLst>
              <a:gd name="adj" fmla="val 5647"/>
            </a:avLst>
          </a:prstGeom>
          <a:solidFill>
            <a:schemeClr val="accent2">
              <a:lumMod val="20000"/>
              <a:lumOff val="80000"/>
            </a:schemeClr>
          </a:solidFill>
          <a:ln w="7620">
            <a:solidFill>
              <a:srgbClr val="CBCCCB"/>
            </a:solidFill>
            <a:prstDash val="solid"/>
          </a:ln>
        </p:spPr>
        <p:txBody>
          <a:bodyPr/>
          <a:lstStyle/>
          <a:p>
            <a:endParaRPr lang="es-ES" sz="1240"/>
          </a:p>
        </p:txBody>
      </p:sp>
      <p:sp>
        <p:nvSpPr>
          <p:cNvPr id="4" name="Text 2"/>
          <p:cNvSpPr/>
          <p:nvPr/>
        </p:nvSpPr>
        <p:spPr>
          <a:xfrm>
            <a:off x="3125062" y="2273334"/>
            <a:ext cx="1696347" cy="212064"/>
          </a:xfrm>
          <a:prstGeom prst="rect">
            <a:avLst/>
          </a:prstGeom>
          <a:noFill/>
          <a:ln/>
        </p:spPr>
        <p:txBody>
          <a:bodyPr wrap="none" lIns="0" tIns="0" rIns="0" bIns="0" rtlCol="0" anchor="t"/>
          <a:lstStyle/>
          <a:p>
            <a:pPr>
              <a:lnSpc>
                <a:spcPts val="1654"/>
              </a:lnSpc>
            </a:pPr>
            <a:r>
              <a:rPr lang="en-US" sz="1400" b="1" u="sng" dirty="0">
                <a:solidFill>
                  <a:srgbClr val="C00000"/>
                </a:solidFill>
                <a:latin typeface="Nunito Sans Bold" pitchFamily="34" charset="0"/>
                <a:ea typeface="Nunito Sans Bold" pitchFamily="34" charset="-122"/>
                <a:cs typeface="Nunito Sans Bold" pitchFamily="34" charset="-120"/>
              </a:rPr>
              <a:t>Autonomía:</a:t>
            </a:r>
            <a:endParaRPr lang="en-US" sz="1400" dirty="0">
              <a:solidFill>
                <a:srgbClr val="C00000"/>
              </a:solidFill>
            </a:endParaRPr>
          </a:p>
        </p:txBody>
      </p:sp>
      <p:sp>
        <p:nvSpPr>
          <p:cNvPr id="5" name="Text 3"/>
          <p:cNvSpPr/>
          <p:nvPr/>
        </p:nvSpPr>
        <p:spPr>
          <a:xfrm>
            <a:off x="3096968" y="2610545"/>
            <a:ext cx="2102015" cy="434136"/>
          </a:xfrm>
          <a:prstGeom prst="rect">
            <a:avLst/>
          </a:prstGeom>
          <a:noFill/>
          <a:ln/>
        </p:spPr>
        <p:txBody>
          <a:bodyPr wrap="square" lIns="0" tIns="0" rIns="0" bIns="0" rtlCol="0" anchor="t"/>
          <a:lstStyle/>
          <a:p>
            <a:pPr>
              <a:lnSpc>
                <a:spcPts val="1688"/>
              </a:lnSpc>
            </a:pPr>
            <a:r>
              <a:rPr lang="en-US" sz="1400" dirty="0">
                <a:solidFill>
                  <a:srgbClr val="000000"/>
                </a:solidFill>
                <a:ea typeface="Nunito Sans" pitchFamily="34" charset="-122"/>
                <a:cs typeface="Nunito Sans" pitchFamily="34" charset="-120"/>
              </a:rPr>
              <a:t>Respeto </a:t>
            </a:r>
            <a:r>
              <a:rPr lang="en-US" sz="1400" b="1" dirty="0" err="1">
                <a:solidFill>
                  <a:schemeClr val="accent2">
                    <a:lumMod val="75000"/>
                  </a:schemeClr>
                </a:solidFill>
                <a:ea typeface="Nunito Sans" pitchFamily="34" charset="-122"/>
                <a:cs typeface="Nunito Sans" pitchFamily="34" charset="-120"/>
              </a:rPr>
              <a:t>capacidad</a:t>
            </a:r>
            <a:r>
              <a:rPr lang="en-US" sz="1400" b="1" dirty="0">
                <a:solidFill>
                  <a:schemeClr val="accent2">
                    <a:lumMod val="75000"/>
                  </a:schemeClr>
                </a:solidFill>
                <a:ea typeface="Nunito Sans" pitchFamily="34" charset="-122"/>
                <a:cs typeface="Nunito Sans" pitchFamily="34" charset="-120"/>
              </a:rPr>
              <a:t> de </a:t>
            </a:r>
            <a:r>
              <a:rPr lang="en-US" sz="1400" b="1" dirty="0" err="1">
                <a:solidFill>
                  <a:schemeClr val="accent2">
                    <a:lumMod val="75000"/>
                  </a:schemeClr>
                </a:solidFill>
                <a:ea typeface="Nunito Sans" pitchFamily="34" charset="-122"/>
                <a:cs typeface="Nunito Sans" pitchFamily="34" charset="-120"/>
              </a:rPr>
              <a:t>decisión</a:t>
            </a:r>
            <a:r>
              <a:rPr lang="en-US" sz="1400" b="1" dirty="0">
                <a:solidFill>
                  <a:schemeClr val="accent2">
                    <a:lumMod val="75000"/>
                  </a:schemeClr>
                </a:solidFill>
                <a:ea typeface="Nunito Sans" pitchFamily="34" charset="-122"/>
                <a:cs typeface="Nunito Sans" pitchFamily="34" charset="-120"/>
              </a:rPr>
              <a:t>  </a:t>
            </a:r>
            <a:r>
              <a:rPr lang="en-US" sz="1400" b="1" dirty="0" err="1">
                <a:solidFill>
                  <a:schemeClr val="accent2">
                    <a:lumMod val="75000"/>
                  </a:schemeClr>
                </a:solidFill>
                <a:ea typeface="Nunito Sans" pitchFamily="34" charset="-122"/>
                <a:cs typeface="Nunito Sans" pitchFamily="34" charset="-120"/>
              </a:rPr>
              <a:t>paciente</a:t>
            </a:r>
            <a:r>
              <a:rPr lang="en-US" sz="1400" dirty="0">
                <a:solidFill>
                  <a:srgbClr val="000000"/>
                </a:solidFill>
                <a:ea typeface="Nunito Sans" pitchFamily="34" charset="-122"/>
                <a:cs typeface="Nunito Sans" pitchFamily="34" charset="-120"/>
              </a:rPr>
              <a:t>.</a:t>
            </a:r>
            <a:endParaRPr lang="en-US" sz="1400" dirty="0"/>
          </a:p>
        </p:txBody>
      </p:sp>
      <p:sp>
        <p:nvSpPr>
          <p:cNvPr id="6" name="Shape 4"/>
          <p:cNvSpPr/>
          <p:nvPr/>
        </p:nvSpPr>
        <p:spPr>
          <a:xfrm>
            <a:off x="505568" y="2205851"/>
            <a:ext cx="2371449" cy="1009457"/>
          </a:xfrm>
          <a:prstGeom prst="roundRect">
            <a:avLst>
              <a:gd name="adj" fmla="val 5647"/>
            </a:avLst>
          </a:prstGeom>
          <a:solidFill>
            <a:schemeClr val="accent1">
              <a:lumMod val="20000"/>
              <a:lumOff val="80000"/>
            </a:schemeClr>
          </a:solidFill>
          <a:ln w="7620">
            <a:solidFill>
              <a:srgbClr val="CBCCCB"/>
            </a:solidFill>
            <a:prstDash val="solid"/>
          </a:ln>
        </p:spPr>
        <p:txBody>
          <a:bodyPr/>
          <a:lstStyle/>
          <a:p>
            <a:endParaRPr lang="es-ES" sz="1240"/>
          </a:p>
        </p:txBody>
      </p:sp>
      <p:sp>
        <p:nvSpPr>
          <p:cNvPr id="7" name="Text 5"/>
          <p:cNvSpPr/>
          <p:nvPr/>
        </p:nvSpPr>
        <p:spPr>
          <a:xfrm>
            <a:off x="623006" y="2314939"/>
            <a:ext cx="1696347" cy="212064"/>
          </a:xfrm>
          <a:prstGeom prst="rect">
            <a:avLst/>
          </a:prstGeom>
          <a:noFill/>
          <a:ln/>
        </p:spPr>
        <p:txBody>
          <a:bodyPr wrap="none" lIns="0" tIns="0" rIns="0" bIns="0" rtlCol="0" anchor="t"/>
          <a:lstStyle/>
          <a:p>
            <a:pPr>
              <a:lnSpc>
                <a:spcPts val="1654"/>
              </a:lnSpc>
            </a:pPr>
            <a:r>
              <a:rPr lang="en-US" sz="1400" b="1" u="sng" dirty="0">
                <a:solidFill>
                  <a:srgbClr val="002060"/>
                </a:solidFill>
                <a:latin typeface="Nunito Sans Bold" pitchFamily="34" charset="0"/>
                <a:ea typeface="Nunito Sans Bold" pitchFamily="34" charset="-122"/>
                <a:cs typeface="Nunito Sans Bold" pitchFamily="34" charset="-120"/>
              </a:rPr>
              <a:t>Beneficencia:</a:t>
            </a:r>
            <a:endParaRPr lang="en-US" sz="1400" dirty="0">
              <a:solidFill>
                <a:srgbClr val="002060"/>
              </a:solidFill>
            </a:endParaRPr>
          </a:p>
        </p:txBody>
      </p:sp>
      <p:sp>
        <p:nvSpPr>
          <p:cNvPr id="8" name="Text 6"/>
          <p:cNvSpPr/>
          <p:nvPr/>
        </p:nvSpPr>
        <p:spPr>
          <a:xfrm>
            <a:off x="714305" y="2645628"/>
            <a:ext cx="2039957" cy="434136"/>
          </a:xfrm>
          <a:prstGeom prst="rect">
            <a:avLst/>
          </a:prstGeom>
          <a:noFill/>
          <a:ln/>
        </p:spPr>
        <p:txBody>
          <a:bodyPr wrap="square" lIns="0" tIns="0" rIns="0" bIns="0" rtlCol="0" anchor="t"/>
          <a:lstStyle/>
          <a:p>
            <a:pPr>
              <a:lnSpc>
                <a:spcPts val="1688"/>
              </a:lnSpc>
            </a:pPr>
            <a:r>
              <a:rPr lang="en-US" sz="1400" dirty="0" err="1">
                <a:solidFill>
                  <a:srgbClr val="000000"/>
                </a:solidFill>
                <a:ea typeface="Nunito Sans" pitchFamily="34" charset="-122"/>
                <a:cs typeface="Nunito Sans" pitchFamily="34" charset="-120"/>
              </a:rPr>
              <a:t>Actuar</a:t>
            </a:r>
            <a:r>
              <a:rPr lang="en-US" sz="1400" dirty="0">
                <a:solidFill>
                  <a:srgbClr val="000000"/>
                </a:solidFill>
                <a:ea typeface="Nunito Sans" pitchFamily="34" charset="-122"/>
                <a:cs typeface="Nunito Sans" pitchFamily="34" charset="-120"/>
              </a:rPr>
              <a:t> </a:t>
            </a:r>
            <a:r>
              <a:rPr lang="en-US" sz="1400" b="1" dirty="0" err="1">
                <a:solidFill>
                  <a:srgbClr val="002060"/>
                </a:solidFill>
                <a:ea typeface="Nunito Sans" pitchFamily="34" charset="-122"/>
                <a:cs typeface="Nunito Sans" pitchFamily="34" charset="-120"/>
              </a:rPr>
              <a:t>mejor</a:t>
            </a:r>
            <a:r>
              <a:rPr lang="en-US" sz="1400" b="1" dirty="0">
                <a:solidFill>
                  <a:srgbClr val="002060"/>
                </a:solidFill>
                <a:ea typeface="Nunito Sans" pitchFamily="34" charset="-122"/>
                <a:cs typeface="Nunito Sans" pitchFamily="34" charset="-120"/>
              </a:rPr>
              <a:t> interés del </a:t>
            </a:r>
            <a:r>
              <a:rPr lang="en-US" sz="1400" b="1" dirty="0" err="1">
                <a:solidFill>
                  <a:srgbClr val="002060"/>
                </a:solidFill>
                <a:ea typeface="Nunito Sans" pitchFamily="34" charset="-122"/>
                <a:cs typeface="Nunito Sans" pitchFamily="34" charset="-120"/>
              </a:rPr>
              <a:t>paciente</a:t>
            </a:r>
            <a:r>
              <a:rPr lang="en-US" sz="1400" b="1" dirty="0">
                <a:solidFill>
                  <a:srgbClr val="002060"/>
                </a:solidFill>
                <a:ea typeface="Nunito Sans" pitchFamily="34" charset="-122"/>
                <a:cs typeface="Nunito Sans" pitchFamily="34" charset="-120"/>
              </a:rPr>
              <a:t> </a:t>
            </a:r>
            <a:endParaRPr lang="en-US" sz="1400" dirty="0"/>
          </a:p>
        </p:txBody>
      </p:sp>
      <p:sp>
        <p:nvSpPr>
          <p:cNvPr id="9" name="Shape 7"/>
          <p:cNvSpPr/>
          <p:nvPr/>
        </p:nvSpPr>
        <p:spPr>
          <a:xfrm>
            <a:off x="2962252" y="1065370"/>
            <a:ext cx="2371449" cy="1009457"/>
          </a:xfrm>
          <a:prstGeom prst="roundRect">
            <a:avLst>
              <a:gd name="adj" fmla="val 5647"/>
            </a:avLst>
          </a:prstGeom>
          <a:solidFill>
            <a:schemeClr val="accent3">
              <a:lumMod val="40000"/>
              <a:lumOff val="60000"/>
            </a:schemeClr>
          </a:solidFill>
          <a:ln w="7620">
            <a:solidFill>
              <a:srgbClr val="CBCCCB"/>
            </a:solidFill>
            <a:prstDash val="solid"/>
          </a:ln>
        </p:spPr>
        <p:txBody>
          <a:bodyPr/>
          <a:lstStyle/>
          <a:p>
            <a:endParaRPr lang="es-ES" sz="1240"/>
          </a:p>
        </p:txBody>
      </p:sp>
      <p:sp>
        <p:nvSpPr>
          <p:cNvPr id="10" name="Text 8"/>
          <p:cNvSpPr/>
          <p:nvPr/>
        </p:nvSpPr>
        <p:spPr>
          <a:xfrm>
            <a:off x="3125062" y="1196046"/>
            <a:ext cx="1696347" cy="212064"/>
          </a:xfrm>
          <a:prstGeom prst="rect">
            <a:avLst/>
          </a:prstGeom>
          <a:noFill/>
          <a:ln/>
        </p:spPr>
        <p:txBody>
          <a:bodyPr wrap="none" lIns="0" tIns="0" rIns="0" bIns="0" rtlCol="0" anchor="t"/>
          <a:lstStyle/>
          <a:p>
            <a:pPr>
              <a:lnSpc>
                <a:spcPts val="1654"/>
              </a:lnSpc>
            </a:pPr>
            <a:r>
              <a:rPr lang="en-US" sz="1400" b="1" u="sng" dirty="0">
                <a:solidFill>
                  <a:srgbClr val="009051"/>
                </a:solidFill>
                <a:latin typeface="Nunito Sans Bold" pitchFamily="34" charset="0"/>
                <a:ea typeface="Nunito Sans Bold" pitchFamily="34" charset="-122"/>
                <a:cs typeface="Nunito Sans Bold" pitchFamily="34" charset="-120"/>
              </a:rPr>
              <a:t>No Maleficencia:</a:t>
            </a:r>
            <a:endParaRPr lang="en-US" sz="1400" dirty="0">
              <a:solidFill>
                <a:srgbClr val="009051"/>
              </a:solidFill>
            </a:endParaRPr>
          </a:p>
        </p:txBody>
      </p:sp>
      <p:sp>
        <p:nvSpPr>
          <p:cNvPr id="11" name="Text 9"/>
          <p:cNvSpPr/>
          <p:nvPr/>
        </p:nvSpPr>
        <p:spPr>
          <a:xfrm>
            <a:off x="3125062" y="1529629"/>
            <a:ext cx="4215601" cy="434136"/>
          </a:xfrm>
          <a:prstGeom prst="rect">
            <a:avLst/>
          </a:prstGeom>
          <a:noFill/>
          <a:ln/>
        </p:spPr>
        <p:txBody>
          <a:bodyPr wrap="square" lIns="0" tIns="0" rIns="0" bIns="0" rtlCol="0" anchor="t"/>
          <a:lstStyle/>
          <a:p>
            <a:pPr>
              <a:lnSpc>
                <a:spcPts val="1688"/>
              </a:lnSpc>
            </a:pPr>
            <a:r>
              <a:rPr lang="en-US" sz="1400" b="1" dirty="0">
                <a:solidFill>
                  <a:srgbClr val="009051"/>
                </a:solidFill>
                <a:ea typeface="Nunito Sans" pitchFamily="34" charset="-122"/>
                <a:cs typeface="Nunito Sans" pitchFamily="34" charset="-120"/>
              </a:rPr>
              <a:t>Evitar </a:t>
            </a:r>
            <a:r>
              <a:rPr lang="en-US" sz="1400" b="1" dirty="0" err="1">
                <a:solidFill>
                  <a:srgbClr val="009051"/>
                </a:solidFill>
                <a:ea typeface="Nunito Sans" pitchFamily="34" charset="-122"/>
                <a:cs typeface="Nunito Sans" pitchFamily="34" charset="-120"/>
              </a:rPr>
              <a:t>daño</a:t>
            </a:r>
            <a:r>
              <a:rPr lang="en-US" sz="1400" b="1" dirty="0">
                <a:solidFill>
                  <a:srgbClr val="009051"/>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paciente</a:t>
            </a:r>
            <a:endParaRPr lang="en-US" sz="1400" dirty="0"/>
          </a:p>
        </p:txBody>
      </p:sp>
      <p:sp>
        <p:nvSpPr>
          <p:cNvPr id="12" name="Shape 10"/>
          <p:cNvSpPr/>
          <p:nvPr/>
        </p:nvSpPr>
        <p:spPr>
          <a:xfrm>
            <a:off x="481194" y="1056010"/>
            <a:ext cx="2383844" cy="1009457"/>
          </a:xfrm>
          <a:prstGeom prst="roundRect">
            <a:avLst>
              <a:gd name="adj" fmla="val 5647"/>
            </a:avLst>
          </a:prstGeom>
          <a:solidFill>
            <a:schemeClr val="accent4">
              <a:lumMod val="20000"/>
              <a:lumOff val="80000"/>
            </a:schemeClr>
          </a:solidFill>
          <a:ln w="7620">
            <a:solidFill>
              <a:srgbClr val="CBCCCB"/>
            </a:solidFill>
            <a:prstDash val="solid"/>
          </a:ln>
        </p:spPr>
        <p:txBody>
          <a:bodyPr/>
          <a:lstStyle/>
          <a:p>
            <a:endParaRPr lang="es-ES" sz="1240"/>
          </a:p>
        </p:txBody>
      </p:sp>
      <p:sp>
        <p:nvSpPr>
          <p:cNvPr id="13" name="Text 11"/>
          <p:cNvSpPr/>
          <p:nvPr/>
        </p:nvSpPr>
        <p:spPr>
          <a:xfrm>
            <a:off x="615928" y="1168400"/>
            <a:ext cx="1696347" cy="212064"/>
          </a:xfrm>
          <a:prstGeom prst="rect">
            <a:avLst/>
          </a:prstGeom>
          <a:noFill/>
          <a:ln/>
        </p:spPr>
        <p:txBody>
          <a:bodyPr wrap="none" lIns="0" tIns="0" rIns="0" bIns="0" rtlCol="0" anchor="t"/>
          <a:lstStyle/>
          <a:p>
            <a:pPr>
              <a:lnSpc>
                <a:spcPts val="1654"/>
              </a:lnSpc>
            </a:pPr>
            <a:r>
              <a:rPr lang="en-US" sz="1600" b="1" u="sng" dirty="0">
                <a:solidFill>
                  <a:srgbClr val="7030A0"/>
                </a:solidFill>
                <a:latin typeface="Nunito Sans Bold" pitchFamily="34" charset="0"/>
                <a:ea typeface="Nunito Sans Bold" pitchFamily="34" charset="-122"/>
                <a:cs typeface="Nunito Sans Bold" pitchFamily="34" charset="-120"/>
              </a:rPr>
              <a:t>Justicia</a:t>
            </a:r>
            <a:r>
              <a:rPr lang="en-US" sz="1309" b="1" u="sng" dirty="0">
                <a:solidFill>
                  <a:srgbClr val="7030A0"/>
                </a:solidFill>
                <a:latin typeface="Nunito Sans Bold" pitchFamily="34" charset="0"/>
                <a:ea typeface="Nunito Sans Bold" pitchFamily="34" charset="-122"/>
                <a:cs typeface="Nunito Sans Bold" pitchFamily="34" charset="-120"/>
              </a:rPr>
              <a:t>:</a:t>
            </a:r>
            <a:endParaRPr lang="en-US" sz="1309" dirty="0">
              <a:solidFill>
                <a:srgbClr val="7030A0"/>
              </a:solidFill>
            </a:endParaRPr>
          </a:p>
        </p:txBody>
      </p:sp>
      <p:sp>
        <p:nvSpPr>
          <p:cNvPr id="14" name="Text 12"/>
          <p:cNvSpPr/>
          <p:nvPr/>
        </p:nvSpPr>
        <p:spPr>
          <a:xfrm>
            <a:off x="686813" y="1506047"/>
            <a:ext cx="2094939" cy="601281"/>
          </a:xfrm>
          <a:prstGeom prst="rect">
            <a:avLst/>
          </a:prstGeom>
          <a:noFill/>
          <a:ln/>
        </p:spPr>
        <p:txBody>
          <a:bodyPr wrap="none" lIns="0" tIns="0" rIns="0" bIns="0" rtlCol="0" anchor="t"/>
          <a:lstStyle/>
          <a:p>
            <a:pPr>
              <a:lnSpc>
                <a:spcPts val="1688"/>
              </a:lnSpc>
            </a:pPr>
            <a:r>
              <a:rPr lang="en-US" sz="1400" b="1" dirty="0">
                <a:solidFill>
                  <a:srgbClr val="7030A0"/>
                </a:solidFill>
                <a:ea typeface="Nunito Sans" pitchFamily="34" charset="-122"/>
                <a:cs typeface="Nunito Sans" pitchFamily="34" charset="-120"/>
              </a:rPr>
              <a:t>Distribución </a:t>
            </a:r>
            <a:r>
              <a:rPr lang="en-US" sz="1400" b="1" dirty="0" err="1">
                <a:solidFill>
                  <a:srgbClr val="7030A0"/>
                </a:solidFill>
                <a:ea typeface="Nunito Sans" pitchFamily="34" charset="-122"/>
                <a:cs typeface="Nunito Sans" pitchFamily="34" charset="-120"/>
              </a:rPr>
              <a:t>equitativa</a:t>
            </a:r>
            <a:r>
              <a:rPr lang="en-US" sz="1400" b="1" dirty="0">
                <a:solidFill>
                  <a:srgbClr val="7030A0"/>
                </a:solidFill>
                <a:ea typeface="Nunito Sans" pitchFamily="34" charset="-122"/>
                <a:cs typeface="Nunito Sans" pitchFamily="34" charset="-120"/>
              </a:rPr>
              <a:t> </a:t>
            </a:r>
          </a:p>
          <a:p>
            <a:pPr>
              <a:lnSpc>
                <a:spcPts val="1688"/>
              </a:lnSpc>
            </a:pPr>
            <a:r>
              <a:rPr lang="en-US" sz="1400" dirty="0" err="1">
                <a:solidFill>
                  <a:srgbClr val="000000"/>
                </a:solidFill>
                <a:ea typeface="Nunito Sans" pitchFamily="34" charset="-122"/>
                <a:cs typeface="Nunito Sans" pitchFamily="34" charset="-120"/>
              </a:rPr>
              <a:t>órganos</a:t>
            </a:r>
            <a:r>
              <a:rPr lang="en-US" sz="1400" dirty="0">
                <a:solidFill>
                  <a:srgbClr val="000000"/>
                </a:solidFill>
                <a:ea typeface="Nunito Sans" pitchFamily="34" charset="-122"/>
                <a:cs typeface="Nunito Sans" pitchFamily="34" charset="-120"/>
              </a:rPr>
              <a:t> .</a:t>
            </a:r>
            <a:endParaRPr lang="en-US" sz="1400" dirty="0"/>
          </a:p>
        </p:txBody>
      </p:sp>
      <p:sp>
        <p:nvSpPr>
          <p:cNvPr id="15" name="Shape 13"/>
          <p:cNvSpPr/>
          <p:nvPr/>
        </p:nvSpPr>
        <p:spPr>
          <a:xfrm>
            <a:off x="474990" y="3359405"/>
            <a:ext cx="2371449" cy="1009457"/>
          </a:xfrm>
          <a:prstGeom prst="roundRect">
            <a:avLst>
              <a:gd name="adj" fmla="val 5647"/>
            </a:avLst>
          </a:prstGeom>
          <a:solidFill>
            <a:srgbClr val="E5E6E5"/>
          </a:solidFill>
          <a:ln w="7620">
            <a:solidFill>
              <a:srgbClr val="CBCCCB"/>
            </a:solidFill>
            <a:prstDash val="solid"/>
          </a:ln>
        </p:spPr>
        <p:txBody>
          <a:bodyPr/>
          <a:lstStyle/>
          <a:p>
            <a:endParaRPr lang="es-ES" sz="1240"/>
          </a:p>
        </p:txBody>
      </p:sp>
      <p:sp>
        <p:nvSpPr>
          <p:cNvPr id="16" name="Text 14"/>
          <p:cNvSpPr/>
          <p:nvPr/>
        </p:nvSpPr>
        <p:spPr>
          <a:xfrm>
            <a:off x="615928" y="3500344"/>
            <a:ext cx="2102017" cy="212064"/>
          </a:xfrm>
          <a:prstGeom prst="rect">
            <a:avLst/>
          </a:prstGeom>
          <a:noFill/>
          <a:ln/>
        </p:spPr>
        <p:txBody>
          <a:bodyPr wrap="none" lIns="0" tIns="0" rIns="0" bIns="0" rtlCol="0" anchor="t"/>
          <a:lstStyle/>
          <a:p>
            <a:pPr>
              <a:lnSpc>
                <a:spcPts val="1654"/>
              </a:lnSpc>
            </a:pPr>
            <a:r>
              <a:rPr lang="en-US" sz="1309" b="1" u="sng" dirty="0">
                <a:solidFill>
                  <a:srgbClr val="000000"/>
                </a:solidFill>
                <a:latin typeface="Nunito Sans Bold" pitchFamily="34" charset="0"/>
                <a:ea typeface="Nunito Sans Bold" pitchFamily="34" charset="-122"/>
                <a:cs typeface="Nunito Sans Bold" pitchFamily="34" charset="-120"/>
              </a:rPr>
              <a:t>Transparencia y Veracidad:</a:t>
            </a:r>
            <a:endParaRPr lang="en-US" sz="1309" dirty="0"/>
          </a:p>
        </p:txBody>
      </p:sp>
      <p:sp>
        <p:nvSpPr>
          <p:cNvPr id="17" name="Text 15"/>
          <p:cNvSpPr/>
          <p:nvPr/>
        </p:nvSpPr>
        <p:spPr>
          <a:xfrm>
            <a:off x="615930" y="3793788"/>
            <a:ext cx="2102015" cy="434136"/>
          </a:xfrm>
          <a:prstGeom prst="rect">
            <a:avLst/>
          </a:prstGeom>
          <a:noFill/>
          <a:ln/>
        </p:spPr>
        <p:txBody>
          <a:bodyPr wrap="square" lIns="0" tIns="0" rIns="0" bIns="0" rtlCol="0" anchor="t"/>
          <a:lstStyle/>
          <a:p>
            <a:pPr>
              <a:lnSpc>
                <a:spcPts val="1688"/>
              </a:lnSpc>
            </a:pPr>
            <a:r>
              <a:rPr lang="en-US" sz="1100" b="1" dirty="0">
                <a:solidFill>
                  <a:srgbClr val="000000"/>
                </a:solidFill>
                <a:ea typeface="Nunito Sans" pitchFamily="34" charset="-122"/>
                <a:cs typeface="Nunito Sans" pitchFamily="34" charset="-120"/>
              </a:rPr>
              <a:t>Comunicación </a:t>
            </a:r>
            <a:r>
              <a:rPr lang="en-US" sz="1100" b="1" dirty="0" err="1">
                <a:solidFill>
                  <a:srgbClr val="000000"/>
                </a:solidFill>
                <a:ea typeface="Nunito Sans" pitchFamily="34" charset="-122"/>
                <a:cs typeface="Nunito Sans" pitchFamily="34" charset="-120"/>
              </a:rPr>
              <a:t>clara</a:t>
            </a:r>
            <a:r>
              <a:rPr lang="en-US" sz="1100" b="1" dirty="0">
                <a:solidFill>
                  <a:srgbClr val="000000"/>
                </a:solidFill>
                <a:ea typeface="Nunito Sans" pitchFamily="34" charset="-122"/>
                <a:cs typeface="Nunito Sans" pitchFamily="34" charset="-120"/>
              </a:rPr>
              <a:t> </a:t>
            </a:r>
            <a:r>
              <a:rPr lang="en-US" sz="1100" dirty="0" err="1">
                <a:solidFill>
                  <a:srgbClr val="000000"/>
                </a:solidFill>
                <a:ea typeface="Nunito Sans" pitchFamily="34" charset="-122"/>
                <a:cs typeface="Nunito Sans" pitchFamily="34" charset="-120"/>
              </a:rPr>
              <a:t>riesgos</a:t>
            </a:r>
            <a:r>
              <a:rPr lang="en-US" sz="1100" dirty="0">
                <a:solidFill>
                  <a:srgbClr val="000000"/>
                </a:solidFill>
                <a:ea typeface="Nunito Sans" pitchFamily="34" charset="-122"/>
                <a:cs typeface="Nunito Sans" pitchFamily="34" charset="-120"/>
              </a:rPr>
              <a:t>, </a:t>
            </a:r>
            <a:r>
              <a:rPr lang="en-US" sz="1100" dirty="0" err="1">
                <a:solidFill>
                  <a:srgbClr val="000000"/>
                </a:solidFill>
                <a:ea typeface="Nunito Sans" pitchFamily="34" charset="-122"/>
                <a:cs typeface="Nunito Sans" pitchFamily="34" charset="-120"/>
              </a:rPr>
              <a:t>beneficios</a:t>
            </a:r>
            <a:r>
              <a:rPr lang="en-US" sz="1100" dirty="0">
                <a:solidFill>
                  <a:srgbClr val="000000"/>
                </a:solidFill>
                <a:ea typeface="Nunito Sans" pitchFamily="34" charset="-122"/>
                <a:cs typeface="Nunito Sans" pitchFamily="34" charset="-120"/>
              </a:rPr>
              <a:t> , </a:t>
            </a:r>
            <a:r>
              <a:rPr lang="en-US" sz="1100" dirty="0" err="1">
                <a:solidFill>
                  <a:srgbClr val="000000"/>
                </a:solidFill>
                <a:ea typeface="Nunito Sans" pitchFamily="34" charset="-122"/>
                <a:cs typeface="Nunito Sans" pitchFamily="34" charset="-120"/>
              </a:rPr>
              <a:t>expectativas</a:t>
            </a:r>
            <a:r>
              <a:rPr lang="en-US" sz="1100" dirty="0">
                <a:solidFill>
                  <a:srgbClr val="000000"/>
                </a:solidFill>
                <a:ea typeface="Nunito Sans" pitchFamily="34" charset="-122"/>
                <a:cs typeface="Nunito Sans" pitchFamily="34" charset="-120"/>
              </a:rPr>
              <a:t> .</a:t>
            </a:r>
            <a:endParaRPr lang="en-US" sz="1100" dirty="0"/>
          </a:p>
        </p:txBody>
      </p:sp>
      <p:sp>
        <p:nvSpPr>
          <p:cNvPr id="18" name="Shape 16"/>
          <p:cNvSpPr/>
          <p:nvPr/>
        </p:nvSpPr>
        <p:spPr>
          <a:xfrm>
            <a:off x="2987377" y="3370193"/>
            <a:ext cx="2383844" cy="1009457"/>
          </a:xfrm>
          <a:prstGeom prst="roundRect">
            <a:avLst>
              <a:gd name="adj" fmla="val 5647"/>
            </a:avLst>
          </a:prstGeom>
          <a:solidFill>
            <a:srgbClr val="E5E6E5"/>
          </a:solidFill>
          <a:ln w="7620">
            <a:solidFill>
              <a:srgbClr val="CBCCCB"/>
            </a:solidFill>
            <a:prstDash val="solid"/>
          </a:ln>
        </p:spPr>
        <p:txBody>
          <a:bodyPr/>
          <a:lstStyle/>
          <a:p>
            <a:endParaRPr lang="es-ES" sz="1240"/>
          </a:p>
        </p:txBody>
      </p:sp>
      <p:sp>
        <p:nvSpPr>
          <p:cNvPr id="19" name="Text 17"/>
          <p:cNvSpPr/>
          <p:nvPr/>
        </p:nvSpPr>
        <p:spPr>
          <a:xfrm>
            <a:off x="3098151" y="3485042"/>
            <a:ext cx="1696347" cy="212064"/>
          </a:xfrm>
          <a:prstGeom prst="rect">
            <a:avLst/>
          </a:prstGeom>
          <a:noFill/>
          <a:ln/>
        </p:spPr>
        <p:txBody>
          <a:bodyPr wrap="none" lIns="0" tIns="0" rIns="0" bIns="0" rtlCol="0" anchor="t"/>
          <a:lstStyle/>
          <a:p>
            <a:pPr>
              <a:lnSpc>
                <a:spcPts val="1654"/>
              </a:lnSpc>
            </a:pPr>
            <a:r>
              <a:rPr lang="en-US" sz="1309" b="1" u="sng" dirty="0">
                <a:solidFill>
                  <a:srgbClr val="000000"/>
                </a:solidFill>
                <a:latin typeface="Nunito Sans Bold" pitchFamily="34" charset="0"/>
                <a:ea typeface="Nunito Sans Bold" pitchFamily="34" charset="-122"/>
                <a:cs typeface="Nunito Sans Bold" pitchFamily="34" charset="-120"/>
              </a:rPr>
              <a:t>Confidencialidad:</a:t>
            </a:r>
            <a:endParaRPr lang="en-US" sz="1309" dirty="0"/>
          </a:p>
        </p:txBody>
      </p:sp>
      <p:sp>
        <p:nvSpPr>
          <p:cNvPr id="20" name="Text 18"/>
          <p:cNvSpPr/>
          <p:nvPr/>
        </p:nvSpPr>
        <p:spPr>
          <a:xfrm>
            <a:off x="3030308" y="3793788"/>
            <a:ext cx="2218788" cy="434136"/>
          </a:xfrm>
          <a:prstGeom prst="rect">
            <a:avLst/>
          </a:prstGeom>
          <a:noFill/>
          <a:ln/>
        </p:spPr>
        <p:txBody>
          <a:bodyPr wrap="square" lIns="0" tIns="0" rIns="0" bIns="0" rtlCol="0" anchor="t"/>
          <a:lstStyle/>
          <a:p>
            <a:pPr>
              <a:lnSpc>
                <a:spcPts val="1688"/>
              </a:lnSpc>
            </a:pPr>
            <a:r>
              <a:rPr lang="en-US" sz="1100" b="1" dirty="0">
                <a:solidFill>
                  <a:srgbClr val="000000"/>
                </a:solidFill>
                <a:ea typeface="Nunito Sans" pitchFamily="34" charset="-122"/>
                <a:cs typeface="Nunito Sans" pitchFamily="34" charset="-120"/>
              </a:rPr>
              <a:t>Protección de la </a:t>
            </a:r>
            <a:r>
              <a:rPr lang="en-US" sz="1100" b="1" dirty="0" err="1">
                <a:solidFill>
                  <a:srgbClr val="000000"/>
                </a:solidFill>
                <a:ea typeface="Nunito Sans" pitchFamily="34" charset="-122"/>
                <a:cs typeface="Nunito Sans" pitchFamily="34" charset="-120"/>
              </a:rPr>
              <a:t>información</a:t>
            </a:r>
            <a:r>
              <a:rPr lang="en-US" sz="1100" dirty="0">
                <a:solidFill>
                  <a:srgbClr val="000000"/>
                </a:solidFill>
                <a:ea typeface="Nunito Sans" pitchFamily="34" charset="-122"/>
                <a:cs typeface="Nunito Sans" pitchFamily="34" charset="-120"/>
              </a:rPr>
              <a:t> (solo </a:t>
            </a:r>
            <a:r>
              <a:rPr lang="en-US" sz="1100" dirty="0" err="1">
                <a:solidFill>
                  <a:srgbClr val="000000"/>
                </a:solidFill>
                <a:ea typeface="Nunito Sans" pitchFamily="34" charset="-122"/>
                <a:cs typeface="Nunito Sans" pitchFamily="34" charset="-120"/>
              </a:rPr>
              <a:t>el</a:t>
            </a:r>
            <a:r>
              <a:rPr lang="en-US" sz="1100" dirty="0">
                <a:solidFill>
                  <a:srgbClr val="000000"/>
                </a:solidFill>
                <a:ea typeface="Nunito Sans" pitchFamily="34" charset="-122"/>
                <a:cs typeface="Nunito Sans" pitchFamily="34" charset="-120"/>
              </a:rPr>
              <a:t> personal involucrado).</a:t>
            </a:r>
            <a:endParaRPr lang="en-US" sz="1100" dirty="0"/>
          </a:p>
        </p:txBody>
      </p:sp>
      <p:sp>
        <p:nvSpPr>
          <p:cNvPr id="21" name="Shape 19"/>
          <p:cNvSpPr/>
          <p:nvPr/>
        </p:nvSpPr>
        <p:spPr>
          <a:xfrm>
            <a:off x="474990" y="4504551"/>
            <a:ext cx="2371449" cy="792389"/>
          </a:xfrm>
          <a:prstGeom prst="roundRect">
            <a:avLst>
              <a:gd name="adj" fmla="val 7193"/>
            </a:avLst>
          </a:prstGeom>
          <a:solidFill>
            <a:srgbClr val="E5E6E5"/>
          </a:solidFill>
          <a:ln w="7620">
            <a:solidFill>
              <a:srgbClr val="CBCCCB"/>
            </a:solidFill>
            <a:prstDash val="solid"/>
          </a:ln>
        </p:spPr>
        <p:txBody>
          <a:bodyPr/>
          <a:lstStyle/>
          <a:p>
            <a:endParaRPr lang="es-ES" sz="1240"/>
          </a:p>
        </p:txBody>
      </p:sp>
      <p:sp>
        <p:nvSpPr>
          <p:cNvPr id="22" name="Text 20"/>
          <p:cNvSpPr/>
          <p:nvPr/>
        </p:nvSpPr>
        <p:spPr>
          <a:xfrm>
            <a:off x="615929" y="4645489"/>
            <a:ext cx="1905458" cy="212064"/>
          </a:xfrm>
          <a:prstGeom prst="rect">
            <a:avLst/>
          </a:prstGeom>
          <a:noFill/>
          <a:ln/>
        </p:spPr>
        <p:txBody>
          <a:bodyPr wrap="none" lIns="0" tIns="0" rIns="0" bIns="0" rtlCol="0" anchor="t"/>
          <a:lstStyle/>
          <a:p>
            <a:pPr>
              <a:lnSpc>
                <a:spcPts val="1654"/>
              </a:lnSpc>
            </a:pPr>
            <a:r>
              <a:rPr lang="en-US" sz="1309" b="1" u="sng" dirty="0">
                <a:solidFill>
                  <a:srgbClr val="000000"/>
                </a:solidFill>
                <a:latin typeface="Nunito Sans Bold" pitchFamily="34" charset="0"/>
                <a:ea typeface="Nunito Sans Bold" pitchFamily="34" charset="-122"/>
                <a:cs typeface="Nunito Sans Bold" pitchFamily="34" charset="-120"/>
              </a:rPr>
              <a:t>Solidaridad y Altruismo:</a:t>
            </a:r>
            <a:endParaRPr lang="en-US" sz="1309" dirty="0"/>
          </a:p>
        </p:txBody>
      </p:sp>
      <p:sp>
        <p:nvSpPr>
          <p:cNvPr id="23" name="Text 21"/>
          <p:cNvSpPr/>
          <p:nvPr/>
        </p:nvSpPr>
        <p:spPr>
          <a:xfrm>
            <a:off x="615929" y="4938933"/>
            <a:ext cx="4215601" cy="217068"/>
          </a:xfrm>
          <a:prstGeom prst="rect">
            <a:avLst/>
          </a:prstGeom>
          <a:noFill/>
          <a:ln/>
        </p:spPr>
        <p:txBody>
          <a:bodyPr wrap="none" lIns="0" tIns="0" rIns="0" bIns="0" rtlCol="0" anchor="t"/>
          <a:lstStyle/>
          <a:p>
            <a:pPr>
              <a:lnSpc>
                <a:spcPts val="1688"/>
              </a:lnSpc>
            </a:pPr>
            <a:r>
              <a:rPr lang="en-US" sz="1100" dirty="0">
                <a:solidFill>
                  <a:srgbClr val="000000"/>
                </a:solidFill>
                <a:ea typeface="Nunito Sans" pitchFamily="34" charset="-122"/>
                <a:cs typeface="Nunito Sans" pitchFamily="34" charset="-120"/>
              </a:rPr>
              <a:t>Fomento de la donación altruista.</a:t>
            </a:r>
            <a:endParaRPr lang="en-US" sz="1100" dirty="0"/>
          </a:p>
        </p:txBody>
      </p:sp>
      <p:sp>
        <p:nvSpPr>
          <p:cNvPr id="24" name="Shape 22"/>
          <p:cNvSpPr/>
          <p:nvPr/>
        </p:nvSpPr>
        <p:spPr>
          <a:xfrm>
            <a:off x="2987377" y="4523726"/>
            <a:ext cx="2383844" cy="792389"/>
          </a:xfrm>
          <a:prstGeom prst="roundRect">
            <a:avLst>
              <a:gd name="adj" fmla="val 7193"/>
            </a:avLst>
          </a:prstGeom>
          <a:solidFill>
            <a:srgbClr val="E5E6E5"/>
          </a:solidFill>
          <a:ln w="7620">
            <a:solidFill>
              <a:srgbClr val="CBCCCB"/>
            </a:solidFill>
            <a:prstDash val="solid"/>
          </a:ln>
        </p:spPr>
        <p:txBody>
          <a:bodyPr/>
          <a:lstStyle/>
          <a:p>
            <a:endParaRPr lang="es-ES" sz="1240"/>
          </a:p>
        </p:txBody>
      </p:sp>
      <p:sp>
        <p:nvSpPr>
          <p:cNvPr id="25" name="Text 23"/>
          <p:cNvSpPr/>
          <p:nvPr/>
        </p:nvSpPr>
        <p:spPr>
          <a:xfrm>
            <a:off x="3053359" y="4611507"/>
            <a:ext cx="1561171" cy="322176"/>
          </a:xfrm>
          <a:prstGeom prst="rect">
            <a:avLst/>
          </a:prstGeom>
          <a:noFill/>
          <a:ln/>
        </p:spPr>
        <p:txBody>
          <a:bodyPr wrap="none" lIns="0" tIns="0" rIns="0" bIns="0" rtlCol="0" anchor="t"/>
          <a:lstStyle/>
          <a:p>
            <a:pPr>
              <a:lnSpc>
                <a:spcPts val="1654"/>
              </a:lnSpc>
            </a:pPr>
            <a:r>
              <a:rPr lang="en-US" sz="1309" b="1" u="sng" dirty="0">
                <a:solidFill>
                  <a:srgbClr val="000000"/>
                </a:solidFill>
                <a:latin typeface="Nunito Sans Bold" pitchFamily="34" charset="0"/>
                <a:ea typeface="Nunito Sans Bold" pitchFamily="34" charset="-122"/>
                <a:cs typeface="Nunito Sans Bold" pitchFamily="34" charset="-120"/>
              </a:rPr>
              <a:t>Responsabilidad y </a:t>
            </a:r>
          </a:p>
          <a:p>
            <a:pPr>
              <a:lnSpc>
                <a:spcPts val="1654"/>
              </a:lnSpc>
            </a:pPr>
            <a:r>
              <a:rPr lang="en-US" sz="1309" b="1" u="sng" dirty="0" err="1">
                <a:solidFill>
                  <a:srgbClr val="000000"/>
                </a:solidFill>
                <a:latin typeface="Nunito Sans Bold" pitchFamily="34" charset="0"/>
                <a:ea typeface="Nunito Sans Bold" pitchFamily="34" charset="-122"/>
                <a:cs typeface="Nunito Sans Bold" pitchFamily="34" charset="-120"/>
              </a:rPr>
              <a:t>Competencia</a:t>
            </a:r>
            <a:r>
              <a:rPr lang="en-US" sz="1309" b="1" u="sng" dirty="0">
                <a:solidFill>
                  <a:srgbClr val="000000"/>
                </a:solidFill>
                <a:latin typeface="Nunito Sans Bold" pitchFamily="34" charset="0"/>
                <a:ea typeface="Nunito Sans Bold" pitchFamily="34" charset="-122"/>
                <a:cs typeface="Nunito Sans Bold" pitchFamily="34" charset="-120"/>
              </a:rPr>
              <a:t> Profesional:</a:t>
            </a:r>
            <a:endParaRPr lang="en-US" sz="1309" dirty="0"/>
          </a:p>
        </p:txBody>
      </p:sp>
      <p:sp>
        <p:nvSpPr>
          <p:cNvPr id="26" name="Text 24"/>
          <p:cNvSpPr/>
          <p:nvPr/>
        </p:nvSpPr>
        <p:spPr>
          <a:xfrm>
            <a:off x="3012275" y="5080349"/>
            <a:ext cx="1942161" cy="306236"/>
          </a:xfrm>
          <a:prstGeom prst="rect">
            <a:avLst/>
          </a:prstGeom>
          <a:noFill/>
          <a:ln/>
        </p:spPr>
        <p:txBody>
          <a:bodyPr wrap="none" lIns="0" tIns="0" rIns="0" bIns="0" rtlCol="0" anchor="t"/>
          <a:lstStyle/>
          <a:p>
            <a:pPr>
              <a:lnSpc>
                <a:spcPts val="1688"/>
              </a:lnSpc>
            </a:pPr>
            <a:r>
              <a:rPr lang="en-US" sz="1100" dirty="0" err="1">
                <a:solidFill>
                  <a:srgbClr val="000000"/>
                </a:solidFill>
                <a:ea typeface="Nunito Sans" pitchFamily="34" charset="-122"/>
                <a:cs typeface="Nunito Sans" pitchFamily="34" charset="-120"/>
              </a:rPr>
              <a:t>Formación</a:t>
            </a:r>
            <a:r>
              <a:rPr lang="en-US" sz="1100" dirty="0">
                <a:solidFill>
                  <a:srgbClr val="000000"/>
                </a:solidFill>
                <a:ea typeface="Nunito Sans" pitchFamily="34" charset="-122"/>
                <a:cs typeface="Nunito Sans" pitchFamily="34" charset="-120"/>
              </a:rPr>
              <a:t> continua</a:t>
            </a:r>
            <a:endParaRPr lang="en-US" sz="1100" dirty="0"/>
          </a:p>
        </p:txBody>
      </p:sp>
      <p:sp>
        <p:nvSpPr>
          <p:cNvPr id="27" name="Rectángulo 26">
            <a:extLst>
              <a:ext uri="{FF2B5EF4-FFF2-40B4-BE49-F238E27FC236}">
                <a16:creationId xmlns:a16="http://schemas.microsoft.com/office/drawing/2014/main" id="{1A6A5AD4-9F43-05F6-B221-BDFFA7649A56}"/>
              </a:ext>
            </a:extLst>
          </p:cNvPr>
          <p:cNvSpPr/>
          <p:nvPr/>
        </p:nvSpPr>
        <p:spPr>
          <a:xfrm>
            <a:off x="8731373" y="5378320"/>
            <a:ext cx="1349252" cy="292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descr="Imagen generada">
            <a:extLst>
              <a:ext uri="{FF2B5EF4-FFF2-40B4-BE49-F238E27FC236}">
                <a16:creationId xmlns:a16="http://schemas.microsoft.com/office/drawing/2014/main" id="{0463AE8D-47C1-DBE3-D2FF-4BE116973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210" y="1511721"/>
            <a:ext cx="3540054" cy="3837100"/>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7CF8D71A-FC45-B752-1312-6F47C5316D96}"/>
              </a:ext>
            </a:extLst>
          </p:cNvPr>
          <p:cNvSpPr txBox="1"/>
          <p:nvPr/>
        </p:nvSpPr>
        <p:spPr>
          <a:xfrm>
            <a:off x="6360126" y="1031327"/>
            <a:ext cx="5039832" cy="369332"/>
          </a:xfrm>
          <a:prstGeom prst="rect">
            <a:avLst/>
          </a:prstGeom>
          <a:noFill/>
        </p:spPr>
        <p:txBody>
          <a:bodyPr wrap="square">
            <a:spAutoFit/>
          </a:bodyPr>
          <a:lstStyle/>
          <a:p>
            <a:r>
              <a:rPr lang="en-US" sz="1800" b="1" u="sng" dirty="0" err="1">
                <a:ea typeface="Nunito Sans Bold" pitchFamily="34" charset="-122"/>
                <a:cs typeface="Nunito Sans Bold" pitchFamily="34" charset="-120"/>
              </a:rPr>
              <a:t>Ordenación</a:t>
            </a:r>
            <a:r>
              <a:rPr lang="en-US" sz="1800" b="1" u="sng" dirty="0">
                <a:ea typeface="Nunito Sans Bold" pitchFamily="34" charset="-122"/>
                <a:cs typeface="Nunito Sans Bold" pitchFamily="34" charset="-120"/>
              </a:rPr>
              <a:t> </a:t>
            </a:r>
            <a:r>
              <a:rPr lang="en-US" sz="1800" b="1" u="sng" dirty="0" err="1">
                <a:ea typeface="Nunito Sans Bold" pitchFamily="34" charset="-122"/>
                <a:cs typeface="Nunito Sans Bold" pitchFamily="34" charset="-120"/>
              </a:rPr>
              <a:t>jerárquica</a:t>
            </a:r>
            <a:endParaRPr lang="es-ES" b="1" dirty="0"/>
          </a:p>
        </p:txBody>
      </p:sp>
      <p:sp>
        <p:nvSpPr>
          <p:cNvPr id="32" name="CuadroTexto 31">
            <a:extLst>
              <a:ext uri="{FF2B5EF4-FFF2-40B4-BE49-F238E27FC236}">
                <a16:creationId xmlns:a16="http://schemas.microsoft.com/office/drawing/2014/main" id="{26EED3EB-3384-2AA3-307A-687393E9C3EA}"/>
              </a:ext>
            </a:extLst>
          </p:cNvPr>
          <p:cNvSpPr txBox="1"/>
          <p:nvPr/>
        </p:nvSpPr>
        <p:spPr>
          <a:xfrm>
            <a:off x="8033441" y="2282316"/>
            <a:ext cx="1693203" cy="600164"/>
          </a:xfrm>
          <a:prstGeom prst="rect">
            <a:avLst/>
          </a:prstGeom>
          <a:noFill/>
        </p:spPr>
        <p:txBody>
          <a:bodyPr wrap="square">
            <a:spAutoFit/>
          </a:bodyPr>
          <a:lstStyle/>
          <a:p>
            <a:pPr lvl="0" algn="ctr">
              <a:lnSpc>
                <a:spcPct val="100000"/>
              </a:lnSpc>
              <a:defRPr cap="all"/>
            </a:pPr>
            <a:r>
              <a:rPr lang="es-ES" sz="1100" b="1" dirty="0"/>
              <a:t>1ª ética </a:t>
            </a:r>
          </a:p>
          <a:p>
            <a:pPr lvl="0" algn="ctr">
              <a:lnSpc>
                <a:spcPct val="100000"/>
              </a:lnSpc>
              <a:defRPr cap="all"/>
            </a:pPr>
            <a:r>
              <a:rPr lang="es-ES" sz="1100" b="1" dirty="0"/>
              <a:t>de mínimos </a:t>
            </a:r>
          </a:p>
          <a:p>
            <a:pPr lvl="0" algn="ctr">
              <a:lnSpc>
                <a:spcPct val="100000"/>
              </a:lnSpc>
              <a:defRPr cap="all"/>
            </a:pPr>
            <a:endParaRPr lang="en-US" sz="1100" dirty="0"/>
          </a:p>
        </p:txBody>
      </p:sp>
      <p:sp>
        <p:nvSpPr>
          <p:cNvPr id="34" name="CuadroTexto 33">
            <a:extLst>
              <a:ext uri="{FF2B5EF4-FFF2-40B4-BE49-F238E27FC236}">
                <a16:creationId xmlns:a16="http://schemas.microsoft.com/office/drawing/2014/main" id="{FA6F3740-ECC1-02DF-A056-76A0144DA255}"/>
              </a:ext>
            </a:extLst>
          </p:cNvPr>
          <p:cNvSpPr txBox="1"/>
          <p:nvPr/>
        </p:nvSpPr>
        <p:spPr>
          <a:xfrm>
            <a:off x="8873352" y="3797037"/>
            <a:ext cx="1295593" cy="430887"/>
          </a:xfrm>
          <a:prstGeom prst="rect">
            <a:avLst/>
          </a:prstGeom>
          <a:noFill/>
        </p:spPr>
        <p:txBody>
          <a:bodyPr wrap="square">
            <a:spAutoFit/>
          </a:bodyPr>
          <a:lstStyle/>
          <a:p>
            <a:pPr lvl="0" algn="ctr">
              <a:lnSpc>
                <a:spcPct val="100000"/>
              </a:lnSpc>
              <a:defRPr cap="all"/>
            </a:pPr>
            <a:r>
              <a:rPr lang="es-ES" sz="1100" b="1" dirty="0"/>
              <a:t>2ª ética de máximos</a:t>
            </a:r>
          </a:p>
        </p:txBody>
      </p:sp>
      <p:sp>
        <p:nvSpPr>
          <p:cNvPr id="28" name="Cerrar llave 27">
            <a:extLst>
              <a:ext uri="{FF2B5EF4-FFF2-40B4-BE49-F238E27FC236}">
                <a16:creationId xmlns:a16="http://schemas.microsoft.com/office/drawing/2014/main" id="{3061F795-ECD8-4582-248E-0E3533982B88}"/>
              </a:ext>
            </a:extLst>
          </p:cNvPr>
          <p:cNvSpPr/>
          <p:nvPr/>
        </p:nvSpPr>
        <p:spPr>
          <a:xfrm rot="19747051">
            <a:off x="8020665" y="1552327"/>
            <a:ext cx="284728" cy="22917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9" name="Cerrar llave 28">
            <a:extLst>
              <a:ext uri="{FF2B5EF4-FFF2-40B4-BE49-F238E27FC236}">
                <a16:creationId xmlns:a16="http://schemas.microsoft.com/office/drawing/2014/main" id="{54751E50-E517-1A03-3502-C610F6D47531}"/>
              </a:ext>
            </a:extLst>
          </p:cNvPr>
          <p:cNvSpPr/>
          <p:nvPr/>
        </p:nvSpPr>
        <p:spPr>
          <a:xfrm rot="19663714">
            <a:off x="9022405" y="3734696"/>
            <a:ext cx="292640" cy="12698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30" name="Grupo 29">
            <a:extLst>
              <a:ext uri="{FF2B5EF4-FFF2-40B4-BE49-F238E27FC236}">
                <a16:creationId xmlns:a16="http://schemas.microsoft.com/office/drawing/2014/main" id="{0498035C-5986-37E4-449D-822036C497F0}"/>
              </a:ext>
            </a:extLst>
          </p:cNvPr>
          <p:cNvGrpSpPr/>
          <p:nvPr/>
        </p:nvGrpSpPr>
        <p:grpSpPr>
          <a:xfrm>
            <a:off x="8873352" y="97863"/>
            <a:ext cx="1130438" cy="328424"/>
            <a:chOff x="86926" y="115481"/>
            <a:chExt cx="5208405" cy="1161793"/>
          </a:xfrm>
          <a:solidFill>
            <a:schemeClr val="bg1"/>
          </a:solidFill>
        </p:grpSpPr>
        <p:pic>
          <p:nvPicPr>
            <p:cNvPr id="33" name="Imagen 32" descr="Forma&#10;&#10;El contenido generado por IA puede ser incorrecto.">
              <a:extLst>
                <a:ext uri="{FF2B5EF4-FFF2-40B4-BE49-F238E27FC236}">
                  <a16:creationId xmlns:a16="http://schemas.microsoft.com/office/drawing/2014/main" id="{4E06043A-BB7F-BD42-3900-E13647C65575}"/>
                </a:ext>
              </a:extLst>
            </p:cNvPr>
            <p:cNvPicPr/>
            <p:nvPr/>
          </p:nvPicPr>
          <p:blipFill>
            <a:blip r:embed="rId4">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a:grpFill/>
          </p:spPr>
        </p:pic>
        <p:pic>
          <p:nvPicPr>
            <p:cNvPr id="35" name="Imagen 34">
              <a:extLst>
                <a:ext uri="{FF2B5EF4-FFF2-40B4-BE49-F238E27FC236}">
                  <a16:creationId xmlns:a16="http://schemas.microsoft.com/office/drawing/2014/main" id="{109AF288-C4FD-F966-96CB-CE74E4603EB8}"/>
                </a:ext>
              </a:extLst>
            </p:cNvPr>
            <p:cNvPicPr/>
            <p:nvPr/>
          </p:nvPicPr>
          <p:blipFill>
            <a:blip r:embed="rId5"/>
            <a:stretch>
              <a:fillRect/>
            </a:stretch>
          </p:blipFill>
          <p:spPr>
            <a:xfrm>
              <a:off x="1856096" y="115481"/>
              <a:ext cx="2217969" cy="1161793"/>
            </a:xfrm>
            <a:prstGeom prst="rect">
              <a:avLst/>
            </a:prstGeom>
            <a:grpFill/>
          </p:spPr>
        </p:pic>
        <p:pic>
          <p:nvPicPr>
            <p:cNvPr id="36" name="Imagen 35">
              <a:extLst>
                <a:ext uri="{FF2B5EF4-FFF2-40B4-BE49-F238E27FC236}">
                  <a16:creationId xmlns:a16="http://schemas.microsoft.com/office/drawing/2014/main" id="{6AD6A2FC-C830-B3DD-1F24-9372026E34CE}"/>
                </a:ext>
              </a:extLst>
            </p:cNvPr>
            <p:cNvPicPr/>
            <p:nvPr/>
          </p:nvPicPr>
          <p:blipFill>
            <a:blip r:embed="rId6"/>
            <a:stretch>
              <a:fillRect/>
            </a:stretch>
          </p:blipFill>
          <p:spPr>
            <a:xfrm>
              <a:off x="4127756" y="426292"/>
              <a:ext cx="1167575" cy="823142"/>
            </a:xfrm>
            <a:prstGeom prst="rect">
              <a:avLst/>
            </a:prstGeom>
            <a:grp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7A8A022-8702-4630-E0E7-7ECAD3EC72AA}"/>
              </a:ext>
            </a:extLst>
          </p:cNvPr>
          <p:cNvSpPr>
            <a:spLocks noGrp="1"/>
          </p:cNvSpPr>
          <p:nvPr>
            <p:ph type="title"/>
          </p:nvPr>
        </p:nvSpPr>
        <p:spPr>
          <a:xfrm>
            <a:off x="161732" y="1436059"/>
            <a:ext cx="3018263" cy="3481936"/>
          </a:xfrm>
        </p:spPr>
        <p:txBody>
          <a:bodyPr anchor="ctr">
            <a:normAutofit/>
          </a:bodyPr>
          <a:lstStyle/>
          <a:p>
            <a:pPr algn="ctr"/>
            <a:r>
              <a:rPr lang="es-ES" sz="3600" b="1" dirty="0">
                <a:latin typeface="+mn-lt"/>
              </a:rPr>
              <a:t>Enfoques éticos</a:t>
            </a:r>
            <a:r>
              <a:rPr lang="es-ES" sz="2800" b="1" dirty="0">
                <a:latin typeface="+mn-lt"/>
              </a:rPr>
              <a:t>:</a:t>
            </a:r>
            <a:br>
              <a:rPr lang="es-ES" sz="2800" b="1" dirty="0"/>
            </a:br>
            <a:br>
              <a:rPr lang="es-ES" sz="2800" b="1" dirty="0"/>
            </a:br>
            <a:endParaRPr lang="es-ES" sz="2800" b="1" dirty="0"/>
          </a:p>
        </p:txBody>
      </p:sp>
      <p:sp>
        <p:nvSpPr>
          <p:cNvPr id="11" name="Rectangle 10">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833" y="5054000"/>
            <a:ext cx="8959156" cy="15121"/>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91024" y="3874738"/>
            <a:ext cx="45364" cy="23437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Marcador de contenido 2">
            <a:extLst>
              <a:ext uri="{FF2B5EF4-FFF2-40B4-BE49-F238E27FC236}">
                <a16:creationId xmlns:a16="http://schemas.microsoft.com/office/drawing/2014/main" id="{B5F5A085-F71E-D477-0851-1A3596AD7BF5}"/>
              </a:ext>
            </a:extLst>
          </p:cNvPr>
          <p:cNvGraphicFramePr>
            <a:graphicFrameLocks noGrp="1"/>
          </p:cNvGraphicFramePr>
          <p:nvPr>
            <p:ph idx="1"/>
            <p:extLst>
              <p:ext uri="{D42A27DB-BD31-4B8C-83A1-F6EECF244321}">
                <p14:modId xmlns:p14="http://schemas.microsoft.com/office/powerpoint/2010/main" val="1717810100"/>
              </p:ext>
            </p:extLst>
          </p:nvPr>
        </p:nvGraphicFramePr>
        <p:xfrm>
          <a:off x="3341727" y="354743"/>
          <a:ext cx="6369432" cy="5177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6976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49DA2-2E91-25AF-DFCE-287D1DE11999}"/>
              </a:ext>
            </a:extLst>
          </p:cNvPr>
          <p:cNvSpPr>
            <a:spLocks noGrp="1"/>
          </p:cNvSpPr>
          <p:nvPr>
            <p:ph type="title"/>
          </p:nvPr>
        </p:nvSpPr>
        <p:spPr>
          <a:xfrm>
            <a:off x="693042" y="173973"/>
            <a:ext cx="8694539" cy="1096044"/>
          </a:xfrm>
        </p:spPr>
        <p:txBody>
          <a:bodyPr/>
          <a:lstStyle/>
          <a:p>
            <a:r>
              <a:rPr lang="es-ES" b="1" dirty="0">
                <a:latin typeface="+mn-lt"/>
              </a:rPr>
              <a:t>Ética deliberativa</a:t>
            </a:r>
          </a:p>
        </p:txBody>
      </p:sp>
      <p:pic>
        <p:nvPicPr>
          <p:cNvPr id="14" name="Marcador de contenido 13" descr="Un hombre con traje y lentes&#10;&#10;El contenido generado por IA puede ser incorrecto.">
            <a:extLst>
              <a:ext uri="{FF2B5EF4-FFF2-40B4-BE49-F238E27FC236}">
                <a16:creationId xmlns:a16="http://schemas.microsoft.com/office/drawing/2014/main" id="{179D69D2-9E67-07E7-4B2F-1877C0D2A8A0}"/>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62888" y="1299972"/>
            <a:ext cx="1791629" cy="1791629"/>
          </a:xfrm>
          <a:prstGeom prst="rect">
            <a:avLst/>
          </a:prstGeom>
          <a:ln>
            <a:noFill/>
          </a:ln>
          <a:effectLst>
            <a:outerShdw blurRad="292100" dist="139700" dir="2700000" algn="tl" rotWithShape="0">
              <a:srgbClr val="333333">
                <a:alpha val="65000"/>
              </a:srgbClr>
            </a:outerShdw>
          </a:effectLst>
        </p:spPr>
      </p:pic>
      <p:sp>
        <p:nvSpPr>
          <p:cNvPr id="18" name="Marcador de contenido 2">
            <a:extLst>
              <a:ext uri="{FF2B5EF4-FFF2-40B4-BE49-F238E27FC236}">
                <a16:creationId xmlns:a16="http://schemas.microsoft.com/office/drawing/2014/main" id="{2B5DBF5D-BE90-8BB9-4AE8-624B218F4930}"/>
              </a:ext>
            </a:extLst>
          </p:cNvPr>
          <p:cNvSpPr txBox="1">
            <a:spLocks/>
          </p:cNvSpPr>
          <p:nvPr/>
        </p:nvSpPr>
        <p:spPr>
          <a:xfrm>
            <a:off x="424995" y="4574506"/>
            <a:ext cx="6182836" cy="1096044"/>
          </a:xfrm>
          <a:prstGeom prst="rect">
            <a:avLst/>
          </a:prstGeom>
        </p:spPr>
        <p:txBody>
          <a:bodyPr vert="horz" lIns="91440" tIns="45720" rIns="91440" bIns="45720" rtlCol="0">
            <a:normAutofit/>
          </a:bodyPr>
          <a:lst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None/>
            </a:pPr>
            <a:r>
              <a:rPr lang="es-ES" sz="2000" i="1" dirty="0">
                <a:solidFill>
                  <a:srgbClr val="C00000"/>
                </a:solidFill>
              </a:rPr>
              <a:t>“ La ética no consiste en aplicar recetas, sino en </a:t>
            </a:r>
            <a:r>
              <a:rPr lang="es-ES" sz="2000" b="1" i="1" dirty="0">
                <a:solidFill>
                  <a:srgbClr val="C00000"/>
                </a:solidFill>
              </a:rPr>
              <a:t>deliberar</a:t>
            </a:r>
            <a:r>
              <a:rPr lang="es-ES" sz="2000" i="1" dirty="0">
                <a:solidFill>
                  <a:srgbClr val="C00000"/>
                </a:solidFill>
              </a:rPr>
              <a:t> con </a:t>
            </a:r>
            <a:r>
              <a:rPr lang="es-ES" sz="2000" b="1" i="1" dirty="0">
                <a:solidFill>
                  <a:srgbClr val="C00000"/>
                </a:solidFill>
              </a:rPr>
              <a:t>prudencia</a:t>
            </a:r>
            <a:r>
              <a:rPr lang="es-ES" sz="2000" i="1" dirty="0">
                <a:solidFill>
                  <a:srgbClr val="C00000"/>
                </a:solidFill>
              </a:rPr>
              <a:t> entre lo </a:t>
            </a:r>
            <a:r>
              <a:rPr lang="es-ES" sz="2000" b="1" i="1" dirty="0">
                <a:solidFill>
                  <a:srgbClr val="C00000"/>
                </a:solidFill>
              </a:rPr>
              <a:t>posible</a:t>
            </a:r>
            <a:r>
              <a:rPr lang="es-ES" sz="2000" i="1" dirty="0">
                <a:solidFill>
                  <a:srgbClr val="C00000"/>
                </a:solidFill>
              </a:rPr>
              <a:t>, lo </a:t>
            </a:r>
            <a:r>
              <a:rPr lang="es-ES" sz="2000" b="1" i="1" dirty="0">
                <a:solidFill>
                  <a:srgbClr val="C00000"/>
                </a:solidFill>
              </a:rPr>
              <a:t>justo</a:t>
            </a:r>
            <a:r>
              <a:rPr lang="es-ES" sz="2000" i="1" dirty="0">
                <a:solidFill>
                  <a:srgbClr val="C00000"/>
                </a:solidFill>
              </a:rPr>
              <a:t> y lo </a:t>
            </a:r>
            <a:r>
              <a:rPr lang="es-ES" sz="2000" b="1" i="1" dirty="0">
                <a:solidFill>
                  <a:srgbClr val="C00000"/>
                </a:solidFill>
              </a:rPr>
              <a:t>razonable</a:t>
            </a:r>
            <a:r>
              <a:rPr lang="es-ES" sz="2000" i="1" dirty="0">
                <a:solidFill>
                  <a:srgbClr val="C00000"/>
                </a:solidFill>
              </a:rPr>
              <a:t>”</a:t>
            </a:r>
          </a:p>
        </p:txBody>
      </p:sp>
      <p:sp>
        <p:nvSpPr>
          <p:cNvPr id="4" name="Marcador de texto 19">
            <a:extLst>
              <a:ext uri="{FF2B5EF4-FFF2-40B4-BE49-F238E27FC236}">
                <a16:creationId xmlns:a16="http://schemas.microsoft.com/office/drawing/2014/main" id="{24B0F4E4-1AA9-59A1-42EC-C225F94C0D52}"/>
              </a:ext>
            </a:extLst>
          </p:cNvPr>
          <p:cNvSpPr txBox="1">
            <a:spLocks/>
          </p:cNvSpPr>
          <p:nvPr/>
        </p:nvSpPr>
        <p:spPr>
          <a:xfrm>
            <a:off x="326026" y="3141744"/>
            <a:ext cx="3065355" cy="1148776"/>
          </a:xfrm>
          <a:prstGeom prst="rect">
            <a:avLst/>
          </a:prstGeom>
          <a:noFill/>
        </p:spPr>
        <p:txBody>
          <a:bodyPr vert="horz" wrap="square" lIns="91440" tIns="45720" rIns="91440" bIns="45720" rtlCol="0" anchor="ctr">
            <a:spAutoFit/>
          </a:bodyPr>
          <a:lstStyle>
            <a:defPPr>
              <a:defRPr lang="en-US"/>
            </a:defPPr>
            <a:lvl1pPr marL="0" algn="l"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s-ES" sz="1400" b="1" i="1" dirty="0">
                <a:solidFill>
                  <a:schemeClr val="tx1"/>
                </a:solidFill>
                <a:latin typeface="Fira Sans" panose="020F0502020204030204" pitchFamily="34" charset="0"/>
              </a:rPr>
              <a:t>Profesor Diego Gracia</a:t>
            </a:r>
          </a:p>
          <a:p>
            <a:pPr algn="ctr">
              <a:lnSpc>
                <a:spcPct val="150000"/>
              </a:lnSpc>
            </a:pPr>
            <a:r>
              <a:rPr lang="es-ES" sz="1050" dirty="0">
                <a:solidFill>
                  <a:schemeClr val="tx1"/>
                </a:solidFill>
                <a:latin typeface="Fira Sans" panose="020F0502020204030204" pitchFamily="34" charset="0"/>
              </a:rPr>
              <a:t>Médico Psiquiatra y Filósofo</a:t>
            </a:r>
          </a:p>
          <a:p>
            <a:pPr algn="ctr">
              <a:lnSpc>
                <a:spcPct val="150000"/>
              </a:lnSpc>
            </a:pPr>
            <a:endParaRPr lang="es-ES" sz="1050" dirty="0">
              <a:solidFill>
                <a:schemeClr val="tx1"/>
              </a:solidFill>
              <a:latin typeface="Fira Sans" panose="020F0502020204030204" pitchFamily="34" charset="0"/>
            </a:endParaRPr>
          </a:p>
          <a:p>
            <a:pPr algn="ctr">
              <a:lnSpc>
                <a:spcPct val="150000"/>
              </a:lnSpc>
            </a:pPr>
            <a:r>
              <a:rPr lang="es-ES" sz="1200" b="1" i="1" dirty="0">
                <a:solidFill>
                  <a:schemeClr val="tx1"/>
                </a:solidFill>
                <a:latin typeface="Fira Sans" panose="020F0502020204030204" pitchFamily="34" charset="0"/>
              </a:rPr>
              <a:t>ESCUELA ESPAÑOLA DE BIOÉTICA CLÍNICA</a:t>
            </a:r>
            <a:endParaRPr lang="es-ES" sz="1200" b="1" i="1" dirty="0">
              <a:solidFill>
                <a:schemeClr val="tx1"/>
              </a:solidFill>
              <a:latin typeface="Fira Sans" panose="020B0503050000020004" pitchFamily="34" charset="0"/>
            </a:endParaRPr>
          </a:p>
        </p:txBody>
      </p:sp>
      <p:pic>
        <p:nvPicPr>
          <p:cNvPr id="1034" name="Picture 10" descr="Bioética clínica GRACIA, Diego (Autor)">
            <a:extLst>
              <a:ext uri="{FF2B5EF4-FFF2-40B4-BE49-F238E27FC236}">
                <a16:creationId xmlns:a16="http://schemas.microsoft.com/office/drawing/2014/main" id="{A8B3C4B9-6E65-C331-2669-05596211B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134" y="1558519"/>
            <a:ext cx="1443023" cy="2090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218BE1B-3B70-6EF0-3D88-EE6A97D45C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4535" y="1558518"/>
            <a:ext cx="1503296" cy="2090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XXXIX CONGRESO NACIONAL DE COORDINADORES DE TRANSPLANTES | Palcongrex">
            <a:extLst>
              <a:ext uri="{FF2B5EF4-FFF2-40B4-BE49-F238E27FC236}">
                <a16:creationId xmlns:a16="http://schemas.microsoft.com/office/drawing/2014/main" id="{A2F5C60C-4565-1A3B-90AB-30294D570C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0073" y="452631"/>
            <a:ext cx="3176414" cy="476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0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699B3-4897-F919-157D-F9FB8DED286C}"/>
              </a:ext>
            </a:extLst>
          </p:cNvPr>
          <p:cNvSpPr>
            <a:spLocks noGrp="1"/>
          </p:cNvSpPr>
          <p:nvPr>
            <p:ph type="title"/>
          </p:nvPr>
        </p:nvSpPr>
        <p:spPr>
          <a:xfrm>
            <a:off x="378485" y="205921"/>
            <a:ext cx="8694539" cy="1096044"/>
          </a:xfrm>
        </p:spPr>
        <p:txBody>
          <a:bodyPr>
            <a:normAutofit/>
          </a:bodyPr>
          <a:lstStyle/>
          <a:p>
            <a:r>
              <a:rPr lang="es-ES" sz="3200" b="1" dirty="0">
                <a:latin typeface="+mn-lt"/>
              </a:rPr>
              <a:t>Metodología deliberativa</a:t>
            </a:r>
          </a:p>
        </p:txBody>
      </p:sp>
      <p:graphicFrame>
        <p:nvGraphicFramePr>
          <p:cNvPr id="5" name="Marcador de contenido 2">
            <a:extLst>
              <a:ext uri="{FF2B5EF4-FFF2-40B4-BE49-F238E27FC236}">
                <a16:creationId xmlns:a16="http://schemas.microsoft.com/office/drawing/2014/main" id="{7F8051BF-07C1-1B0D-7C0A-DCF5CE69889B}"/>
              </a:ext>
            </a:extLst>
          </p:cNvPr>
          <p:cNvGraphicFramePr>
            <a:graphicFrameLocks noGrp="1"/>
          </p:cNvGraphicFramePr>
          <p:nvPr>
            <p:ph idx="1"/>
            <p:extLst>
              <p:ext uri="{D42A27DB-BD31-4B8C-83A1-F6EECF244321}">
                <p14:modId xmlns:p14="http://schemas.microsoft.com/office/powerpoint/2010/main" val="2209107923"/>
              </p:ext>
            </p:extLst>
          </p:nvPr>
        </p:nvGraphicFramePr>
        <p:xfrm>
          <a:off x="6483058" y="751380"/>
          <a:ext cx="3367668" cy="3617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contenido 2">
            <a:extLst>
              <a:ext uri="{FF2B5EF4-FFF2-40B4-BE49-F238E27FC236}">
                <a16:creationId xmlns:a16="http://schemas.microsoft.com/office/drawing/2014/main" id="{9D469324-CFE5-C798-D8D9-5C32E33B7A27}"/>
              </a:ext>
            </a:extLst>
          </p:cNvPr>
          <p:cNvSpPr txBox="1">
            <a:spLocks/>
          </p:cNvSpPr>
          <p:nvPr/>
        </p:nvSpPr>
        <p:spPr>
          <a:xfrm>
            <a:off x="378485" y="877422"/>
            <a:ext cx="5887844" cy="4469051"/>
          </a:xfrm>
          <a:prstGeom prst="rect">
            <a:avLst/>
          </a:prstGeom>
          <a:noFill/>
        </p:spPr>
        <p:txBody>
          <a:bodyPr vert="horz" lIns="91440" tIns="45720" rIns="91440" bIns="45720" rtlCol="0">
            <a:normAutofit/>
          </a:bodyPr>
          <a:lst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endParaRPr lang="es-ES" sz="1200" b="1" dirty="0"/>
          </a:p>
          <a:p>
            <a:pPr>
              <a:lnSpc>
                <a:spcPct val="110000"/>
              </a:lnSpc>
            </a:pPr>
            <a:r>
              <a:rPr lang="es-ES" sz="1500" b="1" dirty="0">
                <a:solidFill>
                  <a:srgbClr val="C00000"/>
                </a:solidFill>
              </a:rPr>
              <a:t>Modelo</a:t>
            </a:r>
            <a:r>
              <a:rPr lang="es-ES" sz="1500" dirty="0">
                <a:solidFill>
                  <a:srgbClr val="C00000"/>
                </a:solidFill>
              </a:rPr>
              <a:t> para tomar </a:t>
            </a:r>
            <a:r>
              <a:rPr lang="es-ES" sz="1500" b="1" dirty="0">
                <a:solidFill>
                  <a:srgbClr val="C00000"/>
                </a:solidFill>
              </a:rPr>
              <a:t>decisiones</a:t>
            </a:r>
            <a:r>
              <a:rPr lang="es-ES" sz="1500" dirty="0">
                <a:solidFill>
                  <a:srgbClr val="C00000"/>
                </a:solidFill>
              </a:rPr>
              <a:t> clínicas ante conflictos complejos </a:t>
            </a:r>
            <a:endParaRPr lang="es-ES" sz="1500" dirty="0"/>
          </a:p>
          <a:p>
            <a:pPr>
              <a:lnSpc>
                <a:spcPct val="110000"/>
              </a:lnSpc>
            </a:pPr>
            <a:r>
              <a:rPr lang="es-ES" sz="1500" b="1" dirty="0"/>
              <a:t>Integra valores </a:t>
            </a:r>
            <a:r>
              <a:rPr lang="es-ES" sz="1500" dirty="0"/>
              <a:t>éticos, clínicos, legales y sociales</a:t>
            </a:r>
          </a:p>
          <a:p>
            <a:pPr>
              <a:lnSpc>
                <a:spcPct val="110000"/>
              </a:lnSpc>
            </a:pPr>
            <a:r>
              <a:rPr lang="es-ES" sz="1500" dirty="0"/>
              <a:t>Busca </a:t>
            </a:r>
            <a:r>
              <a:rPr lang="es-ES" sz="1500" b="1" dirty="0"/>
              <a:t>mejor opción</a:t>
            </a:r>
            <a:r>
              <a:rPr lang="es-ES" sz="1500" dirty="0"/>
              <a:t>: paciente y sociedad</a:t>
            </a:r>
          </a:p>
          <a:p>
            <a:pPr lvl="1">
              <a:lnSpc>
                <a:spcPct val="110000"/>
              </a:lnSpc>
            </a:pPr>
            <a:r>
              <a:rPr lang="es-ES" sz="1500" b="1" dirty="0"/>
              <a:t>Diálogo</a:t>
            </a:r>
            <a:r>
              <a:rPr lang="es-ES" sz="1500" dirty="0"/>
              <a:t> razonado</a:t>
            </a:r>
          </a:p>
          <a:p>
            <a:pPr lvl="1">
              <a:lnSpc>
                <a:spcPct val="110000"/>
              </a:lnSpc>
            </a:pPr>
            <a:r>
              <a:rPr lang="es-ES" sz="1500" dirty="0"/>
              <a:t>Ponderación de </a:t>
            </a:r>
            <a:r>
              <a:rPr lang="es-ES" sz="1500" b="1" dirty="0"/>
              <a:t>valores</a:t>
            </a:r>
          </a:p>
          <a:p>
            <a:pPr lvl="1">
              <a:lnSpc>
                <a:spcPct val="110000"/>
              </a:lnSpc>
            </a:pPr>
            <a:r>
              <a:rPr lang="es-ES" sz="1500" b="1" dirty="0"/>
              <a:t>Prudencia</a:t>
            </a:r>
            <a:r>
              <a:rPr lang="es-ES" sz="1500" dirty="0"/>
              <a:t> clínica</a:t>
            </a:r>
          </a:p>
          <a:p>
            <a:pPr lvl="1">
              <a:lnSpc>
                <a:spcPct val="110000"/>
              </a:lnSpc>
            </a:pPr>
            <a:r>
              <a:rPr lang="es-ES" sz="1500" dirty="0"/>
              <a:t>Trabajo en </a:t>
            </a:r>
            <a:r>
              <a:rPr lang="es-ES" sz="1500" b="1" dirty="0"/>
              <a:t>equipo </a:t>
            </a:r>
            <a:r>
              <a:rPr lang="es-ES" sz="1500" dirty="0"/>
              <a:t>(incluir múltiples perspectivas)</a:t>
            </a:r>
          </a:p>
          <a:p>
            <a:pPr>
              <a:lnSpc>
                <a:spcPct val="110000"/>
              </a:lnSpc>
            </a:pPr>
            <a:r>
              <a:rPr lang="es-ES" sz="1500" dirty="0"/>
              <a:t>Permite </a:t>
            </a:r>
            <a:r>
              <a:rPr lang="es-ES" sz="1500" b="1" dirty="0"/>
              <a:t>decisiones personalizadas y justificadas</a:t>
            </a:r>
          </a:p>
          <a:p>
            <a:pPr>
              <a:lnSpc>
                <a:spcPct val="110000"/>
              </a:lnSpc>
            </a:pPr>
            <a:r>
              <a:rPr lang="es-ES" sz="1500" b="1" dirty="0"/>
              <a:t>Evita</a:t>
            </a:r>
            <a:r>
              <a:rPr lang="es-ES" sz="1500" dirty="0"/>
              <a:t> caer en la discriminación, </a:t>
            </a:r>
            <a:r>
              <a:rPr lang="es-ES" sz="1500" b="1" dirty="0"/>
              <a:t>juicios rápidos </a:t>
            </a:r>
            <a:r>
              <a:rPr lang="es-ES" sz="1500" dirty="0"/>
              <a:t>y el </a:t>
            </a:r>
            <a:r>
              <a:rPr lang="es-ES" sz="1500" b="1" dirty="0"/>
              <a:t>reduccionismo     </a:t>
            </a:r>
            <a:r>
              <a:rPr lang="es-ES" sz="1500" dirty="0"/>
              <a:t>(no todo es blanco o negro)</a:t>
            </a:r>
          </a:p>
          <a:p>
            <a:pPr>
              <a:lnSpc>
                <a:spcPct val="110000"/>
              </a:lnSpc>
            </a:pPr>
            <a:r>
              <a:rPr lang="es-ES" sz="1500" dirty="0"/>
              <a:t>Aporta </a:t>
            </a:r>
            <a:r>
              <a:rPr lang="es-ES" sz="1500" b="1" dirty="0"/>
              <a:t>seguridad</a:t>
            </a:r>
            <a:r>
              <a:rPr lang="es-ES" sz="1500" dirty="0"/>
              <a:t> ética e </a:t>
            </a:r>
            <a:r>
              <a:rPr lang="es-ES" sz="1500" b="1" dirty="0"/>
              <a:t>institucional</a:t>
            </a:r>
          </a:p>
        </p:txBody>
      </p:sp>
      <p:sp>
        <p:nvSpPr>
          <p:cNvPr id="10" name="CuadroTexto 9">
            <a:extLst>
              <a:ext uri="{FF2B5EF4-FFF2-40B4-BE49-F238E27FC236}">
                <a16:creationId xmlns:a16="http://schemas.microsoft.com/office/drawing/2014/main" id="{15F0BA7F-4157-EB29-0899-BA24F0BE2D85}"/>
              </a:ext>
            </a:extLst>
          </p:cNvPr>
          <p:cNvSpPr txBox="1"/>
          <p:nvPr/>
        </p:nvSpPr>
        <p:spPr>
          <a:xfrm>
            <a:off x="161756" y="4656599"/>
            <a:ext cx="9757111" cy="923330"/>
          </a:xfrm>
          <a:prstGeom prst="rect">
            <a:avLst/>
          </a:prstGeom>
          <a:noFill/>
        </p:spPr>
        <p:txBody>
          <a:bodyPr wrap="square">
            <a:spAutoFit/>
          </a:bodyPr>
          <a:lstStyle/>
          <a:p>
            <a:endParaRPr lang="es-ES" b="1" dirty="0">
              <a:highlight>
                <a:scrgbClr r="0" g="0" b="0">
                  <a:alpha val="0"/>
                </a:scrgbClr>
              </a:highlight>
              <a:latin typeface="Liberation Sans" pitchFamily="18"/>
              <a:ea typeface="Microsoft YaHei" pitchFamily="2"/>
              <a:cs typeface="Arial" pitchFamily="2"/>
            </a:endParaRPr>
          </a:p>
          <a:p>
            <a:pPr algn="ctr"/>
            <a:r>
              <a:rPr lang="es-ES" b="1" dirty="0">
                <a:solidFill>
                  <a:srgbClr val="C00000"/>
                </a:solidFill>
                <a:highlight>
                  <a:scrgbClr r="0" g="0" b="0">
                    <a:alpha val="0"/>
                  </a:scrgbClr>
                </a:highlight>
                <a:latin typeface="Liberation Sans" pitchFamily="18"/>
                <a:ea typeface="Microsoft YaHei" pitchFamily="2"/>
                <a:cs typeface="Arial" pitchFamily="2"/>
              </a:rPr>
              <a:t>“</a:t>
            </a:r>
            <a:r>
              <a:rPr lang="es-ES" sz="1800" b="0" i="1" u="none" strike="noStrike" kern="1200" cap="none" dirty="0">
                <a:ln>
                  <a:noFill/>
                </a:ln>
                <a:solidFill>
                  <a:srgbClr val="C00000"/>
                </a:solidFill>
                <a:effectLst/>
                <a:highlight>
                  <a:scrgbClr r="0" g="0" b="0">
                    <a:alpha val="0"/>
                  </a:scrgbClr>
                </a:highlight>
                <a:latin typeface="Liberation Sans" pitchFamily="18"/>
                <a:ea typeface="Microsoft YaHei" pitchFamily="2"/>
                <a:cs typeface="Arial" pitchFamily="2"/>
              </a:rPr>
              <a:t>¿</a:t>
            </a:r>
            <a:r>
              <a:rPr lang="es-ES" sz="1800" b="1" i="1" u="none" strike="noStrike" kern="1200" cap="none" dirty="0">
                <a:ln>
                  <a:noFill/>
                </a:ln>
                <a:solidFill>
                  <a:srgbClr val="C00000"/>
                </a:solidFill>
                <a:effectLst/>
                <a:highlight>
                  <a:scrgbClr r="0" g="0" b="0">
                    <a:alpha val="0"/>
                  </a:scrgbClr>
                </a:highlight>
                <a:latin typeface="Liberation Sans" pitchFamily="18"/>
                <a:ea typeface="Microsoft YaHei" pitchFamily="2"/>
                <a:cs typeface="Arial" pitchFamily="2"/>
              </a:rPr>
              <a:t>Cuál es la mejor decisión posible aquí y ahora</a:t>
            </a:r>
            <a:r>
              <a:rPr lang="es-ES" sz="1800" b="0" i="1" u="none" strike="noStrike" kern="1200" cap="none" dirty="0">
                <a:ln>
                  <a:noFill/>
                </a:ln>
                <a:solidFill>
                  <a:srgbClr val="C00000"/>
                </a:solidFill>
                <a:effectLst/>
                <a:highlight>
                  <a:scrgbClr r="0" g="0" b="0">
                    <a:alpha val="0"/>
                  </a:scrgbClr>
                </a:highlight>
                <a:latin typeface="Liberation Sans" pitchFamily="18"/>
                <a:ea typeface="Microsoft YaHei" pitchFamily="2"/>
                <a:cs typeface="Arial" pitchFamily="2"/>
              </a:rPr>
              <a:t>, justificable ante todos los implicados?”</a:t>
            </a:r>
          </a:p>
          <a:p>
            <a:pPr algn="ctr"/>
            <a:endParaRPr lang="es-ES" sz="1800" b="0" i="0" u="none" strike="noStrike" kern="1200" cap="none" dirty="0">
              <a:ln>
                <a:noFill/>
              </a:ln>
              <a:solidFill>
                <a:srgbClr val="C00000"/>
              </a:solidFill>
              <a:effectLst/>
              <a:highlight>
                <a:scrgbClr r="0" g="0" b="0">
                  <a:alpha val="0"/>
                </a:scrgbClr>
              </a:highlight>
              <a:latin typeface="Liberation Sans" pitchFamily="18"/>
              <a:ea typeface="Microsoft YaHei" pitchFamily="2"/>
              <a:cs typeface="Arial" pitchFamily="2"/>
            </a:endParaRPr>
          </a:p>
        </p:txBody>
      </p:sp>
      <p:grpSp>
        <p:nvGrpSpPr>
          <p:cNvPr id="3" name="Grupo 2">
            <a:extLst>
              <a:ext uri="{FF2B5EF4-FFF2-40B4-BE49-F238E27FC236}">
                <a16:creationId xmlns:a16="http://schemas.microsoft.com/office/drawing/2014/main" id="{01572461-9730-654E-AEDE-C9725FC371DB}"/>
              </a:ext>
            </a:extLst>
          </p:cNvPr>
          <p:cNvGrpSpPr/>
          <p:nvPr/>
        </p:nvGrpSpPr>
        <p:grpSpPr>
          <a:xfrm>
            <a:off x="8845826" y="90621"/>
            <a:ext cx="1130438" cy="328424"/>
            <a:chOff x="86926" y="115481"/>
            <a:chExt cx="5208405" cy="1161793"/>
          </a:xfrm>
          <a:solidFill>
            <a:schemeClr val="bg1"/>
          </a:solidFill>
        </p:grpSpPr>
        <p:pic>
          <p:nvPicPr>
            <p:cNvPr id="4" name="Imagen 3" descr="Forma&#10;&#10;El contenido generado por IA puede ser incorrecto.">
              <a:extLst>
                <a:ext uri="{FF2B5EF4-FFF2-40B4-BE49-F238E27FC236}">
                  <a16:creationId xmlns:a16="http://schemas.microsoft.com/office/drawing/2014/main" id="{964D0F90-159C-51E6-0B6A-B623AA9E7341}"/>
                </a:ext>
              </a:extLst>
            </p:cNvPr>
            <p:cNvPicPr/>
            <p:nvPr/>
          </p:nvPicPr>
          <p:blipFill>
            <a:blip r:embed="rId8">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a:grpFill/>
          </p:spPr>
        </p:pic>
        <p:pic>
          <p:nvPicPr>
            <p:cNvPr id="6" name="Imagen 5">
              <a:extLst>
                <a:ext uri="{FF2B5EF4-FFF2-40B4-BE49-F238E27FC236}">
                  <a16:creationId xmlns:a16="http://schemas.microsoft.com/office/drawing/2014/main" id="{A53CAC52-C624-C1AE-551F-3F524D50F233}"/>
                </a:ext>
              </a:extLst>
            </p:cNvPr>
            <p:cNvPicPr/>
            <p:nvPr/>
          </p:nvPicPr>
          <p:blipFill>
            <a:blip r:embed="rId9"/>
            <a:stretch>
              <a:fillRect/>
            </a:stretch>
          </p:blipFill>
          <p:spPr>
            <a:xfrm>
              <a:off x="1856096" y="115481"/>
              <a:ext cx="2217969" cy="1161793"/>
            </a:xfrm>
            <a:prstGeom prst="rect">
              <a:avLst/>
            </a:prstGeom>
            <a:grpFill/>
          </p:spPr>
        </p:pic>
        <p:pic>
          <p:nvPicPr>
            <p:cNvPr id="8" name="Imagen 7">
              <a:extLst>
                <a:ext uri="{FF2B5EF4-FFF2-40B4-BE49-F238E27FC236}">
                  <a16:creationId xmlns:a16="http://schemas.microsoft.com/office/drawing/2014/main" id="{826D7763-981A-503C-F151-1BFC8DE18946}"/>
                </a:ext>
              </a:extLst>
            </p:cNvPr>
            <p:cNvPicPr/>
            <p:nvPr/>
          </p:nvPicPr>
          <p:blipFill>
            <a:blip r:embed="rId10"/>
            <a:stretch>
              <a:fillRect/>
            </a:stretch>
          </p:blipFill>
          <p:spPr>
            <a:xfrm>
              <a:off x="4127756" y="426292"/>
              <a:ext cx="1167575" cy="823142"/>
            </a:xfrm>
            <a:prstGeom prst="rect">
              <a:avLst/>
            </a:prstGeom>
            <a:grpFill/>
          </p:spPr>
        </p:pic>
      </p:grpSp>
    </p:spTree>
    <p:extLst>
      <p:ext uri="{BB962C8B-B14F-4D97-AF65-F5344CB8AC3E}">
        <p14:creationId xmlns:p14="http://schemas.microsoft.com/office/powerpoint/2010/main" val="75698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C32F1-8DA6-91A2-63B1-D9B7717A2D7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71F87D4-7CFD-6D64-69ED-7D3DAAB99030}"/>
              </a:ext>
            </a:extLst>
          </p:cNvPr>
          <p:cNvSpPr/>
          <p:nvPr/>
        </p:nvSpPr>
        <p:spPr>
          <a:xfrm>
            <a:off x="628679" y="509987"/>
            <a:ext cx="6335666" cy="488362"/>
          </a:xfrm>
          <a:prstGeom prst="rect">
            <a:avLst/>
          </a:prstGeom>
          <a:noFill/>
          <a:ln/>
        </p:spPr>
        <p:txBody>
          <a:bodyPr wrap="none" lIns="0" tIns="0" rIns="0" bIns="0" rtlCol="0" anchor="t"/>
          <a:lstStyle/>
          <a:p>
            <a:pPr>
              <a:lnSpc>
                <a:spcPct val="150000"/>
              </a:lnSpc>
            </a:pPr>
            <a:r>
              <a:rPr lang="es-ES" sz="2000" i="1" dirty="0"/>
              <a:t>Dilema: </a:t>
            </a:r>
            <a:r>
              <a:rPr lang="es-ES" sz="2000" b="1" i="1" dirty="0">
                <a:solidFill>
                  <a:srgbClr val="C00000"/>
                </a:solidFill>
              </a:rPr>
              <a:t>“¿Priorizar supervivencia individual o la justicia distributiva del órgano?”</a:t>
            </a:r>
            <a:endParaRPr lang="en-US" sz="2000" dirty="0">
              <a:ea typeface="Nunito Sans Bold" pitchFamily="34" charset="-122"/>
              <a:cs typeface="Nunito Sans Bold" pitchFamily="34" charset="-120"/>
            </a:endParaRPr>
          </a:p>
          <a:p>
            <a:pPr>
              <a:lnSpc>
                <a:spcPct val="150000"/>
              </a:lnSpc>
            </a:pPr>
            <a:r>
              <a:rPr lang="en-US" sz="2000" dirty="0" err="1">
                <a:ea typeface="Nunito Sans Bold" pitchFamily="34" charset="-122"/>
                <a:cs typeface="Nunito Sans Bold" pitchFamily="34" charset="-120"/>
              </a:rPr>
              <a:t>Principios</a:t>
            </a:r>
            <a:r>
              <a:rPr lang="en-US" sz="2000" dirty="0">
                <a:ea typeface="Nunito Sans Bold" pitchFamily="34" charset="-122"/>
                <a:cs typeface="Nunito Sans Bold" pitchFamily="34" charset="-120"/>
              </a:rPr>
              <a:t> </a:t>
            </a:r>
            <a:r>
              <a:rPr lang="en-US" sz="2000" dirty="0" err="1">
                <a:ea typeface="Nunito Sans Bold" pitchFamily="34" charset="-122"/>
                <a:cs typeface="Nunito Sans Bold" pitchFamily="34" charset="-120"/>
              </a:rPr>
              <a:t>Bioéticos</a:t>
            </a:r>
            <a:r>
              <a:rPr lang="en-US" sz="2000" dirty="0">
                <a:ea typeface="Nunito Sans Bold" pitchFamily="34" charset="-122"/>
                <a:cs typeface="Nunito Sans Bold" pitchFamily="34" charset="-120"/>
              </a:rPr>
              <a:t> </a:t>
            </a:r>
            <a:r>
              <a:rPr lang="en-US" sz="2000" dirty="0" err="1">
                <a:ea typeface="Nunito Sans Bold" pitchFamily="34" charset="-122"/>
                <a:cs typeface="Nunito Sans Bold" pitchFamily="34" charset="-120"/>
              </a:rPr>
              <a:t>en</a:t>
            </a:r>
            <a:r>
              <a:rPr lang="en-US" sz="2000" dirty="0">
                <a:ea typeface="Nunito Sans Bold" pitchFamily="34" charset="-122"/>
                <a:cs typeface="Nunito Sans Bold" pitchFamily="34" charset="-120"/>
              </a:rPr>
              <a:t> </a:t>
            </a:r>
            <a:r>
              <a:rPr lang="en-US" sz="2000" dirty="0" err="1">
                <a:ea typeface="Nunito Sans Bold" pitchFamily="34" charset="-122"/>
                <a:cs typeface="Nunito Sans Bold" pitchFamily="34" charset="-120"/>
              </a:rPr>
              <a:t>conflicto</a:t>
            </a:r>
            <a:r>
              <a:rPr lang="en-US" sz="2000" dirty="0">
                <a:ea typeface="Nunito Sans Bold" pitchFamily="34" charset="-122"/>
                <a:cs typeface="Nunito Sans Bold" pitchFamily="34" charset="-120"/>
              </a:rPr>
              <a:t>: </a:t>
            </a:r>
          </a:p>
          <a:p>
            <a:pPr>
              <a:lnSpc>
                <a:spcPts val="3824"/>
              </a:lnSpc>
            </a:pPr>
            <a:endParaRPr lang="en-US" sz="2800" dirty="0">
              <a:latin typeface="+mj-lt"/>
            </a:endParaRPr>
          </a:p>
        </p:txBody>
      </p:sp>
      <p:sp>
        <p:nvSpPr>
          <p:cNvPr id="3" name="Text 1">
            <a:extLst>
              <a:ext uri="{FF2B5EF4-FFF2-40B4-BE49-F238E27FC236}">
                <a16:creationId xmlns:a16="http://schemas.microsoft.com/office/drawing/2014/main" id="{C46C72DB-3F3C-E9EB-D179-450BF6950FBA}"/>
              </a:ext>
            </a:extLst>
          </p:cNvPr>
          <p:cNvSpPr/>
          <p:nvPr/>
        </p:nvSpPr>
        <p:spPr>
          <a:xfrm>
            <a:off x="578732" y="1963811"/>
            <a:ext cx="2686690" cy="293034"/>
          </a:xfrm>
          <a:prstGeom prst="rect">
            <a:avLst/>
          </a:prstGeom>
          <a:noFill/>
          <a:ln/>
        </p:spPr>
        <p:txBody>
          <a:bodyPr wrap="none" lIns="0" tIns="0" rIns="0" bIns="0" rtlCol="0" anchor="t"/>
          <a:lstStyle/>
          <a:p>
            <a:pPr>
              <a:lnSpc>
                <a:spcPts val="2274"/>
              </a:lnSpc>
            </a:pPr>
            <a:r>
              <a:rPr lang="en-US" sz="2000" b="1" dirty="0">
                <a:solidFill>
                  <a:srgbClr val="0070C0"/>
                </a:solidFill>
                <a:ea typeface="Nunito Sans Bold" pitchFamily="34" charset="-122"/>
                <a:cs typeface="Nunito Sans Bold" pitchFamily="34" charset="-120"/>
              </a:rPr>
              <a:t>Principio de beneficencia</a:t>
            </a:r>
            <a:endParaRPr lang="en-US" sz="2000" b="1" dirty="0">
              <a:solidFill>
                <a:srgbClr val="0070C0"/>
              </a:solidFill>
            </a:endParaRPr>
          </a:p>
        </p:txBody>
      </p:sp>
      <p:sp>
        <p:nvSpPr>
          <p:cNvPr id="4" name="Text 2">
            <a:extLst>
              <a:ext uri="{FF2B5EF4-FFF2-40B4-BE49-F238E27FC236}">
                <a16:creationId xmlns:a16="http://schemas.microsoft.com/office/drawing/2014/main" id="{9A4E1FAB-8978-E34A-2D45-B12BFEE54943}"/>
              </a:ext>
            </a:extLst>
          </p:cNvPr>
          <p:cNvSpPr/>
          <p:nvPr/>
        </p:nvSpPr>
        <p:spPr>
          <a:xfrm>
            <a:off x="628679" y="2409979"/>
            <a:ext cx="2740998" cy="714976"/>
          </a:xfrm>
          <a:prstGeom prst="rect">
            <a:avLst/>
          </a:prstGeom>
          <a:noFill/>
          <a:ln/>
        </p:spPr>
        <p:txBody>
          <a:bodyPr wrap="square" lIns="0" tIns="0" rIns="0" bIns="0" rtlCol="0" anchor="t"/>
          <a:lstStyle/>
          <a:p>
            <a:pPr>
              <a:lnSpc>
                <a:spcPts val="1964"/>
              </a:lnSpc>
            </a:pPr>
            <a:r>
              <a:rPr lang="en-US" sz="1200" dirty="0">
                <a:solidFill>
                  <a:srgbClr val="000000"/>
                </a:solidFill>
                <a:ea typeface="Nunito Sans" pitchFamily="34" charset="-122"/>
                <a:cs typeface="Nunito Sans" pitchFamily="34" charset="-120"/>
              </a:rPr>
              <a:t>- </a:t>
            </a:r>
            <a:r>
              <a:rPr lang="en-US" sz="1400" b="1" dirty="0" err="1">
                <a:solidFill>
                  <a:srgbClr val="000000"/>
                </a:solidFill>
                <a:ea typeface="Nunito Sans" pitchFamily="34" charset="-122"/>
                <a:cs typeface="Nunito Sans" pitchFamily="34" charset="-120"/>
              </a:rPr>
              <a:t>Ofrecer</a:t>
            </a:r>
            <a:r>
              <a:rPr lang="en-US" sz="1400" b="1" dirty="0">
                <a:solidFill>
                  <a:srgbClr val="000000"/>
                </a:solidFill>
                <a:ea typeface="Nunito Sans" pitchFamily="34" charset="-122"/>
                <a:cs typeface="Nunito Sans" pitchFamily="34" charset="-120"/>
              </a:rPr>
              <a:t> </a:t>
            </a:r>
            <a:r>
              <a:rPr lang="en-US" sz="1400" b="1" dirty="0" err="1">
                <a:solidFill>
                  <a:srgbClr val="000000"/>
                </a:solidFill>
                <a:ea typeface="Nunito Sans" pitchFamily="34" charset="-122"/>
                <a:cs typeface="Nunito Sans" pitchFamily="34" charset="-120"/>
              </a:rPr>
              <a:t>el</a:t>
            </a:r>
            <a:r>
              <a:rPr lang="en-US" sz="1400" b="1" dirty="0">
                <a:solidFill>
                  <a:srgbClr val="000000"/>
                </a:solidFill>
                <a:ea typeface="Nunito Sans" pitchFamily="34" charset="-122"/>
                <a:cs typeface="Nunito Sans" pitchFamily="34" charset="-120"/>
              </a:rPr>
              <a:t> TH </a:t>
            </a:r>
            <a:r>
              <a:rPr lang="en-US" sz="1400" b="1" dirty="0" err="1">
                <a:solidFill>
                  <a:srgbClr val="000000"/>
                </a:solidFill>
                <a:ea typeface="Nunito Sans" pitchFamily="34" charset="-122"/>
                <a:cs typeface="Nunito Sans" pitchFamily="34" charset="-120"/>
              </a:rPr>
              <a:t>aplica</a:t>
            </a:r>
            <a:r>
              <a:rPr lang="en-US" sz="1400" b="1" dirty="0">
                <a:solidFill>
                  <a:srgbClr val="000000"/>
                </a:solidFill>
                <a:ea typeface="Nunito Sans" pitchFamily="34" charset="-122"/>
                <a:cs typeface="Nunito Sans" pitchFamily="34" charset="-120"/>
              </a:rPr>
              <a:t> </a:t>
            </a:r>
            <a:r>
              <a:rPr lang="en-US" sz="1400" b="1" dirty="0" err="1">
                <a:solidFill>
                  <a:srgbClr val="000000"/>
                </a:solidFill>
                <a:ea typeface="Nunito Sans" pitchFamily="34" charset="-122"/>
                <a:cs typeface="Nunito Sans" pitchFamily="34" charset="-120"/>
              </a:rPr>
              <a:t>este</a:t>
            </a:r>
            <a:r>
              <a:rPr lang="en-US" sz="1400" b="1" dirty="0">
                <a:solidFill>
                  <a:srgbClr val="000000"/>
                </a:solidFill>
                <a:ea typeface="Nunito Sans" pitchFamily="34" charset="-122"/>
                <a:cs typeface="Nunito Sans" pitchFamily="34" charset="-120"/>
              </a:rPr>
              <a:t> principio</a:t>
            </a:r>
            <a:r>
              <a:rPr lang="en-US" sz="1400" dirty="0">
                <a:solidFill>
                  <a:srgbClr val="000000"/>
                </a:solidFill>
                <a:ea typeface="Nunito Sans" pitchFamily="34" charset="-122"/>
                <a:cs typeface="Nunito Sans" pitchFamily="34" charset="-120"/>
              </a:rPr>
              <a:t> (mayor SV)</a:t>
            </a:r>
            <a:endParaRPr lang="en-US" sz="1200" dirty="0"/>
          </a:p>
        </p:txBody>
      </p:sp>
      <p:sp>
        <p:nvSpPr>
          <p:cNvPr id="5" name="Text 3">
            <a:extLst>
              <a:ext uri="{FF2B5EF4-FFF2-40B4-BE49-F238E27FC236}">
                <a16:creationId xmlns:a16="http://schemas.microsoft.com/office/drawing/2014/main" id="{13CDC4BD-6185-D553-E40B-56D2F6E9668C}"/>
              </a:ext>
            </a:extLst>
          </p:cNvPr>
          <p:cNvSpPr/>
          <p:nvPr/>
        </p:nvSpPr>
        <p:spPr>
          <a:xfrm>
            <a:off x="5731397" y="1769971"/>
            <a:ext cx="2351589" cy="293034"/>
          </a:xfrm>
          <a:prstGeom prst="rect">
            <a:avLst/>
          </a:prstGeom>
          <a:noFill/>
          <a:ln/>
        </p:spPr>
        <p:txBody>
          <a:bodyPr wrap="none" lIns="0" tIns="0" rIns="0" bIns="0" rtlCol="0" anchor="t"/>
          <a:lstStyle/>
          <a:p>
            <a:pPr>
              <a:lnSpc>
                <a:spcPts val="2274"/>
              </a:lnSpc>
            </a:pPr>
            <a:r>
              <a:rPr lang="en-US" sz="2000" b="1" dirty="0">
                <a:solidFill>
                  <a:schemeClr val="accent4">
                    <a:lumMod val="75000"/>
                  </a:schemeClr>
                </a:solidFill>
                <a:ea typeface="Nunito Sans Bold" pitchFamily="34" charset="-122"/>
                <a:cs typeface="Nunito Sans Bold" pitchFamily="34" charset="-120"/>
              </a:rPr>
              <a:t>Principio </a:t>
            </a:r>
            <a:r>
              <a:rPr lang="en-US" sz="2000" b="1" dirty="0" err="1">
                <a:solidFill>
                  <a:schemeClr val="accent4">
                    <a:lumMod val="75000"/>
                  </a:schemeClr>
                </a:solidFill>
                <a:ea typeface="Nunito Sans Bold" pitchFamily="34" charset="-122"/>
                <a:cs typeface="Nunito Sans Bold" pitchFamily="34" charset="-120"/>
              </a:rPr>
              <a:t>justicia</a:t>
            </a:r>
            <a:r>
              <a:rPr lang="en-US" sz="2000" b="1" dirty="0">
                <a:solidFill>
                  <a:schemeClr val="accent4">
                    <a:lumMod val="75000"/>
                  </a:schemeClr>
                </a:solidFill>
                <a:ea typeface="Nunito Sans Bold" pitchFamily="34" charset="-122"/>
                <a:cs typeface="Nunito Sans Bold" pitchFamily="34" charset="-120"/>
              </a:rPr>
              <a:t> </a:t>
            </a:r>
            <a:r>
              <a:rPr lang="en-US" sz="2000" b="1" dirty="0" err="1">
                <a:solidFill>
                  <a:schemeClr val="accent4">
                    <a:lumMod val="75000"/>
                  </a:schemeClr>
                </a:solidFill>
                <a:ea typeface="Nunito Sans Bold" pitchFamily="34" charset="-122"/>
                <a:cs typeface="Nunito Sans Bold" pitchFamily="34" charset="-120"/>
              </a:rPr>
              <a:t>distributiva</a:t>
            </a:r>
            <a:endParaRPr lang="en-US" sz="2000" dirty="0">
              <a:solidFill>
                <a:schemeClr val="accent4">
                  <a:lumMod val="75000"/>
                </a:schemeClr>
              </a:solidFill>
            </a:endParaRPr>
          </a:p>
        </p:txBody>
      </p:sp>
      <p:sp>
        <p:nvSpPr>
          <p:cNvPr id="6" name="Text 4">
            <a:extLst>
              <a:ext uri="{FF2B5EF4-FFF2-40B4-BE49-F238E27FC236}">
                <a16:creationId xmlns:a16="http://schemas.microsoft.com/office/drawing/2014/main" id="{E391807B-F503-EA07-88EB-DFEA7E182DBC}"/>
              </a:ext>
            </a:extLst>
          </p:cNvPr>
          <p:cNvSpPr/>
          <p:nvPr/>
        </p:nvSpPr>
        <p:spPr>
          <a:xfrm>
            <a:off x="5679359" y="2204317"/>
            <a:ext cx="4142095" cy="1750328"/>
          </a:xfrm>
          <a:prstGeom prst="rect">
            <a:avLst/>
          </a:prstGeom>
          <a:noFill/>
          <a:ln/>
        </p:spPr>
        <p:txBody>
          <a:bodyPr wrap="square" lIns="0" tIns="0" rIns="0" bIns="0" rtlCol="0" anchor="t"/>
          <a:lstStyle/>
          <a:p>
            <a:pPr>
              <a:lnSpc>
                <a:spcPts val="1964"/>
              </a:lnSpc>
            </a:pPr>
            <a:r>
              <a:rPr lang="en-US" sz="1400" dirty="0" err="1">
                <a:solidFill>
                  <a:srgbClr val="000000"/>
                </a:solidFill>
                <a:ea typeface="Nunito Sans" pitchFamily="34" charset="-122"/>
                <a:cs typeface="Nunito Sans" pitchFamily="34" charset="-120"/>
              </a:rPr>
              <a:t>Asignación</a:t>
            </a:r>
            <a:r>
              <a:rPr lang="en-US" sz="1400" dirty="0">
                <a:solidFill>
                  <a:srgbClr val="000000"/>
                </a:solidFill>
                <a:ea typeface="Nunito Sans" pitchFamily="34" charset="-122"/>
                <a:cs typeface="Nunito Sans" pitchFamily="34" charset="-120"/>
              </a:rPr>
              <a:t> de </a:t>
            </a:r>
            <a:r>
              <a:rPr lang="en-US" sz="1400" b="1" dirty="0" err="1">
                <a:solidFill>
                  <a:srgbClr val="000000"/>
                </a:solidFill>
                <a:ea typeface="Nunito Sans" pitchFamily="34" charset="-122"/>
                <a:cs typeface="Nunito Sans" pitchFamily="34" charset="-120"/>
              </a:rPr>
              <a:t>recurso</a:t>
            </a:r>
            <a:r>
              <a:rPr lang="en-US" sz="1400" b="1" dirty="0">
                <a:solidFill>
                  <a:srgbClr val="000000"/>
                </a:solidFill>
                <a:ea typeface="Nunito Sans" pitchFamily="34" charset="-122"/>
                <a:cs typeface="Nunito Sans" pitchFamily="34" charset="-120"/>
              </a:rPr>
              <a:t> escaso </a:t>
            </a:r>
            <a:r>
              <a:rPr lang="en-US" sz="1400" dirty="0">
                <a:solidFill>
                  <a:srgbClr val="000000"/>
                </a:solidFill>
                <a:ea typeface="Nunito Sans" pitchFamily="34" charset="-122"/>
                <a:cs typeface="Nunito Sans" pitchFamily="34" charset="-120"/>
              </a:rPr>
              <a:t>y valioso. </a:t>
            </a:r>
          </a:p>
          <a:p>
            <a:pPr>
              <a:lnSpc>
                <a:spcPts val="1964"/>
              </a:lnSpc>
            </a:pPr>
            <a:endParaRPr lang="en-US" sz="1400" dirty="0">
              <a:solidFill>
                <a:srgbClr val="000000"/>
              </a:solidFill>
              <a:ea typeface="Nunito Sans" pitchFamily="34" charset="-122"/>
              <a:cs typeface="Nunito Sans" pitchFamily="34" charset="-120"/>
            </a:endParaRPr>
          </a:p>
          <a:p>
            <a:pPr>
              <a:lnSpc>
                <a:spcPts val="1964"/>
              </a:lnSpc>
            </a:pPr>
            <a:r>
              <a:rPr lang="en-US" sz="1400" dirty="0">
                <a:solidFill>
                  <a:srgbClr val="000000"/>
                </a:solidFill>
                <a:ea typeface="Nunito Sans" pitchFamily="34" charset="-122"/>
                <a:cs typeface="Nunito Sans" pitchFamily="34" charset="-120"/>
              </a:rPr>
              <a:t>¿El órgano debería </a:t>
            </a:r>
            <a:r>
              <a:rPr lang="en-US" sz="1400" dirty="0" err="1">
                <a:solidFill>
                  <a:srgbClr val="000000"/>
                </a:solidFill>
                <a:ea typeface="Nunito Sans" pitchFamily="34" charset="-122"/>
                <a:cs typeface="Nunito Sans" pitchFamily="34" charset="-120"/>
              </a:rPr>
              <a:t>destinarse</a:t>
            </a:r>
            <a:r>
              <a:rPr lang="en-US" sz="1400" dirty="0">
                <a:solidFill>
                  <a:srgbClr val="000000"/>
                </a:solidFill>
                <a:ea typeface="Nunito Sans" pitchFamily="34" charset="-122"/>
                <a:cs typeface="Nunito Sans" pitchFamily="34" charset="-120"/>
              </a:rPr>
              <a:t> a </a:t>
            </a:r>
            <a:r>
              <a:rPr lang="en-US" sz="1400" b="1" dirty="0">
                <a:solidFill>
                  <a:srgbClr val="000000"/>
                </a:solidFill>
                <a:ea typeface="Nunito Sans" pitchFamily="34" charset="-122"/>
                <a:cs typeface="Nunito Sans" pitchFamily="34" charset="-120"/>
              </a:rPr>
              <a:t>otro receptor con menor </a:t>
            </a:r>
            <a:r>
              <a:rPr lang="en-US" sz="1400" b="1" dirty="0" err="1">
                <a:solidFill>
                  <a:srgbClr val="000000"/>
                </a:solidFill>
                <a:ea typeface="Nunito Sans" pitchFamily="34" charset="-122"/>
                <a:cs typeface="Nunito Sans" pitchFamily="34" charset="-120"/>
              </a:rPr>
              <a:t>riesgo</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recidiva</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falta</a:t>
            </a:r>
            <a:r>
              <a:rPr lang="en-US" sz="1400" dirty="0">
                <a:solidFill>
                  <a:srgbClr val="000000"/>
                </a:solidFill>
                <a:ea typeface="Nunito Sans" pitchFamily="34" charset="-122"/>
                <a:cs typeface="Nunito Sans" pitchFamily="34" charset="-120"/>
              </a:rPr>
              <a:t> de </a:t>
            </a:r>
            <a:r>
              <a:rPr lang="en-US" sz="1400" dirty="0" err="1">
                <a:solidFill>
                  <a:srgbClr val="000000"/>
                </a:solidFill>
                <a:ea typeface="Nunito Sans" pitchFamily="34" charset="-122"/>
                <a:cs typeface="Nunito Sans" pitchFamily="34" charset="-120"/>
              </a:rPr>
              <a:t>adherencia</a:t>
            </a:r>
            <a:r>
              <a:rPr lang="en-US" sz="1400" dirty="0">
                <a:solidFill>
                  <a:srgbClr val="000000"/>
                </a:solidFill>
                <a:ea typeface="Nunito Sans" pitchFamily="34" charset="-122"/>
                <a:cs typeface="Nunito Sans" pitchFamily="34" charset="-120"/>
              </a:rPr>
              <a:t>)?</a:t>
            </a:r>
            <a:r>
              <a:rPr lang="en-US" sz="1400" dirty="0">
                <a:solidFill>
                  <a:srgbClr val="000000"/>
                </a:solidFill>
                <a:latin typeface="Nunito Sans" pitchFamily="34" charset="0"/>
                <a:ea typeface="Nunito Sans" pitchFamily="34" charset="-122"/>
                <a:cs typeface="Nunito Sans" pitchFamily="34" charset="-120"/>
              </a:rPr>
              <a:t>.</a:t>
            </a:r>
            <a:endParaRPr lang="en-US" sz="1400" dirty="0"/>
          </a:p>
        </p:txBody>
      </p:sp>
      <p:sp>
        <p:nvSpPr>
          <p:cNvPr id="7" name="Text 5">
            <a:extLst>
              <a:ext uri="{FF2B5EF4-FFF2-40B4-BE49-F238E27FC236}">
                <a16:creationId xmlns:a16="http://schemas.microsoft.com/office/drawing/2014/main" id="{066C38A7-1A8D-6388-A99A-88ADEABB4B37}"/>
              </a:ext>
            </a:extLst>
          </p:cNvPr>
          <p:cNvSpPr/>
          <p:nvPr/>
        </p:nvSpPr>
        <p:spPr>
          <a:xfrm>
            <a:off x="3372867" y="3836891"/>
            <a:ext cx="2492674" cy="293034"/>
          </a:xfrm>
          <a:prstGeom prst="rect">
            <a:avLst/>
          </a:prstGeom>
          <a:noFill/>
          <a:ln/>
        </p:spPr>
        <p:txBody>
          <a:bodyPr wrap="none" lIns="0" tIns="0" rIns="0" bIns="0" rtlCol="0" anchor="t"/>
          <a:lstStyle/>
          <a:p>
            <a:pPr>
              <a:lnSpc>
                <a:spcPts val="2274"/>
              </a:lnSpc>
            </a:pPr>
            <a:r>
              <a:rPr lang="en-US" sz="2000" b="1" dirty="0">
                <a:solidFill>
                  <a:srgbClr val="FF0000"/>
                </a:solidFill>
                <a:ea typeface="Nunito Sans Bold" pitchFamily="34" charset="-122"/>
                <a:cs typeface="Nunito Sans Bold" pitchFamily="34" charset="-120"/>
              </a:rPr>
              <a:t>Principio de autonomía</a:t>
            </a:r>
            <a:endParaRPr lang="en-US" sz="2000" dirty="0">
              <a:solidFill>
                <a:srgbClr val="FF0000"/>
              </a:solidFill>
            </a:endParaRPr>
          </a:p>
        </p:txBody>
      </p:sp>
      <p:sp>
        <p:nvSpPr>
          <p:cNvPr id="8" name="Text 6">
            <a:extLst>
              <a:ext uri="{FF2B5EF4-FFF2-40B4-BE49-F238E27FC236}">
                <a16:creationId xmlns:a16="http://schemas.microsoft.com/office/drawing/2014/main" id="{FF7CE77F-DF87-6DF1-93A5-FBB363078584}"/>
              </a:ext>
            </a:extLst>
          </p:cNvPr>
          <p:cNvSpPr/>
          <p:nvPr/>
        </p:nvSpPr>
        <p:spPr>
          <a:xfrm>
            <a:off x="1133255" y="4271237"/>
            <a:ext cx="7591645" cy="2000374"/>
          </a:xfrm>
          <a:prstGeom prst="rect">
            <a:avLst/>
          </a:prstGeom>
          <a:noFill/>
          <a:ln/>
        </p:spPr>
        <p:txBody>
          <a:bodyPr wrap="square" lIns="0" tIns="0" rIns="0" bIns="0" rtlCol="0" anchor="t"/>
          <a:lstStyle/>
          <a:p>
            <a:pPr marL="285750" indent="-285750">
              <a:lnSpc>
                <a:spcPts val="1964"/>
              </a:lnSpc>
              <a:buFontTx/>
              <a:buChar char="-"/>
            </a:pPr>
            <a:r>
              <a:rPr lang="en-US" sz="1400" b="1" dirty="0" err="1">
                <a:solidFill>
                  <a:srgbClr val="000000"/>
                </a:solidFill>
                <a:ea typeface="Nunito Sans" pitchFamily="34" charset="-122"/>
                <a:cs typeface="Nunito Sans" pitchFamily="34" charset="-120"/>
              </a:rPr>
              <a:t>Suicidio</a:t>
            </a:r>
            <a:r>
              <a:rPr lang="en-US" sz="1400" b="1" dirty="0">
                <a:solidFill>
                  <a:srgbClr val="000000"/>
                </a:solidFill>
                <a:ea typeface="Nunito Sans" pitchFamily="34" charset="-122"/>
                <a:cs typeface="Nunito Sans" pitchFamily="34" charset="-120"/>
              </a:rPr>
              <a:t> = ¿Falta de </a:t>
            </a:r>
            <a:r>
              <a:rPr lang="en-US" sz="1400" b="1" dirty="0" err="1">
                <a:solidFill>
                  <a:srgbClr val="000000"/>
                </a:solidFill>
                <a:ea typeface="Nunito Sans" pitchFamily="34" charset="-122"/>
                <a:cs typeface="Nunito Sans" pitchFamily="34" charset="-120"/>
              </a:rPr>
              <a:t>autonomía</a:t>
            </a:r>
            <a:r>
              <a:rPr lang="en-US" sz="1400" b="1" dirty="0">
                <a:solidFill>
                  <a:srgbClr val="000000"/>
                </a:solidFill>
                <a:ea typeface="Nunito Sans" pitchFamily="34" charset="-122"/>
                <a:cs typeface="Nunito Sans" pitchFamily="34" charset="-120"/>
              </a:rPr>
              <a:t> </a:t>
            </a:r>
            <a:r>
              <a:rPr lang="en-US" sz="1400" dirty="0">
                <a:solidFill>
                  <a:srgbClr val="000000"/>
                </a:solidFill>
                <a:ea typeface="Nunito Sans" pitchFamily="34" charset="-122"/>
                <a:cs typeface="Nunito Sans" pitchFamily="34" charset="-120"/>
              </a:rPr>
              <a:t>o </a:t>
            </a:r>
            <a:r>
              <a:rPr lang="en-US" sz="1400" dirty="0" err="1">
                <a:solidFill>
                  <a:srgbClr val="000000"/>
                </a:solidFill>
                <a:ea typeface="Nunito Sans" pitchFamily="34" charset="-122"/>
                <a:cs typeface="Nunito Sans" pitchFamily="34" charset="-120"/>
              </a:rPr>
              <a:t>capacidad</a:t>
            </a:r>
            <a:r>
              <a:rPr lang="en-US" sz="1400" dirty="0">
                <a:solidFill>
                  <a:srgbClr val="000000"/>
                </a:solidFill>
                <a:ea typeface="Nunito Sans" pitchFamily="34" charset="-122"/>
                <a:cs typeface="Nunito Sans" pitchFamily="34" charset="-120"/>
              </a:rPr>
              <a:t> para </a:t>
            </a:r>
            <a:r>
              <a:rPr lang="en-US" sz="1400" dirty="0" err="1">
                <a:solidFill>
                  <a:srgbClr val="000000"/>
                </a:solidFill>
                <a:ea typeface="Nunito Sans" pitchFamily="34" charset="-122"/>
                <a:cs typeface="Nunito Sans" pitchFamily="34" charset="-120"/>
              </a:rPr>
              <a:t>tomar</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decisiones</a:t>
            </a:r>
            <a:r>
              <a:rPr lang="en-US" sz="1400" dirty="0">
                <a:solidFill>
                  <a:srgbClr val="000000"/>
                </a:solidFill>
                <a:ea typeface="Nunito Sans" pitchFamily="34" charset="-122"/>
                <a:cs typeface="Nunito Sans" pitchFamily="34" charset="-120"/>
              </a:rPr>
              <a:t> ?</a:t>
            </a:r>
          </a:p>
          <a:p>
            <a:pPr marL="285750" indent="-285750">
              <a:lnSpc>
                <a:spcPts val="1964"/>
              </a:lnSpc>
              <a:buFontTx/>
              <a:buChar char="-"/>
            </a:pPr>
            <a:endParaRPr lang="en-US" sz="1400" dirty="0">
              <a:solidFill>
                <a:srgbClr val="000000"/>
              </a:solidFill>
              <a:ea typeface="Nunito Sans" pitchFamily="34" charset="-122"/>
              <a:cs typeface="Nunito Sans" pitchFamily="34" charset="-120"/>
            </a:endParaRPr>
          </a:p>
          <a:p>
            <a:pPr marL="285750" indent="-285750">
              <a:lnSpc>
                <a:spcPts val="1964"/>
              </a:lnSpc>
              <a:buFontTx/>
              <a:buChar char="-"/>
            </a:pPr>
            <a:r>
              <a:rPr lang="en-US" sz="1400" dirty="0">
                <a:solidFill>
                  <a:srgbClr val="000000"/>
                </a:solidFill>
                <a:ea typeface="Nunito Sans" pitchFamily="34" charset="-122"/>
                <a:cs typeface="Nunito Sans" pitchFamily="34" charset="-120"/>
              </a:rPr>
              <a:t>Estado </a:t>
            </a:r>
            <a:r>
              <a:rPr lang="en-US" sz="1400" dirty="0" err="1">
                <a:solidFill>
                  <a:srgbClr val="000000"/>
                </a:solidFill>
                <a:ea typeface="Nunito Sans" pitchFamily="34" charset="-122"/>
                <a:cs typeface="Nunito Sans" pitchFamily="34" charset="-120"/>
              </a:rPr>
              <a:t>inconsciente</a:t>
            </a:r>
            <a:r>
              <a:rPr lang="en-US" sz="1400" dirty="0">
                <a:solidFill>
                  <a:srgbClr val="000000"/>
                </a:solidFill>
                <a:ea typeface="Nunito Sans" pitchFamily="34" charset="-122"/>
                <a:cs typeface="Nunito Sans" pitchFamily="34" charset="-120"/>
              </a:rPr>
              <a:t>, principio es </a:t>
            </a:r>
            <a:r>
              <a:rPr lang="en-US" sz="1400" b="1" dirty="0" err="1">
                <a:solidFill>
                  <a:srgbClr val="000000"/>
                </a:solidFill>
                <a:ea typeface="Nunito Sans" pitchFamily="34" charset="-122"/>
                <a:cs typeface="Nunito Sans" pitchFamily="34" charset="-120"/>
              </a:rPr>
              <a:t>ejercido</a:t>
            </a:r>
            <a:r>
              <a:rPr lang="en-US" sz="1400" b="1" dirty="0">
                <a:solidFill>
                  <a:srgbClr val="000000"/>
                </a:solidFill>
                <a:ea typeface="Nunito Sans" pitchFamily="34" charset="-122"/>
                <a:cs typeface="Nunito Sans" pitchFamily="34" charset="-120"/>
              </a:rPr>
              <a:t> </a:t>
            </a:r>
            <a:r>
              <a:rPr lang="en-US" sz="1400" b="1" dirty="0" err="1">
                <a:solidFill>
                  <a:srgbClr val="000000"/>
                </a:solidFill>
                <a:ea typeface="Nunito Sans" pitchFamily="34" charset="-122"/>
                <a:cs typeface="Nunito Sans" pitchFamily="34" charset="-120"/>
              </a:rPr>
              <a:t>por</a:t>
            </a:r>
            <a:r>
              <a:rPr lang="en-US" sz="1400" b="1" dirty="0">
                <a:solidFill>
                  <a:srgbClr val="000000"/>
                </a:solidFill>
                <a:ea typeface="Nunito Sans" pitchFamily="34" charset="-122"/>
                <a:cs typeface="Nunito Sans" pitchFamily="34" charset="-120"/>
              </a:rPr>
              <a:t> </a:t>
            </a:r>
            <a:r>
              <a:rPr lang="en-US" sz="1400" b="1" dirty="0" err="1">
                <a:solidFill>
                  <a:srgbClr val="000000"/>
                </a:solidFill>
                <a:ea typeface="Nunito Sans" pitchFamily="34" charset="-122"/>
                <a:cs typeface="Nunito Sans" pitchFamily="34" charset="-120"/>
              </a:rPr>
              <a:t>madre</a:t>
            </a:r>
            <a:r>
              <a:rPr lang="en-US" sz="1400" b="1" dirty="0">
                <a:solidFill>
                  <a:srgbClr val="000000"/>
                </a:solidFill>
                <a:ea typeface="Nunito Sans" pitchFamily="34" charset="-122"/>
                <a:cs typeface="Nunito Sans" pitchFamily="34" charset="-120"/>
              </a:rPr>
              <a:t> </a:t>
            </a:r>
            <a:r>
              <a:rPr lang="en-US" sz="1400" b="1" dirty="0">
                <a:solidFill>
                  <a:srgbClr val="000000"/>
                </a:solidFill>
                <a:ea typeface="Nunito Sans" pitchFamily="34" charset="-122"/>
                <a:cs typeface="Nunito Sans" pitchFamily="34" charset="-120"/>
                <a:sym typeface="Wingdings" pitchFamily="2" charset="2"/>
              </a:rPr>
              <a:t> </a:t>
            </a:r>
            <a:r>
              <a:rPr lang="en-US" sz="1400" dirty="0">
                <a:solidFill>
                  <a:srgbClr val="000000"/>
                </a:solidFill>
                <a:ea typeface="Nunito Sans" pitchFamily="34" charset="-122"/>
                <a:cs typeface="Nunito Sans" pitchFamily="34" charset="-120"/>
              </a:rPr>
              <a:t>¿Es lo que la </a:t>
            </a:r>
            <a:r>
              <a:rPr lang="en-US" sz="1400" b="1" dirty="0">
                <a:solidFill>
                  <a:srgbClr val="000000"/>
                </a:solidFill>
                <a:ea typeface="Nunito Sans" pitchFamily="34" charset="-122"/>
                <a:cs typeface="Nunito Sans" pitchFamily="34" charset="-120"/>
              </a:rPr>
              <a:t>paciente </a:t>
            </a:r>
            <a:r>
              <a:rPr lang="en-US" sz="1400" b="1" dirty="0" err="1">
                <a:solidFill>
                  <a:srgbClr val="000000"/>
                </a:solidFill>
                <a:ea typeface="Nunito Sans" pitchFamily="34" charset="-122"/>
                <a:cs typeface="Nunito Sans" pitchFamily="34" charset="-120"/>
              </a:rPr>
              <a:t>hubiera</a:t>
            </a:r>
            <a:r>
              <a:rPr lang="en-US" sz="1400" b="1" dirty="0">
                <a:solidFill>
                  <a:srgbClr val="000000"/>
                </a:solidFill>
                <a:ea typeface="Nunito Sans" pitchFamily="34" charset="-122"/>
                <a:cs typeface="Nunito Sans" pitchFamily="34" charset="-120"/>
              </a:rPr>
              <a:t> </a:t>
            </a:r>
            <a:r>
              <a:rPr lang="en-US" sz="1400" b="1" dirty="0" err="1">
                <a:solidFill>
                  <a:srgbClr val="000000"/>
                </a:solidFill>
                <a:ea typeface="Nunito Sans" pitchFamily="34" charset="-122"/>
                <a:cs typeface="Nunito Sans" pitchFamily="34" charset="-120"/>
              </a:rPr>
              <a:t>elegido</a:t>
            </a:r>
            <a:r>
              <a:rPr lang="en-US" sz="1400" b="1" dirty="0">
                <a:solidFill>
                  <a:srgbClr val="000000"/>
                </a:solidFill>
                <a:ea typeface="Nunito Sans" pitchFamily="34" charset="-122"/>
                <a:cs typeface="Nunito Sans" pitchFamily="34" charset="-120"/>
              </a:rPr>
              <a:t>?</a:t>
            </a:r>
            <a:endParaRPr lang="en-US" sz="1400" dirty="0"/>
          </a:p>
        </p:txBody>
      </p:sp>
      <p:sp>
        <p:nvSpPr>
          <p:cNvPr id="9" name="Rectángulo 8">
            <a:extLst>
              <a:ext uri="{FF2B5EF4-FFF2-40B4-BE49-F238E27FC236}">
                <a16:creationId xmlns:a16="http://schemas.microsoft.com/office/drawing/2014/main" id="{1D82C9B4-086B-2689-ED31-272E1DA82A3F}"/>
              </a:ext>
            </a:extLst>
          </p:cNvPr>
          <p:cNvSpPr/>
          <p:nvPr/>
        </p:nvSpPr>
        <p:spPr>
          <a:xfrm>
            <a:off x="8724900" y="5227320"/>
            <a:ext cx="1355725" cy="443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Gráfico 11" descr="Completado con relleno sólido">
            <a:extLst>
              <a:ext uri="{FF2B5EF4-FFF2-40B4-BE49-F238E27FC236}">
                <a16:creationId xmlns:a16="http://schemas.microsoft.com/office/drawing/2014/main" id="{7DE19B0B-1398-6FA2-FDA1-175568F386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033" y="2602545"/>
            <a:ext cx="699708" cy="699708"/>
          </a:xfrm>
          <a:prstGeom prst="rect">
            <a:avLst/>
          </a:prstGeom>
        </p:spPr>
      </p:pic>
      <p:pic>
        <p:nvPicPr>
          <p:cNvPr id="16" name="Gráfico 15" descr="Insignia signo de interrogación contorno">
            <a:extLst>
              <a:ext uri="{FF2B5EF4-FFF2-40B4-BE49-F238E27FC236}">
                <a16:creationId xmlns:a16="http://schemas.microsoft.com/office/drawing/2014/main" id="{ACD511BF-5299-4806-4B2E-78591C150F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9111" y="3799038"/>
            <a:ext cx="757813" cy="730240"/>
          </a:xfrm>
          <a:prstGeom prst="rect">
            <a:avLst/>
          </a:prstGeom>
        </p:spPr>
      </p:pic>
      <p:pic>
        <p:nvPicPr>
          <p:cNvPr id="17" name="Gráfico 16" descr="Insignia signo de interrogación contorno">
            <a:extLst>
              <a:ext uri="{FF2B5EF4-FFF2-40B4-BE49-F238E27FC236}">
                <a16:creationId xmlns:a16="http://schemas.microsoft.com/office/drawing/2014/main" id="{DBEA0EDE-EE95-89D2-0BD2-5F3D409CB0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74836" y="1769971"/>
            <a:ext cx="792198" cy="763373"/>
          </a:xfrm>
          <a:prstGeom prst="rect">
            <a:avLst/>
          </a:prstGeom>
        </p:spPr>
      </p:pic>
      <p:sp>
        <p:nvSpPr>
          <p:cNvPr id="11" name="Rectángulo redondeado 10">
            <a:extLst>
              <a:ext uri="{FF2B5EF4-FFF2-40B4-BE49-F238E27FC236}">
                <a16:creationId xmlns:a16="http://schemas.microsoft.com/office/drawing/2014/main" id="{6F8C94FF-83BE-7F9B-301B-7A19AC2A8118}"/>
              </a:ext>
            </a:extLst>
          </p:cNvPr>
          <p:cNvSpPr/>
          <p:nvPr/>
        </p:nvSpPr>
        <p:spPr>
          <a:xfrm>
            <a:off x="394100" y="1805418"/>
            <a:ext cx="3451170" cy="1466851"/>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redondeado 12">
            <a:extLst>
              <a:ext uri="{FF2B5EF4-FFF2-40B4-BE49-F238E27FC236}">
                <a16:creationId xmlns:a16="http://schemas.microsoft.com/office/drawing/2014/main" id="{6B3EB2DE-7518-ECE5-BD79-CAD6784075EC}"/>
              </a:ext>
            </a:extLst>
          </p:cNvPr>
          <p:cNvSpPr/>
          <p:nvPr/>
        </p:nvSpPr>
        <p:spPr>
          <a:xfrm>
            <a:off x="5345930" y="1589234"/>
            <a:ext cx="4566361" cy="1897429"/>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redondeado 13">
            <a:extLst>
              <a:ext uri="{FF2B5EF4-FFF2-40B4-BE49-F238E27FC236}">
                <a16:creationId xmlns:a16="http://schemas.microsoft.com/office/drawing/2014/main" id="{12C90776-D3C5-ECE2-0C51-8BE65E1A815B}"/>
              </a:ext>
            </a:extLst>
          </p:cNvPr>
          <p:cNvSpPr/>
          <p:nvPr/>
        </p:nvSpPr>
        <p:spPr>
          <a:xfrm>
            <a:off x="851484" y="3722763"/>
            <a:ext cx="7823801" cy="146685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izquierda y derecha 19">
            <a:extLst>
              <a:ext uri="{FF2B5EF4-FFF2-40B4-BE49-F238E27FC236}">
                <a16:creationId xmlns:a16="http://schemas.microsoft.com/office/drawing/2014/main" id="{73AEF988-4294-4D2A-717C-7A1262AE8D57}"/>
              </a:ext>
            </a:extLst>
          </p:cNvPr>
          <p:cNvSpPr/>
          <p:nvPr/>
        </p:nvSpPr>
        <p:spPr>
          <a:xfrm>
            <a:off x="3899690" y="2428026"/>
            <a:ext cx="1284790" cy="446373"/>
          </a:xfrm>
          <a:prstGeom prst="leftRightArrow">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825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1" grpId="0" animBg="1"/>
      <p:bldP spid="13" grpId="0" animBg="1"/>
      <p:bldP spid="14"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alphaModFix amt="5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6078401" y="108720"/>
            <a:ext cx="2153477" cy="3231710"/>
          </a:xfrm>
          <a:prstGeom prst="rect">
            <a:avLst/>
          </a:prstGeom>
          <a:ln>
            <a:noFill/>
          </a:ln>
          <a:effectLst>
            <a:softEdge rad="112500"/>
          </a:effectLst>
        </p:spPr>
      </p:pic>
      <p:sp>
        <p:nvSpPr>
          <p:cNvPr id="3" name="Text 0"/>
          <p:cNvSpPr/>
          <p:nvPr/>
        </p:nvSpPr>
        <p:spPr>
          <a:xfrm>
            <a:off x="1548436" y="333791"/>
            <a:ext cx="3491876" cy="436516"/>
          </a:xfrm>
          <a:prstGeom prst="rect">
            <a:avLst/>
          </a:prstGeom>
          <a:noFill/>
          <a:ln/>
        </p:spPr>
        <p:txBody>
          <a:bodyPr wrap="none" lIns="0" tIns="0" rIns="0" bIns="0" rtlCol="0" anchor="t"/>
          <a:lstStyle/>
          <a:p>
            <a:pPr>
              <a:lnSpc>
                <a:spcPts val="3411"/>
              </a:lnSpc>
            </a:pPr>
            <a:r>
              <a:rPr lang="en-US" sz="2722" b="1" dirty="0">
                <a:ea typeface="Nunito Sans Bold" pitchFamily="34" charset="-122"/>
                <a:cs typeface="Nunito Sans Bold" pitchFamily="34" charset="-120"/>
              </a:rPr>
              <a:t>Caso clínico:</a:t>
            </a:r>
            <a:endParaRPr lang="en-US" sz="2722" dirty="0"/>
          </a:p>
        </p:txBody>
      </p:sp>
      <p:sp>
        <p:nvSpPr>
          <p:cNvPr id="4" name="Text 1"/>
          <p:cNvSpPr/>
          <p:nvPr/>
        </p:nvSpPr>
        <p:spPr>
          <a:xfrm>
            <a:off x="617185" y="1169024"/>
            <a:ext cx="5322681" cy="223467"/>
          </a:xfrm>
          <a:prstGeom prst="rect">
            <a:avLst/>
          </a:prstGeom>
          <a:noFill/>
          <a:ln/>
        </p:spPr>
        <p:txBody>
          <a:bodyPr wrap="none" lIns="0" tIns="0" rIns="0" bIns="0" rtlCol="0" anchor="t"/>
          <a:lstStyle/>
          <a:p>
            <a:pPr marL="236258" indent="-236258">
              <a:lnSpc>
                <a:spcPts val="1757"/>
              </a:lnSpc>
              <a:buSzPct val="100000"/>
              <a:buChar char="•"/>
            </a:pPr>
            <a:r>
              <a:rPr lang="en-US" sz="1400" b="1" dirty="0">
                <a:solidFill>
                  <a:srgbClr val="000000"/>
                </a:solidFill>
                <a:latin typeface="Nunito Sans" pitchFamily="34" charset="0"/>
                <a:ea typeface="Nunito Sans" pitchFamily="34" charset="-122"/>
                <a:cs typeface="Nunito Sans" pitchFamily="34" charset="-120"/>
              </a:rPr>
              <a:t>Mujer 24 años</a:t>
            </a:r>
            <a:endParaRPr lang="en-US" sz="1400" dirty="0"/>
          </a:p>
        </p:txBody>
      </p:sp>
      <p:sp>
        <p:nvSpPr>
          <p:cNvPr id="5" name="Text 2"/>
          <p:cNvSpPr/>
          <p:nvPr/>
        </p:nvSpPr>
        <p:spPr>
          <a:xfrm>
            <a:off x="617185" y="1615036"/>
            <a:ext cx="6171026" cy="707323"/>
          </a:xfrm>
          <a:prstGeom prst="rect">
            <a:avLst/>
          </a:prstGeom>
          <a:noFill/>
          <a:ln/>
        </p:spPr>
        <p:txBody>
          <a:bodyPr wrap="none" lIns="0" tIns="0" rIns="0" bIns="0" rtlCol="0" anchor="t"/>
          <a:lstStyle/>
          <a:p>
            <a:pPr marL="472516" lvl="1" indent="-236258">
              <a:lnSpc>
                <a:spcPts val="1757"/>
              </a:lnSpc>
              <a:buSzPct val="100000"/>
              <a:buChar char="•"/>
            </a:pPr>
            <a:r>
              <a:rPr lang="en-US" sz="1400" b="1" i="1" dirty="0">
                <a:solidFill>
                  <a:schemeClr val="accent2">
                    <a:lumMod val="75000"/>
                  </a:schemeClr>
                </a:solidFill>
                <a:ea typeface="Nunito Sans" pitchFamily="34" charset="-122"/>
                <a:cs typeface="Nunito Sans" pitchFamily="34" charset="-120"/>
              </a:rPr>
              <a:t>LNH (</a:t>
            </a:r>
            <a:r>
              <a:rPr lang="en-US" sz="1400" b="1" i="1" dirty="0" err="1">
                <a:solidFill>
                  <a:schemeClr val="accent2">
                    <a:lumMod val="75000"/>
                  </a:schemeClr>
                </a:solidFill>
                <a:ea typeface="Nunito Sans" pitchFamily="34" charset="-122"/>
                <a:cs typeface="Nunito Sans" pitchFamily="34" charset="-120"/>
              </a:rPr>
              <a:t>Cél.T</a:t>
            </a:r>
            <a:r>
              <a:rPr lang="en-US" sz="1400" b="1" i="1" dirty="0">
                <a:solidFill>
                  <a:schemeClr val="accent2">
                    <a:lumMod val="75000"/>
                  </a:schemeClr>
                </a:solidFill>
                <a:ea typeface="Nunito Sans" pitchFamily="34" charset="-122"/>
                <a:cs typeface="Nunito Sans" pitchFamily="34" charset="-120"/>
              </a:rPr>
              <a:t> subcutáneo </a:t>
            </a:r>
            <a:r>
              <a:rPr lang="en-US" sz="1400" b="1" i="1" dirty="0" err="1">
                <a:solidFill>
                  <a:schemeClr val="accent2">
                    <a:lumMod val="75000"/>
                  </a:schemeClr>
                </a:solidFill>
                <a:ea typeface="Nunito Sans" pitchFamily="34" charset="-122"/>
                <a:cs typeface="Nunito Sans" pitchFamily="34" charset="-120"/>
              </a:rPr>
              <a:t>paniculítico</a:t>
            </a:r>
            <a:r>
              <a:rPr lang="en-US" sz="1400" b="1" dirty="0">
                <a:solidFill>
                  <a:schemeClr val="accent2">
                    <a:lumMod val="75000"/>
                  </a:schemeClr>
                </a:solidFill>
                <a:ea typeface="Nunito Sans" pitchFamily="34" charset="-122"/>
                <a:cs typeface="Nunito Sans" pitchFamily="34" charset="-120"/>
              </a:rPr>
              <a:t>) </a:t>
            </a:r>
            <a:r>
              <a:rPr lang="en-US" sz="1400" b="1" i="1" dirty="0">
                <a:solidFill>
                  <a:srgbClr val="000000"/>
                </a:solidFill>
                <a:ea typeface="Nunito Sans" pitchFamily="34" charset="-122"/>
                <a:cs typeface="Nunito Sans" pitchFamily="34" charset="-120"/>
              </a:rPr>
              <a:t>a </a:t>
            </a:r>
            <a:r>
              <a:rPr lang="en-US" sz="1400" b="1" i="1" dirty="0" err="1">
                <a:solidFill>
                  <a:srgbClr val="000000"/>
                </a:solidFill>
                <a:ea typeface="Nunito Sans" pitchFamily="34" charset="-122"/>
                <a:cs typeface="Nunito Sans" pitchFamily="34" charset="-120"/>
              </a:rPr>
              <a:t>los</a:t>
            </a:r>
            <a:r>
              <a:rPr lang="en-US" sz="1400" b="1" i="1" dirty="0">
                <a:solidFill>
                  <a:srgbClr val="000000"/>
                </a:solidFill>
                <a:ea typeface="Nunito Sans" pitchFamily="34" charset="-122"/>
                <a:cs typeface="Nunito Sans" pitchFamily="34" charset="-120"/>
              </a:rPr>
              <a:t> 12 </a:t>
            </a:r>
            <a:r>
              <a:rPr lang="en-US" sz="1400" b="1" i="1" dirty="0" err="1">
                <a:solidFill>
                  <a:srgbClr val="000000"/>
                </a:solidFill>
                <a:ea typeface="Nunito Sans" pitchFamily="34" charset="-122"/>
                <a:cs typeface="Nunito Sans" pitchFamily="34" charset="-120"/>
              </a:rPr>
              <a:t>años</a:t>
            </a:r>
            <a:endParaRPr lang="en-US" sz="1400" b="1" i="1" dirty="0">
              <a:solidFill>
                <a:srgbClr val="000000"/>
              </a:solidFill>
              <a:ea typeface="Nunito Sans" pitchFamily="34" charset="-122"/>
              <a:cs typeface="Nunito Sans" pitchFamily="34" charset="-120"/>
            </a:endParaRPr>
          </a:p>
          <a:p>
            <a:pPr marL="929716" lvl="2" indent="-236258">
              <a:lnSpc>
                <a:spcPts val="1757"/>
              </a:lnSpc>
              <a:buSzPct val="100000"/>
              <a:buChar char="•"/>
            </a:pPr>
            <a:r>
              <a:rPr lang="en-US" sz="1400" b="1" dirty="0">
                <a:solidFill>
                  <a:srgbClr val="000000"/>
                </a:solidFill>
                <a:ea typeface="Nunito Sans" pitchFamily="34" charset="-122"/>
                <a:cs typeface="Nunito Sans" pitchFamily="34" charset="-120"/>
              </a:rPr>
              <a:t>QT</a:t>
            </a:r>
            <a:r>
              <a:rPr lang="en-US" sz="1400" dirty="0">
                <a:solidFill>
                  <a:srgbClr val="000000"/>
                </a:solidFill>
                <a:ea typeface="Nunito Sans" pitchFamily="34" charset="-122"/>
                <a:cs typeface="Nunito Sans" pitchFamily="34" charset="-120"/>
              </a:rPr>
              <a:t> + </a:t>
            </a:r>
            <a:r>
              <a:rPr lang="en-US" sz="1400" b="1" dirty="0">
                <a:solidFill>
                  <a:srgbClr val="000000"/>
                </a:solidFill>
                <a:ea typeface="Nunito Sans" pitchFamily="34" charset="-122"/>
                <a:cs typeface="Nunito Sans" pitchFamily="34" charset="-120"/>
              </a:rPr>
              <a:t>RT</a:t>
            </a:r>
            <a:r>
              <a:rPr lang="en-US" sz="1400" dirty="0">
                <a:solidFill>
                  <a:srgbClr val="000000"/>
                </a:solidFill>
                <a:ea typeface="Nunito Sans" pitchFamily="34" charset="-122"/>
                <a:cs typeface="Nunito Sans" pitchFamily="34" charset="-120"/>
              </a:rPr>
              <a:t> + </a:t>
            </a:r>
            <a:r>
              <a:rPr lang="en-US" sz="1400" b="1" dirty="0">
                <a:solidFill>
                  <a:srgbClr val="000000"/>
                </a:solidFill>
                <a:ea typeface="Nunito Sans" pitchFamily="34" charset="-122"/>
                <a:cs typeface="Nunito Sans" pitchFamily="34" charset="-120"/>
              </a:rPr>
              <a:t>TMO</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autólogo</a:t>
            </a:r>
            <a:endParaRPr lang="en-US" sz="1400" dirty="0">
              <a:solidFill>
                <a:srgbClr val="000000"/>
              </a:solidFill>
              <a:ea typeface="Nunito Sans" pitchFamily="34" charset="-122"/>
              <a:cs typeface="Nunito Sans" pitchFamily="34" charset="-120"/>
            </a:endParaRPr>
          </a:p>
          <a:p>
            <a:pPr marL="929716" lvl="2" indent="-236258">
              <a:lnSpc>
                <a:spcPts val="1757"/>
              </a:lnSpc>
              <a:buSzPct val="100000"/>
              <a:buChar char="•"/>
            </a:pPr>
            <a:r>
              <a:rPr lang="en-US" sz="1400" b="1" dirty="0" err="1">
                <a:solidFill>
                  <a:srgbClr val="000000"/>
                </a:solidFill>
                <a:ea typeface="Nunito Sans" pitchFamily="34" charset="-122"/>
                <a:cs typeface="Nunito Sans" pitchFamily="34" charset="-120"/>
              </a:rPr>
              <a:t>Asimetría</a:t>
            </a:r>
            <a:r>
              <a:rPr lang="en-US" sz="1400" b="1" dirty="0">
                <a:solidFill>
                  <a:srgbClr val="000000"/>
                </a:solidFill>
                <a:ea typeface="Nunito Sans" pitchFamily="34" charset="-122"/>
                <a:cs typeface="Nunito Sans" pitchFamily="34" charset="-120"/>
              </a:rPr>
              <a:t> facial </a:t>
            </a:r>
            <a:r>
              <a:rPr lang="en-US" sz="1400" dirty="0">
                <a:solidFill>
                  <a:srgbClr val="000000"/>
                </a:solidFill>
                <a:ea typeface="Nunito Sans" pitchFamily="34" charset="-122"/>
                <a:cs typeface="Nunito Sans" pitchFamily="34" charset="-120"/>
              </a:rPr>
              <a:t>(</a:t>
            </a:r>
            <a:r>
              <a:rPr lang="en-US" sz="1400" dirty="0" err="1">
                <a:solidFill>
                  <a:srgbClr val="000000"/>
                </a:solidFill>
                <a:ea typeface="Nunito Sans" pitchFamily="34" charset="-122"/>
                <a:cs typeface="Nunito Sans" pitchFamily="34" charset="-120"/>
              </a:rPr>
              <a:t>parótida</a:t>
            </a:r>
            <a:r>
              <a:rPr lang="en-US" sz="1400" dirty="0">
                <a:solidFill>
                  <a:srgbClr val="000000"/>
                </a:solidFill>
                <a:ea typeface="Nunito Sans" pitchFamily="34" charset="-122"/>
                <a:cs typeface="Nunito Sans" pitchFamily="34" charset="-120"/>
              </a:rPr>
              <a:t>)</a:t>
            </a:r>
          </a:p>
          <a:p>
            <a:pPr marL="929716" lvl="2" indent="-236258">
              <a:lnSpc>
                <a:spcPts val="1757"/>
              </a:lnSpc>
              <a:buSzPct val="100000"/>
              <a:buChar char="•"/>
            </a:pPr>
            <a:r>
              <a:rPr lang="en-US" sz="1400" b="1" dirty="0" err="1">
                <a:solidFill>
                  <a:srgbClr val="000000"/>
                </a:solidFill>
                <a:ea typeface="Nunito Sans" pitchFamily="34" charset="-122"/>
                <a:cs typeface="Nunito Sans" pitchFamily="34" charset="-120"/>
              </a:rPr>
              <a:t>Esterilidad</a:t>
            </a:r>
            <a:r>
              <a:rPr lang="en-US" sz="1400" b="1" dirty="0">
                <a:solidFill>
                  <a:srgbClr val="000000"/>
                </a:solidFill>
                <a:ea typeface="Nunito Sans" pitchFamily="34" charset="-122"/>
                <a:cs typeface="Nunito Sans" pitchFamily="34" charset="-120"/>
              </a:rPr>
              <a:t> </a:t>
            </a:r>
            <a:r>
              <a:rPr lang="en-US" sz="1400" dirty="0">
                <a:solidFill>
                  <a:srgbClr val="000000"/>
                </a:solidFill>
                <a:ea typeface="Nunito Sans" pitchFamily="34" charset="-122"/>
                <a:cs typeface="Nunito Sans" pitchFamily="34" charset="-120"/>
              </a:rPr>
              <a:t>( </a:t>
            </a:r>
            <a:r>
              <a:rPr lang="en-US" sz="1400" b="1" dirty="0" err="1">
                <a:solidFill>
                  <a:srgbClr val="000000"/>
                </a:solidFill>
                <a:ea typeface="Nunito Sans" pitchFamily="34" charset="-122"/>
                <a:cs typeface="Nunito Sans" pitchFamily="34" charset="-120"/>
              </a:rPr>
              <a:t>yatrogénica</a:t>
            </a:r>
            <a:r>
              <a:rPr lang="en-US" sz="1400" dirty="0">
                <a:solidFill>
                  <a:srgbClr val="000000"/>
                </a:solidFill>
                <a:ea typeface="Nunito Sans" pitchFamily="34" charset="-122"/>
                <a:cs typeface="Nunito Sans" pitchFamily="34" charset="-120"/>
              </a:rPr>
              <a:t>)</a:t>
            </a:r>
          </a:p>
          <a:p>
            <a:pPr marL="693458" lvl="2">
              <a:lnSpc>
                <a:spcPts val="1757"/>
              </a:lnSpc>
              <a:buSzPct val="100000"/>
            </a:pPr>
            <a:endParaRPr lang="en-US" sz="1068" dirty="0">
              <a:solidFill>
                <a:srgbClr val="000000"/>
              </a:solidFill>
              <a:latin typeface="Nunito Sans" pitchFamily="34" charset="0"/>
              <a:ea typeface="Nunito Sans" pitchFamily="34" charset="-122"/>
              <a:cs typeface="Nunito Sans" pitchFamily="34" charset="-120"/>
            </a:endParaRPr>
          </a:p>
        </p:txBody>
      </p:sp>
      <p:sp>
        <p:nvSpPr>
          <p:cNvPr id="7" name="Text 4"/>
          <p:cNvSpPr/>
          <p:nvPr/>
        </p:nvSpPr>
        <p:spPr>
          <a:xfrm>
            <a:off x="608401" y="3012270"/>
            <a:ext cx="5322681" cy="223467"/>
          </a:xfrm>
          <a:prstGeom prst="rect">
            <a:avLst/>
          </a:prstGeom>
          <a:noFill/>
          <a:ln/>
        </p:spPr>
        <p:txBody>
          <a:bodyPr wrap="none" lIns="0" tIns="0" rIns="0" bIns="0" rtlCol="0" anchor="t"/>
          <a:lstStyle/>
          <a:p>
            <a:pPr marL="236258" indent="-236258">
              <a:lnSpc>
                <a:spcPts val="1757"/>
              </a:lnSpc>
              <a:buSzPct val="100000"/>
              <a:buChar char="•"/>
            </a:pPr>
            <a:r>
              <a:rPr lang="en-US" sz="1400" b="1" u="sng" dirty="0">
                <a:solidFill>
                  <a:srgbClr val="000000"/>
                </a:solidFill>
                <a:ea typeface="Nunito Sans" pitchFamily="34" charset="-122"/>
                <a:cs typeface="Nunito Sans" pitchFamily="34" charset="-120"/>
              </a:rPr>
              <a:t>Hª Psiquiátrico</a:t>
            </a:r>
            <a:r>
              <a:rPr lang="en-US" sz="1200" u="sng" dirty="0">
                <a:solidFill>
                  <a:srgbClr val="000000"/>
                </a:solidFill>
                <a:ea typeface="Nunito Sans" pitchFamily="34" charset="-122"/>
                <a:cs typeface="Nunito Sans" pitchFamily="34" charset="-120"/>
              </a:rPr>
              <a:t>:</a:t>
            </a:r>
            <a:endParaRPr lang="en-US" sz="1200" u="sng" dirty="0"/>
          </a:p>
        </p:txBody>
      </p:sp>
      <p:sp>
        <p:nvSpPr>
          <p:cNvPr id="8" name="Text 5"/>
          <p:cNvSpPr/>
          <p:nvPr/>
        </p:nvSpPr>
        <p:spPr>
          <a:xfrm>
            <a:off x="633033" y="3424467"/>
            <a:ext cx="5322681" cy="223467"/>
          </a:xfrm>
          <a:prstGeom prst="rect">
            <a:avLst/>
          </a:prstGeom>
          <a:noFill/>
          <a:ln/>
        </p:spPr>
        <p:txBody>
          <a:bodyPr wrap="none" lIns="0" tIns="0" rIns="0" bIns="0" rtlCol="0" anchor="t"/>
          <a:lstStyle/>
          <a:p>
            <a:pPr marL="472516" lvl="1" indent="-236258">
              <a:lnSpc>
                <a:spcPts val="1757"/>
              </a:lnSpc>
              <a:buSzPct val="100000"/>
              <a:buChar char="•"/>
            </a:pPr>
            <a:r>
              <a:rPr lang="en-US" sz="1400" dirty="0">
                <a:solidFill>
                  <a:srgbClr val="000000"/>
                </a:solidFill>
                <a:ea typeface="Nunito Sans" pitchFamily="34" charset="-122"/>
                <a:cs typeface="Nunito Sans" pitchFamily="34" charset="-120"/>
              </a:rPr>
              <a:t>Bullying </a:t>
            </a:r>
            <a:r>
              <a:rPr lang="en-US" sz="1400" dirty="0" err="1">
                <a:solidFill>
                  <a:srgbClr val="000000"/>
                </a:solidFill>
                <a:ea typeface="Nunito Sans" pitchFamily="34" charset="-122"/>
                <a:cs typeface="Nunito Sans" pitchFamily="34" charset="-120"/>
              </a:rPr>
              <a:t>adolescencia</a:t>
            </a:r>
            <a:endParaRPr lang="en-US" sz="1400" dirty="0">
              <a:solidFill>
                <a:srgbClr val="000000"/>
              </a:solidFill>
              <a:ea typeface="Nunito Sans" pitchFamily="34" charset="-122"/>
              <a:cs typeface="Nunito Sans" pitchFamily="34" charset="-120"/>
            </a:endParaRPr>
          </a:p>
          <a:p>
            <a:pPr marL="472516" lvl="1" indent="-236258">
              <a:lnSpc>
                <a:spcPts val="1757"/>
              </a:lnSpc>
              <a:buSzPct val="100000"/>
              <a:buChar char="•"/>
            </a:pPr>
            <a:r>
              <a:rPr lang="en-US" sz="1400" b="1" dirty="0">
                <a:solidFill>
                  <a:schemeClr val="accent2">
                    <a:lumMod val="75000"/>
                  </a:schemeClr>
                </a:solidFill>
                <a:ea typeface="Nunito Sans" pitchFamily="34" charset="-122"/>
                <a:cs typeface="Nunito Sans" pitchFamily="34" charset="-120"/>
              </a:rPr>
              <a:t>T. </a:t>
            </a:r>
            <a:r>
              <a:rPr lang="en-US" sz="1400" b="1" dirty="0" err="1">
                <a:solidFill>
                  <a:schemeClr val="accent2">
                    <a:lumMod val="75000"/>
                  </a:schemeClr>
                </a:solidFill>
                <a:ea typeface="Nunito Sans" pitchFamily="34" charset="-122"/>
                <a:cs typeface="Nunito Sans" pitchFamily="34" charset="-120"/>
              </a:rPr>
              <a:t>depresivo</a:t>
            </a:r>
            <a:r>
              <a:rPr lang="en-US" sz="1400" b="1" dirty="0">
                <a:solidFill>
                  <a:schemeClr val="accent2">
                    <a:lumMod val="75000"/>
                  </a:schemeClr>
                </a:solidFill>
                <a:ea typeface="Nunito Sans" pitchFamily="34" charset="-122"/>
                <a:cs typeface="Nunito Sans" pitchFamily="34" charset="-120"/>
              </a:rPr>
              <a:t> </a:t>
            </a:r>
            <a:endParaRPr lang="en-US" sz="1400" dirty="0">
              <a:solidFill>
                <a:srgbClr val="000000"/>
              </a:solidFill>
              <a:ea typeface="Nunito Sans" pitchFamily="34" charset="-122"/>
              <a:cs typeface="Nunito Sans" pitchFamily="34" charset="-120"/>
            </a:endParaRPr>
          </a:p>
          <a:p>
            <a:pPr marL="472516" lvl="1" indent="-236258">
              <a:lnSpc>
                <a:spcPts val="1757"/>
              </a:lnSpc>
              <a:buSzPct val="100000"/>
              <a:buFontTx/>
              <a:buChar char="•"/>
            </a:pPr>
            <a:r>
              <a:rPr lang="en-US" sz="1400" b="1" dirty="0">
                <a:solidFill>
                  <a:schemeClr val="accent2">
                    <a:lumMod val="75000"/>
                  </a:schemeClr>
                </a:solidFill>
                <a:ea typeface="Nunito Sans" pitchFamily="34" charset="-122"/>
                <a:cs typeface="Nunito Sans" pitchFamily="34" charset="-120"/>
              </a:rPr>
              <a:t>T. </a:t>
            </a:r>
            <a:r>
              <a:rPr lang="en-US" sz="1400" b="1" dirty="0" err="1">
                <a:solidFill>
                  <a:schemeClr val="accent2">
                    <a:lumMod val="75000"/>
                  </a:schemeClr>
                </a:solidFill>
                <a:ea typeface="Nunito Sans" pitchFamily="34" charset="-122"/>
                <a:cs typeface="Nunito Sans" pitchFamily="34" charset="-120"/>
              </a:rPr>
              <a:t>personalidad</a:t>
            </a:r>
            <a:r>
              <a:rPr lang="en-US" sz="1400" b="1" dirty="0">
                <a:solidFill>
                  <a:schemeClr val="accent2">
                    <a:lumMod val="75000"/>
                  </a:schemeClr>
                </a:solidFill>
                <a:ea typeface="Nunito Sans" pitchFamily="34" charset="-122"/>
                <a:cs typeface="Nunito Sans" pitchFamily="34" charset="-120"/>
              </a:rPr>
              <a:t> </a:t>
            </a:r>
            <a:r>
              <a:rPr lang="en-US" sz="1400" dirty="0">
                <a:solidFill>
                  <a:srgbClr val="000000"/>
                </a:solidFill>
                <a:ea typeface="Nunito Sans" pitchFamily="34" charset="-122"/>
                <a:cs typeface="Nunito Sans" pitchFamily="34" charset="-120"/>
              </a:rPr>
              <a:t>Cluster B (</a:t>
            </a:r>
            <a:r>
              <a:rPr lang="en-US" sz="1400" dirty="0" err="1">
                <a:solidFill>
                  <a:srgbClr val="000000"/>
                </a:solidFill>
                <a:ea typeface="Nunito Sans" pitchFamily="34" charset="-122"/>
                <a:cs typeface="Nunito Sans" pitchFamily="34" charset="-120"/>
              </a:rPr>
              <a:t>impulsivos</a:t>
            </a:r>
            <a:r>
              <a:rPr lang="en-US" sz="1400" dirty="0">
                <a:solidFill>
                  <a:srgbClr val="000000"/>
                </a:solidFill>
                <a:ea typeface="Nunito Sans" pitchFamily="34" charset="-122"/>
                <a:cs typeface="Nunito Sans" pitchFamily="34" charset="-120"/>
              </a:rPr>
              <a:t>).</a:t>
            </a:r>
            <a:endParaRPr lang="en-US" sz="1400" dirty="0"/>
          </a:p>
          <a:p>
            <a:pPr marL="236258" lvl="1">
              <a:lnSpc>
                <a:spcPts val="1757"/>
              </a:lnSpc>
              <a:buSzPct val="100000"/>
            </a:pPr>
            <a:endParaRPr lang="en-US" sz="1068" dirty="0"/>
          </a:p>
        </p:txBody>
      </p:sp>
      <p:sp>
        <p:nvSpPr>
          <p:cNvPr id="9" name="Text 6"/>
          <p:cNvSpPr/>
          <p:nvPr/>
        </p:nvSpPr>
        <p:spPr>
          <a:xfrm>
            <a:off x="488832" y="2996272"/>
            <a:ext cx="5322681" cy="223467"/>
          </a:xfrm>
          <a:prstGeom prst="rect">
            <a:avLst/>
          </a:prstGeom>
          <a:noFill/>
          <a:ln/>
        </p:spPr>
        <p:txBody>
          <a:bodyPr wrap="none" lIns="0" tIns="0" rIns="0" bIns="0" rtlCol="0" anchor="t"/>
          <a:lstStyle/>
          <a:p>
            <a:pPr marL="236258" lvl="1">
              <a:lnSpc>
                <a:spcPts val="1757"/>
              </a:lnSpc>
              <a:buSzPct val="100000"/>
            </a:pPr>
            <a:endParaRPr lang="en-US" sz="1068" dirty="0"/>
          </a:p>
        </p:txBody>
      </p:sp>
      <p:sp>
        <p:nvSpPr>
          <p:cNvPr id="15" name="Text 12"/>
          <p:cNvSpPr/>
          <p:nvPr/>
        </p:nvSpPr>
        <p:spPr>
          <a:xfrm>
            <a:off x="427882" y="4768844"/>
            <a:ext cx="5322681" cy="223467"/>
          </a:xfrm>
          <a:prstGeom prst="rect">
            <a:avLst/>
          </a:prstGeom>
          <a:noFill/>
          <a:ln/>
        </p:spPr>
        <p:txBody>
          <a:bodyPr wrap="none" lIns="0" tIns="0" rIns="0" bIns="0" rtlCol="0" anchor="t"/>
          <a:lstStyle/>
          <a:p>
            <a:pPr marL="236258" lvl="1">
              <a:lnSpc>
                <a:spcPts val="1757"/>
              </a:lnSpc>
              <a:buSzPct val="100000"/>
            </a:pPr>
            <a:endParaRPr lang="en-US" sz="1200" dirty="0"/>
          </a:p>
        </p:txBody>
      </p:sp>
      <p:sp>
        <p:nvSpPr>
          <p:cNvPr id="6" name="Text 9">
            <a:extLst>
              <a:ext uri="{FF2B5EF4-FFF2-40B4-BE49-F238E27FC236}">
                <a16:creationId xmlns:a16="http://schemas.microsoft.com/office/drawing/2014/main" id="{4921D991-B61E-2512-574C-AB2EC3D31264}"/>
              </a:ext>
            </a:extLst>
          </p:cNvPr>
          <p:cNvSpPr/>
          <p:nvPr/>
        </p:nvSpPr>
        <p:spPr>
          <a:xfrm>
            <a:off x="882709" y="4160299"/>
            <a:ext cx="3225466" cy="187531"/>
          </a:xfrm>
          <a:prstGeom prst="rect">
            <a:avLst/>
          </a:prstGeom>
          <a:noFill/>
          <a:ln/>
        </p:spPr>
        <p:txBody>
          <a:bodyPr wrap="none" lIns="0" tIns="0" rIns="0" bIns="0" rtlCol="0" anchor="t"/>
          <a:lstStyle/>
          <a:p>
            <a:pPr marL="236258" indent="-236258">
              <a:lnSpc>
                <a:spcPts val="1654"/>
              </a:lnSpc>
              <a:buSzPct val="100000"/>
              <a:buChar char="•"/>
            </a:pPr>
            <a:r>
              <a:rPr lang="en-US" sz="1400" dirty="0" err="1">
                <a:solidFill>
                  <a:srgbClr val="000000"/>
                </a:solidFill>
                <a:ea typeface="Nunito Sans" pitchFamily="34" charset="-122"/>
                <a:cs typeface="Nunito Sans" pitchFamily="34" charset="-120"/>
              </a:rPr>
              <a:t>Tto</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Venlafaxina</a:t>
            </a:r>
            <a:r>
              <a:rPr lang="en-US" sz="1400" dirty="0">
                <a:solidFill>
                  <a:srgbClr val="000000"/>
                </a:solidFill>
                <a:ea typeface="Nunito Sans" pitchFamily="34" charset="-122"/>
                <a:cs typeface="Nunito Sans" pitchFamily="34" charset="-120"/>
              </a:rPr>
              <a:t>, Ziprasidona, </a:t>
            </a:r>
          </a:p>
          <a:p>
            <a:pPr>
              <a:lnSpc>
                <a:spcPts val="1654"/>
              </a:lnSpc>
              <a:buSzPct val="100000"/>
            </a:pP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Topiramato</a:t>
            </a:r>
            <a:r>
              <a:rPr lang="en-US" sz="1400" dirty="0">
                <a:solidFill>
                  <a:srgbClr val="000000"/>
                </a:solidFill>
                <a:ea typeface="Nunito Sans" pitchFamily="34" charset="-122"/>
                <a:cs typeface="Nunito Sans" pitchFamily="34" charset="-120"/>
              </a:rPr>
              <a:t>, Lorazepam</a:t>
            </a:r>
          </a:p>
          <a:p>
            <a:pPr>
              <a:lnSpc>
                <a:spcPts val="1654"/>
              </a:lnSpc>
              <a:buSzPct val="100000"/>
            </a:pPr>
            <a:endParaRPr lang="en-US" sz="1100" dirty="0"/>
          </a:p>
        </p:txBody>
      </p:sp>
      <p:sp>
        <p:nvSpPr>
          <p:cNvPr id="19" name="Rectángulo 18">
            <a:extLst>
              <a:ext uri="{FF2B5EF4-FFF2-40B4-BE49-F238E27FC236}">
                <a16:creationId xmlns:a16="http://schemas.microsoft.com/office/drawing/2014/main" id="{0D571176-1949-E353-C858-EC4182CB2857}"/>
              </a:ext>
            </a:extLst>
          </p:cNvPr>
          <p:cNvSpPr/>
          <p:nvPr/>
        </p:nvSpPr>
        <p:spPr>
          <a:xfrm>
            <a:off x="8370849" y="5233566"/>
            <a:ext cx="1709776" cy="436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67493426-5643-DDFE-2CBF-69E7CA7A0ABD}"/>
              </a:ext>
            </a:extLst>
          </p:cNvPr>
          <p:cNvSpPr txBox="1"/>
          <p:nvPr/>
        </p:nvSpPr>
        <p:spPr>
          <a:xfrm>
            <a:off x="4684643" y="3273786"/>
            <a:ext cx="4645906" cy="2233304"/>
          </a:xfrm>
          <a:prstGeom prst="rect">
            <a:avLst/>
          </a:prstGeom>
          <a:solidFill>
            <a:schemeClr val="bg1">
              <a:lumMod val="95000"/>
            </a:schemeClr>
          </a:solidFill>
        </p:spPr>
        <p:txBody>
          <a:bodyPr wrap="square">
            <a:spAutoFit/>
          </a:bodyPr>
          <a:lstStyle/>
          <a:p>
            <a:pPr>
              <a:lnSpc>
                <a:spcPts val="1619"/>
              </a:lnSpc>
            </a:pPr>
            <a:endParaRPr lang="en-US" sz="1800" b="1" dirty="0">
              <a:solidFill>
                <a:srgbClr val="C0504D"/>
              </a:solidFill>
              <a:latin typeface="Nunito Sans Bold" pitchFamily="34" charset="0"/>
              <a:ea typeface="Nunito Sans Bold" pitchFamily="34" charset="-122"/>
              <a:cs typeface="Nunito Sans Bold" pitchFamily="34" charset="-120"/>
            </a:endParaRPr>
          </a:p>
          <a:p>
            <a:pPr algn="ctr">
              <a:lnSpc>
                <a:spcPts val="1619"/>
              </a:lnSpc>
            </a:pPr>
            <a:r>
              <a:rPr lang="en-US" sz="1600" b="1" dirty="0">
                <a:solidFill>
                  <a:srgbClr val="C0504D"/>
                </a:solidFill>
                <a:latin typeface="Nunito Sans Bold" pitchFamily="34" charset="0"/>
                <a:ea typeface="Nunito Sans Bold" pitchFamily="34" charset="-122"/>
                <a:cs typeface="Nunito Sans Bold" pitchFamily="34" charset="-120"/>
              </a:rPr>
              <a:t> </a:t>
            </a:r>
            <a:r>
              <a:rPr lang="en-US" sz="1400" b="1" dirty="0">
                <a:solidFill>
                  <a:srgbClr val="C0504D"/>
                </a:solidFill>
                <a:ea typeface="Nunito Sans Bold" pitchFamily="34" charset="-122"/>
                <a:cs typeface="Nunito Sans Bold" pitchFamily="34" charset="-120"/>
              </a:rPr>
              <a:t>15 </a:t>
            </a:r>
            <a:r>
              <a:rPr lang="en-US" sz="1400" b="1" dirty="0" err="1">
                <a:solidFill>
                  <a:srgbClr val="C0504D"/>
                </a:solidFill>
                <a:ea typeface="Nunito Sans Bold" pitchFamily="34" charset="-122"/>
                <a:cs typeface="Nunito Sans Bold" pitchFamily="34" charset="-120"/>
              </a:rPr>
              <a:t>ingresos</a:t>
            </a:r>
            <a:r>
              <a:rPr lang="en-US" sz="1400" b="1" dirty="0">
                <a:solidFill>
                  <a:srgbClr val="C0504D"/>
                </a:solidFill>
                <a:ea typeface="Nunito Sans Bold" pitchFamily="34" charset="-122"/>
                <a:cs typeface="Nunito Sans Bold" pitchFamily="34" charset="-120"/>
              </a:rPr>
              <a:t> </a:t>
            </a:r>
            <a:r>
              <a:rPr lang="en-US" sz="1400" b="1" dirty="0" err="1">
                <a:solidFill>
                  <a:srgbClr val="C0504D"/>
                </a:solidFill>
                <a:ea typeface="Nunito Sans Bold" pitchFamily="34" charset="-122"/>
                <a:cs typeface="Nunito Sans Bold" pitchFamily="34" charset="-120"/>
              </a:rPr>
              <a:t>ideación</a:t>
            </a:r>
            <a:r>
              <a:rPr lang="en-US" sz="1400" b="1" dirty="0">
                <a:solidFill>
                  <a:srgbClr val="C0504D"/>
                </a:solidFill>
                <a:ea typeface="Nunito Sans Bold" pitchFamily="34" charset="-122"/>
                <a:cs typeface="Nunito Sans Bold" pitchFamily="34" charset="-120"/>
              </a:rPr>
              <a:t> / </a:t>
            </a:r>
            <a:r>
              <a:rPr lang="en-US" sz="1400" b="1" dirty="0" err="1">
                <a:solidFill>
                  <a:srgbClr val="C0504D"/>
                </a:solidFill>
                <a:ea typeface="Nunito Sans Bold" pitchFamily="34" charset="-122"/>
                <a:cs typeface="Nunito Sans Bold" pitchFamily="34" charset="-120"/>
              </a:rPr>
              <a:t>intentos</a:t>
            </a:r>
            <a:r>
              <a:rPr lang="en-US" sz="1400" b="1" dirty="0">
                <a:solidFill>
                  <a:srgbClr val="C0504D"/>
                </a:solidFill>
                <a:ea typeface="Nunito Sans Bold" pitchFamily="34" charset="-122"/>
                <a:cs typeface="Nunito Sans Bold" pitchFamily="34" charset="-120"/>
              </a:rPr>
              <a:t> </a:t>
            </a:r>
            <a:r>
              <a:rPr lang="en-US" sz="1400" b="1" dirty="0" err="1">
                <a:solidFill>
                  <a:srgbClr val="C0504D"/>
                </a:solidFill>
                <a:ea typeface="Nunito Sans Bold" pitchFamily="34" charset="-122"/>
                <a:cs typeface="Nunito Sans Bold" pitchFamily="34" charset="-120"/>
              </a:rPr>
              <a:t>autolíticos</a:t>
            </a:r>
            <a:r>
              <a:rPr lang="en-US" sz="1400" b="1" dirty="0">
                <a:solidFill>
                  <a:srgbClr val="C0504D"/>
                </a:solidFill>
                <a:ea typeface="Nunito Sans Bold" pitchFamily="34" charset="-122"/>
                <a:cs typeface="Nunito Sans Bold" pitchFamily="34" charset="-120"/>
              </a:rPr>
              <a:t>:</a:t>
            </a:r>
          </a:p>
          <a:p>
            <a:pPr>
              <a:lnSpc>
                <a:spcPts val="1619"/>
              </a:lnSpc>
            </a:pPr>
            <a:endParaRPr lang="en-US" sz="1400" b="1" dirty="0">
              <a:solidFill>
                <a:srgbClr val="C0504D"/>
              </a:solidFill>
              <a:ea typeface="Nunito Sans Bold" pitchFamily="34" charset="-122"/>
              <a:cs typeface="Nunito Sans Bold" pitchFamily="34" charset="-120"/>
            </a:endParaRPr>
          </a:p>
          <a:p>
            <a:pPr marL="693458" lvl="1" indent="-236258">
              <a:lnSpc>
                <a:spcPct val="150000"/>
              </a:lnSpc>
              <a:buSzPct val="100000"/>
              <a:buChar char="•"/>
            </a:pPr>
            <a:r>
              <a:rPr lang="en-US" sz="1400" dirty="0">
                <a:solidFill>
                  <a:srgbClr val="000000"/>
                </a:solidFill>
                <a:ea typeface="Nunito Sans" pitchFamily="34" charset="-122"/>
                <a:cs typeface="Nunito Sans" pitchFamily="34" charset="-120"/>
              </a:rPr>
              <a:t>2020- 2023</a:t>
            </a:r>
            <a:r>
              <a:rPr lang="en-US" sz="1400" dirty="0">
                <a:solidFill>
                  <a:srgbClr val="000000"/>
                </a:solidFill>
                <a:ea typeface="Nunito Sans" pitchFamily="34" charset="-122"/>
                <a:cs typeface="Nunito Sans" pitchFamily="34" charset="-120"/>
                <a:sym typeface="Wingdings" pitchFamily="2" charset="2"/>
              </a:rPr>
              <a:t> 1 </a:t>
            </a:r>
            <a:r>
              <a:rPr lang="en-US" sz="1400" dirty="0" err="1">
                <a:solidFill>
                  <a:srgbClr val="000000"/>
                </a:solidFill>
                <a:ea typeface="Nunito Sans" pitchFamily="34" charset="-122"/>
                <a:cs typeface="Nunito Sans" pitchFamily="34" charset="-120"/>
                <a:sym typeface="Wingdings" pitchFamily="2" charset="2"/>
              </a:rPr>
              <a:t>en</a:t>
            </a:r>
            <a:r>
              <a:rPr lang="en-US" sz="1400" dirty="0">
                <a:solidFill>
                  <a:srgbClr val="000000"/>
                </a:solidFill>
                <a:ea typeface="Nunito Sans" pitchFamily="34" charset="-122"/>
                <a:cs typeface="Nunito Sans" pitchFamily="34" charset="-120"/>
                <a:sym typeface="Wingdings" pitchFamily="2" charset="2"/>
              </a:rPr>
              <a:t> UCI</a:t>
            </a:r>
            <a:endParaRPr lang="en-US" sz="1400" b="1" dirty="0">
              <a:solidFill>
                <a:srgbClr val="000000"/>
              </a:solidFill>
              <a:ea typeface="Nunito Sans" pitchFamily="34" charset="-122"/>
              <a:cs typeface="Nunito Sans" pitchFamily="34" charset="-120"/>
            </a:endParaRPr>
          </a:p>
          <a:p>
            <a:pPr marL="1150658" lvl="2" indent="-236258">
              <a:lnSpc>
                <a:spcPct val="150000"/>
              </a:lnSpc>
              <a:buSzPct val="100000"/>
              <a:buChar char="•"/>
            </a:pPr>
            <a:r>
              <a:rPr lang="en-US" sz="1400" b="1" dirty="0">
                <a:solidFill>
                  <a:srgbClr val="000000"/>
                </a:solidFill>
                <a:ea typeface="Nunito Sans" pitchFamily="34" charset="-122"/>
                <a:cs typeface="Nunito Sans" pitchFamily="34" charset="-120"/>
              </a:rPr>
              <a:t>Paracetamol, </a:t>
            </a:r>
            <a:r>
              <a:rPr lang="en-US" sz="1400" dirty="0">
                <a:solidFill>
                  <a:srgbClr val="000000"/>
                </a:solidFill>
                <a:ea typeface="Nunito Sans" pitchFamily="34" charset="-122"/>
                <a:cs typeface="Nunito Sans" pitchFamily="34" charset="-120"/>
              </a:rPr>
              <a:t>BZD, </a:t>
            </a:r>
            <a:r>
              <a:rPr lang="en-US" sz="1400" dirty="0" err="1">
                <a:solidFill>
                  <a:srgbClr val="000000"/>
                </a:solidFill>
                <a:ea typeface="Nunito Sans" pitchFamily="34" charset="-122"/>
                <a:cs typeface="Nunito Sans" pitchFamily="34" charset="-120"/>
              </a:rPr>
              <a:t>antidepresivos</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etc</a:t>
            </a:r>
            <a:endParaRPr lang="en-US" sz="1400" dirty="0">
              <a:solidFill>
                <a:srgbClr val="000000"/>
              </a:solidFill>
              <a:ea typeface="Nunito Sans" pitchFamily="34" charset="-122"/>
              <a:cs typeface="Nunito Sans" pitchFamily="34" charset="-120"/>
            </a:endParaRPr>
          </a:p>
          <a:p>
            <a:pPr marL="1150658" lvl="2" indent="-236258">
              <a:lnSpc>
                <a:spcPct val="150000"/>
              </a:lnSpc>
              <a:buSzPct val="100000"/>
              <a:buChar char="•"/>
            </a:pPr>
            <a:r>
              <a:rPr lang="en-US" sz="1400" dirty="0" err="1">
                <a:solidFill>
                  <a:srgbClr val="000000"/>
                </a:solidFill>
                <a:ea typeface="Nunito Sans" pitchFamily="34" charset="-122"/>
                <a:cs typeface="Nunito Sans" pitchFamily="34" charset="-120"/>
              </a:rPr>
              <a:t>Autolesiones</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superficiales</a:t>
            </a:r>
            <a:endParaRPr lang="en-US" sz="1400" dirty="0">
              <a:solidFill>
                <a:srgbClr val="000000"/>
              </a:solidFill>
              <a:ea typeface="Nunito Sans" pitchFamily="34" charset="-122"/>
              <a:cs typeface="Nunito Sans" pitchFamily="34" charset="-120"/>
            </a:endParaRPr>
          </a:p>
          <a:p>
            <a:pPr marL="693458" lvl="1" indent="-236258">
              <a:lnSpc>
                <a:spcPct val="150000"/>
              </a:lnSpc>
              <a:buSzPct val="100000"/>
              <a:buFontTx/>
              <a:buChar char="•"/>
            </a:pPr>
            <a:r>
              <a:rPr lang="en-US" sz="1400" b="1" dirty="0">
                <a:solidFill>
                  <a:srgbClr val="000000"/>
                </a:solidFill>
                <a:ea typeface="Nunito Sans" pitchFamily="34" charset="-122"/>
                <a:cs typeface="Nunito Sans" pitchFamily="34" charset="-120"/>
              </a:rPr>
              <a:t>Centro Residencial </a:t>
            </a:r>
            <a:r>
              <a:rPr lang="en-US" sz="1400" b="1" dirty="0" err="1">
                <a:solidFill>
                  <a:srgbClr val="000000"/>
                </a:solidFill>
                <a:ea typeface="Nunito Sans" pitchFamily="34" charset="-122"/>
                <a:cs typeface="Nunito Sans" pitchFamily="34" charset="-120"/>
              </a:rPr>
              <a:t>Rehabilitación</a:t>
            </a:r>
            <a:r>
              <a:rPr lang="en-US" sz="1400" b="1" dirty="0">
                <a:solidFill>
                  <a:srgbClr val="000000"/>
                </a:solidFill>
                <a:ea typeface="Nunito Sans" pitchFamily="34" charset="-122"/>
                <a:cs typeface="Nunito Sans" pitchFamily="34" charset="-120"/>
              </a:rPr>
              <a:t> (CRR)</a:t>
            </a:r>
            <a:endParaRPr lang="en-US" sz="1400" dirty="0"/>
          </a:p>
          <a:p>
            <a:pPr marL="236258" indent="-236258">
              <a:lnSpc>
                <a:spcPts val="1654"/>
              </a:lnSpc>
              <a:buSzPct val="100000"/>
              <a:buChar char="•"/>
            </a:pPr>
            <a:endParaRPr lang="en-US" sz="1800" dirty="0">
              <a:solidFill>
                <a:srgbClr val="000000"/>
              </a:solidFill>
              <a:latin typeface="Nunito Sans" pitchFamily="34" charset="0"/>
              <a:ea typeface="Nunito Sans" pitchFamily="34" charset="-122"/>
              <a:cs typeface="Nunito Sans" pitchFamily="34" charset="-120"/>
            </a:endParaRPr>
          </a:p>
        </p:txBody>
      </p:sp>
      <p:grpSp>
        <p:nvGrpSpPr>
          <p:cNvPr id="10" name="Grupo 9">
            <a:extLst>
              <a:ext uri="{FF2B5EF4-FFF2-40B4-BE49-F238E27FC236}">
                <a16:creationId xmlns:a16="http://schemas.microsoft.com/office/drawing/2014/main" id="{19CBF4AE-B9C5-8D38-FEF2-EFF5733EA1FF}"/>
              </a:ext>
            </a:extLst>
          </p:cNvPr>
          <p:cNvGrpSpPr/>
          <p:nvPr/>
        </p:nvGrpSpPr>
        <p:grpSpPr>
          <a:xfrm>
            <a:off x="8826734" y="122150"/>
            <a:ext cx="1189287" cy="310223"/>
            <a:chOff x="86926" y="115481"/>
            <a:chExt cx="5208405" cy="1161793"/>
          </a:xfrm>
        </p:grpSpPr>
        <p:pic>
          <p:nvPicPr>
            <p:cNvPr id="11" name="Imagen 10" descr="Forma&#10;&#10;El contenido generado por IA puede ser incorrecto.">
              <a:extLst>
                <a:ext uri="{FF2B5EF4-FFF2-40B4-BE49-F238E27FC236}">
                  <a16:creationId xmlns:a16="http://schemas.microsoft.com/office/drawing/2014/main" id="{223880B4-FE9B-9DA7-5E97-2C10E537FD4B}"/>
                </a:ext>
              </a:extLst>
            </p:cNvPr>
            <p:cNvPicPr/>
            <p:nvPr/>
          </p:nvPicPr>
          <p:blipFill>
            <a:blip r:embed="rId5">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12" name="Imagen 11">
              <a:extLst>
                <a:ext uri="{FF2B5EF4-FFF2-40B4-BE49-F238E27FC236}">
                  <a16:creationId xmlns:a16="http://schemas.microsoft.com/office/drawing/2014/main" id="{35A231B3-2E19-9C5E-18FB-BF56E3C5B518}"/>
                </a:ext>
              </a:extLst>
            </p:cNvPr>
            <p:cNvPicPr/>
            <p:nvPr/>
          </p:nvPicPr>
          <p:blipFill>
            <a:blip r:embed="rId6"/>
            <a:stretch>
              <a:fillRect/>
            </a:stretch>
          </p:blipFill>
          <p:spPr>
            <a:xfrm>
              <a:off x="1856096" y="115481"/>
              <a:ext cx="2217969" cy="1161793"/>
            </a:xfrm>
            <a:prstGeom prst="rect">
              <a:avLst/>
            </a:prstGeom>
          </p:spPr>
        </p:pic>
        <p:pic>
          <p:nvPicPr>
            <p:cNvPr id="16" name="Imagen 15">
              <a:extLst>
                <a:ext uri="{FF2B5EF4-FFF2-40B4-BE49-F238E27FC236}">
                  <a16:creationId xmlns:a16="http://schemas.microsoft.com/office/drawing/2014/main" id="{233153CF-4B09-5C2B-CC04-7F80FBFBB0F2}"/>
                </a:ext>
              </a:extLst>
            </p:cNvPr>
            <p:cNvPicPr/>
            <p:nvPr/>
          </p:nvPicPr>
          <p:blipFill>
            <a:blip r:embed="rId7"/>
            <a:stretch>
              <a:fillRect/>
            </a:stretch>
          </p:blipFill>
          <p:spPr>
            <a:xfrm>
              <a:off x="4127756" y="426292"/>
              <a:ext cx="1167575" cy="82314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EE9251-3E2A-5DB2-EA48-86EA2DF1125B}"/>
              </a:ext>
            </a:extLst>
          </p:cNvPr>
          <p:cNvSpPr txBox="1"/>
          <p:nvPr/>
        </p:nvSpPr>
        <p:spPr>
          <a:xfrm>
            <a:off x="952500" y="152400"/>
            <a:ext cx="5860738" cy="549732"/>
          </a:xfrm>
          <a:prstGeom prst="rect">
            <a:avLst/>
          </a:prstGeom>
        </p:spPr>
        <p:txBody>
          <a:bodyPr vert="horz" lIns="91440" tIns="45720" rIns="91440" bIns="45720" rtlCol="0" anchor="b" anchorCtr="0" compatLnSpc="0">
            <a:normAutofit/>
          </a:bodyPr>
          <a:lstStyle/>
          <a:p>
            <a:pPr marL="0" marR="0" lvl="0" indent="0">
              <a:lnSpc>
                <a:spcPct val="90000"/>
              </a:lnSpc>
              <a:spcBef>
                <a:spcPct val="0"/>
              </a:spcBef>
              <a:spcAft>
                <a:spcPts val="600"/>
              </a:spcAft>
              <a:tabLst/>
              <a:defRPr sz="4000"/>
            </a:pPr>
            <a:endParaRPr lang="en-US" sz="3000" b="1" i="0" u="wavyHeavy" strike="noStrike" kern="1200" cap="none" dirty="0">
              <a:ln>
                <a:noFill/>
              </a:ln>
              <a:solidFill>
                <a:schemeClr val="accent2"/>
              </a:solidFill>
              <a:uFillTx/>
              <a:ea typeface="+mj-ea"/>
              <a:cs typeface="+mj-cs"/>
            </a:endParaRPr>
          </a:p>
        </p:txBody>
      </p:sp>
      <p:sp>
        <p:nvSpPr>
          <p:cNvPr id="4" name="TextBox 3">
            <a:extLst>
              <a:ext uri="{FF2B5EF4-FFF2-40B4-BE49-F238E27FC236}">
                <a16:creationId xmlns:a16="http://schemas.microsoft.com/office/drawing/2014/main" id="{9E27B234-AA87-F239-BCC4-5F309717A523}"/>
              </a:ext>
            </a:extLst>
          </p:cNvPr>
          <p:cNvSpPr txBox="1"/>
          <p:nvPr/>
        </p:nvSpPr>
        <p:spPr>
          <a:xfrm>
            <a:off x="365760" y="923112"/>
            <a:ext cx="5608320" cy="4595038"/>
          </a:xfrm>
          <a:prstGeom prst="rect">
            <a:avLst/>
          </a:prstGeom>
        </p:spPr>
        <p:txBody>
          <a:bodyPr vert="horz" lIns="91440" tIns="45720" rIns="91440" bIns="45720" rtlCol="0" anchorCtr="0" compatLnSpc="0">
            <a:normAutofit/>
          </a:bodyPr>
          <a:lstStyle/>
          <a:p>
            <a:pPr lvl="2" indent="-228600">
              <a:lnSpc>
                <a:spcPct val="90000"/>
              </a:lnSpc>
              <a:spcAft>
                <a:spcPts val="600"/>
              </a:spcAft>
              <a:buFont typeface="Arial" panose="020B0604020202020204" pitchFamily="34" charset="0"/>
              <a:buChar char="•"/>
            </a:pPr>
            <a:endParaRPr lang="en-US" sz="600" b="0" i="0" u="none" strike="noStrike" dirty="0">
              <a:effectLst/>
            </a:endParaRPr>
          </a:p>
        </p:txBody>
      </p:sp>
      <p:sp>
        <p:nvSpPr>
          <p:cNvPr id="5" name="CuadroTexto 4">
            <a:extLst>
              <a:ext uri="{FF2B5EF4-FFF2-40B4-BE49-F238E27FC236}">
                <a16:creationId xmlns:a16="http://schemas.microsoft.com/office/drawing/2014/main" id="{49637193-56F2-9F43-AD59-B8FE2C79121D}"/>
              </a:ext>
            </a:extLst>
          </p:cNvPr>
          <p:cNvSpPr txBox="1"/>
          <p:nvPr/>
        </p:nvSpPr>
        <p:spPr>
          <a:xfrm>
            <a:off x="461132" y="1648867"/>
            <a:ext cx="4354256" cy="3736407"/>
          </a:xfrm>
          <a:prstGeom prst="rect">
            <a:avLst/>
          </a:prstGeom>
          <a:solidFill>
            <a:srgbClr val="EBEAEC"/>
          </a:solidFill>
          <a:ln>
            <a:noFill/>
          </a:ln>
        </p:spPr>
        <p:txBody>
          <a:bodyPr wrap="square">
            <a:spAutoFit/>
          </a:bodyPr>
          <a:lstStyle/>
          <a:p>
            <a:pPr algn="ctr"/>
            <a:endParaRPr lang="es-ES" sz="1400" b="1" dirty="0">
              <a:solidFill>
                <a:srgbClr val="4E2170"/>
              </a:solidFill>
            </a:endParaRPr>
          </a:p>
          <a:p>
            <a:pPr marL="285750" indent="-285750">
              <a:buFont typeface="Arial" panose="020B0604020202020204" pitchFamily="34" charset="0"/>
              <a:buChar char="•"/>
            </a:pPr>
            <a:endParaRPr lang="es-ES" sz="1400" b="1" dirty="0"/>
          </a:p>
          <a:p>
            <a:pPr marL="285750" indent="-285750">
              <a:buFont typeface="Arial" panose="020B0604020202020204" pitchFamily="34" charset="0"/>
              <a:buChar char="•"/>
            </a:pPr>
            <a:r>
              <a:rPr lang="es-ES" sz="1400" b="1" dirty="0"/>
              <a:t>Derecho universal tratamiento</a:t>
            </a:r>
            <a:endParaRPr lang="es-ES" sz="1400" dirty="0"/>
          </a:p>
          <a:p>
            <a:pPr marL="742950" lvl="1" indent="-285750">
              <a:buFont typeface="Arial" panose="020B0604020202020204" pitchFamily="34" charset="0"/>
              <a:buChar char="•"/>
            </a:pPr>
            <a:r>
              <a:rPr lang="es-ES" sz="1400" dirty="0">
                <a:solidFill>
                  <a:srgbClr val="7030A0"/>
                </a:solidFill>
              </a:rPr>
              <a:t>Compasión e igualdad </a:t>
            </a:r>
            <a:endParaRPr lang="es-ES" sz="1400" dirty="0"/>
          </a:p>
          <a:p>
            <a:pPr lvl="1"/>
            <a:endParaRPr lang="es-ES" sz="1400" dirty="0"/>
          </a:p>
          <a:p>
            <a:pPr marL="285750" indent="-285750">
              <a:buFont typeface="Arial" panose="020B0604020202020204" pitchFamily="34" charset="0"/>
              <a:buChar char="•"/>
            </a:pPr>
            <a:r>
              <a:rPr lang="es-ES" sz="1400" b="1" dirty="0"/>
              <a:t>Sociedad</a:t>
            </a:r>
            <a:endParaRPr lang="es-ES" sz="1400" dirty="0"/>
          </a:p>
          <a:p>
            <a:pPr marL="742950" lvl="1" indent="-285750">
              <a:buFont typeface="Arial" panose="020B0604020202020204" pitchFamily="34" charset="0"/>
              <a:buChar char="•"/>
            </a:pPr>
            <a:r>
              <a:rPr lang="es-ES" sz="1400" dirty="0">
                <a:solidFill>
                  <a:srgbClr val="7030A0"/>
                </a:solidFill>
              </a:rPr>
              <a:t>Rechaza</a:t>
            </a:r>
            <a:r>
              <a:rPr lang="es-ES" sz="1400" dirty="0"/>
              <a:t> exclusión y </a:t>
            </a:r>
            <a:r>
              <a:rPr lang="es-ES" sz="1400" dirty="0">
                <a:solidFill>
                  <a:srgbClr val="7030A0"/>
                </a:solidFill>
              </a:rPr>
              <a:t>estigmatización</a:t>
            </a:r>
            <a:r>
              <a:rPr lang="es-ES" sz="1400" dirty="0"/>
              <a:t> pacientes (tabaco, alcohol, ADVP).</a:t>
            </a:r>
          </a:p>
          <a:p>
            <a:pPr marL="742950" lvl="1" indent="-285750">
              <a:buFont typeface="Arial" panose="020B0604020202020204" pitchFamily="34" charset="0"/>
              <a:buChar char="•"/>
            </a:pPr>
            <a:endParaRPr lang="es-ES" sz="1400" b="1" dirty="0"/>
          </a:p>
          <a:p>
            <a:pPr marL="171450" indent="-171450">
              <a:buFont typeface="Arial" panose="020B0604020202020204" pitchFamily="34" charset="0"/>
              <a:buChar char="•"/>
            </a:pPr>
            <a:r>
              <a:rPr lang="es-ES" sz="1400" b="1" dirty="0"/>
              <a:t>Criterios generales, aval institucional:</a:t>
            </a:r>
          </a:p>
          <a:p>
            <a:pPr marL="171450" indent="-171450">
              <a:buFont typeface="Arial" panose="020B0604020202020204" pitchFamily="34" charset="0"/>
              <a:buChar char="•"/>
            </a:pPr>
            <a:endParaRPr lang="es-ES" sz="1400" dirty="0"/>
          </a:p>
          <a:p>
            <a:pPr marL="628650" lvl="1" indent="-171450">
              <a:buFont typeface="Arial" panose="020B0604020202020204" pitchFamily="34" charset="0"/>
              <a:buChar char="•"/>
            </a:pPr>
            <a:r>
              <a:rPr lang="es-ES" sz="1400" dirty="0"/>
              <a:t>Casos alta complejidad = “</a:t>
            </a:r>
            <a:r>
              <a:rPr lang="es-ES" sz="1400" dirty="0">
                <a:solidFill>
                  <a:srgbClr val="7030A0"/>
                </a:solidFill>
              </a:rPr>
              <a:t>tratamientos extraordinarios”.</a:t>
            </a:r>
          </a:p>
          <a:p>
            <a:pPr marL="628650" lvl="1" indent="-171450">
              <a:buFont typeface="Arial" panose="020B0604020202020204" pitchFamily="34" charset="0"/>
              <a:buChar char="•"/>
            </a:pPr>
            <a:r>
              <a:rPr lang="es-ES" sz="1400" dirty="0"/>
              <a:t>Priorización recursos </a:t>
            </a:r>
            <a:r>
              <a:rPr lang="es-ES" sz="1400" dirty="0">
                <a:solidFill>
                  <a:srgbClr val="7030A0"/>
                </a:solidFill>
              </a:rPr>
              <a:t>excede juicio </a:t>
            </a:r>
            <a:r>
              <a:rPr lang="es-ES" sz="1400" dirty="0"/>
              <a:t>clínico</a:t>
            </a:r>
            <a:endParaRPr lang="es-ES" sz="1400" dirty="0">
              <a:solidFill>
                <a:srgbClr val="7030A0"/>
              </a:solidFill>
            </a:endParaRPr>
          </a:p>
          <a:p>
            <a:pPr marL="628650" lvl="1" indent="-171450">
              <a:buFont typeface="Arial" panose="020B0604020202020204" pitchFamily="34" charset="0"/>
              <a:buChar char="•"/>
            </a:pPr>
            <a:r>
              <a:rPr lang="es-ES" sz="1400" dirty="0"/>
              <a:t>Respaldo al equipo clínico</a:t>
            </a:r>
          </a:p>
          <a:p>
            <a:pPr marL="628650" lvl="1" indent="-171450">
              <a:buFont typeface="Arial" panose="020B0604020202020204" pitchFamily="34" charset="0"/>
              <a:buChar char="•"/>
            </a:pPr>
            <a:endParaRPr lang="es-ES" sz="1600" dirty="0"/>
          </a:p>
          <a:p>
            <a:pPr lvl="1" indent="-228600">
              <a:lnSpc>
                <a:spcPct val="90000"/>
              </a:lnSpc>
              <a:spcAft>
                <a:spcPts val="600"/>
              </a:spcAft>
              <a:buFont typeface="Arial" panose="020B0604020202020204" pitchFamily="34" charset="0"/>
              <a:buChar char="•"/>
            </a:pPr>
            <a:endParaRPr lang="en-US" sz="1200" dirty="0"/>
          </a:p>
        </p:txBody>
      </p:sp>
      <p:sp>
        <p:nvSpPr>
          <p:cNvPr id="3" name="TextBox 1">
            <a:extLst>
              <a:ext uri="{FF2B5EF4-FFF2-40B4-BE49-F238E27FC236}">
                <a16:creationId xmlns:a16="http://schemas.microsoft.com/office/drawing/2014/main" id="{E1BD948B-9324-18E2-933E-5589C2411F37}"/>
              </a:ext>
            </a:extLst>
          </p:cNvPr>
          <p:cNvSpPr txBox="1"/>
          <p:nvPr/>
        </p:nvSpPr>
        <p:spPr>
          <a:xfrm>
            <a:off x="407430" y="396813"/>
            <a:ext cx="4407958" cy="1141564"/>
          </a:xfrm>
          <a:prstGeom prst="rect">
            <a:avLst/>
          </a:prstGeom>
        </p:spPr>
        <p:txBody>
          <a:bodyPr vert="horz" lIns="91440" tIns="45720" rIns="91440" bIns="45720" rtlCol="0" anchor="ctr" anchorCtr="0" compatLnSpc="0">
            <a:normAutofit fontScale="25000" lnSpcReduction="20000"/>
          </a:bodyPr>
          <a:lstStyle/>
          <a:p>
            <a:pPr>
              <a:lnSpc>
                <a:spcPct val="90000"/>
              </a:lnSpc>
              <a:spcBef>
                <a:spcPct val="0"/>
              </a:spcBef>
              <a:spcAft>
                <a:spcPts val="600"/>
              </a:spcAft>
              <a:defRPr sz="4000"/>
            </a:pPr>
            <a:endParaRPr lang="en-US" sz="3600" b="1" dirty="0">
              <a:solidFill>
                <a:srgbClr val="7030A0"/>
              </a:solidFill>
              <a:ea typeface="+mj-ea"/>
              <a:cs typeface="+mj-cs"/>
            </a:endParaRPr>
          </a:p>
          <a:p>
            <a:pPr algn="ctr">
              <a:lnSpc>
                <a:spcPct val="170000"/>
              </a:lnSpc>
              <a:spcBef>
                <a:spcPct val="0"/>
              </a:spcBef>
              <a:spcAft>
                <a:spcPts val="600"/>
              </a:spcAft>
              <a:defRPr sz="4000"/>
            </a:pPr>
            <a:r>
              <a:rPr lang="es-ES" sz="8000" b="1" dirty="0">
                <a:solidFill>
                  <a:srgbClr val="7030A0"/>
                </a:solidFill>
              </a:rPr>
              <a:t>¿Priorizar el TH en intento autolítico? </a:t>
            </a:r>
          </a:p>
          <a:p>
            <a:pPr algn="ctr">
              <a:lnSpc>
                <a:spcPct val="170000"/>
              </a:lnSpc>
              <a:spcBef>
                <a:spcPct val="0"/>
              </a:spcBef>
              <a:spcAft>
                <a:spcPts val="600"/>
              </a:spcAft>
              <a:defRPr sz="4000"/>
            </a:pPr>
            <a:r>
              <a:rPr lang="es-ES" sz="8000" b="1" dirty="0">
                <a:solidFill>
                  <a:srgbClr val="7030A0"/>
                </a:solidFill>
              </a:rPr>
              <a:t>Justicia distributiva</a:t>
            </a:r>
          </a:p>
          <a:p>
            <a:pPr marL="0" marR="0" lvl="0" indent="0">
              <a:lnSpc>
                <a:spcPct val="90000"/>
              </a:lnSpc>
              <a:spcBef>
                <a:spcPct val="0"/>
              </a:spcBef>
              <a:spcAft>
                <a:spcPts val="600"/>
              </a:spcAft>
              <a:tabLst/>
              <a:defRPr sz="4000"/>
            </a:pPr>
            <a:endParaRPr lang="en-US" sz="3600" b="1" i="0" strike="noStrike" cap="none" dirty="0">
              <a:ln>
                <a:noFill/>
              </a:ln>
              <a:solidFill>
                <a:schemeClr val="accent4">
                  <a:lumMod val="75000"/>
                </a:schemeClr>
              </a:solidFill>
              <a:uFillTx/>
              <a:latin typeface="+mj-lt"/>
              <a:ea typeface="+mj-ea"/>
              <a:cs typeface="+mj-cs"/>
            </a:endParaRPr>
          </a:p>
        </p:txBody>
      </p:sp>
      <p:sp>
        <p:nvSpPr>
          <p:cNvPr id="7" name="Título 1">
            <a:extLst>
              <a:ext uri="{FF2B5EF4-FFF2-40B4-BE49-F238E27FC236}">
                <a16:creationId xmlns:a16="http://schemas.microsoft.com/office/drawing/2014/main" id="{59171627-DE8B-D549-B3F2-C0DDE222FEB4}"/>
              </a:ext>
            </a:extLst>
          </p:cNvPr>
          <p:cNvSpPr txBox="1">
            <a:spLocks/>
          </p:cNvSpPr>
          <p:nvPr/>
        </p:nvSpPr>
        <p:spPr>
          <a:xfrm>
            <a:off x="5462813" y="963205"/>
            <a:ext cx="4184465" cy="461867"/>
          </a:xfrm>
          <a:prstGeom prst="rect">
            <a:avLst/>
          </a:prstGeom>
        </p:spPr>
        <p:txBody>
          <a:bodyPr>
            <a:normAutofit/>
          </a:bodyPr>
          <a:lstStyle>
            <a:lvl1pPr algn="l" defTabSz="756026" rtl="0" eaLnBrk="1" latinLnBrk="0" hangingPunct="1">
              <a:lnSpc>
                <a:spcPct val="90000"/>
              </a:lnSpc>
              <a:spcBef>
                <a:spcPct val="0"/>
              </a:spcBef>
              <a:buNone/>
              <a:defRPr sz="3638" kern="1200">
                <a:solidFill>
                  <a:schemeClr val="tx1"/>
                </a:solidFill>
                <a:latin typeface="+mj-lt"/>
                <a:ea typeface="+mj-ea"/>
                <a:cs typeface="+mj-cs"/>
              </a:defRPr>
            </a:lvl1pPr>
          </a:lstStyle>
          <a:p>
            <a:r>
              <a:rPr lang="es-ES" sz="2000" b="1" dirty="0">
                <a:solidFill>
                  <a:srgbClr val="C00000"/>
                </a:solidFill>
                <a:latin typeface="+mn-lt"/>
              </a:rPr>
              <a:t>Autonomía del paciente</a:t>
            </a:r>
          </a:p>
        </p:txBody>
      </p:sp>
      <p:pic>
        <p:nvPicPr>
          <p:cNvPr id="8" name="Gráfico 7" descr="Pesos desiguales contorno">
            <a:extLst>
              <a:ext uri="{FF2B5EF4-FFF2-40B4-BE49-F238E27FC236}">
                <a16:creationId xmlns:a16="http://schemas.microsoft.com/office/drawing/2014/main" id="{7A518891-F353-A68E-FEBB-B6D151B230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2388" y="989137"/>
            <a:ext cx="478588" cy="478588"/>
          </a:xfrm>
          <a:prstGeom prst="rect">
            <a:avLst/>
          </a:prstGeom>
        </p:spPr>
      </p:pic>
      <p:pic>
        <p:nvPicPr>
          <p:cNvPr id="10" name="Gráfico 9" descr="Cabeza con engranajes contorno">
            <a:extLst>
              <a:ext uri="{FF2B5EF4-FFF2-40B4-BE49-F238E27FC236}">
                <a16:creationId xmlns:a16="http://schemas.microsoft.com/office/drawing/2014/main" id="{E73EC8A8-4E13-0CEB-59A0-BA4E2BE80C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7646" y="737770"/>
            <a:ext cx="665828" cy="665828"/>
          </a:xfrm>
          <a:prstGeom prst="rect">
            <a:avLst/>
          </a:prstGeom>
        </p:spPr>
      </p:pic>
      <p:sp>
        <p:nvSpPr>
          <p:cNvPr id="9" name="CuadroTexto 8">
            <a:extLst>
              <a:ext uri="{FF2B5EF4-FFF2-40B4-BE49-F238E27FC236}">
                <a16:creationId xmlns:a16="http://schemas.microsoft.com/office/drawing/2014/main" id="{A8C04851-B264-8997-EACA-F40A48912E04}"/>
              </a:ext>
            </a:extLst>
          </p:cNvPr>
          <p:cNvSpPr txBox="1"/>
          <p:nvPr/>
        </p:nvSpPr>
        <p:spPr>
          <a:xfrm>
            <a:off x="5265237" y="1648867"/>
            <a:ext cx="4382041" cy="3750257"/>
          </a:xfrm>
          <a:prstGeom prst="rect">
            <a:avLst/>
          </a:prstGeom>
          <a:solidFill>
            <a:srgbClr val="F4ECF1"/>
          </a:solidFill>
          <a:ln>
            <a:noFill/>
          </a:ln>
        </p:spPr>
        <p:txBody>
          <a:bodyPr wrap="square">
            <a:spAutoFit/>
          </a:bodyPr>
          <a:lstStyle/>
          <a:p>
            <a:pPr algn="ctr"/>
            <a:endParaRPr lang="es-ES" sz="1400" b="1" dirty="0">
              <a:solidFill>
                <a:srgbClr val="4E2170"/>
              </a:solidFill>
            </a:endParaRPr>
          </a:p>
          <a:p>
            <a:pPr marL="285750" indent="-285750">
              <a:buFont typeface="Arial" panose="020B0604020202020204" pitchFamily="34" charset="0"/>
              <a:buChar char="•"/>
            </a:pPr>
            <a:endParaRPr lang="es-ES" sz="1400" b="1" dirty="0"/>
          </a:p>
          <a:p>
            <a:pPr marL="285750" indent="-285750">
              <a:buFont typeface="Arial" panose="020B0604020202020204" pitchFamily="34" charset="0"/>
              <a:buChar char="•"/>
            </a:pPr>
            <a:r>
              <a:rPr lang="es-ES" sz="1400" b="1" dirty="0"/>
              <a:t>Respetar autonomía:</a:t>
            </a:r>
          </a:p>
          <a:p>
            <a:pPr marL="742950" lvl="1" indent="-285750">
              <a:buFont typeface="Arial" panose="020B0604020202020204" pitchFamily="34" charset="0"/>
              <a:buChar char="•"/>
            </a:pPr>
            <a:r>
              <a:rPr lang="es-ES" sz="1400" dirty="0"/>
              <a:t>Toma de </a:t>
            </a:r>
            <a:r>
              <a:rPr lang="es-ES" sz="1400" dirty="0">
                <a:solidFill>
                  <a:srgbClr val="C00000"/>
                </a:solidFill>
              </a:rPr>
              <a:t>decisiones voluntaria e informada </a:t>
            </a:r>
            <a:r>
              <a:rPr lang="es-ES" sz="1400" dirty="0"/>
              <a:t>(más allá del consentimiento informado) </a:t>
            </a:r>
          </a:p>
          <a:p>
            <a:pPr marL="285750" indent="-285750">
              <a:buFont typeface="Arial" panose="020B0604020202020204" pitchFamily="34" charset="0"/>
              <a:buChar char="•"/>
            </a:pPr>
            <a:endParaRPr lang="es-ES" sz="1400" b="1" dirty="0"/>
          </a:p>
          <a:p>
            <a:pPr marL="285750" indent="-285750">
              <a:buFont typeface="Arial" panose="020B0604020202020204" pitchFamily="34" charset="0"/>
              <a:buChar char="•"/>
            </a:pPr>
            <a:r>
              <a:rPr lang="es-ES" sz="1400" b="1" dirty="0">
                <a:solidFill>
                  <a:srgbClr val="C00000"/>
                </a:solidFill>
              </a:rPr>
              <a:t>Comunicación </a:t>
            </a:r>
            <a:r>
              <a:rPr lang="es-ES" sz="1400" b="1" dirty="0"/>
              <a:t>efectiva: </a:t>
            </a:r>
            <a:r>
              <a:rPr lang="es-ES" sz="1400" b="1" dirty="0">
                <a:solidFill>
                  <a:srgbClr val="C00000"/>
                </a:solidFill>
              </a:rPr>
              <a:t>herramienta ética </a:t>
            </a:r>
            <a:endParaRPr lang="es-ES" sz="1400" dirty="0">
              <a:solidFill>
                <a:srgbClr val="C00000"/>
              </a:solidFill>
            </a:endParaRPr>
          </a:p>
          <a:p>
            <a:pPr marL="742950" lvl="1" indent="-285750">
              <a:buFont typeface="Arial" panose="020B0604020202020204" pitchFamily="34" charset="0"/>
              <a:buChar char="•"/>
            </a:pPr>
            <a:r>
              <a:rPr lang="es-ES" sz="1400" dirty="0"/>
              <a:t>No sólo una habilidad </a:t>
            </a:r>
            <a:r>
              <a:rPr lang="es-ES" sz="1400" dirty="0" err="1"/>
              <a:t>clinica</a:t>
            </a:r>
            <a:endParaRPr lang="es-ES" sz="1400" b="1" dirty="0"/>
          </a:p>
          <a:p>
            <a:pPr marL="171450" indent="-171450">
              <a:buFont typeface="Arial" panose="020B0604020202020204" pitchFamily="34" charset="0"/>
              <a:buChar char="•"/>
            </a:pPr>
            <a:endParaRPr lang="es-ES" sz="1400" b="1" dirty="0"/>
          </a:p>
          <a:p>
            <a:pPr marL="171450" indent="-171450">
              <a:buFont typeface="Arial" panose="020B0604020202020204" pitchFamily="34" charset="0"/>
              <a:buChar char="•"/>
            </a:pPr>
            <a:r>
              <a:rPr lang="es-ES" sz="1400" b="1" dirty="0"/>
              <a:t>Tras intento de </a:t>
            </a:r>
            <a:r>
              <a:rPr lang="es-ES" sz="1400" b="1" dirty="0">
                <a:solidFill>
                  <a:srgbClr val="C00000"/>
                </a:solidFill>
              </a:rPr>
              <a:t>suicidio: ¿capacidad de decisión?</a:t>
            </a:r>
          </a:p>
          <a:p>
            <a:pPr marL="171450" indent="-171450">
              <a:buFont typeface="Arial" panose="020B0604020202020204" pitchFamily="34" charset="0"/>
              <a:buChar char="•"/>
            </a:pPr>
            <a:endParaRPr lang="es-ES" sz="1400" dirty="0"/>
          </a:p>
          <a:p>
            <a:pPr marL="628650" lvl="1" indent="-171450">
              <a:buFont typeface="Arial" panose="020B0604020202020204" pitchFamily="34" charset="0"/>
              <a:buChar char="•"/>
            </a:pPr>
            <a:r>
              <a:rPr lang="es-ES" sz="1400" dirty="0"/>
              <a:t>No supone incapacidad automática</a:t>
            </a:r>
          </a:p>
          <a:p>
            <a:pPr marL="628650" lvl="1" indent="-171450">
              <a:buFont typeface="Arial" panose="020B0604020202020204" pitchFamily="34" charset="0"/>
              <a:buChar char="•"/>
            </a:pPr>
            <a:r>
              <a:rPr lang="es-ES" sz="1400" dirty="0">
                <a:solidFill>
                  <a:srgbClr val="C00000"/>
                </a:solidFill>
              </a:rPr>
              <a:t>Evaluar cada caso</a:t>
            </a:r>
            <a:r>
              <a:rPr lang="es-ES" sz="1400" dirty="0"/>
              <a:t>: comprender, razonar, expresar</a:t>
            </a:r>
          </a:p>
          <a:p>
            <a:pPr marL="628650" lvl="1" indent="-171450">
              <a:buFont typeface="Arial" panose="020B0604020202020204" pitchFamily="34" charset="0"/>
              <a:buChar char="•"/>
            </a:pPr>
            <a:r>
              <a:rPr lang="es-ES" sz="1400" dirty="0"/>
              <a:t>Autonomía gradual y contextual</a:t>
            </a:r>
          </a:p>
          <a:p>
            <a:pPr marL="628650" lvl="1" indent="-171450">
              <a:buFont typeface="Arial" panose="020B0604020202020204" pitchFamily="34" charset="0"/>
              <a:buChar char="•"/>
            </a:pPr>
            <a:endParaRPr lang="es-ES" sz="1600" dirty="0"/>
          </a:p>
          <a:p>
            <a:pPr lvl="1" indent="-228600">
              <a:lnSpc>
                <a:spcPct val="90000"/>
              </a:lnSpc>
              <a:spcAft>
                <a:spcPts val="600"/>
              </a:spcAft>
              <a:buFont typeface="Arial" panose="020B0604020202020204" pitchFamily="34" charset="0"/>
              <a:buChar char="•"/>
            </a:pPr>
            <a:endParaRPr lang="en-US" sz="1200" dirty="0"/>
          </a:p>
          <a:p>
            <a:pPr lvl="3" indent="-228600">
              <a:lnSpc>
                <a:spcPct val="90000"/>
              </a:lnSpc>
              <a:spcAft>
                <a:spcPts val="600"/>
              </a:spcAft>
              <a:buFont typeface="Arial" panose="020B0604020202020204" pitchFamily="34" charset="0"/>
              <a:buChar char="•"/>
            </a:pPr>
            <a:endParaRPr lang="en-US" sz="1100" i="0" u="none" strike="noStrike" dirty="0">
              <a:effectLst/>
            </a:endParaRPr>
          </a:p>
        </p:txBody>
      </p:sp>
      <p:grpSp>
        <p:nvGrpSpPr>
          <p:cNvPr id="6" name="Grupo 5">
            <a:extLst>
              <a:ext uri="{FF2B5EF4-FFF2-40B4-BE49-F238E27FC236}">
                <a16:creationId xmlns:a16="http://schemas.microsoft.com/office/drawing/2014/main" id="{73D6809C-C76F-A1FB-A6C2-EEBCFB8A8C1C}"/>
              </a:ext>
            </a:extLst>
          </p:cNvPr>
          <p:cNvGrpSpPr/>
          <p:nvPr/>
        </p:nvGrpSpPr>
        <p:grpSpPr>
          <a:xfrm>
            <a:off x="8795211" y="139960"/>
            <a:ext cx="1130438" cy="328424"/>
            <a:chOff x="86926" y="115481"/>
            <a:chExt cx="5208405" cy="1161793"/>
          </a:xfrm>
          <a:solidFill>
            <a:schemeClr val="bg1"/>
          </a:solidFill>
        </p:grpSpPr>
        <p:pic>
          <p:nvPicPr>
            <p:cNvPr id="11" name="Imagen 10" descr="Forma&#10;&#10;El contenido generado por IA puede ser incorrecto.">
              <a:extLst>
                <a:ext uri="{FF2B5EF4-FFF2-40B4-BE49-F238E27FC236}">
                  <a16:creationId xmlns:a16="http://schemas.microsoft.com/office/drawing/2014/main" id="{FAA6184F-A476-3019-FD48-A2A7E052605A}"/>
                </a:ext>
              </a:extLst>
            </p:cNvPr>
            <p:cNvPicPr/>
            <p:nvPr/>
          </p:nvPicPr>
          <p:blipFill>
            <a:blip r:embed="rId7">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a:grpFill/>
          </p:spPr>
        </p:pic>
        <p:pic>
          <p:nvPicPr>
            <p:cNvPr id="12" name="Imagen 11">
              <a:extLst>
                <a:ext uri="{FF2B5EF4-FFF2-40B4-BE49-F238E27FC236}">
                  <a16:creationId xmlns:a16="http://schemas.microsoft.com/office/drawing/2014/main" id="{112CECBB-5C83-6AFB-0601-D89171ABFDA2}"/>
                </a:ext>
              </a:extLst>
            </p:cNvPr>
            <p:cNvPicPr/>
            <p:nvPr/>
          </p:nvPicPr>
          <p:blipFill>
            <a:blip r:embed="rId8"/>
            <a:stretch>
              <a:fillRect/>
            </a:stretch>
          </p:blipFill>
          <p:spPr>
            <a:xfrm>
              <a:off x="1856096" y="115481"/>
              <a:ext cx="2217969" cy="1161793"/>
            </a:xfrm>
            <a:prstGeom prst="rect">
              <a:avLst/>
            </a:prstGeom>
            <a:grpFill/>
          </p:spPr>
        </p:pic>
        <p:pic>
          <p:nvPicPr>
            <p:cNvPr id="13" name="Imagen 12">
              <a:extLst>
                <a:ext uri="{FF2B5EF4-FFF2-40B4-BE49-F238E27FC236}">
                  <a16:creationId xmlns:a16="http://schemas.microsoft.com/office/drawing/2014/main" id="{AF64EF02-0E3C-DCE7-EB28-C252BDBACEF8}"/>
                </a:ext>
              </a:extLst>
            </p:cNvPr>
            <p:cNvPicPr/>
            <p:nvPr/>
          </p:nvPicPr>
          <p:blipFill>
            <a:blip r:embed="rId9"/>
            <a:stretch>
              <a:fillRect/>
            </a:stretch>
          </p:blipFill>
          <p:spPr>
            <a:xfrm>
              <a:off x="4127756" y="426292"/>
              <a:ext cx="1167575" cy="823142"/>
            </a:xfrm>
            <a:prstGeom prst="rect">
              <a:avLst/>
            </a:prstGeom>
            <a:grpFill/>
          </p:spPr>
        </p:pic>
      </p:grpSp>
    </p:spTree>
    <p:extLst>
      <p:ext uri="{BB962C8B-B14F-4D97-AF65-F5344CB8AC3E}">
        <p14:creationId xmlns:p14="http://schemas.microsoft.com/office/powerpoint/2010/main" val="161365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9BA5D-A96F-A4BE-E5CA-9DC36FEABA12}"/>
            </a:ext>
          </a:extLst>
        </p:cNvPr>
        <p:cNvGrpSpPr/>
        <p:nvPr/>
      </p:nvGrpSpPr>
      <p:grpSpPr>
        <a:xfrm>
          <a:off x="0" y="0"/>
          <a:ext cx="0" cy="0"/>
          <a:chOff x="0" y="0"/>
          <a:chExt cx="0" cy="0"/>
        </a:xfrm>
      </p:grpSpPr>
      <p:sp>
        <p:nvSpPr>
          <p:cNvPr id="11" name="Text 0">
            <a:extLst>
              <a:ext uri="{FF2B5EF4-FFF2-40B4-BE49-F238E27FC236}">
                <a16:creationId xmlns:a16="http://schemas.microsoft.com/office/drawing/2014/main" id="{5DEE826D-8DFA-33CB-F8EF-BA14B9B8A5E3}"/>
              </a:ext>
            </a:extLst>
          </p:cNvPr>
          <p:cNvSpPr/>
          <p:nvPr/>
        </p:nvSpPr>
        <p:spPr>
          <a:xfrm>
            <a:off x="-315722" y="261204"/>
            <a:ext cx="9322903" cy="669969"/>
          </a:xfrm>
          <a:prstGeom prst="rect">
            <a:avLst/>
          </a:prstGeom>
          <a:noFill/>
          <a:ln/>
        </p:spPr>
        <p:txBody>
          <a:bodyPr wrap="none" lIns="0" tIns="0" rIns="0" bIns="0" rtlCol="0" anchor="t"/>
          <a:lstStyle/>
          <a:p>
            <a:pPr algn="ctr"/>
            <a:endParaRPr lang="es-ES" sz="2400" b="1" u="sng" dirty="0">
              <a:solidFill>
                <a:srgbClr val="C00000"/>
              </a:solidFill>
              <a:cs typeface="Assistant" pitchFamily="2" charset="-79"/>
            </a:endParaRPr>
          </a:p>
          <a:p>
            <a:pPr algn="ctr"/>
            <a:r>
              <a:rPr lang="es-ES" sz="2400" b="1" u="sng" dirty="0">
                <a:solidFill>
                  <a:srgbClr val="C00000"/>
                </a:solidFill>
                <a:cs typeface="Assistant" pitchFamily="2" charset="-79"/>
              </a:rPr>
              <a:t>Cursos acción </a:t>
            </a:r>
            <a:r>
              <a:rPr lang="es-ES" sz="2000" b="1" i="1" dirty="0">
                <a:latin typeface="+mj-lt"/>
                <a:cs typeface="Assistant" pitchFamily="2" charset="-79"/>
              </a:rPr>
              <a:t>conflictos éticos</a:t>
            </a:r>
            <a:r>
              <a:rPr lang="es-ES" sz="2000" b="1" i="1" dirty="0">
                <a:latin typeface="+mj-lt"/>
                <a:cs typeface="Assistant" pitchFamily="2" charset="-79"/>
                <a:sym typeface="Wingdings" pitchFamily="2" charset="2"/>
              </a:rPr>
              <a:t> </a:t>
            </a:r>
            <a:r>
              <a:rPr lang="en-US" sz="2000" b="1" i="1" dirty="0" err="1">
                <a:cs typeface="Assistant" pitchFamily="2" charset="-79"/>
              </a:rPr>
              <a:t>alternativas</a:t>
            </a:r>
            <a:r>
              <a:rPr lang="en-US" sz="2000" b="1" i="1" dirty="0">
                <a:cs typeface="Assistant" pitchFamily="2" charset="-79"/>
              </a:rPr>
              <a:t> </a:t>
            </a:r>
            <a:r>
              <a:rPr lang="en-US" sz="2000" b="1" i="1" dirty="0" err="1">
                <a:cs typeface="Assistant" pitchFamily="2" charset="-79"/>
              </a:rPr>
              <a:t>posibles</a:t>
            </a:r>
            <a:r>
              <a:rPr lang="en-US" sz="2000" b="1" i="1" dirty="0">
                <a:cs typeface="Assistant" pitchFamily="2" charset="-79"/>
              </a:rPr>
              <a:t> </a:t>
            </a:r>
            <a:r>
              <a:rPr lang="en-US" sz="2000" i="1" dirty="0"/>
              <a:t>de </a:t>
            </a:r>
            <a:r>
              <a:rPr lang="en-US" sz="2000" i="1" dirty="0" err="1"/>
              <a:t>actuación</a:t>
            </a:r>
            <a:r>
              <a:rPr lang="en-US" sz="2000" i="1" dirty="0"/>
              <a:t> </a:t>
            </a:r>
            <a:endParaRPr lang="es-ES" sz="2000" dirty="0">
              <a:latin typeface="+mj-lt"/>
              <a:cs typeface="Assistant" pitchFamily="2" charset="-79"/>
            </a:endParaRPr>
          </a:p>
        </p:txBody>
      </p:sp>
      <p:sp>
        <p:nvSpPr>
          <p:cNvPr id="9" name="Marcador de contenido 2">
            <a:extLst>
              <a:ext uri="{FF2B5EF4-FFF2-40B4-BE49-F238E27FC236}">
                <a16:creationId xmlns:a16="http://schemas.microsoft.com/office/drawing/2014/main" id="{CBCB8EC9-F430-A039-8E90-0A8E74BA7A00}"/>
              </a:ext>
            </a:extLst>
          </p:cNvPr>
          <p:cNvSpPr txBox="1">
            <a:spLocks/>
          </p:cNvSpPr>
          <p:nvPr/>
        </p:nvSpPr>
        <p:spPr>
          <a:xfrm>
            <a:off x="518218" y="1559042"/>
            <a:ext cx="4391711" cy="1373022"/>
          </a:xfrm>
          <a:prstGeom prst="rect">
            <a:avLst/>
          </a:prstGeom>
          <a:ln>
            <a:solidFill>
              <a:srgbClr val="7030A0"/>
            </a:solidFill>
          </a:ln>
        </p:spPr>
        <p:txBody>
          <a:bodyPr vert="horz" lIns="91440" tIns="45720" rIns="91440" bIns="45720" rtlCol="0">
            <a:noAutofit/>
          </a:bodyPr>
          <a:lstStyle>
            <a:lvl1pPr marL="189006" indent="-189006" algn="l" defTabSz="756026" rtl="0" eaLnBrk="1" latinLnBrk="0" hangingPunct="1">
              <a:lnSpc>
                <a:spcPct val="90000"/>
              </a:lnSpc>
              <a:spcBef>
                <a:spcPts val="827"/>
              </a:spcBef>
              <a:buClr>
                <a:srgbClr val="004B87"/>
              </a:buClr>
              <a:buFont typeface="Arial" panose="020B0604020202020204" pitchFamily="34" charset="0"/>
              <a:buChar char="•"/>
              <a:defRPr sz="1654"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323"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15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15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116"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116"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116"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116" kern="1200">
                <a:solidFill>
                  <a:schemeClr val="tx1"/>
                </a:solidFill>
                <a:latin typeface="+mn-lt"/>
                <a:ea typeface="+mn-ea"/>
                <a:cs typeface="+mn-cs"/>
              </a:defRPr>
            </a:lvl9pPr>
          </a:lstStyle>
          <a:p>
            <a:pPr marL="0" indent="0">
              <a:buNone/>
            </a:pPr>
            <a:r>
              <a:rPr lang="es-ES" sz="1800" b="1" dirty="0">
                <a:solidFill>
                  <a:srgbClr val="7030A0"/>
                </a:solidFill>
              </a:rPr>
              <a:t>Cursos extremos</a:t>
            </a:r>
            <a:endParaRPr lang="es-ES" sz="1800" b="1" u="sng" dirty="0">
              <a:solidFill>
                <a:schemeClr val="accent2">
                  <a:lumMod val="75000"/>
                </a:schemeClr>
              </a:solidFill>
            </a:endParaRPr>
          </a:p>
          <a:p>
            <a:r>
              <a:rPr lang="es-ES" sz="1400" b="1" dirty="0"/>
              <a:t>Opuestos</a:t>
            </a:r>
            <a:r>
              <a:rPr lang="es-ES" sz="1400" dirty="0"/>
              <a:t> o excluyentes entre sí</a:t>
            </a:r>
          </a:p>
          <a:p>
            <a:r>
              <a:rPr lang="es-ES" sz="1400" b="1" dirty="0"/>
              <a:t>Priorizan </a:t>
            </a:r>
            <a:r>
              <a:rPr lang="es-ES" sz="1400" dirty="0"/>
              <a:t>claramente </a:t>
            </a:r>
            <a:r>
              <a:rPr lang="es-ES" sz="1400" b="1" dirty="0"/>
              <a:t>un principio </a:t>
            </a:r>
            <a:r>
              <a:rPr lang="es-ES" sz="1400" dirty="0"/>
              <a:t>sobre otro</a:t>
            </a:r>
          </a:p>
          <a:p>
            <a:r>
              <a:rPr lang="es-ES" sz="1400" dirty="0"/>
              <a:t>Ayudan a </a:t>
            </a:r>
            <a:r>
              <a:rPr lang="es-ES" sz="1400" b="1" dirty="0"/>
              <a:t>visualizar el conflicto </a:t>
            </a:r>
            <a:r>
              <a:rPr lang="es-ES" sz="1400" dirty="0"/>
              <a:t>con nitidez</a:t>
            </a:r>
          </a:p>
        </p:txBody>
      </p:sp>
      <p:sp>
        <p:nvSpPr>
          <p:cNvPr id="13" name="Marcador de contenido 3">
            <a:extLst>
              <a:ext uri="{FF2B5EF4-FFF2-40B4-BE49-F238E27FC236}">
                <a16:creationId xmlns:a16="http://schemas.microsoft.com/office/drawing/2014/main" id="{3DEA509A-AF49-8E28-82C8-2D1178E2E7F9}"/>
              </a:ext>
            </a:extLst>
          </p:cNvPr>
          <p:cNvSpPr txBox="1">
            <a:spLocks/>
          </p:cNvSpPr>
          <p:nvPr/>
        </p:nvSpPr>
        <p:spPr>
          <a:xfrm>
            <a:off x="538894" y="3281291"/>
            <a:ext cx="4371035" cy="1373022"/>
          </a:xfrm>
          <a:prstGeom prst="rect">
            <a:avLst/>
          </a:prstGeom>
          <a:ln>
            <a:solidFill>
              <a:srgbClr val="00B050"/>
            </a:solidFill>
          </a:ln>
        </p:spPr>
        <p:txBody>
          <a:bodyPr>
            <a:normAutofit/>
          </a:bodyPr>
          <a:lst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s-ES" sz="1800" b="1" dirty="0">
                <a:solidFill>
                  <a:srgbClr val="009051"/>
                </a:solidFill>
              </a:rPr>
              <a:t>Cursos intermedios</a:t>
            </a:r>
            <a:endParaRPr lang="es-ES" sz="1400" b="1" dirty="0">
              <a:solidFill>
                <a:schemeClr val="accent2">
                  <a:lumMod val="75000"/>
                </a:schemeClr>
              </a:solidFill>
            </a:endParaRPr>
          </a:p>
          <a:p>
            <a:r>
              <a:rPr lang="es-ES" sz="1400" dirty="0"/>
              <a:t>Intentar </a:t>
            </a:r>
            <a:r>
              <a:rPr lang="es-ES" sz="1400" b="1" dirty="0"/>
              <a:t>armonizar</a:t>
            </a:r>
            <a:r>
              <a:rPr lang="es-ES" sz="1400" dirty="0"/>
              <a:t> los principios en conflicto</a:t>
            </a:r>
          </a:p>
          <a:p>
            <a:r>
              <a:rPr lang="es-ES" sz="1400" dirty="0"/>
              <a:t>Implican adaptaciones, </a:t>
            </a:r>
            <a:r>
              <a:rPr lang="es-ES" sz="1400" b="1" dirty="0"/>
              <a:t>medidas compensatorias</a:t>
            </a:r>
          </a:p>
          <a:p>
            <a:r>
              <a:rPr lang="es-ES" sz="1400" dirty="0"/>
              <a:t>Suele ser la </a:t>
            </a:r>
            <a:r>
              <a:rPr lang="es-ES" sz="1400" b="1" dirty="0"/>
              <a:t>opción más </a:t>
            </a:r>
            <a:r>
              <a:rPr lang="es-ES" sz="1400" dirty="0"/>
              <a:t>ética y </a:t>
            </a:r>
            <a:r>
              <a:rPr lang="es-ES" sz="1400" b="1" dirty="0"/>
              <a:t>razonable</a:t>
            </a:r>
            <a:r>
              <a:rPr lang="es-ES" sz="1400" dirty="0"/>
              <a:t> en vida real</a:t>
            </a:r>
            <a:endParaRPr lang="es-ES" sz="1400" dirty="0">
              <a:solidFill>
                <a:srgbClr val="4B4B4B"/>
              </a:solidFill>
              <a:latin typeface="Assistant" pitchFamily="2" charset="-79"/>
              <a:cs typeface="Assistant" pitchFamily="2" charset="-79"/>
            </a:endParaRPr>
          </a:p>
          <a:p>
            <a:pPr marL="756026" lvl="2" indent="0">
              <a:buFont typeface="Arial" panose="020B0604020202020204" pitchFamily="34" charset="0"/>
              <a:buNone/>
            </a:pPr>
            <a:endParaRPr lang="es-ES" dirty="0"/>
          </a:p>
        </p:txBody>
      </p:sp>
      <p:sp>
        <p:nvSpPr>
          <p:cNvPr id="7" name="Rectángulo redondeado 6">
            <a:extLst>
              <a:ext uri="{FF2B5EF4-FFF2-40B4-BE49-F238E27FC236}">
                <a16:creationId xmlns:a16="http://schemas.microsoft.com/office/drawing/2014/main" id="{C3A1A73F-D03C-1FC5-0D18-D8E32E18C1ED}"/>
              </a:ext>
            </a:extLst>
          </p:cNvPr>
          <p:cNvSpPr/>
          <p:nvPr/>
        </p:nvSpPr>
        <p:spPr>
          <a:xfrm>
            <a:off x="5582960" y="2567074"/>
            <a:ext cx="4157331" cy="2087239"/>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s-ES" b="1" i="1" dirty="0">
                <a:solidFill>
                  <a:schemeClr val="accent2">
                    <a:lumMod val="75000"/>
                  </a:schemeClr>
                </a:solidFill>
              </a:rPr>
              <a:t>El curso más acertado no es el que “cumple” un principio al 100%, sino el que permite respetar lo esencial de todos ellos, dentro de lo posible</a:t>
            </a:r>
          </a:p>
        </p:txBody>
      </p:sp>
      <p:sp>
        <p:nvSpPr>
          <p:cNvPr id="2" name="Marcador de texto 5">
            <a:extLst>
              <a:ext uri="{FF2B5EF4-FFF2-40B4-BE49-F238E27FC236}">
                <a16:creationId xmlns:a16="http://schemas.microsoft.com/office/drawing/2014/main" id="{CADEB487-50A1-C70A-9234-2B1CFC9A9002}"/>
              </a:ext>
            </a:extLst>
          </p:cNvPr>
          <p:cNvSpPr txBox="1">
            <a:spLocks/>
          </p:cNvSpPr>
          <p:nvPr/>
        </p:nvSpPr>
        <p:spPr>
          <a:xfrm>
            <a:off x="5582960" y="1652931"/>
            <a:ext cx="4005811" cy="833463"/>
          </a:xfrm>
          <a:prstGeom prst="rect">
            <a:avLst/>
          </a:prstGeom>
          <a:noFill/>
          <a:ln>
            <a:noFill/>
          </a:ln>
        </p:spPr>
        <p:txBody>
          <a:bodyPr vert="horz" lIns="91440" tIns="45720" rIns="91440" bIns="45720" rtlCol="0">
            <a:normAutofit fontScale="77500" lnSpcReduction="20000"/>
          </a:bodyPr>
          <a:lstStyle>
            <a:lvl1pPr marL="0" indent="0" algn="l" defTabSz="756026" rtl="0" eaLnBrk="1" latinLnBrk="0" hangingPunct="1">
              <a:lnSpc>
                <a:spcPct val="90000"/>
              </a:lnSpc>
              <a:spcBef>
                <a:spcPts val="827"/>
              </a:spcBef>
              <a:buFont typeface="Arial" panose="020B0604020202020204" pitchFamily="34" charset="0"/>
              <a:buNone/>
              <a:defRPr sz="1984" kern="1200">
                <a:solidFill>
                  <a:schemeClr val="tx1">
                    <a:tint val="75000"/>
                  </a:schemeClr>
                </a:solidFill>
                <a:latin typeface="+mn-lt"/>
                <a:ea typeface="+mn-ea"/>
                <a:cs typeface="+mn-cs"/>
              </a:defRPr>
            </a:lvl1pPr>
            <a:lvl2pPr marL="378013" indent="0" algn="l" defTabSz="756026" rtl="0" eaLnBrk="1" latinLnBrk="0" hangingPunct="1">
              <a:lnSpc>
                <a:spcPct val="90000"/>
              </a:lnSpc>
              <a:spcBef>
                <a:spcPts val="413"/>
              </a:spcBef>
              <a:buFont typeface="Arial" panose="020B0604020202020204" pitchFamily="34" charset="0"/>
              <a:buNone/>
              <a:defRPr sz="1654" kern="1200">
                <a:solidFill>
                  <a:schemeClr val="tx1">
                    <a:tint val="75000"/>
                  </a:schemeClr>
                </a:solidFill>
                <a:latin typeface="+mn-lt"/>
                <a:ea typeface="+mn-ea"/>
                <a:cs typeface="+mn-cs"/>
              </a:defRPr>
            </a:lvl2pPr>
            <a:lvl3pPr marL="756026" indent="0" algn="l" defTabSz="756026" rtl="0" eaLnBrk="1" latinLnBrk="0" hangingPunct="1">
              <a:lnSpc>
                <a:spcPct val="90000"/>
              </a:lnSpc>
              <a:spcBef>
                <a:spcPts val="413"/>
              </a:spcBef>
              <a:buFont typeface="Arial" panose="020B0604020202020204" pitchFamily="34" charset="0"/>
              <a:buNone/>
              <a:defRPr sz="1488" kern="1200">
                <a:solidFill>
                  <a:schemeClr val="tx1">
                    <a:tint val="75000"/>
                  </a:schemeClr>
                </a:solidFill>
                <a:latin typeface="+mn-lt"/>
                <a:ea typeface="+mn-ea"/>
                <a:cs typeface="+mn-cs"/>
              </a:defRPr>
            </a:lvl3pPr>
            <a:lvl4pPr marL="1134039" indent="0" algn="l" defTabSz="756026" rtl="0" eaLnBrk="1" latinLnBrk="0" hangingPunct="1">
              <a:lnSpc>
                <a:spcPct val="90000"/>
              </a:lnSpc>
              <a:spcBef>
                <a:spcPts val="413"/>
              </a:spcBef>
              <a:buFont typeface="Arial" panose="020B0604020202020204" pitchFamily="34" charset="0"/>
              <a:buNone/>
              <a:defRPr sz="1323" kern="1200">
                <a:solidFill>
                  <a:schemeClr val="tx1">
                    <a:tint val="75000"/>
                  </a:schemeClr>
                </a:solidFill>
                <a:latin typeface="+mn-lt"/>
                <a:ea typeface="+mn-ea"/>
                <a:cs typeface="+mn-cs"/>
              </a:defRPr>
            </a:lvl4pPr>
            <a:lvl5pPr marL="1512052" indent="0" algn="l" defTabSz="756026" rtl="0" eaLnBrk="1" latinLnBrk="0" hangingPunct="1">
              <a:lnSpc>
                <a:spcPct val="90000"/>
              </a:lnSpc>
              <a:spcBef>
                <a:spcPts val="413"/>
              </a:spcBef>
              <a:buFont typeface="Arial" panose="020B0604020202020204" pitchFamily="34" charset="0"/>
              <a:buNone/>
              <a:defRPr sz="1323" kern="1200">
                <a:solidFill>
                  <a:schemeClr val="tx1">
                    <a:tint val="75000"/>
                  </a:schemeClr>
                </a:solidFill>
                <a:latin typeface="+mn-lt"/>
                <a:ea typeface="+mn-ea"/>
                <a:cs typeface="+mn-cs"/>
              </a:defRPr>
            </a:lvl5pPr>
            <a:lvl6pPr marL="1890065" indent="0" algn="l" defTabSz="756026" rtl="0" eaLnBrk="1" latinLnBrk="0" hangingPunct="1">
              <a:lnSpc>
                <a:spcPct val="90000"/>
              </a:lnSpc>
              <a:spcBef>
                <a:spcPts val="413"/>
              </a:spcBef>
              <a:buFont typeface="Arial" panose="020B0604020202020204" pitchFamily="34" charset="0"/>
              <a:buNone/>
              <a:defRPr sz="1323" kern="1200">
                <a:solidFill>
                  <a:schemeClr val="tx1">
                    <a:tint val="75000"/>
                  </a:schemeClr>
                </a:solidFill>
                <a:latin typeface="+mn-lt"/>
                <a:ea typeface="+mn-ea"/>
                <a:cs typeface="+mn-cs"/>
              </a:defRPr>
            </a:lvl6pPr>
            <a:lvl7pPr marL="2268078" indent="0" algn="l" defTabSz="756026" rtl="0" eaLnBrk="1" latinLnBrk="0" hangingPunct="1">
              <a:lnSpc>
                <a:spcPct val="90000"/>
              </a:lnSpc>
              <a:spcBef>
                <a:spcPts val="413"/>
              </a:spcBef>
              <a:buFont typeface="Arial" panose="020B0604020202020204" pitchFamily="34" charset="0"/>
              <a:buNone/>
              <a:defRPr sz="1323" kern="1200">
                <a:solidFill>
                  <a:schemeClr val="tx1">
                    <a:tint val="75000"/>
                  </a:schemeClr>
                </a:solidFill>
                <a:latin typeface="+mn-lt"/>
                <a:ea typeface="+mn-ea"/>
                <a:cs typeface="+mn-cs"/>
              </a:defRPr>
            </a:lvl7pPr>
            <a:lvl8pPr marL="2646091" indent="0" algn="l" defTabSz="756026" rtl="0" eaLnBrk="1" latinLnBrk="0" hangingPunct="1">
              <a:lnSpc>
                <a:spcPct val="90000"/>
              </a:lnSpc>
              <a:spcBef>
                <a:spcPts val="413"/>
              </a:spcBef>
              <a:buFont typeface="Arial" panose="020B0604020202020204" pitchFamily="34" charset="0"/>
              <a:buNone/>
              <a:defRPr sz="1323" kern="1200">
                <a:solidFill>
                  <a:schemeClr val="tx1">
                    <a:tint val="75000"/>
                  </a:schemeClr>
                </a:solidFill>
                <a:latin typeface="+mn-lt"/>
                <a:ea typeface="+mn-ea"/>
                <a:cs typeface="+mn-cs"/>
              </a:defRPr>
            </a:lvl8pPr>
            <a:lvl9pPr marL="3024104" indent="0" algn="l" defTabSz="756026" rtl="0" eaLnBrk="1" latinLnBrk="0" hangingPunct="1">
              <a:lnSpc>
                <a:spcPct val="90000"/>
              </a:lnSpc>
              <a:spcBef>
                <a:spcPts val="413"/>
              </a:spcBef>
              <a:buFont typeface="Arial" panose="020B0604020202020204" pitchFamily="34" charset="0"/>
              <a:buNone/>
              <a:defRPr sz="1323" kern="1200">
                <a:solidFill>
                  <a:schemeClr val="tx1">
                    <a:tint val="75000"/>
                  </a:schemeClr>
                </a:solidFill>
                <a:latin typeface="+mn-lt"/>
                <a:ea typeface="+mn-ea"/>
                <a:cs typeface="+mn-cs"/>
              </a:defRPr>
            </a:lvl9pPr>
          </a:lstStyle>
          <a:p>
            <a:pPr algn="ctr" defTabSz="914400">
              <a:lnSpc>
                <a:spcPct val="100000"/>
              </a:lnSpc>
              <a:spcBef>
                <a:spcPts val="1000"/>
              </a:spcBef>
            </a:pPr>
            <a:endParaRPr lang="en-US" sz="2000" i="1" dirty="0">
              <a:solidFill>
                <a:schemeClr val="tx1"/>
              </a:solidFill>
            </a:endParaRPr>
          </a:p>
          <a:p>
            <a:pPr algn="ctr" defTabSz="914400">
              <a:lnSpc>
                <a:spcPct val="100000"/>
              </a:lnSpc>
              <a:spcBef>
                <a:spcPts val="1000"/>
              </a:spcBef>
            </a:pPr>
            <a:r>
              <a:rPr lang="en-US" sz="2300" b="1" i="1" dirty="0">
                <a:solidFill>
                  <a:schemeClr val="tx1"/>
                </a:solidFill>
              </a:rPr>
              <a:t>DECISIÓN MULTIDISCIPLINAR </a:t>
            </a:r>
            <a:br>
              <a:rPr lang="en-US" sz="2000" b="1" dirty="0">
                <a:solidFill>
                  <a:schemeClr val="tx1"/>
                </a:solidFill>
              </a:rPr>
            </a:br>
            <a:endParaRPr lang="en-US" sz="2000" b="1" dirty="0">
              <a:solidFill>
                <a:schemeClr val="tx1"/>
              </a:solidFill>
            </a:endParaRPr>
          </a:p>
        </p:txBody>
      </p:sp>
      <p:pic>
        <p:nvPicPr>
          <p:cNvPr id="2052" name="Picture 4" descr="Imagen generada">
            <a:extLst>
              <a:ext uri="{FF2B5EF4-FFF2-40B4-BE49-F238E27FC236}">
                <a16:creationId xmlns:a16="http://schemas.microsoft.com/office/drawing/2014/main" id="{ED67407F-6FBE-907A-1D82-6C46D5E812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196469" y="230386"/>
            <a:ext cx="1621424" cy="1080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0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7"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FAD00-6272-9BC8-8CA2-E5A34DB60651}"/>
              </a:ext>
            </a:extLst>
          </p:cNvPr>
          <p:cNvSpPr>
            <a:spLocks noGrp="1"/>
          </p:cNvSpPr>
          <p:nvPr>
            <p:ph type="title"/>
          </p:nvPr>
        </p:nvSpPr>
        <p:spPr>
          <a:xfrm>
            <a:off x="508825" y="0"/>
            <a:ext cx="8694539" cy="1096044"/>
          </a:xfrm>
        </p:spPr>
        <p:txBody>
          <a:bodyPr/>
          <a:lstStyle/>
          <a:p>
            <a:r>
              <a:rPr lang="es-ES" b="1" dirty="0"/>
              <a:t>Cursos de acción posibles</a:t>
            </a:r>
          </a:p>
        </p:txBody>
      </p:sp>
      <p:graphicFrame>
        <p:nvGraphicFramePr>
          <p:cNvPr id="13" name="Marcador de contenido 12">
            <a:extLst>
              <a:ext uri="{FF2B5EF4-FFF2-40B4-BE49-F238E27FC236}">
                <a16:creationId xmlns:a16="http://schemas.microsoft.com/office/drawing/2014/main" id="{70AD2DC5-AF2A-B6DE-44DC-ED1BFCE50A2A}"/>
              </a:ext>
            </a:extLst>
          </p:cNvPr>
          <p:cNvGraphicFramePr>
            <a:graphicFrameLocks noGrp="1"/>
          </p:cNvGraphicFramePr>
          <p:nvPr>
            <p:ph idx="1"/>
            <p:extLst>
              <p:ext uri="{D42A27DB-BD31-4B8C-83A1-F6EECF244321}">
                <p14:modId xmlns:p14="http://schemas.microsoft.com/office/powerpoint/2010/main" val="406980853"/>
              </p:ext>
            </p:extLst>
          </p:nvPr>
        </p:nvGraphicFramePr>
        <p:xfrm>
          <a:off x="408935" y="997176"/>
          <a:ext cx="9262753" cy="4673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a:extLst>
              <a:ext uri="{FF2B5EF4-FFF2-40B4-BE49-F238E27FC236}">
                <a16:creationId xmlns:a16="http://schemas.microsoft.com/office/drawing/2014/main" id="{581A4278-940D-4A7E-7E2C-01C39F039286}"/>
              </a:ext>
            </a:extLst>
          </p:cNvPr>
          <p:cNvSpPr/>
          <p:nvPr/>
        </p:nvSpPr>
        <p:spPr>
          <a:xfrm>
            <a:off x="166111" y="2302122"/>
            <a:ext cx="9746016" cy="14858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CD9BF610-1B1D-B335-B925-B11EB942D73E}"/>
              </a:ext>
            </a:extLst>
          </p:cNvPr>
          <p:cNvSpPr/>
          <p:nvPr/>
        </p:nvSpPr>
        <p:spPr>
          <a:xfrm>
            <a:off x="206564" y="3663314"/>
            <a:ext cx="9665109" cy="20072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 name="Grupo 4">
            <a:extLst>
              <a:ext uri="{FF2B5EF4-FFF2-40B4-BE49-F238E27FC236}">
                <a16:creationId xmlns:a16="http://schemas.microsoft.com/office/drawing/2014/main" id="{36CC47D4-52C8-16B3-1259-AE78017BE9F0}"/>
              </a:ext>
            </a:extLst>
          </p:cNvPr>
          <p:cNvGrpSpPr/>
          <p:nvPr/>
        </p:nvGrpSpPr>
        <p:grpSpPr>
          <a:xfrm>
            <a:off x="8823334" y="142887"/>
            <a:ext cx="1130438" cy="328424"/>
            <a:chOff x="86926" y="115481"/>
            <a:chExt cx="5208405" cy="1161793"/>
          </a:xfrm>
          <a:solidFill>
            <a:schemeClr val="bg1"/>
          </a:solidFill>
        </p:grpSpPr>
        <p:pic>
          <p:nvPicPr>
            <p:cNvPr id="6" name="Imagen 5" descr="Forma&#10;&#10;El contenido generado por IA puede ser incorrecto.">
              <a:extLst>
                <a:ext uri="{FF2B5EF4-FFF2-40B4-BE49-F238E27FC236}">
                  <a16:creationId xmlns:a16="http://schemas.microsoft.com/office/drawing/2014/main" id="{E495B144-EBC2-C3D3-48ED-400A6796A437}"/>
                </a:ext>
              </a:extLst>
            </p:cNvPr>
            <p:cNvPicPr/>
            <p:nvPr/>
          </p:nvPicPr>
          <p:blipFill>
            <a:blip r:embed="rId8">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a:grpFill/>
          </p:spPr>
        </p:pic>
        <p:pic>
          <p:nvPicPr>
            <p:cNvPr id="7" name="Imagen 6">
              <a:extLst>
                <a:ext uri="{FF2B5EF4-FFF2-40B4-BE49-F238E27FC236}">
                  <a16:creationId xmlns:a16="http://schemas.microsoft.com/office/drawing/2014/main" id="{0172A877-29C0-70D0-4BE1-48E5E8557ECC}"/>
                </a:ext>
              </a:extLst>
            </p:cNvPr>
            <p:cNvPicPr/>
            <p:nvPr/>
          </p:nvPicPr>
          <p:blipFill>
            <a:blip r:embed="rId9"/>
            <a:stretch>
              <a:fillRect/>
            </a:stretch>
          </p:blipFill>
          <p:spPr>
            <a:xfrm>
              <a:off x="1856096" y="115481"/>
              <a:ext cx="2217969" cy="1161793"/>
            </a:xfrm>
            <a:prstGeom prst="rect">
              <a:avLst/>
            </a:prstGeom>
            <a:grpFill/>
          </p:spPr>
        </p:pic>
        <p:pic>
          <p:nvPicPr>
            <p:cNvPr id="8" name="Imagen 7">
              <a:extLst>
                <a:ext uri="{FF2B5EF4-FFF2-40B4-BE49-F238E27FC236}">
                  <a16:creationId xmlns:a16="http://schemas.microsoft.com/office/drawing/2014/main" id="{1859BC02-6452-19B6-C4FF-9F74DECF1661}"/>
                </a:ext>
              </a:extLst>
            </p:cNvPr>
            <p:cNvPicPr/>
            <p:nvPr/>
          </p:nvPicPr>
          <p:blipFill>
            <a:blip r:embed="rId10"/>
            <a:stretch>
              <a:fillRect/>
            </a:stretch>
          </p:blipFill>
          <p:spPr>
            <a:xfrm>
              <a:off x="4127756" y="426292"/>
              <a:ext cx="1167575" cy="823142"/>
            </a:xfrm>
            <a:prstGeom prst="rect">
              <a:avLst/>
            </a:prstGeom>
            <a:grpFill/>
          </p:spPr>
        </p:pic>
      </p:grpSp>
    </p:spTree>
    <p:extLst>
      <p:ext uri="{BB962C8B-B14F-4D97-AF65-F5344CB8AC3E}">
        <p14:creationId xmlns:p14="http://schemas.microsoft.com/office/powerpoint/2010/main" val="164975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07741-0C6C-9B21-EBB6-9439265EE78D}"/>
              </a:ext>
            </a:extLst>
          </p:cNvPr>
          <p:cNvSpPr>
            <a:spLocks noGrp="1"/>
          </p:cNvSpPr>
          <p:nvPr>
            <p:ph type="title"/>
          </p:nvPr>
        </p:nvSpPr>
        <p:spPr>
          <a:xfrm>
            <a:off x="694356" y="521317"/>
            <a:ext cx="6672883" cy="588315"/>
          </a:xfrm>
        </p:spPr>
        <p:txBody>
          <a:bodyPr>
            <a:normAutofit/>
          </a:bodyPr>
          <a:lstStyle/>
          <a:p>
            <a:r>
              <a:rPr lang="en-US" sz="3200" b="1" u="sng" kern="1200" dirty="0" err="1">
                <a:solidFill>
                  <a:schemeClr val="tx1"/>
                </a:solidFill>
                <a:latin typeface="+mn-lt"/>
                <a:ea typeface="+mj-ea"/>
                <a:cs typeface="+mj-cs"/>
              </a:rPr>
              <a:t>Validación</a:t>
            </a:r>
            <a:r>
              <a:rPr lang="en-US" sz="3200" b="1" kern="1200" dirty="0">
                <a:solidFill>
                  <a:schemeClr val="tx1"/>
                </a:solidFill>
                <a:latin typeface="+mn-lt"/>
                <a:ea typeface="+mj-ea"/>
                <a:cs typeface="+mj-cs"/>
              </a:rPr>
              <a:t> de la </a:t>
            </a:r>
            <a:r>
              <a:rPr lang="en-US" sz="3200" b="1" kern="1200" dirty="0" err="1">
                <a:solidFill>
                  <a:schemeClr val="tx1"/>
                </a:solidFill>
                <a:latin typeface="+mn-lt"/>
                <a:ea typeface="+mj-ea"/>
                <a:cs typeface="+mj-cs"/>
              </a:rPr>
              <a:t>decisión</a:t>
            </a:r>
            <a:r>
              <a:rPr lang="en-US" sz="3200" b="1" kern="1200" dirty="0">
                <a:solidFill>
                  <a:schemeClr val="tx1"/>
                </a:solidFill>
                <a:latin typeface="+mn-lt"/>
                <a:ea typeface="+mj-ea"/>
                <a:cs typeface="+mj-cs"/>
              </a:rPr>
              <a:t> </a:t>
            </a:r>
            <a:r>
              <a:rPr lang="en-US" sz="3200" b="1" kern="1200" dirty="0" err="1">
                <a:solidFill>
                  <a:schemeClr val="tx1"/>
                </a:solidFill>
                <a:latin typeface="+mn-lt"/>
                <a:ea typeface="+mj-ea"/>
                <a:cs typeface="+mj-cs"/>
              </a:rPr>
              <a:t>adoptada</a:t>
            </a:r>
            <a:endParaRPr lang="es-ES" sz="2800" dirty="0">
              <a:latin typeface="+mn-lt"/>
            </a:endParaRPr>
          </a:p>
        </p:txBody>
      </p:sp>
      <p:pic>
        <p:nvPicPr>
          <p:cNvPr id="5" name="Picture 2">
            <a:extLst>
              <a:ext uri="{FF2B5EF4-FFF2-40B4-BE49-F238E27FC236}">
                <a16:creationId xmlns:a16="http://schemas.microsoft.com/office/drawing/2014/main" id="{06BC7F0C-55E8-CDB7-5F3F-7BB8A877CC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6382" y="893114"/>
            <a:ext cx="2636873" cy="2636873"/>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texto 3">
            <a:extLst>
              <a:ext uri="{FF2B5EF4-FFF2-40B4-BE49-F238E27FC236}">
                <a16:creationId xmlns:a16="http://schemas.microsoft.com/office/drawing/2014/main" id="{EE080B19-63DD-8AB1-17A2-2C9BB4488C54}"/>
              </a:ext>
            </a:extLst>
          </p:cNvPr>
          <p:cNvSpPr>
            <a:spLocks noGrp="1"/>
          </p:cNvSpPr>
          <p:nvPr>
            <p:ph type="body" sz="half" idx="2"/>
          </p:nvPr>
        </p:nvSpPr>
        <p:spPr>
          <a:xfrm>
            <a:off x="481706" y="1711797"/>
            <a:ext cx="8953842" cy="3636380"/>
          </a:xfrm>
        </p:spPr>
        <p:txBody>
          <a:bodyPr>
            <a:normAutofit/>
          </a:bodyPr>
          <a:lstStyle/>
          <a:p>
            <a:pPr indent="-228600" defTabSz="914400">
              <a:lnSpc>
                <a:spcPct val="150000"/>
              </a:lnSpc>
              <a:buFont typeface="Arial" panose="020B0604020202020204" pitchFamily="34" charset="0"/>
              <a:buChar char="•"/>
            </a:pPr>
            <a:r>
              <a:rPr lang="en-US" sz="2000" b="1" u="sng" dirty="0" err="1">
                <a:effectLst/>
              </a:rPr>
              <a:t>Pruebas</a:t>
            </a:r>
            <a:r>
              <a:rPr lang="en-US" sz="2000" b="1" u="sng" dirty="0">
                <a:effectLst/>
              </a:rPr>
              <a:t> de </a:t>
            </a:r>
            <a:r>
              <a:rPr lang="en-US" sz="2000" b="1" u="sng" dirty="0" err="1">
                <a:effectLst/>
              </a:rPr>
              <a:t>consistencia</a:t>
            </a:r>
            <a:r>
              <a:rPr lang="en-US" sz="2000" b="1" dirty="0">
                <a:effectLst/>
              </a:rPr>
              <a:t> </a:t>
            </a:r>
            <a:r>
              <a:rPr lang="en-US" sz="2000" dirty="0"/>
              <a:t>(</a:t>
            </a:r>
            <a:r>
              <a:rPr lang="en-US" sz="2000" dirty="0" err="1">
                <a:effectLst/>
              </a:rPr>
              <a:t>metodología</a:t>
            </a:r>
            <a:r>
              <a:rPr lang="en-US" sz="2000" dirty="0">
                <a:effectLst/>
              </a:rPr>
              <a:t> </a:t>
            </a:r>
            <a:r>
              <a:rPr lang="en-US" sz="2000" dirty="0" err="1">
                <a:effectLst/>
              </a:rPr>
              <a:t>deliberativa</a:t>
            </a:r>
            <a:r>
              <a:rPr lang="en-US" sz="2000" dirty="0">
                <a:effectLst/>
              </a:rPr>
              <a:t>)</a:t>
            </a:r>
            <a:r>
              <a:rPr lang="en-US" sz="2000" dirty="0"/>
              <a:t>: </a:t>
            </a:r>
            <a:endParaRPr lang="en-US" sz="2000" dirty="0">
              <a:effectLst/>
            </a:endParaRPr>
          </a:p>
          <a:p>
            <a:pPr lvl="2" indent="-228600" defTabSz="914400">
              <a:lnSpc>
                <a:spcPct val="150000"/>
              </a:lnSpc>
              <a:buFont typeface="Arial" panose="020B0604020202020204" pitchFamily="34" charset="0"/>
              <a:buChar char="•"/>
            </a:pPr>
            <a:endParaRPr lang="en-US" sz="1800" b="1" dirty="0">
              <a:solidFill>
                <a:schemeClr val="accent2"/>
              </a:solidFill>
            </a:endParaRPr>
          </a:p>
          <a:p>
            <a:pPr lvl="2" indent="-228600" defTabSz="914400">
              <a:lnSpc>
                <a:spcPct val="150000"/>
              </a:lnSpc>
              <a:buFont typeface="Arial" panose="020B0604020202020204" pitchFamily="34" charset="0"/>
              <a:buChar char="•"/>
            </a:pPr>
            <a:r>
              <a:rPr lang="en-US" sz="1800" b="1" dirty="0" err="1">
                <a:solidFill>
                  <a:schemeClr val="accent2"/>
                </a:solidFill>
              </a:rPr>
              <a:t>C</a:t>
            </a:r>
            <a:r>
              <a:rPr lang="en-US" sz="1800" b="1" dirty="0" err="1">
                <a:solidFill>
                  <a:schemeClr val="accent2"/>
                </a:solidFill>
                <a:effectLst/>
              </a:rPr>
              <a:t>riterio</a:t>
            </a:r>
            <a:r>
              <a:rPr lang="en-US" sz="1800" b="1" dirty="0">
                <a:solidFill>
                  <a:schemeClr val="accent2"/>
                </a:solidFill>
                <a:effectLst/>
              </a:rPr>
              <a:t> de </a:t>
            </a:r>
            <a:r>
              <a:rPr lang="en-US" sz="1800" b="1" dirty="0" err="1">
                <a:solidFill>
                  <a:schemeClr val="accent2"/>
                </a:solidFill>
                <a:effectLst/>
              </a:rPr>
              <a:t>legalidad</a:t>
            </a:r>
            <a:r>
              <a:rPr lang="en-US" sz="1800" b="1" dirty="0">
                <a:solidFill>
                  <a:schemeClr val="accent2"/>
                </a:solidFill>
                <a:effectLst/>
              </a:rPr>
              <a:t>  </a:t>
            </a:r>
            <a:r>
              <a:rPr lang="en-US" sz="1800" dirty="0">
                <a:effectLst/>
              </a:rPr>
              <a:t>(la </a:t>
            </a:r>
            <a:r>
              <a:rPr lang="en-US" sz="1800" dirty="0" err="1">
                <a:effectLst/>
              </a:rPr>
              <a:t>decisión</a:t>
            </a:r>
            <a:r>
              <a:rPr lang="en-US" sz="1800" dirty="0">
                <a:effectLst/>
              </a:rPr>
              <a:t> </a:t>
            </a:r>
            <a:r>
              <a:rPr lang="en-US" sz="1800" b="1" dirty="0" err="1">
                <a:effectLst/>
              </a:rPr>
              <a:t>respeta</a:t>
            </a:r>
            <a:r>
              <a:rPr lang="en-US" sz="1800" b="1" dirty="0">
                <a:effectLst/>
              </a:rPr>
              <a:t> la ley</a:t>
            </a:r>
            <a:r>
              <a:rPr lang="en-US" sz="1800" dirty="0">
                <a:effectLst/>
              </a:rPr>
              <a:t>)</a:t>
            </a:r>
          </a:p>
          <a:p>
            <a:pPr lvl="2" indent="-228600" defTabSz="914400">
              <a:lnSpc>
                <a:spcPct val="150000"/>
              </a:lnSpc>
              <a:buFont typeface="Arial" panose="020B0604020202020204" pitchFamily="34" charset="0"/>
              <a:buChar char="•"/>
            </a:pPr>
            <a:r>
              <a:rPr lang="en-US" sz="1800" b="1" dirty="0" err="1">
                <a:solidFill>
                  <a:schemeClr val="accent2"/>
                </a:solidFill>
              </a:rPr>
              <a:t>C</a:t>
            </a:r>
            <a:r>
              <a:rPr lang="en-US" sz="1800" b="1" dirty="0" err="1">
                <a:solidFill>
                  <a:schemeClr val="accent2"/>
                </a:solidFill>
                <a:effectLst/>
              </a:rPr>
              <a:t>riterio</a:t>
            </a:r>
            <a:r>
              <a:rPr lang="en-US" sz="1800" b="1" dirty="0">
                <a:solidFill>
                  <a:schemeClr val="accent2"/>
                </a:solidFill>
                <a:effectLst/>
              </a:rPr>
              <a:t> de </a:t>
            </a:r>
            <a:r>
              <a:rPr lang="en-US" sz="1800" b="1" dirty="0" err="1">
                <a:solidFill>
                  <a:schemeClr val="accent2"/>
                </a:solidFill>
                <a:effectLst/>
              </a:rPr>
              <a:t>publicidad</a:t>
            </a:r>
            <a:r>
              <a:rPr lang="en-US" sz="1800" b="1" dirty="0">
                <a:solidFill>
                  <a:schemeClr val="accent2"/>
                </a:solidFill>
              </a:rPr>
              <a:t> </a:t>
            </a:r>
            <a:r>
              <a:rPr lang="en-US" sz="1800" dirty="0"/>
              <a:t>(</a:t>
            </a:r>
            <a:r>
              <a:rPr lang="en-US" sz="1800" dirty="0">
                <a:effectLst/>
              </a:rPr>
              <a:t>se </a:t>
            </a:r>
            <a:r>
              <a:rPr lang="en-US" sz="1800" dirty="0" err="1">
                <a:effectLst/>
              </a:rPr>
              <a:t>puede</a:t>
            </a:r>
            <a:r>
              <a:rPr lang="en-US" sz="1800" dirty="0">
                <a:effectLst/>
              </a:rPr>
              <a:t> </a:t>
            </a:r>
            <a:r>
              <a:rPr lang="en-US" sz="1800" b="1" dirty="0">
                <a:effectLst/>
              </a:rPr>
              <a:t>defender</a:t>
            </a:r>
            <a:r>
              <a:rPr lang="en-US" sz="1800" dirty="0">
                <a:effectLst/>
              </a:rPr>
              <a:t> de </a:t>
            </a:r>
            <a:r>
              <a:rPr lang="en-US" sz="1800" b="1" dirty="0" err="1">
                <a:effectLst/>
              </a:rPr>
              <a:t>manera</a:t>
            </a:r>
            <a:r>
              <a:rPr lang="en-US" sz="1800" b="1" dirty="0">
                <a:effectLst/>
              </a:rPr>
              <a:t> </a:t>
            </a:r>
            <a:r>
              <a:rPr lang="en-US" sz="1800" b="1" dirty="0" err="1">
                <a:effectLst/>
              </a:rPr>
              <a:t>pública</a:t>
            </a:r>
            <a:r>
              <a:rPr lang="en-US" sz="1800" dirty="0">
                <a:effectLst/>
              </a:rPr>
              <a:t>)</a:t>
            </a:r>
          </a:p>
          <a:p>
            <a:pPr lvl="2" indent="-228600" defTabSz="914400">
              <a:lnSpc>
                <a:spcPct val="150000"/>
              </a:lnSpc>
              <a:buFont typeface="Arial" panose="020B0604020202020204" pitchFamily="34" charset="0"/>
              <a:buChar char="•"/>
            </a:pPr>
            <a:r>
              <a:rPr lang="en-US" sz="1800" b="1" dirty="0" err="1">
                <a:solidFill>
                  <a:schemeClr val="accent2"/>
                </a:solidFill>
              </a:rPr>
              <a:t>C</a:t>
            </a:r>
            <a:r>
              <a:rPr lang="en-US" sz="1800" b="1" dirty="0" err="1">
                <a:solidFill>
                  <a:schemeClr val="accent2"/>
                </a:solidFill>
                <a:effectLst/>
              </a:rPr>
              <a:t>riterio</a:t>
            </a:r>
            <a:r>
              <a:rPr lang="en-US" sz="1800" b="1" dirty="0">
                <a:solidFill>
                  <a:schemeClr val="accent2"/>
                </a:solidFill>
                <a:effectLst/>
              </a:rPr>
              <a:t> de </a:t>
            </a:r>
            <a:r>
              <a:rPr lang="en-US" sz="1800" b="1" dirty="0" err="1">
                <a:solidFill>
                  <a:schemeClr val="accent2"/>
                </a:solidFill>
                <a:effectLst/>
              </a:rPr>
              <a:t>temporalidad</a:t>
            </a:r>
            <a:r>
              <a:rPr lang="en-US" sz="1800" b="1" dirty="0">
                <a:solidFill>
                  <a:schemeClr val="accent2"/>
                </a:solidFill>
                <a:effectLst/>
              </a:rPr>
              <a:t> </a:t>
            </a:r>
            <a:r>
              <a:rPr lang="en-US" sz="1800" dirty="0">
                <a:effectLst/>
              </a:rPr>
              <a:t>(</a:t>
            </a:r>
            <a:r>
              <a:rPr lang="en-US" sz="1800" dirty="0" err="1"/>
              <a:t>volveríamos</a:t>
            </a:r>
            <a:r>
              <a:rPr lang="en-US" sz="1800" dirty="0">
                <a:effectLst/>
              </a:rPr>
              <a:t> a </a:t>
            </a:r>
            <a:r>
              <a:rPr lang="en-US" sz="1800" b="1" dirty="0" err="1">
                <a:effectLst/>
              </a:rPr>
              <a:t>tomar</a:t>
            </a:r>
            <a:r>
              <a:rPr lang="en-US" sz="1800" b="1" dirty="0">
                <a:effectLst/>
              </a:rPr>
              <a:t> la </a:t>
            </a:r>
            <a:r>
              <a:rPr lang="en-US" sz="1800" b="1" dirty="0" err="1">
                <a:effectLst/>
              </a:rPr>
              <a:t>misma</a:t>
            </a:r>
            <a:r>
              <a:rPr lang="en-US" sz="1800" b="1" dirty="0">
                <a:effectLst/>
              </a:rPr>
              <a:t> </a:t>
            </a:r>
            <a:r>
              <a:rPr lang="en-US" sz="1800" b="1" dirty="0" err="1">
                <a:effectLst/>
              </a:rPr>
              <a:t>decisión</a:t>
            </a:r>
            <a:r>
              <a:rPr lang="en-US" sz="1800" b="1" dirty="0">
                <a:effectLst/>
              </a:rPr>
              <a:t>, </a:t>
            </a:r>
            <a:r>
              <a:rPr lang="en-US" sz="1800" dirty="0" err="1">
                <a:effectLst/>
              </a:rPr>
              <a:t>en</a:t>
            </a:r>
            <a:r>
              <a:rPr lang="en-US" sz="1800" dirty="0">
                <a:effectLst/>
              </a:rPr>
              <a:t> </a:t>
            </a:r>
            <a:r>
              <a:rPr lang="en-US" sz="1800" dirty="0" err="1">
                <a:effectLst/>
              </a:rPr>
              <a:t>una</a:t>
            </a:r>
            <a:r>
              <a:rPr lang="en-US" sz="1800" dirty="0">
                <a:effectLst/>
              </a:rPr>
              <a:t> </a:t>
            </a:r>
            <a:r>
              <a:rPr lang="en-US" sz="1800" dirty="0" err="1">
                <a:effectLst/>
              </a:rPr>
              <a:t>situación</a:t>
            </a:r>
            <a:r>
              <a:rPr lang="en-US" sz="1800" dirty="0">
                <a:effectLst/>
              </a:rPr>
              <a:t> similar </a:t>
            </a:r>
            <a:r>
              <a:rPr lang="en-US" sz="1800" dirty="0" err="1">
                <a:effectLst/>
              </a:rPr>
              <a:t>tras</a:t>
            </a:r>
            <a:r>
              <a:rPr lang="en-US" sz="1800" dirty="0">
                <a:effectLst/>
              </a:rPr>
              <a:t> </a:t>
            </a:r>
            <a:r>
              <a:rPr lang="en-US" sz="1800" dirty="0" err="1">
                <a:effectLst/>
              </a:rPr>
              <a:t>el</a:t>
            </a:r>
            <a:r>
              <a:rPr lang="en-US" sz="1800" dirty="0">
                <a:effectLst/>
              </a:rPr>
              <a:t> </a:t>
            </a:r>
            <a:r>
              <a:rPr lang="en-US" sz="1800" dirty="0" err="1">
                <a:effectLst/>
              </a:rPr>
              <a:t>análisis</a:t>
            </a:r>
            <a:r>
              <a:rPr lang="en-US" sz="1800" dirty="0">
                <a:effectLst/>
              </a:rPr>
              <a:t> y </a:t>
            </a:r>
            <a:r>
              <a:rPr lang="en-US" sz="1800" dirty="0" err="1">
                <a:effectLst/>
              </a:rPr>
              <a:t>aprobación</a:t>
            </a:r>
            <a:r>
              <a:rPr lang="en-US" sz="1800" dirty="0">
                <a:effectLst/>
              </a:rPr>
              <a:t> de </a:t>
            </a:r>
            <a:r>
              <a:rPr lang="en-US" sz="1800" dirty="0" err="1">
                <a:effectLst/>
              </a:rPr>
              <a:t>los</a:t>
            </a:r>
            <a:r>
              <a:rPr lang="en-US" sz="1800" dirty="0">
                <a:effectLst/>
              </a:rPr>
              <a:t> </a:t>
            </a:r>
            <a:r>
              <a:rPr lang="en-US" sz="1800" dirty="0" err="1">
                <a:effectLst/>
              </a:rPr>
              <a:t>diferentes</a:t>
            </a:r>
            <a:r>
              <a:rPr lang="en-US" sz="1800" dirty="0">
                <a:effectLst/>
              </a:rPr>
              <a:t> </a:t>
            </a:r>
            <a:r>
              <a:rPr lang="en-US" sz="1800" dirty="0" err="1">
                <a:effectLst/>
              </a:rPr>
              <a:t>servicios</a:t>
            </a:r>
            <a:r>
              <a:rPr lang="en-US" sz="1800" dirty="0">
                <a:effectLst/>
              </a:rPr>
              <a:t> </a:t>
            </a:r>
            <a:r>
              <a:rPr lang="en-US" sz="1800" dirty="0" err="1">
                <a:effectLst/>
              </a:rPr>
              <a:t>involucrados</a:t>
            </a:r>
            <a:r>
              <a:rPr lang="en-US" sz="1800" dirty="0">
                <a:effectLst/>
              </a:rPr>
              <a:t>). </a:t>
            </a:r>
            <a:endParaRPr lang="en-US" sz="1800" dirty="0"/>
          </a:p>
          <a:p>
            <a:endParaRPr lang="es-ES" dirty="0"/>
          </a:p>
        </p:txBody>
      </p:sp>
      <p:grpSp>
        <p:nvGrpSpPr>
          <p:cNvPr id="3" name="Grupo 2">
            <a:extLst>
              <a:ext uri="{FF2B5EF4-FFF2-40B4-BE49-F238E27FC236}">
                <a16:creationId xmlns:a16="http://schemas.microsoft.com/office/drawing/2014/main" id="{D283BF5B-B5DA-718C-3E28-BCF0071D6677}"/>
              </a:ext>
            </a:extLst>
          </p:cNvPr>
          <p:cNvGrpSpPr/>
          <p:nvPr/>
        </p:nvGrpSpPr>
        <p:grpSpPr>
          <a:xfrm>
            <a:off x="8792817" y="170871"/>
            <a:ext cx="1130438" cy="328424"/>
            <a:chOff x="86926" y="115481"/>
            <a:chExt cx="5208405" cy="1161793"/>
          </a:xfrm>
          <a:solidFill>
            <a:schemeClr val="bg1"/>
          </a:solidFill>
        </p:grpSpPr>
        <p:pic>
          <p:nvPicPr>
            <p:cNvPr id="4" name="Imagen 3" descr="Forma&#10;&#10;El contenido generado por IA puede ser incorrecto.">
              <a:extLst>
                <a:ext uri="{FF2B5EF4-FFF2-40B4-BE49-F238E27FC236}">
                  <a16:creationId xmlns:a16="http://schemas.microsoft.com/office/drawing/2014/main" id="{89393BD6-02C9-75EA-7360-2DDF19FDCAB5}"/>
                </a:ext>
              </a:extLst>
            </p:cNvPr>
            <p:cNvPicPr/>
            <p:nvPr/>
          </p:nvPicPr>
          <p:blipFill>
            <a:blip r:embed="rId4">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a:grpFill/>
          </p:spPr>
        </p:pic>
        <p:pic>
          <p:nvPicPr>
            <p:cNvPr id="6" name="Imagen 5">
              <a:extLst>
                <a:ext uri="{FF2B5EF4-FFF2-40B4-BE49-F238E27FC236}">
                  <a16:creationId xmlns:a16="http://schemas.microsoft.com/office/drawing/2014/main" id="{1B54E1F9-8316-FC50-ACE1-AB6ED317E351}"/>
                </a:ext>
              </a:extLst>
            </p:cNvPr>
            <p:cNvPicPr/>
            <p:nvPr/>
          </p:nvPicPr>
          <p:blipFill>
            <a:blip r:embed="rId5"/>
            <a:stretch>
              <a:fillRect/>
            </a:stretch>
          </p:blipFill>
          <p:spPr>
            <a:xfrm>
              <a:off x="1856096" y="115481"/>
              <a:ext cx="2217969" cy="1161793"/>
            </a:xfrm>
            <a:prstGeom prst="rect">
              <a:avLst/>
            </a:prstGeom>
            <a:grpFill/>
          </p:spPr>
        </p:pic>
        <p:pic>
          <p:nvPicPr>
            <p:cNvPr id="8" name="Imagen 7">
              <a:extLst>
                <a:ext uri="{FF2B5EF4-FFF2-40B4-BE49-F238E27FC236}">
                  <a16:creationId xmlns:a16="http://schemas.microsoft.com/office/drawing/2014/main" id="{7A26B5F0-6328-E5AE-605F-EB596A503434}"/>
                </a:ext>
              </a:extLst>
            </p:cNvPr>
            <p:cNvPicPr/>
            <p:nvPr/>
          </p:nvPicPr>
          <p:blipFill>
            <a:blip r:embed="rId6"/>
            <a:stretch>
              <a:fillRect/>
            </a:stretch>
          </p:blipFill>
          <p:spPr>
            <a:xfrm>
              <a:off x="4127756" y="426292"/>
              <a:ext cx="1167575" cy="823142"/>
            </a:xfrm>
            <a:prstGeom prst="rect">
              <a:avLst/>
            </a:prstGeom>
            <a:grpFill/>
          </p:spPr>
        </p:pic>
      </p:grpSp>
    </p:spTree>
    <p:extLst>
      <p:ext uri="{BB962C8B-B14F-4D97-AF65-F5344CB8AC3E}">
        <p14:creationId xmlns:p14="http://schemas.microsoft.com/office/powerpoint/2010/main" val="3916891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64B734F2-9E32-7B62-D176-0238A1C072B2}"/>
              </a:ext>
            </a:extLst>
          </p:cNvPr>
          <p:cNvSpPr>
            <a:spLocks noGrp="1"/>
          </p:cNvSpPr>
          <p:nvPr>
            <p:ph type="title"/>
          </p:nvPr>
        </p:nvSpPr>
        <p:spPr>
          <a:xfrm>
            <a:off x="115619" y="1508805"/>
            <a:ext cx="2888099" cy="819569"/>
          </a:xfrm>
        </p:spPr>
        <p:txBody>
          <a:bodyPr anchor="ctr">
            <a:normAutofit/>
          </a:bodyPr>
          <a:lstStyle/>
          <a:p>
            <a:r>
              <a:rPr lang="es-ES" sz="3300" b="1" dirty="0">
                <a:latin typeface="+mn-lt"/>
              </a:rPr>
              <a:t>Conclusiones</a:t>
            </a:r>
            <a:r>
              <a:rPr lang="es-ES" sz="3300" b="1" dirty="0"/>
              <a:t> </a:t>
            </a:r>
          </a:p>
        </p:txBody>
      </p:sp>
      <p:graphicFrame>
        <p:nvGraphicFramePr>
          <p:cNvPr id="15" name="Marcador de contenido 5">
            <a:extLst>
              <a:ext uri="{FF2B5EF4-FFF2-40B4-BE49-F238E27FC236}">
                <a16:creationId xmlns:a16="http://schemas.microsoft.com/office/drawing/2014/main" id="{967598BF-3362-A922-879C-28F4EA02974D}"/>
              </a:ext>
            </a:extLst>
          </p:cNvPr>
          <p:cNvGraphicFramePr>
            <a:graphicFrameLocks noGrp="1"/>
          </p:cNvGraphicFramePr>
          <p:nvPr>
            <p:ph idx="1"/>
            <p:extLst>
              <p:ext uri="{D42A27DB-BD31-4B8C-83A1-F6EECF244321}">
                <p14:modId xmlns:p14="http://schemas.microsoft.com/office/powerpoint/2010/main" val="1681363518"/>
              </p:ext>
            </p:extLst>
          </p:nvPr>
        </p:nvGraphicFramePr>
        <p:xfrm>
          <a:off x="2901244" y="278295"/>
          <a:ext cx="6973451" cy="5264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descr="Imagen que contiene Diagrama&#10;&#10;El contenido generado por IA puede ser incorrecto.">
            <a:extLst>
              <a:ext uri="{FF2B5EF4-FFF2-40B4-BE49-F238E27FC236}">
                <a16:creationId xmlns:a16="http://schemas.microsoft.com/office/drawing/2014/main" id="{1F86D921-B00C-5F75-B48F-B79B6336BE0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1" b="3940"/>
          <a:stretch>
            <a:fillRect/>
          </a:stretch>
        </p:blipFill>
        <p:spPr>
          <a:xfrm>
            <a:off x="205930" y="2458360"/>
            <a:ext cx="2384366" cy="1523110"/>
          </a:xfrm>
          <a:prstGeom prst="rect">
            <a:avLst/>
          </a:prstGeom>
          <a:ln>
            <a:noFill/>
          </a:ln>
          <a:effectLst>
            <a:outerShdw blurRad="190500" algn="tl" rotWithShape="0">
              <a:srgbClr val="000000">
                <a:alpha val="70000"/>
              </a:srgbClr>
            </a:outerShdw>
          </a:effectLst>
        </p:spPr>
      </p:pic>
      <p:grpSp>
        <p:nvGrpSpPr>
          <p:cNvPr id="3" name="Grupo 2">
            <a:extLst>
              <a:ext uri="{FF2B5EF4-FFF2-40B4-BE49-F238E27FC236}">
                <a16:creationId xmlns:a16="http://schemas.microsoft.com/office/drawing/2014/main" id="{DFB698C0-6D8A-AEDB-4D7D-AFE142E33C6F}"/>
              </a:ext>
            </a:extLst>
          </p:cNvPr>
          <p:cNvGrpSpPr/>
          <p:nvPr/>
        </p:nvGrpSpPr>
        <p:grpSpPr>
          <a:xfrm>
            <a:off x="8950187" y="124179"/>
            <a:ext cx="1130438" cy="328424"/>
            <a:chOff x="86926" y="115481"/>
            <a:chExt cx="5208405" cy="1161793"/>
          </a:xfrm>
          <a:solidFill>
            <a:schemeClr val="bg1"/>
          </a:solidFill>
        </p:grpSpPr>
        <p:pic>
          <p:nvPicPr>
            <p:cNvPr id="4" name="Imagen 3" descr="Forma&#10;&#10;El contenido generado por IA puede ser incorrecto.">
              <a:extLst>
                <a:ext uri="{FF2B5EF4-FFF2-40B4-BE49-F238E27FC236}">
                  <a16:creationId xmlns:a16="http://schemas.microsoft.com/office/drawing/2014/main" id="{D5060DC1-791A-AE23-1166-681237CDE4BA}"/>
                </a:ext>
              </a:extLst>
            </p:cNvPr>
            <p:cNvPicPr/>
            <p:nvPr/>
          </p:nvPicPr>
          <p:blipFill>
            <a:blip r:embed="rId10">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a:grpFill/>
          </p:spPr>
        </p:pic>
        <p:pic>
          <p:nvPicPr>
            <p:cNvPr id="6" name="Imagen 5">
              <a:extLst>
                <a:ext uri="{FF2B5EF4-FFF2-40B4-BE49-F238E27FC236}">
                  <a16:creationId xmlns:a16="http://schemas.microsoft.com/office/drawing/2014/main" id="{111414A9-C97A-2472-2E5C-9C66807F9E91}"/>
                </a:ext>
              </a:extLst>
            </p:cNvPr>
            <p:cNvPicPr/>
            <p:nvPr/>
          </p:nvPicPr>
          <p:blipFill>
            <a:blip r:embed="rId11"/>
            <a:stretch>
              <a:fillRect/>
            </a:stretch>
          </p:blipFill>
          <p:spPr>
            <a:xfrm>
              <a:off x="1856096" y="115481"/>
              <a:ext cx="2217969" cy="1161793"/>
            </a:xfrm>
            <a:prstGeom prst="rect">
              <a:avLst/>
            </a:prstGeom>
            <a:grpFill/>
          </p:spPr>
        </p:pic>
        <p:pic>
          <p:nvPicPr>
            <p:cNvPr id="7" name="Imagen 6">
              <a:extLst>
                <a:ext uri="{FF2B5EF4-FFF2-40B4-BE49-F238E27FC236}">
                  <a16:creationId xmlns:a16="http://schemas.microsoft.com/office/drawing/2014/main" id="{679BB015-A453-00A7-E5BF-5919D28C4654}"/>
                </a:ext>
              </a:extLst>
            </p:cNvPr>
            <p:cNvPicPr/>
            <p:nvPr/>
          </p:nvPicPr>
          <p:blipFill>
            <a:blip r:embed="rId12"/>
            <a:stretch>
              <a:fillRect/>
            </a:stretch>
          </p:blipFill>
          <p:spPr>
            <a:xfrm>
              <a:off x="4127756" y="426292"/>
              <a:ext cx="1167575" cy="823142"/>
            </a:xfrm>
            <a:prstGeom prst="rect">
              <a:avLst/>
            </a:prstGeom>
            <a:grpFill/>
          </p:spPr>
        </p:pic>
      </p:grpSp>
    </p:spTree>
    <p:extLst>
      <p:ext uri="{BB962C8B-B14F-4D97-AF65-F5344CB8AC3E}">
        <p14:creationId xmlns:p14="http://schemas.microsoft.com/office/powerpoint/2010/main" val="120527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88" name="Rectangle 71687">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683" name="Marcador de contenido 4" descr="Marcador de contenido 4">
            <a:extLst>
              <a:ext uri="{FF2B5EF4-FFF2-40B4-BE49-F238E27FC236}">
                <a16:creationId xmlns:a16="http://schemas.microsoft.com/office/drawing/2014/main" id="{5BF4CB63-29E9-40D8-95F9-5B1AAAC9B7D8}"/>
              </a:ext>
            </a:extLst>
          </p:cNvPr>
          <p:cNvPicPr>
            <a:picLocks noChangeAspect="1"/>
          </p:cNvPicPr>
          <p:nvPr/>
        </p:nvPicPr>
        <p:blipFill rotWithShape="1">
          <a:blip r:embed="rId3">
            <a:extLst>
              <a:ext uri="{28A0092B-C50C-407E-A947-70E740481C1C}">
                <a14:useLocalDpi xmlns:a14="http://schemas.microsoft.com/office/drawing/2010/main" val="0"/>
              </a:ext>
            </a:extLst>
          </a:blip>
          <a:srcRect t="17735" r="2" b="2"/>
          <a:stretch>
            <a:fillRect/>
          </a:stretch>
        </p:blipFill>
        <p:spPr bwMode="auto">
          <a:xfrm>
            <a:off x="20" y="0"/>
            <a:ext cx="10080605" cy="402051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14FF5CF-32F9-37AE-2BBB-2026A6F127E2}"/>
              </a:ext>
            </a:extLst>
          </p:cNvPr>
          <p:cNvSpPr txBox="1"/>
          <p:nvPr/>
        </p:nvSpPr>
        <p:spPr>
          <a:xfrm>
            <a:off x="1446143" y="4268052"/>
            <a:ext cx="8576841" cy="967957"/>
          </a:xfrm>
          <a:prstGeom prst="rect">
            <a:avLst/>
          </a:prstGeom>
          <a:noFill/>
        </p:spPr>
        <p:txBody>
          <a:bodyPr wrap="square" rtlCol="0">
            <a:spAutoFit/>
          </a:bodyPr>
          <a:lstStyle/>
          <a:p>
            <a:pPr algn="ctr">
              <a:lnSpc>
                <a:spcPct val="150000"/>
              </a:lnSpc>
            </a:pPr>
            <a:r>
              <a:rPr lang="es-ES" sz="2000" i="1" dirty="0"/>
              <a:t>“</a:t>
            </a:r>
            <a:r>
              <a:rPr lang="es-ES" sz="2000" b="1" i="1" dirty="0"/>
              <a:t>El pasado no siempre debe determinar el futuro</a:t>
            </a:r>
            <a:r>
              <a:rPr lang="es-ES" sz="2000" i="1" dirty="0"/>
              <a:t>,  </a:t>
            </a:r>
          </a:p>
          <a:p>
            <a:pPr algn="ctr">
              <a:lnSpc>
                <a:spcPct val="150000"/>
              </a:lnSpc>
            </a:pPr>
            <a:r>
              <a:rPr lang="es-ES" sz="2000" i="1" dirty="0"/>
              <a:t>pero la decisión debe ser prudente, colegiada y justificable”</a:t>
            </a:r>
            <a:r>
              <a:rPr lang="es-ES" sz="2000" dirty="0"/>
              <a:t>.</a:t>
            </a:r>
          </a:p>
        </p:txBody>
      </p:sp>
      <p:pic>
        <p:nvPicPr>
          <p:cNvPr id="3" name="Imagen 2" descr="Logotipo&#10;&#10;Descripción generada automáticamente">
            <a:extLst>
              <a:ext uri="{FF2B5EF4-FFF2-40B4-BE49-F238E27FC236}">
                <a16:creationId xmlns:a16="http://schemas.microsoft.com/office/drawing/2014/main" id="{567831C4-EE20-D59A-4D71-D61E857927B1}"/>
              </a:ext>
            </a:extLst>
          </p:cNvPr>
          <p:cNvPicPr>
            <a:picLocks noChangeAspect="1"/>
          </p:cNvPicPr>
          <p:nvPr/>
        </p:nvPicPr>
        <p:blipFill rotWithShape="1">
          <a:blip r:embed="rId4">
            <a:extLst>
              <a:ext uri="{28A0092B-C50C-407E-A947-70E740481C1C}">
                <a14:useLocalDpi xmlns:a14="http://schemas.microsoft.com/office/drawing/2010/main" val="0"/>
              </a:ext>
            </a:extLst>
          </a:blip>
          <a:srcRect l="1447" t="544" r="1159" b="57177"/>
          <a:stretch/>
        </p:blipFill>
        <p:spPr>
          <a:xfrm>
            <a:off x="120000" y="4045649"/>
            <a:ext cx="1785394" cy="809557"/>
          </a:xfrm>
          <a:prstGeom prst="rect">
            <a:avLst/>
          </a:prstGeom>
          <a:ln>
            <a:noFill/>
          </a:ln>
          <a:effectLst>
            <a:softEdge rad="112500"/>
          </a:effectLst>
        </p:spPr>
      </p:pic>
      <p:grpSp>
        <p:nvGrpSpPr>
          <p:cNvPr id="4" name="Grupo 3">
            <a:extLst>
              <a:ext uri="{FF2B5EF4-FFF2-40B4-BE49-F238E27FC236}">
                <a16:creationId xmlns:a16="http://schemas.microsoft.com/office/drawing/2014/main" id="{E2CBB510-C24B-EFAB-6426-76D02394D986}"/>
              </a:ext>
            </a:extLst>
          </p:cNvPr>
          <p:cNvGrpSpPr/>
          <p:nvPr/>
        </p:nvGrpSpPr>
        <p:grpSpPr>
          <a:xfrm>
            <a:off x="481065" y="4954080"/>
            <a:ext cx="1130438" cy="328424"/>
            <a:chOff x="86926" y="115481"/>
            <a:chExt cx="5208405" cy="1161793"/>
          </a:xfrm>
          <a:solidFill>
            <a:schemeClr val="bg1"/>
          </a:solidFill>
        </p:grpSpPr>
        <p:pic>
          <p:nvPicPr>
            <p:cNvPr id="5" name="Imagen 4" descr="Forma&#10;&#10;El contenido generado por IA puede ser incorrecto.">
              <a:extLst>
                <a:ext uri="{FF2B5EF4-FFF2-40B4-BE49-F238E27FC236}">
                  <a16:creationId xmlns:a16="http://schemas.microsoft.com/office/drawing/2014/main" id="{9643323A-03C7-370E-B9DF-B2E49DA26F4B}"/>
                </a:ext>
              </a:extLst>
            </p:cNvPr>
            <p:cNvPicPr/>
            <p:nvPr/>
          </p:nvPicPr>
          <p:blipFill>
            <a:blip r:embed="rId5">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a:grpFill/>
          </p:spPr>
        </p:pic>
        <p:pic>
          <p:nvPicPr>
            <p:cNvPr id="6" name="Imagen 5">
              <a:extLst>
                <a:ext uri="{FF2B5EF4-FFF2-40B4-BE49-F238E27FC236}">
                  <a16:creationId xmlns:a16="http://schemas.microsoft.com/office/drawing/2014/main" id="{E33791CC-D8F1-51DF-B953-50BA6930BBFA}"/>
                </a:ext>
              </a:extLst>
            </p:cNvPr>
            <p:cNvPicPr/>
            <p:nvPr/>
          </p:nvPicPr>
          <p:blipFill>
            <a:blip r:embed="rId6"/>
            <a:stretch>
              <a:fillRect/>
            </a:stretch>
          </p:blipFill>
          <p:spPr>
            <a:xfrm>
              <a:off x="1856096" y="115481"/>
              <a:ext cx="2217969" cy="1161793"/>
            </a:xfrm>
            <a:prstGeom prst="rect">
              <a:avLst/>
            </a:prstGeom>
            <a:grpFill/>
          </p:spPr>
        </p:pic>
        <p:pic>
          <p:nvPicPr>
            <p:cNvPr id="7" name="Imagen 6">
              <a:extLst>
                <a:ext uri="{FF2B5EF4-FFF2-40B4-BE49-F238E27FC236}">
                  <a16:creationId xmlns:a16="http://schemas.microsoft.com/office/drawing/2014/main" id="{BA9C70E7-7DEE-3F86-F468-CCDB3105FDA8}"/>
                </a:ext>
              </a:extLst>
            </p:cNvPr>
            <p:cNvPicPr/>
            <p:nvPr/>
          </p:nvPicPr>
          <p:blipFill>
            <a:blip r:embed="rId7"/>
            <a:stretch>
              <a:fillRect/>
            </a:stretch>
          </p:blipFill>
          <p:spPr>
            <a:xfrm>
              <a:off x="4127756" y="426292"/>
              <a:ext cx="1167575" cy="823142"/>
            </a:xfrm>
            <a:prstGeom prst="rect">
              <a:avLst/>
            </a:prstGeom>
            <a:grpFill/>
          </p:spPr>
        </p:pic>
      </p:grpSp>
    </p:spTree>
  </p:cSld>
  <p:clrMapOvr>
    <a:masterClrMapping/>
  </p:clrMapOvr>
  <p:transition spd="med" advTm="10245"/>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EE9251-3E2A-5DB2-EA48-86EA2DF1125B}"/>
              </a:ext>
            </a:extLst>
          </p:cNvPr>
          <p:cNvSpPr txBox="1"/>
          <p:nvPr/>
        </p:nvSpPr>
        <p:spPr>
          <a:xfrm>
            <a:off x="229590" y="451486"/>
            <a:ext cx="4001831" cy="940156"/>
          </a:xfrm>
          <a:prstGeom prst="rect">
            <a:avLst/>
          </a:prstGeom>
        </p:spPr>
        <p:txBody>
          <a:bodyPr vert="horz" lIns="91440" tIns="45720" rIns="91440" bIns="45720" rtlCol="0" anchor="ctr" anchorCtr="0" compatLnSpc="0">
            <a:normAutofit/>
          </a:bodyPr>
          <a:lstStyle/>
          <a:p>
            <a:pPr marL="0" marR="0" lvl="0" indent="0">
              <a:lnSpc>
                <a:spcPct val="90000"/>
              </a:lnSpc>
              <a:spcBef>
                <a:spcPct val="0"/>
              </a:spcBef>
              <a:spcAft>
                <a:spcPts val="600"/>
              </a:spcAft>
              <a:tabLst/>
              <a:defRPr sz="4000"/>
            </a:pPr>
            <a:r>
              <a:rPr lang="en-US" sz="2800" b="1" u="wavyHeavy" dirty="0">
                <a:ea typeface="+mj-ea"/>
                <a:cs typeface="+mj-cs"/>
              </a:rPr>
              <a:t>Caso </a:t>
            </a:r>
            <a:r>
              <a:rPr lang="en-US" sz="2800" b="1" u="wavyHeavy" dirty="0" err="1">
                <a:ea typeface="+mj-ea"/>
                <a:cs typeface="+mj-cs"/>
              </a:rPr>
              <a:t>clínico</a:t>
            </a:r>
            <a:r>
              <a:rPr lang="en-US" sz="2800" b="1" u="wavyHeavy" dirty="0">
                <a:ea typeface="+mj-ea"/>
                <a:cs typeface="+mj-cs"/>
              </a:rPr>
              <a:t>: </a:t>
            </a:r>
            <a:endParaRPr lang="en-US" sz="2800" b="1" i="0" u="wavyHeavy" strike="noStrike" cap="none" dirty="0">
              <a:ln>
                <a:noFill/>
              </a:ln>
              <a:uFillTx/>
              <a:ea typeface="+mj-ea"/>
              <a:cs typeface="+mj-cs"/>
            </a:endParaRPr>
          </a:p>
        </p:txBody>
      </p:sp>
      <p:pic>
        <p:nvPicPr>
          <p:cNvPr id="1026" name="Picture 2" descr="Hombre acostado en un sillón&#10;&#10;Descripción generada automáticamente">
            <a:extLst>
              <a:ext uri="{FF2B5EF4-FFF2-40B4-BE49-F238E27FC236}">
                <a16:creationId xmlns:a16="http://schemas.microsoft.com/office/drawing/2014/main" id="{D9827C8D-8F9E-1EC2-F852-D678C9771178}"/>
              </a:ext>
            </a:extLst>
          </p:cNvPr>
          <p:cNvPicPr>
            <a:picLocks noChangeAspect="1" noChangeArrowheads="1"/>
          </p:cNvPicPr>
          <p:nvPr/>
        </p:nvPicPr>
        <p:blipFill rotWithShape="1">
          <a:blip r:embed="rId3">
            <a:alphaModFix amt="50000"/>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l="6417" r="14551" b="18205"/>
          <a:stretch/>
        </p:blipFill>
        <p:spPr bwMode="auto">
          <a:xfrm>
            <a:off x="0" y="1559685"/>
            <a:ext cx="2813706" cy="323626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27B234-AA87-F239-BCC4-5F309717A523}"/>
              </a:ext>
            </a:extLst>
          </p:cNvPr>
          <p:cNvSpPr txBox="1"/>
          <p:nvPr/>
        </p:nvSpPr>
        <p:spPr>
          <a:xfrm>
            <a:off x="2813706" y="647793"/>
            <a:ext cx="7354418" cy="5060051"/>
          </a:xfrm>
          <a:prstGeom prst="rect">
            <a:avLst/>
          </a:prstGeom>
        </p:spPr>
        <p:txBody>
          <a:bodyPr vert="horz" lIns="91440" tIns="45720" rIns="91440" bIns="45720" rtlCol="0" anchorCtr="0" compatLnSpc="0">
            <a:normAutofit/>
          </a:bodyPr>
          <a:lstStyle/>
          <a:p>
            <a:pPr marL="228600" lvl="1">
              <a:lnSpc>
                <a:spcPct val="90000"/>
              </a:lnSpc>
              <a:spcAft>
                <a:spcPts val="600"/>
              </a:spcAft>
            </a:pPr>
            <a:endParaRPr lang="en-US" sz="1100" b="1" dirty="0">
              <a:sym typeface="Wingdings" pitchFamily="2" charset="2"/>
            </a:endParaRPr>
          </a:p>
          <a:p>
            <a:pPr lvl="1" indent="-228600">
              <a:lnSpc>
                <a:spcPct val="90000"/>
              </a:lnSpc>
              <a:spcAft>
                <a:spcPts val="600"/>
              </a:spcAft>
              <a:buFont typeface="Arial" panose="020B0604020202020204" pitchFamily="34" charset="0"/>
              <a:buChar char="•"/>
            </a:pPr>
            <a:r>
              <a:rPr lang="en-US" sz="1400" b="1" i="0" u="sng" strike="noStrike" dirty="0" err="1">
                <a:effectLst/>
                <a:sym typeface="Wingdings" pitchFamily="2" charset="2"/>
              </a:rPr>
              <a:t>Febrero</a:t>
            </a:r>
            <a:r>
              <a:rPr lang="en-US" sz="1400" b="1" i="0" u="sng" strike="noStrike" dirty="0">
                <a:effectLst/>
                <a:sym typeface="Wingdings" pitchFamily="2" charset="2"/>
              </a:rPr>
              <a:t>/24 </a:t>
            </a:r>
            <a:r>
              <a:rPr lang="en-US" sz="1400" i="0" u="none" strike="noStrike" dirty="0">
                <a:effectLst/>
                <a:sym typeface="Wingdings" pitchFamily="2" charset="2"/>
              </a:rPr>
              <a:t></a:t>
            </a:r>
            <a:r>
              <a:rPr lang="en-US" sz="1400" dirty="0" err="1">
                <a:sym typeface="Wingdings" pitchFamily="2" charset="2"/>
              </a:rPr>
              <a:t>visita</a:t>
            </a:r>
            <a:r>
              <a:rPr lang="en-US" sz="1400" i="0" u="none" strike="noStrike" dirty="0">
                <a:effectLst/>
                <a:sym typeface="Wingdings" pitchFamily="2" charset="2"/>
              </a:rPr>
              <a:t> </a:t>
            </a:r>
            <a:r>
              <a:rPr lang="en-US" sz="1400" i="0" u="none" strike="noStrike" dirty="0" err="1">
                <a:effectLst/>
                <a:sym typeface="Wingdings" pitchFamily="2" charset="2"/>
              </a:rPr>
              <a:t>domicilio</a:t>
            </a:r>
            <a:r>
              <a:rPr lang="en-US" sz="1400" i="0" u="none" strike="noStrike" dirty="0">
                <a:effectLst/>
                <a:sym typeface="Wingdings" pitchFamily="2" charset="2"/>
              </a:rPr>
              <a:t> </a:t>
            </a:r>
            <a:r>
              <a:rPr lang="en-US" sz="1400" i="0" u="none" strike="noStrike" dirty="0" err="1">
                <a:effectLst/>
                <a:sym typeface="Wingdings" pitchFamily="2" charset="2"/>
              </a:rPr>
              <a:t>materno</a:t>
            </a:r>
            <a:r>
              <a:rPr lang="en-US" sz="1400" i="0" u="none" strike="noStrike" dirty="0">
                <a:effectLst/>
                <a:sym typeface="Wingdings" pitchFamily="2" charset="2"/>
              </a:rPr>
              <a:t>: </a:t>
            </a:r>
          </a:p>
          <a:p>
            <a:pPr lvl="2" indent="-228600">
              <a:lnSpc>
                <a:spcPct val="90000"/>
              </a:lnSpc>
              <a:spcAft>
                <a:spcPts val="600"/>
              </a:spcAft>
              <a:buFont typeface="Arial" panose="020B0604020202020204" pitchFamily="34" charset="0"/>
              <a:buChar char="•"/>
            </a:pPr>
            <a:r>
              <a:rPr lang="en-US" sz="1400" b="1" dirty="0" err="1">
                <a:sym typeface="Wingdings" pitchFamily="2" charset="2"/>
              </a:rPr>
              <a:t>D</a:t>
            </a:r>
            <a:r>
              <a:rPr lang="en-US" sz="1400" b="1" i="0" u="none" strike="noStrike" dirty="0" err="1">
                <a:effectLst/>
                <a:sym typeface="Wingdings" pitchFamily="2" charset="2"/>
              </a:rPr>
              <a:t>eterioro</a:t>
            </a:r>
            <a:r>
              <a:rPr lang="en-US" sz="1400" b="1" i="0" u="none" strike="noStrike" dirty="0">
                <a:effectLst/>
                <a:sym typeface="Wingdings" pitchFamily="2" charset="2"/>
              </a:rPr>
              <a:t> </a:t>
            </a:r>
            <a:r>
              <a:rPr lang="en-US" sz="1400" b="1" i="0" u="none" strike="noStrike" dirty="0" err="1">
                <a:effectLst/>
                <a:sym typeface="Wingdings" pitchFamily="2" charset="2"/>
              </a:rPr>
              <a:t>neurológico</a:t>
            </a:r>
            <a:r>
              <a:rPr lang="en-US" sz="1400" dirty="0">
                <a:sym typeface="Wingdings" pitchFamily="2" charset="2"/>
              </a:rPr>
              <a:t> </a:t>
            </a:r>
            <a:r>
              <a:rPr lang="en-US" sz="1400" dirty="0" err="1">
                <a:sym typeface="Wingdings" pitchFamily="2" charset="2"/>
              </a:rPr>
              <a:t>severo</a:t>
            </a:r>
            <a:endParaRPr lang="en-US" sz="1400" dirty="0">
              <a:sym typeface="Wingdings" pitchFamily="2" charset="2"/>
            </a:endParaRPr>
          </a:p>
          <a:p>
            <a:pPr marL="228600" lvl="1">
              <a:lnSpc>
                <a:spcPct val="90000"/>
              </a:lnSpc>
              <a:spcAft>
                <a:spcPts val="600"/>
              </a:spcAft>
            </a:pPr>
            <a:endParaRPr lang="en-US" sz="1400" dirty="0">
              <a:sym typeface="Wingdings" pitchFamily="2" charset="2"/>
            </a:endParaRPr>
          </a:p>
          <a:p>
            <a:pPr lvl="1" indent="-228600">
              <a:lnSpc>
                <a:spcPct val="90000"/>
              </a:lnSpc>
              <a:spcAft>
                <a:spcPts val="600"/>
              </a:spcAft>
              <a:buFont typeface="Arial" panose="020B0604020202020204" pitchFamily="34" charset="0"/>
              <a:buChar char="•"/>
            </a:pPr>
            <a:r>
              <a:rPr lang="en-US" sz="1400" dirty="0">
                <a:sym typeface="Wingdings" pitchFamily="2" charset="2"/>
              </a:rPr>
              <a:t>Aviso  </a:t>
            </a:r>
            <a:r>
              <a:rPr lang="en-US" sz="1400" b="1" dirty="0">
                <a:sym typeface="Wingdings" pitchFamily="2" charset="2"/>
              </a:rPr>
              <a:t>112 </a:t>
            </a:r>
            <a:r>
              <a:rPr lang="en-US" sz="1400" dirty="0">
                <a:sym typeface="Wingdings" pitchFamily="2" charset="2"/>
              </a:rPr>
              <a:t> </a:t>
            </a:r>
            <a:r>
              <a:rPr lang="en-US" sz="1400" b="1" dirty="0" err="1">
                <a:sym typeface="Wingdings" pitchFamily="2" charset="2"/>
              </a:rPr>
              <a:t>Urgencias</a:t>
            </a:r>
            <a:r>
              <a:rPr lang="en-US" sz="1400" dirty="0">
                <a:sym typeface="Wingdings" pitchFamily="2" charset="2"/>
              </a:rPr>
              <a:t> </a:t>
            </a:r>
            <a:r>
              <a:rPr lang="en-US" sz="1400" dirty="0" err="1">
                <a:sym typeface="Wingdings" pitchFamily="2" charset="2"/>
              </a:rPr>
              <a:t>Hospitalarias</a:t>
            </a:r>
            <a:r>
              <a:rPr lang="en-US" sz="1400" dirty="0">
                <a:sym typeface="Wingdings" pitchFamily="2" charset="2"/>
              </a:rPr>
              <a:t>  </a:t>
            </a:r>
            <a:r>
              <a:rPr lang="en-US" sz="1400" b="1" dirty="0">
                <a:sym typeface="Wingdings" pitchFamily="2" charset="2"/>
              </a:rPr>
              <a:t>UCI</a:t>
            </a:r>
            <a:r>
              <a:rPr lang="en-US" sz="1400" dirty="0">
                <a:sym typeface="Wingdings" pitchFamily="2" charset="2"/>
              </a:rPr>
              <a:t>:</a:t>
            </a:r>
          </a:p>
          <a:p>
            <a:pPr lvl="1" indent="-228600">
              <a:lnSpc>
                <a:spcPct val="90000"/>
              </a:lnSpc>
              <a:spcAft>
                <a:spcPts val="600"/>
              </a:spcAft>
              <a:buFont typeface="Arial" panose="020B0604020202020204" pitchFamily="34" charset="0"/>
              <a:buChar char="•"/>
            </a:pPr>
            <a:endParaRPr lang="en-US" sz="1400" b="1" dirty="0">
              <a:sym typeface="Wingdings" pitchFamily="2" charset="2"/>
            </a:endParaRPr>
          </a:p>
          <a:p>
            <a:pPr lvl="2" indent="-228600">
              <a:lnSpc>
                <a:spcPct val="90000"/>
              </a:lnSpc>
              <a:spcAft>
                <a:spcPts val="600"/>
              </a:spcAft>
              <a:buFont typeface="Arial" panose="020B0604020202020204" pitchFamily="34" charset="0"/>
              <a:buChar char="•"/>
            </a:pPr>
            <a:r>
              <a:rPr lang="en-US" sz="1400" b="1" dirty="0">
                <a:sym typeface="Wingdings" pitchFamily="2" charset="2"/>
              </a:rPr>
              <a:t>IOT</a:t>
            </a:r>
            <a:r>
              <a:rPr lang="en-US" sz="1400" dirty="0">
                <a:sym typeface="Wingdings" pitchFamily="2" charset="2"/>
              </a:rPr>
              <a:t> </a:t>
            </a:r>
            <a:r>
              <a:rPr lang="en-US" sz="1400" i="0" u="none" strike="noStrike" dirty="0">
                <a:effectLst/>
                <a:sym typeface="Wingdings" pitchFamily="2" charset="2"/>
              </a:rPr>
              <a:t>y VM</a:t>
            </a:r>
          </a:p>
          <a:p>
            <a:pPr lvl="2" indent="-228600">
              <a:lnSpc>
                <a:spcPct val="90000"/>
              </a:lnSpc>
              <a:spcAft>
                <a:spcPts val="600"/>
              </a:spcAft>
              <a:buFont typeface="Arial" panose="020B0604020202020204" pitchFamily="34" charset="0"/>
              <a:buChar char="•"/>
            </a:pPr>
            <a:r>
              <a:rPr lang="en-US" sz="1400" dirty="0" err="1">
                <a:sym typeface="Wingdings" pitchFamily="2" charset="2"/>
              </a:rPr>
              <a:t>Tto</a:t>
            </a:r>
            <a:r>
              <a:rPr lang="en-US" sz="1400" dirty="0">
                <a:sym typeface="Wingdings" pitchFamily="2" charset="2"/>
              </a:rPr>
              <a:t>: </a:t>
            </a:r>
            <a:r>
              <a:rPr lang="en-US" sz="1400" i="0" u="none" strike="noStrike" dirty="0" err="1">
                <a:effectLst/>
                <a:sym typeface="Wingdings" pitchFamily="2" charset="2"/>
              </a:rPr>
              <a:t>carbón</a:t>
            </a:r>
            <a:r>
              <a:rPr lang="en-US" sz="1400" i="0" u="none" strike="noStrike" dirty="0">
                <a:effectLst/>
                <a:sym typeface="Wingdings" pitchFamily="2" charset="2"/>
              </a:rPr>
              <a:t> </a:t>
            </a:r>
            <a:r>
              <a:rPr lang="en-US" sz="1400" i="0" u="none" strike="noStrike" dirty="0" err="1">
                <a:effectLst/>
                <a:sym typeface="Wingdings" pitchFamily="2" charset="2"/>
              </a:rPr>
              <a:t>activado</a:t>
            </a:r>
            <a:r>
              <a:rPr lang="en-US" sz="1400" dirty="0">
                <a:sym typeface="Wingdings" pitchFamily="2" charset="2"/>
              </a:rPr>
              <a:t>, </a:t>
            </a:r>
            <a:r>
              <a:rPr lang="en-US" sz="1400" dirty="0" err="1">
                <a:sym typeface="Wingdings" pitchFamily="2" charset="2"/>
              </a:rPr>
              <a:t>bicarbonato</a:t>
            </a:r>
            <a:r>
              <a:rPr lang="en-US" sz="1400" dirty="0">
                <a:sym typeface="Wingdings" pitchFamily="2" charset="2"/>
              </a:rPr>
              <a:t>, NAC,  </a:t>
            </a:r>
            <a:r>
              <a:rPr lang="en-US" sz="1400" dirty="0" err="1">
                <a:sym typeface="Wingdings" pitchFamily="2" charset="2"/>
              </a:rPr>
              <a:t>fluidoterapia</a:t>
            </a:r>
            <a:r>
              <a:rPr lang="en-US" sz="1400" dirty="0">
                <a:sym typeface="Wingdings" pitchFamily="2" charset="2"/>
              </a:rPr>
              <a:t>, DVA, </a:t>
            </a:r>
            <a:r>
              <a:rPr lang="en-US" sz="1400" dirty="0" err="1">
                <a:sym typeface="Wingdings" pitchFamily="2" charset="2"/>
              </a:rPr>
              <a:t>etc</a:t>
            </a:r>
            <a:endParaRPr lang="en-US" sz="1400" i="0" u="none" strike="noStrike" dirty="0">
              <a:effectLst/>
              <a:sym typeface="Wingdings" pitchFamily="2" charset="2"/>
            </a:endParaRPr>
          </a:p>
          <a:p>
            <a:pPr lvl="2" indent="-228600">
              <a:lnSpc>
                <a:spcPct val="90000"/>
              </a:lnSpc>
              <a:spcAft>
                <a:spcPts val="600"/>
              </a:spcAft>
              <a:buFont typeface="Arial" panose="020B0604020202020204" pitchFamily="34" charset="0"/>
              <a:buChar char="•"/>
            </a:pPr>
            <a:r>
              <a:rPr lang="en-US" sz="1400" i="0" u="none" strike="noStrike" dirty="0" err="1">
                <a:effectLst/>
                <a:sym typeface="Wingdings" pitchFamily="2" charset="2"/>
              </a:rPr>
              <a:t>Analítica</a:t>
            </a:r>
            <a:r>
              <a:rPr lang="en-US" sz="1400" dirty="0">
                <a:sym typeface="Wingdings" pitchFamily="2" charset="2"/>
              </a:rPr>
              <a:t>:</a:t>
            </a:r>
            <a:endParaRPr lang="en-US" sz="1400" i="0" u="none" strike="noStrike" dirty="0">
              <a:effectLst/>
              <a:sym typeface="Wingdings" pitchFamily="2" charset="2"/>
            </a:endParaRPr>
          </a:p>
          <a:p>
            <a:pPr lvl="3" indent="-228600">
              <a:lnSpc>
                <a:spcPct val="90000"/>
              </a:lnSpc>
              <a:spcAft>
                <a:spcPts val="600"/>
              </a:spcAft>
              <a:buFont typeface="Arial" panose="020B0604020202020204" pitchFamily="34" charset="0"/>
              <a:buChar char="•"/>
            </a:pPr>
            <a:r>
              <a:rPr lang="en-US" sz="1400" b="1" i="1" dirty="0">
                <a:solidFill>
                  <a:srgbClr val="FF0000"/>
                </a:solidFill>
                <a:sym typeface="Wingdings" pitchFamily="2" charset="2"/>
              </a:rPr>
              <a:t>GOT 14.612, GPT 12.587</a:t>
            </a:r>
            <a:r>
              <a:rPr lang="en-US" sz="1400" dirty="0">
                <a:sym typeface="Wingdings" pitchFamily="2" charset="2"/>
              </a:rPr>
              <a:t>, LDH 14.000 (UI/L)</a:t>
            </a:r>
          </a:p>
          <a:p>
            <a:pPr lvl="3" indent="-228600">
              <a:lnSpc>
                <a:spcPct val="90000"/>
              </a:lnSpc>
              <a:spcAft>
                <a:spcPts val="600"/>
              </a:spcAft>
              <a:buFont typeface="Arial" panose="020B0604020202020204" pitchFamily="34" charset="0"/>
              <a:buChar char="•"/>
            </a:pPr>
            <a:r>
              <a:rPr lang="en-US" sz="1400" b="1" i="1" dirty="0">
                <a:solidFill>
                  <a:srgbClr val="FF0000"/>
                </a:solidFill>
                <a:sym typeface="Wingdings" pitchFamily="2" charset="2"/>
              </a:rPr>
              <a:t>INR 5.06</a:t>
            </a:r>
            <a:endParaRPr lang="en-US" sz="1400" dirty="0">
              <a:sym typeface="Wingdings" pitchFamily="2" charset="2"/>
            </a:endParaRPr>
          </a:p>
          <a:p>
            <a:pPr lvl="3" indent="-228600">
              <a:lnSpc>
                <a:spcPct val="90000"/>
              </a:lnSpc>
              <a:spcAft>
                <a:spcPts val="600"/>
              </a:spcAft>
              <a:buFont typeface="Arial" panose="020B0604020202020204" pitchFamily="34" charset="0"/>
              <a:buChar char="•"/>
            </a:pPr>
            <a:r>
              <a:rPr lang="en-US" sz="1400" b="1" i="1" dirty="0">
                <a:sym typeface="Wingdings" pitchFamily="2" charset="2"/>
              </a:rPr>
              <a:t>pH 6.9, </a:t>
            </a:r>
            <a:r>
              <a:rPr lang="en-US" sz="1400" b="1" i="1" dirty="0" err="1">
                <a:sym typeface="Wingdings" pitchFamily="2" charset="2"/>
              </a:rPr>
              <a:t>láctico</a:t>
            </a:r>
            <a:r>
              <a:rPr lang="en-US" sz="1400" b="1" i="1" dirty="0">
                <a:sym typeface="Wingdings" pitchFamily="2" charset="2"/>
              </a:rPr>
              <a:t> 8 </a:t>
            </a:r>
            <a:r>
              <a:rPr lang="en-US" sz="1400" dirty="0">
                <a:sym typeface="Wingdings" pitchFamily="2" charset="2"/>
              </a:rPr>
              <a:t>mmol/L</a:t>
            </a:r>
          </a:p>
          <a:p>
            <a:pPr lvl="3" indent="-228600">
              <a:lnSpc>
                <a:spcPct val="90000"/>
              </a:lnSpc>
              <a:spcAft>
                <a:spcPts val="600"/>
              </a:spcAft>
              <a:buFont typeface="Arial" panose="020B0604020202020204" pitchFamily="34" charset="0"/>
              <a:buChar char="•"/>
            </a:pPr>
            <a:r>
              <a:rPr lang="en-US" sz="1400" b="1" dirty="0" err="1">
                <a:sym typeface="Wingdings" pitchFamily="2" charset="2"/>
              </a:rPr>
              <a:t>Niveles</a:t>
            </a:r>
            <a:r>
              <a:rPr lang="en-US" sz="1400" b="1" dirty="0">
                <a:sym typeface="Wingdings" pitchFamily="2" charset="2"/>
              </a:rPr>
              <a:t> paracetamol </a:t>
            </a:r>
            <a:r>
              <a:rPr lang="en-US" sz="1400" dirty="0" err="1">
                <a:sym typeface="Wingdings" pitchFamily="2" charset="2"/>
              </a:rPr>
              <a:t>elevados</a:t>
            </a:r>
            <a:r>
              <a:rPr lang="en-US" sz="1400" dirty="0">
                <a:sym typeface="Wingdings" pitchFamily="2" charset="2"/>
              </a:rPr>
              <a:t> (</a:t>
            </a:r>
            <a:r>
              <a:rPr lang="en-US" sz="1400" b="1" dirty="0">
                <a:sym typeface="Wingdings" pitchFamily="2" charset="2"/>
              </a:rPr>
              <a:t>76</a:t>
            </a:r>
            <a:r>
              <a:rPr lang="en-US" sz="1400" dirty="0">
                <a:sym typeface="Wingdings" pitchFamily="2" charset="2"/>
              </a:rPr>
              <a:t> </a:t>
            </a:r>
            <a:r>
              <a:rPr lang="en-US" sz="1400" dirty="0" err="1">
                <a:sym typeface="Wingdings" pitchFamily="2" charset="2"/>
              </a:rPr>
              <a:t>ugr</a:t>
            </a:r>
            <a:r>
              <a:rPr lang="en-US" sz="1400" dirty="0">
                <a:sym typeface="Wingdings" pitchFamily="2" charset="2"/>
              </a:rPr>
              <a:t>/ml),</a:t>
            </a:r>
          </a:p>
          <a:p>
            <a:pPr lvl="3" indent="-228600">
              <a:lnSpc>
                <a:spcPct val="90000"/>
              </a:lnSpc>
              <a:spcAft>
                <a:spcPts val="600"/>
              </a:spcAft>
              <a:buFont typeface="Arial" panose="020B0604020202020204" pitchFamily="34" charset="0"/>
              <a:buChar char="•"/>
            </a:pPr>
            <a:r>
              <a:rPr lang="en-US" sz="1400" dirty="0" err="1">
                <a:sym typeface="Wingdings" pitchFamily="2" charset="2"/>
              </a:rPr>
              <a:t>Benzodiacepinas</a:t>
            </a:r>
            <a:r>
              <a:rPr lang="en-US" sz="1400" dirty="0">
                <a:sym typeface="Wingdings" pitchFamily="2" charset="2"/>
              </a:rPr>
              <a:t> ++</a:t>
            </a:r>
          </a:p>
          <a:p>
            <a:pPr lvl="3" indent="-228600">
              <a:lnSpc>
                <a:spcPct val="90000"/>
              </a:lnSpc>
              <a:spcAft>
                <a:spcPts val="600"/>
              </a:spcAft>
              <a:buFont typeface="Arial" panose="020B0604020202020204" pitchFamily="34" charset="0"/>
              <a:buChar char="•"/>
            </a:pPr>
            <a:endParaRPr lang="en-US" sz="1100" dirty="0">
              <a:sym typeface="Wingdings" pitchFamily="2" charset="2"/>
            </a:endParaRPr>
          </a:p>
          <a:p>
            <a:pPr lvl="1" indent="-228600">
              <a:lnSpc>
                <a:spcPct val="90000"/>
              </a:lnSpc>
              <a:spcAft>
                <a:spcPts val="600"/>
              </a:spcAft>
              <a:buFont typeface="Arial" panose="020B0604020202020204" pitchFamily="34" charset="0"/>
              <a:buChar char="•"/>
            </a:pPr>
            <a:endParaRPr lang="en-US" sz="1100" b="1" dirty="0">
              <a:sym typeface="Wingdings" pitchFamily="2" charset="2"/>
            </a:endParaRPr>
          </a:p>
          <a:p>
            <a:pPr marL="685800" lvl="2">
              <a:lnSpc>
                <a:spcPct val="90000"/>
              </a:lnSpc>
              <a:spcAft>
                <a:spcPts val="600"/>
              </a:spcAft>
            </a:pPr>
            <a:endParaRPr lang="en-US" sz="1100" dirty="0">
              <a:sym typeface="Wingdings" pitchFamily="2" charset="2"/>
            </a:endParaRPr>
          </a:p>
          <a:p>
            <a:pPr lvl="2" indent="-228600">
              <a:lnSpc>
                <a:spcPct val="90000"/>
              </a:lnSpc>
              <a:spcAft>
                <a:spcPts val="600"/>
              </a:spcAft>
              <a:buFont typeface="Arial" panose="020B0604020202020204" pitchFamily="34" charset="0"/>
              <a:buChar char="•"/>
            </a:pPr>
            <a:endParaRPr lang="en-US" sz="1100" dirty="0"/>
          </a:p>
          <a:p>
            <a:pPr lvl="2" indent="-228600">
              <a:lnSpc>
                <a:spcPct val="90000"/>
              </a:lnSpc>
              <a:spcAft>
                <a:spcPts val="600"/>
              </a:spcAft>
              <a:buFont typeface="Arial" panose="020B0604020202020204" pitchFamily="34" charset="0"/>
              <a:buChar char="•"/>
            </a:pPr>
            <a:endParaRPr lang="en-US" sz="1000" b="0" i="0" u="none" strike="noStrike" dirty="0">
              <a:effectLst/>
            </a:endParaRPr>
          </a:p>
        </p:txBody>
      </p:sp>
      <p:sp>
        <p:nvSpPr>
          <p:cNvPr id="3" name="Rectángulo redondeado 2">
            <a:extLst>
              <a:ext uri="{FF2B5EF4-FFF2-40B4-BE49-F238E27FC236}">
                <a16:creationId xmlns:a16="http://schemas.microsoft.com/office/drawing/2014/main" id="{75545D66-21F3-52DB-FE80-3BBD645B83C1}"/>
              </a:ext>
            </a:extLst>
          </p:cNvPr>
          <p:cNvSpPr/>
          <p:nvPr/>
        </p:nvSpPr>
        <p:spPr>
          <a:xfrm>
            <a:off x="3897862" y="4610721"/>
            <a:ext cx="4466549" cy="70655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Traslado UCI de HU Badajoz (UTH)</a:t>
            </a:r>
          </a:p>
        </p:txBody>
      </p:sp>
      <p:grpSp>
        <p:nvGrpSpPr>
          <p:cNvPr id="5" name="Grupo 4">
            <a:extLst>
              <a:ext uri="{FF2B5EF4-FFF2-40B4-BE49-F238E27FC236}">
                <a16:creationId xmlns:a16="http://schemas.microsoft.com/office/drawing/2014/main" id="{2095DFF9-38EC-532D-F55A-03998765C1BA}"/>
              </a:ext>
            </a:extLst>
          </p:cNvPr>
          <p:cNvGrpSpPr/>
          <p:nvPr/>
        </p:nvGrpSpPr>
        <p:grpSpPr>
          <a:xfrm>
            <a:off x="8826734" y="122150"/>
            <a:ext cx="1189287" cy="310223"/>
            <a:chOff x="86926" y="115481"/>
            <a:chExt cx="5208405" cy="1161793"/>
          </a:xfrm>
        </p:grpSpPr>
        <p:pic>
          <p:nvPicPr>
            <p:cNvPr id="6" name="Imagen 5" descr="Forma&#10;&#10;El contenido generado por IA puede ser incorrecto.">
              <a:extLst>
                <a:ext uri="{FF2B5EF4-FFF2-40B4-BE49-F238E27FC236}">
                  <a16:creationId xmlns:a16="http://schemas.microsoft.com/office/drawing/2014/main" id="{F8CB0F09-2950-5128-15DB-84279855EC72}"/>
                </a:ext>
              </a:extLst>
            </p:cNvPr>
            <p:cNvPicPr/>
            <p:nvPr/>
          </p:nvPicPr>
          <p:blipFill>
            <a:blip r:embed="rId5">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7" name="Imagen 6">
              <a:extLst>
                <a:ext uri="{FF2B5EF4-FFF2-40B4-BE49-F238E27FC236}">
                  <a16:creationId xmlns:a16="http://schemas.microsoft.com/office/drawing/2014/main" id="{7A78EB4C-D913-8848-5798-E4B286D220D7}"/>
                </a:ext>
              </a:extLst>
            </p:cNvPr>
            <p:cNvPicPr/>
            <p:nvPr/>
          </p:nvPicPr>
          <p:blipFill>
            <a:blip r:embed="rId6"/>
            <a:stretch>
              <a:fillRect/>
            </a:stretch>
          </p:blipFill>
          <p:spPr>
            <a:xfrm>
              <a:off x="1856096" y="115481"/>
              <a:ext cx="2217969" cy="1161793"/>
            </a:xfrm>
            <a:prstGeom prst="rect">
              <a:avLst/>
            </a:prstGeom>
          </p:spPr>
        </p:pic>
        <p:pic>
          <p:nvPicPr>
            <p:cNvPr id="8" name="Imagen 7">
              <a:extLst>
                <a:ext uri="{FF2B5EF4-FFF2-40B4-BE49-F238E27FC236}">
                  <a16:creationId xmlns:a16="http://schemas.microsoft.com/office/drawing/2014/main" id="{D5730498-4669-82FE-FEE0-C2D1AD34C6AE}"/>
                </a:ext>
              </a:extLst>
            </p:cNvPr>
            <p:cNvPicPr/>
            <p:nvPr/>
          </p:nvPicPr>
          <p:blipFill>
            <a:blip r:embed="rId7"/>
            <a:stretch>
              <a:fillRect/>
            </a:stretch>
          </p:blipFill>
          <p:spPr>
            <a:xfrm>
              <a:off x="4127756" y="426292"/>
              <a:ext cx="1167575" cy="823142"/>
            </a:xfrm>
            <a:prstGeom prst="rect">
              <a:avLst/>
            </a:prstGeom>
          </p:spPr>
        </p:pic>
      </p:grpSp>
    </p:spTree>
    <p:extLst>
      <p:ext uri="{BB962C8B-B14F-4D97-AF65-F5344CB8AC3E}">
        <p14:creationId xmlns:p14="http://schemas.microsoft.com/office/powerpoint/2010/main" val="9064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7CD96-2D74-74C5-94BC-1B678BDABEC4}"/>
              </a:ext>
            </a:extLst>
          </p:cNvPr>
          <p:cNvSpPr>
            <a:spLocks noGrp="1"/>
          </p:cNvSpPr>
          <p:nvPr>
            <p:ph type="title"/>
          </p:nvPr>
        </p:nvSpPr>
        <p:spPr>
          <a:xfrm>
            <a:off x="693042" y="540360"/>
            <a:ext cx="8694539" cy="642975"/>
          </a:xfrm>
        </p:spPr>
        <p:txBody>
          <a:bodyPr>
            <a:noAutofit/>
          </a:bodyPr>
          <a:lstStyle/>
          <a:p>
            <a:r>
              <a:rPr lang="en-US" sz="3200" b="1" dirty="0" err="1">
                <a:ea typeface="Nunito Sans Bold" pitchFamily="34" charset="-122"/>
                <a:cs typeface="Nunito Sans Bold" pitchFamily="34" charset="-120"/>
              </a:rPr>
              <a:t>Evolución</a:t>
            </a:r>
            <a:r>
              <a:rPr lang="en-US" sz="3200" b="1" dirty="0">
                <a:ea typeface="Nunito Sans Bold" pitchFamily="34" charset="-122"/>
                <a:cs typeface="Nunito Sans Bold" pitchFamily="34" charset="-120"/>
              </a:rPr>
              <a:t> </a:t>
            </a:r>
            <a:r>
              <a:rPr lang="en-US" sz="3200" b="1" dirty="0" err="1">
                <a:ea typeface="Nunito Sans Bold" pitchFamily="34" charset="-122"/>
                <a:cs typeface="Nunito Sans Bold" pitchFamily="34" charset="-120"/>
              </a:rPr>
              <a:t>desfavorable</a:t>
            </a:r>
            <a:r>
              <a:rPr lang="en-US" sz="3200" b="1" dirty="0">
                <a:ea typeface="Nunito Sans Bold" pitchFamily="34" charset="-122"/>
                <a:cs typeface="Nunito Sans Bold" pitchFamily="34" charset="-120"/>
              </a:rPr>
              <a:t>:</a:t>
            </a:r>
            <a:br>
              <a:rPr lang="en-US" sz="3200" dirty="0">
                <a:solidFill>
                  <a:schemeClr val="accent2">
                    <a:lumMod val="75000"/>
                  </a:schemeClr>
                </a:solidFill>
              </a:rPr>
            </a:br>
            <a:endParaRPr lang="es-ES" sz="3200" dirty="0"/>
          </a:p>
        </p:txBody>
      </p:sp>
      <p:graphicFrame>
        <p:nvGraphicFramePr>
          <p:cNvPr id="22" name="CuadroTexto 6">
            <a:extLst>
              <a:ext uri="{FF2B5EF4-FFF2-40B4-BE49-F238E27FC236}">
                <a16:creationId xmlns:a16="http://schemas.microsoft.com/office/drawing/2014/main" id="{529AD36A-79AD-04B9-25D2-13ECF99D9560}"/>
              </a:ext>
            </a:extLst>
          </p:cNvPr>
          <p:cNvGraphicFramePr/>
          <p:nvPr>
            <p:extLst>
              <p:ext uri="{D42A27DB-BD31-4B8C-83A1-F6EECF244321}">
                <p14:modId xmlns:p14="http://schemas.microsoft.com/office/powerpoint/2010/main" val="2215797927"/>
              </p:ext>
            </p:extLst>
          </p:nvPr>
        </p:nvGraphicFramePr>
        <p:xfrm>
          <a:off x="801661" y="735725"/>
          <a:ext cx="3579197" cy="493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a:extLst>
              <a:ext uri="{FF2B5EF4-FFF2-40B4-BE49-F238E27FC236}">
                <a16:creationId xmlns:a16="http://schemas.microsoft.com/office/drawing/2014/main" id="{B8CD4910-B20C-A95A-F958-09DD18E4FC02}"/>
              </a:ext>
            </a:extLst>
          </p:cNvPr>
          <p:cNvGraphicFramePr/>
          <p:nvPr>
            <p:extLst>
              <p:ext uri="{D42A27DB-BD31-4B8C-83A1-F6EECF244321}">
                <p14:modId xmlns:p14="http://schemas.microsoft.com/office/powerpoint/2010/main" val="3149422283"/>
              </p:ext>
            </p:extLst>
          </p:nvPr>
        </p:nvGraphicFramePr>
        <p:xfrm>
          <a:off x="5747868" y="271179"/>
          <a:ext cx="3047908" cy="30177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Gráfico 10" descr="Preguntas contorno">
            <a:extLst>
              <a:ext uri="{FF2B5EF4-FFF2-40B4-BE49-F238E27FC236}">
                <a16:creationId xmlns:a16="http://schemas.microsoft.com/office/drawing/2014/main" id="{73211568-F4CA-EE40-F725-95BD6CAA39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84889" y="1469229"/>
            <a:ext cx="825363" cy="825363"/>
          </a:xfrm>
          <a:prstGeom prst="rect">
            <a:avLst/>
          </a:prstGeom>
        </p:spPr>
      </p:pic>
      <p:sp>
        <p:nvSpPr>
          <p:cNvPr id="12" name="Marcador de contenido 7">
            <a:extLst>
              <a:ext uri="{FF2B5EF4-FFF2-40B4-BE49-F238E27FC236}">
                <a16:creationId xmlns:a16="http://schemas.microsoft.com/office/drawing/2014/main" id="{72B038E4-3EA2-3B30-50B2-4B44C4E9AAE2}"/>
              </a:ext>
            </a:extLst>
          </p:cNvPr>
          <p:cNvSpPr>
            <a:spLocks noGrp="1"/>
          </p:cNvSpPr>
          <p:nvPr>
            <p:ph idx="1"/>
          </p:nvPr>
        </p:nvSpPr>
        <p:spPr>
          <a:xfrm>
            <a:off x="5379450" y="3329260"/>
            <a:ext cx="3899514" cy="2149900"/>
          </a:xfrm>
          <a:ln w="19050"/>
        </p:spPr>
        <p:style>
          <a:lnRef idx="2">
            <a:schemeClr val="accent2"/>
          </a:lnRef>
          <a:fillRef idx="1">
            <a:schemeClr val="lt1"/>
          </a:fillRef>
          <a:effectRef idx="0">
            <a:schemeClr val="accent2"/>
          </a:effectRef>
          <a:fontRef idx="minor">
            <a:schemeClr val="dk1"/>
          </a:fontRef>
        </p:style>
        <p:txBody>
          <a:bodyPr>
            <a:normAutofit lnSpcReduction="10000"/>
          </a:bodyPr>
          <a:lstStyle/>
          <a:p>
            <a:endParaRPr lang="es-ES" sz="1600" i="1" dirty="0">
              <a:ln w="0"/>
              <a:solidFill>
                <a:schemeClr val="tx1"/>
              </a:solidFill>
              <a:effectLst>
                <a:outerShdw blurRad="38100" dist="19050" dir="2700000" algn="tl" rotWithShape="0">
                  <a:schemeClr val="dk1">
                    <a:alpha val="40000"/>
                  </a:schemeClr>
                </a:outerShdw>
              </a:effectLst>
            </a:endParaRPr>
          </a:p>
          <a:p>
            <a:r>
              <a:rPr lang="es-ES" sz="1700" i="1" dirty="0">
                <a:ln w="0"/>
                <a:solidFill>
                  <a:schemeClr val="tx1"/>
                </a:solidFill>
                <a:effectLst>
                  <a:outerShdw blurRad="38100" dist="19050" dir="2700000" algn="tl" rotWithShape="0">
                    <a:schemeClr val="dk1">
                      <a:alpha val="40000"/>
                    </a:schemeClr>
                  </a:outerShdw>
                </a:effectLst>
              </a:rPr>
              <a:t>Sin trasplante </a:t>
            </a:r>
            <a:r>
              <a:rPr lang="es-ES" sz="1700" i="1" dirty="0">
                <a:ln w="0"/>
                <a:solidFill>
                  <a:schemeClr val="tx1"/>
                </a:solidFill>
                <a:effectLst>
                  <a:outerShdw blurRad="38100" dist="19050" dir="2700000" algn="tl" rotWithShape="0">
                    <a:schemeClr val="dk1">
                      <a:alpha val="40000"/>
                    </a:schemeClr>
                  </a:outerShdw>
                </a:effectLst>
                <a:sym typeface="Wingdings" pitchFamily="2" charset="2"/>
              </a:rPr>
              <a:t></a:t>
            </a:r>
            <a:r>
              <a:rPr lang="es-ES" sz="1700" i="1" dirty="0">
                <a:ln w="0"/>
                <a:solidFill>
                  <a:schemeClr val="tx1"/>
                </a:solidFill>
                <a:effectLst>
                  <a:outerShdw blurRad="38100" dist="19050" dir="2700000" algn="tl" rotWithShape="0">
                    <a:schemeClr val="dk1">
                      <a:alpha val="40000"/>
                    </a:schemeClr>
                  </a:outerShdw>
                </a:effectLst>
              </a:rPr>
              <a:t> elevada mortalidad</a:t>
            </a:r>
          </a:p>
          <a:p>
            <a:pPr marL="0" indent="0">
              <a:buNone/>
            </a:pPr>
            <a:endParaRPr lang="es-ES" sz="1700" i="1" dirty="0">
              <a:ln w="0"/>
              <a:solidFill>
                <a:schemeClr val="tx1"/>
              </a:solidFill>
              <a:effectLst>
                <a:outerShdw blurRad="38100" dist="19050" dir="2700000" algn="tl" rotWithShape="0">
                  <a:schemeClr val="dk1">
                    <a:alpha val="40000"/>
                  </a:schemeClr>
                </a:outerShdw>
              </a:effectLst>
            </a:endParaRPr>
          </a:p>
          <a:p>
            <a:r>
              <a:rPr lang="es-ES" sz="1700" i="1" dirty="0">
                <a:ln w="0"/>
                <a:solidFill>
                  <a:schemeClr val="tx1"/>
                </a:solidFill>
                <a:effectLst>
                  <a:outerShdw blurRad="38100" dist="19050" dir="2700000" algn="tl" rotWithShape="0">
                    <a:schemeClr val="dk1">
                      <a:alpha val="40000"/>
                    </a:schemeClr>
                  </a:outerShdw>
                </a:effectLst>
              </a:rPr>
              <a:t>Tras trasplante</a:t>
            </a:r>
            <a:r>
              <a:rPr lang="es-ES" sz="1700" i="1" dirty="0">
                <a:ln w="0"/>
                <a:solidFill>
                  <a:schemeClr val="tx1"/>
                </a:solidFill>
                <a:effectLst>
                  <a:outerShdw blurRad="38100" dist="19050" dir="2700000" algn="tl" rotWithShape="0">
                    <a:schemeClr val="dk1">
                      <a:alpha val="40000"/>
                    </a:schemeClr>
                  </a:outerShdw>
                </a:effectLst>
                <a:sym typeface="Wingdings" pitchFamily="2" charset="2"/>
              </a:rPr>
              <a:t> pronóstico incierto</a:t>
            </a:r>
            <a:endParaRPr lang="es-ES" sz="1700" i="1" dirty="0">
              <a:ln w="0"/>
              <a:solidFill>
                <a:schemeClr val="tx1"/>
              </a:solidFill>
              <a:effectLst>
                <a:outerShdw blurRad="38100" dist="19050" dir="2700000" algn="tl" rotWithShape="0">
                  <a:schemeClr val="dk1">
                    <a:alpha val="40000"/>
                  </a:schemeClr>
                </a:outerShdw>
              </a:effectLst>
            </a:endParaRPr>
          </a:p>
          <a:p>
            <a:pPr lvl="1"/>
            <a:endParaRPr lang="es-ES" sz="1300" i="1" dirty="0">
              <a:ln w="0"/>
              <a:solidFill>
                <a:schemeClr val="tx1"/>
              </a:solidFill>
              <a:effectLst>
                <a:outerShdw blurRad="38100" dist="19050" dir="2700000" algn="tl" rotWithShape="0">
                  <a:schemeClr val="dk1">
                    <a:alpha val="40000"/>
                  </a:schemeClr>
                </a:outerShdw>
              </a:effectLst>
            </a:endParaRPr>
          </a:p>
          <a:p>
            <a:pPr lvl="1"/>
            <a:r>
              <a:rPr lang="es-ES" sz="1300" i="1" dirty="0">
                <a:ln w="0"/>
                <a:solidFill>
                  <a:schemeClr val="tx1"/>
                </a:solidFill>
                <a:effectLst>
                  <a:outerShdw blurRad="38100" dist="19050" dir="2700000" algn="tl" rotWithShape="0">
                    <a:schemeClr val="dk1">
                      <a:alpha val="40000"/>
                    </a:schemeClr>
                  </a:outerShdw>
                </a:effectLst>
              </a:rPr>
              <a:t>¿ Consentimiento?</a:t>
            </a:r>
          </a:p>
          <a:p>
            <a:pPr lvl="1"/>
            <a:r>
              <a:rPr lang="es-ES" sz="1300" dirty="0">
                <a:ln w="0"/>
                <a:solidFill>
                  <a:schemeClr val="tx1"/>
                </a:solidFill>
                <a:effectLst>
                  <a:outerShdw blurRad="38100" dist="19050" dir="2700000" algn="tl" rotWithShape="0">
                    <a:schemeClr val="dk1">
                      <a:alpha val="40000"/>
                    </a:schemeClr>
                  </a:outerShdw>
                </a:effectLst>
              </a:rPr>
              <a:t>¿ Adherencia?</a:t>
            </a:r>
          </a:p>
          <a:p>
            <a:pPr lvl="1"/>
            <a:r>
              <a:rPr lang="es-ES" sz="1300" dirty="0">
                <a:ln w="0"/>
                <a:solidFill>
                  <a:schemeClr val="tx1"/>
                </a:solidFill>
                <a:effectLst>
                  <a:outerShdw blurRad="38100" dist="19050" dir="2700000" algn="tl" rotWithShape="0">
                    <a:schemeClr val="dk1">
                      <a:alpha val="40000"/>
                    </a:schemeClr>
                  </a:outerShdw>
                </a:effectLst>
              </a:rPr>
              <a:t>¿ Riesgo recurrencia?</a:t>
            </a:r>
          </a:p>
          <a:p>
            <a:pPr lvl="1"/>
            <a:endParaRPr lang="es-ES" sz="1069" i="1" dirty="0">
              <a:ln w="0"/>
              <a:solidFill>
                <a:schemeClr val="tx1"/>
              </a:solidFill>
              <a:effectLst>
                <a:outerShdw blurRad="38100" dist="19050" dir="2700000" algn="tl" rotWithShape="0">
                  <a:schemeClr val="dk1">
                    <a:alpha val="40000"/>
                  </a:schemeClr>
                </a:outerShdw>
              </a:effectLst>
            </a:endParaRPr>
          </a:p>
        </p:txBody>
      </p:sp>
      <p:grpSp>
        <p:nvGrpSpPr>
          <p:cNvPr id="3" name="Grupo 2">
            <a:extLst>
              <a:ext uri="{FF2B5EF4-FFF2-40B4-BE49-F238E27FC236}">
                <a16:creationId xmlns:a16="http://schemas.microsoft.com/office/drawing/2014/main" id="{FAC60628-1ECB-5106-CA0E-E25EBD14005B}"/>
              </a:ext>
            </a:extLst>
          </p:cNvPr>
          <p:cNvGrpSpPr/>
          <p:nvPr/>
        </p:nvGrpSpPr>
        <p:grpSpPr>
          <a:xfrm>
            <a:off x="8826734" y="122150"/>
            <a:ext cx="1189287" cy="310223"/>
            <a:chOff x="86926" y="115481"/>
            <a:chExt cx="5208405" cy="1161793"/>
          </a:xfrm>
        </p:grpSpPr>
        <p:pic>
          <p:nvPicPr>
            <p:cNvPr id="4" name="Imagen 3" descr="Forma&#10;&#10;El contenido generado por IA puede ser incorrecto.">
              <a:extLst>
                <a:ext uri="{FF2B5EF4-FFF2-40B4-BE49-F238E27FC236}">
                  <a16:creationId xmlns:a16="http://schemas.microsoft.com/office/drawing/2014/main" id="{6D2D6C95-3904-C846-0B8D-93F13D56DF30}"/>
                </a:ext>
              </a:extLst>
            </p:cNvPr>
            <p:cNvPicPr/>
            <p:nvPr/>
          </p:nvPicPr>
          <p:blipFill>
            <a:blip r:embed="rId15">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5" name="Imagen 4">
              <a:extLst>
                <a:ext uri="{FF2B5EF4-FFF2-40B4-BE49-F238E27FC236}">
                  <a16:creationId xmlns:a16="http://schemas.microsoft.com/office/drawing/2014/main" id="{4F3C8A6C-1D1C-C64C-1FAD-98D95A07B37A}"/>
                </a:ext>
              </a:extLst>
            </p:cNvPr>
            <p:cNvPicPr/>
            <p:nvPr/>
          </p:nvPicPr>
          <p:blipFill>
            <a:blip r:embed="rId16"/>
            <a:stretch>
              <a:fillRect/>
            </a:stretch>
          </p:blipFill>
          <p:spPr>
            <a:xfrm>
              <a:off x="1856096" y="115481"/>
              <a:ext cx="2217969" cy="1161793"/>
            </a:xfrm>
            <a:prstGeom prst="rect">
              <a:avLst/>
            </a:prstGeom>
          </p:spPr>
        </p:pic>
        <p:pic>
          <p:nvPicPr>
            <p:cNvPr id="7" name="Imagen 6">
              <a:extLst>
                <a:ext uri="{FF2B5EF4-FFF2-40B4-BE49-F238E27FC236}">
                  <a16:creationId xmlns:a16="http://schemas.microsoft.com/office/drawing/2014/main" id="{F2854747-8595-210E-5835-1D21ECFF3FA2}"/>
                </a:ext>
              </a:extLst>
            </p:cNvPr>
            <p:cNvPicPr/>
            <p:nvPr/>
          </p:nvPicPr>
          <p:blipFill>
            <a:blip r:embed="rId17"/>
            <a:stretch>
              <a:fillRect/>
            </a:stretch>
          </p:blipFill>
          <p:spPr>
            <a:xfrm>
              <a:off x="4127756" y="426292"/>
              <a:ext cx="1167575" cy="823142"/>
            </a:xfrm>
            <a:prstGeom prst="rect">
              <a:avLst/>
            </a:prstGeom>
          </p:spPr>
        </p:pic>
      </p:grpSp>
    </p:spTree>
    <p:extLst>
      <p:ext uri="{BB962C8B-B14F-4D97-AF65-F5344CB8AC3E}">
        <p14:creationId xmlns:p14="http://schemas.microsoft.com/office/powerpoint/2010/main" val="266957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2"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EE9251-3E2A-5DB2-EA48-86EA2DF1125B}"/>
              </a:ext>
            </a:extLst>
          </p:cNvPr>
          <p:cNvSpPr txBox="1"/>
          <p:nvPr/>
        </p:nvSpPr>
        <p:spPr>
          <a:xfrm>
            <a:off x="952500" y="152400"/>
            <a:ext cx="5860738" cy="549732"/>
          </a:xfrm>
          <a:prstGeom prst="rect">
            <a:avLst/>
          </a:prstGeom>
        </p:spPr>
        <p:txBody>
          <a:bodyPr vert="horz" lIns="91440" tIns="45720" rIns="91440" bIns="45720" rtlCol="0" anchor="b" anchorCtr="0" compatLnSpc="0">
            <a:normAutofit/>
          </a:bodyPr>
          <a:lstStyle/>
          <a:p>
            <a:pPr marL="0" marR="0" lvl="0" indent="0">
              <a:lnSpc>
                <a:spcPct val="90000"/>
              </a:lnSpc>
              <a:spcBef>
                <a:spcPct val="0"/>
              </a:spcBef>
              <a:spcAft>
                <a:spcPts val="600"/>
              </a:spcAft>
              <a:tabLst/>
              <a:defRPr sz="4000"/>
            </a:pPr>
            <a:endParaRPr lang="en-US" sz="3000" b="1" i="0" u="wavyHeavy" strike="noStrike" kern="1200" cap="none" dirty="0">
              <a:ln>
                <a:noFill/>
              </a:ln>
              <a:solidFill>
                <a:schemeClr val="accent2"/>
              </a:solidFill>
              <a:uFillTx/>
              <a:ea typeface="+mj-ea"/>
              <a:cs typeface="+mj-cs"/>
            </a:endParaRPr>
          </a:p>
        </p:txBody>
      </p:sp>
      <p:sp>
        <p:nvSpPr>
          <p:cNvPr id="4" name="TextBox 3">
            <a:extLst>
              <a:ext uri="{FF2B5EF4-FFF2-40B4-BE49-F238E27FC236}">
                <a16:creationId xmlns:a16="http://schemas.microsoft.com/office/drawing/2014/main" id="{9E27B234-AA87-F239-BCC4-5F309717A523}"/>
              </a:ext>
            </a:extLst>
          </p:cNvPr>
          <p:cNvSpPr txBox="1"/>
          <p:nvPr/>
        </p:nvSpPr>
        <p:spPr>
          <a:xfrm>
            <a:off x="365760" y="923112"/>
            <a:ext cx="5608320" cy="4595038"/>
          </a:xfrm>
          <a:prstGeom prst="rect">
            <a:avLst/>
          </a:prstGeom>
        </p:spPr>
        <p:txBody>
          <a:bodyPr vert="horz" lIns="91440" tIns="45720" rIns="91440" bIns="45720" rtlCol="0" anchorCtr="0" compatLnSpc="0">
            <a:normAutofit/>
          </a:bodyPr>
          <a:lstStyle/>
          <a:p>
            <a:pPr lvl="2" indent="-228600">
              <a:lnSpc>
                <a:spcPct val="90000"/>
              </a:lnSpc>
              <a:spcAft>
                <a:spcPts val="600"/>
              </a:spcAft>
              <a:buFont typeface="Arial" panose="020B0604020202020204" pitchFamily="34" charset="0"/>
              <a:buChar char="•"/>
            </a:pPr>
            <a:endParaRPr lang="en-US" sz="600" b="0" i="0" u="none" strike="noStrike" dirty="0">
              <a:effectLst/>
            </a:endParaRPr>
          </a:p>
        </p:txBody>
      </p:sp>
      <p:sp>
        <p:nvSpPr>
          <p:cNvPr id="3" name="Rectángulo redondeado 2">
            <a:extLst>
              <a:ext uri="{FF2B5EF4-FFF2-40B4-BE49-F238E27FC236}">
                <a16:creationId xmlns:a16="http://schemas.microsoft.com/office/drawing/2014/main" id="{9ECF7A78-16AE-5B39-E8E7-08754086EAF6}"/>
              </a:ext>
            </a:extLst>
          </p:cNvPr>
          <p:cNvSpPr/>
          <p:nvPr/>
        </p:nvSpPr>
        <p:spPr>
          <a:xfrm>
            <a:off x="194723" y="275412"/>
            <a:ext cx="5950394" cy="85344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Valoración urgente </a:t>
            </a:r>
            <a:r>
              <a:rPr lang="es-ES" sz="2800" u="sng" dirty="0">
                <a:solidFill>
                  <a:schemeClr val="tx1"/>
                </a:solidFill>
              </a:rPr>
              <a:t>Psiquiatría</a:t>
            </a:r>
            <a:r>
              <a:rPr lang="es-ES" sz="2800" dirty="0">
                <a:solidFill>
                  <a:schemeClr val="tx1"/>
                </a:solidFill>
              </a:rPr>
              <a:t>:</a:t>
            </a:r>
          </a:p>
        </p:txBody>
      </p:sp>
      <p:sp>
        <p:nvSpPr>
          <p:cNvPr id="7" name="CuadroTexto 6">
            <a:extLst>
              <a:ext uri="{FF2B5EF4-FFF2-40B4-BE49-F238E27FC236}">
                <a16:creationId xmlns:a16="http://schemas.microsoft.com/office/drawing/2014/main" id="{F13863EE-B4F3-FA00-1D67-0F258DBE9840}"/>
              </a:ext>
            </a:extLst>
          </p:cNvPr>
          <p:cNvSpPr txBox="1"/>
          <p:nvPr/>
        </p:nvSpPr>
        <p:spPr>
          <a:xfrm>
            <a:off x="127018" y="1091035"/>
            <a:ext cx="6448323" cy="4484305"/>
          </a:xfrm>
          <a:prstGeom prst="rect">
            <a:avLst/>
          </a:prstGeom>
          <a:noFill/>
        </p:spPr>
        <p:txBody>
          <a:bodyPr wrap="square">
            <a:spAutoFit/>
          </a:bodyPr>
          <a:lstStyle/>
          <a:p>
            <a:pPr lvl="1" indent="-228600">
              <a:lnSpc>
                <a:spcPct val="90000"/>
              </a:lnSpc>
              <a:spcAft>
                <a:spcPts val="600"/>
              </a:spcAft>
              <a:buFont typeface="Arial" panose="020B0604020202020204" pitchFamily="34" charset="0"/>
              <a:buChar char="•"/>
            </a:pPr>
            <a:r>
              <a:rPr lang="en-US" sz="1400" dirty="0" err="1"/>
              <a:t>Paciente</a:t>
            </a:r>
            <a:r>
              <a:rPr lang="en-US" sz="1400" dirty="0"/>
              <a:t> </a:t>
            </a:r>
            <a:r>
              <a:rPr lang="en-US" sz="1400" dirty="0" err="1"/>
              <a:t>encefalopática</a:t>
            </a:r>
            <a:r>
              <a:rPr lang="en-US" sz="1400" dirty="0"/>
              <a:t> </a:t>
            </a:r>
            <a:r>
              <a:rPr lang="en-US" sz="1400" dirty="0">
                <a:sym typeface="Wingdings" pitchFamily="2" charset="2"/>
              </a:rPr>
              <a:t></a:t>
            </a:r>
            <a:r>
              <a:rPr lang="en-US" sz="1400" b="1" dirty="0" err="1"/>
              <a:t>Entrevista</a:t>
            </a:r>
            <a:r>
              <a:rPr lang="en-US" sz="1400" b="1" dirty="0"/>
              <a:t> madre</a:t>
            </a:r>
          </a:p>
          <a:p>
            <a:pPr lvl="1" indent="-228600">
              <a:lnSpc>
                <a:spcPct val="90000"/>
              </a:lnSpc>
              <a:spcAft>
                <a:spcPts val="600"/>
              </a:spcAft>
              <a:buFont typeface="Arial" panose="020B0604020202020204" pitchFamily="34" charset="0"/>
              <a:buChar char="•"/>
            </a:pPr>
            <a:endParaRPr lang="en-US" sz="1400" b="1" i="0" u="none" strike="noStrike" dirty="0">
              <a:effectLst/>
            </a:endParaRPr>
          </a:p>
          <a:p>
            <a:pPr lvl="1" indent="-228600">
              <a:lnSpc>
                <a:spcPct val="90000"/>
              </a:lnSpc>
              <a:spcAft>
                <a:spcPts val="600"/>
              </a:spcAft>
              <a:buFont typeface="Arial" panose="020B0604020202020204" pitchFamily="34" charset="0"/>
              <a:buChar char="•"/>
            </a:pPr>
            <a:r>
              <a:rPr lang="en-US" sz="1400" b="1" dirty="0" err="1">
                <a:solidFill>
                  <a:schemeClr val="accent2">
                    <a:lumMod val="75000"/>
                  </a:schemeClr>
                </a:solidFill>
              </a:rPr>
              <a:t>Revisión</a:t>
            </a:r>
            <a:r>
              <a:rPr lang="en-US" sz="1400" dirty="0"/>
              <a:t> de </a:t>
            </a:r>
            <a:r>
              <a:rPr lang="en-US" sz="1400" b="1" dirty="0">
                <a:solidFill>
                  <a:schemeClr val="accent2">
                    <a:lumMod val="75000"/>
                  </a:schemeClr>
                </a:solidFill>
              </a:rPr>
              <a:t>Hª Clinica</a:t>
            </a:r>
            <a:r>
              <a:rPr lang="en-US" sz="1400" dirty="0"/>
              <a:t>: </a:t>
            </a:r>
            <a:endParaRPr lang="en-US" sz="1400" i="0" u="none" strike="noStrike" dirty="0">
              <a:effectLst/>
            </a:endParaRPr>
          </a:p>
          <a:p>
            <a:pPr lvl="2" indent="-228600">
              <a:lnSpc>
                <a:spcPct val="90000"/>
              </a:lnSpc>
              <a:spcAft>
                <a:spcPts val="600"/>
              </a:spcAft>
              <a:buFont typeface="Arial" panose="020B0604020202020204" pitchFamily="34" charset="0"/>
              <a:buChar char="•"/>
            </a:pPr>
            <a:r>
              <a:rPr lang="en-US" sz="1400" b="1" dirty="0" err="1"/>
              <a:t>Posibilidad</a:t>
            </a:r>
            <a:r>
              <a:rPr lang="en-US" sz="1400" b="1" dirty="0"/>
              <a:t> </a:t>
            </a:r>
            <a:r>
              <a:rPr lang="en-US" sz="1400" dirty="0" err="1"/>
              <a:t>elevada</a:t>
            </a:r>
            <a:r>
              <a:rPr lang="en-US" sz="1400" dirty="0"/>
              <a:t> </a:t>
            </a:r>
            <a:r>
              <a:rPr lang="en-US" sz="1400" b="1" dirty="0" err="1"/>
              <a:t>arrepentimiento</a:t>
            </a:r>
            <a:r>
              <a:rPr lang="en-US" sz="1400" b="1" dirty="0"/>
              <a:t> </a:t>
            </a:r>
            <a:r>
              <a:rPr lang="en-US" sz="1400" dirty="0"/>
              <a:t>(tr. </a:t>
            </a:r>
            <a:r>
              <a:rPr lang="en-US" sz="1400" dirty="0" err="1"/>
              <a:t>personalidad</a:t>
            </a:r>
            <a:r>
              <a:rPr lang="en-US" sz="1400" dirty="0"/>
              <a:t>)</a:t>
            </a:r>
          </a:p>
          <a:p>
            <a:pPr lvl="2" indent="-228600">
              <a:lnSpc>
                <a:spcPct val="90000"/>
              </a:lnSpc>
              <a:spcAft>
                <a:spcPts val="600"/>
              </a:spcAft>
              <a:buFont typeface="Arial" panose="020B0604020202020204" pitchFamily="34" charset="0"/>
              <a:buChar char="•"/>
            </a:pPr>
            <a:r>
              <a:rPr lang="en-US" sz="1400" b="1" i="0" u="none" strike="noStrike" dirty="0" err="1">
                <a:effectLst/>
              </a:rPr>
              <a:t>Patología</a:t>
            </a:r>
            <a:r>
              <a:rPr lang="en-US" sz="1400" b="1" i="0" u="none" strike="noStrike" dirty="0">
                <a:effectLst/>
              </a:rPr>
              <a:t> </a:t>
            </a:r>
            <a:r>
              <a:rPr lang="en-US" sz="1400" b="1" i="0" u="none" strike="noStrike" dirty="0" err="1">
                <a:effectLst/>
              </a:rPr>
              <a:t>tratable</a:t>
            </a:r>
            <a:r>
              <a:rPr lang="en-US" sz="1400" dirty="0"/>
              <a:t>, </a:t>
            </a:r>
            <a:r>
              <a:rPr lang="en-US" sz="1400" i="0" u="none" strike="noStrike" dirty="0">
                <a:effectLst/>
              </a:rPr>
              <a:t>recuperable</a:t>
            </a:r>
          </a:p>
          <a:p>
            <a:pPr lvl="2" indent="-228600">
              <a:lnSpc>
                <a:spcPct val="90000"/>
              </a:lnSpc>
              <a:spcAft>
                <a:spcPts val="600"/>
              </a:spcAft>
              <a:buFont typeface="Arial" panose="020B0604020202020204" pitchFamily="34" charset="0"/>
              <a:buChar char="•"/>
            </a:pPr>
            <a:r>
              <a:rPr lang="en-US" sz="1400" b="1" dirty="0" err="1"/>
              <a:t>Apoyo</a:t>
            </a:r>
            <a:r>
              <a:rPr lang="en-US" sz="1400" b="1" dirty="0"/>
              <a:t> </a:t>
            </a:r>
            <a:r>
              <a:rPr lang="en-US" sz="1400" b="1" dirty="0" err="1"/>
              <a:t>psicosocial</a:t>
            </a:r>
            <a:r>
              <a:rPr lang="en-US" sz="1400" b="1" dirty="0">
                <a:sym typeface="Wingdings" pitchFamily="2" charset="2"/>
              </a:rPr>
              <a:t> </a:t>
            </a:r>
            <a:r>
              <a:rPr lang="en-US" sz="1400" dirty="0"/>
              <a:t>Buena </a:t>
            </a:r>
            <a:r>
              <a:rPr lang="en-US" sz="1400" dirty="0" err="1"/>
              <a:t>adaptación</a:t>
            </a:r>
            <a:r>
              <a:rPr lang="en-US" sz="1400" dirty="0"/>
              <a:t> al CRR</a:t>
            </a:r>
          </a:p>
          <a:p>
            <a:pPr lvl="2" indent="-228600">
              <a:lnSpc>
                <a:spcPct val="90000"/>
              </a:lnSpc>
              <a:spcAft>
                <a:spcPts val="600"/>
              </a:spcAft>
              <a:buFont typeface="Arial" panose="020B0604020202020204" pitchFamily="34" charset="0"/>
              <a:buChar char="•"/>
            </a:pPr>
            <a:r>
              <a:rPr lang="en-US" sz="1400" b="1" i="0" u="none" strike="noStrike" dirty="0" err="1">
                <a:effectLst/>
              </a:rPr>
              <a:t>Adherencia</a:t>
            </a:r>
            <a:r>
              <a:rPr lang="en-US" sz="1400" b="1" dirty="0"/>
              <a:t>:</a:t>
            </a:r>
          </a:p>
          <a:p>
            <a:pPr lvl="3" indent="-228600">
              <a:lnSpc>
                <a:spcPct val="90000"/>
              </a:lnSpc>
              <a:spcAft>
                <a:spcPts val="600"/>
              </a:spcAft>
              <a:buFont typeface="Arial" panose="020B0604020202020204" pitchFamily="34" charset="0"/>
              <a:buChar char="•"/>
            </a:pPr>
            <a:r>
              <a:rPr lang="en-US" sz="1400" b="1" i="0" u="none" strike="noStrike" dirty="0">
                <a:effectLst/>
              </a:rPr>
              <a:t>No</a:t>
            </a:r>
            <a:r>
              <a:rPr lang="en-US" sz="1400" i="0" u="none" strike="noStrike" dirty="0">
                <a:effectLst/>
              </a:rPr>
              <a:t> </a:t>
            </a:r>
            <a:r>
              <a:rPr lang="en-US" sz="1400" b="1" dirty="0" err="1"/>
              <a:t>tóxicos</a:t>
            </a:r>
            <a:r>
              <a:rPr lang="en-US" sz="1400" b="1" i="0" u="none" strike="noStrike" dirty="0">
                <a:effectLst/>
              </a:rPr>
              <a:t> </a:t>
            </a:r>
            <a:endParaRPr lang="en-US" sz="1400" i="0" u="none" strike="noStrike" dirty="0">
              <a:effectLst/>
            </a:endParaRPr>
          </a:p>
          <a:p>
            <a:pPr lvl="3" indent="-228600">
              <a:lnSpc>
                <a:spcPct val="90000"/>
              </a:lnSpc>
              <a:spcAft>
                <a:spcPts val="600"/>
              </a:spcAft>
              <a:buFont typeface="Arial" panose="020B0604020202020204" pitchFamily="34" charset="0"/>
              <a:buChar char="•"/>
            </a:pPr>
            <a:r>
              <a:rPr lang="en-US" sz="1400" b="1" dirty="0" err="1"/>
              <a:t>Cumplimiento</a:t>
            </a:r>
            <a:r>
              <a:rPr lang="en-US" sz="1400" b="1" dirty="0"/>
              <a:t> </a:t>
            </a:r>
            <a:r>
              <a:rPr lang="en-US" sz="1400" b="1" dirty="0" err="1"/>
              <a:t>terapéutico</a:t>
            </a:r>
            <a:r>
              <a:rPr lang="en-US" sz="1400" b="1" dirty="0"/>
              <a:t> </a:t>
            </a:r>
            <a:r>
              <a:rPr lang="en-US" sz="1400" dirty="0" err="1"/>
              <a:t>previo</a:t>
            </a:r>
            <a:endParaRPr lang="en-US" sz="1400" i="0" u="none" strike="noStrike" dirty="0">
              <a:effectLst/>
            </a:endParaRPr>
          </a:p>
          <a:p>
            <a:pPr marL="685800" lvl="2">
              <a:lnSpc>
                <a:spcPct val="90000"/>
              </a:lnSpc>
              <a:spcAft>
                <a:spcPts val="600"/>
              </a:spcAft>
            </a:pPr>
            <a:endParaRPr lang="en-US" sz="1400" i="0" u="none" strike="noStrike" dirty="0">
              <a:effectLst/>
            </a:endParaRPr>
          </a:p>
          <a:p>
            <a:pPr lvl="1" indent="-228600">
              <a:lnSpc>
                <a:spcPct val="90000"/>
              </a:lnSpc>
              <a:spcAft>
                <a:spcPts val="600"/>
              </a:spcAft>
              <a:buFont typeface="Arial" panose="020B0604020202020204" pitchFamily="34" charset="0"/>
              <a:buChar char="•"/>
            </a:pPr>
            <a:endParaRPr lang="en-US" sz="1400" b="1" u="sng" dirty="0">
              <a:solidFill>
                <a:srgbClr val="FF0000"/>
              </a:solidFill>
            </a:endParaRPr>
          </a:p>
          <a:p>
            <a:pPr lvl="1" indent="-228600">
              <a:spcAft>
                <a:spcPts val="600"/>
              </a:spcAft>
              <a:buFont typeface="Arial" panose="020B0604020202020204" pitchFamily="34" charset="0"/>
              <a:buChar char="•"/>
            </a:pPr>
            <a:r>
              <a:rPr lang="en-US" b="1" u="sng" dirty="0">
                <a:solidFill>
                  <a:srgbClr val="C00000"/>
                </a:solidFill>
              </a:rPr>
              <a:t>No </a:t>
            </a:r>
            <a:r>
              <a:rPr lang="en-US" b="1" u="sng" dirty="0" err="1">
                <a:solidFill>
                  <a:srgbClr val="C00000"/>
                </a:solidFill>
              </a:rPr>
              <a:t>existe</a:t>
            </a:r>
            <a:r>
              <a:rPr lang="en-US" b="1" u="sng" dirty="0">
                <a:solidFill>
                  <a:srgbClr val="C00000"/>
                </a:solidFill>
              </a:rPr>
              <a:t> </a:t>
            </a:r>
            <a:r>
              <a:rPr lang="en-US" u="sng" dirty="0" err="1">
                <a:solidFill>
                  <a:srgbClr val="C00000"/>
                </a:solidFill>
              </a:rPr>
              <a:t>por</a:t>
            </a:r>
            <a:r>
              <a:rPr lang="en-US" u="sng" dirty="0">
                <a:solidFill>
                  <a:srgbClr val="C00000"/>
                </a:solidFill>
              </a:rPr>
              <a:t> </a:t>
            </a:r>
            <a:r>
              <a:rPr lang="en-US" u="sng" dirty="0" err="1">
                <a:solidFill>
                  <a:srgbClr val="C00000"/>
                </a:solidFill>
              </a:rPr>
              <a:t>su</a:t>
            </a:r>
            <a:r>
              <a:rPr lang="en-US" u="sng" dirty="0">
                <a:solidFill>
                  <a:srgbClr val="C00000"/>
                </a:solidFill>
              </a:rPr>
              <a:t> </a:t>
            </a:r>
            <a:r>
              <a:rPr lang="en-US" u="sng" dirty="0" err="1">
                <a:solidFill>
                  <a:srgbClr val="C00000"/>
                </a:solidFill>
              </a:rPr>
              <a:t>patología</a:t>
            </a:r>
            <a:r>
              <a:rPr lang="en-US" u="sng" dirty="0">
                <a:solidFill>
                  <a:srgbClr val="C00000"/>
                </a:solidFill>
              </a:rPr>
              <a:t> </a:t>
            </a:r>
            <a:r>
              <a:rPr lang="en-US" u="sng" dirty="0" err="1">
                <a:solidFill>
                  <a:srgbClr val="C00000"/>
                </a:solidFill>
              </a:rPr>
              <a:t>Psiquiátrica</a:t>
            </a:r>
            <a:r>
              <a:rPr lang="en-US" u="sng" dirty="0">
                <a:solidFill>
                  <a:srgbClr val="C00000"/>
                </a:solidFill>
              </a:rPr>
              <a:t> </a:t>
            </a:r>
            <a:r>
              <a:rPr lang="en-US" b="1" u="sng" dirty="0" err="1">
                <a:solidFill>
                  <a:srgbClr val="C00000"/>
                </a:solidFill>
              </a:rPr>
              <a:t>contraindicación</a:t>
            </a:r>
            <a:r>
              <a:rPr lang="en-US" b="1" u="sng" dirty="0">
                <a:solidFill>
                  <a:srgbClr val="C00000"/>
                </a:solidFill>
              </a:rPr>
              <a:t> </a:t>
            </a:r>
            <a:r>
              <a:rPr lang="en-US" b="1" u="sng" dirty="0" err="1">
                <a:solidFill>
                  <a:srgbClr val="C00000"/>
                </a:solidFill>
              </a:rPr>
              <a:t>absoluta</a:t>
            </a:r>
            <a:r>
              <a:rPr lang="en-US" u="sng" dirty="0">
                <a:solidFill>
                  <a:srgbClr val="C00000"/>
                </a:solidFill>
              </a:rPr>
              <a:t> </a:t>
            </a:r>
          </a:p>
          <a:p>
            <a:pPr lvl="1" indent="-228600">
              <a:spcAft>
                <a:spcPts val="600"/>
              </a:spcAft>
              <a:buFont typeface="Arial" panose="020B0604020202020204" pitchFamily="34" charset="0"/>
              <a:buChar char="•"/>
            </a:pPr>
            <a:r>
              <a:rPr lang="en-US" sz="1600" dirty="0"/>
              <a:t>C</a:t>
            </a:r>
            <a:r>
              <a:rPr lang="en-US" sz="1600" i="0" u="none" strike="noStrike" dirty="0">
                <a:effectLst/>
              </a:rPr>
              <a:t>ompromiso </a:t>
            </a:r>
            <a:r>
              <a:rPr lang="en-US" sz="1600" i="0" u="none" strike="noStrike" dirty="0" err="1">
                <a:effectLst/>
              </a:rPr>
              <a:t>seguimiento</a:t>
            </a:r>
            <a:r>
              <a:rPr lang="en-US" sz="1600" i="0" u="none" strike="noStrike" dirty="0">
                <a:effectLst/>
              </a:rPr>
              <a:t> </a:t>
            </a:r>
            <a:r>
              <a:rPr lang="en-US" sz="1600" dirty="0" err="1"/>
              <a:t>estrecho</a:t>
            </a:r>
            <a:r>
              <a:rPr lang="en-US" sz="1600" dirty="0"/>
              <a:t>.</a:t>
            </a:r>
          </a:p>
          <a:p>
            <a:pPr lvl="1" indent="-228600">
              <a:spcAft>
                <a:spcPts val="600"/>
              </a:spcAft>
              <a:buFont typeface="Arial" panose="020B0604020202020204" pitchFamily="34" charset="0"/>
              <a:buChar char="•"/>
            </a:pPr>
            <a:endParaRPr lang="en-US" sz="1400" i="0" u="none" strike="noStrike" dirty="0">
              <a:effectLst/>
            </a:endParaRPr>
          </a:p>
          <a:p>
            <a:pPr marL="228600" lvl="1">
              <a:lnSpc>
                <a:spcPct val="90000"/>
              </a:lnSpc>
              <a:spcAft>
                <a:spcPts val="600"/>
              </a:spcAft>
            </a:pPr>
            <a:endParaRPr lang="en-US" sz="1200" i="0" u="none" strike="noStrike" dirty="0">
              <a:effectLst/>
            </a:endParaRPr>
          </a:p>
        </p:txBody>
      </p:sp>
      <p:sp>
        <p:nvSpPr>
          <p:cNvPr id="5" name="Flecha abajo 4">
            <a:extLst>
              <a:ext uri="{FF2B5EF4-FFF2-40B4-BE49-F238E27FC236}">
                <a16:creationId xmlns:a16="http://schemas.microsoft.com/office/drawing/2014/main" id="{6A3D06EC-5B84-CE42-A218-FBD7CC0388FA}"/>
              </a:ext>
            </a:extLst>
          </p:cNvPr>
          <p:cNvSpPr/>
          <p:nvPr/>
        </p:nvSpPr>
        <p:spPr>
          <a:xfrm>
            <a:off x="2628252" y="3615272"/>
            <a:ext cx="449580" cy="354237"/>
          </a:xfrm>
          <a:prstGeom prst="downArrow">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n w="22225">
                <a:solidFill>
                  <a:schemeClr val="accent2"/>
                </a:solidFill>
                <a:prstDash val="solid"/>
              </a:ln>
              <a:solidFill>
                <a:schemeClr val="accent2">
                  <a:lumMod val="40000"/>
                  <a:lumOff val="60000"/>
                </a:schemeClr>
              </a:solidFill>
            </a:endParaRPr>
          </a:p>
        </p:txBody>
      </p:sp>
      <p:pic>
        <p:nvPicPr>
          <p:cNvPr id="12" name="Imagen 11" descr="Dos personas con burbujas de voz">
            <a:extLst>
              <a:ext uri="{FF2B5EF4-FFF2-40B4-BE49-F238E27FC236}">
                <a16:creationId xmlns:a16="http://schemas.microsoft.com/office/drawing/2014/main" id="{452890F8-3F19-B94F-3D60-C58F090BA9A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7772" r="9569" b="963"/>
          <a:stretch/>
        </p:blipFill>
        <p:spPr>
          <a:xfrm>
            <a:off x="6575341" y="0"/>
            <a:ext cx="3505284" cy="5670685"/>
          </a:xfrm>
          <a:prstGeom prst="rect">
            <a:avLst/>
          </a:prstGeom>
        </p:spPr>
      </p:pic>
    </p:spTree>
    <p:extLst>
      <p:ext uri="{BB962C8B-B14F-4D97-AF65-F5344CB8AC3E}">
        <p14:creationId xmlns:p14="http://schemas.microsoft.com/office/powerpoint/2010/main" val="259458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42" y="252677"/>
            <a:ext cx="8694539" cy="827220"/>
          </a:xfrm>
        </p:spPr>
        <p:txBody>
          <a:bodyPr>
            <a:normAutofit fontScale="90000"/>
          </a:bodyPr>
          <a:lstStyle/>
          <a:p>
            <a:br>
              <a:rPr lang="es-ES" dirty="0"/>
            </a:br>
            <a:r>
              <a:rPr lang="es-ES" dirty="0">
                <a:latin typeface="+mn-lt"/>
              </a:rPr>
              <a:t>P</a:t>
            </a:r>
            <a:r>
              <a:rPr dirty="0" err="1">
                <a:latin typeface="+mn-lt"/>
              </a:rPr>
              <a:t>siqui</a:t>
            </a:r>
            <a:r>
              <a:rPr lang="es-ES" dirty="0">
                <a:latin typeface="+mn-lt"/>
              </a:rPr>
              <a:t>a</a:t>
            </a:r>
            <a:r>
              <a:rPr dirty="0">
                <a:latin typeface="+mn-lt"/>
              </a:rPr>
              <a:t>tr</a:t>
            </a:r>
            <a:r>
              <a:rPr lang="es-ES" dirty="0" err="1">
                <a:latin typeface="+mn-lt"/>
              </a:rPr>
              <a:t>ía</a:t>
            </a:r>
            <a:r>
              <a:rPr dirty="0">
                <a:latin typeface="+mn-lt"/>
              </a:rPr>
              <a:t> y </a:t>
            </a:r>
            <a:r>
              <a:rPr lang="es-ES" dirty="0">
                <a:latin typeface="+mn-lt"/>
              </a:rPr>
              <a:t>T</a:t>
            </a:r>
            <a:r>
              <a:rPr dirty="0" err="1">
                <a:latin typeface="+mn-lt"/>
              </a:rPr>
              <a:t>rabaj</a:t>
            </a:r>
            <a:r>
              <a:rPr lang="es-ES" dirty="0">
                <a:latin typeface="+mn-lt"/>
              </a:rPr>
              <a:t>ador</a:t>
            </a:r>
            <a:r>
              <a:rPr dirty="0">
                <a:latin typeface="+mn-lt"/>
              </a:rPr>
              <a:t> </a:t>
            </a:r>
            <a:r>
              <a:rPr lang="es-ES" dirty="0">
                <a:latin typeface="+mn-lt"/>
              </a:rPr>
              <a:t>S</a:t>
            </a:r>
            <a:r>
              <a:rPr dirty="0" err="1">
                <a:latin typeface="+mn-lt"/>
              </a:rPr>
              <a:t>ocial</a:t>
            </a:r>
            <a:r>
              <a:rPr lang="es-ES" dirty="0">
                <a:latin typeface="+mn-lt"/>
              </a:rPr>
              <a:t>:</a:t>
            </a:r>
            <a:endParaRPr dirty="0">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2518460113"/>
              </p:ext>
            </p:extLst>
          </p:nvPr>
        </p:nvGraphicFramePr>
        <p:xfrm>
          <a:off x="133815" y="1581830"/>
          <a:ext cx="4480716" cy="3522987"/>
        </p:xfrm>
        <a:graphic>
          <a:graphicData uri="http://schemas.openxmlformats.org/drawingml/2006/table">
            <a:tbl>
              <a:tblPr firstRow="1" bandRow="1">
                <a:tableStyleId>{5C22544A-7EE6-4342-B048-85BDC9FD1C3A}</a:tableStyleId>
              </a:tblPr>
              <a:tblGrid>
                <a:gridCol w="2042974">
                  <a:extLst>
                    <a:ext uri="{9D8B030D-6E8A-4147-A177-3AD203B41FA5}">
                      <a16:colId xmlns:a16="http://schemas.microsoft.com/office/drawing/2014/main" val="20000"/>
                    </a:ext>
                  </a:extLst>
                </a:gridCol>
                <a:gridCol w="1395884">
                  <a:extLst>
                    <a:ext uri="{9D8B030D-6E8A-4147-A177-3AD203B41FA5}">
                      <a16:colId xmlns:a16="http://schemas.microsoft.com/office/drawing/2014/main" val="20002"/>
                    </a:ext>
                  </a:extLst>
                </a:gridCol>
                <a:gridCol w="1041858">
                  <a:extLst>
                    <a:ext uri="{9D8B030D-6E8A-4147-A177-3AD203B41FA5}">
                      <a16:colId xmlns:a16="http://schemas.microsoft.com/office/drawing/2014/main" val="20003"/>
                    </a:ext>
                  </a:extLst>
                </a:gridCol>
              </a:tblGrid>
              <a:tr h="436373">
                <a:tc>
                  <a:txBody>
                    <a:bodyPr/>
                    <a:lstStyle/>
                    <a:p>
                      <a:pPr>
                        <a:defRPr sz="1200" b="1"/>
                      </a:pPr>
                      <a:r>
                        <a:rPr sz="1200" dirty="0" err="1"/>
                        <a:t>Guía</a:t>
                      </a:r>
                      <a:r>
                        <a:rPr sz="1200" dirty="0"/>
                        <a:t> </a:t>
                      </a:r>
                    </a:p>
                  </a:txBody>
                  <a:tcPr marL="75607" marR="75607" marT="37804" marB="37804"/>
                </a:tc>
                <a:tc>
                  <a:txBody>
                    <a:bodyPr/>
                    <a:lstStyle/>
                    <a:p>
                      <a:pPr>
                        <a:defRPr sz="1200" b="1"/>
                      </a:pPr>
                      <a:r>
                        <a:rPr sz="1200" dirty="0" err="1"/>
                        <a:t>Psiquiatría</a:t>
                      </a:r>
                      <a:endParaRPr sz="1200" dirty="0"/>
                    </a:p>
                  </a:txBody>
                  <a:tcPr marL="75607" marR="75607" marT="37804" marB="37804"/>
                </a:tc>
                <a:tc>
                  <a:txBody>
                    <a:bodyPr/>
                    <a:lstStyle/>
                    <a:p>
                      <a:pPr>
                        <a:defRPr sz="1200" b="1"/>
                      </a:pPr>
                      <a:r>
                        <a:rPr sz="1200" dirty="0" err="1"/>
                        <a:t>Trabaj</a:t>
                      </a:r>
                      <a:r>
                        <a:rPr lang="es-ES" sz="1200" dirty="0"/>
                        <a:t>ador</a:t>
                      </a:r>
                      <a:r>
                        <a:rPr sz="1200" dirty="0"/>
                        <a:t> social </a:t>
                      </a:r>
                    </a:p>
                  </a:txBody>
                  <a:tcPr marL="75607" marR="75607" marT="37804" marB="37804"/>
                </a:tc>
                <a:extLst>
                  <a:ext uri="{0D108BD9-81ED-4DB2-BD59-A6C34878D82A}">
                    <a16:rowId xmlns:a16="http://schemas.microsoft.com/office/drawing/2014/main" val="10000"/>
                  </a:ext>
                </a:extLst>
              </a:tr>
              <a:tr h="659123">
                <a:tc>
                  <a:txBody>
                    <a:bodyPr/>
                    <a:lstStyle/>
                    <a:p>
                      <a:pPr>
                        <a:defRPr sz="1100"/>
                      </a:pPr>
                      <a:r>
                        <a:rPr sz="1050" b="1" dirty="0"/>
                        <a:t>EASL</a:t>
                      </a:r>
                      <a:r>
                        <a:rPr sz="1050" dirty="0"/>
                        <a:t> – Clinical Practice Guidelines on Liver Transplantation (</a:t>
                      </a:r>
                      <a:r>
                        <a:rPr sz="1050" b="1" dirty="0"/>
                        <a:t>2024</a:t>
                      </a:r>
                      <a:r>
                        <a:rPr sz="1050" dirty="0"/>
                        <a:t>)</a:t>
                      </a:r>
                    </a:p>
                  </a:txBody>
                  <a:tcPr marL="75607" marR="75607" marT="37804" marB="37804"/>
                </a:tc>
                <a:tc>
                  <a:txBody>
                    <a:bodyPr/>
                    <a:lstStyle/>
                    <a:p>
                      <a:pPr>
                        <a:defRPr sz="1100"/>
                      </a:pPr>
                      <a:r>
                        <a:rPr sz="1050" dirty="0" err="1"/>
                        <a:t>Selectiva</a:t>
                      </a:r>
                      <a:r>
                        <a:rPr lang="es-ES" sz="1050" dirty="0"/>
                        <a:t> (</a:t>
                      </a:r>
                      <a:r>
                        <a:rPr sz="1050" dirty="0" err="1"/>
                        <a:t>obligatoria</a:t>
                      </a:r>
                      <a:r>
                        <a:rPr sz="1050" dirty="0"/>
                        <a:t> </a:t>
                      </a:r>
                      <a:r>
                        <a:rPr sz="1050" dirty="0" err="1"/>
                        <a:t>en</a:t>
                      </a:r>
                      <a:r>
                        <a:rPr sz="1050" dirty="0"/>
                        <a:t> ALD</a:t>
                      </a:r>
                      <a:r>
                        <a:rPr lang="es-ES" sz="1050" dirty="0"/>
                        <a:t>)</a:t>
                      </a:r>
                      <a:endParaRPr sz="1050" dirty="0"/>
                    </a:p>
                  </a:txBody>
                  <a:tcPr marL="75607" marR="75607" marT="37804" marB="37804">
                    <a:solidFill>
                      <a:srgbClr val="F8EDDA"/>
                    </a:solidFill>
                  </a:tcPr>
                </a:tc>
                <a:tc>
                  <a:txBody>
                    <a:bodyPr/>
                    <a:lstStyle/>
                    <a:p>
                      <a:pPr>
                        <a:defRPr sz="1100"/>
                      </a:pPr>
                      <a:r>
                        <a:rPr lang="es-ES" sz="1050" dirty="0"/>
                        <a:t>No explícito</a:t>
                      </a:r>
                      <a:endParaRPr sz="1050" dirty="0"/>
                    </a:p>
                  </a:txBody>
                  <a:tcPr marL="75607" marR="75607" marT="37804" marB="37804">
                    <a:solidFill>
                      <a:schemeClr val="accent3">
                        <a:lumMod val="20000"/>
                        <a:lumOff val="80000"/>
                      </a:schemeClr>
                    </a:solidFill>
                  </a:tcPr>
                </a:tc>
                <a:extLst>
                  <a:ext uri="{0D108BD9-81ED-4DB2-BD59-A6C34878D82A}">
                    <a16:rowId xmlns:a16="http://schemas.microsoft.com/office/drawing/2014/main" val="10001"/>
                  </a:ext>
                </a:extLst>
              </a:tr>
              <a:tr h="590134">
                <a:tc>
                  <a:txBody>
                    <a:bodyPr/>
                    <a:lstStyle/>
                    <a:p>
                      <a:pPr>
                        <a:defRPr sz="1100"/>
                      </a:pPr>
                      <a:r>
                        <a:rPr sz="1050" b="1" dirty="0"/>
                        <a:t>AASLD</a:t>
                      </a:r>
                      <a:r>
                        <a:rPr sz="1050" dirty="0"/>
                        <a:t> – Evaluation for Liver Transplantation in Adults (</a:t>
                      </a:r>
                      <a:r>
                        <a:rPr sz="1050" b="1" dirty="0"/>
                        <a:t>2014</a:t>
                      </a:r>
                      <a:r>
                        <a:rPr sz="1050" dirty="0"/>
                        <a:t>)</a:t>
                      </a:r>
                    </a:p>
                  </a:txBody>
                  <a:tcPr marL="75607" marR="75607" marT="37804" marB="37804"/>
                </a:tc>
                <a:tc>
                  <a:txBody>
                    <a:bodyPr/>
                    <a:lstStyle/>
                    <a:p>
                      <a:pPr>
                        <a:defRPr sz="1100"/>
                      </a:pPr>
                      <a:r>
                        <a:rPr sz="1050" dirty="0" err="1"/>
                        <a:t>Selectiva</a:t>
                      </a:r>
                      <a:r>
                        <a:rPr sz="1050" dirty="0"/>
                        <a:t> (</a:t>
                      </a:r>
                      <a:r>
                        <a:rPr sz="1050" dirty="0" err="1"/>
                        <a:t>trastorno</a:t>
                      </a:r>
                      <a:r>
                        <a:rPr lang="es-ES" sz="1050" dirty="0"/>
                        <a:t> mental</a:t>
                      </a:r>
                      <a:r>
                        <a:rPr sz="1050" dirty="0"/>
                        <a:t>, </a:t>
                      </a:r>
                      <a:r>
                        <a:rPr sz="1050" dirty="0" err="1"/>
                        <a:t>abuso</a:t>
                      </a:r>
                      <a:r>
                        <a:rPr lang="es-ES" sz="1050" dirty="0"/>
                        <a:t> sustancias</a:t>
                      </a:r>
                      <a:r>
                        <a:rPr sz="1050" dirty="0"/>
                        <a:t>)</a:t>
                      </a:r>
                    </a:p>
                  </a:txBody>
                  <a:tcPr marL="75607" marR="75607" marT="37804" marB="37804">
                    <a:solidFill>
                      <a:srgbClr val="F8EDDA"/>
                    </a:solidFill>
                  </a:tcPr>
                </a:tc>
                <a:tc>
                  <a:txBody>
                    <a:bodyPr/>
                    <a:lstStyle/>
                    <a:p>
                      <a:pPr>
                        <a:defRPr sz="1100"/>
                      </a:pPr>
                      <a:r>
                        <a:rPr sz="1050" dirty="0"/>
                        <a:t>No </a:t>
                      </a:r>
                      <a:r>
                        <a:rPr sz="1050" dirty="0" err="1"/>
                        <a:t>explícito</a:t>
                      </a:r>
                      <a:endParaRPr sz="1050" dirty="0"/>
                    </a:p>
                  </a:txBody>
                  <a:tcPr marL="75607" marR="75607" marT="37804" marB="37804">
                    <a:solidFill>
                      <a:schemeClr val="accent3">
                        <a:lumMod val="20000"/>
                        <a:lumOff val="80000"/>
                      </a:schemeClr>
                    </a:solidFill>
                  </a:tcPr>
                </a:tc>
                <a:extLst>
                  <a:ext uri="{0D108BD9-81ED-4DB2-BD59-A6C34878D82A}">
                    <a16:rowId xmlns:a16="http://schemas.microsoft.com/office/drawing/2014/main" val="10002"/>
                  </a:ext>
                </a:extLst>
              </a:tr>
              <a:tr h="659123">
                <a:tc>
                  <a:txBody>
                    <a:bodyPr/>
                    <a:lstStyle/>
                    <a:p>
                      <a:pPr>
                        <a:defRPr sz="1100"/>
                      </a:pPr>
                      <a:r>
                        <a:rPr sz="1050" b="1" dirty="0"/>
                        <a:t>BSG/BLTG – UK </a:t>
                      </a:r>
                      <a:endParaRPr lang="es-ES" sz="1050" b="1" dirty="0"/>
                    </a:p>
                    <a:p>
                      <a:pPr>
                        <a:defRPr sz="1100"/>
                      </a:pPr>
                      <a:r>
                        <a:rPr sz="1050" dirty="0"/>
                        <a:t>Adult LT Guideline (</a:t>
                      </a:r>
                      <a:r>
                        <a:rPr sz="1050" b="1" dirty="0"/>
                        <a:t>2020</a:t>
                      </a:r>
                      <a:r>
                        <a:rPr sz="1050" dirty="0"/>
                        <a:t>)</a:t>
                      </a:r>
                    </a:p>
                  </a:txBody>
                  <a:tcPr marL="75607" marR="75607" marT="37804" marB="37804"/>
                </a:tc>
                <a:tc>
                  <a:txBody>
                    <a:bodyPr/>
                    <a:lstStyle/>
                    <a:p>
                      <a:pPr>
                        <a:defRPr sz="1100"/>
                      </a:pPr>
                      <a:r>
                        <a:rPr sz="1050" dirty="0" err="1"/>
                        <a:t>Selectiva</a:t>
                      </a:r>
                      <a:r>
                        <a:rPr lang="es-ES" sz="1050" dirty="0"/>
                        <a:t> según riesgo</a:t>
                      </a:r>
                      <a:endParaRPr sz="1050" dirty="0"/>
                    </a:p>
                  </a:txBody>
                  <a:tcPr marL="75607" marR="75607" marT="37804" marB="37804">
                    <a:solidFill>
                      <a:srgbClr val="F8EDDA"/>
                    </a:solidFill>
                  </a:tcPr>
                </a:tc>
                <a:tc>
                  <a:txBody>
                    <a:bodyPr/>
                    <a:lstStyle/>
                    <a:p>
                      <a:pPr>
                        <a:defRPr sz="1100"/>
                      </a:pPr>
                      <a:r>
                        <a:rPr sz="1050" dirty="0"/>
                        <a:t>No </a:t>
                      </a:r>
                      <a:r>
                        <a:rPr sz="1050" dirty="0" err="1"/>
                        <a:t>explícito</a:t>
                      </a:r>
                      <a:endParaRPr sz="1050" dirty="0"/>
                    </a:p>
                  </a:txBody>
                  <a:tcPr marL="75607" marR="75607" marT="37804" marB="37804">
                    <a:solidFill>
                      <a:schemeClr val="accent3">
                        <a:lumMod val="20000"/>
                        <a:lumOff val="80000"/>
                      </a:schemeClr>
                    </a:solidFill>
                  </a:tcPr>
                </a:tc>
                <a:extLst>
                  <a:ext uri="{0D108BD9-81ED-4DB2-BD59-A6C34878D82A}">
                    <a16:rowId xmlns:a16="http://schemas.microsoft.com/office/drawing/2014/main" val="10003"/>
                  </a:ext>
                </a:extLst>
              </a:tr>
              <a:tr h="659123">
                <a:tc>
                  <a:txBody>
                    <a:bodyPr/>
                    <a:lstStyle/>
                    <a:p>
                      <a:pPr>
                        <a:defRPr sz="1100"/>
                      </a:pPr>
                      <a:r>
                        <a:rPr sz="1050" b="1" dirty="0"/>
                        <a:t>BC Transplant </a:t>
                      </a:r>
                      <a:r>
                        <a:rPr sz="1050" dirty="0"/>
                        <a:t>– Clinical G</a:t>
                      </a:r>
                      <a:r>
                        <a:rPr lang="es-ES" sz="1050" dirty="0" err="1"/>
                        <a:t>uidelines</a:t>
                      </a:r>
                      <a:r>
                        <a:rPr lang="es-ES" sz="1050" dirty="0"/>
                        <a:t> </a:t>
                      </a:r>
                      <a:r>
                        <a:rPr lang="es-ES" sz="1050" dirty="0" err="1"/>
                        <a:t>for</a:t>
                      </a:r>
                      <a:r>
                        <a:rPr lang="es-ES" sz="1050" dirty="0"/>
                        <a:t> </a:t>
                      </a:r>
                      <a:r>
                        <a:rPr lang="es-ES" sz="1050" dirty="0" err="1"/>
                        <a:t>Liver</a:t>
                      </a:r>
                      <a:r>
                        <a:rPr lang="es-ES" sz="1050" dirty="0"/>
                        <a:t> </a:t>
                      </a:r>
                      <a:r>
                        <a:rPr lang="es-ES" sz="1050" dirty="0" err="1"/>
                        <a:t>Transplantation</a:t>
                      </a:r>
                      <a:r>
                        <a:rPr lang="es-ES" sz="1050" dirty="0"/>
                        <a:t> </a:t>
                      </a:r>
                      <a:r>
                        <a:rPr sz="1050" dirty="0"/>
                        <a:t>(</a:t>
                      </a:r>
                      <a:r>
                        <a:rPr sz="1050" b="1" dirty="0"/>
                        <a:t>2023</a:t>
                      </a:r>
                      <a:r>
                        <a:rPr sz="1050" dirty="0"/>
                        <a:t>)</a:t>
                      </a:r>
                    </a:p>
                  </a:txBody>
                  <a:tcPr marL="75607" marR="75607" marT="37804" marB="37804"/>
                </a:tc>
                <a:tc>
                  <a:txBody>
                    <a:bodyPr/>
                    <a:lstStyle/>
                    <a:p>
                      <a:pPr>
                        <a:defRPr sz="1100"/>
                      </a:pPr>
                      <a:r>
                        <a:rPr sz="1050" dirty="0" err="1"/>
                        <a:t>Selectiva</a:t>
                      </a:r>
                      <a:r>
                        <a:rPr sz="1050" dirty="0"/>
                        <a:t> </a:t>
                      </a:r>
                      <a:r>
                        <a:rPr sz="1050" dirty="0" err="1"/>
                        <a:t>según</a:t>
                      </a:r>
                      <a:r>
                        <a:rPr sz="1050" dirty="0"/>
                        <a:t> </a:t>
                      </a:r>
                      <a:r>
                        <a:rPr lang="es-ES" sz="1050" dirty="0"/>
                        <a:t>riesgo</a:t>
                      </a:r>
                      <a:endParaRPr sz="1050" dirty="0"/>
                    </a:p>
                  </a:txBody>
                  <a:tcPr marL="75607" marR="75607" marT="37804" marB="37804">
                    <a:solidFill>
                      <a:srgbClr val="F8EDDA"/>
                    </a:solidFill>
                  </a:tcPr>
                </a:tc>
                <a:tc>
                  <a:txBody>
                    <a:bodyPr/>
                    <a:lstStyle/>
                    <a:p>
                      <a:pPr>
                        <a:defRPr sz="1100"/>
                      </a:pPr>
                      <a:r>
                        <a:rPr sz="1050" b="1" dirty="0" err="1"/>
                        <a:t>Sí</a:t>
                      </a:r>
                      <a:r>
                        <a:rPr sz="1050" dirty="0"/>
                        <a:t>, </a:t>
                      </a:r>
                      <a:r>
                        <a:rPr sz="1050" dirty="0" err="1"/>
                        <a:t>explícito</a:t>
                      </a:r>
                      <a:endParaRPr sz="1050" dirty="0"/>
                    </a:p>
                  </a:txBody>
                  <a:tcPr marL="75607" marR="75607" marT="37804" marB="37804">
                    <a:solidFill>
                      <a:schemeClr val="accent3">
                        <a:lumMod val="20000"/>
                        <a:lumOff val="80000"/>
                      </a:schemeClr>
                    </a:solidFill>
                  </a:tcPr>
                </a:tc>
                <a:extLst>
                  <a:ext uri="{0D108BD9-81ED-4DB2-BD59-A6C34878D82A}">
                    <a16:rowId xmlns:a16="http://schemas.microsoft.com/office/drawing/2014/main" val="10004"/>
                  </a:ext>
                </a:extLst>
              </a:tr>
              <a:tr h="514116">
                <a:tc>
                  <a:txBody>
                    <a:bodyPr/>
                    <a:lstStyle/>
                    <a:p>
                      <a:pPr>
                        <a:defRPr sz="1100"/>
                      </a:pPr>
                      <a:r>
                        <a:rPr sz="1050" b="1" dirty="0"/>
                        <a:t>Mayo Clinic </a:t>
                      </a:r>
                      <a:r>
                        <a:rPr sz="1050" dirty="0"/>
                        <a:t>– Liver Transplant Protocol (</a:t>
                      </a:r>
                      <a:r>
                        <a:rPr sz="1050" b="1" dirty="0"/>
                        <a:t>2023</a:t>
                      </a:r>
                      <a:r>
                        <a:rPr sz="1050" dirty="0"/>
                        <a:t>)</a:t>
                      </a:r>
                    </a:p>
                  </a:txBody>
                  <a:tcPr marL="75607" marR="75607" marT="37804" marB="37804"/>
                </a:tc>
                <a:tc>
                  <a:txBody>
                    <a:bodyPr/>
                    <a:lstStyle/>
                    <a:p>
                      <a:pPr>
                        <a:defRPr sz="1100"/>
                      </a:pPr>
                      <a:r>
                        <a:rPr sz="1050" dirty="0" err="1"/>
                        <a:t>Selectiva</a:t>
                      </a:r>
                      <a:r>
                        <a:rPr sz="1050" dirty="0"/>
                        <a:t> </a:t>
                      </a:r>
                      <a:r>
                        <a:rPr sz="1050" dirty="0" err="1"/>
                        <a:t>según</a:t>
                      </a:r>
                      <a:r>
                        <a:rPr sz="1050" dirty="0"/>
                        <a:t> </a:t>
                      </a:r>
                      <a:r>
                        <a:rPr lang="es-ES" sz="1050" dirty="0"/>
                        <a:t>riesgo</a:t>
                      </a:r>
                      <a:endParaRPr sz="1050" dirty="0"/>
                    </a:p>
                  </a:txBody>
                  <a:tcPr marL="75607" marR="75607" marT="37804" marB="37804">
                    <a:solidFill>
                      <a:srgbClr val="F8EDDA"/>
                    </a:solidFill>
                  </a:tcPr>
                </a:tc>
                <a:tc>
                  <a:txBody>
                    <a:bodyPr/>
                    <a:lstStyle/>
                    <a:p>
                      <a:pPr>
                        <a:defRPr sz="1100"/>
                      </a:pPr>
                      <a:r>
                        <a:rPr sz="1050" b="1" dirty="0" err="1"/>
                        <a:t>Sí</a:t>
                      </a:r>
                      <a:r>
                        <a:rPr sz="1050" b="1" dirty="0"/>
                        <a:t>, </a:t>
                      </a:r>
                      <a:r>
                        <a:rPr sz="1050" dirty="0" err="1"/>
                        <a:t>explícito</a:t>
                      </a:r>
                      <a:endParaRPr sz="1050" dirty="0"/>
                    </a:p>
                  </a:txBody>
                  <a:tcPr marL="75607" marR="75607" marT="37804" marB="37804">
                    <a:solidFill>
                      <a:schemeClr val="accent3">
                        <a:lumMod val="20000"/>
                        <a:lumOff val="80000"/>
                      </a:schemeClr>
                    </a:solidFill>
                  </a:tcPr>
                </a:tc>
                <a:extLst>
                  <a:ext uri="{0D108BD9-81ED-4DB2-BD59-A6C34878D82A}">
                    <a16:rowId xmlns:a16="http://schemas.microsoft.com/office/drawing/2014/main" val="10005"/>
                  </a:ext>
                </a:extLst>
              </a:tr>
            </a:tbl>
          </a:graphicData>
        </a:graphic>
      </p:graphicFrame>
      <p:sp>
        <p:nvSpPr>
          <p:cNvPr id="4" name="Marcador de contenido 3">
            <a:extLst>
              <a:ext uri="{FF2B5EF4-FFF2-40B4-BE49-F238E27FC236}">
                <a16:creationId xmlns:a16="http://schemas.microsoft.com/office/drawing/2014/main" id="{693CCFBB-606E-FD55-26A6-BF707864FA58}"/>
              </a:ext>
            </a:extLst>
          </p:cNvPr>
          <p:cNvSpPr txBox="1">
            <a:spLocks/>
          </p:cNvSpPr>
          <p:nvPr/>
        </p:nvSpPr>
        <p:spPr>
          <a:xfrm>
            <a:off x="4710222" y="1581830"/>
            <a:ext cx="5236587" cy="3517991"/>
          </a:xfrm>
          <a:prstGeom prst="rect">
            <a:avLst/>
          </a:prstGeom>
        </p:spPr>
        <p:txBody>
          <a:bodyPr>
            <a:normAutofit/>
          </a:bodyPr>
          <a:lst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10000"/>
              </a:lnSpc>
            </a:pPr>
            <a:r>
              <a:rPr lang="es-ES" sz="1600" dirty="0"/>
              <a:t>Nuestra UTH </a:t>
            </a:r>
            <a:r>
              <a:rPr lang="es-ES" sz="1600" b="1" dirty="0"/>
              <a:t>: </a:t>
            </a:r>
            <a:r>
              <a:rPr lang="es-ES" sz="1600" b="1" dirty="0">
                <a:solidFill>
                  <a:srgbClr val="C00000"/>
                </a:solidFill>
              </a:rPr>
              <a:t>valoración</a:t>
            </a:r>
            <a:r>
              <a:rPr lang="es-ES" sz="1600" dirty="0"/>
              <a:t> sistemática </a:t>
            </a:r>
            <a:r>
              <a:rPr lang="es-ES" sz="1600" b="1" dirty="0">
                <a:solidFill>
                  <a:srgbClr val="C00000"/>
                </a:solidFill>
              </a:rPr>
              <a:t>todos candidatos</a:t>
            </a:r>
          </a:p>
          <a:p>
            <a:pPr>
              <a:lnSpc>
                <a:spcPct val="110000"/>
              </a:lnSpc>
            </a:pPr>
            <a:endParaRPr lang="es-ES" sz="2000" dirty="0"/>
          </a:p>
          <a:p>
            <a:r>
              <a:rPr lang="es-ES" sz="1600" b="1" dirty="0"/>
              <a:t>Beneficios:</a:t>
            </a:r>
          </a:p>
          <a:p>
            <a:pPr lvl="1"/>
            <a:r>
              <a:rPr lang="es-ES" sz="1400" b="1" dirty="0"/>
              <a:t>“Rescate de pacientes”</a:t>
            </a:r>
          </a:p>
          <a:p>
            <a:pPr lvl="2"/>
            <a:r>
              <a:rPr lang="es-ES" sz="1400" dirty="0"/>
              <a:t>Solucionan </a:t>
            </a:r>
            <a:r>
              <a:rPr lang="es-ES" sz="1400" b="1" dirty="0">
                <a:solidFill>
                  <a:srgbClr val="C00000"/>
                </a:solidFill>
              </a:rPr>
              <a:t>barreras</a:t>
            </a:r>
            <a:r>
              <a:rPr lang="es-ES" sz="1400" dirty="0"/>
              <a:t> (ej. </a:t>
            </a:r>
            <a:r>
              <a:rPr lang="es-ES" sz="1400" b="1" dirty="0"/>
              <a:t>vivienda</a:t>
            </a:r>
            <a:r>
              <a:rPr lang="es-ES" sz="1400" dirty="0"/>
              <a:t> inadecuada→ gestión recursos)</a:t>
            </a:r>
          </a:p>
          <a:p>
            <a:pPr lvl="1"/>
            <a:endParaRPr lang="es-ES" sz="1400" dirty="0"/>
          </a:p>
          <a:p>
            <a:pPr lvl="1"/>
            <a:r>
              <a:rPr lang="es-ES" sz="1400" b="1" dirty="0"/>
              <a:t>Detección “riesgos ocultos”</a:t>
            </a:r>
            <a:endParaRPr lang="es-ES" sz="1400" dirty="0"/>
          </a:p>
          <a:p>
            <a:pPr lvl="2"/>
            <a:r>
              <a:rPr lang="es-ES" sz="1400" b="1" dirty="0">
                <a:solidFill>
                  <a:srgbClr val="C00000"/>
                </a:solidFill>
              </a:rPr>
              <a:t>Adherencia </a:t>
            </a:r>
            <a:r>
              <a:rPr lang="es-ES" sz="1400" dirty="0"/>
              <a:t>(</a:t>
            </a:r>
            <a:r>
              <a:rPr lang="es-ES" sz="1400" b="1" dirty="0"/>
              <a:t>problemas económicos</a:t>
            </a:r>
            <a:r>
              <a:rPr lang="es-ES" sz="1400" dirty="0"/>
              <a:t> → activan ayudas)</a:t>
            </a:r>
            <a:endParaRPr lang="es-ES" sz="1400" b="1" dirty="0"/>
          </a:p>
          <a:p>
            <a:pPr lvl="2"/>
            <a:r>
              <a:rPr lang="es-ES" sz="1400" dirty="0"/>
              <a:t>Conductas fraudulentas, </a:t>
            </a:r>
            <a:r>
              <a:rPr lang="es-ES" sz="1400" b="1" dirty="0">
                <a:solidFill>
                  <a:srgbClr val="C00000"/>
                </a:solidFill>
              </a:rPr>
              <a:t>consumo activo</a:t>
            </a:r>
            <a:r>
              <a:rPr lang="es-ES" sz="1400" dirty="0">
                <a:solidFill>
                  <a:srgbClr val="C00000"/>
                </a:solidFill>
              </a:rPr>
              <a:t> </a:t>
            </a:r>
            <a:r>
              <a:rPr lang="es-ES" sz="1400" dirty="0"/>
              <a:t>no declarado</a:t>
            </a:r>
          </a:p>
          <a:p>
            <a:endParaRPr lang="es-ES" sz="1200" b="1" dirty="0"/>
          </a:p>
          <a:p>
            <a:endParaRPr lang="es-ES" sz="1800" dirty="0"/>
          </a:p>
          <a:p>
            <a:endParaRPr lang="es-ES" dirty="0"/>
          </a:p>
        </p:txBody>
      </p:sp>
      <p:sp>
        <p:nvSpPr>
          <p:cNvPr id="5" name="Rectángulo redondeado 4">
            <a:extLst>
              <a:ext uri="{FF2B5EF4-FFF2-40B4-BE49-F238E27FC236}">
                <a16:creationId xmlns:a16="http://schemas.microsoft.com/office/drawing/2014/main" id="{1695C457-9FB2-93FC-18CF-8B5E884AEB66}"/>
              </a:ext>
            </a:extLst>
          </p:cNvPr>
          <p:cNvSpPr/>
          <p:nvPr/>
        </p:nvSpPr>
        <p:spPr>
          <a:xfrm>
            <a:off x="86140" y="3863008"/>
            <a:ext cx="4528392" cy="1292087"/>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Grupo 5">
            <a:extLst>
              <a:ext uri="{FF2B5EF4-FFF2-40B4-BE49-F238E27FC236}">
                <a16:creationId xmlns:a16="http://schemas.microsoft.com/office/drawing/2014/main" id="{26A0E4D1-F2ED-13D2-70DC-9562987F85FB}"/>
              </a:ext>
            </a:extLst>
          </p:cNvPr>
          <p:cNvGrpSpPr/>
          <p:nvPr/>
        </p:nvGrpSpPr>
        <p:grpSpPr>
          <a:xfrm>
            <a:off x="8826734" y="122150"/>
            <a:ext cx="1189287" cy="310223"/>
            <a:chOff x="86926" y="115481"/>
            <a:chExt cx="5208405" cy="1161793"/>
          </a:xfrm>
        </p:grpSpPr>
        <p:pic>
          <p:nvPicPr>
            <p:cNvPr id="7" name="Imagen 6" descr="Forma&#10;&#10;El contenido generado por IA puede ser incorrecto.">
              <a:extLst>
                <a:ext uri="{FF2B5EF4-FFF2-40B4-BE49-F238E27FC236}">
                  <a16:creationId xmlns:a16="http://schemas.microsoft.com/office/drawing/2014/main" id="{E6A2D723-D3D8-BD19-ACD6-B1133B89CDE7}"/>
                </a:ext>
              </a:extLst>
            </p:cNvPr>
            <p:cNvPicPr/>
            <p:nvPr/>
          </p:nvPicPr>
          <p:blipFill>
            <a:blip r:embed="rId3">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8" name="Imagen 7">
              <a:extLst>
                <a:ext uri="{FF2B5EF4-FFF2-40B4-BE49-F238E27FC236}">
                  <a16:creationId xmlns:a16="http://schemas.microsoft.com/office/drawing/2014/main" id="{07E5F9ED-A4F0-E805-B28A-665E0136E772}"/>
                </a:ext>
              </a:extLst>
            </p:cNvPr>
            <p:cNvPicPr/>
            <p:nvPr/>
          </p:nvPicPr>
          <p:blipFill>
            <a:blip r:embed="rId4"/>
            <a:stretch>
              <a:fillRect/>
            </a:stretch>
          </p:blipFill>
          <p:spPr>
            <a:xfrm>
              <a:off x="1856096" y="115481"/>
              <a:ext cx="2217969" cy="1161793"/>
            </a:xfrm>
            <a:prstGeom prst="rect">
              <a:avLst/>
            </a:prstGeom>
          </p:spPr>
        </p:pic>
        <p:pic>
          <p:nvPicPr>
            <p:cNvPr id="9" name="Imagen 8">
              <a:extLst>
                <a:ext uri="{FF2B5EF4-FFF2-40B4-BE49-F238E27FC236}">
                  <a16:creationId xmlns:a16="http://schemas.microsoft.com/office/drawing/2014/main" id="{7D486EB6-B479-2E4A-08B2-A435063CEECC}"/>
                </a:ext>
              </a:extLst>
            </p:cNvPr>
            <p:cNvPicPr/>
            <p:nvPr/>
          </p:nvPicPr>
          <p:blipFill>
            <a:blip r:embed="rId5"/>
            <a:stretch>
              <a:fillRect/>
            </a:stretch>
          </p:blipFill>
          <p:spPr>
            <a:xfrm>
              <a:off x="4127756" y="426292"/>
              <a:ext cx="1167575" cy="823142"/>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rotWithShape="1">
          <a:blip r:embed="rId3"/>
          <a:srcRect l="6786" r="7667"/>
          <a:stretch/>
        </p:blipFill>
        <p:spPr>
          <a:xfrm>
            <a:off x="6846771" y="198"/>
            <a:ext cx="3233854" cy="5670352"/>
          </a:xfrm>
          <a:prstGeom prst="rect">
            <a:avLst/>
          </a:prstGeom>
        </p:spPr>
      </p:pic>
      <p:sp>
        <p:nvSpPr>
          <p:cNvPr id="3" name="Text 0"/>
          <p:cNvSpPr/>
          <p:nvPr/>
        </p:nvSpPr>
        <p:spPr>
          <a:xfrm>
            <a:off x="566625" y="481151"/>
            <a:ext cx="2344270" cy="293034"/>
          </a:xfrm>
          <a:prstGeom prst="rect">
            <a:avLst/>
          </a:prstGeom>
          <a:noFill/>
          <a:ln/>
        </p:spPr>
        <p:txBody>
          <a:bodyPr wrap="none" lIns="0" tIns="0" rIns="0" bIns="0" rtlCol="0" anchor="t"/>
          <a:lstStyle/>
          <a:p>
            <a:pPr>
              <a:lnSpc>
                <a:spcPts val="2274"/>
              </a:lnSpc>
            </a:pPr>
            <a:r>
              <a:rPr lang="en-US" sz="3200" u="sng" dirty="0">
                <a:ea typeface="Nunito Sans Bold" pitchFamily="34" charset="-122"/>
                <a:cs typeface="Nunito Sans Bold" pitchFamily="34" charset="-120"/>
              </a:rPr>
              <a:t>Médico </a:t>
            </a:r>
            <a:r>
              <a:rPr lang="en-US" sz="3200" u="sng" dirty="0" err="1">
                <a:ea typeface="Nunito Sans Bold" pitchFamily="34" charset="-122"/>
                <a:cs typeface="Nunito Sans Bold" pitchFamily="34" charset="-120"/>
              </a:rPr>
              <a:t>Forense</a:t>
            </a:r>
            <a:endParaRPr lang="en-US" sz="3200" u="sng" dirty="0"/>
          </a:p>
        </p:txBody>
      </p:sp>
      <p:sp>
        <p:nvSpPr>
          <p:cNvPr id="4" name="Text 1"/>
          <p:cNvSpPr/>
          <p:nvPr/>
        </p:nvSpPr>
        <p:spPr>
          <a:xfrm>
            <a:off x="385686" y="1286014"/>
            <a:ext cx="6780831" cy="1745398"/>
          </a:xfrm>
          <a:prstGeom prst="rect">
            <a:avLst/>
          </a:prstGeom>
          <a:noFill/>
          <a:ln/>
        </p:spPr>
        <p:txBody>
          <a:bodyPr wrap="square" lIns="0" tIns="0" rIns="0" bIns="0" rtlCol="0" anchor="t"/>
          <a:lstStyle/>
          <a:p>
            <a:pPr marL="236258" indent="-236258">
              <a:lnSpc>
                <a:spcPts val="1964"/>
              </a:lnSpc>
              <a:buSzPct val="100000"/>
              <a:buChar char="•"/>
            </a:pPr>
            <a:r>
              <a:rPr lang="en-US" sz="1400" dirty="0" err="1">
                <a:solidFill>
                  <a:srgbClr val="000000"/>
                </a:solidFill>
                <a:ea typeface="Nunito Sans" pitchFamily="34" charset="-122"/>
                <a:cs typeface="Nunito Sans" pitchFamily="34" charset="-120"/>
              </a:rPr>
              <a:t>Información</a:t>
            </a:r>
            <a:r>
              <a:rPr lang="en-US" sz="1400" dirty="0">
                <a:solidFill>
                  <a:srgbClr val="000000"/>
                </a:solidFill>
                <a:ea typeface="Nunito Sans" pitchFamily="34" charset="-122"/>
                <a:cs typeface="Nunito Sans" pitchFamily="34" charset="-120"/>
              </a:rPr>
              <a:t> verbal (no </a:t>
            </a:r>
            <a:r>
              <a:rPr lang="en-US" sz="1400" dirty="0" err="1">
                <a:solidFill>
                  <a:srgbClr val="000000"/>
                </a:solidFill>
                <a:ea typeface="Nunito Sans" pitchFamily="34" charset="-122"/>
                <a:cs typeface="Nunito Sans" pitchFamily="34" charset="-120"/>
              </a:rPr>
              <a:t>vinculante</a:t>
            </a:r>
            <a:r>
              <a:rPr lang="en-US" sz="1400" dirty="0">
                <a:solidFill>
                  <a:srgbClr val="000000"/>
                </a:solidFill>
                <a:ea typeface="Nunito Sans" pitchFamily="34" charset="-122"/>
                <a:cs typeface="Nunito Sans" pitchFamily="34" charset="-120"/>
              </a:rPr>
              <a:t>): </a:t>
            </a:r>
          </a:p>
          <a:p>
            <a:pPr marL="236258" indent="-236258">
              <a:lnSpc>
                <a:spcPts val="1964"/>
              </a:lnSpc>
              <a:buSzPct val="100000"/>
              <a:buChar char="•"/>
            </a:pPr>
            <a:endParaRPr lang="en-US" sz="1400" dirty="0">
              <a:solidFill>
                <a:srgbClr val="000000"/>
              </a:solidFill>
              <a:ea typeface="Nunito Sans" pitchFamily="34" charset="-122"/>
              <a:cs typeface="Nunito Sans" pitchFamily="34" charset="-120"/>
            </a:endParaRPr>
          </a:p>
          <a:p>
            <a:pPr marL="693458" lvl="1" indent="-236258">
              <a:lnSpc>
                <a:spcPts val="1964"/>
              </a:lnSpc>
              <a:buSzPct val="100000"/>
              <a:buChar char="•"/>
            </a:pPr>
            <a:r>
              <a:rPr lang="en-US" sz="1400" b="1" dirty="0" err="1">
                <a:solidFill>
                  <a:srgbClr val="000000"/>
                </a:solidFill>
                <a:ea typeface="Nunito Sans" pitchFamily="34" charset="-122"/>
                <a:cs typeface="Nunito Sans" pitchFamily="34" charset="-120"/>
              </a:rPr>
              <a:t>Familiares</a:t>
            </a:r>
            <a:r>
              <a:rPr lang="en-US" sz="1400" b="1" dirty="0">
                <a:solidFill>
                  <a:srgbClr val="000000"/>
                </a:solidFill>
                <a:ea typeface="Nunito Sans" pitchFamily="34" charset="-122"/>
                <a:cs typeface="Nunito Sans" pitchFamily="34" charset="-120"/>
                <a:sym typeface="Wingdings" pitchFamily="2" charset="2"/>
              </a:rPr>
              <a:t></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aceptar</a:t>
            </a:r>
            <a:r>
              <a:rPr lang="en-US" sz="1400" dirty="0">
                <a:solidFill>
                  <a:srgbClr val="000000"/>
                </a:solidFill>
                <a:ea typeface="Nunito Sans" pitchFamily="34" charset="-122"/>
                <a:cs typeface="Nunito Sans" pitchFamily="34" charset="-120"/>
              </a:rPr>
              <a:t> y </a:t>
            </a:r>
            <a:r>
              <a:rPr lang="en-US" sz="1400" dirty="0" err="1">
                <a:solidFill>
                  <a:srgbClr val="000000"/>
                </a:solidFill>
                <a:ea typeface="Nunito Sans" pitchFamily="34" charset="-122"/>
                <a:cs typeface="Nunito Sans" pitchFamily="34" charset="-120"/>
              </a:rPr>
              <a:t>firmar</a:t>
            </a:r>
            <a:r>
              <a:rPr lang="en-US" sz="1400" dirty="0">
                <a:solidFill>
                  <a:srgbClr val="000000"/>
                </a:solidFill>
                <a:ea typeface="Nunito Sans" pitchFamily="34" charset="-122"/>
                <a:cs typeface="Nunito Sans" pitchFamily="34" charset="-120"/>
              </a:rPr>
              <a:t> el </a:t>
            </a:r>
            <a:r>
              <a:rPr lang="en-US" sz="1400" b="1" dirty="0">
                <a:solidFill>
                  <a:srgbClr val="000000"/>
                </a:solidFill>
                <a:ea typeface="Nunito Sans" pitchFamily="34" charset="-122"/>
                <a:cs typeface="Nunito Sans" pitchFamily="34" charset="-120"/>
              </a:rPr>
              <a:t>consentimiento informado </a:t>
            </a:r>
            <a:r>
              <a:rPr lang="en-US" sz="1400" dirty="0">
                <a:solidFill>
                  <a:srgbClr val="000000"/>
                </a:solidFill>
                <a:ea typeface="Nunito Sans" pitchFamily="34" charset="-122"/>
                <a:cs typeface="Nunito Sans" pitchFamily="34" charset="-120"/>
              </a:rPr>
              <a:t>del TH </a:t>
            </a:r>
          </a:p>
          <a:p>
            <a:pPr marL="693458" lvl="1" indent="-236258">
              <a:lnSpc>
                <a:spcPts val="1964"/>
              </a:lnSpc>
              <a:buSzPct val="100000"/>
              <a:buChar char="•"/>
            </a:pPr>
            <a:r>
              <a:rPr lang="en-US" sz="1400" dirty="0" err="1">
                <a:solidFill>
                  <a:srgbClr val="000000"/>
                </a:solidFill>
                <a:ea typeface="Nunito Sans" pitchFamily="34" charset="-122"/>
                <a:cs typeface="Nunito Sans" pitchFamily="34" charset="-120"/>
              </a:rPr>
              <a:t>Desacuerdo</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mismo</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parentesco</a:t>
            </a:r>
            <a:r>
              <a:rPr lang="en-US" sz="1400" dirty="0">
                <a:solidFill>
                  <a:srgbClr val="000000"/>
                </a:solidFill>
                <a:ea typeface="Nunito Sans" pitchFamily="34" charset="-122"/>
                <a:cs typeface="Nunito Sans" pitchFamily="34" charset="-120"/>
              </a:rPr>
              <a:t>)</a:t>
            </a:r>
            <a:r>
              <a:rPr lang="en-US" sz="1400" dirty="0">
                <a:solidFill>
                  <a:srgbClr val="000000"/>
                </a:solidFill>
                <a:ea typeface="Nunito Sans" pitchFamily="34" charset="-122"/>
                <a:cs typeface="Nunito Sans" pitchFamily="34" charset="-120"/>
                <a:sym typeface="Wingdings" pitchFamily="2" charset="2"/>
              </a:rPr>
              <a:t> </a:t>
            </a:r>
            <a:r>
              <a:rPr lang="en-US" sz="1400" dirty="0" err="1">
                <a:solidFill>
                  <a:srgbClr val="000000"/>
                </a:solidFill>
                <a:ea typeface="Nunito Sans" pitchFamily="34" charset="-122"/>
                <a:cs typeface="Nunito Sans" pitchFamily="34" charset="-120"/>
              </a:rPr>
              <a:t>juez</a:t>
            </a:r>
            <a:r>
              <a:rPr lang="en-US" sz="1400" dirty="0">
                <a:solidFill>
                  <a:srgbClr val="000000"/>
                </a:solidFill>
                <a:ea typeface="Nunito Sans" pitchFamily="34" charset="-122"/>
                <a:cs typeface="Nunito Sans" pitchFamily="34" charset="-120"/>
              </a:rPr>
              <a:t> </a:t>
            </a:r>
            <a:r>
              <a:rPr lang="en-US" sz="1400" dirty="0" err="1">
                <a:solidFill>
                  <a:srgbClr val="000000"/>
                </a:solidFill>
                <a:ea typeface="Nunito Sans" pitchFamily="34" charset="-122"/>
                <a:cs typeface="Nunito Sans" pitchFamily="34" charset="-120"/>
              </a:rPr>
              <a:t>guardia</a:t>
            </a:r>
            <a:r>
              <a:rPr lang="en-US" sz="1400" dirty="0">
                <a:solidFill>
                  <a:srgbClr val="000000"/>
                </a:solidFill>
                <a:ea typeface="Nunito Sans" pitchFamily="34" charset="-122"/>
                <a:cs typeface="Nunito Sans" pitchFamily="34" charset="-120"/>
              </a:rPr>
              <a:t> </a:t>
            </a:r>
            <a:r>
              <a:rPr lang="en-US" sz="1400" dirty="0">
                <a:solidFill>
                  <a:srgbClr val="000000"/>
                </a:solidFill>
                <a:ea typeface="Nunito Sans" pitchFamily="34" charset="-122"/>
                <a:cs typeface="Nunito Sans" pitchFamily="34" charset="-120"/>
                <a:sym typeface="Wingdings" pitchFamily="2" charset="2"/>
              </a:rPr>
              <a:t> </a:t>
            </a:r>
            <a:r>
              <a:rPr lang="en-US" sz="1400" dirty="0">
                <a:solidFill>
                  <a:srgbClr val="000000"/>
                </a:solidFill>
                <a:ea typeface="Nunito Sans" pitchFamily="34" charset="-122"/>
                <a:cs typeface="Nunito Sans" pitchFamily="34" charset="-120"/>
              </a:rPr>
              <a:t>Audiencia </a:t>
            </a:r>
            <a:r>
              <a:rPr lang="en-US" sz="1400" dirty="0" err="1">
                <a:solidFill>
                  <a:srgbClr val="000000"/>
                </a:solidFill>
                <a:ea typeface="Nunito Sans" pitchFamily="34" charset="-122"/>
                <a:cs typeface="Nunito Sans" pitchFamily="34" charset="-120"/>
              </a:rPr>
              <a:t>rápida</a:t>
            </a:r>
            <a:endParaRPr lang="en-US" sz="1400" dirty="0">
              <a:solidFill>
                <a:srgbClr val="000000"/>
              </a:solidFill>
              <a:ea typeface="Nunito Sans" pitchFamily="34" charset="-122"/>
              <a:cs typeface="Nunito Sans" pitchFamily="34" charset="-120"/>
            </a:endParaRPr>
          </a:p>
          <a:p>
            <a:pPr lvl="2">
              <a:lnSpc>
                <a:spcPts val="1964"/>
              </a:lnSpc>
              <a:buSzPct val="100000"/>
            </a:pPr>
            <a:endParaRPr lang="en-US" sz="1206" b="1" i="1" dirty="0">
              <a:solidFill>
                <a:srgbClr val="000000"/>
              </a:solidFill>
            </a:endParaRPr>
          </a:p>
        </p:txBody>
      </p:sp>
      <p:sp>
        <p:nvSpPr>
          <p:cNvPr id="6" name="Text 3"/>
          <p:cNvSpPr/>
          <p:nvPr/>
        </p:nvSpPr>
        <p:spPr>
          <a:xfrm>
            <a:off x="385686" y="3985774"/>
            <a:ext cx="5914704" cy="1337380"/>
          </a:xfrm>
          <a:prstGeom prst="rect">
            <a:avLst/>
          </a:prstGeom>
          <a:noFill/>
          <a:ln/>
        </p:spPr>
        <p:txBody>
          <a:bodyPr wrap="square" lIns="0" tIns="0" rIns="0" bIns="0" rtlCol="0" anchor="t"/>
          <a:lstStyle/>
          <a:p>
            <a:pPr>
              <a:lnSpc>
                <a:spcPts val="1964"/>
              </a:lnSpc>
            </a:pPr>
            <a:endParaRPr lang="en-US" sz="1206" dirty="0"/>
          </a:p>
        </p:txBody>
      </p:sp>
      <p:graphicFrame>
        <p:nvGraphicFramePr>
          <p:cNvPr id="10" name="Marcador de contenido 10">
            <a:extLst>
              <a:ext uri="{FF2B5EF4-FFF2-40B4-BE49-F238E27FC236}">
                <a16:creationId xmlns:a16="http://schemas.microsoft.com/office/drawing/2014/main" id="{86FD94BF-7357-15E7-E9CD-D4C7AF71F2D0}"/>
              </a:ext>
            </a:extLst>
          </p:cNvPr>
          <p:cNvGraphicFramePr>
            <a:graphicFrameLocks/>
          </p:cNvGraphicFramePr>
          <p:nvPr>
            <p:extLst>
              <p:ext uri="{D42A27DB-BD31-4B8C-83A1-F6EECF244321}">
                <p14:modId xmlns:p14="http://schemas.microsoft.com/office/powerpoint/2010/main" val="2019763023"/>
              </p:ext>
            </p:extLst>
          </p:nvPr>
        </p:nvGraphicFramePr>
        <p:xfrm>
          <a:off x="267719" y="2682910"/>
          <a:ext cx="7429318" cy="2022502"/>
        </p:xfrm>
        <a:graphic>
          <a:graphicData uri="http://schemas.openxmlformats.org/drawingml/2006/table">
            <a:tbl>
              <a:tblPr>
                <a:tableStyleId>{21E4AEA4-8DFA-4A89-87EB-49C32662AFE0}</a:tableStyleId>
              </a:tblPr>
              <a:tblGrid>
                <a:gridCol w="1227659">
                  <a:extLst>
                    <a:ext uri="{9D8B030D-6E8A-4147-A177-3AD203B41FA5}">
                      <a16:colId xmlns:a16="http://schemas.microsoft.com/office/drawing/2014/main" val="1749306977"/>
                    </a:ext>
                  </a:extLst>
                </a:gridCol>
                <a:gridCol w="2011497">
                  <a:extLst>
                    <a:ext uri="{9D8B030D-6E8A-4147-A177-3AD203B41FA5}">
                      <a16:colId xmlns:a16="http://schemas.microsoft.com/office/drawing/2014/main" val="4253321588"/>
                    </a:ext>
                  </a:extLst>
                </a:gridCol>
                <a:gridCol w="4190162">
                  <a:extLst>
                    <a:ext uri="{9D8B030D-6E8A-4147-A177-3AD203B41FA5}">
                      <a16:colId xmlns:a16="http://schemas.microsoft.com/office/drawing/2014/main" val="809858867"/>
                    </a:ext>
                  </a:extLst>
                </a:gridCol>
              </a:tblGrid>
              <a:tr h="393402">
                <a:tc>
                  <a:txBody>
                    <a:bodyPr/>
                    <a:lstStyle/>
                    <a:p>
                      <a:pPr>
                        <a:buNone/>
                      </a:pPr>
                      <a:endParaRPr lang="es-ES" sz="1000" dirty="0"/>
                    </a:p>
                  </a:txBody>
                  <a:tcPr marL="45052" marR="45052" marT="22526" marB="22526" anchor="ctr"/>
                </a:tc>
                <a:tc>
                  <a:txBody>
                    <a:bodyPr/>
                    <a:lstStyle/>
                    <a:p>
                      <a:pPr algn="ctr">
                        <a:buNone/>
                      </a:pPr>
                      <a:r>
                        <a:rPr lang="es-ES" sz="1400" b="1" dirty="0"/>
                        <a:t>Médico </a:t>
                      </a:r>
                      <a:r>
                        <a:rPr lang="es-ES" sz="1400" b="1" dirty="0">
                          <a:solidFill>
                            <a:srgbClr val="FF0000"/>
                          </a:solidFill>
                        </a:rPr>
                        <a:t>Forense</a:t>
                      </a:r>
                      <a:endParaRPr lang="es-ES" sz="1400" dirty="0">
                        <a:solidFill>
                          <a:srgbClr val="FF0000"/>
                        </a:solidFill>
                      </a:endParaRPr>
                    </a:p>
                  </a:txBody>
                  <a:tcPr marL="45052" marR="45052" marT="22526" marB="22526" anchor="ctr"/>
                </a:tc>
                <a:tc>
                  <a:txBody>
                    <a:bodyPr/>
                    <a:lstStyle/>
                    <a:p>
                      <a:pPr algn="ctr">
                        <a:buNone/>
                      </a:pPr>
                      <a:r>
                        <a:rPr lang="es-ES" sz="1400" b="1" dirty="0"/>
                        <a:t>Médico </a:t>
                      </a:r>
                      <a:r>
                        <a:rPr lang="es-ES" sz="1400" b="1" dirty="0">
                          <a:solidFill>
                            <a:srgbClr val="FF0000"/>
                          </a:solidFill>
                        </a:rPr>
                        <a:t>Especialista en Medicina Legal </a:t>
                      </a:r>
                      <a:r>
                        <a:rPr lang="es-ES" sz="1400" b="1" dirty="0"/>
                        <a:t>y forense (MIR)</a:t>
                      </a:r>
                      <a:endParaRPr lang="es-ES" sz="1400" dirty="0"/>
                    </a:p>
                  </a:txBody>
                  <a:tcPr marL="45052" marR="45052" marT="22526" marB="22526" anchor="ctr"/>
                </a:tc>
                <a:extLst>
                  <a:ext uri="{0D108BD9-81ED-4DB2-BD59-A6C34878D82A}">
                    <a16:rowId xmlns:a16="http://schemas.microsoft.com/office/drawing/2014/main" val="4170678266"/>
                  </a:ext>
                </a:extLst>
              </a:tr>
              <a:tr h="557097">
                <a:tc>
                  <a:txBody>
                    <a:bodyPr/>
                    <a:lstStyle/>
                    <a:p>
                      <a:pPr algn="ctr">
                        <a:buNone/>
                      </a:pPr>
                      <a:r>
                        <a:rPr lang="es-ES" sz="1400" b="1" dirty="0"/>
                        <a:t>Dependencia</a:t>
                      </a:r>
                      <a:endParaRPr lang="es-ES" sz="1400" dirty="0"/>
                    </a:p>
                  </a:txBody>
                  <a:tcPr marL="45052" marR="45052" marT="22526" marB="22526" anchor="ctr"/>
                </a:tc>
                <a:tc>
                  <a:txBody>
                    <a:bodyPr/>
                    <a:lstStyle/>
                    <a:p>
                      <a:pPr>
                        <a:buNone/>
                      </a:pPr>
                      <a:r>
                        <a:rPr lang="es-ES" sz="1200" b="1" dirty="0"/>
                        <a:t>Ministerio de Justicia </a:t>
                      </a:r>
                    </a:p>
                    <a:p>
                      <a:pPr>
                        <a:buNone/>
                      </a:pPr>
                      <a:endParaRPr lang="es-ES" sz="1200" dirty="0"/>
                    </a:p>
                  </a:txBody>
                  <a:tcPr marL="45052" marR="45052" marT="22526" marB="22526" anchor="ctr"/>
                </a:tc>
                <a:tc>
                  <a:txBody>
                    <a:bodyPr/>
                    <a:lstStyle/>
                    <a:p>
                      <a:pPr>
                        <a:buNone/>
                      </a:pPr>
                      <a:r>
                        <a:rPr lang="es-ES" sz="1200" b="1" dirty="0"/>
                        <a:t>SNS</a:t>
                      </a:r>
                      <a:endParaRPr lang="es-ES" sz="1200" dirty="0"/>
                    </a:p>
                    <a:p>
                      <a:pPr>
                        <a:buNone/>
                      </a:pPr>
                      <a:r>
                        <a:rPr lang="es-ES" sz="1200" b="1" dirty="0"/>
                        <a:t>Servicio de Medicina legal </a:t>
                      </a:r>
                      <a:r>
                        <a:rPr lang="es-ES" sz="1200" dirty="0"/>
                        <a:t>(plantilla propia, hospitales)</a:t>
                      </a:r>
                    </a:p>
                  </a:txBody>
                  <a:tcPr marL="45052" marR="45052" marT="22526" marB="22526" anchor="ctr"/>
                </a:tc>
                <a:extLst>
                  <a:ext uri="{0D108BD9-81ED-4DB2-BD59-A6C34878D82A}">
                    <a16:rowId xmlns:a16="http://schemas.microsoft.com/office/drawing/2014/main" val="2182541273"/>
                  </a:ext>
                </a:extLst>
              </a:tr>
              <a:tr h="1072003">
                <a:tc>
                  <a:txBody>
                    <a:bodyPr/>
                    <a:lstStyle/>
                    <a:p>
                      <a:pPr algn="ctr">
                        <a:buNone/>
                      </a:pPr>
                      <a:r>
                        <a:rPr lang="es-ES" sz="1400" dirty="0"/>
                        <a:t> </a:t>
                      </a:r>
                      <a:r>
                        <a:rPr lang="es-ES" sz="1400" b="1" dirty="0"/>
                        <a:t>Funciones</a:t>
                      </a:r>
                      <a:endParaRPr lang="es-ES" sz="1400" dirty="0"/>
                    </a:p>
                  </a:txBody>
                  <a:tcPr marL="45052" marR="45052" marT="22526" marB="22526" anchor="ctr"/>
                </a:tc>
                <a:tc>
                  <a:txBody>
                    <a:bodyPr/>
                    <a:lstStyle/>
                    <a:p>
                      <a:pPr>
                        <a:buNone/>
                      </a:pPr>
                      <a:r>
                        <a:rPr lang="es-ES" sz="1200" dirty="0"/>
                        <a:t>Investigación </a:t>
                      </a:r>
                      <a:r>
                        <a:rPr lang="es-ES" sz="1200" b="1" dirty="0"/>
                        <a:t>judicial</a:t>
                      </a:r>
                      <a:r>
                        <a:rPr lang="es-ES" sz="1200" dirty="0"/>
                        <a:t> (autopsias, informes periciales, víctimas/detenidos)</a:t>
                      </a:r>
                    </a:p>
                  </a:txBody>
                  <a:tcPr marL="45052" marR="45052" marT="22526" marB="22526" anchor="ctr"/>
                </a:tc>
                <a:tc>
                  <a:txBody>
                    <a:bodyPr/>
                    <a:lstStyle/>
                    <a:p>
                      <a:pPr>
                        <a:buNone/>
                      </a:pPr>
                      <a:r>
                        <a:rPr lang="es-ES" sz="1200" b="1" dirty="0"/>
                        <a:t>-    </a:t>
                      </a:r>
                      <a:r>
                        <a:rPr lang="es-ES" sz="1200" b="1" u="sng" dirty="0"/>
                        <a:t>Asesoría </a:t>
                      </a:r>
                      <a:r>
                        <a:rPr lang="es-ES" sz="1200" b="0" u="sng" dirty="0"/>
                        <a:t>médico-legal </a:t>
                      </a:r>
                      <a:r>
                        <a:rPr lang="es-ES" sz="1200" b="1" u="sng" dirty="0"/>
                        <a:t>a profesionales </a:t>
                      </a:r>
                    </a:p>
                    <a:p>
                      <a:pPr>
                        <a:buNone/>
                      </a:pPr>
                      <a:r>
                        <a:rPr lang="es-ES" sz="1200" b="1" dirty="0"/>
                        <a:t>-    Comités éticos</a:t>
                      </a:r>
                      <a:endParaRPr lang="es-ES" sz="1200" dirty="0"/>
                    </a:p>
                    <a:p>
                      <a:pPr marL="171450" indent="-171450">
                        <a:buFontTx/>
                        <a:buChar char="-"/>
                      </a:pPr>
                      <a:r>
                        <a:rPr lang="es-ES" sz="1200" b="1" dirty="0"/>
                        <a:t>Sanidad mortuoria</a:t>
                      </a:r>
                      <a:endParaRPr lang="es-ES" sz="1200" dirty="0"/>
                    </a:p>
                    <a:p>
                      <a:pPr marL="171450" indent="-171450">
                        <a:buFontTx/>
                        <a:buChar char="-"/>
                      </a:pPr>
                      <a:r>
                        <a:rPr lang="es-ES" sz="1200" dirty="0"/>
                        <a:t>Gestión </a:t>
                      </a:r>
                      <a:r>
                        <a:rPr lang="es-ES" sz="1200" b="1" dirty="0"/>
                        <a:t>reclamaciones</a:t>
                      </a:r>
                    </a:p>
                  </a:txBody>
                  <a:tcPr marL="45052" marR="45052" marT="22526" marB="22526" anchor="ctr"/>
                </a:tc>
                <a:extLst>
                  <a:ext uri="{0D108BD9-81ED-4DB2-BD59-A6C34878D82A}">
                    <a16:rowId xmlns:a16="http://schemas.microsoft.com/office/drawing/2014/main" val="3899026091"/>
                  </a:ext>
                </a:extLst>
              </a:tr>
            </a:tbl>
          </a:graphicData>
        </a:graphic>
      </p:graphicFrame>
      <p:sp>
        <p:nvSpPr>
          <p:cNvPr id="11" name="Título 1">
            <a:extLst>
              <a:ext uri="{FF2B5EF4-FFF2-40B4-BE49-F238E27FC236}">
                <a16:creationId xmlns:a16="http://schemas.microsoft.com/office/drawing/2014/main" id="{36A6E79F-6D87-5D59-4A1D-BBE508A9E337}"/>
              </a:ext>
            </a:extLst>
          </p:cNvPr>
          <p:cNvSpPr txBox="1">
            <a:spLocks/>
          </p:cNvSpPr>
          <p:nvPr/>
        </p:nvSpPr>
        <p:spPr>
          <a:xfrm>
            <a:off x="197380" y="4877891"/>
            <a:ext cx="6969138" cy="563873"/>
          </a:xfrm>
          <a:prstGeom prst="rect">
            <a:avLst/>
          </a:prstGeom>
        </p:spPr>
        <p:txBody>
          <a:bodyPr>
            <a:noAutofit/>
          </a:bodyPr>
          <a:lstStyle>
            <a:lvl1pPr algn="l" defTabSz="756026" rtl="0" eaLnBrk="1" latinLnBrk="0" hangingPunct="1">
              <a:lnSpc>
                <a:spcPct val="90000"/>
              </a:lnSpc>
              <a:spcBef>
                <a:spcPct val="0"/>
              </a:spcBef>
              <a:buNone/>
              <a:defRPr sz="3638" kern="1200">
                <a:solidFill>
                  <a:schemeClr val="tx1"/>
                </a:solidFill>
                <a:latin typeface="+mj-lt"/>
                <a:ea typeface="+mj-ea"/>
                <a:cs typeface="+mj-cs"/>
              </a:defRPr>
            </a:lvl1pPr>
          </a:lstStyle>
          <a:p>
            <a:r>
              <a:rPr lang="es-ES" sz="1400" b="1" dirty="0">
                <a:latin typeface="+mn-lt"/>
              </a:rPr>
              <a:t>Servicios de Medicina Legal </a:t>
            </a:r>
            <a:r>
              <a:rPr lang="es-ES" sz="1400" dirty="0">
                <a:latin typeface="+mn-lt"/>
              </a:rPr>
              <a:t>en Hospitales: </a:t>
            </a:r>
            <a:r>
              <a:rPr lang="es-ES" sz="1400" b="1" dirty="0">
                <a:latin typeface="+mn-lt"/>
              </a:rPr>
              <a:t>función esencial </a:t>
            </a:r>
            <a:r>
              <a:rPr lang="es-ES" sz="1400" dirty="0">
                <a:latin typeface="+mn-lt"/>
              </a:rPr>
              <a:t>clínica, ética y administrativa.</a:t>
            </a:r>
            <a:br>
              <a:rPr lang="es-ES" sz="2800" b="1" dirty="0">
                <a:latin typeface="+mn-lt"/>
              </a:rPr>
            </a:br>
            <a:endParaRPr lang="es-ES" sz="2800" dirty="0">
              <a:latin typeface="+mn-lt"/>
            </a:endParaRPr>
          </a:p>
        </p:txBody>
      </p:sp>
      <p:sp>
        <p:nvSpPr>
          <p:cNvPr id="7" name="CuadroTexto 6">
            <a:extLst>
              <a:ext uri="{FF2B5EF4-FFF2-40B4-BE49-F238E27FC236}">
                <a16:creationId xmlns:a16="http://schemas.microsoft.com/office/drawing/2014/main" id="{4A7CF616-C441-225B-F499-68CF1448EEBD}"/>
              </a:ext>
            </a:extLst>
          </p:cNvPr>
          <p:cNvSpPr txBox="1"/>
          <p:nvPr/>
        </p:nvSpPr>
        <p:spPr>
          <a:xfrm>
            <a:off x="6846771" y="4975756"/>
            <a:ext cx="3125401" cy="588494"/>
          </a:xfrm>
          <a:prstGeom prst="rect">
            <a:avLst/>
          </a:prstGeom>
          <a:noFill/>
        </p:spPr>
        <p:txBody>
          <a:bodyPr wrap="square">
            <a:spAutoFit/>
          </a:bodyPr>
          <a:lstStyle/>
          <a:p>
            <a:pPr lvl="1" algn="r">
              <a:lnSpc>
                <a:spcPts val="1964"/>
              </a:lnSpc>
              <a:buSzPct val="100000"/>
            </a:pPr>
            <a:r>
              <a:rPr lang="en-US" sz="1400" b="1" i="1" dirty="0">
                <a:ea typeface="Nunito Sans" pitchFamily="34" charset="-122"/>
                <a:cs typeface="Nunito Sans" pitchFamily="34" charset="-120"/>
              </a:rPr>
              <a:t>Ley 41/2002, de 14 </a:t>
            </a:r>
            <a:r>
              <a:rPr lang="en-US" sz="1400" b="1" i="1" dirty="0" err="1">
                <a:ea typeface="Nunito Sans" pitchFamily="34" charset="-122"/>
                <a:cs typeface="Nunito Sans" pitchFamily="34" charset="-120"/>
              </a:rPr>
              <a:t>noviembre</a:t>
            </a:r>
            <a:endParaRPr lang="en-US" sz="1400" b="1" i="1" dirty="0">
              <a:ea typeface="Nunito Sans" pitchFamily="34" charset="-122"/>
              <a:cs typeface="Nunito Sans" pitchFamily="34" charset="-120"/>
            </a:endParaRPr>
          </a:p>
          <a:p>
            <a:pPr lvl="1" algn="r">
              <a:lnSpc>
                <a:spcPts val="1964"/>
              </a:lnSpc>
              <a:buSzPct val="100000"/>
            </a:pPr>
            <a:r>
              <a:rPr lang="en-US" sz="1400" b="1" i="1" dirty="0">
                <a:ea typeface="Nunito Sans" pitchFamily="34" charset="-122"/>
                <a:cs typeface="Nunito Sans" pitchFamily="34" charset="-120"/>
              </a:rPr>
              <a:t>Real </a:t>
            </a:r>
            <a:r>
              <a:rPr lang="en-US" sz="1400" b="1" i="1" dirty="0" err="1">
                <a:ea typeface="Nunito Sans" pitchFamily="34" charset="-122"/>
                <a:cs typeface="Nunito Sans" pitchFamily="34" charset="-120"/>
              </a:rPr>
              <a:t>Decreto</a:t>
            </a:r>
            <a:r>
              <a:rPr lang="en-US" sz="1400" b="1" i="1" dirty="0">
                <a:ea typeface="Nunito Sans" pitchFamily="34" charset="-122"/>
                <a:cs typeface="Nunito Sans" pitchFamily="34" charset="-120"/>
              </a:rPr>
              <a:t> 1723/2012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0DCFCA-7859-E0CE-0BBA-522EB0AA0352}"/>
            </a:ext>
          </a:extLst>
        </p:cNvPr>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0080623"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6" name="Rectangle 25">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47"/>
            <a:ext cx="10080624" cy="1433270"/>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7D5DDC4-965A-2519-B42E-EB9320350F05}"/>
              </a:ext>
            </a:extLst>
          </p:cNvPr>
          <p:cNvSpPr>
            <a:spLocks noGrp="1"/>
          </p:cNvSpPr>
          <p:nvPr>
            <p:ph type="title"/>
          </p:nvPr>
        </p:nvSpPr>
        <p:spPr>
          <a:xfrm>
            <a:off x="630034" y="254213"/>
            <a:ext cx="8841949" cy="917749"/>
          </a:xfrm>
        </p:spPr>
        <p:txBody>
          <a:bodyPr vert="horz" lIns="91440" tIns="45720" rIns="91440" bIns="45720" rtlCol="0" anchor="ctr">
            <a:normAutofit/>
          </a:bodyPr>
          <a:lstStyle/>
          <a:p>
            <a:pPr defTabSz="914400"/>
            <a:r>
              <a:rPr lang="en-US" sz="2800" kern="1200" dirty="0" err="1">
                <a:solidFill>
                  <a:schemeClr val="tx1"/>
                </a:solidFill>
                <a:latin typeface="+mn-lt"/>
                <a:ea typeface="+mj-ea"/>
                <a:cs typeface="+mj-cs"/>
              </a:rPr>
              <a:t>Resultados</a:t>
            </a:r>
            <a:r>
              <a:rPr lang="en-US" sz="2800" kern="1200" dirty="0">
                <a:solidFill>
                  <a:schemeClr val="tx1"/>
                </a:solidFill>
                <a:latin typeface="+mn-lt"/>
                <a:ea typeface="+mj-ea"/>
                <a:cs typeface="+mj-cs"/>
              </a:rPr>
              <a:t> del </a:t>
            </a:r>
            <a:r>
              <a:rPr lang="en-US" sz="2800" b="1" kern="1200" dirty="0">
                <a:solidFill>
                  <a:schemeClr val="tx1"/>
                </a:solidFill>
                <a:latin typeface="+mn-lt"/>
                <a:ea typeface="+mj-ea"/>
                <a:cs typeface="+mj-cs"/>
              </a:rPr>
              <a:t>TH </a:t>
            </a:r>
            <a:r>
              <a:rPr lang="en-US" sz="2800" b="1" kern="1200" dirty="0" err="1">
                <a:solidFill>
                  <a:schemeClr val="tx1"/>
                </a:solidFill>
                <a:latin typeface="+mn-lt"/>
                <a:ea typeface="+mj-ea"/>
                <a:cs typeface="+mj-cs"/>
              </a:rPr>
              <a:t>por</a:t>
            </a:r>
            <a:r>
              <a:rPr lang="en-US" sz="2800" b="1" kern="1200" dirty="0">
                <a:solidFill>
                  <a:schemeClr val="tx1"/>
                </a:solidFill>
                <a:latin typeface="+mn-lt"/>
                <a:ea typeface="+mj-ea"/>
                <a:cs typeface="+mj-cs"/>
              </a:rPr>
              <a:t> FHA </a:t>
            </a:r>
            <a:br>
              <a:rPr lang="en-US" sz="2800" b="1" kern="1200" dirty="0">
                <a:solidFill>
                  <a:schemeClr val="tx1"/>
                </a:solidFill>
                <a:latin typeface="+mn-lt"/>
                <a:ea typeface="+mj-ea"/>
                <a:cs typeface="+mj-cs"/>
              </a:rPr>
            </a:br>
            <a:r>
              <a:rPr lang="en-US" sz="2800" kern="1200" dirty="0">
                <a:solidFill>
                  <a:schemeClr val="tx1"/>
                </a:solidFill>
                <a:latin typeface="+mn-lt"/>
                <a:ea typeface="+mj-ea"/>
                <a:cs typeface="+mj-cs"/>
              </a:rPr>
              <a:t>(</a:t>
            </a:r>
            <a:r>
              <a:rPr lang="en-US" sz="2800" kern="1200" dirty="0" err="1">
                <a:solidFill>
                  <a:schemeClr val="tx1"/>
                </a:solidFill>
                <a:latin typeface="+mn-lt"/>
                <a:ea typeface="+mj-ea"/>
                <a:cs typeface="+mj-cs"/>
              </a:rPr>
              <a:t>sobredosis</a:t>
            </a:r>
            <a:r>
              <a:rPr lang="en-US" sz="2800" kern="1200" dirty="0">
                <a:solidFill>
                  <a:schemeClr val="tx1"/>
                </a:solidFill>
                <a:latin typeface="+mn-lt"/>
                <a:ea typeface="+mj-ea"/>
                <a:cs typeface="+mj-cs"/>
              </a:rPr>
              <a:t> </a:t>
            </a:r>
            <a:r>
              <a:rPr lang="en-US" sz="2800" kern="1200" dirty="0" err="1">
                <a:solidFill>
                  <a:schemeClr val="tx1"/>
                </a:solidFill>
                <a:latin typeface="+mn-lt"/>
                <a:ea typeface="+mj-ea"/>
                <a:cs typeface="+mj-cs"/>
              </a:rPr>
              <a:t>intencionada</a:t>
            </a:r>
            <a:r>
              <a:rPr lang="en-US" sz="2800" kern="1200" dirty="0">
                <a:solidFill>
                  <a:schemeClr val="tx1"/>
                </a:solidFill>
                <a:latin typeface="+mn-lt"/>
                <a:ea typeface="+mj-ea"/>
                <a:cs typeface="+mj-cs"/>
              </a:rPr>
              <a:t> de </a:t>
            </a:r>
            <a:r>
              <a:rPr lang="en-US" sz="2800" b="1" kern="1200" dirty="0">
                <a:solidFill>
                  <a:schemeClr val="tx1"/>
                </a:solidFill>
                <a:latin typeface="+mn-lt"/>
                <a:ea typeface="+mj-ea"/>
                <a:cs typeface="+mj-cs"/>
              </a:rPr>
              <a:t>paracetamol</a:t>
            </a:r>
            <a:r>
              <a:rPr lang="en-US" sz="2800" kern="1200" dirty="0">
                <a:solidFill>
                  <a:schemeClr val="tx1"/>
                </a:solidFill>
                <a:latin typeface="+mn-lt"/>
                <a:ea typeface="+mj-ea"/>
                <a:cs typeface="+mj-cs"/>
              </a:rPr>
              <a:t>)</a:t>
            </a:r>
          </a:p>
        </p:txBody>
      </p:sp>
      <p:sp>
        <p:nvSpPr>
          <p:cNvPr id="4" name="Marcador de contenido 2">
            <a:extLst>
              <a:ext uri="{FF2B5EF4-FFF2-40B4-BE49-F238E27FC236}">
                <a16:creationId xmlns:a16="http://schemas.microsoft.com/office/drawing/2014/main" id="{88D05ADA-BFC9-5FFF-2271-14F8B74B0CDD}"/>
              </a:ext>
            </a:extLst>
          </p:cNvPr>
          <p:cNvSpPr txBox="1">
            <a:spLocks/>
          </p:cNvSpPr>
          <p:nvPr/>
        </p:nvSpPr>
        <p:spPr>
          <a:xfrm>
            <a:off x="6335485" y="1634866"/>
            <a:ext cx="3526706" cy="3226901"/>
          </a:xfrm>
          <a:prstGeom prst="rect">
            <a:avLst/>
          </a:prstGeom>
        </p:spPr>
        <p:txBody>
          <a:bodyPr vert="horz" lIns="91440" tIns="45720" rIns="91440" bIns="45720" rtlCol="0" anchor="ctr">
            <a:normAutofit/>
          </a:bodyPr>
          <a:lst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228600" defTabSz="914400"/>
            <a:endParaRPr lang="en-US" sz="1600" dirty="0"/>
          </a:p>
          <a:p>
            <a:pPr indent="-228600" defTabSz="914400"/>
            <a:r>
              <a:rPr lang="en-US" sz="1600" i="1" dirty="0"/>
              <a:t>La </a:t>
            </a:r>
            <a:r>
              <a:rPr lang="en-US" sz="1600" b="1" i="1" dirty="0">
                <a:solidFill>
                  <a:srgbClr val="C00000"/>
                </a:solidFill>
              </a:rPr>
              <a:t>SV </a:t>
            </a:r>
            <a:r>
              <a:rPr lang="en-US" sz="1600" b="1" i="1" dirty="0" err="1">
                <a:solidFill>
                  <a:srgbClr val="C00000"/>
                </a:solidFill>
              </a:rPr>
              <a:t>tras</a:t>
            </a:r>
            <a:r>
              <a:rPr lang="en-US" sz="1600" b="1" i="1" dirty="0">
                <a:solidFill>
                  <a:srgbClr val="C00000"/>
                </a:solidFill>
              </a:rPr>
              <a:t> TH </a:t>
            </a:r>
            <a:r>
              <a:rPr lang="en-US" sz="1600" b="1" i="1" dirty="0" err="1">
                <a:solidFill>
                  <a:srgbClr val="C00000"/>
                </a:solidFill>
              </a:rPr>
              <a:t>hepático</a:t>
            </a:r>
            <a:r>
              <a:rPr lang="en-US" sz="1600" b="1" i="1" dirty="0">
                <a:solidFill>
                  <a:srgbClr val="C00000"/>
                </a:solidFill>
              </a:rPr>
              <a:t> es </a:t>
            </a:r>
            <a:r>
              <a:rPr lang="en-US" sz="1600" b="1" i="1" dirty="0" err="1">
                <a:solidFill>
                  <a:srgbClr val="C00000"/>
                </a:solidFill>
              </a:rPr>
              <a:t>equiparable</a:t>
            </a:r>
            <a:r>
              <a:rPr lang="en-US" sz="1600" i="1" dirty="0">
                <a:solidFill>
                  <a:srgbClr val="C00000"/>
                </a:solidFill>
              </a:rPr>
              <a:t> </a:t>
            </a:r>
            <a:r>
              <a:rPr lang="en-US" sz="1600" i="1" dirty="0" err="1"/>
              <a:t>otras</a:t>
            </a:r>
            <a:r>
              <a:rPr lang="en-US" sz="1600" i="1" dirty="0"/>
              <a:t> </a:t>
            </a:r>
            <a:r>
              <a:rPr lang="en-US" sz="1600" i="1" dirty="0" err="1"/>
              <a:t>etiologías</a:t>
            </a:r>
            <a:r>
              <a:rPr lang="en-US" sz="1600" i="1" dirty="0"/>
              <a:t>.</a:t>
            </a:r>
          </a:p>
          <a:p>
            <a:pPr indent="-228600" defTabSz="914400"/>
            <a:endParaRPr lang="en-US" sz="1600" i="1" dirty="0"/>
          </a:p>
          <a:p>
            <a:pPr indent="-228600" defTabSz="914400"/>
            <a:r>
              <a:rPr lang="en-US" sz="1600" i="1" dirty="0"/>
              <a:t>Menor </a:t>
            </a:r>
            <a:r>
              <a:rPr lang="en-US" sz="1600" i="1" dirty="0" err="1"/>
              <a:t>adherencia</a:t>
            </a:r>
            <a:r>
              <a:rPr lang="en-US" sz="1600" i="1" dirty="0"/>
              <a:t> </a:t>
            </a:r>
            <a:r>
              <a:rPr lang="en-US" sz="1600" i="1" dirty="0" err="1"/>
              <a:t>terapéutica</a:t>
            </a:r>
            <a:r>
              <a:rPr lang="en-US" sz="1600" i="1" dirty="0"/>
              <a:t>.</a:t>
            </a:r>
          </a:p>
          <a:p>
            <a:pPr indent="-228600" defTabSz="914400"/>
            <a:endParaRPr lang="en-US" sz="1600" i="1" dirty="0"/>
          </a:p>
          <a:p>
            <a:pPr indent="-228600" defTabSz="914400"/>
            <a:r>
              <a:rPr lang="en-US" sz="1600" b="1" dirty="0">
                <a:solidFill>
                  <a:srgbClr val="C00000"/>
                </a:solidFill>
              </a:rPr>
              <a:t>PRECISAN APOYO Y SEGUIMIENTO ESTRECHO</a:t>
            </a:r>
          </a:p>
          <a:p>
            <a:pPr marL="0" indent="-228600" defTabSz="914400"/>
            <a:endParaRPr lang="en-US" sz="1600" b="1" i="1" u="sng" dirty="0"/>
          </a:p>
        </p:txBody>
      </p:sp>
      <p:graphicFrame>
        <p:nvGraphicFramePr>
          <p:cNvPr id="8" name="Marcador de contenido 7">
            <a:extLst>
              <a:ext uri="{FF2B5EF4-FFF2-40B4-BE49-F238E27FC236}">
                <a16:creationId xmlns:a16="http://schemas.microsoft.com/office/drawing/2014/main" id="{9F9C0BC8-08D9-81B5-3802-B207035ACF5E}"/>
              </a:ext>
            </a:extLst>
          </p:cNvPr>
          <p:cNvGraphicFramePr>
            <a:graphicFrameLocks noGrp="1"/>
          </p:cNvGraphicFramePr>
          <p:nvPr>
            <p:ph idx="1"/>
            <p:extLst>
              <p:ext uri="{D42A27DB-BD31-4B8C-83A1-F6EECF244321}">
                <p14:modId xmlns:p14="http://schemas.microsoft.com/office/powerpoint/2010/main" val="2669700049"/>
              </p:ext>
            </p:extLst>
          </p:nvPr>
        </p:nvGraphicFramePr>
        <p:xfrm>
          <a:off x="435429" y="1683936"/>
          <a:ext cx="5464627" cy="3314273"/>
        </p:xfrm>
        <a:graphic>
          <a:graphicData uri="http://schemas.openxmlformats.org/drawingml/2006/table">
            <a:tbl>
              <a:tblPr>
                <a:tableStyleId>{3B4B98B0-60AC-42C2-AFA5-B58CD77FA1E5}</a:tableStyleId>
              </a:tblPr>
              <a:tblGrid>
                <a:gridCol w="2650430">
                  <a:extLst>
                    <a:ext uri="{9D8B030D-6E8A-4147-A177-3AD203B41FA5}">
                      <a16:colId xmlns:a16="http://schemas.microsoft.com/office/drawing/2014/main" val="304421045"/>
                    </a:ext>
                  </a:extLst>
                </a:gridCol>
                <a:gridCol w="858423">
                  <a:extLst>
                    <a:ext uri="{9D8B030D-6E8A-4147-A177-3AD203B41FA5}">
                      <a16:colId xmlns:a16="http://schemas.microsoft.com/office/drawing/2014/main" val="1884755734"/>
                    </a:ext>
                  </a:extLst>
                </a:gridCol>
                <a:gridCol w="1955774">
                  <a:extLst>
                    <a:ext uri="{9D8B030D-6E8A-4147-A177-3AD203B41FA5}">
                      <a16:colId xmlns:a16="http://schemas.microsoft.com/office/drawing/2014/main" val="1613975729"/>
                    </a:ext>
                  </a:extLst>
                </a:gridCol>
              </a:tblGrid>
              <a:tr h="546661">
                <a:tc>
                  <a:txBody>
                    <a:bodyPr/>
                    <a:lstStyle/>
                    <a:p>
                      <a:pPr>
                        <a:buNone/>
                      </a:pPr>
                      <a:r>
                        <a:rPr lang="es-ES" sz="1100" b="1" dirty="0">
                          <a:solidFill>
                            <a:srgbClr val="C00000"/>
                          </a:solidFill>
                        </a:rPr>
                        <a:t>SV a 1 año</a:t>
                      </a:r>
                      <a:endParaRPr lang="es-ES" sz="1100" dirty="0">
                        <a:solidFill>
                          <a:srgbClr val="C00000"/>
                        </a:solidFill>
                      </a:endParaRPr>
                    </a:p>
                  </a:txBody>
                  <a:tcPr marL="42563" marR="42563" marT="21281" marB="21281" anchor="ctr"/>
                </a:tc>
                <a:tc>
                  <a:txBody>
                    <a:bodyPr/>
                    <a:lstStyle/>
                    <a:p>
                      <a:pPr>
                        <a:buNone/>
                      </a:pPr>
                      <a:r>
                        <a:rPr lang="es-ES" sz="1100" b="1">
                          <a:solidFill>
                            <a:srgbClr val="C00000"/>
                          </a:solidFill>
                        </a:rPr>
                        <a:t> 85–90%</a:t>
                      </a:r>
                      <a:endParaRPr lang="es-ES" sz="1100">
                        <a:solidFill>
                          <a:srgbClr val="C00000"/>
                        </a:solidFill>
                      </a:endParaRPr>
                    </a:p>
                  </a:txBody>
                  <a:tcPr marL="42563" marR="42563" marT="21281" marB="21281" anchor="ctr"/>
                </a:tc>
                <a:tc>
                  <a:txBody>
                    <a:bodyPr/>
                    <a:lstStyle/>
                    <a:p>
                      <a:pPr algn="r">
                        <a:buNone/>
                      </a:pPr>
                      <a:r>
                        <a:rPr lang="es-ES" sz="700"/>
                        <a:t>Karvellas et al., 2023, Hepatology </a:t>
                      </a:r>
                    </a:p>
                    <a:p>
                      <a:pPr algn="r">
                        <a:buNone/>
                      </a:pPr>
                      <a:r>
                        <a:rPr lang="es-ES" sz="700"/>
                        <a:t>Bernal et al., 2018, J Hepatol</a:t>
                      </a:r>
                    </a:p>
                    <a:p>
                      <a:pPr algn="r">
                        <a:buNone/>
                      </a:pPr>
                      <a:r>
                        <a:rPr lang="es-ES" sz="700"/>
                        <a:t> O’Grady et al., 2015, Gut</a:t>
                      </a:r>
                    </a:p>
                    <a:p>
                      <a:pPr algn="r">
                        <a:buNone/>
                      </a:pPr>
                      <a:r>
                        <a:rPr lang="es-ES" sz="700"/>
                        <a:t> Karvellas et al., 2010, Liver Int</a:t>
                      </a:r>
                    </a:p>
                  </a:txBody>
                  <a:tcPr marL="42563" marR="42563" marT="21281" marB="21281" anchor="ctr"/>
                </a:tc>
                <a:extLst>
                  <a:ext uri="{0D108BD9-81ED-4DB2-BD59-A6C34878D82A}">
                    <a16:rowId xmlns:a16="http://schemas.microsoft.com/office/drawing/2014/main" val="1450168103"/>
                  </a:ext>
                </a:extLst>
              </a:tr>
              <a:tr h="319729">
                <a:tc>
                  <a:txBody>
                    <a:bodyPr/>
                    <a:lstStyle/>
                    <a:p>
                      <a:pPr>
                        <a:buNone/>
                      </a:pPr>
                      <a:r>
                        <a:rPr lang="es-ES" sz="1100" b="1"/>
                        <a:t>SV a 5 años</a:t>
                      </a:r>
                      <a:endParaRPr lang="es-ES" sz="1100"/>
                    </a:p>
                  </a:txBody>
                  <a:tcPr marL="42563" marR="42563" marT="21281" marB="21281" anchor="ctr"/>
                </a:tc>
                <a:tc>
                  <a:txBody>
                    <a:bodyPr/>
                    <a:lstStyle/>
                    <a:p>
                      <a:pPr>
                        <a:buNone/>
                      </a:pPr>
                      <a:r>
                        <a:rPr lang="es-ES" sz="1100" b="1"/>
                        <a:t> 70–80%</a:t>
                      </a:r>
                      <a:endParaRPr lang="es-ES" sz="1100"/>
                    </a:p>
                  </a:txBody>
                  <a:tcPr marL="42563" marR="42563" marT="21281" marB="21281" anchor="ctr"/>
                </a:tc>
                <a:tc>
                  <a:txBody>
                    <a:bodyPr/>
                    <a:lstStyle/>
                    <a:p>
                      <a:pPr algn="r">
                        <a:buNone/>
                      </a:pPr>
                      <a:r>
                        <a:rPr lang="es-ES" sz="700"/>
                        <a:t>Bernal et al., 2018, J Hepatol </a:t>
                      </a:r>
                    </a:p>
                    <a:p>
                      <a:pPr algn="r">
                        <a:buNone/>
                      </a:pPr>
                      <a:r>
                        <a:rPr lang="es-ES" sz="700"/>
                        <a:t>Karvellas et al., 2010, Liver Int</a:t>
                      </a:r>
                    </a:p>
                  </a:txBody>
                  <a:tcPr marL="42563" marR="42563" marT="21281" marB="21281" anchor="ctr"/>
                </a:tc>
                <a:extLst>
                  <a:ext uri="{0D108BD9-81ED-4DB2-BD59-A6C34878D82A}">
                    <a16:rowId xmlns:a16="http://schemas.microsoft.com/office/drawing/2014/main" val="3735708989"/>
                  </a:ext>
                </a:extLst>
              </a:tr>
              <a:tr h="433195">
                <a:tc>
                  <a:txBody>
                    <a:bodyPr/>
                    <a:lstStyle/>
                    <a:p>
                      <a:pPr>
                        <a:buNone/>
                      </a:pPr>
                      <a:r>
                        <a:rPr lang="es-ES" sz="1100" b="1"/>
                        <a:t>Antecedentes psiquiátricos</a:t>
                      </a:r>
                      <a:endParaRPr lang="es-ES" sz="1100"/>
                    </a:p>
                  </a:txBody>
                  <a:tcPr marL="42563" marR="42563" marT="21281" marB="21281" anchor="ctr"/>
                </a:tc>
                <a:tc>
                  <a:txBody>
                    <a:bodyPr/>
                    <a:lstStyle/>
                    <a:p>
                      <a:pPr>
                        <a:buNone/>
                      </a:pPr>
                      <a:r>
                        <a:rPr lang="es-ES" sz="1100" b="1"/>
                        <a:t> 55–90%</a:t>
                      </a:r>
                      <a:endParaRPr lang="es-ES" sz="1100"/>
                    </a:p>
                  </a:txBody>
                  <a:tcPr marL="42563" marR="42563" marT="21281" marB="21281" anchor="ctr"/>
                </a:tc>
                <a:tc>
                  <a:txBody>
                    <a:bodyPr/>
                    <a:lstStyle/>
                    <a:p>
                      <a:pPr algn="r">
                        <a:buNone/>
                      </a:pPr>
                      <a:r>
                        <a:rPr lang="es-ES" sz="700"/>
                        <a:t>Baker et al., 2024, World J Transplant </a:t>
                      </a:r>
                    </a:p>
                    <a:p>
                      <a:pPr algn="r">
                        <a:buNone/>
                      </a:pPr>
                      <a:r>
                        <a:rPr lang="es-ES" sz="700"/>
                        <a:t>Simmons et al., 2020, Dig Dis Sci </a:t>
                      </a:r>
                    </a:p>
                    <a:p>
                      <a:pPr algn="r">
                        <a:buNone/>
                      </a:pPr>
                      <a:r>
                        <a:rPr lang="es-ES" sz="700"/>
                        <a:t>Karvellas et al., 2010, Liver Int</a:t>
                      </a:r>
                    </a:p>
                  </a:txBody>
                  <a:tcPr marL="42563" marR="42563" marT="21281" marB="21281" anchor="ctr"/>
                </a:tc>
                <a:extLst>
                  <a:ext uri="{0D108BD9-81ED-4DB2-BD59-A6C34878D82A}">
                    <a16:rowId xmlns:a16="http://schemas.microsoft.com/office/drawing/2014/main" val="4077653391"/>
                  </a:ext>
                </a:extLst>
              </a:tr>
              <a:tr h="319729">
                <a:tc>
                  <a:txBody>
                    <a:bodyPr/>
                    <a:lstStyle/>
                    <a:p>
                      <a:pPr>
                        <a:buNone/>
                      </a:pPr>
                      <a:r>
                        <a:rPr lang="es-ES" sz="1100" b="1" dirty="0">
                          <a:solidFill>
                            <a:srgbClr val="C00000"/>
                          </a:solidFill>
                        </a:rPr>
                        <a:t>Intentos autolíticos previos</a:t>
                      </a:r>
                      <a:endParaRPr lang="es-ES" sz="1100" dirty="0">
                        <a:solidFill>
                          <a:srgbClr val="C00000"/>
                        </a:solidFill>
                      </a:endParaRPr>
                    </a:p>
                  </a:txBody>
                  <a:tcPr marL="42563" marR="42563" marT="21281" marB="21281" anchor="ctr"/>
                </a:tc>
                <a:tc>
                  <a:txBody>
                    <a:bodyPr/>
                    <a:lstStyle/>
                    <a:p>
                      <a:pPr>
                        <a:buNone/>
                      </a:pPr>
                      <a:r>
                        <a:rPr lang="es-ES" sz="1100" b="1" dirty="0">
                          <a:solidFill>
                            <a:srgbClr val="C00000"/>
                          </a:solidFill>
                        </a:rPr>
                        <a:t> 20–30%</a:t>
                      </a:r>
                      <a:endParaRPr lang="es-ES" sz="1100" dirty="0">
                        <a:solidFill>
                          <a:srgbClr val="C00000"/>
                        </a:solidFill>
                      </a:endParaRPr>
                    </a:p>
                  </a:txBody>
                  <a:tcPr marL="42563" marR="42563" marT="21281" marB="21281" anchor="ctr"/>
                </a:tc>
                <a:tc>
                  <a:txBody>
                    <a:bodyPr/>
                    <a:lstStyle/>
                    <a:p>
                      <a:pPr algn="r">
                        <a:buNone/>
                      </a:pPr>
                      <a:r>
                        <a:rPr lang="es-ES" sz="700"/>
                        <a:t>Simmons et al., 2020, Dig Dis Sci </a:t>
                      </a:r>
                    </a:p>
                    <a:p>
                      <a:pPr algn="r">
                        <a:buNone/>
                      </a:pPr>
                      <a:r>
                        <a:rPr lang="es-ES" sz="700"/>
                        <a:t>Karvellas et al., 2010, Liver Int</a:t>
                      </a:r>
                    </a:p>
                  </a:txBody>
                  <a:tcPr marL="42563" marR="42563" marT="21281" marB="21281" anchor="ctr"/>
                </a:tc>
                <a:extLst>
                  <a:ext uri="{0D108BD9-81ED-4DB2-BD59-A6C34878D82A}">
                    <a16:rowId xmlns:a16="http://schemas.microsoft.com/office/drawing/2014/main" val="3514812253"/>
                  </a:ext>
                </a:extLst>
              </a:tr>
              <a:tr h="281907">
                <a:tc>
                  <a:txBody>
                    <a:bodyPr/>
                    <a:lstStyle/>
                    <a:p>
                      <a:pPr>
                        <a:buNone/>
                      </a:pPr>
                      <a:r>
                        <a:rPr lang="es-ES" sz="1100" b="1">
                          <a:solidFill>
                            <a:srgbClr val="C00000"/>
                          </a:solidFill>
                        </a:rPr>
                        <a:t>Reintentos de suicidio post-TH</a:t>
                      </a:r>
                      <a:endParaRPr lang="es-ES" sz="1100">
                        <a:solidFill>
                          <a:srgbClr val="C00000"/>
                        </a:solidFill>
                      </a:endParaRPr>
                    </a:p>
                  </a:txBody>
                  <a:tcPr marL="42563" marR="42563" marT="21281" marB="21281" anchor="ctr"/>
                </a:tc>
                <a:tc>
                  <a:txBody>
                    <a:bodyPr/>
                    <a:lstStyle/>
                    <a:p>
                      <a:pPr>
                        <a:buNone/>
                      </a:pPr>
                      <a:r>
                        <a:rPr lang="es-ES" sz="1100" b="1">
                          <a:solidFill>
                            <a:srgbClr val="C00000"/>
                          </a:solidFill>
                        </a:rPr>
                        <a:t> ≈5–6%</a:t>
                      </a:r>
                      <a:endParaRPr lang="es-ES" sz="1100">
                        <a:solidFill>
                          <a:srgbClr val="C00000"/>
                        </a:solidFill>
                      </a:endParaRPr>
                    </a:p>
                  </a:txBody>
                  <a:tcPr marL="42563" marR="42563" marT="21281" marB="21281" anchor="ctr"/>
                </a:tc>
                <a:tc>
                  <a:txBody>
                    <a:bodyPr/>
                    <a:lstStyle/>
                    <a:p>
                      <a:pPr algn="r">
                        <a:buNone/>
                      </a:pPr>
                      <a:r>
                        <a:rPr lang="es-ES" sz="700"/>
                        <a:t>Karvellas et al., 2010, Liver Int</a:t>
                      </a:r>
                    </a:p>
                  </a:txBody>
                  <a:tcPr marL="42563" marR="42563" marT="21281" marB="21281" anchor="ctr"/>
                </a:tc>
                <a:extLst>
                  <a:ext uri="{0D108BD9-81ED-4DB2-BD59-A6C34878D82A}">
                    <a16:rowId xmlns:a16="http://schemas.microsoft.com/office/drawing/2014/main" val="1243464753"/>
                  </a:ext>
                </a:extLst>
              </a:tr>
              <a:tr h="319729">
                <a:tc>
                  <a:txBody>
                    <a:bodyPr/>
                    <a:lstStyle/>
                    <a:p>
                      <a:pPr>
                        <a:buNone/>
                      </a:pPr>
                      <a:r>
                        <a:rPr lang="es-ES" sz="1100" b="1"/>
                        <a:t>Mortalidad por suicidio post-TH</a:t>
                      </a:r>
                      <a:endParaRPr lang="es-ES" sz="1100"/>
                    </a:p>
                  </a:txBody>
                  <a:tcPr marL="42563" marR="42563" marT="21281" marB="21281" anchor="ctr"/>
                </a:tc>
                <a:tc>
                  <a:txBody>
                    <a:bodyPr/>
                    <a:lstStyle/>
                    <a:p>
                      <a:pPr>
                        <a:buNone/>
                      </a:pPr>
                      <a:r>
                        <a:rPr lang="es-ES" sz="1100" b="1"/>
                        <a:t> ≈1–3%</a:t>
                      </a:r>
                      <a:r>
                        <a:rPr lang="es-ES" sz="1100"/>
                        <a:t> </a:t>
                      </a:r>
                    </a:p>
                  </a:txBody>
                  <a:tcPr marL="42563" marR="42563" marT="21281" marB="21281" anchor="ctr"/>
                </a:tc>
                <a:tc>
                  <a:txBody>
                    <a:bodyPr/>
                    <a:lstStyle/>
                    <a:p>
                      <a:pPr algn="r">
                        <a:buNone/>
                      </a:pPr>
                      <a:r>
                        <a:rPr lang="es-ES" sz="700"/>
                        <a:t>Goodarzi et al., 2022, HPB </a:t>
                      </a:r>
                    </a:p>
                    <a:p>
                      <a:pPr algn="r">
                        <a:buNone/>
                      </a:pPr>
                      <a:r>
                        <a:rPr lang="es-ES" sz="700"/>
                        <a:t>Karvellas et al., 2010, Liver Int</a:t>
                      </a:r>
                    </a:p>
                  </a:txBody>
                  <a:tcPr marL="42563" marR="42563" marT="21281" marB="21281" anchor="ctr"/>
                </a:tc>
                <a:extLst>
                  <a:ext uri="{0D108BD9-81ED-4DB2-BD59-A6C34878D82A}">
                    <a16:rowId xmlns:a16="http://schemas.microsoft.com/office/drawing/2014/main" val="3756234269"/>
                  </a:ext>
                </a:extLst>
              </a:tr>
              <a:tr h="433195">
                <a:tc>
                  <a:txBody>
                    <a:bodyPr/>
                    <a:lstStyle/>
                    <a:p>
                      <a:pPr>
                        <a:buNone/>
                      </a:pPr>
                      <a:r>
                        <a:rPr lang="es-ES" sz="1100" b="1" dirty="0"/>
                        <a:t>Pérdida de adherencia (IMS)</a:t>
                      </a:r>
                      <a:endParaRPr lang="es-ES" sz="1100" dirty="0"/>
                    </a:p>
                  </a:txBody>
                  <a:tcPr marL="42563" marR="42563" marT="21281" marB="21281" anchor="ctr"/>
                </a:tc>
                <a:tc>
                  <a:txBody>
                    <a:bodyPr/>
                    <a:lstStyle/>
                    <a:p>
                      <a:pPr>
                        <a:buNone/>
                      </a:pPr>
                      <a:r>
                        <a:rPr lang="es-ES" sz="1100" b="1"/>
                        <a:t>20–30%</a:t>
                      </a:r>
                      <a:endParaRPr lang="es-ES" sz="1100"/>
                    </a:p>
                  </a:txBody>
                  <a:tcPr marL="42563" marR="42563" marT="21281" marB="21281" anchor="ctr"/>
                </a:tc>
                <a:tc>
                  <a:txBody>
                    <a:bodyPr/>
                    <a:lstStyle/>
                    <a:p>
                      <a:pPr algn="r">
                        <a:buNone/>
                      </a:pPr>
                      <a:r>
                        <a:rPr lang="es-ES" sz="700"/>
                        <a:t>DeVito Dabbs et al., 2021, Liver Transpl </a:t>
                      </a:r>
                    </a:p>
                    <a:p>
                      <a:pPr algn="r">
                        <a:buNone/>
                      </a:pPr>
                      <a:r>
                        <a:rPr lang="es-ES" sz="700"/>
                        <a:t>Dew et al., 2018, Am J Transpl </a:t>
                      </a:r>
                    </a:p>
                    <a:p>
                      <a:pPr algn="r">
                        <a:buNone/>
                      </a:pPr>
                      <a:r>
                        <a:rPr lang="es-ES" sz="700"/>
                        <a:t>Denhaerynck et al., 2017, Transpl Int</a:t>
                      </a:r>
                    </a:p>
                  </a:txBody>
                  <a:tcPr marL="42563" marR="42563" marT="21281" marB="21281" anchor="ctr"/>
                </a:tc>
                <a:extLst>
                  <a:ext uri="{0D108BD9-81ED-4DB2-BD59-A6C34878D82A}">
                    <a16:rowId xmlns:a16="http://schemas.microsoft.com/office/drawing/2014/main" val="2060241460"/>
                  </a:ext>
                </a:extLst>
              </a:tr>
              <a:tr h="660128">
                <a:tc>
                  <a:txBody>
                    <a:bodyPr/>
                    <a:lstStyle/>
                    <a:p>
                      <a:pPr>
                        <a:buNone/>
                      </a:pPr>
                      <a:r>
                        <a:rPr lang="es-ES" sz="1100" b="1"/>
                        <a:t>Desestimado TH  “contraindicación psiquiátrica absoluta”</a:t>
                      </a:r>
                      <a:endParaRPr lang="es-ES" sz="1100"/>
                    </a:p>
                  </a:txBody>
                  <a:tcPr marL="42563" marR="42563" marT="21281" marB="21281" anchor="ctr"/>
                </a:tc>
                <a:tc>
                  <a:txBody>
                    <a:bodyPr/>
                    <a:lstStyle/>
                    <a:p>
                      <a:pPr>
                        <a:buNone/>
                      </a:pPr>
                      <a:r>
                        <a:rPr lang="es-ES" sz="1100"/>
                        <a:t> </a:t>
                      </a:r>
                      <a:r>
                        <a:rPr lang="es-ES" sz="1100" b="1"/>
                        <a:t>8–10%</a:t>
                      </a:r>
                    </a:p>
                  </a:txBody>
                  <a:tcPr marL="42563" marR="42563" marT="21281" marB="21281" anchor="ctr"/>
                </a:tc>
                <a:tc>
                  <a:txBody>
                    <a:bodyPr/>
                    <a:lstStyle/>
                    <a:p>
                      <a:pPr algn="r">
                        <a:buNone/>
                      </a:pPr>
                      <a:r>
                        <a:rPr lang="es-ES" sz="700" dirty="0"/>
                        <a:t>Baker et al., 2025, </a:t>
                      </a:r>
                      <a:r>
                        <a:rPr lang="es-ES" sz="700" dirty="0" err="1"/>
                        <a:t>World</a:t>
                      </a:r>
                      <a:r>
                        <a:rPr lang="es-ES" sz="700" dirty="0"/>
                        <a:t> J </a:t>
                      </a:r>
                      <a:r>
                        <a:rPr lang="es-ES" sz="700" dirty="0" err="1"/>
                        <a:t>Transplant</a:t>
                      </a:r>
                      <a:r>
                        <a:rPr lang="es-ES" sz="700" dirty="0"/>
                        <a:t> </a:t>
                      </a:r>
                    </a:p>
                    <a:p>
                      <a:pPr algn="r">
                        <a:buNone/>
                      </a:pPr>
                      <a:r>
                        <a:rPr lang="es-ES" sz="700" dirty="0"/>
                        <a:t>Simmons et al., 2020, </a:t>
                      </a:r>
                      <a:r>
                        <a:rPr lang="es-ES" sz="700" dirty="0" err="1"/>
                        <a:t>Dig</a:t>
                      </a:r>
                      <a:r>
                        <a:rPr lang="es-ES" sz="700" dirty="0"/>
                        <a:t> </a:t>
                      </a:r>
                      <a:r>
                        <a:rPr lang="es-ES" sz="700" dirty="0" err="1"/>
                        <a:t>Dis</a:t>
                      </a:r>
                      <a:r>
                        <a:rPr lang="es-ES" sz="700" dirty="0"/>
                        <a:t> </a:t>
                      </a:r>
                      <a:r>
                        <a:rPr lang="es-ES" sz="700" dirty="0" err="1"/>
                        <a:t>Sci</a:t>
                      </a:r>
                      <a:endParaRPr lang="es-ES" sz="700" dirty="0"/>
                    </a:p>
                  </a:txBody>
                  <a:tcPr marL="42563" marR="42563" marT="21281" marB="21281" anchor="ctr"/>
                </a:tc>
                <a:extLst>
                  <a:ext uri="{0D108BD9-81ED-4DB2-BD59-A6C34878D82A}">
                    <a16:rowId xmlns:a16="http://schemas.microsoft.com/office/drawing/2014/main" val="3052234552"/>
                  </a:ext>
                </a:extLst>
              </a:tr>
            </a:tbl>
          </a:graphicData>
        </a:graphic>
      </p:graphicFrame>
      <p:grpSp>
        <p:nvGrpSpPr>
          <p:cNvPr id="3" name="Grupo 2">
            <a:extLst>
              <a:ext uri="{FF2B5EF4-FFF2-40B4-BE49-F238E27FC236}">
                <a16:creationId xmlns:a16="http://schemas.microsoft.com/office/drawing/2014/main" id="{FF939EE2-ADD1-81C8-7DFE-25E7BE48A92B}"/>
              </a:ext>
            </a:extLst>
          </p:cNvPr>
          <p:cNvGrpSpPr/>
          <p:nvPr/>
        </p:nvGrpSpPr>
        <p:grpSpPr>
          <a:xfrm>
            <a:off x="8826734" y="122150"/>
            <a:ext cx="1189287" cy="310223"/>
            <a:chOff x="86926" y="115481"/>
            <a:chExt cx="5208405" cy="1161793"/>
          </a:xfrm>
        </p:grpSpPr>
        <p:pic>
          <p:nvPicPr>
            <p:cNvPr id="5" name="Imagen 4" descr="Forma&#10;&#10;El contenido generado por IA puede ser incorrecto.">
              <a:extLst>
                <a:ext uri="{FF2B5EF4-FFF2-40B4-BE49-F238E27FC236}">
                  <a16:creationId xmlns:a16="http://schemas.microsoft.com/office/drawing/2014/main" id="{36D5458C-AB35-B514-C6E7-3F3323DEF133}"/>
                </a:ext>
              </a:extLst>
            </p:cNvPr>
            <p:cNvPicPr/>
            <p:nvPr/>
          </p:nvPicPr>
          <p:blipFill>
            <a:blip r:embed="rId3">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6" name="Imagen 5">
              <a:extLst>
                <a:ext uri="{FF2B5EF4-FFF2-40B4-BE49-F238E27FC236}">
                  <a16:creationId xmlns:a16="http://schemas.microsoft.com/office/drawing/2014/main" id="{7056F053-11A7-86D1-E057-E63B94AA218C}"/>
                </a:ext>
              </a:extLst>
            </p:cNvPr>
            <p:cNvPicPr/>
            <p:nvPr/>
          </p:nvPicPr>
          <p:blipFill>
            <a:blip r:embed="rId4"/>
            <a:stretch>
              <a:fillRect/>
            </a:stretch>
          </p:blipFill>
          <p:spPr>
            <a:xfrm>
              <a:off x="1856096" y="115481"/>
              <a:ext cx="2217969" cy="1161793"/>
            </a:xfrm>
            <a:prstGeom prst="rect">
              <a:avLst/>
            </a:prstGeom>
          </p:spPr>
        </p:pic>
        <p:pic>
          <p:nvPicPr>
            <p:cNvPr id="7" name="Imagen 6">
              <a:extLst>
                <a:ext uri="{FF2B5EF4-FFF2-40B4-BE49-F238E27FC236}">
                  <a16:creationId xmlns:a16="http://schemas.microsoft.com/office/drawing/2014/main" id="{63C550A9-5417-46BA-0254-D5B2B75E2F7A}"/>
                </a:ext>
              </a:extLst>
            </p:cNvPr>
            <p:cNvPicPr/>
            <p:nvPr/>
          </p:nvPicPr>
          <p:blipFill>
            <a:blip r:embed="rId5"/>
            <a:stretch>
              <a:fillRect/>
            </a:stretch>
          </p:blipFill>
          <p:spPr>
            <a:xfrm>
              <a:off x="4127756" y="426292"/>
              <a:ext cx="1167575" cy="823142"/>
            </a:xfrm>
            <a:prstGeom prst="rect">
              <a:avLst/>
            </a:prstGeom>
          </p:spPr>
        </p:pic>
      </p:grpSp>
    </p:spTree>
    <p:extLst>
      <p:ext uri="{BB962C8B-B14F-4D97-AF65-F5344CB8AC3E}">
        <p14:creationId xmlns:p14="http://schemas.microsoft.com/office/powerpoint/2010/main" val="3649909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9D5D-C526-B00C-1450-0481CDBF3F56}"/>
            </a:ext>
          </a:extLst>
        </p:cNvPr>
        <p:cNvGrpSpPr/>
        <p:nvPr/>
      </p:nvGrpSpPr>
      <p:grpSpPr>
        <a:xfrm>
          <a:off x="0" y="0"/>
          <a:ext cx="0" cy="0"/>
          <a:chOff x="0" y="0"/>
          <a:chExt cx="0" cy="0"/>
        </a:xfrm>
      </p:grpSpPr>
      <p:pic>
        <p:nvPicPr>
          <p:cNvPr id="8" name="Marcador de contenido 7" descr="Interfaz de usuario gráfica, Texto, Aplicación&#10;&#10;El contenido generado por IA puede ser incorrecto.">
            <a:extLst>
              <a:ext uri="{FF2B5EF4-FFF2-40B4-BE49-F238E27FC236}">
                <a16:creationId xmlns:a16="http://schemas.microsoft.com/office/drawing/2014/main" id="{47ABF038-70F3-49DB-0889-EDF70E731CD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5395" t="7853" r="5206" b="16113"/>
          <a:stretch>
            <a:fillRect/>
          </a:stretch>
        </p:blipFill>
        <p:spPr>
          <a:xfrm>
            <a:off x="413006" y="267948"/>
            <a:ext cx="5181933" cy="1663547"/>
          </a:xfrm>
          <a:ln>
            <a:solidFill>
              <a:schemeClr val="accent6">
                <a:lumMod val="75000"/>
              </a:schemeClr>
            </a:solidFill>
          </a:ln>
        </p:spPr>
      </p:pic>
      <p:sp>
        <p:nvSpPr>
          <p:cNvPr id="10" name="Marcador de contenido 9">
            <a:extLst>
              <a:ext uri="{FF2B5EF4-FFF2-40B4-BE49-F238E27FC236}">
                <a16:creationId xmlns:a16="http://schemas.microsoft.com/office/drawing/2014/main" id="{D1906EBF-A0D1-6CE8-3943-DD94C183AE4E}"/>
              </a:ext>
            </a:extLst>
          </p:cNvPr>
          <p:cNvSpPr>
            <a:spLocks noGrp="1"/>
          </p:cNvSpPr>
          <p:nvPr>
            <p:ph sz="half" idx="2"/>
          </p:nvPr>
        </p:nvSpPr>
        <p:spPr>
          <a:xfrm>
            <a:off x="5698952" y="401698"/>
            <a:ext cx="4263755" cy="1067073"/>
          </a:xfrm>
          <a:ln/>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marL="0" indent="0">
              <a:buNone/>
            </a:pPr>
            <a:endParaRPr lang="es-ES" sz="1600" i="1" dirty="0"/>
          </a:p>
          <a:p>
            <a:r>
              <a:rPr lang="es-ES" sz="1400" i="1" dirty="0"/>
              <a:t>Retrospectivo (2006–2024)</a:t>
            </a:r>
          </a:p>
          <a:p>
            <a:r>
              <a:rPr lang="es-ES" sz="1400" i="1" dirty="0"/>
              <a:t>Reino Unido, </a:t>
            </a:r>
            <a:r>
              <a:rPr lang="es-ES" sz="1400" i="1" dirty="0" err="1"/>
              <a:t>unicentro</a:t>
            </a:r>
            <a:endParaRPr lang="es-ES" sz="1400" i="1" dirty="0"/>
          </a:p>
          <a:p>
            <a:r>
              <a:rPr lang="es-ES" sz="1500" b="1" i="1" dirty="0"/>
              <a:t>524 pacientes </a:t>
            </a:r>
            <a:r>
              <a:rPr lang="es-ES" sz="1500" i="1" dirty="0"/>
              <a:t>evaluados para TH  (FHA paracetamol)</a:t>
            </a:r>
          </a:p>
        </p:txBody>
      </p:sp>
      <p:sp>
        <p:nvSpPr>
          <p:cNvPr id="2" name="Marcador de contenido 2">
            <a:extLst>
              <a:ext uri="{FF2B5EF4-FFF2-40B4-BE49-F238E27FC236}">
                <a16:creationId xmlns:a16="http://schemas.microsoft.com/office/drawing/2014/main" id="{CE146385-3277-9ACA-4910-B5ECC3C5798D}"/>
              </a:ext>
            </a:extLst>
          </p:cNvPr>
          <p:cNvSpPr txBox="1">
            <a:spLocks/>
          </p:cNvSpPr>
          <p:nvPr/>
        </p:nvSpPr>
        <p:spPr>
          <a:xfrm>
            <a:off x="6654630" y="2347560"/>
            <a:ext cx="3061800" cy="2117434"/>
          </a:xfrm>
          <a:prstGeom prst="rect">
            <a:avLst/>
          </a:prstGeom>
        </p:spPr>
        <p:txBody>
          <a:bodyPr vert="horz" lIns="91440" tIns="45720" rIns="91440" bIns="45720" rtlCol="0">
            <a:normAutofit/>
          </a:bodyPr>
          <a:lst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s-ES" sz="1400" b="1" u="sng" dirty="0"/>
              <a:t>Contraindicaciones absolutas:</a:t>
            </a:r>
          </a:p>
          <a:p>
            <a:r>
              <a:rPr lang="es-ES" sz="1400" b="1" dirty="0">
                <a:solidFill>
                  <a:schemeClr val="accent6">
                    <a:lumMod val="75000"/>
                  </a:schemeClr>
                </a:solidFill>
              </a:rPr>
              <a:t>&gt; 5 autolesiones previas</a:t>
            </a:r>
          </a:p>
          <a:p>
            <a:r>
              <a:rPr lang="es-ES" sz="1400" dirty="0"/>
              <a:t>Dependencia </a:t>
            </a:r>
            <a:r>
              <a:rPr lang="es-ES" sz="1400" b="1" dirty="0"/>
              <a:t>tóxicos</a:t>
            </a:r>
            <a:r>
              <a:rPr lang="es-ES" sz="1400" dirty="0"/>
              <a:t> activa severa</a:t>
            </a:r>
          </a:p>
          <a:p>
            <a:r>
              <a:rPr lang="es-ES" sz="1400" b="1" dirty="0"/>
              <a:t>Trastorno mental</a:t>
            </a:r>
            <a:r>
              <a:rPr lang="es-ES" sz="1400" dirty="0"/>
              <a:t> grave refractario</a:t>
            </a:r>
          </a:p>
          <a:p>
            <a:r>
              <a:rPr lang="es-ES" sz="1400" b="1" dirty="0"/>
              <a:t>No adherencia </a:t>
            </a:r>
            <a:r>
              <a:rPr lang="es-ES" sz="1400" dirty="0"/>
              <a:t>médica repetida</a:t>
            </a:r>
          </a:p>
          <a:p>
            <a:r>
              <a:rPr lang="es-ES" sz="1400" dirty="0"/>
              <a:t>Rechazo explícito al TH</a:t>
            </a:r>
          </a:p>
          <a:p>
            <a:endParaRPr lang="es-ES" sz="1400" dirty="0"/>
          </a:p>
        </p:txBody>
      </p:sp>
      <p:cxnSp>
        <p:nvCxnSpPr>
          <p:cNvPr id="6" name="Conector recto de flecha 5">
            <a:extLst>
              <a:ext uri="{FF2B5EF4-FFF2-40B4-BE49-F238E27FC236}">
                <a16:creationId xmlns:a16="http://schemas.microsoft.com/office/drawing/2014/main" id="{14274199-9F5D-EBD6-84AD-32247547C29C}"/>
              </a:ext>
            </a:extLst>
          </p:cNvPr>
          <p:cNvCxnSpPr>
            <a:cxnSpLocks/>
          </p:cNvCxnSpPr>
          <p:nvPr/>
        </p:nvCxnSpPr>
        <p:spPr>
          <a:xfrm>
            <a:off x="5669944" y="3183927"/>
            <a:ext cx="652197"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Abrir llave 6">
            <a:extLst>
              <a:ext uri="{FF2B5EF4-FFF2-40B4-BE49-F238E27FC236}">
                <a16:creationId xmlns:a16="http://schemas.microsoft.com/office/drawing/2014/main" id="{B91FACAB-C8C3-B262-A428-42ED9A958B65}"/>
              </a:ext>
            </a:extLst>
          </p:cNvPr>
          <p:cNvSpPr/>
          <p:nvPr/>
        </p:nvSpPr>
        <p:spPr>
          <a:xfrm>
            <a:off x="6414046" y="2054127"/>
            <a:ext cx="240584" cy="2259600"/>
          </a:xfrm>
          <a:prstGeom prst="lef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Marcador de contenido 2">
            <a:extLst>
              <a:ext uri="{FF2B5EF4-FFF2-40B4-BE49-F238E27FC236}">
                <a16:creationId xmlns:a16="http://schemas.microsoft.com/office/drawing/2014/main" id="{FB9419DC-0E10-37F0-9DD3-9F4502602C98}"/>
              </a:ext>
            </a:extLst>
          </p:cNvPr>
          <p:cNvSpPr txBox="1">
            <a:spLocks/>
          </p:cNvSpPr>
          <p:nvPr/>
        </p:nvSpPr>
        <p:spPr>
          <a:xfrm>
            <a:off x="693898" y="4499702"/>
            <a:ext cx="8692827" cy="902895"/>
          </a:xfrm>
          <a:prstGeom prst="rect">
            <a:avLst/>
          </a:prstGeom>
          <a:ln w="19050">
            <a:noFill/>
          </a:ln>
        </p:spPr>
        <p:txBody>
          <a:bodyPr vert="horz" lIns="91440" tIns="45720" rIns="91440" bIns="45720" rtlCol="0">
            <a:normAutofit/>
          </a:bodyPr>
          <a:lst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s-ES" sz="1400" b="1" u="sng" dirty="0"/>
              <a:t>Conclusión:</a:t>
            </a:r>
            <a:endParaRPr lang="es-ES" sz="1400" dirty="0"/>
          </a:p>
          <a:p>
            <a:pPr lvl="1">
              <a:lnSpc>
                <a:spcPct val="100000"/>
              </a:lnSpc>
            </a:pPr>
            <a:r>
              <a:rPr lang="es-ES" sz="1400" dirty="0"/>
              <a:t>La </a:t>
            </a:r>
            <a:r>
              <a:rPr lang="es-ES" sz="1400" b="1" dirty="0"/>
              <a:t>evaluación </a:t>
            </a:r>
            <a:r>
              <a:rPr lang="es-ES" sz="1400" b="1" dirty="0" err="1"/>
              <a:t>psiquátrica</a:t>
            </a:r>
            <a:r>
              <a:rPr lang="es-ES" sz="1400" b="1" dirty="0"/>
              <a:t> </a:t>
            </a:r>
            <a:r>
              <a:rPr lang="es-ES" sz="1400" dirty="0"/>
              <a:t>puede</a:t>
            </a:r>
            <a:r>
              <a:rPr lang="es-ES" sz="1400" b="1" dirty="0"/>
              <a:t> limitar </a:t>
            </a:r>
            <a:r>
              <a:rPr lang="es-ES" sz="1400" dirty="0"/>
              <a:t>el acceso al </a:t>
            </a:r>
            <a:r>
              <a:rPr lang="es-ES" sz="1400" b="1" dirty="0"/>
              <a:t>trasplante </a:t>
            </a:r>
            <a:r>
              <a:rPr lang="es-ES" sz="1400" dirty="0"/>
              <a:t>y suponer una </a:t>
            </a:r>
            <a:r>
              <a:rPr lang="es-ES" sz="1400" b="1" dirty="0"/>
              <a:t>mortalidad significativa</a:t>
            </a:r>
          </a:p>
          <a:p>
            <a:pPr lvl="1">
              <a:lnSpc>
                <a:spcPct val="100000"/>
              </a:lnSpc>
            </a:pPr>
            <a:r>
              <a:rPr lang="es-ES" sz="1400" dirty="0"/>
              <a:t>Se necesitan criterios homogéneos</a:t>
            </a:r>
          </a:p>
          <a:p>
            <a:pPr lvl="1">
              <a:lnSpc>
                <a:spcPct val="100000"/>
              </a:lnSpc>
            </a:pPr>
            <a:endParaRPr lang="es-ES" sz="1200" dirty="0"/>
          </a:p>
          <a:p>
            <a:endParaRPr lang="es-ES" dirty="0"/>
          </a:p>
        </p:txBody>
      </p:sp>
      <p:graphicFrame>
        <p:nvGraphicFramePr>
          <p:cNvPr id="13" name="Tabla 12">
            <a:extLst>
              <a:ext uri="{FF2B5EF4-FFF2-40B4-BE49-F238E27FC236}">
                <a16:creationId xmlns:a16="http://schemas.microsoft.com/office/drawing/2014/main" id="{B63DA9E8-66B2-06DA-2E74-72C2F52BDD24}"/>
              </a:ext>
            </a:extLst>
          </p:cNvPr>
          <p:cNvGraphicFramePr>
            <a:graphicFrameLocks noGrp="1"/>
          </p:cNvGraphicFramePr>
          <p:nvPr>
            <p:extLst>
              <p:ext uri="{D42A27DB-BD31-4B8C-83A1-F6EECF244321}">
                <p14:modId xmlns:p14="http://schemas.microsoft.com/office/powerpoint/2010/main" val="288241077"/>
              </p:ext>
            </p:extLst>
          </p:nvPr>
        </p:nvGraphicFramePr>
        <p:xfrm>
          <a:off x="413006" y="2503981"/>
          <a:ext cx="5136646" cy="1440680"/>
        </p:xfrm>
        <a:graphic>
          <a:graphicData uri="http://schemas.openxmlformats.org/drawingml/2006/table">
            <a:tbl>
              <a:tblPr>
                <a:tableStyleId>{5940675A-B579-460E-94D1-54222C63F5DA}</a:tableStyleId>
              </a:tblPr>
              <a:tblGrid>
                <a:gridCol w="2568323">
                  <a:extLst>
                    <a:ext uri="{9D8B030D-6E8A-4147-A177-3AD203B41FA5}">
                      <a16:colId xmlns:a16="http://schemas.microsoft.com/office/drawing/2014/main" val="1839589045"/>
                    </a:ext>
                  </a:extLst>
                </a:gridCol>
                <a:gridCol w="2568323">
                  <a:extLst>
                    <a:ext uri="{9D8B030D-6E8A-4147-A177-3AD203B41FA5}">
                      <a16:colId xmlns:a16="http://schemas.microsoft.com/office/drawing/2014/main" val="877502154"/>
                    </a:ext>
                  </a:extLst>
                </a:gridCol>
              </a:tblGrid>
              <a:tr h="308717">
                <a:tc>
                  <a:txBody>
                    <a:bodyPr/>
                    <a:lstStyle/>
                    <a:p>
                      <a:pPr>
                        <a:buNone/>
                      </a:pPr>
                      <a:r>
                        <a:rPr lang="es-ES" sz="1200" dirty="0"/>
                        <a:t>Mortalidad total (sin TH)</a:t>
                      </a:r>
                    </a:p>
                  </a:txBody>
                  <a:tcPr anchor="ctr"/>
                </a:tc>
                <a:tc>
                  <a:txBody>
                    <a:bodyPr/>
                    <a:lstStyle/>
                    <a:p>
                      <a:pPr>
                        <a:buNone/>
                      </a:pPr>
                      <a:r>
                        <a:rPr lang="es-ES" sz="1200" dirty="0"/>
                        <a:t>102 pacientes (19,5% de la cohorte)</a:t>
                      </a:r>
                    </a:p>
                  </a:txBody>
                  <a:tcPr anchor="ctr"/>
                </a:tc>
                <a:extLst>
                  <a:ext uri="{0D108BD9-81ED-4DB2-BD59-A6C34878D82A}">
                    <a16:rowId xmlns:a16="http://schemas.microsoft.com/office/drawing/2014/main" val="2951927383"/>
                  </a:ext>
                </a:extLst>
              </a:tr>
              <a:tr h="514529">
                <a:tc>
                  <a:txBody>
                    <a:bodyPr/>
                    <a:lstStyle/>
                    <a:p>
                      <a:pPr>
                        <a:buNone/>
                      </a:pPr>
                      <a:r>
                        <a:rPr lang="es-ES" sz="1200" b="1" dirty="0">
                          <a:solidFill>
                            <a:schemeClr val="accent6">
                              <a:lumMod val="75000"/>
                            </a:schemeClr>
                          </a:solidFill>
                        </a:rPr>
                        <a:t>Excluidos por contraindicación psiquiátrica absoluta</a:t>
                      </a:r>
                    </a:p>
                  </a:txBody>
                  <a:tcPr anchor="ctr"/>
                </a:tc>
                <a:tc>
                  <a:txBody>
                    <a:bodyPr/>
                    <a:lstStyle/>
                    <a:p>
                      <a:pPr>
                        <a:buNone/>
                      </a:pPr>
                      <a:r>
                        <a:rPr lang="es-ES" sz="1200" b="1" dirty="0">
                          <a:solidFill>
                            <a:schemeClr val="accent6">
                              <a:lumMod val="75000"/>
                            </a:schemeClr>
                          </a:solidFill>
                        </a:rPr>
                        <a:t>46 pacientes (8,8% cohorte; 45% de las muertes)</a:t>
                      </a:r>
                    </a:p>
                  </a:txBody>
                  <a:tcPr anchor="ctr"/>
                </a:tc>
                <a:extLst>
                  <a:ext uri="{0D108BD9-81ED-4DB2-BD59-A6C34878D82A}">
                    <a16:rowId xmlns:a16="http://schemas.microsoft.com/office/drawing/2014/main" val="2124255305"/>
                  </a:ext>
                </a:extLst>
              </a:tr>
              <a:tr h="308717">
                <a:tc>
                  <a:txBody>
                    <a:bodyPr/>
                    <a:lstStyle/>
                    <a:p>
                      <a:pPr>
                        <a:buNone/>
                      </a:pPr>
                      <a:r>
                        <a:rPr lang="es-ES" sz="1200" dirty="0"/>
                        <a:t>       Sexo</a:t>
                      </a:r>
                    </a:p>
                  </a:txBody>
                  <a:tcPr anchor="ctr"/>
                </a:tc>
                <a:tc>
                  <a:txBody>
                    <a:bodyPr/>
                    <a:lstStyle/>
                    <a:p>
                      <a:pPr>
                        <a:buNone/>
                      </a:pPr>
                      <a:r>
                        <a:rPr lang="es-ES" sz="1200" dirty="0"/>
                        <a:t>59% mujeres</a:t>
                      </a:r>
                    </a:p>
                  </a:txBody>
                  <a:tcPr anchor="ctr"/>
                </a:tc>
                <a:extLst>
                  <a:ext uri="{0D108BD9-81ED-4DB2-BD59-A6C34878D82A}">
                    <a16:rowId xmlns:a16="http://schemas.microsoft.com/office/drawing/2014/main" val="3193990792"/>
                  </a:ext>
                </a:extLst>
              </a:tr>
              <a:tr h="308717">
                <a:tc>
                  <a:txBody>
                    <a:bodyPr/>
                    <a:lstStyle/>
                    <a:p>
                      <a:pPr>
                        <a:buNone/>
                      </a:pPr>
                      <a:r>
                        <a:rPr lang="es-ES" sz="1200" dirty="0"/>
                        <a:t>       Edad media</a:t>
                      </a:r>
                    </a:p>
                  </a:txBody>
                  <a:tcPr anchor="ctr"/>
                </a:tc>
                <a:tc>
                  <a:txBody>
                    <a:bodyPr/>
                    <a:lstStyle/>
                    <a:p>
                      <a:pPr>
                        <a:buNone/>
                      </a:pPr>
                      <a:r>
                        <a:rPr lang="es-ES" sz="1200" dirty="0"/>
                        <a:t>44,6 años (rango 19–72)</a:t>
                      </a:r>
                    </a:p>
                  </a:txBody>
                  <a:tcPr anchor="ctr"/>
                </a:tc>
                <a:extLst>
                  <a:ext uri="{0D108BD9-81ED-4DB2-BD59-A6C34878D82A}">
                    <a16:rowId xmlns:a16="http://schemas.microsoft.com/office/drawing/2014/main" val="3300861408"/>
                  </a:ext>
                </a:extLst>
              </a:tr>
            </a:tbl>
          </a:graphicData>
        </a:graphic>
      </p:graphicFrame>
    </p:spTree>
    <p:extLst>
      <p:ext uri="{BB962C8B-B14F-4D97-AF65-F5344CB8AC3E}">
        <p14:creationId xmlns:p14="http://schemas.microsoft.com/office/powerpoint/2010/main" val="245414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theme/theme1.xml><?xml version="1.0" encoding="utf-8"?>
<a:theme xmlns:a="http://schemas.openxmlformats.org/drawingml/2006/main" name="Tema de Offic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c5cd9b1-7df6-4125-9594-fc0acfe49476" xsi:nil="true"/>
    <lcf76f155ced4ddcb4097134ff3c332f xmlns="2ba98950-7f45-4f63-93ce-8807729bc46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DE020579F7B4964FACCC3D9671C8AF13" ma:contentTypeVersion="14" ma:contentTypeDescription="Crear nuevo documento." ma:contentTypeScope="" ma:versionID="a36bc7379729fb197f81f6c1046e658d">
  <xsd:schema xmlns:xsd="http://www.w3.org/2001/XMLSchema" xmlns:xs="http://www.w3.org/2001/XMLSchema" xmlns:p="http://schemas.microsoft.com/office/2006/metadata/properties" xmlns:ns2="2ba98950-7f45-4f63-93ce-8807729bc465" xmlns:ns3="0c5cd9b1-7df6-4125-9594-fc0acfe49476" targetNamespace="http://schemas.microsoft.com/office/2006/metadata/properties" ma:root="true" ma:fieldsID="8c391ca4074de249015c27fdc0d86995" ns2:_="" ns3:_="">
    <xsd:import namespace="2ba98950-7f45-4f63-93ce-8807729bc465"/>
    <xsd:import namespace="0c5cd9b1-7df6-4125-9594-fc0acfe494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98950-7f45-4f63-93ce-8807729bc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c06aaf1-dea5-4937-a89f-1c0b07b63c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cd9b1-7df6-4125-9594-fc0acfe494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6cc2f8-7afc-48ea-9592-642bd44d942f}" ma:internalName="TaxCatchAll" ma:showField="CatchAllData" ma:web="0c5cd9b1-7df6-4125-9594-fc0acfe49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660FFE-E01D-4B46-A5AA-5212AA867260}">
  <ds:schemaRefs>
    <ds:schemaRef ds:uri="http://www.w3.org/XML/1998/namespace"/>
    <ds:schemaRef ds:uri="http://schemas.microsoft.com/office/2006/metadata/properties"/>
    <ds:schemaRef ds:uri="http://purl.org/dc/elements/1.1/"/>
    <ds:schemaRef ds:uri="http://schemas.microsoft.com/office/2006/documentManagement/types"/>
    <ds:schemaRef ds:uri="2ba98950-7f45-4f63-93ce-8807729bc465"/>
    <ds:schemaRef ds:uri="0c5cd9b1-7df6-4125-9594-fc0acfe49476"/>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E9173EDD-A2CD-4E37-836A-032266DFC718}">
  <ds:schemaRefs>
    <ds:schemaRef ds:uri="http://schemas.microsoft.com/sharepoint/v3/contenttype/forms"/>
  </ds:schemaRefs>
</ds:datastoreItem>
</file>

<file path=customXml/itemProps3.xml><?xml version="1.0" encoding="utf-8"?>
<ds:datastoreItem xmlns:ds="http://schemas.openxmlformats.org/officeDocument/2006/customXml" ds:itemID="{3AE020AD-AB4A-4A65-A3E3-E7D97944E88A}"/>
</file>

<file path=docProps/app.xml><?xml version="1.0" encoding="utf-8"?>
<Properties xmlns="http://schemas.openxmlformats.org/officeDocument/2006/extended-properties" xmlns:vt="http://schemas.openxmlformats.org/officeDocument/2006/docPropsVTypes">
  <Template>Office 2013 - 2022 Theme</Template>
  <TotalTime>42996</TotalTime>
  <Words>3578</Words>
  <Application>Microsoft Macintosh PowerPoint</Application>
  <PresentationFormat>Personalizado</PresentationFormat>
  <Paragraphs>554</Paragraphs>
  <Slides>25</Slides>
  <Notes>24</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25</vt:i4>
      </vt:variant>
    </vt:vector>
  </HeadingPairs>
  <TitlesOfParts>
    <vt:vector size="44" baseType="lpstr">
      <vt:lpstr>Aptos</vt:lpstr>
      <vt:lpstr>Arial</vt:lpstr>
      <vt:lpstr>Assistant</vt:lpstr>
      <vt:lpstr>Calibri</vt:lpstr>
      <vt:lpstr>Calibri Light</vt:lpstr>
      <vt:lpstr>DM Sans</vt:lpstr>
      <vt:lpstr>Elsevier Sans</vt:lpstr>
      <vt:lpstr>Fira Sans</vt:lpstr>
      <vt:lpstr>Frutiger</vt:lpstr>
      <vt:lpstr>Liberation Sans</vt:lpstr>
      <vt:lpstr>Liberation Serif</vt:lpstr>
      <vt:lpstr>Merriweather</vt:lpstr>
      <vt:lpstr>Noto Sans</vt:lpstr>
      <vt:lpstr>Nunito Sans</vt:lpstr>
      <vt:lpstr>Nunito Sans Bold</vt:lpstr>
      <vt:lpstr>PT Serif</vt:lpstr>
      <vt:lpstr>TimesNewRomanPSMT</vt:lpstr>
      <vt:lpstr>Wingdings</vt:lpstr>
      <vt:lpstr>Tema de Office</vt:lpstr>
      <vt:lpstr>¿ Debe el pasado determinar el futuro?  Dilema ético en trasplante hepático urgente </vt:lpstr>
      <vt:lpstr>Presentación de PowerPoint</vt:lpstr>
      <vt:lpstr>Presentación de PowerPoint</vt:lpstr>
      <vt:lpstr>Evolución desfavorable: </vt:lpstr>
      <vt:lpstr>Presentación de PowerPoint</vt:lpstr>
      <vt:lpstr> Psiquiatría y Trabajador Social:</vt:lpstr>
      <vt:lpstr>Presentación de PowerPoint</vt:lpstr>
      <vt:lpstr>Resultados del TH por FHA  (sobredosis intencionada de paracetamol)</vt:lpstr>
      <vt:lpstr>Presentación de PowerPoint</vt:lpstr>
      <vt:lpstr>¿ Cómo creéis que habrías actuado en vuestra Unidad de trasplante?</vt:lpstr>
      <vt:lpstr>¿ Cómo actuamos en nuestra situación? </vt:lpstr>
      <vt:lpstr>Presentación de PowerPoint</vt:lpstr>
      <vt:lpstr>Presentación de PowerPoint</vt:lpstr>
      <vt:lpstr>Conflicto bioético</vt:lpstr>
      <vt:lpstr>Presentación de PowerPoint</vt:lpstr>
      <vt:lpstr>Enfoques éticos:  </vt:lpstr>
      <vt:lpstr>Ética deliberativa</vt:lpstr>
      <vt:lpstr>Metodología deliberativa</vt:lpstr>
      <vt:lpstr>Presentación de PowerPoint</vt:lpstr>
      <vt:lpstr>Presentación de PowerPoint</vt:lpstr>
      <vt:lpstr>Presentación de PowerPoint</vt:lpstr>
      <vt:lpstr>Cursos de acción posibles</vt:lpstr>
      <vt:lpstr>Validación de la decisión adoptada</vt:lpstr>
      <vt:lpstr>Conclusiones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Grey Elegant</dc:title>
  <cp:lastModifiedBy>Microsoft Office User</cp:lastModifiedBy>
  <cp:revision>326</cp:revision>
  <dcterms:created xsi:type="dcterms:W3CDTF">2025-03-25T13:50:08Z</dcterms:created>
  <dcterms:modified xsi:type="dcterms:W3CDTF">2025-10-22T13:15:56Z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0x010100DE020579F7B4964FACCC3D9671C8AF13</vt:lpwstr>
  </property>
  <property fmtid="{D5CDD505-2E9C-101B-9397-08002B2CF9AE}" pid="3" name="MediaServiceImageTags">
    <vt:lpwstr/>
  </property>
</Properties>
</file>