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55" r:id="rId2"/>
    <p:sldId id="566" r:id="rId3"/>
    <p:sldId id="603" r:id="rId4"/>
    <p:sldId id="574" r:id="rId5"/>
    <p:sldId id="573" r:id="rId6"/>
    <p:sldId id="609" r:id="rId7"/>
    <p:sldId id="610" r:id="rId8"/>
    <p:sldId id="576" r:id="rId9"/>
    <p:sldId id="613" r:id="rId10"/>
    <p:sldId id="602" r:id="rId11"/>
    <p:sldId id="569" r:id="rId12"/>
    <p:sldId id="612" r:id="rId13"/>
    <p:sldId id="577" r:id="rId14"/>
    <p:sldId id="590" r:id="rId15"/>
    <p:sldId id="595" r:id="rId16"/>
    <p:sldId id="556" r:id="rId17"/>
    <p:sldId id="559" r:id="rId18"/>
    <p:sldId id="558" r:id="rId19"/>
    <p:sldId id="563" r:id="rId20"/>
    <p:sldId id="562" r:id="rId21"/>
    <p:sldId id="561" r:id="rId22"/>
    <p:sldId id="591" r:id="rId23"/>
    <p:sldId id="565" r:id="rId24"/>
    <p:sldId id="604" r:id="rId25"/>
    <p:sldId id="579" r:id="rId26"/>
    <p:sldId id="578" r:id="rId27"/>
    <p:sldId id="582" r:id="rId28"/>
    <p:sldId id="606" r:id="rId29"/>
    <p:sldId id="615" r:id="rId30"/>
    <p:sldId id="605" r:id="rId31"/>
    <p:sldId id="593" r:id="rId32"/>
    <p:sldId id="597"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4660"/>
  </p:normalViewPr>
  <p:slideViewPr>
    <p:cSldViewPr snapToGrid="0">
      <p:cViewPr varScale="1">
        <p:scale>
          <a:sx n="79" d="100"/>
          <a:sy n="79" d="100"/>
        </p:scale>
        <p:origin x="688" y="276"/>
      </p:cViewPr>
      <p:guideLst/>
    </p:cSldViewPr>
  </p:slideViewPr>
  <p:notesTextViewPr>
    <p:cViewPr>
      <p:scale>
        <a:sx n="1" d="1"/>
        <a:sy n="1" d="1"/>
      </p:scale>
      <p:origin x="0" y="0"/>
    </p:cViewPr>
  </p:notesTextViewPr>
  <p:sorterViewPr>
    <p:cViewPr varScale="1">
      <p:scale>
        <a:sx n="1" d="1"/>
        <a:sy n="1" d="1"/>
      </p:scale>
      <p:origin x="0" y="-30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5C947-E440-4BB7-A04A-9DB82F8A2A7B}" type="datetimeFigureOut">
              <a:rPr lang="es-ES" smtClean="0"/>
              <a:t>21/10/2025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0E69A-D9F8-4F47-AFC5-D35607B4B1BA}" type="slidenum">
              <a:rPr lang="es-ES" smtClean="0"/>
              <a:t>‹Nº›</a:t>
            </a:fld>
            <a:endParaRPr lang="es-ES"/>
          </a:p>
        </p:txBody>
      </p:sp>
    </p:spTree>
    <p:extLst>
      <p:ext uri="{BB962C8B-B14F-4D97-AF65-F5344CB8AC3E}">
        <p14:creationId xmlns:p14="http://schemas.microsoft.com/office/powerpoint/2010/main" val="285485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964D6-62EB-D9CF-98C1-585D6F651ED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974A7BF-B6DE-C4AB-1DB9-D2A664730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59A2FA-BF45-B469-71CD-3A6AC7BDC3DA}"/>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5" name="Marcador de pie de página 4">
            <a:extLst>
              <a:ext uri="{FF2B5EF4-FFF2-40B4-BE49-F238E27FC236}">
                <a16:creationId xmlns:a16="http://schemas.microsoft.com/office/drawing/2014/main" id="{DBAF96DE-8816-134E-5F1B-D5355E41C7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5AEFCC-B30E-96E8-C4CE-ACABFC162595}"/>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341616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56B2C2-2F45-D5A2-A7FD-075DFA5F5E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D34DD0E-DC5F-3D58-DB99-5EB4BF4DE1D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16E781-F8BD-52BB-B4F4-C925B7A286AA}"/>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5" name="Marcador de pie de página 4">
            <a:extLst>
              <a:ext uri="{FF2B5EF4-FFF2-40B4-BE49-F238E27FC236}">
                <a16:creationId xmlns:a16="http://schemas.microsoft.com/office/drawing/2014/main" id="{8840797A-55C5-1AD0-AF7B-C380ED4574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BD3F166-BC9A-7E1B-510F-E940E029290D}"/>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199523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614AAB1-DD68-65D9-D0BA-80116C0325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5DD686-ADCB-954C-F9F4-5396CB314CA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6CECE-D160-867B-FDCD-08A75D34440F}"/>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5" name="Marcador de pie de página 4">
            <a:extLst>
              <a:ext uri="{FF2B5EF4-FFF2-40B4-BE49-F238E27FC236}">
                <a16:creationId xmlns:a16="http://schemas.microsoft.com/office/drawing/2014/main" id="{DB3D4478-DC36-E764-5973-184CD07A3F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D7D55F7-257B-D833-97C9-EB811E5C30AA}"/>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162528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21F45-CFA4-EF17-A8DF-C1E1DF9290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6556E4-CE35-141E-6A0F-ACA2A43FCF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4942E7-B848-B75D-ABE5-A93962BCF78D}"/>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5" name="Marcador de pie de página 4">
            <a:extLst>
              <a:ext uri="{FF2B5EF4-FFF2-40B4-BE49-F238E27FC236}">
                <a16:creationId xmlns:a16="http://schemas.microsoft.com/office/drawing/2014/main" id="{B0EF3301-49E9-2956-F660-63BDCE2025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17047C6-929B-D62B-0D71-630ED7C09500}"/>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33068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E5885-2109-26F1-C08E-D788CEB022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E0BB90-F0B8-B004-07EC-AED788847F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1E4E58-F490-F990-131F-B651C50F8B5D}"/>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5" name="Marcador de pie de página 4">
            <a:extLst>
              <a:ext uri="{FF2B5EF4-FFF2-40B4-BE49-F238E27FC236}">
                <a16:creationId xmlns:a16="http://schemas.microsoft.com/office/drawing/2014/main" id="{AE476954-B601-790B-2A29-532A30914F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952164-ACF6-72BE-6629-185AFE5ED4B8}"/>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6843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C67AB-C7B3-3566-6281-3BBF1063C2F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4E612D-A034-B78B-F2A8-3955D778B13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A96C46-B71F-90E1-73E3-902AFD4458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42ACF46-D19E-B23F-500F-A06E5049D08D}"/>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6" name="Marcador de pie de página 5">
            <a:extLst>
              <a:ext uri="{FF2B5EF4-FFF2-40B4-BE49-F238E27FC236}">
                <a16:creationId xmlns:a16="http://schemas.microsoft.com/office/drawing/2014/main" id="{2EC5E147-40EE-7533-54A3-687CA4845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38358F-9787-1CA3-17D0-B726C80E00A8}"/>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107071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F7EFD-E621-7957-C744-4F02D965C15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665592D-9A57-3D59-1453-169D3D898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FF5236-4542-2763-DFF3-96F17D358D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8EFBAA8-E0B2-9E65-5980-DCD6A0AF9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181621-AD4F-309E-9A4F-2FD0706720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FEA1D5-7813-0DD6-E264-FCB7BD395566}"/>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8" name="Marcador de pie de página 7">
            <a:extLst>
              <a:ext uri="{FF2B5EF4-FFF2-40B4-BE49-F238E27FC236}">
                <a16:creationId xmlns:a16="http://schemas.microsoft.com/office/drawing/2014/main" id="{388952FF-CA39-57C9-ED5A-CE99330E17B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059378D-1BA8-5E08-A789-BBAD0E079E59}"/>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218786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FF823-72A9-BFC1-2490-8E997F6FC5C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A57F932-AAD2-4C00-90C6-E8781A31D9CA}"/>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4" name="Marcador de pie de página 3">
            <a:extLst>
              <a:ext uri="{FF2B5EF4-FFF2-40B4-BE49-F238E27FC236}">
                <a16:creationId xmlns:a16="http://schemas.microsoft.com/office/drawing/2014/main" id="{8BDF4B7B-63B8-C48C-7E9E-02A878B60D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7C66274-5EF7-C018-6D05-B6F0902C1784}"/>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19594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3FB410-E7DD-EDC3-D79B-648C23F38A28}"/>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3" name="Marcador de pie de página 2">
            <a:extLst>
              <a:ext uri="{FF2B5EF4-FFF2-40B4-BE49-F238E27FC236}">
                <a16:creationId xmlns:a16="http://schemas.microsoft.com/office/drawing/2014/main" id="{D4BAFE33-A6EE-9710-0550-30CFFAB1475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1D6E41-0817-13D8-218C-309BD8E4D2C6}"/>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409616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7E6CA-830B-80D6-9F43-85A2FD48F1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92D839-FA9D-6374-CB7D-3FD6A8E4E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25BE2A5-D97D-533E-037B-8CEC9CC45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04D40C-C382-2747-30F5-0F7A7693229C}"/>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6" name="Marcador de pie de página 5">
            <a:extLst>
              <a:ext uri="{FF2B5EF4-FFF2-40B4-BE49-F238E27FC236}">
                <a16:creationId xmlns:a16="http://schemas.microsoft.com/office/drawing/2014/main" id="{55FA4DE8-4350-3438-CCF1-8DC35A9126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C9CC745-80AA-89B9-CC01-2C4728D91FBC}"/>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347031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8E89A-1854-1D4A-EC8A-09413B7C01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F035B65-1BBD-BA0D-9023-68FC0D1D4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4DEF0F-E340-FD9C-A2CF-A3FD49200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92B7C1-A256-093A-D461-D231D1045658}"/>
              </a:ext>
            </a:extLst>
          </p:cNvPr>
          <p:cNvSpPr>
            <a:spLocks noGrp="1"/>
          </p:cNvSpPr>
          <p:nvPr>
            <p:ph type="dt" sz="half" idx="10"/>
          </p:nvPr>
        </p:nvSpPr>
        <p:spPr/>
        <p:txBody>
          <a:bodyPr/>
          <a:lstStyle/>
          <a:p>
            <a:fld id="{A873815D-513E-411F-BB9A-1AE418145110}" type="datetimeFigureOut">
              <a:rPr lang="es-ES" smtClean="0"/>
              <a:t>21/10/2025</a:t>
            </a:fld>
            <a:endParaRPr lang="es-ES"/>
          </a:p>
        </p:txBody>
      </p:sp>
      <p:sp>
        <p:nvSpPr>
          <p:cNvPr id="6" name="Marcador de pie de página 5">
            <a:extLst>
              <a:ext uri="{FF2B5EF4-FFF2-40B4-BE49-F238E27FC236}">
                <a16:creationId xmlns:a16="http://schemas.microsoft.com/office/drawing/2014/main" id="{199B64D6-9D7E-8344-B3BB-27C55BF6BA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AF022E-D743-CDE7-7C85-EEC4869AAF26}"/>
              </a:ext>
            </a:extLst>
          </p:cNvPr>
          <p:cNvSpPr>
            <a:spLocks noGrp="1"/>
          </p:cNvSpPr>
          <p:nvPr>
            <p:ph type="sldNum" sz="quarter" idx="12"/>
          </p:nvPr>
        </p:nvSpPr>
        <p:spPr/>
        <p:txBody>
          <a:bodyPr/>
          <a:lstStyle/>
          <a:p>
            <a:fld id="{C83152D6-6E52-4D62-8531-9C75925BD308}" type="slidenum">
              <a:rPr lang="es-ES" smtClean="0"/>
              <a:t>‹Nº›</a:t>
            </a:fld>
            <a:endParaRPr lang="es-ES"/>
          </a:p>
        </p:txBody>
      </p:sp>
    </p:spTree>
    <p:extLst>
      <p:ext uri="{BB962C8B-B14F-4D97-AF65-F5344CB8AC3E}">
        <p14:creationId xmlns:p14="http://schemas.microsoft.com/office/powerpoint/2010/main" val="49741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8494224-2774-4EE5-3ECD-6C74A1D20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651E70-0DCD-537A-036D-7D13355A9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8CE3AD-4910-F29C-43B3-3D3760B42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73815D-513E-411F-BB9A-1AE418145110}" type="datetimeFigureOut">
              <a:rPr lang="es-ES" smtClean="0"/>
              <a:t>21/10/2025</a:t>
            </a:fld>
            <a:endParaRPr lang="es-ES"/>
          </a:p>
        </p:txBody>
      </p:sp>
      <p:sp>
        <p:nvSpPr>
          <p:cNvPr id="5" name="Marcador de pie de página 4">
            <a:extLst>
              <a:ext uri="{FF2B5EF4-FFF2-40B4-BE49-F238E27FC236}">
                <a16:creationId xmlns:a16="http://schemas.microsoft.com/office/drawing/2014/main" id="{554EA8B4-F41B-557F-5419-C7C5EE740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E24960-456D-879C-B94C-EC8E4F3A3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3152D6-6E52-4D62-8531-9C75925BD308}" type="slidenum">
              <a:rPr lang="es-ES" smtClean="0"/>
              <a:t>‹Nº›</a:t>
            </a:fld>
            <a:endParaRPr lang="es-ES"/>
          </a:p>
        </p:txBody>
      </p:sp>
    </p:spTree>
    <p:extLst>
      <p:ext uri="{BB962C8B-B14F-4D97-AF65-F5344CB8AC3E}">
        <p14:creationId xmlns:p14="http://schemas.microsoft.com/office/powerpoint/2010/main" val="282591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D2FF139-5325-4F89-B3CD-0118F2CE43C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FF5B17D3-D496-4AFE-ABFC-D8B5031B6ABD}"/>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E513FD2-2CA5-4A0E-ACF5-C2DD45870AD6}"/>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Paciente puertorriqueño desarrolla rara tríada de trombocitopenia y fallo  re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20" y="2119467"/>
            <a:ext cx="4491690" cy="237588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19524" y="1036556"/>
            <a:ext cx="10808872" cy="584775"/>
          </a:xfrm>
          <a:prstGeom prst="rect">
            <a:avLst/>
          </a:prstGeom>
          <a:noFill/>
        </p:spPr>
        <p:txBody>
          <a:bodyPr wrap="square" rtlCol="0">
            <a:spAutoFit/>
          </a:bodyPr>
          <a:lstStyle/>
          <a:p>
            <a:r>
              <a:rPr lang="es-ES" sz="3200" b="1" dirty="0">
                <a:solidFill>
                  <a:srgbClr val="002060"/>
                </a:solidFill>
                <a:latin typeface="Arial" panose="020B0604020202020204" pitchFamily="34" charset="0"/>
                <a:cs typeface="Arial" panose="020B0604020202020204" pitchFamily="34" charset="0"/>
              </a:rPr>
              <a:t>Microangiopatía trombótica postrasplante hepático</a:t>
            </a:r>
          </a:p>
        </p:txBody>
      </p:sp>
      <p:sp>
        <p:nvSpPr>
          <p:cNvPr id="7" name="CuadroTexto 6"/>
          <p:cNvSpPr txBox="1"/>
          <p:nvPr/>
        </p:nvSpPr>
        <p:spPr>
          <a:xfrm>
            <a:off x="435006" y="5060272"/>
            <a:ext cx="4181382" cy="923330"/>
          </a:xfrm>
          <a:prstGeom prst="rect">
            <a:avLst/>
          </a:prstGeom>
          <a:noFill/>
        </p:spPr>
        <p:txBody>
          <a:bodyPr wrap="square" rtlCol="0">
            <a:spAutoFit/>
          </a:bodyPr>
          <a:lstStyle/>
          <a:p>
            <a:r>
              <a:rPr lang="es-ES" dirty="0" err="1">
                <a:solidFill>
                  <a:srgbClr val="002060"/>
                </a:solidFill>
                <a:latin typeface="Arial" panose="020B0604020202020204" pitchFamily="34" charset="0"/>
                <a:cs typeface="Arial" panose="020B0604020202020204" pitchFamily="34" charset="0"/>
              </a:rPr>
              <a:t>Dra</a:t>
            </a:r>
            <a:r>
              <a:rPr lang="es-ES" dirty="0">
                <a:solidFill>
                  <a:srgbClr val="002060"/>
                </a:solidFill>
                <a:latin typeface="Arial" panose="020B0604020202020204" pitchFamily="34" charset="0"/>
                <a:cs typeface="Arial" panose="020B0604020202020204" pitchFamily="34" charset="0"/>
              </a:rPr>
              <a:t> Alejandra Otero</a:t>
            </a:r>
          </a:p>
          <a:p>
            <a:r>
              <a:rPr lang="es-ES" dirty="0">
                <a:solidFill>
                  <a:srgbClr val="002060"/>
                </a:solidFill>
                <a:latin typeface="Arial" panose="020B0604020202020204" pitchFamily="34" charset="0"/>
                <a:cs typeface="Arial" panose="020B0604020202020204" pitchFamily="34" charset="0"/>
              </a:rPr>
              <a:t>Unidad de Trasplante Hepático</a:t>
            </a:r>
          </a:p>
          <a:p>
            <a:r>
              <a:rPr lang="es-ES" dirty="0">
                <a:solidFill>
                  <a:srgbClr val="002060"/>
                </a:solidFill>
                <a:latin typeface="Arial" panose="020B0604020202020204" pitchFamily="34" charset="0"/>
                <a:cs typeface="Arial" panose="020B0604020202020204" pitchFamily="34" charset="0"/>
              </a:rPr>
              <a:t>Hospital A Coruña</a:t>
            </a:r>
          </a:p>
        </p:txBody>
      </p:sp>
      <p:pic>
        <p:nvPicPr>
          <p:cNvPr id="13" name="Picture 4">
            <a:extLst>
              <a:ext uri="{FF2B5EF4-FFF2-40B4-BE49-F238E27FC236}">
                <a16:creationId xmlns:a16="http://schemas.microsoft.com/office/drawing/2014/main" id="{66DB6C8A-BA85-4BA5-8F4F-0EDAFBFE5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065" y="2346804"/>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Imagen 4">
            <a:extLst>
              <a:ext uri="{FF2B5EF4-FFF2-40B4-BE49-F238E27FC236}">
                <a16:creationId xmlns:a16="http://schemas.microsoft.com/office/drawing/2014/main" id="{9A63B6DD-C544-4C2E-6D67-47D1D5C89981}"/>
              </a:ext>
            </a:extLst>
          </p:cNvPr>
          <p:cNvPicPr>
            <a:picLocks noChangeAspect="1"/>
          </p:cNvPicPr>
          <p:nvPr/>
        </p:nvPicPr>
        <p:blipFill rotWithShape="1">
          <a:blip r:embed="rId4"/>
          <a:srcRect l="43443" t="45849" r="39238" b="17936"/>
          <a:stretch/>
        </p:blipFill>
        <p:spPr>
          <a:xfrm>
            <a:off x="6340042" y="2367248"/>
            <a:ext cx="1202609" cy="1678578"/>
          </a:xfrm>
          <a:prstGeom prst="rect">
            <a:avLst/>
          </a:prstGeom>
        </p:spPr>
      </p:pic>
      <p:pic>
        <p:nvPicPr>
          <p:cNvPr id="8" name="Imagen 2">
            <a:extLst>
              <a:ext uri="{FF2B5EF4-FFF2-40B4-BE49-F238E27FC236}">
                <a16:creationId xmlns:a16="http://schemas.microsoft.com/office/drawing/2014/main" id="{27A625ED-0C14-4A5E-0123-261EFDDB3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042" y="4481681"/>
            <a:ext cx="3411468" cy="134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0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193A-8921-AAAA-27B7-85F6785FB849}"/>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FB89C986-B911-823C-AEEE-A0E46243ED46}"/>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8723A08F-D105-1808-DF5A-0223124E2F8D}"/>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1BD62DD-1CAB-C6D7-7108-D4F945D3BA27}"/>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5C7D1713-0DFD-4615-39BF-32E4B3CD0608}"/>
              </a:ext>
            </a:extLst>
          </p:cNvPr>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pic>
        <p:nvPicPr>
          <p:cNvPr id="6" name="Imagen 5" descr="Imagen que contiene dibujo&#10;&#10;El contenido generado por IA puede ser incorrecto.">
            <a:extLst>
              <a:ext uri="{FF2B5EF4-FFF2-40B4-BE49-F238E27FC236}">
                <a16:creationId xmlns:a16="http://schemas.microsoft.com/office/drawing/2014/main" id="{E98C970B-39EF-D67A-F892-1F4987A2D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552" y="930685"/>
            <a:ext cx="3429421" cy="4996630"/>
          </a:xfrm>
          <a:prstGeom prst="rect">
            <a:avLst/>
          </a:prstGeom>
        </p:spPr>
      </p:pic>
      <p:sp>
        <p:nvSpPr>
          <p:cNvPr id="5" name="CuadroTexto 4">
            <a:extLst>
              <a:ext uri="{FF2B5EF4-FFF2-40B4-BE49-F238E27FC236}">
                <a16:creationId xmlns:a16="http://schemas.microsoft.com/office/drawing/2014/main" id="{5AAFC709-8EE5-EA8F-DC6C-5161A3B715B5}"/>
              </a:ext>
            </a:extLst>
          </p:cNvPr>
          <p:cNvSpPr txBox="1"/>
          <p:nvPr/>
        </p:nvSpPr>
        <p:spPr>
          <a:xfrm>
            <a:off x="229253" y="2598003"/>
            <a:ext cx="8027299" cy="830997"/>
          </a:xfrm>
          <a:prstGeom prst="rect">
            <a:avLst/>
          </a:prstGeom>
          <a:noFill/>
        </p:spPr>
        <p:txBody>
          <a:bodyPr wrap="square">
            <a:spAutoFit/>
          </a:bodyPr>
          <a:lstStyle/>
          <a:p>
            <a:r>
              <a:rPr lang="es-ES" sz="1800" dirty="0">
                <a:solidFill>
                  <a:srgbClr val="002060"/>
                </a:solidFill>
                <a:latin typeface="Arial" panose="020B0604020202020204" pitchFamily="34" charset="0"/>
                <a:cs typeface="Arial" panose="020B0604020202020204" pitchFamily="34" charset="0"/>
              </a:rPr>
              <a:t>*</a:t>
            </a:r>
            <a:r>
              <a:rPr lang="es-ES" sz="2400" dirty="0">
                <a:solidFill>
                  <a:srgbClr val="002060"/>
                </a:solidFill>
                <a:latin typeface="Arial" panose="020B0604020202020204" pitchFamily="34" charset="0"/>
                <a:cs typeface="Arial" panose="020B0604020202020204" pitchFamily="34" charset="0"/>
              </a:rPr>
              <a:t>Se sospecha toxicidad neurológica por </a:t>
            </a:r>
            <a:r>
              <a:rPr lang="es-ES" sz="2400" dirty="0" err="1">
                <a:solidFill>
                  <a:srgbClr val="002060"/>
                </a:solidFill>
                <a:latin typeface="Arial" panose="020B0604020202020204" pitchFamily="34" charset="0"/>
                <a:cs typeface="Arial" panose="020B0604020202020204" pitchFamily="34" charset="0"/>
              </a:rPr>
              <a:t>Tacrolimus</a:t>
            </a:r>
            <a:r>
              <a:rPr lang="es-ES" sz="2400" dirty="0">
                <a:solidFill>
                  <a:srgbClr val="002060"/>
                </a:solidFill>
                <a:latin typeface="Arial" panose="020B0604020202020204" pitchFamily="34" charset="0"/>
                <a:cs typeface="Arial" panose="020B0604020202020204" pitchFamily="34" charset="0"/>
              </a:rPr>
              <a:t> por lo que se suspende el día 12.12.2024 y se inicia </a:t>
            </a:r>
            <a:r>
              <a:rPr lang="es-ES" sz="2400" dirty="0" err="1">
                <a:solidFill>
                  <a:srgbClr val="002060"/>
                </a:solidFill>
                <a:latin typeface="Arial" panose="020B0604020202020204" pitchFamily="34" charset="0"/>
                <a:cs typeface="Arial" panose="020B0604020202020204" pitchFamily="34" charset="0"/>
              </a:rPr>
              <a:t>CyA</a:t>
            </a:r>
            <a:r>
              <a:rPr lang="es-ES" sz="2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284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24116" y="810071"/>
            <a:ext cx="11368875" cy="400110"/>
          </a:xfrm>
          <a:prstGeom prst="rect">
            <a:avLst/>
          </a:prstGeom>
        </p:spPr>
        <p:txBody>
          <a:bodyPr wrap="square">
            <a:spAutoFit/>
          </a:bodyPr>
          <a:lstStyle/>
          <a:p>
            <a:r>
              <a:rPr lang="es-ES" sz="2000" dirty="0">
                <a:solidFill>
                  <a:srgbClr val="002060"/>
                </a:solidFill>
                <a:latin typeface="Arial" panose="020B0604020202020204" pitchFamily="34" charset="0"/>
                <a:cs typeface="Arial" panose="020B0604020202020204" pitchFamily="34" charset="0"/>
              </a:rPr>
              <a:t>Día 13.12.2024: Traslado  CHUAC</a:t>
            </a:r>
          </a:p>
        </p:txBody>
      </p:sp>
      <p:sp>
        <p:nvSpPr>
          <p:cNvPr id="8" name="CuadroTexto 7"/>
          <p:cNvSpPr txBox="1"/>
          <p:nvPr/>
        </p:nvSpPr>
        <p:spPr>
          <a:xfrm>
            <a:off x="324116" y="158136"/>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graphicFrame>
        <p:nvGraphicFramePr>
          <p:cNvPr id="6" name="Tabla 5">
            <a:extLst>
              <a:ext uri="{FF2B5EF4-FFF2-40B4-BE49-F238E27FC236}">
                <a16:creationId xmlns:a16="http://schemas.microsoft.com/office/drawing/2014/main" id="{88A97784-520A-C681-6695-EC6198AF3C42}"/>
              </a:ext>
            </a:extLst>
          </p:cNvPr>
          <p:cNvGraphicFramePr>
            <a:graphicFrameLocks noGrp="1"/>
          </p:cNvGraphicFramePr>
          <p:nvPr>
            <p:extLst>
              <p:ext uri="{D42A27DB-BD31-4B8C-83A1-F6EECF244321}">
                <p14:modId xmlns:p14="http://schemas.microsoft.com/office/powerpoint/2010/main" val="1473324283"/>
              </p:ext>
            </p:extLst>
          </p:nvPr>
        </p:nvGraphicFramePr>
        <p:xfrm>
          <a:off x="703114" y="1335373"/>
          <a:ext cx="10275429" cy="3448692"/>
        </p:xfrm>
        <a:graphic>
          <a:graphicData uri="http://schemas.openxmlformats.org/drawingml/2006/table">
            <a:tbl>
              <a:tblPr firstRow="1" bandRow="1">
                <a:tableStyleId>{5C22544A-7EE6-4342-B048-85BDC9FD1C3A}</a:tableStyleId>
              </a:tblPr>
              <a:tblGrid>
                <a:gridCol w="989968">
                  <a:extLst>
                    <a:ext uri="{9D8B030D-6E8A-4147-A177-3AD203B41FA5}">
                      <a16:colId xmlns:a16="http://schemas.microsoft.com/office/drawing/2014/main" val="3176911194"/>
                    </a:ext>
                  </a:extLst>
                </a:gridCol>
                <a:gridCol w="896369">
                  <a:extLst>
                    <a:ext uri="{9D8B030D-6E8A-4147-A177-3AD203B41FA5}">
                      <a16:colId xmlns:a16="http://schemas.microsoft.com/office/drawing/2014/main" val="2456395422"/>
                    </a:ext>
                  </a:extLst>
                </a:gridCol>
                <a:gridCol w="817091">
                  <a:extLst>
                    <a:ext uri="{9D8B030D-6E8A-4147-A177-3AD203B41FA5}">
                      <a16:colId xmlns:a16="http://schemas.microsoft.com/office/drawing/2014/main" val="922819054"/>
                    </a:ext>
                  </a:extLst>
                </a:gridCol>
                <a:gridCol w="1011245">
                  <a:extLst>
                    <a:ext uri="{9D8B030D-6E8A-4147-A177-3AD203B41FA5}">
                      <a16:colId xmlns:a16="http://schemas.microsoft.com/office/drawing/2014/main" val="4091214752"/>
                    </a:ext>
                  </a:extLst>
                </a:gridCol>
                <a:gridCol w="753638">
                  <a:extLst>
                    <a:ext uri="{9D8B030D-6E8A-4147-A177-3AD203B41FA5}">
                      <a16:colId xmlns:a16="http://schemas.microsoft.com/office/drawing/2014/main" val="296152133"/>
                    </a:ext>
                  </a:extLst>
                </a:gridCol>
                <a:gridCol w="685125">
                  <a:extLst>
                    <a:ext uri="{9D8B030D-6E8A-4147-A177-3AD203B41FA5}">
                      <a16:colId xmlns:a16="http://schemas.microsoft.com/office/drawing/2014/main" val="262228624"/>
                    </a:ext>
                  </a:extLst>
                </a:gridCol>
                <a:gridCol w="669580">
                  <a:extLst>
                    <a:ext uri="{9D8B030D-6E8A-4147-A177-3AD203B41FA5}">
                      <a16:colId xmlns:a16="http://schemas.microsoft.com/office/drawing/2014/main" val="1958184649"/>
                    </a:ext>
                  </a:extLst>
                </a:gridCol>
                <a:gridCol w="705968">
                  <a:extLst>
                    <a:ext uri="{9D8B030D-6E8A-4147-A177-3AD203B41FA5}">
                      <a16:colId xmlns:a16="http://schemas.microsoft.com/office/drawing/2014/main" val="446481776"/>
                    </a:ext>
                  </a:extLst>
                </a:gridCol>
                <a:gridCol w="810259">
                  <a:extLst>
                    <a:ext uri="{9D8B030D-6E8A-4147-A177-3AD203B41FA5}">
                      <a16:colId xmlns:a16="http://schemas.microsoft.com/office/drawing/2014/main" val="1716748833"/>
                    </a:ext>
                  </a:extLst>
                </a:gridCol>
                <a:gridCol w="770147">
                  <a:extLst>
                    <a:ext uri="{9D8B030D-6E8A-4147-A177-3AD203B41FA5}">
                      <a16:colId xmlns:a16="http://schemas.microsoft.com/office/drawing/2014/main" val="563561446"/>
                    </a:ext>
                  </a:extLst>
                </a:gridCol>
                <a:gridCol w="705968">
                  <a:extLst>
                    <a:ext uri="{9D8B030D-6E8A-4147-A177-3AD203B41FA5}">
                      <a16:colId xmlns:a16="http://schemas.microsoft.com/office/drawing/2014/main" val="17913886"/>
                    </a:ext>
                  </a:extLst>
                </a:gridCol>
                <a:gridCol w="628940">
                  <a:extLst>
                    <a:ext uri="{9D8B030D-6E8A-4147-A177-3AD203B41FA5}">
                      <a16:colId xmlns:a16="http://schemas.microsoft.com/office/drawing/2014/main" val="89164602"/>
                    </a:ext>
                  </a:extLst>
                </a:gridCol>
                <a:gridCol w="831131">
                  <a:extLst>
                    <a:ext uri="{9D8B030D-6E8A-4147-A177-3AD203B41FA5}">
                      <a16:colId xmlns:a16="http://schemas.microsoft.com/office/drawing/2014/main" val="479643456"/>
                    </a:ext>
                  </a:extLst>
                </a:gridCol>
              </a:tblGrid>
              <a:tr h="718401">
                <a:tc>
                  <a:txBody>
                    <a:bodyPr/>
                    <a:lstStyle/>
                    <a:p>
                      <a:r>
                        <a:rPr lang="es-ES" dirty="0"/>
                        <a:t>Fecha</a:t>
                      </a:r>
                    </a:p>
                  </a:txBody>
                  <a:tcPr/>
                </a:tc>
                <a:tc>
                  <a:txBody>
                    <a:bodyPr/>
                    <a:lstStyle/>
                    <a:p>
                      <a:r>
                        <a:rPr lang="es-ES" dirty="0" err="1"/>
                        <a:t>Hto</a:t>
                      </a:r>
                      <a:r>
                        <a:rPr lang="es-ES" dirty="0"/>
                        <a:t> (</a:t>
                      </a:r>
                      <a:r>
                        <a:rPr lang="es-ES" dirty="0" err="1"/>
                        <a:t>Hgb</a:t>
                      </a:r>
                      <a:r>
                        <a:rPr lang="es-ES" dirty="0"/>
                        <a:t>)</a:t>
                      </a:r>
                    </a:p>
                  </a:txBody>
                  <a:tcPr/>
                </a:tc>
                <a:tc>
                  <a:txBody>
                    <a:bodyPr/>
                    <a:lstStyle/>
                    <a:p>
                      <a:r>
                        <a:rPr lang="es-ES" dirty="0" err="1"/>
                        <a:t>Plaq</a:t>
                      </a:r>
                      <a:endParaRPr lang="es-ES" dirty="0"/>
                    </a:p>
                    <a:p>
                      <a:r>
                        <a:rPr lang="es-ES" dirty="0"/>
                        <a:t>*1000</a:t>
                      </a:r>
                    </a:p>
                  </a:txBody>
                  <a:tcPr/>
                </a:tc>
                <a:tc>
                  <a:txBody>
                    <a:bodyPr/>
                    <a:lstStyle/>
                    <a:p>
                      <a:r>
                        <a:rPr lang="es-ES" dirty="0"/>
                        <a:t>Leucos</a:t>
                      </a:r>
                    </a:p>
                  </a:txBody>
                  <a:tcPr/>
                </a:tc>
                <a:tc>
                  <a:txBody>
                    <a:bodyPr/>
                    <a:lstStyle/>
                    <a:p>
                      <a:r>
                        <a:rPr lang="es-ES" dirty="0"/>
                        <a:t>GOT</a:t>
                      </a:r>
                    </a:p>
                  </a:txBody>
                  <a:tcPr/>
                </a:tc>
                <a:tc>
                  <a:txBody>
                    <a:bodyPr/>
                    <a:lstStyle/>
                    <a:p>
                      <a:r>
                        <a:rPr lang="es-ES" dirty="0"/>
                        <a:t>GPT</a:t>
                      </a:r>
                    </a:p>
                  </a:txBody>
                  <a:tcPr/>
                </a:tc>
                <a:tc>
                  <a:txBody>
                    <a:bodyPr/>
                    <a:lstStyle/>
                    <a:p>
                      <a:r>
                        <a:rPr lang="es-ES" dirty="0"/>
                        <a:t>GGT</a:t>
                      </a:r>
                    </a:p>
                  </a:txBody>
                  <a:tcPr/>
                </a:tc>
                <a:tc>
                  <a:txBody>
                    <a:bodyPr/>
                    <a:lstStyle/>
                    <a:p>
                      <a:r>
                        <a:rPr lang="es-ES" dirty="0"/>
                        <a:t>LDH</a:t>
                      </a:r>
                    </a:p>
                  </a:txBody>
                  <a:tcPr/>
                </a:tc>
                <a:tc>
                  <a:txBody>
                    <a:bodyPr/>
                    <a:lstStyle/>
                    <a:p>
                      <a:r>
                        <a:rPr lang="es-ES" dirty="0"/>
                        <a:t>BT</a:t>
                      </a:r>
                    </a:p>
                  </a:txBody>
                  <a:tcPr/>
                </a:tc>
                <a:tc>
                  <a:txBody>
                    <a:bodyPr/>
                    <a:lstStyle/>
                    <a:p>
                      <a:r>
                        <a:rPr lang="es-ES" dirty="0"/>
                        <a:t>urea</a:t>
                      </a:r>
                    </a:p>
                  </a:txBody>
                  <a:tcPr/>
                </a:tc>
                <a:tc>
                  <a:txBody>
                    <a:bodyPr/>
                    <a:lstStyle/>
                    <a:p>
                      <a:r>
                        <a:rPr lang="es-ES" dirty="0"/>
                        <a:t>crea</a:t>
                      </a:r>
                    </a:p>
                  </a:txBody>
                  <a:tcPr/>
                </a:tc>
                <a:tc>
                  <a:txBody>
                    <a:bodyPr/>
                    <a:lstStyle/>
                    <a:p>
                      <a:r>
                        <a:rPr lang="es-ES" dirty="0"/>
                        <a:t>TFG</a:t>
                      </a:r>
                    </a:p>
                  </a:txBody>
                  <a:tcPr/>
                </a:tc>
                <a:tc>
                  <a:txBody>
                    <a:bodyPr/>
                    <a:lstStyle/>
                    <a:p>
                      <a:r>
                        <a:rPr lang="es-ES" dirty="0" err="1"/>
                        <a:t>Nive</a:t>
                      </a:r>
                      <a:endParaRPr lang="es-ES" dirty="0"/>
                    </a:p>
                    <a:p>
                      <a:r>
                        <a:rPr lang="es-ES" dirty="0"/>
                        <a:t>TAC</a:t>
                      </a:r>
                    </a:p>
                  </a:txBody>
                  <a:tcPr/>
                </a:tc>
                <a:extLst>
                  <a:ext uri="{0D108BD9-81ED-4DB2-BD59-A6C34878D82A}">
                    <a16:rowId xmlns:a16="http://schemas.microsoft.com/office/drawing/2014/main" val="2076053789"/>
                  </a:ext>
                </a:extLst>
              </a:tr>
              <a:tr h="565613">
                <a:tc>
                  <a:txBody>
                    <a:bodyPr/>
                    <a:lstStyle/>
                    <a:p>
                      <a:r>
                        <a:rPr lang="es-ES" dirty="0"/>
                        <a:t>Al alta</a:t>
                      </a:r>
                    </a:p>
                  </a:txBody>
                  <a:tcPr/>
                </a:tc>
                <a:tc>
                  <a:txBody>
                    <a:bodyPr/>
                    <a:lstStyle/>
                    <a:p>
                      <a:r>
                        <a:rPr lang="es-ES" dirty="0"/>
                        <a:t>26% (8,8)</a:t>
                      </a:r>
                    </a:p>
                  </a:txBody>
                  <a:tcPr/>
                </a:tc>
                <a:tc>
                  <a:txBody>
                    <a:bodyPr/>
                    <a:lstStyle/>
                    <a:p>
                      <a:r>
                        <a:rPr lang="es-ES" dirty="0"/>
                        <a:t>351</a:t>
                      </a:r>
                    </a:p>
                  </a:txBody>
                  <a:tcPr/>
                </a:tc>
                <a:tc>
                  <a:txBody>
                    <a:bodyPr/>
                    <a:lstStyle/>
                    <a:p>
                      <a:r>
                        <a:rPr lang="es-ES" dirty="0"/>
                        <a:t>7.620</a:t>
                      </a:r>
                    </a:p>
                  </a:txBody>
                  <a:tcPr/>
                </a:tc>
                <a:tc>
                  <a:txBody>
                    <a:bodyPr/>
                    <a:lstStyle/>
                    <a:p>
                      <a:r>
                        <a:rPr lang="es-ES" dirty="0"/>
                        <a:t>9</a:t>
                      </a:r>
                    </a:p>
                  </a:txBody>
                  <a:tcPr/>
                </a:tc>
                <a:tc>
                  <a:txBody>
                    <a:bodyPr/>
                    <a:lstStyle/>
                    <a:p>
                      <a:r>
                        <a:rPr lang="es-ES" dirty="0"/>
                        <a:t>17</a:t>
                      </a:r>
                    </a:p>
                  </a:txBody>
                  <a:tcPr/>
                </a:tc>
                <a:tc>
                  <a:txBody>
                    <a:bodyPr/>
                    <a:lstStyle/>
                    <a:p>
                      <a:r>
                        <a:rPr lang="es-ES" dirty="0"/>
                        <a:t>288</a:t>
                      </a:r>
                    </a:p>
                  </a:txBody>
                  <a:tcPr/>
                </a:tc>
                <a:tc>
                  <a:txBody>
                    <a:bodyPr/>
                    <a:lstStyle/>
                    <a:p>
                      <a:r>
                        <a:rPr lang="es-ES" dirty="0"/>
                        <a:t>147</a:t>
                      </a:r>
                    </a:p>
                  </a:txBody>
                  <a:tcPr/>
                </a:tc>
                <a:tc>
                  <a:txBody>
                    <a:bodyPr/>
                    <a:lstStyle/>
                    <a:p>
                      <a:r>
                        <a:rPr lang="es-ES" dirty="0"/>
                        <a:t>1.3</a:t>
                      </a:r>
                    </a:p>
                  </a:txBody>
                  <a:tcPr/>
                </a:tc>
                <a:tc>
                  <a:txBody>
                    <a:bodyPr/>
                    <a:lstStyle/>
                    <a:p>
                      <a:r>
                        <a:rPr lang="es-ES" dirty="0"/>
                        <a:t>65</a:t>
                      </a:r>
                    </a:p>
                  </a:txBody>
                  <a:tcPr/>
                </a:tc>
                <a:tc>
                  <a:txBody>
                    <a:bodyPr/>
                    <a:lstStyle/>
                    <a:p>
                      <a:r>
                        <a:rPr lang="es-ES" dirty="0"/>
                        <a:t>0,6</a:t>
                      </a:r>
                    </a:p>
                  </a:txBody>
                  <a:tcPr/>
                </a:tc>
                <a:tc>
                  <a:txBody>
                    <a:bodyPr/>
                    <a:lstStyle/>
                    <a:p>
                      <a:r>
                        <a:rPr lang="es-ES" dirty="0"/>
                        <a:t>90</a:t>
                      </a:r>
                    </a:p>
                  </a:txBody>
                  <a:tcPr/>
                </a:tc>
                <a:tc>
                  <a:txBody>
                    <a:bodyPr/>
                    <a:lstStyle/>
                    <a:p>
                      <a:r>
                        <a:rPr lang="es-ES" dirty="0"/>
                        <a:t>5.4</a:t>
                      </a:r>
                    </a:p>
                  </a:txBody>
                  <a:tcPr/>
                </a:tc>
                <a:extLst>
                  <a:ext uri="{0D108BD9-81ED-4DB2-BD59-A6C34878D82A}">
                    <a16:rowId xmlns:a16="http://schemas.microsoft.com/office/drawing/2014/main" val="1995807519"/>
                  </a:ext>
                </a:extLst>
              </a:tr>
              <a:tr h="565613">
                <a:tc>
                  <a:txBody>
                    <a:bodyPr/>
                    <a:lstStyle/>
                    <a:p>
                      <a:r>
                        <a:rPr lang="es-ES" dirty="0"/>
                        <a:t>1 mes</a:t>
                      </a:r>
                    </a:p>
                  </a:txBody>
                  <a:tcPr/>
                </a:tc>
                <a:tc>
                  <a:txBody>
                    <a:bodyPr/>
                    <a:lstStyle/>
                    <a:p>
                      <a:r>
                        <a:rPr lang="es-ES" dirty="0"/>
                        <a:t>29%</a:t>
                      </a:r>
                    </a:p>
                    <a:p>
                      <a:r>
                        <a:rPr lang="es-ES" dirty="0"/>
                        <a:t>(9.9)</a:t>
                      </a:r>
                    </a:p>
                  </a:txBody>
                  <a:tcPr/>
                </a:tc>
                <a:tc>
                  <a:txBody>
                    <a:bodyPr/>
                    <a:lstStyle/>
                    <a:p>
                      <a:r>
                        <a:rPr lang="es-ES" dirty="0"/>
                        <a:t>295</a:t>
                      </a:r>
                    </a:p>
                  </a:txBody>
                  <a:tcPr/>
                </a:tc>
                <a:tc>
                  <a:txBody>
                    <a:bodyPr/>
                    <a:lstStyle/>
                    <a:p>
                      <a:r>
                        <a:rPr lang="es-ES" dirty="0"/>
                        <a:t>4.800</a:t>
                      </a:r>
                    </a:p>
                  </a:txBody>
                  <a:tcPr/>
                </a:tc>
                <a:tc>
                  <a:txBody>
                    <a:bodyPr/>
                    <a:lstStyle/>
                    <a:p>
                      <a:r>
                        <a:rPr lang="es-ES" dirty="0"/>
                        <a:t>13</a:t>
                      </a:r>
                    </a:p>
                  </a:txBody>
                  <a:tcPr/>
                </a:tc>
                <a:tc>
                  <a:txBody>
                    <a:bodyPr/>
                    <a:lstStyle/>
                    <a:p>
                      <a:r>
                        <a:rPr lang="es-ES" dirty="0"/>
                        <a:t>15</a:t>
                      </a:r>
                    </a:p>
                  </a:txBody>
                  <a:tcPr/>
                </a:tc>
                <a:tc>
                  <a:txBody>
                    <a:bodyPr/>
                    <a:lstStyle/>
                    <a:p>
                      <a:r>
                        <a:rPr lang="es-ES" dirty="0"/>
                        <a:t>227</a:t>
                      </a:r>
                    </a:p>
                  </a:txBody>
                  <a:tcPr/>
                </a:tc>
                <a:tc>
                  <a:txBody>
                    <a:bodyPr/>
                    <a:lstStyle/>
                    <a:p>
                      <a:r>
                        <a:rPr lang="es-ES" dirty="0"/>
                        <a:t>297</a:t>
                      </a:r>
                    </a:p>
                  </a:txBody>
                  <a:tcPr/>
                </a:tc>
                <a:tc>
                  <a:txBody>
                    <a:bodyPr/>
                    <a:lstStyle/>
                    <a:p>
                      <a:r>
                        <a:rPr lang="es-ES" dirty="0"/>
                        <a:t>0.9</a:t>
                      </a:r>
                    </a:p>
                  </a:txBody>
                  <a:tcPr/>
                </a:tc>
                <a:tc>
                  <a:txBody>
                    <a:bodyPr/>
                    <a:lstStyle/>
                    <a:p>
                      <a:r>
                        <a:rPr lang="es-ES" dirty="0"/>
                        <a:t>69</a:t>
                      </a:r>
                    </a:p>
                  </a:txBody>
                  <a:tcPr/>
                </a:tc>
                <a:tc>
                  <a:txBody>
                    <a:bodyPr/>
                    <a:lstStyle/>
                    <a:p>
                      <a:r>
                        <a:rPr lang="es-ES" dirty="0"/>
                        <a:t>1.1</a:t>
                      </a:r>
                    </a:p>
                  </a:txBody>
                  <a:tcPr/>
                </a:tc>
                <a:tc>
                  <a:txBody>
                    <a:bodyPr/>
                    <a:lstStyle/>
                    <a:p>
                      <a:r>
                        <a:rPr lang="es-ES" dirty="0"/>
                        <a:t>80</a:t>
                      </a:r>
                    </a:p>
                  </a:txBody>
                  <a:tcPr/>
                </a:tc>
                <a:tc>
                  <a:txBody>
                    <a:bodyPr/>
                    <a:lstStyle/>
                    <a:p>
                      <a:r>
                        <a:rPr lang="es-ES" dirty="0"/>
                        <a:t>5.7</a:t>
                      </a:r>
                    </a:p>
                  </a:txBody>
                  <a:tcPr/>
                </a:tc>
                <a:extLst>
                  <a:ext uri="{0D108BD9-81ED-4DB2-BD59-A6C34878D82A}">
                    <a16:rowId xmlns:a16="http://schemas.microsoft.com/office/drawing/2014/main" val="3928249296"/>
                  </a:ext>
                </a:extLst>
              </a:tr>
              <a:tr h="565613">
                <a:tc>
                  <a:txBody>
                    <a:bodyPr/>
                    <a:lstStyle/>
                    <a:p>
                      <a:r>
                        <a:rPr lang="es-ES" dirty="0"/>
                        <a:t>Urgen</a:t>
                      </a:r>
                    </a:p>
                  </a:txBody>
                  <a:tcPr/>
                </a:tc>
                <a:tc>
                  <a:txBody>
                    <a:bodyPr/>
                    <a:lstStyle/>
                    <a:p>
                      <a:r>
                        <a:rPr lang="es-ES" dirty="0"/>
                        <a:t>26.6 (9.9)</a:t>
                      </a:r>
                    </a:p>
                  </a:txBody>
                  <a:tcPr/>
                </a:tc>
                <a:tc>
                  <a:txBody>
                    <a:bodyPr/>
                    <a:lstStyle/>
                    <a:p>
                      <a:r>
                        <a:rPr lang="es-ES" b="1" dirty="0">
                          <a:solidFill>
                            <a:srgbClr val="C00000"/>
                          </a:solidFill>
                        </a:rPr>
                        <a:t>50</a:t>
                      </a:r>
                    </a:p>
                  </a:txBody>
                  <a:tcPr/>
                </a:tc>
                <a:tc>
                  <a:txBody>
                    <a:bodyPr/>
                    <a:lstStyle/>
                    <a:p>
                      <a:r>
                        <a:rPr lang="es-ES" dirty="0"/>
                        <a:t>9.000</a:t>
                      </a: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r>
                        <a:rPr lang="es-ES" dirty="0"/>
                        <a:t>1.2</a:t>
                      </a:r>
                    </a:p>
                  </a:txBody>
                  <a:tcPr/>
                </a:tc>
                <a:tc>
                  <a:txBody>
                    <a:bodyPr/>
                    <a:lstStyle/>
                    <a:p>
                      <a:r>
                        <a:rPr lang="es-ES" b="1" dirty="0">
                          <a:solidFill>
                            <a:srgbClr val="C00000"/>
                          </a:solidFill>
                        </a:rPr>
                        <a:t>153</a:t>
                      </a:r>
                    </a:p>
                  </a:txBody>
                  <a:tcPr/>
                </a:tc>
                <a:tc>
                  <a:txBody>
                    <a:bodyPr/>
                    <a:lstStyle/>
                    <a:p>
                      <a:r>
                        <a:rPr lang="es-ES" b="1" dirty="0">
                          <a:solidFill>
                            <a:srgbClr val="C00000"/>
                          </a:solidFill>
                        </a:rPr>
                        <a:t>2.3</a:t>
                      </a:r>
                    </a:p>
                  </a:txBody>
                  <a:tcPr/>
                </a:tc>
                <a:tc>
                  <a:txBody>
                    <a:bodyPr/>
                    <a:lstStyle/>
                    <a:p>
                      <a:r>
                        <a:rPr lang="es-ES" b="1" dirty="0">
                          <a:solidFill>
                            <a:srgbClr val="C00000"/>
                          </a:solidFill>
                        </a:rPr>
                        <a:t>29.5</a:t>
                      </a:r>
                    </a:p>
                  </a:txBody>
                  <a:tcPr/>
                </a:tc>
                <a:tc>
                  <a:txBody>
                    <a:bodyPr/>
                    <a:lstStyle/>
                    <a:p>
                      <a:r>
                        <a:rPr lang="es-ES" dirty="0"/>
                        <a:t>8.9</a:t>
                      </a:r>
                    </a:p>
                  </a:txBody>
                  <a:tcPr/>
                </a:tc>
                <a:extLst>
                  <a:ext uri="{0D108BD9-81ED-4DB2-BD59-A6C34878D82A}">
                    <a16:rowId xmlns:a16="http://schemas.microsoft.com/office/drawing/2014/main" val="568396644"/>
                  </a:ext>
                </a:extLst>
              </a:tr>
              <a:tr h="810051">
                <a:tc>
                  <a:txBody>
                    <a:bodyPr/>
                    <a:lstStyle/>
                    <a:p>
                      <a:r>
                        <a:rPr lang="es-ES" b="0" dirty="0">
                          <a:solidFill>
                            <a:schemeClr val="tx1"/>
                          </a:solidFill>
                        </a:rPr>
                        <a:t>13.12</a:t>
                      </a:r>
                    </a:p>
                  </a:txBody>
                  <a:tcPr/>
                </a:tc>
                <a:tc>
                  <a:txBody>
                    <a:bodyPr/>
                    <a:lstStyle/>
                    <a:p>
                      <a:r>
                        <a:rPr lang="es-ES" b="1" dirty="0">
                          <a:solidFill>
                            <a:srgbClr val="C00000"/>
                          </a:solidFill>
                        </a:rPr>
                        <a:t>19%</a:t>
                      </a:r>
                    </a:p>
                    <a:p>
                      <a:r>
                        <a:rPr lang="es-ES" b="1" dirty="0">
                          <a:solidFill>
                            <a:srgbClr val="C00000"/>
                          </a:solidFill>
                        </a:rPr>
                        <a:t>(6.8)</a:t>
                      </a:r>
                    </a:p>
                  </a:txBody>
                  <a:tcPr/>
                </a:tc>
                <a:tc>
                  <a:txBody>
                    <a:bodyPr/>
                    <a:lstStyle/>
                    <a:p>
                      <a:r>
                        <a:rPr lang="es-ES" b="1" dirty="0">
                          <a:solidFill>
                            <a:srgbClr val="C00000"/>
                          </a:solidFill>
                        </a:rPr>
                        <a:t>32</a:t>
                      </a:r>
                    </a:p>
                  </a:txBody>
                  <a:tcPr/>
                </a:tc>
                <a:tc>
                  <a:txBody>
                    <a:bodyPr/>
                    <a:lstStyle/>
                    <a:p>
                      <a:r>
                        <a:rPr lang="es-ES" dirty="0"/>
                        <a:t>7.500</a:t>
                      </a:r>
                    </a:p>
                  </a:txBody>
                  <a:tcPr/>
                </a:tc>
                <a:tc>
                  <a:txBody>
                    <a:bodyPr/>
                    <a:lstStyle/>
                    <a:p>
                      <a:r>
                        <a:rPr lang="es-ES" dirty="0"/>
                        <a:t>41</a:t>
                      </a:r>
                    </a:p>
                  </a:txBody>
                  <a:tcPr/>
                </a:tc>
                <a:tc>
                  <a:txBody>
                    <a:bodyPr/>
                    <a:lstStyle/>
                    <a:p>
                      <a:r>
                        <a:rPr lang="es-ES" dirty="0"/>
                        <a:t>10</a:t>
                      </a:r>
                    </a:p>
                  </a:txBody>
                  <a:tcPr/>
                </a:tc>
                <a:tc>
                  <a:txBody>
                    <a:bodyPr/>
                    <a:lstStyle/>
                    <a:p>
                      <a:r>
                        <a:rPr lang="es-ES" dirty="0"/>
                        <a:t>61</a:t>
                      </a:r>
                    </a:p>
                  </a:txBody>
                  <a:tcPr/>
                </a:tc>
                <a:tc>
                  <a:txBody>
                    <a:bodyPr/>
                    <a:lstStyle/>
                    <a:p>
                      <a:r>
                        <a:rPr lang="es-ES" b="1" dirty="0">
                          <a:solidFill>
                            <a:srgbClr val="C00000"/>
                          </a:solidFill>
                        </a:rPr>
                        <a:t>2002</a:t>
                      </a:r>
                    </a:p>
                  </a:txBody>
                  <a:tcPr/>
                </a:tc>
                <a:tc>
                  <a:txBody>
                    <a:bodyPr/>
                    <a:lstStyle/>
                    <a:p>
                      <a:r>
                        <a:rPr lang="es-ES" dirty="0"/>
                        <a:t>1.5</a:t>
                      </a:r>
                    </a:p>
                    <a:p>
                      <a:r>
                        <a:rPr lang="es-ES" dirty="0"/>
                        <a:t>(0.4)</a:t>
                      </a:r>
                    </a:p>
                  </a:txBody>
                  <a:tcPr/>
                </a:tc>
                <a:tc>
                  <a:txBody>
                    <a:bodyPr/>
                    <a:lstStyle/>
                    <a:p>
                      <a:r>
                        <a:rPr lang="es-ES" b="1" dirty="0">
                          <a:solidFill>
                            <a:srgbClr val="C00000"/>
                          </a:solidFill>
                        </a:rPr>
                        <a:t>161</a:t>
                      </a:r>
                    </a:p>
                  </a:txBody>
                  <a:tcPr/>
                </a:tc>
                <a:tc>
                  <a:txBody>
                    <a:bodyPr/>
                    <a:lstStyle/>
                    <a:p>
                      <a:r>
                        <a:rPr lang="es-ES" b="1" dirty="0">
                          <a:solidFill>
                            <a:srgbClr val="C00000"/>
                          </a:solidFill>
                        </a:rPr>
                        <a:t>2</a:t>
                      </a:r>
                    </a:p>
                  </a:txBody>
                  <a:tcPr/>
                </a:tc>
                <a:tc>
                  <a:txBody>
                    <a:bodyPr/>
                    <a:lstStyle/>
                    <a:p>
                      <a:r>
                        <a:rPr lang="es-ES" b="1" dirty="0">
                          <a:solidFill>
                            <a:srgbClr val="C00000"/>
                          </a:solidFill>
                        </a:rPr>
                        <a:t>35</a:t>
                      </a:r>
                    </a:p>
                  </a:txBody>
                  <a:tcPr/>
                </a:tc>
                <a:tc>
                  <a:txBody>
                    <a:bodyPr/>
                    <a:lstStyle/>
                    <a:p>
                      <a:r>
                        <a:rPr lang="es-ES" dirty="0">
                          <a:solidFill>
                            <a:srgbClr val="C00000"/>
                          </a:solidFill>
                        </a:rPr>
                        <a:t>-----</a:t>
                      </a:r>
                    </a:p>
                  </a:txBody>
                  <a:tcPr/>
                </a:tc>
                <a:extLst>
                  <a:ext uri="{0D108BD9-81ED-4DB2-BD59-A6C34878D82A}">
                    <a16:rowId xmlns:a16="http://schemas.microsoft.com/office/drawing/2014/main" val="302103775"/>
                  </a:ext>
                </a:extLst>
              </a:tr>
            </a:tbl>
          </a:graphicData>
        </a:graphic>
      </p:graphicFrame>
      <p:sp>
        <p:nvSpPr>
          <p:cNvPr id="7" name="CuadroTexto 6">
            <a:extLst>
              <a:ext uri="{FF2B5EF4-FFF2-40B4-BE49-F238E27FC236}">
                <a16:creationId xmlns:a16="http://schemas.microsoft.com/office/drawing/2014/main" id="{6243E749-D846-FA40-83D0-F2C09D84B182}"/>
              </a:ext>
            </a:extLst>
          </p:cNvPr>
          <p:cNvSpPr txBox="1"/>
          <p:nvPr/>
        </p:nvSpPr>
        <p:spPr>
          <a:xfrm>
            <a:off x="703114" y="5067695"/>
            <a:ext cx="10132121" cy="1631216"/>
          </a:xfrm>
          <a:prstGeom prst="rect">
            <a:avLst/>
          </a:prstGeom>
          <a:noFill/>
        </p:spPr>
        <p:txBody>
          <a:bodyPr wrap="square">
            <a:spAutoFit/>
          </a:bodyPr>
          <a:lstStyle/>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Consciente, colaborador y orientado en persona y desorientado en tiempo-espacio.</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Ciclosporina 150 mg/12h, 250 mg/12 MMF, 10 mg de prednisona. </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Se suspende MMF. Trasfusión. Aporte sueros. Coombs.</a:t>
            </a:r>
          </a:p>
        </p:txBody>
      </p:sp>
    </p:spTree>
    <p:extLst>
      <p:ext uri="{BB962C8B-B14F-4D97-AF65-F5344CB8AC3E}">
        <p14:creationId xmlns:p14="http://schemas.microsoft.com/office/powerpoint/2010/main" val="150011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DCDB5-62DA-23F0-CC5E-384D5D75E427}"/>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73B30A37-A241-5779-AFB0-A3094A62808E}"/>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C0EE3AB4-1380-B6B6-7639-F419B634D795}"/>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531E4E2-AD64-D394-F9AB-11C6F52B4691}"/>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52A44030-E8FC-9F11-B2EE-F01BA41F2FC3}"/>
              </a:ext>
            </a:extLst>
          </p:cNvPr>
          <p:cNvSpPr/>
          <p:nvPr/>
        </p:nvSpPr>
        <p:spPr>
          <a:xfrm>
            <a:off x="324115" y="866022"/>
            <a:ext cx="11368875" cy="1631216"/>
          </a:xfrm>
          <a:prstGeom prst="rect">
            <a:avLst/>
          </a:prstGeom>
        </p:spPr>
        <p:txBody>
          <a:bodyPr wrap="square">
            <a:spAutoFit/>
          </a:bodyPr>
          <a:lstStyle/>
          <a:p>
            <a:r>
              <a:rPr lang="es-ES" sz="2000" dirty="0">
                <a:solidFill>
                  <a:srgbClr val="002060"/>
                </a:solidFill>
                <a:latin typeface="Arial" panose="020B0604020202020204" pitchFamily="34" charset="0"/>
                <a:cs typeface="Arial" panose="020B0604020202020204" pitchFamily="34" charset="0"/>
              </a:rPr>
              <a:t>Día 16.12.2024:</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Coombs negativo.</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Afebril. </a:t>
            </a:r>
            <a:r>
              <a:rPr lang="es-ES" sz="2000" b="1" dirty="0">
                <a:solidFill>
                  <a:srgbClr val="002060"/>
                </a:solidFill>
                <a:latin typeface="Arial" panose="020B0604020202020204" pitchFamily="34" charset="0"/>
                <a:cs typeface="Arial" panose="020B0604020202020204" pitchFamily="34" charset="0"/>
              </a:rPr>
              <a:t>HTA.</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Consciente, agitado y desorientado.</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Ciclosporina 150 mg/12h, 10 mg de prednisona. Niveles C2 </a:t>
            </a:r>
            <a:r>
              <a:rPr lang="es-ES" sz="2000" dirty="0" err="1">
                <a:solidFill>
                  <a:srgbClr val="002060"/>
                </a:solidFill>
                <a:latin typeface="Arial" panose="020B0604020202020204" pitchFamily="34" charset="0"/>
                <a:cs typeface="Arial" panose="020B0604020202020204" pitchFamily="34" charset="0"/>
              </a:rPr>
              <a:t>CyA</a:t>
            </a:r>
            <a:r>
              <a:rPr lang="es-ES" sz="2000" dirty="0">
                <a:solidFill>
                  <a:srgbClr val="002060"/>
                </a:solidFill>
                <a:latin typeface="Arial" panose="020B0604020202020204" pitchFamily="34" charset="0"/>
                <a:cs typeface="Arial" panose="020B0604020202020204" pitchFamily="34" charset="0"/>
              </a:rPr>
              <a:t> 884.</a:t>
            </a:r>
          </a:p>
        </p:txBody>
      </p:sp>
      <p:sp>
        <p:nvSpPr>
          <p:cNvPr id="8" name="CuadroTexto 7">
            <a:extLst>
              <a:ext uri="{FF2B5EF4-FFF2-40B4-BE49-F238E27FC236}">
                <a16:creationId xmlns:a16="http://schemas.microsoft.com/office/drawing/2014/main" id="{EDB363CF-ED04-F5C5-98D3-BD823B1AAB98}"/>
              </a:ext>
            </a:extLst>
          </p:cNvPr>
          <p:cNvSpPr txBox="1"/>
          <p:nvPr/>
        </p:nvSpPr>
        <p:spPr>
          <a:xfrm>
            <a:off x="324116" y="158136"/>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graphicFrame>
        <p:nvGraphicFramePr>
          <p:cNvPr id="7" name="Tabla 6">
            <a:extLst>
              <a:ext uri="{FF2B5EF4-FFF2-40B4-BE49-F238E27FC236}">
                <a16:creationId xmlns:a16="http://schemas.microsoft.com/office/drawing/2014/main" id="{E999114D-DC3D-EA11-1252-340C952DD5B2}"/>
              </a:ext>
            </a:extLst>
          </p:cNvPr>
          <p:cNvGraphicFramePr>
            <a:graphicFrameLocks noGrp="1"/>
          </p:cNvGraphicFramePr>
          <p:nvPr>
            <p:extLst>
              <p:ext uri="{D42A27DB-BD31-4B8C-83A1-F6EECF244321}">
                <p14:modId xmlns:p14="http://schemas.microsoft.com/office/powerpoint/2010/main" val="864932382"/>
              </p:ext>
            </p:extLst>
          </p:nvPr>
        </p:nvGraphicFramePr>
        <p:xfrm>
          <a:off x="871545" y="2790249"/>
          <a:ext cx="10228332" cy="3502704"/>
        </p:xfrm>
        <a:graphic>
          <a:graphicData uri="http://schemas.openxmlformats.org/drawingml/2006/table">
            <a:tbl>
              <a:tblPr firstRow="1" bandRow="1">
                <a:tableStyleId>{5C22544A-7EE6-4342-B048-85BDC9FD1C3A}</a:tableStyleId>
              </a:tblPr>
              <a:tblGrid>
                <a:gridCol w="894840">
                  <a:extLst>
                    <a:ext uri="{9D8B030D-6E8A-4147-A177-3AD203B41FA5}">
                      <a16:colId xmlns:a16="http://schemas.microsoft.com/office/drawing/2014/main" val="830916157"/>
                    </a:ext>
                  </a:extLst>
                </a:gridCol>
                <a:gridCol w="823066">
                  <a:extLst>
                    <a:ext uri="{9D8B030D-6E8A-4147-A177-3AD203B41FA5}">
                      <a16:colId xmlns:a16="http://schemas.microsoft.com/office/drawing/2014/main" val="2456395422"/>
                    </a:ext>
                  </a:extLst>
                </a:gridCol>
                <a:gridCol w="889729">
                  <a:extLst>
                    <a:ext uri="{9D8B030D-6E8A-4147-A177-3AD203B41FA5}">
                      <a16:colId xmlns:a16="http://schemas.microsoft.com/office/drawing/2014/main" val="922819054"/>
                    </a:ext>
                  </a:extLst>
                </a:gridCol>
                <a:gridCol w="1017748">
                  <a:extLst>
                    <a:ext uri="{9D8B030D-6E8A-4147-A177-3AD203B41FA5}">
                      <a16:colId xmlns:a16="http://schemas.microsoft.com/office/drawing/2014/main" val="4091214752"/>
                    </a:ext>
                  </a:extLst>
                </a:gridCol>
                <a:gridCol w="758484">
                  <a:extLst>
                    <a:ext uri="{9D8B030D-6E8A-4147-A177-3AD203B41FA5}">
                      <a16:colId xmlns:a16="http://schemas.microsoft.com/office/drawing/2014/main" val="296152133"/>
                    </a:ext>
                  </a:extLst>
                </a:gridCol>
                <a:gridCol w="689531">
                  <a:extLst>
                    <a:ext uri="{9D8B030D-6E8A-4147-A177-3AD203B41FA5}">
                      <a16:colId xmlns:a16="http://schemas.microsoft.com/office/drawing/2014/main" val="262228624"/>
                    </a:ext>
                  </a:extLst>
                </a:gridCol>
                <a:gridCol w="794340">
                  <a:extLst>
                    <a:ext uri="{9D8B030D-6E8A-4147-A177-3AD203B41FA5}">
                      <a16:colId xmlns:a16="http://schemas.microsoft.com/office/drawing/2014/main" val="1958184649"/>
                    </a:ext>
                  </a:extLst>
                </a:gridCol>
                <a:gridCol w="711596">
                  <a:extLst>
                    <a:ext uri="{9D8B030D-6E8A-4147-A177-3AD203B41FA5}">
                      <a16:colId xmlns:a16="http://schemas.microsoft.com/office/drawing/2014/main" val="446481776"/>
                    </a:ext>
                  </a:extLst>
                </a:gridCol>
                <a:gridCol w="653675">
                  <a:extLst>
                    <a:ext uri="{9D8B030D-6E8A-4147-A177-3AD203B41FA5}">
                      <a16:colId xmlns:a16="http://schemas.microsoft.com/office/drawing/2014/main" val="1716748833"/>
                    </a:ext>
                  </a:extLst>
                </a:gridCol>
                <a:gridCol w="695047">
                  <a:extLst>
                    <a:ext uri="{9D8B030D-6E8A-4147-A177-3AD203B41FA5}">
                      <a16:colId xmlns:a16="http://schemas.microsoft.com/office/drawing/2014/main" val="563561446"/>
                    </a:ext>
                  </a:extLst>
                </a:gridCol>
                <a:gridCol w="703322">
                  <a:extLst>
                    <a:ext uri="{9D8B030D-6E8A-4147-A177-3AD203B41FA5}">
                      <a16:colId xmlns:a16="http://schemas.microsoft.com/office/drawing/2014/main" val="17913886"/>
                    </a:ext>
                  </a:extLst>
                </a:gridCol>
                <a:gridCol w="703322">
                  <a:extLst>
                    <a:ext uri="{9D8B030D-6E8A-4147-A177-3AD203B41FA5}">
                      <a16:colId xmlns:a16="http://schemas.microsoft.com/office/drawing/2014/main" val="89164602"/>
                    </a:ext>
                  </a:extLst>
                </a:gridCol>
                <a:gridCol w="893632">
                  <a:extLst>
                    <a:ext uri="{9D8B030D-6E8A-4147-A177-3AD203B41FA5}">
                      <a16:colId xmlns:a16="http://schemas.microsoft.com/office/drawing/2014/main" val="479643456"/>
                    </a:ext>
                  </a:extLst>
                </a:gridCol>
              </a:tblGrid>
              <a:tr h="921764">
                <a:tc>
                  <a:txBody>
                    <a:bodyPr/>
                    <a:lstStyle/>
                    <a:p>
                      <a:r>
                        <a:rPr lang="es-ES" dirty="0"/>
                        <a:t>Fecha</a:t>
                      </a:r>
                    </a:p>
                  </a:txBody>
                  <a:tcPr/>
                </a:tc>
                <a:tc>
                  <a:txBody>
                    <a:bodyPr/>
                    <a:lstStyle/>
                    <a:p>
                      <a:r>
                        <a:rPr lang="es-ES" dirty="0" err="1"/>
                        <a:t>Hto</a:t>
                      </a:r>
                      <a:r>
                        <a:rPr lang="es-ES" dirty="0"/>
                        <a:t> (</a:t>
                      </a:r>
                      <a:r>
                        <a:rPr lang="es-ES" dirty="0" err="1"/>
                        <a:t>Hgb</a:t>
                      </a:r>
                      <a:r>
                        <a:rPr lang="es-ES" dirty="0"/>
                        <a:t>)</a:t>
                      </a:r>
                    </a:p>
                  </a:txBody>
                  <a:tcPr/>
                </a:tc>
                <a:tc>
                  <a:txBody>
                    <a:bodyPr/>
                    <a:lstStyle/>
                    <a:p>
                      <a:r>
                        <a:rPr lang="es-ES" dirty="0" err="1"/>
                        <a:t>Plaq</a:t>
                      </a:r>
                      <a:endParaRPr lang="es-ES" dirty="0"/>
                    </a:p>
                    <a:p>
                      <a:r>
                        <a:rPr lang="es-ES" dirty="0"/>
                        <a:t>*1000</a:t>
                      </a:r>
                    </a:p>
                  </a:txBody>
                  <a:tcPr/>
                </a:tc>
                <a:tc>
                  <a:txBody>
                    <a:bodyPr/>
                    <a:lstStyle/>
                    <a:p>
                      <a:r>
                        <a:rPr lang="es-ES" dirty="0"/>
                        <a:t>Leucos</a:t>
                      </a:r>
                    </a:p>
                  </a:txBody>
                  <a:tcPr/>
                </a:tc>
                <a:tc>
                  <a:txBody>
                    <a:bodyPr/>
                    <a:lstStyle/>
                    <a:p>
                      <a:r>
                        <a:rPr lang="es-ES" dirty="0"/>
                        <a:t>GOT</a:t>
                      </a:r>
                    </a:p>
                  </a:txBody>
                  <a:tcPr/>
                </a:tc>
                <a:tc>
                  <a:txBody>
                    <a:bodyPr/>
                    <a:lstStyle/>
                    <a:p>
                      <a:r>
                        <a:rPr lang="es-ES" dirty="0"/>
                        <a:t>GPT</a:t>
                      </a:r>
                    </a:p>
                  </a:txBody>
                  <a:tcPr/>
                </a:tc>
                <a:tc>
                  <a:txBody>
                    <a:bodyPr/>
                    <a:lstStyle/>
                    <a:p>
                      <a:r>
                        <a:rPr lang="es-ES" dirty="0"/>
                        <a:t>GGT</a:t>
                      </a:r>
                    </a:p>
                  </a:txBody>
                  <a:tcPr/>
                </a:tc>
                <a:tc>
                  <a:txBody>
                    <a:bodyPr/>
                    <a:lstStyle/>
                    <a:p>
                      <a:r>
                        <a:rPr lang="es-ES" dirty="0"/>
                        <a:t>LDH</a:t>
                      </a:r>
                    </a:p>
                  </a:txBody>
                  <a:tcPr/>
                </a:tc>
                <a:tc>
                  <a:txBody>
                    <a:bodyPr/>
                    <a:lstStyle/>
                    <a:p>
                      <a:r>
                        <a:rPr lang="es-ES" dirty="0"/>
                        <a:t>BT</a:t>
                      </a:r>
                    </a:p>
                  </a:txBody>
                  <a:tcPr/>
                </a:tc>
                <a:tc>
                  <a:txBody>
                    <a:bodyPr/>
                    <a:lstStyle/>
                    <a:p>
                      <a:r>
                        <a:rPr lang="es-ES" dirty="0"/>
                        <a:t>urea</a:t>
                      </a:r>
                    </a:p>
                  </a:txBody>
                  <a:tcPr/>
                </a:tc>
                <a:tc>
                  <a:txBody>
                    <a:bodyPr/>
                    <a:lstStyle/>
                    <a:p>
                      <a:r>
                        <a:rPr lang="es-ES" dirty="0"/>
                        <a:t>crea</a:t>
                      </a:r>
                    </a:p>
                  </a:txBody>
                  <a:tcPr/>
                </a:tc>
                <a:tc>
                  <a:txBody>
                    <a:bodyPr/>
                    <a:lstStyle/>
                    <a:p>
                      <a:r>
                        <a:rPr lang="es-ES" dirty="0"/>
                        <a:t>TFG</a:t>
                      </a:r>
                    </a:p>
                  </a:txBody>
                  <a:tcPr/>
                </a:tc>
                <a:tc>
                  <a:txBody>
                    <a:bodyPr/>
                    <a:lstStyle/>
                    <a:p>
                      <a:r>
                        <a:rPr lang="es-ES" dirty="0" err="1"/>
                        <a:t>Nive</a:t>
                      </a:r>
                      <a:endParaRPr lang="es-ES" dirty="0"/>
                    </a:p>
                    <a:p>
                      <a:r>
                        <a:rPr lang="es-ES" dirty="0"/>
                        <a:t>TAC</a:t>
                      </a:r>
                    </a:p>
                  </a:txBody>
                  <a:tcPr/>
                </a:tc>
                <a:extLst>
                  <a:ext uri="{0D108BD9-81ED-4DB2-BD59-A6C34878D82A}">
                    <a16:rowId xmlns:a16="http://schemas.microsoft.com/office/drawing/2014/main" val="2076053789"/>
                  </a:ext>
                </a:extLst>
              </a:tr>
              <a:tr h="645235">
                <a:tc>
                  <a:txBody>
                    <a:bodyPr/>
                    <a:lstStyle/>
                    <a:p>
                      <a:r>
                        <a:rPr lang="es-ES" dirty="0"/>
                        <a:t>Alta</a:t>
                      </a:r>
                    </a:p>
                  </a:txBody>
                  <a:tcPr/>
                </a:tc>
                <a:tc>
                  <a:txBody>
                    <a:bodyPr/>
                    <a:lstStyle/>
                    <a:p>
                      <a:r>
                        <a:rPr lang="es-ES" dirty="0"/>
                        <a:t>26% (8,8)</a:t>
                      </a:r>
                    </a:p>
                  </a:txBody>
                  <a:tcPr/>
                </a:tc>
                <a:tc>
                  <a:txBody>
                    <a:bodyPr/>
                    <a:lstStyle/>
                    <a:p>
                      <a:r>
                        <a:rPr lang="es-ES" dirty="0"/>
                        <a:t>351</a:t>
                      </a:r>
                    </a:p>
                  </a:txBody>
                  <a:tcPr/>
                </a:tc>
                <a:tc>
                  <a:txBody>
                    <a:bodyPr/>
                    <a:lstStyle/>
                    <a:p>
                      <a:r>
                        <a:rPr lang="es-ES" dirty="0"/>
                        <a:t>7.620</a:t>
                      </a:r>
                    </a:p>
                  </a:txBody>
                  <a:tcPr/>
                </a:tc>
                <a:tc>
                  <a:txBody>
                    <a:bodyPr/>
                    <a:lstStyle/>
                    <a:p>
                      <a:r>
                        <a:rPr lang="es-ES" dirty="0"/>
                        <a:t>9</a:t>
                      </a:r>
                    </a:p>
                  </a:txBody>
                  <a:tcPr/>
                </a:tc>
                <a:tc>
                  <a:txBody>
                    <a:bodyPr/>
                    <a:lstStyle/>
                    <a:p>
                      <a:r>
                        <a:rPr lang="es-ES" dirty="0"/>
                        <a:t>17</a:t>
                      </a:r>
                    </a:p>
                  </a:txBody>
                  <a:tcPr/>
                </a:tc>
                <a:tc>
                  <a:txBody>
                    <a:bodyPr/>
                    <a:lstStyle/>
                    <a:p>
                      <a:r>
                        <a:rPr lang="es-ES" dirty="0"/>
                        <a:t>288</a:t>
                      </a:r>
                    </a:p>
                  </a:txBody>
                  <a:tcPr/>
                </a:tc>
                <a:tc>
                  <a:txBody>
                    <a:bodyPr/>
                    <a:lstStyle/>
                    <a:p>
                      <a:r>
                        <a:rPr lang="es-ES" dirty="0"/>
                        <a:t>147</a:t>
                      </a:r>
                    </a:p>
                  </a:txBody>
                  <a:tcPr/>
                </a:tc>
                <a:tc>
                  <a:txBody>
                    <a:bodyPr/>
                    <a:lstStyle/>
                    <a:p>
                      <a:r>
                        <a:rPr lang="es-ES" dirty="0"/>
                        <a:t>1.3</a:t>
                      </a:r>
                    </a:p>
                  </a:txBody>
                  <a:tcPr/>
                </a:tc>
                <a:tc>
                  <a:txBody>
                    <a:bodyPr/>
                    <a:lstStyle/>
                    <a:p>
                      <a:r>
                        <a:rPr lang="es-ES" dirty="0"/>
                        <a:t>65</a:t>
                      </a:r>
                    </a:p>
                  </a:txBody>
                  <a:tcPr/>
                </a:tc>
                <a:tc>
                  <a:txBody>
                    <a:bodyPr/>
                    <a:lstStyle/>
                    <a:p>
                      <a:r>
                        <a:rPr lang="es-ES" dirty="0"/>
                        <a:t>0,6</a:t>
                      </a:r>
                    </a:p>
                  </a:txBody>
                  <a:tcPr/>
                </a:tc>
                <a:tc>
                  <a:txBody>
                    <a:bodyPr/>
                    <a:lstStyle/>
                    <a:p>
                      <a:r>
                        <a:rPr lang="es-ES" dirty="0"/>
                        <a:t>90</a:t>
                      </a:r>
                    </a:p>
                  </a:txBody>
                  <a:tcPr/>
                </a:tc>
                <a:tc>
                  <a:txBody>
                    <a:bodyPr/>
                    <a:lstStyle/>
                    <a:p>
                      <a:r>
                        <a:rPr lang="es-ES" dirty="0"/>
                        <a:t>5.4</a:t>
                      </a:r>
                    </a:p>
                  </a:txBody>
                  <a:tcPr/>
                </a:tc>
                <a:extLst>
                  <a:ext uri="{0D108BD9-81ED-4DB2-BD59-A6C34878D82A}">
                    <a16:rowId xmlns:a16="http://schemas.microsoft.com/office/drawing/2014/main" val="1995807519"/>
                  </a:ext>
                </a:extLst>
              </a:tr>
              <a:tr h="645235">
                <a:tc>
                  <a:txBody>
                    <a:bodyPr/>
                    <a:lstStyle/>
                    <a:p>
                      <a:r>
                        <a:rPr lang="es-ES" dirty="0"/>
                        <a:t>1 mes</a:t>
                      </a:r>
                    </a:p>
                  </a:txBody>
                  <a:tcPr/>
                </a:tc>
                <a:tc>
                  <a:txBody>
                    <a:bodyPr/>
                    <a:lstStyle/>
                    <a:p>
                      <a:r>
                        <a:rPr lang="es-ES" dirty="0"/>
                        <a:t>29%</a:t>
                      </a:r>
                    </a:p>
                    <a:p>
                      <a:r>
                        <a:rPr lang="es-ES" dirty="0"/>
                        <a:t>(9.9)</a:t>
                      </a:r>
                    </a:p>
                  </a:txBody>
                  <a:tcPr/>
                </a:tc>
                <a:tc>
                  <a:txBody>
                    <a:bodyPr/>
                    <a:lstStyle/>
                    <a:p>
                      <a:r>
                        <a:rPr lang="es-ES" dirty="0"/>
                        <a:t>295</a:t>
                      </a:r>
                    </a:p>
                  </a:txBody>
                  <a:tcPr/>
                </a:tc>
                <a:tc>
                  <a:txBody>
                    <a:bodyPr/>
                    <a:lstStyle/>
                    <a:p>
                      <a:r>
                        <a:rPr lang="es-ES" dirty="0"/>
                        <a:t>4.800</a:t>
                      </a:r>
                    </a:p>
                  </a:txBody>
                  <a:tcPr/>
                </a:tc>
                <a:tc>
                  <a:txBody>
                    <a:bodyPr/>
                    <a:lstStyle/>
                    <a:p>
                      <a:r>
                        <a:rPr lang="es-ES" dirty="0"/>
                        <a:t>13</a:t>
                      </a:r>
                    </a:p>
                  </a:txBody>
                  <a:tcPr/>
                </a:tc>
                <a:tc>
                  <a:txBody>
                    <a:bodyPr/>
                    <a:lstStyle/>
                    <a:p>
                      <a:r>
                        <a:rPr lang="es-ES" dirty="0"/>
                        <a:t>15</a:t>
                      </a:r>
                    </a:p>
                  </a:txBody>
                  <a:tcPr/>
                </a:tc>
                <a:tc>
                  <a:txBody>
                    <a:bodyPr/>
                    <a:lstStyle/>
                    <a:p>
                      <a:r>
                        <a:rPr lang="es-ES" dirty="0"/>
                        <a:t>227</a:t>
                      </a:r>
                    </a:p>
                  </a:txBody>
                  <a:tcPr/>
                </a:tc>
                <a:tc>
                  <a:txBody>
                    <a:bodyPr/>
                    <a:lstStyle/>
                    <a:p>
                      <a:r>
                        <a:rPr lang="es-ES" dirty="0"/>
                        <a:t>297</a:t>
                      </a:r>
                    </a:p>
                  </a:txBody>
                  <a:tcPr/>
                </a:tc>
                <a:tc>
                  <a:txBody>
                    <a:bodyPr/>
                    <a:lstStyle/>
                    <a:p>
                      <a:r>
                        <a:rPr lang="es-ES" dirty="0"/>
                        <a:t>0.9</a:t>
                      </a:r>
                    </a:p>
                  </a:txBody>
                  <a:tcPr/>
                </a:tc>
                <a:tc>
                  <a:txBody>
                    <a:bodyPr/>
                    <a:lstStyle/>
                    <a:p>
                      <a:r>
                        <a:rPr lang="es-ES" dirty="0"/>
                        <a:t>69</a:t>
                      </a:r>
                    </a:p>
                  </a:txBody>
                  <a:tcPr/>
                </a:tc>
                <a:tc>
                  <a:txBody>
                    <a:bodyPr/>
                    <a:lstStyle/>
                    <a:p>
                      <a:r>
                        <a:rPr lang="es-ES" dirty="0"/>
                        <a:t>1.1</a:t>
                      </a:r>
                    </a:p>
                  </a:txBody>
                  <a:tcPr/>
                </a:tc>
                <a:tc>
                  <a:txBody>
                    <a:bodyPr/>
                    <a:lstStyle/>
                    <a:p>
                      <a:r>
                        <a:rPr lang="es-ES" dirty="0"/>
                        <a:t>80</a:t>
                      </a:r>
                    </a:p>
                  </a:txBody>
                  <a:tcPr/>
                </a:tc>
                <a:tc>
                  <a:txBody>
                    <a:bodyPr/>
                    <a:lstStyle/>
                    <a:p>
                      <a:r>
                        <a:rPr lang="es-ES" dirty="0"/>
                        <a:t>5.7</a:t>
                      </a:r>
                    </a:p>
                  </a:txBody>
                  <a:tcPr/>
                </a:tc>
                <a:extLst>
                  <a:ext uri="{0D108BD9-81ED-4DB2-BD59-A6C34878D82A}">
                    <a16:rowId xmlns:a16="http://schemas.microsoft.com/office/drawing/2014/main" val="3928249296"/>
                  </a:ext>
                </a:extLst>
              </a:tr>
              <a:tr h="645235">
                <a:tc>
                  <a:txBody>
                    <a:bodyPr/>
                    <a:lstStyle/>
                    <a:p>
                      <a:r>
                        <a:rPr lang="es-ES" b="0" dirty="0">
                          <a:solidFill>
                            <a:schemeClr val="tx1"/>
                          </a:solidFill>
                        </a:rPr>
                        <a:t>13.12</a:t>
                      </a:r>
                    </a:p>
                  </a:txBody>
                  <a:tcPr/>
                </a:tc>
                <a:tc>
                  <a:txBody>
                    <a:bodyPr/>
                    <a:lstStyle/>
                    <a:p>
                      <a:r>
                        <a:rPr lang="es-ES" b="1" dirty="0">
                          <a:solidFill>
                            <a:srgbClr val="C00000"/>
                          </a:solidFill>
                        </a:rPr>
                        <a:t>19%</a:t>
                      </a:r>
                    </a:p>
                    <a:p>
                      <a:r>
                        <a:rPr lang="es-ES" b="1" dirty="0">
                          <a:solidFill>
                            <a:srgbClr val="C00000"/>
                          </a:solidFill>
                        </a:rPr>
                        <a:t>(6.8)</a:t>
                      </a:r>
                    </a:p>
                  </a:txBody>
                  <a:tcPr/>
                </a:tc>
                <a:tc>
                  <a:txBody>
                    <a:bodyPr/>
                    <a:lstStyle/>
                    <a:p>
                      <a:r>
                        <a:rPr lang="es-ES" b="1" dirty="0">
                          <a:solidFill>
                            <a:srgbClr val="C00000"/>
                          </a:solidFill>
                        </a:rPr>
                        <a:t>32</a:t>
                      </a:r>
                    </a:p>
                  </a:txBody>
                  <a:tcPr/>
                </a:tc>
                <a:tc>
                  <a:txBody>
                    <a:bodyPr/>
                    <a:lstStyle/>
                    <a:p>
                      <a:r>
                        <a:rPr lang="es-ES" dirty="0"/>
                        <a:t>7.500</a:t>
                      </a:r>
                    </a:p>
                  </a:txBody>
                  <a:tcPr/>
                </a:tc>
                <a:tc>
                  <a:txBody>
                    <a:bodyPr/>
                    <a:lstStyle/>
                    <a:p>
                      <a:r>
                        <a:rPr lang="es-ES" dirty="0"/>
                        <a:t>41</a:t>
                      </a:r>
                    </a:p>
                  </a:txBody>
                  <a:tcPr/>
                </a:tc>
                <a:tc>
                  <a:txBody>
                    <a:bodyPr/>
                    <a:lstStyle/>
                    <a:p>
                      <a:r>
                        <a:rPr lang="es-ES" dirty="0"/>
                        <a:t>10</a:t>
                      </a:r>
                    </a:p>
                  </a:txBody>
                  <a:tcPr/>
                </a:tc>
                <a:tc>
                  <a:txBody>
                    <a:bodyPr/>
                    <a:lstStyle/>
                    <a:p>
                      <a:r>
                        <a:rPr lang="es-ES" dirty="0"/>
                        <a:t>61</a:t>
                      </a:r>
                    </a:p>
                  </a:txBody>
                  <a:tcPr/>
                </a:tc>
                <a:tc>
                  <a:txBody>
                    <a:bodyPr/>
                    <a:lstStyle/>
                    <a:p>
                      <a:r>
                        <a:rPr lang="es-ES" b="1" dirty="0">
                          <a:solidFill>
                            <a:srgbClr val="C00000"/>
                          </a:solidFill>
                        </a:rPr>
                        <a:t>2002</a:t>
                      </a:r>
                    </a:p>
                  </a:txBody>
                  <a:tcPr/>
                </a:tc>
                <a:tc>
                  <a:txBody>
                    <a:bodyPr/>
                    <a:lstStyle/>
                    <a:p>
                      <a:r>
                        <a:rPr lang="es-ES" dirty="0"/>
                        <a:t>1.5</a:t>
                      </a:r>
                    </a:p>
                    <a:p>
                      <a:r>
                        <a:rPr lang="es-ES" dirty="0"/>
                        <a:t>(0.4)</a:t>
                      </a:r>
                    </a:p>
                  </a:txBody>
                  <a:tcPr/>
                </a:tc>
                <a:tc>
                  <a:txBody>
                    <a:bodyPr/>
                    <a:lstStyle/>
                    <a:p>
                      <a:r>
                        <a:rPr lang="es-ES" b="1" dirty="0">
                          <a:solidFill>
                            <a:srgbClr val="C00000"/>
                          </a:solidFill>
                        </a:rPr>
                        <a:t>161</a:t>
                      </a:r>
                    </a:p>
                  </a:txBody>
                  <a:tcPr/>
                </a:tc>
                <a:tc>
                  <a:txBody>
                    <a:bodyPr/>
                    <a:lstStyle/>
                    <a:p>
                      <a:r>
                        <a:rPr lang="es-ES" b="1" dirty="0">
                          <a:solidFill>
                            <a:srgbClr val="C00000"/>
                          </a:solidFill>
                        </a:rPr>
                        <a:t>2</a:t>
                      </a:r>
                    </a:p>
                  </a:txBody>
                  <a:tcPr/>
                </a:tc>
                <a:tc>
                  <a:txBody>
                    <a:bodyPr/>
                    <a:lstStyle/>
                    <a:p>
                      <a:r>
                        <a:rPr lang="es-ES" dirty="0"/>
                        <a:t>35</a:t>
                      </a:r>
                    </a:p>
                  </a:txBody>
                  <a:tcPr/>
                </a:tc>
                <a:tc>
                  <a:txBody>
                    <a:bodyPr/>
                    <a:lstStyle/>
                    <a:p>
                      <a:r>
                        <a:rPr lang="es-ES" dirty="0">
                          <a:solidFill>
                            <a:srgbClr val="C00000"/>
                          </a:solidFill>
                        </a:rPr>
                        <a:t>----</a:t>
                      </a:r>
                    </a:p>
                  </a:txBody>
                  <a:tcPr/>
                </a:tc>
                <a:extLst>
                  <a:ext uri="{0D108BD9-81ED-4DB2-BD59-A6C34878D82A}">
                    <a16:rowId xmlns:a16="http://schemas.microsoft.com/office/drawing/2014/main" val="302103775"/>
                  </a:ext>
                </a:extLst>
              </a:tr>
              <a:tr h="645235">
                <a:tc>
                  <a:txBody>
                    <a:bodyPr/>
                    <a:lstStyle/>
                    <a:p>
                      <a:r>
                        <a:rPr lang="es-ES" b="0" dirty="0">
                          <a:solidFill>
                            <a:schemeClr val="tx1"/>
                          </a:solidFill>
                        </a:rPr>
                        <a:t>16.12</a:t>
                      </a:r>
                    </a:p>
                  </a:txBody>
                  <a:tcPr/>
                </a:tc>
                <a:tc>
                  <a:txBody>
                    <a:bodyPr/>
                    <a:lstStyle/>
                    <a:p>
                      <a:r>
                        <a:rPr lang="es-ES" b="1" dirty="0">
                          <a:solidFill>
                            <a:srgbClr val="C00000"/>
                          </a:solidFill>
                        </a:rPr>
                        <a:t>19%</a:t>
                      </a:r>
                    </a:p>
                    <a:p>
                      <a:r>
                        <a:rPr lang="es-ES" b="1" dirty="0">
                          <a:solidFill>
                            <a:srgbClr val="C00000"/>
                          </a:solidFill>
                        </a:rPr>
                        <a:t>(6.3)</a:t>
                      </a:r>
                    </a:p>
                  </a:txBody>
                  <a:tcPr/>
                </a:tc>
                <a:tc>
                  <a:txBody>
                    <a:bodyPr/>
                    <a:lstStyle/>
                    <a:p>
                      <a:r>
                        <a:rPr lang="es-ES" b="1" dirty="0">
                          <a:solidFill>
                            <a:srgbClr val="C00000"/>
                          </a:solidFill>
                        </a:rPr>
                        <a:t>40</a:t>
                      </a:r>
                    </a:p>
                  </a:txBody>
                  <a:tcPr/>
                </a:tc>
                <a:tc>
                  <a:txBody>
                    <a:bodyPr/>
                    <a:lstStyle/>
                    <a:p>
                      <a:r>
                        <a:rPr lang="es-ES" dirty="0"/>
                        <a:t>8490</a:t>
                      </a:r>
                    </a:p>
                  </a:txBody>
                  <a:tcPr/>
                </a:tc>
                <a:tc>
                  <a:txBody>
                    <a:bodyPr/>
                    <a:lstStyle/>
                    <a:p>
                      <a:r>
                        <a:rPr lang="es-ES" dirty="0"/>
                        <a:t>48</a:t>
                      </a:r>
                    </a:p>
                  </a:txBody>
                  <a:tcPr/>
                </a:tc>
                <a:tc>
                  <a:txBody>
                    <a:bodyPr/>
                    <a:lstStyle/>
                    <a:p>
                      <a:r>
                        <a:rPr lang="es-ES" dirty="0"/>
                        <a:t>11</a:t>
                      </a:r>
                    </a:p>
                  </a:txBody>
                  <a:tcPr/>
                </a:tc>
                <a:tc>
                  <a:txBody>
                    <a:bodyPr/>
                    <a:lstStyle/>
                    <a:p>
                      <a:r>
                        <a:rPr lang="es-ES" dirty="0"/>
                        <a:t>54</a:t>
                      </a:r>
                    </a:p>
                  </a:txBody>
                  <a:tcPr/>
                </a:tc>
                <a:tc>
                  <a:txBody>
                    <a:bodyPr/>
                    <a:lstStyle/>
                    <a:p>
                      <a:r>
                        <a:rPr lang="es-ES" b="1" dirty="0">
                          <a:solidFill>
                            <a:srgbClr val="C00000"/>
                          </a:solidFill>
                        </a:rPr>
                        <a:t>1706</a:t>
                      </a:r>
                    </a:p>
                  </a:txBody>
                  <a:tcPr/>
                </a:tc>
                <a:tc>
                  <a:txBody>
                    <a:bodyPr/>
                    <a:lstStyle/>
                    <a:p>
                      <a:r>
                        <a:rPr lang="es-ES" dirty="0"/>
                        <a:t>1.7</a:t>
                      </a:r>
                    </a:p>
                    <a:p>
                      <a:r>
                        <a:rPr lang="es-ES" dirty="0"/>
                        <a:t>(0.7)</a:t>
                      </a:r>
                    </a:p>
                  </a:txBody>
                  <a:tcPr/>
                </a:tc>
                <a:tc>
                  <a:txBody>
                    <a:bodyPr/>
                    <a:lstStyle/>
                    <a:p>
                      <a:r>
                        <a:rPr lang="es-ES" b="1" dirty="0">
                          <a:solidFill>
                            <a:srgbClr val="C00000"/>
                          </a:solidFill>
                        </a:rPr>
                        <a:t>238</a:t>
                      </a:r>
                    </a:p>
                  </a:txBody>
                  <a:tcPr/>
                </a:tc>
                <a:tc>
                  <a:txBody>
                    <a:bodyPr/>
                    <a:lstStyle/>
                    <a:p>
                      <a:r>
                        <a:rPr lang="es-ES" b="1" dirty="0">
                          <a:solidFill>
                            <a:srgbClr val="C00000"/>
                          </a:solidFill>
                        </a:rPr>
                        <a:t>2.3</a:t>
                      </a:r>
                    </a:p>
                  </a:txBody>
                  <a:tcPr/>
                </a:tc>
                <a:tc>
                  <a:txBody>
                    <a:bodyPr/>
                    <a:lstStyle/>
                    <a:p>
                      <a:r>
                        <a:rPr lang="es-ES" b="1" dirty="0">
                          <a:solidFill>
                            <a:srgbClr val="C00000"/>
                          </a:solidFill>
                        </a:rPr>
                        <a:t>29.5</a:t>
                      </a:r>
                    </a:p>
                  </a:txBody>
                  <a:tcPr/>
                </a:tc>
                <a:tc>
                  <a:txBody>
                    <a:bodyPr/>
                    <a:lstStyle/>
                    <a:p>
                      <a:r>
                        <a:rPr lang="es-ES" dirty="0">
                          <a:solidFill>
                            <a:srgbClr val="C00000"/>
                          </a:solidFill>
                        </a:rPr>
                        <a:t>----</a:t>
                      </a:r>
                    </a:p>
                  </a:txBody>
                  <a:tcPr/>
                </a:tc>
                <a:extLst>
                  <a:ext uri="{0D108BD9-81ED-4DB2-BD59-A6C34878D82A}">
                    <a16:rowId xmlns:a16="http://schemas.microsoft.com/office/drawing/2014/main" val="353848260"/>
                  </a:ext>
                </a:extLst>
              </a:tr>
            </a:tbl>
          </a:graphicData>
        </a:graphic>
      </p:graphicFrame>
    </p:spTree>
    <p:extLst>
      <p:ext uri="{BB962C8B-B14F-4D97-AF65-F5344CB8AC3E}">
        <p14:creationId xmlns:p14="http://schemas.microsoft.com/office/powerpoint/2010/main" val="396378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FA712BD7-364F-B8A0-D622-ABBA05D8C2D5}"/>
              </a:ext>
            </a:extLst>
          </p:cNvPr>
          <p:cNvSpPr txBox="1"/>
          <p:nvPr/>
        </p:nvSpPr>
        <p:spPr>
          <a:xfrm>
            <a:off x="496352" y="117931"/>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pic>
        <p:nvPicPr>
          <p:cNvPr id="6" name="Imagen 5" descr="Imagen que contiene dibujo&#10;&#10;El contenido generado por IA puede ser incorrecto.">
            <a:extLst>
              <a:ext uri="{FF2B5EF4-FFF2-40B4-BE49-F238E27FC236}">
                <a16:creationId xmlns:a16="http://schemas.microsoft.com/office/drawing/2014/main" id="{AC096195-7CAE-1FCE-D3FC-BA40AFD56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800" y="1551963"/>
            <a:ext cx="1397928" cy="2036766"/>
          </a:xfrm>
          <a:prstGeom prst="rect">
            <a:avLst/>
          </a:prstGeom>
        </p:spPr>
      </p:pic>
      <p:sp>
        <p:nvSpPr>
          <p:cNvPr id="7" name="Rectángulo 6">
            <a:extLst>
              <a:ext uri="{FF2B5EF4-FFF2-40B4-BE49-F238E27FC236}">
                <a16:creationId xmlns:a16="http://schemas.microsoft.com/office/drawing/2014/main" id="{4624B946-CFF0-EDC3-C2A0-896068F7E8E2}"/>
              </a:ext>
            </a:extLst>
          </p:cNvPr>
          <p:cNvSpPr/>
          <p:nvPr/>
        </p:nvSpPr>
        <p:spPr>
          <a:xfrm>
            <a:off x="496352" y="1013746"/>
            <a:ext cx="10978718" cy="2308324"/>
          </a:xfrm>
          <a:prstGeom prst="rect">
            <a:avLst/>
          </a:prstGeom>
        </p:spPr>
        <p:txBody>
          <a:bodyPr wrap="square">
            <a:spAutoFit/>
          </a:bodyPr>
          <a:lstStyle/>
          <a:p>
            <a:pPr marL="285750" indent="-285750" algn="just">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Anemia </a:t>
            </a:r>
            <a:r>
              <a:rPr lang="en-US" sz="2400" dirty="0" err="1">
                <a:solidFill>
                  <a:srgbClr val="002060"/>
                </a:solidFill>
                <a:latin typeface="Arial" panose="020B0604020202020204" pitchFamily="34" charset="0"/>
                <a:cs typeface="Arial" panose="020B0604020202020204" pitchFamily="34" charset="0"/>
              </a:rPr>
              <a:t>hemolítica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trombocitopenia</a:t>
            </a:r>
            <a:r>
              <a:rPr lang="en-US" sz="2400" dirty="0">
                <a:solidFill>
                  <a:srgbClr val="002060"/>
                </a:solidFill>
                <a:latin typeface="Arial" panose="020B0604020202020204" pitchFamily="34" charset="0"/>
                <a:cs typeface="Arial" panose="020B0604020202020204" pitchFamily="34" charset="0"/>
              </a:rPr>
              <a:t> e </a:t>
            </a:r>
            <a:r>
              <a:rPr lang="en-US" sz="2400" dirty="0" err="1">
                <a:solidFill>
                  <a:srgbClr val="002060"/>
                </a:solidFill>
                <a:latin typeface="Arial" panose="020B0604020202020204" pitchFamily="34" charset="0"/>
                <a:cs typeface="Arial" panose="020B0604020202020204" pitchFamily="34" charset="0"/>
              </a:rPr>
              <a:t>insuficiencia</a:t>
            </a:r>
            <a:r>
              <a:rPr lang="en-US" sz="2400" dirty="0">
                <a:solidFill>
                  <a:srgbClr val="002060"/>
                </a:solidFill>
                <a:latin typeface="Arial" panose="020B0604020202020204" pitchFamily="34" charset="0"/>
                <a:cs typeface="Arial" panose="020B0604020202020204" pitchFamily="34" charset="0"/>
              </a:rPr>
              <a:t> renal.</a:t>
            </a:r>
          </a:p>
          <a:p>
            <a:pPr algn="just"/>
            <a:endParaRPr lang="en-U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2400" dirty="0">
              <a:solidFill>
                <a:srgbClr val="002060"/>
              </a:solidFill>
              <a:latin typeface="Arial" panose="020B0604020202020204" pitchFamily="34" charset="0"/>
              <a:cs typeface="Arial" panose="020B0604020202020204" pitchFamily="34" charset="0"/>
            </a:endParaRPr>
          </a:p>
        </p:txBody>
      </p:sp>
      <p:pic>
        <p:nvPicPr>
          <p:cNvPr id="8" name="Picture 2" descr="Imágenes de Nefrologia - Descarga gratuita en Freepik">
            <a:extLst>
              <a:ext uri="{FF2B5EF4-FFF2-40B4-BE49-F238E27FC236}">
                <a16:creationId xmlns:a16="http://schemas.microsoft.com/office/drawing/2014/main" id="{38DD2A87-75EA-4A6D-07B5-8454D2DFB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86" y="4264973"/>
            <a:ext cx="3590684" cy="23921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B62E1D3-CB00-298B-8E9A-6220FBD5FBEA}"/>
              </a:ext>
            </a:extLst>
          </p:cNvPr>
          <p:cNvSpPr txBox="1"/>
          <p:nvPr/>
        </p:nvSpPr>
        <p:spPr>
          <a:xfrm>
            <a:off x="234669" y="3628046"/>
            <a:ext cx="10624842" cy="461665"/>
          </a:xfrm>
          <a:prstGeom prst="rect">
            <a:avLst/>
          </a:prstGeom>
          <a:noFill/>
        </p:spPr>
        <p:txBody>
          <a:bodyPr wrap="square">
            <a:spAutoFit/>
          </a:bodyPr>
          <a:lstStyle/>
          <a:p>
            <a:pPr marL="285750" indent="-285750" algn="just">
              <a:buFont typeface="Wingdings" panose="05000000000000000000" pitchFamily="2" charset="2"/>
              <a:buChar char="Ø"/>
            </a:pPr>
            <a:r>
              <a:rPr lang="en-US" sz="2400" dirty="0" err="1">
                <a:solidFill>
                  <a:srgbClr val="002060"/>
                </a:solidFill>
                <a:latin typeface="Arial" panose="020B0604020202020204" pitchFamily="34" charset="0"/>
                <a:cs typeface="Arial" panose="020B0604020202020204" pitchFamily="34" charset="0"/>
              </a:rPr>
              <a:t>Sospecha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Síndrome</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hemolítico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urémico</a:t>
            </a:r>
            <a:r>
              <a:rPr lang="en-US" sz="2400" dirty="0">
                <a:solidFill>
                  <a:srgbClr val="002060"/>
                </a:solidFill>
                <a:latin typeface="Arial" panose="020B0604020202020204" pitchFamily="34" charset="0"/>
                <a:cs typeface="Arial" panose="020B0604020202020204" pitchFamily="34" charset="0"/>
              </a:rPr>
              <a:t> / </a:t>
            </a:r>
            <a:r>
              <a:rPr lang="en-US" sz="2400" dirty="0" err="1">
                <a:solidFill>
                  <a:srgbClr val="002060"/>
                </a:solidFill>
                <a:latin typeface="Arial" panose="020B0604020202020204" pitchFamily="34" charset="0"/>
                <a:cs typeface="Arial" panose="020B0604020202020204" pitchFamily="34" charset="0"/>
              </a:rPr>
              <a:t>Microangiopatía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trombótica</a:t>
            </a:r>
            <a:r>
              <a:rPr lang="en-US" sz="24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251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D2FF139-5325-4F89-B3CD-0118F2CE43C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FF5B17D3-D496-4AFE-ABFC-D8B5031B6ABD}"/>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E513FD2-2CA5-4A0E-ACF5-C2DD45870AD6}"/>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A082077-941B-18B7-B5D1-CCABCECD117B}"/>
              </a:ext>
            </a:extLst>
          </p:cNvPr>
          <p:cNvSpPr txBox="1"/>
          <p:nvPr/>
        </p:nvSpPr>
        <p:spPr>
          <a:xfrm>
            <a:off x="336741" y="1766348"/>
            <a:ext cx="11518516" cy="4401205"/>
          </a:xfrm>
          <a:prstGeom prst="rect">
            <a:avLst/>
          </a:prstGeom>
          <a:noFill/>
        </p:spPr>
        <p:txBody>
          <a:bodyPr wrap="square">
            <a:spAutoFit/>
          </a:bodyPr>
          <a:lstStyle/>
          <a:p>
            <a:pPr marL="285750" indent="-285750" algn="just">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Microangiopatía trombótica (TMA) es una forma de daño microvascular caracterizada por la triada de anemia hemolítica, trombocitopenia y disfunción multiorgánica. </a:t>
            </a:r>
          </a:p>
          <a:p>
            <a:pPr algn="just"/>
            <a:endParaRPr lang="es-ES" sz="20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TMA se produce </a:t>
            </a:r>
            <a:r>
              <a:rPr lang="en-US" sz="2000" dirty="0" err="1">
                <a:solidFill>
                  <a:srgbClr val="002060"/>
                </a:solidFill>
                <a:latin typeface="Arial" panose="020B0604020202020204" pitchFamily="34" charset="0"/>
                <a:cs typeface="Arial" panose="020B0604020202020204" pitchFamily="34" charset="0"/>
              </a:rPr>
              <a:t>por</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daño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endotelial</a:t>
            </a:r>
            <a:r>
              <a:rPr lang="en-US" sz="2000" dirty="0">
                <a:solidFill>
                  <a:srgbClr val="002060"/>
                </a:solidFill>
                <a:latin typeface="Arial" panose="020B0604020202020204" pitchFamily="34" charset="0"/>
                <a:cs typeface="Arial" panose="020B0604020202020204" pitchFamily="34" charset="0"/>
              </a:rPr>
              <a:t> y </a:t>
            </a:r>
            <a:r>
              <a:rPr lang="en-US" sz="2000" dirty="0" err="1">
                <a:solidFill>
                  <a:srgbClr val="002060"/>
                </a:solidFill>
                <a:latin typeface="Arial" panose="020B0604020202020204" pitchFamily="34" charset="0"/>
                <a:cs typeface="Arial" panose="020B0604020202020204" pitchFamily="34" charset="0"/>
              </a:rPr>
              <a:t>presencia</a:t>
            </a:r>
            <a:r>
              <a:rPr lang="en-US" sz="2000" dirty="0">
                <a:solidFill>
                  <a:srgbClr val="002060"/>
                </a:solidFill>
                <a:latin typeface="Arial" panose="020B0604020202020204" pitchFamily="34" charset="0"/>
                <a:cs typeface="Arial" panose="020B0604020202020204" pitchFamily="34" charset="0"/>
              </a:rPr>
              <a:t> de </a:t>
            </a:r>
            <a:r>
              <a:rPr lang="en-US" sz="2000" dirty="0" err="1">
                <a:solidFill>
                  <a:srgbClr val="002060"/>
                </a:solidFill>
                <a:latin typeface="Arial" panose="020B0604020202020204" pitchFamily="34" charset="0"/>
                <a:cs typeface="Arial" panose="020B0604020202020204" pitchFamily="34" charset="0"/>
              </a:rPr>
              <a:t>trombos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en</a:t>
            </a:r>
            <a:r>
              <a:rPr lang="en-US" sz="2000" dirty="0">
                <a:solidFill>
                  <a:srgbClr val="002060"/>
                </a:solidFill>
                <a:latin typeface="Arial" panose="020B0604020202020204" pitchFamily="34" charset="0"/>
                <a:cs typeface="Arial" panose="020B0604020202020204" pitchFamily="34" charset="0"/>
              </a:rPr>
              <a:t> la </a:t>
            </a:r>
            <a:r>
              <a:rPr lang="en-US" sz="2000" dirty="0" err="1">
                <a:solidFill>
                  <a:srgbClr val="002060"/>
                </a:solidFill>
                <a:latin typeface="Arial" panose="020B0604020202020204" pitchFamily="34" charset="0"/>
                <a:cs typeface="Arial" panose="020B0604020202020204" pitchFamily="34" charset="0"/>
              </a:rPr>
              <a:t>microvasculatura</a:t>
            </a:r>
            <a:r>
              <a:rPr lang="en-US" sz="2000" dirty="0">
                <a:solidFill>
                  <a:srgbClr val="002060"/>
                </a:solidFill>
                <a:latin typeface="Arial" panose="020B0604020202020204" pitchFamily="34" charset="0"/>
                <a:cs typeface="Arial" panose="020B0604020202020204" pitchFamily="34" charset="0"/>
              </a:rPr>
              <a:t> (arteriolas y </a:t>
            </a:r>
            <a:r>
              <a:rPr lang="en-US" sz="2000" dirty="0" err="1">
                <a:solidFill>
                  <a:srgbClr val="002060"/>
                </a:solidFill>
                <a:latin typeface="Arial" panose="020B0604020202020204" pitchFamily="34" charset="0"/>
                <a:cs typeface="Arial" panose="020B0604020202020204" pitchFamily="34" charset="0"/>
              </a:rPr>
              <a:t>capilares</a:t>
            </a:r>
            <a:r>
              <a:rPr lang="en-US" sz="2000" dirty="0">
                <a:solidFill>
                  <a:srgbClr val="002060"/>
                </a:solidFill>
                <a:latin typeface="Arial" panose="020B0604020202020204" pitchFamily="34" charset="0"/>
                <a:cs typeface="Arial" panose="020B0604020202020204" pitchFamily="34" charset="0"/>
              </a:rPr>
              <a:t>), lo que </a:t>
            </a:r>
            <a:r>
              <a:rPr lang="en-US" sz="2000" dirty="0" err="1">
                <a:solidFill>
                  <a:srgbClr val="002060"/>
                </a:solidFill>
                <a:latin typeface="Arial" panose="020B0604020202020204" pitchFamily="34" charset="0"/>
                <a:cs typeface="Arial" panose="020B0604020202020204" pitchFamily="34" charset="0"/>
              </a:rPr>
              <a:t>lleva</a:t>
            </a:r>
            <a:r>
              <a:rPr lang="en-US" sz="2000" dirty="0">
                <a:solidFill>
                  <a:srgbClr val="002060"/>
                </a:solidFill>
                <a:latin typeface="Arial" panose="020B0604020202020204" pitchFamily="34" charset="0"/>
                <a:cs typeface="Arial" panose="020B0604020202020204" pitchFamily="34" charset="0"/>
              </a:rPr>
              <a:t> a </a:t>
            </a:r>
            <a:r>
              <a:rPr lang="en-US" sz="2000" dirty="0" err="1">
                <a:solidFill>
                  <a:srgbClr val="002060"/>
                </a:solidFill>
                <a:latin typeface="Arial" panose="020B0604020202020204" pitchFamily="34" charset="0"/>
                <a:cs typeface="Arial" panose="020B0604020202020204" pitchFamily="34" charset="0"/>
              </a:rPr>
              <a:t>consumo</a:t>
            </a:r>
            <a:r>
              <a:rPr lang="en-US" sz="2000" dirty="0">
                <a:solidFill>
                  <a:srgbClr val="002060"/>
                </a:solidFill>
                <a:latin typeface="Arial" panose="020B0604020202020204" pitchFamily="34" charset="0"/>
                <a:cs typeface="Arial" panose="020B0604020202020204" pitchFamily="34" charset="0"/>
              </a:rPr>
              <a:t> de </a:t>
            </a:r>
            <a:r>
              <a:rPr lang="en-US" sz="2000" dirty="0" err="1">
                <a:solidFill>
                  <a:srgbClr val="002060"/>
                </a:solidFill>
                <a:latin typeface="Arial" panose="020B0604020202020204" pitchFamily="34" charset="0"/>
                <a:cs typeface="Arial" panose="020B0604020202020204" pitchFamily="34" charset="0"/>
              </a:rPr>
              <a:t>plaquetas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daño</a:t>
            </a:r>
            <a:r>
              <a:rPr lang="en-US" sz="2000" dirty="0">
                <a:solidFill>
                  <a:srgbClr val="002060"/>
                </a:solidFill>
                <a:latin typeface="Arial" panose="020B0604020202020204" pitchFamily="34" charset="0"/>
                <a:cs typeface="Arial" panose="020B0604020202020204" pitchFamily="34" charset="0"/>
              </a:rPr>
              <a:t> de </a:t>
            </a:r>
            <a:r>
              <a:rPr lang="en-US" sz="2000" dirty="0" err="1">
                <a:solidFill>
                  <a:srgbClr val="002060"/>
                </a:solidFill>
                <a:latin typeface="Arial" panose="020B0604020202020204" pitchFamily="34" charset="0"/>
                <a:cs typeface="Arial" panose="020B0604020202020204" pitchFamily="34" charset="0"/>
              </a:rPr>
              <a:t>glóbulos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rojos</a:t>
            </a:r>
            <a:r>
              <a:rPr lang="en-US" sz="2000" dirty="0">
                <a:solidFill>
                  <a:srgbClr val="002060"/>
                </a:solidFill>
                <a:latin typeface="Arial" panose="020B0604020202020204" pitchFamily="34" charset="0"/>
                <a:cs typeface="Arial" panose="020B0604020202020204" pitchFamily="34" charset="0"/>
              </a:rPr>
              <a:t> y </a:t>
            </a:r>
            <a:r>
              <a:rPr lang="en-US" sz="2000" dirty="0" err="1">
                <a:solidFill>
                  <a:srgbClr val="002060"/>
                </a:solidFill>
                <a:latin typeface="Arial" panose="020B0604020202020204" pitchFamily="34" charset="0"/>
                <a:cs typeface="Arial" panose="020B0604020202020204" pitchFamily="34" charset="0"/>
              </a:rPr>
              <a:t>oclusión</a:t>
            </a:r>
            <a:r>
              <a:rPr lang="en-US" sz="2000" dirty="0">
                <a:solidFill>
                  <a:srgbClr val="002060"/>
                </a:solidFill>
                <a:latin typeface="Arial" panose="020B0604020202020204" pitchFamily="34" charset="0"/>
                <a:cs typeface="Arial" panose="020B0604020202020204" pitchFamily="34" charset="0"/>
              </a:rPr>
              <a:t> de la luz vascular. </a:t>
            </a:r>
          </a:p>
          <a:p>
            <a:pPr marL="285750" indent="-285750" algn="just">
              <a:buFont typeface="Wingdings" panose="05000000000000000000" pitchFamily="2" charset="2"/>
              <a:buChar char="Ø"/>
            </a:pPr>
            <a:endParaRPr lang="en-US" sz="20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Como </a:t>
            </a:r>
            <a:r>
              <a:rPr lang="en-US" sz="2000" dirty="0" err="1">
                <a:solidFill>
                  <a:srgbClr val="002060"/>
                </a:solidFill>
                <a:latin typeface="Arial" panose="020B0604020202020204" pitchFamily="34" charset="0"/>
                <a:cs typeface="Arial" panose="020B0604020202020204" pitchFamily="34" charset="0"/>
              </a:rPr>
              <a:t>consecuencia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isquemia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tisular</a:t>
            </a:r>
            <a:r>
              <a:rPr lang="en-US" sz="2000" dirty="0">
                <a:solidFill>
                  <a:srgbClr val="002060"/>
                </a:solidFill>
                <a:latin typeface="Arial" panose="020B0604020202020204" pitchFamily="34" charset="0"/>
                <a:cs typeface="Arial" panose="020B0604020202020204" pitchFamily="34" charset="0"/>
              </a:rPr>
              <a:t> y </a:t>
            </a:r>
            <a:r>
              <a:rPr lang="en-US" sz="2000" dirty="0" err="1">
                <a:solidFill>
                  <a:srgbClr val="002060"/>
                </a:solidFill>
                <a:latin typeface="Arial" panose="020B0604020202020204" pitchFamily="34" charset="0"/>
                <a:cs typeface="Arial" panose="020B0604020202020204" pitchFamily="34" charset="0"/>
              </a:rPr>
              <a:t>fallo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orgánico</a:t>
            </a:r>
            <a:r>
              <a:rPr lang="en-US" sz="2000" dirty="0">
                <a:solidFill>
                  <a:srgbClr val="002060"/>
                </a:solidFill>
                <a:latin typeface="Arial" panose="020B0604020202020204" pitchFamily="34" charset="0"/>
                <a:cs typeface="Arial" panose="020B0604020202020204" pitchFamily="34" charset="0"/>
              </a:rPr>
              <a:t> que </a:t>
            </a:r>
            <a:r>
              <a:rPr lang="en-US" sz="2000" dirty="0" err="1">
                <a:solidFill>
                  <a:srgbClr val="002060"/>
                </a:solidFill>
                <a:latin typeface="Arial" panose="020B0604020202020204" pitchFamily="34" charset="0"/>
                <a:cs typeface="Arial" panose="020B0604020202020204" pitchFamily="34" charset="0"/>
              </a:rPr>
              <a:t>afecta</a:t>
            </a:r>
            <a:r>
              <a:rPr lang="en-US" sz="2000" dirty="0">
                <a:solidFill>
                  <a:srgbClr val="002060"/>
                </a:solidFill>
                <a:latin typeface="Arial" panose="020B0604020202020204" pitchFamily="34" charset="0"/>
                <a:cs typeface="Arial" panose="020B0604020202020204" pitchFamily="34" charset="0"/>
              </a:rPr>
              <a:t> al </a:t>
            </a:r>
            <a:r>
              <a:rPr lang="en-US" sz="2000" dirty="0" err="1">
                <a:solidFill>
                  <a:srgbClr val="002060"/>
                </a:solidFill>
                <a:latin typeface="Arial" panose="020B0604020202020204" pitchFamily="34" charset="0"/>
                <a:cs typeface="Arial" panose="020B0604020202020204" pitchFamily="34" charset="0"/>
              </a:rPr>
              <a:t>riñón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pero</a:t>
            </a:r>
            <a:r>
              <a:rPr lang="en-US" sz="2000" dirty="0">
                <a:solidFill>
                  <a:srgbClr val="002060"/>
                </a:solidFill>
                <a:latin typeface="Arial" panose="020B0604020202020204" pitchFamily="34" charset="0"/>
                <a:cs typeface="Arial" panose="020B0604020202020204" pitchFamily="34" charset="0"/>
              </a:rPr>
              <a:t> también a </a:t>
            </a:r>
            <a:r>
              <a:rPr lang="en-US" sz="2000" dirty="0" err="1">
                <a:solidFill>
                  <a:srgbClr val="002060"/>
                </a:solidFill>
                <a:latin typeface="Arial" panose="020B0604020202020204" pitchFamily="34" charset="0"/>
                <a:cs typeface="Arial" panose="020B0604020202020204" pitchFamily="34" charset="0"/>
              </a:rPr>
              <a:t>otros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órganos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cerebro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aparato</a:t>
            </a:r>
            <a:r>
              <a:rPr lang="en-US" sz="2000" dirty="0">
                <a:solidFill>
                  <a:srgbClr val="002060"/>
                </a:solidFill>
                <a:latin typeface="Arial" panose="020B0604020202020204" pitchFamily="34" charset="0"/>
                <a:cs typeface="Arial" panose="020B0604020202020204" pitchFamily="34" charset="0"/>
              </a:rPr>
              <a:t> gastrointestinal, </a:t>
            </a:r>
            <a:r>
              <a:rPr lang="en-US" sz="2000" dirty="0" err="1">
                <a:solidFill>
                  <a:srgbClr val="002060"/>
                </a:solidFill>
                <a:latin typeface="Arial" panose="020B0604020202020204" pitchFamily="34" charset="0"/>
                <a:cs typeface="Arial" panose="020B0604020202020204" pitchFamily="34" charset="0"/>
              </a:rPr>
              <a:t>corazón</a:t>
            </a:r>
            <a:r>
              <a:rPr lang="en-US" sz="2000" dirty="0">
                <a:solidFill>
                  <a:srgbClr val="002060"/>
                </a:solidFill>
                <a:latin typeface="Arial" panose="020B0604020202020204" pitchFamily="34" charset="0"/>
                <a:cs typeface="Arial" panose="020B0604020202020204" pitchFamily="34" charset="0"/>
              </a:rPr>
              <a:t> y </a:t>
            </a:r>
            <a:r>
              <a:rPr lang="en-US" sz="2000" dirty="0" err="1">
                <a:solidFill>
                  <a:srgbClr val="002060"/>
                </a:solidFill>
                <a:latin typeface="Arial" panose="020B0604020202020204" pitchFamily="34" charset="0"/>
                <a:cs typeface="Arial" panose="020B0604020202020204" pitchFamily="34" charset="0"/>
              </a:rPr>
              <a:t>piel</a:t>
            </a:r>
            <a:r>
              <a:rPr lang="en-US" sz="2000" dirty="0">
                <a:solidFill>
                  <a:srgbClr val="00206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en-US" sz="20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Se han descrito diferentes factores etiológicos precipitantes en el seno el trasplante como el daño de isquemia reperfusión, uso de inmunosupresores, infecciones…</a:t>
            </a:r>
            <a:endParaRPr lang="en-US" sz="2000" dirty="0">
              <a:solidFill>
                <a:srgbClr val="002060"/>
              </a:solidFill>
              <a:latin typeface="Arial" panose="020B0604020202020204" pitchFamily="34" charset="0"/>
              <a:cs typeface="Arial" panose="020B0604020202020204" pitchFamily="34" charset="0"/>
            </a:endParaRPr>
          </a:p>
          <a:p>
            <a:pPr algn="just"/>
            <a:endParaRPr lang="es-ES" sz="20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Pronóstico: varia dependiendo de la causa</a:t>
            </a:r>
            <a:endParaRPr lang="en-US" sz="2000" dirty="0"/>
          </a:p>
        </p:txBody>
      </p:sp>
      <p:sp>
        <p:nvSpPr>
          <p:cNvPr id="4" name="CuadroTexto 3"/>
          <p:cNvSpPr txBox="1"/>
          <p:nvPr/>
        </p:nvSpPr>
        <p:spPr>
          <a:xfrm>
            <a:off x="420785" y="209508"/>
            <a:ext cx="11518515" cy="1077218"/>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Microangiopatía trombótica. </a:t>
            </a:r>
            <a:r>
              <a:rPr lang="es-ES" sz="3200" b="1" dirty="0" err="1">
                <a:solidFill>
                  <a:srgbClr val="C00000"/>
                </a:solidFill>
                <a:latin typeface="Arial" panose="020B0604020202020204" pitchFamily="34" charset="0"/>
                <a:cs typeface="Arial" panose="020B0604020202020204" pitchFamily="34" charset="0"/>
              </a:rPr>
              <a:t>Thrombotic</a:t>
            </a:r>
            <a:r>
              <a:rPr lang="es-ES" sz="3200" b="1" dirty="0">
                <a:solidFill>
                  <a:srgbClr val="C00000"/>
                </a:solidFill>
                <a:latin typeface="Arial" panose="020B0604020202020204" pitchFamily="34" charset="0"/>
                <a:cs typeface="Arial" panose="020B0604020202020204" pitchFamily="34" charset="0"/>
              </a:rPr>
              <a:t> </a:t>
            </a:r>
            <a:r>
              <a:rPr lang="es-ES" sz="3200" b="1" dirty="0" err="1">
                <a:solidFill>
                  <a:srgbClr val="C00000"/>
                </a:solidFill>
                <a:latin typeface="Arial" panose="020B0604020202020204" pitchFamily="34" charset="0"/>
                <a:cs typeface="Arial" panose="020B0604020202020204" pitchFamily="34" charset="0"/>
              </a:rPr>
              <a:t>microangiopathy</a:t>
            </a:r>
            <a:r>
              <a:rPr lang="es-ES" sz="3200" b="1" dirty="0">
                <a:solidFill>
                  <a:srgbClr val="C00000"/>
                </a:solidFill>
                <a:latin typeface="Arial" panose="020B0604020202020204" pitchFamily="34" charset="0"/>
                <a:cs typeface="Arial" panose="020B0604020202020204" pitchFamily="34" charset="0"/>
              </a:rPr>
              <a:t> (TMA): Definición</a:t>
            </a:r>
          </a:p>
        </p:txBody>
      </p:sp>
    </p:spTree>
    <p:extLst>
      <p:ext uri="{BB962C8B-B14F-4D97-AF65-F5344CB8AC3E}">
        <p14:creationId xmlns:p14="http://schemas.microsoft.com/office/powerpoint/2010/main" val="420853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D2FF139-5325-4F89-B3CD-0118F2CE43C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FF5B17D3-D496-4AFE-ABFC-D8B5031B6ABD}"/>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E513FD2-2CA5-4A0E-ACF5-C2DD45870AD6}"/>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497634" y="2200103"/>
            <a:ext cx="10526594" cy="2457793"/>
          </a:xfrm>
          <a:prstGeom prst="rect">
            <a:avLst/>
          </a:prstGeom>
        </p:spPr>
      </p:pic>
      <p:pic>
        <p:nvPicPr>
          <p:cNvPr id="7" name="Imagen 6"/>
          <p:cNvPicPr>
            <a:picLocks noChangeAspect="1"/>
          </p:cNvPicPr>
          <p:nvPr/>
        </p:nvPicPr>
        <p:blipFill rotWithShape="1">
          <a:blip r:embed="rId3"/>
          <a:srcRect t="11274"/>
          <a:stretch/>
        </p:blipFill>
        <p:spPr>
          <a:xfrm>
            <a:off x="405199" y="120971"/>
            <a:ext cx="5690800" cy="1920498"/>
          </a:xfrm>
          <a:prstGeom prst="rect">
            <a:avLst/>
          </a:prstGeom>
        </p:spPr>
      </p:pic>
      <p:sp>
        <p:nvSpPr>
          <p:cNvPr id="8" name="Rectángulo 7"/>
          <p:cNvSpPr/>
          <p:nvPr/>
        </p:nvSpPr>
        <p:spPr>
          <a:xfrm>
            <a:off x="79011" y="5210201"/>
            <a:ext cx="11813400" cy="923330"/>
          </a:xfrm>
          <a:prstGeom prst="rect">
            <a:avLst/>
          </a:prstGeom>
        </p:spPr>
        <p:txBody>
          <a:bodyPr wrap="square">
            <a:spAutoFit/>
          </a:bodyPr>
          <a:lstStyle/>
          <a:p>
            <a:pPr marL="285750" indent="-285750" algn="just">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La prevalencia en trasplante renal oscila entre </a:t>
            </a:r>
            <a:r>
              <a:rPr lang="en-US" dirty="0">
                <a:solidFill>
                  <a:srgbClr val="002060"/>
                </a:solidFill>
                <a:latin typeface="Arial" panose="020B0604020202020204" pitchFamily="34" charset="0"/>
                <a:cs typeface="Arial" panose="020B0604020202020204" pitchFamily="34" charset="0"/>
              </a:rPr>
              <a:t>0.8 to 14% de </a:t>
            </a:r>
            <a:r>
              <a:rPr lang="en-US" dirty="0" err="1">
                <a:solidFill>
                  <a:srgbClr val="002060"/>
                </a:solidFill>
                <a:latin typeface="Arial" panose="020B0604020202020204" pitchFamily="34" charset="0"/>
                <a:cs typeface="Arial" panose="020B0604020202020204" pitchFamily="34" charset="0"/>
              </a:rPr>
              <a:t>los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trasplantes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renales</a:t>
            </a:r>
            <a:r>
              <a:rPr lang="en-US"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4.0%</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los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trasplantes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hepáticos</a:t>
            </a:r>
            <a:r>
              <a:rPr lang="en-US" dirty="0">
                <a:solidFill>
                  <a:srgbClr val="002060"/>
                </a:solidFill>
                <a:latin typeface="Arial" panose="020B0604020202020204" pitchFamily="34" charset="0"/>
                <a:cs typeface="Arial" panose="020B0604020202020204" pitchFamily="34" charset="0"/>
              </a:rPr>
              <a:t> y 2,3% de </a:t>
            </a:r>
            <a:r>
              <a:rPr lang="en-US" dirty="0" err="1">
                <a:solidFill>
                  <a:srgbClr val="002060"/>
                </a:solidFill>
                <a:latin typeface="Arial" panose="020B0604020202020204" pitchFamily="34" charset="0"/>
                <a:cs typeface="Arial" panose="020B0604020202020204" pitchFamily="34" charset="0"/>
              </a:rPr>
              <a:t>los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pulmonares</a:t>
            </a:r>
            <a:r>
              <a:rPr lang="en-US" dirty="0">
                <a:solidFill>
                  <a:srgbClr val="002060"/>
                </a:solidFill>
                <a:latin typeface="Arial" panose="020B0604020202020204" pitchFamily="34" charset="0"/>
                <a:cs typeface="Arial" panose="020B0604020202020204" pitchFamily="34" charset="0"/>
              </a:rPr>
              <a:t>, con </a:t>
            </a:r>
            <a:r>
              <a:rPr lang="en-US" dirty="0" err="1">
                <a:solidFill>
                  <a:srgbClr val="002060"/>
                </a:solidFill>
                <a:latin typeface="Arial" panose="020B0604020202020204" pitchFamily="34" charset="0"/>
                <a:cs typeface="Arial" panose="020B0604020202020204" pitchFamily="34" charset="0"/>
              </a:rPr>
              <a:t>importante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impacto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en</a:t>
            </a:r>
            <a:r>
              <a:rPr lang="en-US" dirty="0">
                <a:solidFill>
                  <a:srgbClr val="002060"/>
                </a:solidFill>
                <a:latin typeface="Arial" panose="020B0604020202020204" pitchFamily="34" charset="0"/>
                <a:cs typeface="Arial" panose="020B0604020202020204" pitchFamily="34" charset="0"/>
              </a:rPr>
              <a:t> la </a:t>
            </a:r>
            <a:r>
              <a:rPr lang="en-US" dirty="0" err="1">
                <a:solidFill>
                  <a:srgbClr val="002060"/>
                </a:solidFill>
                <a:latin typeface="Arial" panose="020B0604020202020204" pitchFamily="34" charset="0"/>
                <a:cs typeface="Arial" panose="020B0604020202020204" pitchFamily="34" charset="0"/>
              </a:rPr>
              <a:t>supervivencia</a:t>
            </a:r>
            <a:r>
              <a:rPr lang="en-US" dirty="0">
                <a:solidFill>
                  <a:srgbClr val="002060"/>
                </a:solidFill>
                <a:latin typeface="Arial" panose="020B0604020202020204" pitchFamily="34" charset="0"/>
                <a:cs typeface="Arial" panose="020B0604020202020204" pitchFamily="34" charset="0"/>
              </a:rPr>
              <a:t> del </a:t>
            </a:r>
            <a:r>
              <a:rPr lang="en-US" dirty="0" err="1">
                <a:solidFill>
                  <a:srgbClr val="002060"/>
                </a:solidFill>
                <a:latin typeface="Arial" panose="020B0604020202020204" pitchFamily="34" charset="0"/>
                <a:cs typeface="Arial" panose="020B0604020202020204" pitchFamily="34" charset="0"/>
              </a:rPr>
              <a:t>paciente</a:t>
            </a:r>
            <a:r>
              <a:rPr lang="en-US" dirty="0">
                <a:solidFill>
                  <a:srgbClr val="002060"/>
                </a:solidFill>
                <a:latin typeface="Arial" panose="020B0604020202020204" pitchFamily="34" charset="0"/>
                <a:cs typeface="Arial" panose="020B0604020202020204" pitchFamily="34" charset="0"/>
              </a:rPr>
              <a:t> y del </a:t>
            </a:r>
            <a:r>
              <a:rPr lang="en-US" dirty="0" err="1">
                <a:solidFill>
                  <a:srgbClr val="002060"/>
                </a:solidFill>
                <a:latin typeface="Arial" panose="020B0604020202020204" pitchFamily="34" charset="0"/>
                <a:cs typeface="Arial" panose="020B0604020202020204" pitchFamily="34" charset="0"/>
              </a:rPr>
              <a:t>injerto</a:t>
            </a:r>
            <a:r>
              <a:rPr lang="en-US" dirty="0">
                <a:solidFill>
                  <a:srgbClr val="002060"/>
                </a:solidFill>
                <a:latin typeface="Arial" panose="020B0604020202020204" pitchFamily="34" charset="0"/>
                <a:cs typeface="Arial" panose="020B0604020202020204" pitchFamily="34" charset="0"/>
              </a:rPr>
              <a:t>. La </a:t>
            </a:r>
            <a:r>
              <a:rPr lang="en-US" dirty="0" err="1">
                <a:solidFill>
                  <a:srgbClr val="002060"/>
                </a:solidFill>
                <a:latin typeface="Arial" panose="020B0604020202020204" pitchFamily="34" charset="0"/>
                <a:cs typeface="Arial" panose="020B0604020202020204" pitchFamily="34" charset="0"/>
              </a:rPr>
              <a:t>incidencia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trasplante</a:t>
            </a:r>
            <a:r>
              <a:rPr lang="en-US" dirty="0">
                <a:solidFill>
                  <a:srgbClr val="002060"/>
                </a:solidFill>
                <a:latin typeface="Arial" panose="020B0604020202020204" pitchFamily="34" charset="0"/>
                <a:cs typeface="Arial" panose="020B0604020202020204" pitchFamily="34" charset="0"/>
              </a:rPr>
              <a:t> intestinal no </a:t>
            </a:r>
            <a:r>
              <a:rPr lang="en-US" dirty="0" err="1">
                <a:solidFill>
                  <a:srgbClr val="002060"/>
                </a:solidFill>
                <a:latin typeface="Arial" panose="020B0604020202020204" pitchFamily="34" charset="0"/>
                <a:cs typeface="Arial" panose="020B0604020202020204" pitchFamily="34" charset="0"/>
              </a:rPr>
              <a:t>es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bien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conocida</a:t>
            </a:r>
            <a:r>
              <a:rPr lang="en-US" dirty="0">
                <a:solidFill>
                  <a:srgbClr val="002060"/>
                </a:solidFill>
                <a:latin typeface="Arial" panose="020B0604020202020204" pitchFamily="34" charset="0"/>
                <a:cs typeface="Arial" panose="020B0604020202020204" pitchFamily="34" charset="0"/>
              </a:rPr>
              <a:t> y </a:t>
            </a:r>
            <a:r>
              <a:rPr lang="en-US" dirty="0" err="1">
                <a:solidFill>
                  <a:srgbClr val="002060"/>
                </a:solidFill>
                <a:latin typeface="Arial" panose="020B0604020202020204" pitchFamily="34" charset="0"/>
                <a:cs typeface="Arial" panose="020B0604020202020204" pitchFamily="34" charset="0"/>
              </a:rPr>
              <a:t>es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rara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tras</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trasplante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cardíaco</a:t>
            </a:r>
            <a:r>
              <a:rPr lang="en-US" dirty="0">
                <a:solidFill>
                  <a:srgbClr val="002060"/>
                </a:solidFill>
                <a:latin typeface="Arial" panose="020B0604020202020204" pitchFamily="34" charset="0"/>
                <a:cs typeface="Arial" panose="020B0604020202020204" pitchFamily="34" charset="0"/>
              </a:rPr>
              <a:t>.</a:t>
            </a:r>
            <a:endParaRPr lang="en-US" dirty="0"/>
          </a:p>
        </p:txBody>
      </p:sp>
      <p:sp>
        <p:nvSpPr>
          <p:cNvPr id="4" name="CuadroTexto 3">
            <a:extLst>
              <a:ext uri="{FF2B5EF4-FFF2-40B4-BE49-F238E27FC236}">
                <a16:creationId xmlns:a16="http://schemas.microsoft.com/office/drawing/2014/main" id="{AA0DED69-E589-165B-8567-D46948CEC76B}"/>
              </a:ext>
            </a:extLst>
          </p:cNvPr>
          <p:cNvSpPr txBox="1"/>
          <p:nvPr/>
        </p:nvSpPr>
        <p:spPr>
          <a:xfrm>
            <a:off x="6632012" y="406993"/>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Prevalencia</a:t>
            </a:r>
          </a:p>
        </p:txBody>
      </p:sp>
    </p:spTree>
    <p:extLst>
      <p:ext uri="{BB962C8B-B14F-4D97-AF65-F5344CB8AC3E}">
        <p14:creationId xmlns:p14="http://schemas.microsoft.com/office/powerpoint/2010/main" val="27739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CD49-38C9-9F2F-56CE-C2D26BC962D7}"/>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175CFC8E-E24E-31E6-1B60-4E84DF8AFF63}"/>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A479A53E-FB1C-241C-09E6-F34573182ED2}"/>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11FC9F-2619-7343-4236-2A9924DA966F}"/>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88F6AE89-B826-1914-9AC3-DE729718D97E}"/>
              </a:ext>
            </a:extLst>
          </p:cNvPr>
          <p:cNvSpPr txBox="1"/>
          <p:nvPr/>
        </p:nvSpPr>
        <p:spPr>
          <a:xfrm>
            <a:off x="410298" y="1795949"/>
            <a:ext cx="11150825" cy="4370427"/>
          </a:xfrm>
          <a:prstGeom prst="rect">
            <a:avLst/>
          </a:prstGeom>
          <a:noFill/>
        </p:spPr>
        <p:txBody>
          <a:bodyPr wrap="square">
            <a:spAutoFit/>
          </a:bodyPr>
          <a:lstStyle/>
          <a:p>
            <a:pPr marL="285750" lvl="2" indent="-285750" algn="just">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TMA se </a:t>
            </a:r>
            <a:r>
              <a:rPr lang="en-US" sz="2000" dirty="0" err="1">
                <a:solidFill>
                  <a:srgbClr val="002060"/>
                </a:solidFill>
                <a:latin typeface="Arial" panose="020B0604020202020204" pitchFamily="34" charset="0"/>
                <a:cs typeface="Arial" panose="020B0604020202020204" pitchFamily="34" charset="0"/>
              </a:rPr>
              <a:t>categoriza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en</a:t>
            </a:r>
            <a:r>
              <a:rPr lang="en-US" sz="2000" dirty="0">
                <a:solidFill>
                  <a:srgbClr val="002060"/>
                </a:solidFill>
                <a:latin typeface="Arial" panose="020B0604020202020204" pitchFamily="34" charset="0"/>
                <a:cs typeface="Arial" panose="020B0604020202020204" pitchFamily="34" charset="0"/>
              </a:rPr>
              <a:t> dos </a:t>
            </a:r>
            <a:r>
              <a:rPr lang="en-US" sz="2000" dirty="0" err="1">
                <a:solidFill>
                  <a:srgbClr val="002060"/>
                </a:solidFill>
                <a:latin typeface="Arial" panose="020B0604020202020204" pitchFamily="34" charset="0"/>
                <a:cs typeface="Arial" panose="020B0604020202020204" pitchFamily="34" charset="0"/>
              </a:rPr>
              <a:t>tipos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Síndrome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hemolítico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urémico</a:t>
            </a:r>
            <a:r>
              <a:rPr lang="en-US" sz="2000" dirty="0">
                <a:solidFill>
                  <a:srgbClr val="002060"/>
                </a:solidFill>
                <a:latin typeface="Arial" panose="020B0604020202020204" pitchFamily="34" charset="0"/>
                <a:cs typeface="Arial" panose="020B0604020202020204" pitchFamily="34" charset="0"/>
              </a:rPr>
              <a:t> (HUS) y </a:t>
            </a:r>
            <a:r>
              <a:rPr lang="en-US" sz="2000" dirty="0" err="1">
                <a:solidFill>
                  <a:srgbClr val="002060"/>
                </a:solidFill>
                <a:latin typeface="Arial" panose="020B0604020202020204" pitchFamily="34" charset="0"/>
                <a:cs typeface="Arial" panose="020B0604020202020204" pitchFamily="34" charset="0"/>
              </a:rPr>
              <a:t>Púrpura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trombocitopénica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trombótica</a:t>
            </a:r>
            <a:r>
              <a:rPr lang="en-US" sz="2000" dirty="0">
                <a:solidFill>
                  <a:srgbClr val="002060"/>
                </a:solidFill>
                <a:latin typeface="Arial" panose="020B0604020202020204" pitchFamily="34" charset="0"/>
                <a:cs typeface="Arial" panose="020B0604020202020204" pitchFamily="34" charset="0"/>
              </a:rPr>
              <a:t> (TTP). </a:t>
            </a:r>
          </a:p>
          <a:p>
            <a:pPr marL="285750" indent="-285750" algn="just">
              <a:buFont typeface="Wingdings" panose="05000000000000000000" pitchFamily="2" charset="2"/>
              <a:buChar char="Ø"/>
            </a:pPr>
            <a:endParaRPr lang="en-US" sz="20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El HUS se </a:t>
            </a:r>
            <a:r>
              <a:rPr lang="en-US" sz="2000" dirty="0" err="1">
                <a:solidFill>
                  <a:srgbClr val="002060"/>
                </a:solidFill>
                <a:latin typeface="Arial" panose="020B0604020202020204" pitchFamily="34" charset="0"/>
                <a:cs typeface="Arial" panose="020B0604020202020204" pitchFamily="34" charset="0"/>
              </a:rPr>
              <a:t>caracteriza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por</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daño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severo</a:t>
            </a:r>
            <a:r>
              <a:rPr lang="en-US" sz="2000" dirty="0">
                <a:solidFill>
                  <a:srgbClr val="002060"/>
                </a:solidFill>
                <a:latin typeface="Arial" panose="020B0604020202020204" pitchFamily="34" charset="0"/>
                <a:cs typeface="Arial" panose="020B0604020202020204" pitchFamily="34" charset="0"/>
              </a:rPr>
              <a:t> renal con oliguria y uremia </a:t>
            </a:r>
            <a:r>
              <a:rPr lang="en-US" sz="2000" dirty="0" err="1">
                <a:solidFill>
                  <a:srgbClr val="002060"/>
                </a:solidFill>
                <a:latin typeface="Arial" panose="020B0604020202020204" pitchFamily="34" charset="0"/>
                <a:cs typeface="Arial" panose="020B0604020202020204" pitchFamily="34" charset="0"/>
              </a:rPr>
              <a:t>pero</a:t>
            </a:r>
            <a:r>
              <a:rPr lang="en-US" sz="2000" dirty="0">
                <a:solidFill>
                  <a:srgbClr val="002060"/>
                </a:solidFill>
                <a:latin typeface="Arial" panose="020B0604020202020204" pitchFamily="34" charset="0"/>
                <a:cs typeface="Arial" panose="020B0604020202020204" pitchFamily="34" charset="0"/>
              </a:rPr>
              <a:t> con </a:t>
            </a:r>
            <a:r>
              <a:rPr lang="en-US" sz="2000" dirty="0" err="1">
                <a:solidFill>
                  <a:srgbClr val="002060"/>
                </a:solidFill>
                <a:latin typeface="Arial" panose="020B0604020202020204" pitchFamily="34" charset="0"/>
                <a:cs typeface="Arial" panose="020B0604020202020204" pitchFamily="34" charset="0"/>
              </a:rPr>
              <a:t>pocas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manifestaciones</a:t>
            </a:r>
            <a:r>
              <a:rPr lang="en-US" sz="2000" dirty="0">
                <a:solidFill>
                  <a:srgbClr val="002060"/>
                </a:solidFill>
                <a:latin typeface="Arial" panose="020B0604020202020204" pitchFamily="34" charset="0"/>
                <a:cs typeface="Arial" panose="020B0604020202020204" pitchFamily="34" charset="0"/>
              </a:rPr>
              <a:t> extra-</a:t>
            </a:r>
            <a:r>
              <a:rPr lang="en-US" sz="2000" dirty="0" err="1">
                <a:solidFill>
                  <a:srgbClr val="002060"/>
                </a:solidFill>
                <a:latin typeface="Arial" panose="020B0604020202020204" pitchFamily="34" charset="0"/>
                <a:cs typeface="Arial" panose="020B0604020202020204" pitchFamily="34" charset="0"/>
              </a:rPr>
              <a:t>renales</a:t>
            </a:r>
            <a:r>
              <a:rPr lang="en-US" sz="2000" dirty="0">
                <a:solidFill>
                  <a:srgbClr val="002060"/>
                </a:solidFill>
                <a:latin typeface="Arial" panose="020B0604020202020204" pitchFamily="34" charset="0"/>
                <a:cs typeface="Arial" panose="020B0604020202020204" pitchFamily="34" charset="0"/>
              </a:rPr>
              <a:t> </a:t>
            </a:r>
            <a:r>
              <a:rPr lang="en-US" sz="2000" u="sng" dirty="0">
                <a:solidFill>
                  <a:srgbClr val="002060"/>
                </a:solidFill>
                <a:latin typeface="Arial" panose="020B0604020202020204" pitchFamily="34" charset="0"/>
                <a:cs typeface="Arial" panose="020B0604020202020204" pitchFamily="34" charset="0"/>
              </a:rPr>
              <a:t>(</a:t>
            </a:r>
            <a:r>
              <a:rPr lang="es-ES" sz="2000" u="sng" dirty="0">
                <a:solidFill>
                  <a:srgbClr val="002060"/>
                </a:solidFill>
                <a:latin typeface="Arial" panose="020B0604020202020204" pitchFamily="34" charset="0"/>
                <a:cs typeface="Arial" panose="020B0604020202020204" pitchFamily="34" charset="0"/>
              </a:rPr>
              <a:t>En HUS tiene prioridad el daño endotelial).</a:t>
            </a:r>
            <a:r>
              <a:rPr lang="en-US" sz="2000" u="sng" dirty="0">
                <a:solidFill>
                  <a:srgbClr val="00206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endParaRPr lang="en-US" sz="2000" u="sng"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La TTP también </a:t>
            </a:r>
            <a:r>
              <a:rPr lang="en-US" sz="2000" dirty="0" err="1">
                <a:solidFill>
                  <a:srgbClr val="002060"/>
                </a:solidFill>
                <a:latin typeface="Arial" panose="020B0604020202020204" pitchFamily="34" charset="0"/>
                <a:cs typeface="Arial" panose="020B0604020202020204" pitchFamily="34" charset="0"/>
              </a:rPr>
              <a:t>existe</a:t>
            </a:r>
            <a:r>
              <a:rPr lang="en-US" sz="2000" dirty="0">
                <a:solidFill>
                  <a:srgbClr val="002060"/>
                </a:solidFill>
                <a:latin typeface="Arial" panose="020B0604020202020204" pitchFamily="34" charset="0"/>
                <a:cs typeface="Arial" panose="020B0604020202020204" pitchFamily="34" charset="0"/>
              </a:rPr>
              <a:t> el </a:t>
            </a:r>
            <a:r>
              <a:rPr lang="en-US" sz="2000" dirty="0" err="1">
                <a:solidFill>
                  <a:srgbClr val="002060"/>
                </a:solidFill>
                <a:latin typeface="Arial" panose="020B0604020202020204" pitchFamily="34" charset="0"/>
                <a:cs typeface="Arial" panose="020B0604020202020204" pitchFamily="34" charset="0"/>
              </a:rPr>
              <a:t>daño</a:t>
            </a:r>
            <a:r>
              <a:rPr lang="en-US" sz="2000" dirty="0">
                <a:solidFill>
                  <a:srgbClr val="002060"/>
                </a:solidFill>
                <a:latin typeface="Arial" panose="020B0604020202020204" pitchFamily="34" charset="0"/>
                <a:cs typeface="Arial" panose="020B0604020202020204" pitchFamily="34" charset="0"/>
              </a:rPr>
              <a:t> renal </a:t>
            </a:r>
            <a:r>
              <a:rPr lang="en-US" sz="2000" dirty="0" err="1">
                <a:solidFill>
                  <a:srgbClr val="002060"/>
                </a:solidFill>
                <a:latin typeface="Arial" panose="020B0604020202020204" pitchFamily="34" charset="0"/>
                <a:cs typeface="Arial" panose="020B0604020202020204" pitchFamily="34" charset="0"/>
              </a:rPr>
              <a:t>pero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más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leve</a:t>
            </a:r>
            <a:r>
              <a:rPr lang="en-US" sz="2000" dirty="0">
                <a:solidFill>
                  <a:srgbClr val="002060"/>
                </a:solidFill>
                <a:latin typeface="Arial" panose="020B0604020202020204" pitchFamily="34" charset="0"/>
                <a:cs typeface="Arial" panose="020B0604020202020204" pitchFamily="34" charset="0"/>
              </a:rPr>
              <a:t> y hay </a:t>
            </a:r>
            <a:r>
              <a:rPr lang="en-US" sz="2000" dirty="0" err="1">
                <a:solidFill>
                  <a:srgbClr val="002060"/>
                </a:solidFill>
                <a:latin typeface="Arial" panose="020B0604020202020204" pitchFamily="34" charset="0"/>
                <a:cs typeface="Arial" panose="020B0604020202020204" pitchFamily="34" charset="0"/>
              </a:rPr>
              <a:t>manifestaciones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sistémicas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sobre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todo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en</a:t>
            </a:r>
            <a:r>
              <a:rPr lang="en-US" sz="2000" dirty="0">
                <a:solidFill>
                  <a:srgbClr val="002060"/>
                </a:solidFill>
                <a:latin typeface="Arial" panose="020B0604020202020204" pitchFamily="34" charset="0"/>
                <a:cs typeface="Arial" panose="020B0604020202020204" pitchFamily="34" charset="0"/>
              </a:rPr>
              <a:t> Sistema </a:t>
            </a:r>
            <a:r>
              <a:rPr lang="en-US" sz="2000" dirty="0" err="1">
                <a:solidFill>
                  <a:srgbClr val="002060"/>
                </a:solidFill>
                <a:latin typeface="Arial" panose="020B0604020202020204" pitchFamily="34" charset="0"/>
                <a:cs typeface="Arial" panose="020B0604020202020204" pitchFamily="34" charset="0"/>
              </a:rPr>
              <a:t>nervioso</a:t>
            </a:r>
            <a:r>
              <a:rPr lang="en-US" sz="2000" dirty="0">
                <a:solidFill>
                  <a:srgbClr val="002060"/>
                </a:solidFill>
                <a:latin typeface="Arial" panose="020B0604020202020204" pitchFamily="34" charset="0"/>
                <a:cs typeface="Arial" panose="020B0604020202020204" pitchFamily="34" charset="0"/>
              </a:rPr>
              <a:t> central </a:t>
            </a:r>
            <a:r>
              <a:rPr lang="en-US" sz="2000" u="sng" dirty="0">
                <a:solidFill>
                  <a:srgbClr val="002060"/>
                </a:solidFill>
                <a:latin typeface="Arial" panose="020B0604020202020204" pitchFamily="34" charset="0"/>
                <a:cs typeface="Arial" panose="020B0604020202020204" pitchFamily="34" charset="0"/>
              </a:rPr>
              <a:t>(</a:t>
            </a:r>
            <a:r>
              <a:rPr lang="es-ES" sz="2000" u="sng" dirty="0">
                <a:solidFill>
                  <a:srgbClr val="002060"/>
                </a:solidFill>
                <a:latin typeface="Arial" panose="020B0604020202020204" pitchFamily="34" charset="0"/>
                <a:cs typeface="Arial" panose="020B0604020202020204" pitchFamily="34" charset="0"/>
              </a:rPr>
              <a:t>en TTP la agregación plaquetaria parece ser en evento principal)</a:t>
            </a:r>
            <a:r>
              <a:rPr lang="en-US" sz="2000" u="sng" dirty="0">
                <a:solidFill>
                  <a:srgbClr val="002060"/>
                </a:solidFill>
                <a:latin typeface="Arial" panose="020B0604020202020204" pitchFamily="34" charset="0"/>
                <a:cs typeface="Arial" panose="020B0604020202020204" pitchFamily="34" charset="0"/>
              </a:rPr>
              <a:t>.</a:t>
            </a:r>
          </a:p>
          <a:p>
            <a:pPr algn="just"/>
            <a:endParaRPr lang="en-US" sz="20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La TMA </a:t>
            </a:r>
            <a:r>
              <a:rPr lang="en-US" sz="2000" dirty="0" err="1">
                <a:solidFill>
                  <a:srgbClr val="002060"/>
                </a:solidFill>
                <a:latin typeface="Arial" panose="020B0604020202020204" pitchFamily="34" charset="0"/>
                <a:cs typeface="Arial" panose="020B0604020202020204" pitchFamily="34" charset="0"/>
              </a:rPr>
              <a:t>recurrente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postrasplante</a:t>
            </a:r>
            <a:r>
              <a:rPr lang="en-US" sz="2000" dirty="0">
                <a:solidFill>
                  <a:srgbClr val="002060"/>
                </a:solidFill>
                <a:latin typeface="Arial" panose="020B0604020202020204" pitchFamily="34" charset="0"/>
                <a:cs typeface="Arial" panose="020B0604020202020204" pitchFamily="34" charset="0"/>
              </a:rPr>
              <a:t> es </a:t>
            </a:r>
            <a:r>
              <a:rPr lang="en-US" sz="2000" dirty="0" err="1">
                <a:solidFill>
                  <a:srgbClr val="002060"/>
                </a:solidFill>
                <a:latin typeface="Arial" panose="020B0604020202020204" pitchFamily="34" charset="0"/>
                <a:cs typeface="Arial" panose="020B0604020202020204" pitchFamily="34" charset="0"/>
              </a:rPr>
              <a:t>casi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invariablemente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mediada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por</a:t>
            </a:r>
            <a:r>
              <a:rPr lang="en-US" sz="2000" dirty="0">
                <a:solidFill>
                  <a:srgbClr val="002060"/>
                </a:solidFill>
                <a:latin typeface="Arial" panose="020B0604020202020204" pitchFamily="34" charset="0"/>
                <a:cs typeface="Arial" panose="020B0604020202020204" pitchFamily="34" charset="0"/>
              </a:rPr>
              <a:t> el </a:t>
            </a:r>
            <a:r>
              <a:rPr lang="en-US" sz="2000" dirty="0" err="1">
                <a:solidFill>
                  <a:srgbClr val="002060"/>
                </a:solidFill>
                <a:latin typeface="Arial" panose="020B0604020202020204" pitchFamily="34" charset="0"/>
                <a:cs typeface="Arial" panose="020B0604020202020204" pitchFamily="34" charset="0"/>
              </a:rPr>
              <a:t>complemento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mientras</a:t>
            </a:r>
            <a:r>
              <a:rPr lang="en-US" sz="2000" dirty="0">
                <a:solidFill>
                  <a:srgbClr val="002060"/>
                </a:solidFill>
                <a:latin typeface="Arial" panose="020B0604020202020204" pitchFamily="34" charset="0"/>
                <a:cs typeface="Arial" panose="020B0604020202020204" pitchFamily="34" charset="0"/>
              </a:rPr>
              <a:t> que la “de novo” </a:t>
            </a:r>
            <a:r>
              <a:rPr lang="en-US" sz="2000" dirty="0" err="1">
                <a:solidFill>
                  <a:srgbClr val="002060"/>
                </a:solidFill>
                <a:latin typeface="Arial" panose="020B0604020202020204" pitchFamily="34" charset="0"/>
                <a:cs typeface="Arial" panose="020B0604020202020204" pitchFamily="34" charset="0"/>
              </a:rPr>
              <a:t>puede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ser</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mediada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por</a:t>
            </a:r>
            <a:r>
              <a:rPr lang="en-US" sz="2000" dirty="0">
                <a:solidFill>
                  <a:srgbClr val="002060"/>
                </a:solidFill>
                <a:latin typeface="Arial" panose="020B0604020202020204" pitchFamily="34" charset="0"/>
                <a:cs typeface="Arial" panose="020B0604020202020204" pitchFamily="34" charset="0"/>
              </a:rPr>
              <a:t> el </a:t>
            </a:r>
            <a:r>
              <a:rPr lang="en-US" sz="2000" dirty="0" err="1">
                <a:solidFill>
                  <a:srgbClr val="002060"/>
                </a:solidFill>
                <a:latin typeface="Arial" panose="020B0604020202020204" pitchFamily="34" charset="0"/>
                <a:cs typeface="Arial" panose="020B0604020202020204" pitchFamily="34" charset="0"/>
              </a:rPr>
              <a:t>complemento</a:t>
            </a:r>
            <a:r>
              <a:rPr lang="en-US" sz="2000" dirty="0">
                <a:solidFill>
                  <a:srgbClr val="002060"/>
                </a:solidFill>
                <a:latin typeface="Arial" panose="020B0604020202020204" pitchFamily="34" charset="0"/>
                <a:cs typeface="Arial" panose="020B0604020202020204" pitchFamily="34" charset="0"/>
              </a:rPr>
              <a:t> o </a:t>
            </a:r>
            <a:r>
              <a:rPr lang="en-US" sz="2000" dirty="0" err="1">
                <a:solidFill>
                  <a:srgbClr val="002060"/>
                </a:solidFill>
                <a:latin typeface="Arial" panose="020B0604020202020204" pitchFamily="34" charset="0"/>
                <a:cs typeface="Arial" panose="020B0604020202020204" pitchFamily="34" charset="0"/>
              </a:rPr>
              <a:t>secundaria</a:t>
            </a:r>
            <a:r>
              <a:rPr lang="en-US" sz="2000" dirty="0">
                <a:solidFill>
                  <a:srgbClr val="002060"/>
                </a:solidFill>
                <a:latin typeface="Arial" panose="020B0604020202020204" pitchFamily="34" charset="0"/>
                <a:cs typeface="Arial" panose="020B0604020202020204" pitchFamily="34" charset="0"/>
              </a:rPr>
              <a:t> a </a:t>
            </a:r>
            <a:r>
              <a:rPr lang="en-US" sz="2000" dirty="0" err="1">
                <a:solidFill>
                  <a:srgbClr val="002060"/>
                </a:solidFill>
                <a:latin typeface="Arial" panose="020B0604020202020204" pitchFamily="34" charset="0"/>
                <a:cs typeface="Arial" panose="020B0604020202020204" pitchFamily="34" charset="0"/>
              </a:rPr>
              <a:t>otros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factores</a:t>
            </a:r>
            <a:r>
              <a:rPr lang="en-US" sz="2000" dirty="0">
                <a:solidFill>
                  <a:srgbClr val="002060"/>
                </a:solidFill>
                <a:latin typeface="Arial" panose="020B0604020202020204" pitchFamily="34" charset="0"/>
                <a:cs typeface="Arial" panose="020B0604020202020204" pitchFamily="34" charset="0"/>
              </a:rPr>
              <a:t>.</a:t>
            </a:r>
          </a:p>
          <a:p>
            <a:endParaRPr lang="en-US" dirty="0"/>
          </a:p>
        </p:txBody>
      </p:sp>
      <p:sp>
        <p:nvSpPr>
          <p:cNvPr id="8" name="CuadroTexto 7"/>
          <p:cNvSpPr txBox="1"/>
          <p:nvPr/>
        </p:nvSpPr>
        <p:spPr>
          <a:xfrm>
            <a:off x="410298" y="330094"/>
            <a:ext cx="1088618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Microangiopatía trombótica. Clasificación</a:t>
            </a:r>
          </a:p>
        </p:txBody>
      </p:sp>
    </p:spTree>
    <p:extLst>
      <p:ext uri="{BB962C8B-B14F-4D97-AF65-F5344CB8AC3E}">
        <p14:creationId xmlns:p14="http://schemas.microsoft.com/office/powerpoint/2010/main" val="332944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F020-0C2F-D9FE-D446-7BD7F09B2C02}"/>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F5FE76F-BBD5-C5C6-0093-B758D55DFE5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F4B15AD4-36F4-A50B-E63A-6AAFD587C53F}"/>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7FD203F-9150-E47C-AE25-ABF62D3E51C2}"/>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EA6F5F3F-A100-E7F7-6676-724A00B96B63}"/>
              </a:ext>
            </a:extLst>
          </p:cNvPr>
          <p:cNvPicPr>
            <a:picLocks noChangeAspect="1"/>
          </p:cNvPicPr>
          <p:nvPr/>
        </p:nvPicPr>
        <p:blipFill>
          <a:blip r:embed="rId2"/>
          <a:stretch>
            <a:fillRect/>
          </a:stretch>
        </p:blipFill>
        <p:spPr>
          <a:xfrm>
            <a:off x="1919424" y="1129256"/>
            <a:ext cx="8001411" cy="4902452"/>
          </a:xfrm>
          <a:prstGeom prst="rect">
            <a:avLst/>
          </a:prstGeom>
        </p:spPr>
      </p:pic>
      <p:sp>
        <p:nvSpPr>
          <p:cNvPr id="8" name="CuadroTexto 7"/>
          <p:cNvSpPr txBox="1"/>
          <p:nvPr/>
        </p:nvSpPr>
        <p:spPr>
          <a:xfrm>
            <a:off x="506027" y="335332"/>
            <a:ext cx="9414808"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Microangiopatía trombótica: Causas</a:t>
            </a:r>
          </a:p>
        </p:txBody>
      </p:sp>
      <p:sp>
        <p:nvSpPr>
          <p:cNvPr id="4" name="Rectángulo 3"/>
          <p:cNvSpPr/>
          <p:nvPr/>
        </p:nvSpPr>
        <p:spPr>
          <a:xfrm>
            <a:off x="5695935" y="6170293"/>
            <a:ext cx="6031874" cy="276999"/>
          </a:xfrm>
          <a:prstGeom prst="rect">
            <a:avLst/>
          </a:prstGeom>
        </p:spPr>
        <p:txBody>
          <a:bodyPr wrap="square">
            <a:spAutoFit/>
          </a:bodyPr>
          <a:lstStyle/>
          <a:p>
            <a:r>
              <a:rPr lang="es-ES" sz="1200" dirty="0">
                <a:latin typeface="Arial" panose="020B0604020202020204" pitchFamily="34" charset="0"/>
                <a:cs typeface="Arial" panose="020B0604020202020204" pitchFamily="34" charset="0"/>
              </a:rPr>
              <a:t>Mubarak M </a:t>
            </a:r>
            <a:r>
              <a:rPr lang="es-ES" sz="1200" i="1" dirty="0">
                <a:latin typeface="Arial" panose="020B0604020202020204" pitchFamily="34" charset="0"/>
                <a:cs typeface="Arial" panose="020B0604020202020204" pitchFamily="34" charset="0"/>
              </a:rPr>
              <a:t>et al</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Etiopathogenesis</a:t>
            </a:r>
            <a:r>
              <a:rPr lang="es-ES" sz="1200" dirty="0">
                <a:latin typeface="Arial" panose="020B0604020202020204" pitchFamily="34" charset="0"/>
                <a:cs typeface="Arial" panose="020B0604020202020204" pitchFamily="34" charset="0"/>
              </a:rPr>
              <a:t> of </a:t>
            </a:r>
            <a:r>
              <a:rPr lang="es-ES" sz="1200" dirty="0" err="1">
                <a:latin typeface="Arial" panose="020B0604020202020204" pitchFamily="34" charset="0"/>
                <a:cs typeface="Arial" panose="020B0604020202020204" pitchFamily="34" charset="0"/>
              </a:rPr>
              <a:t>posttransplant</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TMAs</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Worl</a:t>
            </a:r>
            <a:r>
              <a:rPr lang="es-ES" sz="1200" dirty="0">
                <a:latin typeface="Arial" panose="020B0604020202020204" pitchFamily="34" charset="0"/>
                <a:cs typeface="Arial" panose="020B0604020202020204" pitchFamily="34" charset="0"/>
              </a:rPr>
              <a:t> J </a:t>
            </a:r>
            <a:r>
              <a:rPr lang="es-ES" sz="1200" dirty="0" err="1">
                <a:latin typeface="Arial" panose="020B0604020202020204" pitchFamily="34" charset="0"/>
                <a:cs typeface="Arial" panose="020B0604020202020204" pitchFamily="34" charset="0"/>
              </a:rPr>
              <a:t>Transplant</a:t>
            </a:r>
            <a:r>
              <a:rPr lang="es-ES" sz="1200" dirty="0">
                <a:latin typeface="Arial" panose="020B0604020202020204" pitchFamily="34" charset="0"/>
                <a:cs typeface="Arial" panose="020B0604020202020204" pitchFamily="34" charset="0"/>
              </a:rPr>
              <a:t> 2024</a:t>
            </a:r>
          </a:p>
        </p:txBody>
      </p:sp>
      <p:sp>
        <p:nvSpPr>
          <p:cNvPr id="2" name="Elipse 1">
            <a:extLst>
              <a:ext uri="{FF2B5EF4-FFF2-40B4-BE49-F238E27FC236}">
                <a16:creationId xmlns:a16="http://schemas.microsoft.com/office/drawing/2014/main" id="{A54C5EF0-041A-EF62-616B-A659440E784A}"/>
              </a:ext>
            </a:extLst>
          </p:cNvPr>
          <p:cNvSpPr/>
          <p:nvPr/>
        </p:nvSpPr>
        <p:spPr>
          <a:xfrm>
            <a:off x="7160828" y="1286257"/>
            <a:ext cx="2431352" cy="136740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519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66E2-3BD7-DA02-03B1-85373E521576}"/>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B9A10E38-1176-0689-6B05-CC3085874C63}"/>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C27E7C8E-78C7-5575-A39C-3D2F56573AF5}"/>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91E54FD-F877-8230-DAEB-9A0776FCFF4F}"/>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DC7F350D-0A2B-E067-685E-A0E92E6B38D0}"/>
              </a:ext>
            </a:extLst>
          </p:cNvPr>
          <p:cNvPicPr>
            <a:picLocks noChangeAspect="1"/>
          </p:cNvPicPr>
          <p:nvPr/>
        </p:nvPicPr>
        <p:blipFill>
          <a:blip r:embed="rId2"/>
          <a:stretch>
            <a:fillRect/>
          </a:stretch>
        </p:blipFill>
        <p:spPr>
          <a:xfrm>
            <a:off x="2611397" y="410274"/>
            <a:ext cx="9157432" cy="4993946"/>
          </a:xfrm>
          <a:prstGeom prst="rect">
            <a:avLst/>
          </a:prstGeom>
        </p:spPr>
      </p:pic>
      <p:sp>
        <p:nvSpPr>
          <p:cNvPr id="4" name="Rectángulo 3"/>
          <p:cNvSpPr/>
          <p:nvPr/>
        </p:nvSpPr>
        <p:spPr>
          <a:xfrm>
            <a:off x="2611397" y="2428663"/>
            <a:ext cx="9069385" cy="29058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
        <p:nvSpPr>
          <p:cNvPr id="6" name="Rectángulo 5"/>
          <p:cNvSpPr/>
          <p:nvPr/>
        </p:nvSpPr>
        <p:spPr>
          <a:xfrm>
            <a:off x="423168" y="5579482"/>
            <a:ext cx="11345661" cy="830997"/>
          </a:xfrm>
          <a:prstGeom prst="rect">
            <a:avLst/>
          </a:prstGeom>
        </p:spPr>
        <p:txBody>
          <a:bodyPr wrap="square">
            <a:spAutoFit/>
          </a:bodyPr>
          <a:lstStyle/>
          <a:p>
            <a:pPr algn="just"/>
            <a:r>
              <a:rPr lang="es-ES" sz="1600" dirty="0">
                <a:solidFill>
                  <a:srgbClr val="002060"/>
                </a:solidFill>
                <a:latin typeface="Arial" panose="020B0604020202020204" pitchFamily="34" charset="0"/>
                <a:cs typeface="Arial" panose="020B0604020202020204" pitchFamily="34" charset="0"/>
              </a:rPr>
              <a:t>Los </a:t>
            </a:r>
            <a:r>
              <a:rPr lang="es-ES" sz="1600" dirty="0" err="1">
                <a:solidFill>
                  <a:srgbClr val="002060"/>
                </a:solidFill>
                <a:latin typeface="Arial" panose="020B0604020202020204" pitchFamily="34" charset="0"/>
                <a:cs typeface="Arial" panose="020B0604020202020204" pitchFamily="34" charset="0"/>
              </a:rPr>
              <a:t>CNIs</a:t>
            </a:r>
            <a:r>
              <a:rPr lang="es-ES" sz="1600" dirty="0">
                <a:solidFill>
                  <a:srgbClr val="002060"/>
                </a:solidFill>
                <a:latin typeface="Arial" panose="020B0604020202020204" pitchFamily="34" charset="0"/>
                <a:cs typeface="Arial" panose="020B0604020202020204" pitchFamily="34" charset="0"/>
              </a:rPr>
              <a:t> producen un descenso de los agentes vasodilatadores (NO, </a:t>
            </a:r>
            <a:r>
              <a:rPr lang="es-ES" sz="1600" dirty="0" err="1">
                <a:solidFill>
                  <a:srgbClr val="002060"/>
                </a:solidFill>
                <a:latin typeface="Arial" panose="020B0604020202020204" pitchFamily="34" charset="0"/>
                <a:cs typeface="Arial" panose="020B0604020202020204" pitchFamily="34" charset="0"/>
              </a:rPr>
              <a:t>prostaciclinas</a:t>
            </a:r>
            <a:r>
              <a:rPr lang="es-ES" sz="1600" dirty="0">
                <a:solidFill>
                  <a:srgbClr val="002060"/>
                </a:solidFill>
                <a:latin typeface="Arial" panose="020B0604020202020204" pitchFamily="34" charset="0"/>
                <a:cs typeface="Arial" panose="020B0604020202020204" pitchFamily="34" charset="0"/>
              </a:rPr>
              <a:t>) y un aumento de los agentes vasoconstrictores (</a:t>
            </a:r>
            <a:r>
              <a:rPr lang="es-ES" sz="1600" dirty="0" err="1">
                <a:solidFill>
                  <a:srgbClr val="002060"/>
                </a:solidFill>
                <a:latin typeface="Arial" panose="020B0604020202020204" pitchFamily="34" charset="0"/>
                <a:cs typeface="Arial" panose="020B0604020202020204" pitchFamily="34" charset="0"/>
              </a:rPr>
              <a:t>endotelina</a:t>
            </a:r>
            <a:r>
              <a:rPr lang="es-ES" sz="1600" dirty="0">
                <a:solidFill>
                  <a:srgbClr val="002060"/>
                </a:solidFill>
                <a:latin typeface="Arial" panose="020B0604020202020204" pitchFamily="34" charset="0"/>
                <a:cs typeface="Arial" panose="020B0604020202020204" pitchFamily="34" charset="0"/>
              </a:rPr>
              <a:t>, </a:t>
            </a:r>
            <a:r>
              <a:rPr lang="es-ES" sz="1600" dirty="0" err="1">
                <a:solidFill>
                  <a:srgbClr val="002060"/>
                </a:solidFill>
                <a:latin typeface="Arial" panose="020B0604020202020204" pitchFamily="34" charset="0"/>
                <a:cs typeface="Arial" panose="020B0604020202020204" pitchFamily="34" charset="0"/>
              </a:rPr>
              <a:t>tromboxano</a:t>
            </a:r>
            <a:r>
              <a:rPr lang="es-ES" sz="1600" dirty="0">
                <a:solidFill>
                  <a:srgbClr val="002060"/>
                </a:solidFill>
                <a:latin typeface="Arial" panose="020B0604020202020204" pitchFamily="34" charset="0"/>
                <a:cs typeface="Arial" panose="020B0604020202020204" pitchFamily="34" charset="0"/>
              </a:rPr>
              <a:t> A2, activación de sistema renina-angiotensina), un descenso en la formación de proteína C activada </a:t>
            </a:r>
            <a:r>
              <a:rPr lang="es-ES" sz="1600" b="1" dirty="0">
                <a:solidFill>
                  <a:srgbClr val="002060"/>
                </a:solidFill>
                <a:latin typeface="Arial" panose="020B0604020202020204" pitchFamily="34" charset="0"/>
                <a:cs typeface="Arial" panose="020B0604020202020204" pitchFamily="34" charset="0"/>
              </a:rPr>
              <a:t>y aumento de la producción y liberación de </a:t>
            </a:r>
            <a:r>
              <a:rPr lang="es-ES" sz="1600" b="1" dirty="0" err="1">
                <a:solidFill>
                  <a:srgbClr val="002060"/>
                </a:solidFill>
                <a:latin typeface="Arial" panose="020B0604020202020204" pitchFamily="34" charset="0"/>
                <a:cs typeface="Arial" panose="020B0604020202020204" pitchFamily="34" charset="0"/>
              </a:rPr>
              <a:t>multímeros</a:t>
            </a:r>
            <a:r>
              <a:rPr lang="es-ES" sz="1600" b="1" dirty="0">
                <a:solidFill>
                  <a:srgbClr val="002060"/>
                </a:solidFill>
                <a:latin typeface="Arial" panose="020B0604020202020204" pitchFamily="34" charset="0"/>
                <a:cs typeface="Arial" panose="020B0604020202020204" pitchFamily="34" charset="0"/>
              </a:rPr>
              <a:t> de </a:t>
            </a:r>
            <a:r>
              <a:rPr lang="es-ES" sz="1600" b="1" dirty="0" err="1">
                <a:solidFill>
                  <a:srgbClr val="002060"/>
                </a:solidFill>
                <a:latin typeface="Arial" panose="020B0604020202020204" pitchFamily="34" charset="0"/>
                <a:cs typeface="Arial" panose="020B0604020202020204" pitchFamily="34" charset="0"/>
              </a:rPr>
              <a:t>vWF</a:t>
            </a:r>
            <a:r>
              <a:rPr lang="es-ES" sz="1600" b="1" dirty="0">
                <a:solidFill>
                  <a:srgbClr val="002060"/>
                </a:solidFill>
                <a:latin typeface="Arial" panose="020B0604020202020204" pitchFamily="34" charset="0"/>
                <a:cs typeface="Arial" panose="020B0604020202020204" pitchFamily="34" charset="0"/>
              </a:rPr>
              <a:t> de alto peso molecular.</a:t>
            </a:r>
          </a:p>
        </p:txBody>
      </p:sp>
      <p:sp>
        <p:nvSpPr>
          <p:cNvPr id="11" name="Rectángulo 10"/>
          <p:cNvSpPr/>
          <p:nvPr/>
        </p:nvSpPr>
        <p:spPr>
          <a:xfrm>
            <a:off x="199346" y="415709"/>
            <a:ext cx="1701107" cy="523220"/>
          </a:xfrm>
          <a:prstGeom prst="rect">
            <a:avLst/>
          </a:prstGeom>
        </p:spPr>
        <p:txBody>
          <a:bodyPr wrap="none">
            <a:spAutoFit/>
          </a:bodyPr>
          <a:lstStyle/>
          <a:p>
            <a:r>
              <a:rPr lang="es-ES" sz="2800" b="1" dirty="0">
                <a:solidFill>
                  <a:srgbClr val="C00000"/>
                </a:solidFill>
                <a:latin typeface="Arial" panose="020B0604020202020204" pitchFamily="34" charset="0"/>
                <a:cs typeface="Arial" panose="020B0604020202020204" pitchFamily="34" charset="0"/>
              </a:rPr>
              <a:t>Etiología</a:t>
            </a:r>
          </a:p>
        </p:txBody>
      </p:sp>
    </p:spTree>
    <p:extLst>
      <p:ext uri="{BB962C8B-B14F-4D97-AF65-F5344CB8AC3E}">
        <p14:creationId xmlns:p14="http://schemas.microsoft.com/office/powerpoint/2010/main" val="339447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06534-0923-D61E-7EC7-2C0CE10D8809}"/>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01AA6A6B-368C-25E0-F59D-FB8AC313AA0C}"/>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0F361B67-D086-9BF4-F96D-A7E07BAF25B3}"/>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EF4FBCD-C3ED-7782-DE9A-7A69BAC20D75}"/>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09397BF-D0B5-564D-C507-9F4EB32C6FC5}"/>
              </a:ext>
            </a:extLst>
          </p:cNvPr>
          <p:cNvSpPr txBox="1"/>
          <p:nvPr/>
        </p:nvSpPr>
        <p:spPr>
          <a:xfrm>
            <a:off x="479394" y="1148048"/>
            <a:ext cx="11051756" cy="1292662"/>
          </a:xfrm>
          <a:prstGeom prst="rect">
            <a:avLst/>
          </a:prstGeom>
          <a:noFill/>
        </p:spPr>
        <p:txBody>
          <a:bodyPr wrap="square">
            <a:spAutoFit/>
          </a:bodyPr>
          <a:lstStyle/>
          <a:p>
            <a:pPr marL="285750" indent="-285750" algn="just">
              <a:buFont typeface="Wingdings" panose="05000000000000000000" pitchFamily="2" charset="2"/>
              <a:buChar char="Ø"/>
            </a:pPr>
            <a:r>
              <a:rPr lang="en-US" sz="2000" b="0" i="0" u="none" strike="noStrike" baseline="0" dirty="0">
                <a:solidFill>
                  <a:srgbClr val="002060"/>
                </a:solidFill>
                <a:latin typeface="Arial" panose="020B0604020202020204" pitchFamily="34" charset="0"/>
                <a:cs typeface="Arial" panose="020B0604020202020204" pitchFamily="34" charset="0"/>
              </a:rPr>
              <a:t>La forma </a:t>
            </a:r>
            <a:r>
              <a:rPr lang="en-US" sz="2000" b="0" i="0" u="none" strike="noStrike" baseline="0" dirty="0" err="1">
                <a:solidFill>
                  <a:srgbClr val="002060"/>
                </a:solidFill>
                <a:latin typeface="Arial" panose="020B0604020202020204" pitchFamily="34" charset="0"/>
                <a:cs typeface="Arial" panose="020B0604020202020204" pitchFamily="34" charset="0"/>
              </a:rPr>
              <a:t>sistémica</a:t>
            </a:r>
            <a:r>
              <a:rPr lang="en-US" sz="2000" b="0" i="0" u="none" strike="noStrike" baseline="0" dirty="0">
                <a:solidFill>
                  <a:srgbClr val="002060"/>
                </a:solidFill>
                <a:latin typeface="Arial" panose="020B0604020202020204" pitchFamily="34" charset="0"/>
                <a:cs typeface="Arial" panose="020B0604020202020204" pitchFamily="34" charset="0"/>
              </a:rPr>
              <a:t> es </a:t>
            </a:r>
            <a:r>
              <a:rPr lang="en-US" sz="2000" b="0" i="0" u="none" strike="noStrike" baseline="0" dirty="0" err="1">
                <a:solidFill>
                  <a:srgbClr val="002060"/>
                </a:solidFill>
                <a:latin typeface="Arial" panose="020B0604020202020204" pitchFamily="34" charset="0"/>
                <a:cs typeface="Arial" panose="020B0604020202020204" pitchFamily="34" charset="0"/>
              </a:rPr>
              <a:t>típicamente</a:t>
            </a:r>
            <a:r>
              <a:rPr lang="en-US" sz="2000" b="0" i="0" u="none" strike="noStrike" baseline="0" dirty="0">
                <a:solidFill>
                  <a:srgbClr val="002060"/>
                </a:solidFill>
                <a:latin typeface="Arial" panose="020B0604020202020204" pitchFamily="34" charset="0"/>
                <a:cs typeface="Arial" panose="020B0604020202020204" pitchFamily="34" charset="0"/>
              </a:rPr>
              <a:t> </a:t>
            </a:r>
            <a:r>
              <a:rPr lang="en-US" sz="2000" b="0" i="0" u="none" strike="noStrike" baseline="0" dirty="0" err="1">
                <a:solidFill>
                  <a:srgbClr val="002060"/>
                </a:solidFill>
                <a:latin typeface="Arial" panose="020B0604020202020204" pitchFamily="34" charset="0"/>
                <a:cs typeface="Arial" panose="020B0604020202020204" pitchFamily="34" charset="0"/>
              </a:rPr>
              <a:t>aguda</a:t>
            </a:r>
            <a:r>
              <a:rPr lang="en-US" sz="2000" b="0" i="0" u="none" strike="noStrike" baseline="0" dirty="0">
                <a:solidFill>
                  <a:srgbClr val="002060"/>
                </a:solidFill>
                <a:latin typeface="Arial" panose="020B0604020202020204" pitchFamily="34" charset="0"/>
                <a:cs typeface="Arial" panose="020B0604020202020204" pitchFamily="34" charset="0"/>
              </a:rPr>
              <a:t> con la </a:t>
            </a:r>
            <a:r>
              <a:rPr lang="en-US" sz="2000" b="0" i="0" u="none" strike="noStrike" baseline="0" dirty="0" err="1">
                <a:solidFill>
                  <a:srgbClr val="002060"/>
                </a:solidFill>
                <a:latin typeface="Arial" panose="020B0604020202020204" pitchFamily="34" charset="0"/>
                <a:cs typeface="Arial" panose="020B0604020202020204" pitchFamily="34" charset="0"/>
              </a:rPr>
              <a:t>triada</a:t>
            </a:r>
            <a:r>
              <a:rPr lang="en-US" sz="2000" b="0" i="0" u="none" strike="noStrike" baseline="0" dirty="0">
                <a:solidFill>
                  <a:srgbClr val="002060"/>
                </a:solidFill>
                <a:latin typeface="Arial" panose="020B0604020202020204" pitchFamily="34" charset="0"/>
                <a:cs typeface="Arial" panose="020B0604020202020204" pitchFamily="34" charset="0"/>
              </a:rPr>
              <a:t> </a:t>
            </a:r>
            <a:r>
              <a:rPr lang="en-US" sz="2000" b="0" i="0" u="none" strike="noStrike" baseline="0" dirty="0" err="1">
                <a:solidFill>
                  <a:srgbClr val="002060"/>
                </a:solidFill>
                <a:latin typeface="Arial" panose="020B0604020202020204" pitchFamily="34" charset="0"/>
                <a:cs typeface="Arial" panose="020B0604020202020204" pitchFamily="34" charset="0"/>
              </a:rPr>
              <a:t>clásica</a:t>
            </a:r>
            <a:r>
              <a:rPr lang="en-US" sz="2000" b="0" i="0" u="none" strike="noStrike" baseline="0" dirty="0">
                <a:solidFill>
                  <a:srgbClr val="002060"/>
                </a:solidFill>
                <a:latin typeface="Arial" panose="020B0604020202020204" pitchFamily="34" charset="0"/>
                <a:cs typeface="Arial" panose="020B0604020202020204" pitchFamily="34" charset="0"/>
              </a:rPr>
              <a:t> de anemia </a:t>
            </a:r>
            <a:r>
              <a:rPr lang="en-US" sz="2000" b="0" i="0" u="none" strike="noStrike" baseline="0" dirty="0" err="1">
                <a:solidFill>
                  <a:srgbClr val="002060"/>
                </a:solidFill>
                <a:latin typeface="Arial" panose="020B0604020202020204" pitchFamily="34" charset="0"/>
                <a:cs typeface="Arial" panose="020B0604020202020204" pitchFamily="34" charset="0"/>
              </a:rPr>
              <a:t>hemolítica</a:t>
            </a:r>
            <a:r>
              <a:rPr lang="en-US" sz="2000" b="0" i="0" u="none" strike="noStrike" baseline="0" dirty="0">
                <a:solidFill>
                  <a:srgbClr val="002060"/>
                </a:solidFill>
                <a:latin typeface="Arial" panose="020B0604020202020204" pitchFamily="34" charset="0"/>
                <a:cs typeface="Arial" panose="020B0604020202020204" pitchFamily="34" charset="0"/>
              </a:rPr>
              <a:t> </a:t>
            </a:r>
            <a:r>
              <a:rPr lang="en-US" sz="2000" b="0" i="0" u="none" strike="noStrike" baseline="0" dirty="0" err="1">
                <a:solidFill>
                  <a:srgbClr val="002060"/>
                </a:solidFill>
                <a:latin typeface="Arial" panose="020B0604020202020204" pitchFamily="34" charset="0"/>
                <a:cs typeface="Arial" panose="020B0604020202020204" pitchFamily="34" charset="0"/>
              </a:rPr>
              <a:t>microangiopática</a:t>
            </a:r>
            <a:r>
              <a:rPr lang="en-US" sz="2000" b="0" i="0" u="none" strike="noStrike"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aumento</a:t>
            </a:r>
            <a:r>
              <a:rPr lang="en-US" sz="2000" dirty="0">
                <a:solidFill>
                  <a:srgbClr val="002060"/>
                </a:solidFill>
                <a:latin typeface="Arial" panose="020B0604020202020204" pitchFamily="34" charset="0"/>
                <a:cs typeface="Arial" panose="020B0604020202020204" pitchFamily="34" charset="0"/>
              </a:rPr>
              <a:t> de LDH, </a:t>
            </a:r>
            <a:r>
              <a:rPr lang="en-US" sz="2000" dirty="0" err="1">
                <a:solidFill>
                  <a:srgbClr val="002060"/>
                </a:solidFill>
                <a:latin typeface="Arial" panose="020B0604020202020204" pitchFamily="34" charset="0"/>
                <a:cs typeface="Arial" panose="020B0604020202020204" pitchFamily="34" charset="0"/>
              </a:rPr>
              <a:t>descenso</a:t>
            </a:r>
            <a:r>
              <a:rPr lang="en-US" sz="2000" dirty="0">
                <a:solidFill>
                  <a:srgbClr val="002060"/>
                </a:solidFill>
                <a:latin typeface="Arial" panose="020B0604020202020204" pitchFamily="34" charset="0"/>
                <a:cs typeface="Arial" panose="020B0604020202020204" pitchFamily="34" charset="0"/>
              </a:rPr>
              <a:t> de </a:t>
            </a:r>
            <a:r>
              <a:rPr lang="en-US" sz="2000" dirty="0" err="1">
                <a:solidFill>
                  <a:srgbClr val="002060"/>
                </a:solidFill>
                <a:latin typeface="Arial" panose="020B0604020202020204" pitchFamily="34" charset="0"/>
                <a:cs typeface="Arial" panose="020B0604020202020204" pitchFamily="34" charset="0"/>
              </a:rPr>
              <a:t>haptoglobina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formación</a:t>
            </a:r>
            <a:r>
              <a:rPr lang="en-US" sz="2000" dirty="0">
                <a:solidFill>
                  <a:srgbClr val="002060"/>
                </a:solidFill>
                <a:latin typeface="Arial" panose="020B0604020202020204" pitchFamily="34" charset="0"/>
                <a:cs typeface="Arial" panose="020B0604020202020204" pitchFamily="34" charset="0"/>
              </a:rPr>
              <a:t> de </a:t>
            </a:r>
            <a:r>
              <a:rPr lang="en-US" sz="2000" dirty="0" err="1">
                <a:solidFill>
                  <a:srgbClr val="002060"/>
                </a:solidFill>
                <a:latin typeface="Arial" panose="020B0604020202020204" pitchFamily="34" charset="0"/>
                <a:cs typeface="Arial" panose="020B0604020202020204" pitchFamily="34" charset="0"/>
              </a:rPr>
              <a:t>esquistocitos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trombopenia</a:t>
            </a:r>
            <a:r>
              <a:rPr lang="en-US" sz="2000" dirty="0">
                <a:solidFill>
                  <a:srgbClr val="002060"/>
                </a:solidFill>
                <a:latin typeface="Arial" panose="020B0604020202020204" pitchFamily="34" charset="0"/>
                <a:cs typeface="Arial" panose="020B0604020202020204" pitchFamily="34" charset="0"/>
              </a:rPr>
              <a:t> e </a:t>
            </a:r>
            <a:r>
              <a:rPr lang="en-US" sz="2000" dirty="0" err="1">
                <a:solidFill>
                  <a:srgbClr val="002060"/>
                </a:solidFill>
                <a:latin typeface="Arial" panose="020B0604020202020204" pitchFamily="34" charset="0"/>
                <a:cs typeface="Arial" panose="020B0604020202020204" pitchFamily="34" charset="0"/>
              </a:rPr>
              <a:t>insuficiencia</a:t>
            </a:r>
            <a:r>
              <a:rPr lang="en-US" sz="2000" dirty="0">
                <a:solidFill>
                  <a:srgbClr val="002060"/>
                </a:solidFill>
                <a:latin typeface="Arial" panose="020B0604020202020204" pitchFamily="34" charset="0"/>
                <a:cs typeface="Arial" panose="020B0604020202020204" pitchFamily="34" charset="0"/>
              </a:rPr>
              <a:t> renal. </a:t>
            </a:r>
            <a:endParaRPr lang="en-US" sz="2000" dirty="0">
              <a:latin typeface="Arial" panose="020B0604020202020204" pitchFamily="34" charset="0"/>
              <a:cs typeface="Arial" panose="020B0604020202020204" pitchFamily="34" charset="0"/>
            </a:endParaRPr>
          </a:p>
          <a:p>
            <a:pPr algn="l"/>
            <a:endParaRPr lang="en-US" sz="1800" b="0" i="0" u="none" strike="noStrike" baseline="0" dirty="0">
              <a:latin typeface="MinionPro-Regular"/>
            </a:endParaRPr>
          </a:p>
        </p:txBody>
      </p:sp>
      <p:pic>
        <p:nvPicPr>
          <p:cNvPr id="7" name="Imagen 6">
            <a:extLst>
              <a:ext uri="{FF2B5EF4-FFF2-40B4-BE49-F238E27FC236}">
                <a16:creationId xmlns:a16="http://schemas.microsoft.com/office/drawing/2014/main" id="{3AC64138-BE7C-620F-2CE2-8E116FCBF04F}"/>
              </a:ext>
            </a:extLst>
          </p:cNvPr>
          <p:cNvPicPr>
            <a:picLocks noChangeAspect="1"/>
          </p:cNvPicPr>
          <p:nvPr/>
        </p:nvPicPr>
        <p:blipFill>
          <a:blip r:embed="rId2"/>
          <a:stretch>
            <a:fillRect/>
          </a:stretch>
        </p:blipFill>
        <p:spPr>
          <a:xfrm>
            <a:off x="2645630" y="2493034"/>
            <a:ext cx="5700770" cy="3662145"/>
          </a:xfrm>
          <a:prstGeom prst="rect">
            <a:avLst/>
          </a:prstGeom>
        </p:spPr>
      </p:pic>
      <p:sp>
        <p:nvSpPr>
          <p:cNvPr id="9" name="CuadroTexto 8"/>
          <p:cNvSpPr txBox="1"/>
          <p:nvPr/>
        </p:nvSpPr>
        <p:spPr>
          <a:xfrm>
            <a:off x="479394" y="335332"/>
            <a:ext cx="6321953" cy="523220"/>
          </a:xfrm>
          <a:prstGeom prst="rect">
            <a:avLst/>
          </a:prstGeom>
          <a:noFill/>
        </p:spPr>
        <p:txBody>
          <a:bodyPr wrap="square" rtlCol="0">
            <a:spAutoFit/>
          </a:bodyPr>
          <a:lstStyle/>
          <a:p>
            <a:r>
              <a:rPr lang="es-ES" sz="2800" b="1" dirty="0">
                <a:solidFill>
                  <a:srgbClr val="C00000"/>
                </a:solidFill>
                <a:latin typeface="Arial" panose="020B0604020202020204" pitchFamily="34" charset="0"/>
                <a:cs typeface="Arial" panose="020B0604020202020204" pitchFamily="34" charset="0"/>
              </a:rPr>
              <a:t>Diagnóstico</a:t>
            </a:r>
          </a:p>
        </p:txBody>
      </p:sp>
    </p:spTree>
    <p:extLst>
      <p:ext uri="{BB962C8B-B14F-4D97-AF65-F5344CB8AC3E}">
        <p14:creationId xmlns:p14="http://schemas.microsoft.com/office/powerpoint/2010/main" val="2169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8BC1-F07D-A386-87FD-D4292E1CAEA8}"/>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DF3FFC63-B9BA-B9AE-0E9C-58AA6D49FA4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379B4EB6-F3BB-F4C2-BD3A-9AF66CAF09B8}"/>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22B4CA-B3BC-C059-5BA7-55706A83B36B}"/>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506027" y="1320389"/>
            <a:ext cx="11523215" cy="3785652"/>
          </a:xfrm>
          <a:prstGeom prst="rect">
            <a:avLst/>
          </a:prstGeom>
          <a:noFill/>
        </p:spPr>
        <p:txBody>
          <a:bodyPr wrap="square" rtlCol="0">
            <a:spAutoFit/>
          </a:bodyPr>
          <a:lstStyle/>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Varon</a:t>
            </a:r>
            <a:r>
              <a:rPr lang="es-ES" sz="2000" dirty="0">
                <a:solidFill>
                  <a:srgbClr val="002060"/>
                </a:solidFill>
                <a:latin typeface="Arial" panose="020B0604020202020204" pitchFamily="34" charset="0"/>
                <a:cs typeface="Arial" panose="020B0604020202020204" pitchFamily="34" charset="0"/>
              </a:rPr>
              <a:t>. 61 años.</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No alergias conocidas.</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Ex-fumador con consumo acumulado de &gt;30 paquetes/año. </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No diabetes ni dislipemia.</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Consumo de alcohol de riesgo de larga evolución, con inicio sobre los 25 años. Abstinencia desde Enero 2024.</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Cirrosis hepática de origen alcohólico. </a:t>
            </a:r>
          </a:p>
        </p:txBody>
      </p:sp>
      <p:sp>
        <p:nvSpPr>
          <p:cNvPr id="8" name="CuadroTexto 7"/>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pic>
        <p:nvPicPr>
          <p:cNvPr id="1026" name="Picture 2" descr="Cirrosis alcohólica: síntomas y tratamiento – Bupa">
            <a:extLst>
              <a:ext uri="{FF2B5EF4-FFF2-40B4-BE49-F238E27FC236}">
                <a16:creationId xmlns:a16="http://schemas.microsoft.com/office/drawing/2014/main" id="{32EBD845-4A32-84F8-BAF2-02B7118A5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264" y="4328719"/>
            <a:ext cx="3168116" cy="198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3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2819-6DE2-118B-1C94-30709E0B1016}"/>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265882-DFEF-F7AE-327E-D6F3686EC0D8}"/>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AE8E8C7A-02F9-9431-5EA2-3E719B955AAE}"/>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075FF5D-A002-9251-CDAC-A8B0A114AA22}"/>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1DE3946B-A57A-87BD-A1A5-AFCDF13E8B43}"/>
              </a:ext>
            </a:extLst>
          </p:cNvPr>
          <p:cNvPicPr>
            <a:picLocks noChangeAspect="1"/>
          </p:cNvPicPr>
          <p:nvPr/>
        </p:nvPicPr>
        <p:blipFill>
          <a:blip r:embed="rId2"/>
          <a:stretch>
            <a:fillRect/>
          </a:stretch>
        </p:blipFill>
        <p:spPr>
          <a:xfrm>
            <a:off x="1513211" y="457047"/>
            <a:ext cx="9144000" cy="5943905"/>
          </a:xfrm>
          <a:prstGeom prst="rect">
            <a:avLst/>
          </a:prstGeom>
        </p:spPr>
      </p:pic>
      <p:sp>
        <p:nvSpPr>
          <p:cNvPr id="9" name="CuadroTexto 8"/>
          <p:cNvSpPr txBox="1"/>
          <p:nvPr/>
        </p:nvSpPr>
        <p:spPr>
          <a:xfrm>
            <a:off x="506027" y="335332"/>
            <a:ext cx="6321953" cy="523220"/>
          </a:xfrm>
          <a:prstGeom prst="rect">
            <a:avLst/>
          </a:prstGeom>
          <a:noFill/>
        </p:spPr>
        <p:txBody>
          <a:bodyPr wrap="square" rtlCol="0">
            <a:spAutoFit/>
          </a:bodyPr>
          <a:lstStyle/>
          <a:p>
            <a:r>
              <a:rPr lang="es-ES" sz="2800" b="1" dirty="0">
                <a:solidFill>
                  <a:srgbClr val="C00000"/>
                </a:solidFill>
                <a:latin typeface="Arial" panose="020B0604020202020204" pitchFamily="34" charset="0"/>
                <a:cs typeface="Arial" panose="020B0604020202020204" pitchFamily="34" charset="0"/>
              </a:rPr>
              <a:t>Diagnóstico</a:t>
            </a:r>
          </a:p>
        </p:txBody>
      </p:sp>
    </p:spTree>
    <p:extLst>
      <p:ext uri="{BB962C8B-B14F-4D97-AF65-F5344CB8AC3E}">
        <p14:creationId xmlns:p14="http://schemas.microsoft.com/office/powerpoint/2010/main" val="228699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E6B4-FD58-B0A6-64D3-6E4DA57AE45B}"/>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8E29A89D-C36E-A6D6-592F-F19EEA7D818D}"/>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71EFA916-E41B-DD72-BCE5-B45B6AAB40E5}"/>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2840508-9166-06B9-FD79-202F6907733A}"/>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127109" y="2062028"/>
            <a:ext cx="11606342" cy="3600986"/>
          </a:xfrm>
          <a:prstGeom prst="rect">
            <a:avLst/>
          </a:prstGeom>
        </p:spPr>
        <p:txBody>
          <a:bodyPr wrap="square">
            <a:spAutoFit/>
          </a:bodyPr>
          <a:lstStyle/>
          <a:p>
            <a:endParaRPr lang="es-ES" dirty="0"/>
          </a:p>
          <a:p>
            <a:pPr marL="285750"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Los enfoques terapéuticos comienzan con el manejo de factores de riesgo modificables, como la retirada o la disminución de la dosis de inhibidores de la </a:t>
            </a:r>
            <a:r>
              <a:rPr lang="es-ES" sz="2400" dirty="0" err="1">
                <a:solidFill>
                  <a:srgbClr val="002060"/>
                </a:solidFill>
                <a:latin typeface="Arial" panose="020B0604020202020204" pitchFamily="34" charset="0"/>
                <a:cs typeface="Arial" panose="020B0604020202020204" pitchFamily="34" charset="0"/>
              </a:rPr>
              <a:t>calcineurina</a:t>
            </a:r>
            <a:r>
              <a:rPr lang="es-ES" sz="2400" dirty="0">
                <a:solidFill>
                  <a:srgbClr val="002060"/>
                </a:solidFill>
                <a:latin typeface="Arial" panose="020B0604020202020204" pitchFamily="34" charset="0"/>
                <a:cs typeface="Arial" panose="020B0604020202020204" pitchFamily="34" charset="0"/>
              </a:rPr>
              <a:t>; control de la hipertensión y la insuficiencia renal; tratamiento de infecciones activas.</a:t>
            </a:r>
          </a:p>
          <a:p>
            <a:pPr marL="742950" lvl="1" indent="-285750" algn="just">
              <a:buFont typeface="Wingdings" panose="05000000000000000000" pitchFamily="2" charset="2"/>
              <a:buChar char="Ø"/>
            </a:pPr>
            <a:endParaRPr lang="es-ES" sz="2400" dirty="0">
              <a:solidFill>
                <a:srgbClr val="00206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En los casos de TMA </a:t>
            </a:r>
            <a:r>
              <a:rPr lang="es-ES" sz="2400" dirty="0" err="1">
                <a:solidFill>
                  <a:srgbClr val="002060"/>
                </a:solidFill>
                <a:latin typeface="Arial" panose="020B0604020202020204" pitchFamily="34" charset="0"/>
                <a:cs typeface="Arial" panose="020B0604020202020204" pitchFamily="34" charset="0"/>
              </a:rPr>
              <a:t>posTx</a:t>
            </a:r>
            <a:r>
              <a:rPr lang="es-ES" sz="2400" dirty="0">
                <a:solidFill>
                  <a:srgbClr val="002060"/>
                </a:solidFill>
                <a:latin typeface="Arial" panose="020B0604020202020204" pitchFamily="34" charset="0"/>
                <a:cs typeface="Arial" panose="020B0604020202020204" pitchFamily="34" charset="0"/>
              </a:rPr>
              <a:t> secundaria a inmunosupresión, la primera medida es reducir el fármaco, cambiar un CNI por otro y si no hay respuesta suspensión.</a:t>
            </a:r>
          </a:p>
          <a:p>
            <a:pPr algn="just"/>
            <a:endParaRPr lang="es-ES" dirty="0">
              <a:solidFill>
                <a:srgbClr val="002060"/>
              </a:solidFill>
              <a:latin typeface="Arial" panose="020B0604020202020204" pitchFamily="34" charset="0"/>
              <a:cs typeface="Arial" panose="020B0604020202020204" pitchFamily="34" charset="0"/>
            </a:endParaRPr>
          </a:p>
        </p:txBody>
      </p:sp>
      <p:sp>
        <p:nvSpPr>
          <p:cNvPr id="8" name="CuadroTexto 7"/>
          <p:cNvSpPr txBox="1"/>
          <p:nvPr/>
        </p:nvSpPr>
        <p:spPr>
          <a:xfrm>
            <a:off x="267037" y="497699"/>
            <a:ext cx="11797854"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Microangiopatía trombótica: Tratamiento inicial</a:t>
            </a:r>
          </a:p>
        </p:txBody>
      </p:sp>
    </p:spTree>
    <p:extLst>
      <p:ext uri="{BB962C8B-B14F-4D97-AF65-F5344CB8AC3E}">
        <p14:creationId xmlns:p14="http://schemas.microsoft.com/office/powerpoint/2010/main" val="241300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E6B4-FD58-B0A6-64D3-6E4DA57AE45B}"/>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8E29A89D-C36E-A6D6-592F-F19EEA7D818D}"/>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71EFA916-E41B-DD72-BCE5-B45B6AAB40E5}"/>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2840508-9166-06B9-FD79-202F6907733A}"/>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193692" y="1163966"/>
            <a:ext cx="11636864" cy="4801314"/>
          </a:xfrm>
          <a:prstGeom prst="rect">
            <a:avLst/>
          </a:prstGeom>
        </p:spPr>
        <p:txBody>
          <a:bodyPr wrap="square">
            <a:spAutoFit/>
          </a:bodyPr>
          <a:lstStyle/>
          <a:p>
            <a:pPr algn="just"/>
            <a:endParaRPr lang="es-E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El recambio plasmático terapéutico (EPT) puede beneficiar a algunos pacientes con </a:t>
            </a:r>
            <a:r>
              <a:rPr lang="es-ES" dirty="0" err="1">
                <a:solidFill>
                  <a:srgbClr val="002060"/>
                </a:solidFill>
                <a:latin typeface="Arial" panose="020B0604020202020204" pitchFamily="34" charset="0"/>
                <a:cs typeface="Arial" panose="020B0604020202020204" pitchFamily="34" charset="0"/>
              </a:rPr>
              <a:t>autoanticuerpos</a:t>
            </a:r>
            <a:r>
              <a:rPr lang="es-ES" dirty="0">
                <a:solidFill>
                  <a:srgbClr val="002060"/>
                </a:solidFill>
                <a:latin typeface="Arial" panose="020B0604020202020204" pitchFamily="34" charset="0"/>
                <a:cs typeface="Arial" panose="020B0604020202020204" pitchFamily="34" charset="0"/>
              </a:rPr>
              <a:t> positivos (sobre todo si se asocia a rechazo mediado por anticuerpos). (La </a:t>
            </a:r>
            <a:r>
              <a:rPr lang="es-ES" dirty="0" err="1">
                <a:solidFill>
                  <a:srgbClr val="002060"/>
                </a:solidFill>
                <a:latin typeface="Arial" panose="020B0604020202020204" pitchFamily="34" charset="0"/>
                <a:cs typeface="Arial" panose="020B0604020202020204" pitchFamily="34" charset="0"/>
              </a:rPr>
              <a:t>plasmaféresis</a:t>
            </a:r>
            <a:r>
              <a:rPr lang="es-ES" dirty="0">
                <a:solidFill>
                  <a:srgbClr val="002060"/>
                </a:solidFill>
                <a:latin typeface="Arial" panose="020B0604020202020204" pitchFamily="34" charset="0"/>
                <a:cs typeface="Arial" panose="020B0604020202020204" pitchFamily="34" charset="0"/>
              </a:rPr>
              <a:t> contribuye a retirar moléculas vasoconstrictoras como el </a:t>
            </a:r>
            <a:r>
              <a:rPr lang="es-ES" dirty="0" err="1">
                <a:solidFill>
                  <a:srgbClr val="002060"/>
                </a:solidFill>
                <a:latin typeface="Arial" panose="020B0604020202020204" pitchFamily="34" charset="0"/>
                <a:cs typeface="Arial" panose="020B0604020202020204" pitchFamily="34" charset="0"/>
              </a:rPr>
              <a:t>Tromboxano</a:t>
            </a:r>
            <a:r>
              <a:rPr lang="es-ES" dirty="0">
                <a:solidFill>
                  <a:srgbClr val="002060"/>
                </a:solidFill>
                <a:latin typeface="Arial" panose="020B0604020202020204" pitchFamily="34" charset="0"/>
                <a:cs typeface="Arial" panose="020B0604020202020204" pitchFamily="34" charset="0"/>
              </a:rPr>
              <a:t> A2). Era el tratamiento de primera línea sobre todo en el HUS antes de disponer de </a:t>
            </a:r>
            <a:r>
              <a:rPr lang="es-ES" dirty="0" err="1">
                <a:solidFill>
                  <a:srgbClr val="002060"/>
                </a:solidFill>
                <a:latin typeface="Arial" panose="020B0604020202020204" pitchFamily="34" charset="0"/>
                <a:cs typeface="Arial" panose="020B0604020202020204" pitchFamily="34" charset="0"/>
              </a:rPr>
              <a:t>Eculizumab</a:t>
            </a:r>
            <a:r>
              <a:rPr lang="es-ES" dirty="0">
                <a:solidFill>
                  <a:srgbClr val="002060"/>
                </a:solidFill>
                <a:latin typeface="Arial" panose="020B0604020202020204" pitchFamily="34" charset="0"/>
                <a:cs typeface="Arial" panose="020B0604020202020204" pitchFamily="34" charset="0"/>
              </a:rPr>
              <a:t>.</a:t>
            </a:r>
          </a:p>
          <a:p>
            <a:pPr algn="just"/>
            <a:endParaRPr lang="es-E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El </a:t>
            </a:r>
            <a:r>
              <a:rPr lang="es-ES" dirty="0" err="1">
                <a:solidFill>
                  <a:srgbClr val="002060"/>
                </a:solidFill>
                <a:latin typeface="Arial" panose="020B0604020202020204" pitchFamily="34" charset="0"/>
                <a:cs typeface="Arial" panose="020B0604020202020204" pitchFamily="34" charset="0"/>
              </a:rPr>
              <a:t>Eculizumab</a:t>
            </a:r>
            <a:r>
              <a:rPr lang="es-ES" dirty="0">
                <a:solidFill>
                  <a:srgbClr val="002060"/>
                </a:solidFill>
                <a:latin typeface="Arial" panose="020B0604020202020204" pitchFamily="34" charset="0"/>
                <a:cs typeface="Arial" panose="020B0604020202020204" pitchFamily="34" charset="0"/>
              </a:rPr>
              <a:t>, un anticuerpo humanizado contra la proteína del complemento que bloquea la síntesis de C5b-9. Ha revolucionado en manejo de HUS y es efectivo en la prevención y recurrencia de HUS </a:t>
            </a:r>
            <a:r>
              <a:rPr lang="es-ES" dirty="0" err="1">
                <a:solidFill>
                  <a:srgbClr val="002060"/>
                </a:solidFill>
                <a:latin typeface="Arial" panose="020B0604020202020204" pitchFamily="34" charset="0"/>
                <a:cs typeface="Arial" panose="020B0604020202020204" pitchFamily="34" charset="0"/>
              </a:rPr>
              <a:t>posTx</a:t>
            </a:r>
            <a:r>
              <a:rPr lang="es-ES" dirty="0">
                <a:solidFill>
                  <a:srgbClr val="002060"/>
                </a:solidFill>
                <a:latin typeface="Arial" panose="020B0604020202020204" pitchFamily="34" charset="0"/>
                <a:cs typeface="Arial" panose="020B0604020202020204" pitchFamily="34" charset="0"/>
              </a:rPr>
              <a:t>. </a:t>
            </a:r>
            <a:br>
              <a:rPr lang="es-ES" dirty="0">
                <a:solidFill>
                  <a:srgbClr val="002060"/>
                </a:solidFill>
                <a:latin typeface="Arial" panose="020B0604020202020204" pitchFamily="34" charset="0"/>
                <a:cs typeface="Arial" panose="020B0604020202020204" pitchFamily="34" charset="0"/>
              </a:rPr>
            </a:br>
            <a:endParaRPr lang="es-E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En pacientes con TMA los datos disponibles sugieren que el sistema del complemento está activado en la mayoría de los pacientes aunque no se identifiquen mutaciones en los genes reguladores del complemento. Por lo tanto </a:t>
            </a:r>
            <a:r>
              <a:rPr lang="es-ES" b="1" dirty="0">
                <a:solidFill>
                  <a:srgbClr val="002060"/>
                </a:solidFill>
                <a:latin typeface="Arial" panose="020B0604020202020204" pitchFamily="34" charset="0"/>
                <a:cs typeface="Arial" panose="020B0604020202020204" pitchFamily="34" charset="0"/>
              </a:rPr>
              <a:t>se recomienda </a:t>
            </a:r>
            <a:r>
              <a:rPr lang="es-ES" b="1" dirty="0" err="1">
                <a:solidFill>
                  <a:srgbClr val="002060"/>
                </a:solidFill>
                <a:latin typeface="Arial" panose="020B0604020202020204" pitchFamily="34" charset="0"/>
                <a:cs typeface="Arial" panose="020B0604020202020204" pitchFamily="34" charset="0"/>
              </a:rPr>
              <a:t>Eculizumab</a:t>
            </a:r>
            <a:r>
              <a:rPr lang="es-ES" b="1" dirty="0">
                <a:solidFill>
                  <a:srgbClr val="002060"/>
                </a:solidFill>
                <a:latin typeface="Arial" panose="020B0604020202020204" pitchFamily="34" charset="0"/>
                <a:cs typeface="Arial" panose="020B0604020202020204" pitchFamily="34" charset="0"/>
              </a:rPr>
              <a:t> para pacientes con características de alto riesgo, como niveles elevados de C5b-9 y proteinuria, en pacientes con daño orgánico o enfermedad diseminada. </a:t>
            </a:r>
          </a:p>
          <a:p>
            <a:pPr algn="just"/>
            <a:endParaRPr lang="es-E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Otras opciones de tratamiento disponibles incluyen </a:t>
            </a:r>
            <a:r>
              <a:rPr lang="es-ES" dirty="0" err="1">
                <a:solidFill>
                  <a:srgbClr val="002060"/>
                </a:solidFill>
                <a:latin typeface="Arial" panose="020B0604020202020204" pitchFamily="34" charset="0"/>
                <a:cs typeface="Arial" panose="020B0604020202020204" pitchFamily="34" charset="0"/>
              </a:rPr>
              <a:t>Rituximab</a:t>
            </a:r>
            <a:r>
              <a:rPr lang="es-ES" dirty="0">
                <a:solidFill>
                  <a:srgbClr val="002060"/>
                </a:solidFill>
                <a:latin typeface="Arial" panose="020B0604020202020204" pitchFamily="34" charset="0"/>
                <a:cs typeface="Arial" panose="020B0604020202020204" pitchFamily="34" charset="0"/>
              </a:rPr>
              <a:t> y </a:t>
            </a:r>
            <a:r>
              <a:rPr lang="es-ES" dirty="0" err="1">
                <a:solidFill>
                  <a:srgbClr val="002060"/>
                </a:solidFill>
                <a:latin typeface="Arial" panose="020B0604020202020204" pitchFamily="34" charset="0"/>
                <a:cs typeface="Arial" panose="020B0604020202020204" pitchFamily="34" charset="0"/>
              </a:rPr>
              <a:t>Defibrotido</a:t>
            </a:r>
            <a:r>
              <a:rPr lang="es-ES" dirty="0">
                <a:solidFill>
                  <a:srgbClr val="002060"/>
                </a:solidFill>
                <a:latin typeface="Arial" panose="020B0604020202020204" pitchFamily="34" charset="0"/>
                <a:cs typeface="Arial" panose="020B0604020202020204" pitchFamily="34" charset="0"/>
              </a:rPr>
              <a:t>.</a:t>
            </a:r>
          </a:p>
          <a:p>
            <a:pPr algn="just"/>
            <a:endParaRPr lang="es-ES" dirty="0">
              <a:solidFill>
                <a:srgbClr val="002060"/>
              </a:solidFill>
              <a:latin typeface="Arial" panose="020B0604020202020204" pitchFamily="34" charset="0"/>
              <a:cs typeface="Arial" panose="020B0604020202020204" pitchFamily="34" charset="0"/>
            </a:endParaRPr>
          </a:p>
          <a:p>
            <a:pPr algn="just"/>
            <a:endParaRPr lang="es-ES" dirty="0">
              <a:solidFill>
                <a:srgbClr val="002060"/>
              </a:solidFill>
              <a:latin typeface="Arial" panose="020B0604020202020204" pitchFamily="34" charset="0"/>
              <a:cs typeface="Arial" panose="020B0604020202020204" pitchFamily="34" charset="0"/>
            </a:endParaRPr>
          </a:p>
        </p:txBody>
      </p:sp>
      <p:sp>
        <p:nvSpPr>
          <p:cNvPr id="8" name="CuadroTexto 7"/>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Tratamiento + específico</a:t>
            </a:r>
          </a:p>
        </p:txBody>
      </p:sp>
    </p:spTree>
    <p:extLst>
      <p:ext uri="{BB962C8B-B14F-4D97-AF65-F5344CB8AC3E}">
        <p14:creationId xmlns:p14="http://schemas.microsoft.com/office/powerpoint/2010/main" val="3053559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524F-20EA-8B11-906E-C5B7D47D9D82}"/>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44DF76D8-3D89-8395-A3EA-8B321A20B3B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94B48906-6B59-F558-0BA3-F0748229760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E158918-D661-1A32-3BB4-75C747088C54}"/>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961B6E33-A8FC-C761-A562-6C8AFA4B66DE}"/>
              </a:ext>
            </a:extLst>
          </p:cNvPr>
          <p:cNvPicPr>
            <a:picLocks noChangeAspect="1"/>
          </p:cNvPicPr>
          <p:nvPr/>
        </p:nvPicPr>
        <p:blipFill>
          <a:blip r:embed="rId2"/>
          <a:stretch>
            <a:fillRect/>
          </a:stretch>
        </p:blipFill>
        <p:spPr>
          <a:xfrm>
            <a:off x="2241350" y="946234"/>
            <a:ext cx="8522138" cy="4997707"/>
          </a:xfrm>
          <a:prstGeom prst="rect">
            <a:avLst/>
          </a:prstGeom>
        </p:spPr>
      </p:pic>
      <p:sp>
        <p:nvSpPr>
          <p:cNvPr id="4" name="Elipse 3">
            <a:extLst>
              <a:ext uri="{FF2B5EF4-FFF2-40B4-BE49-F238E27FC236}">
                <a16:creationId xmlns:a16="http://schemas.microsoft.com/office/drawing/2014/main" id="{E0FDE17F-3EC0-A664-13DE-EA88AA6FD071}"/>
              </a:ext>
            </a:extLst>
          </p:cNvPr>
          <p:cNvSpPr/>
          <p:nvPr/>
        </p:nvSpPr>
        <p:spPr>
          <a:xfrm>
            <a:off x="2685932" y="2745297"/>
            <a:ext cx="2431352" cy="136740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7108055" y="6056592"/>
            <a:ext cx="4210975" cy="276999"/>
          </a:xfrm>
          <a:prstGeom prst="rect">
            <a:avLst/>
          </a:prstGeom>
        </p:spPr>
        <p:txBody>
          <a:bodyPr wrap="square">
            <a:spAutoFit/>
          </a:bodyPr>
          <a:lstStyle/>
          <a:p>
            <a:r>
              <a:rPr lang="es-ES" sz="1200" dirty="0">
                <a:latin typeface="Arial" panose="020B0604020202020204" pitchFamily="34" charset="0"/>
                <a:cs typeface="Arial" panose="020B0604020202020204" pitchFamily="34" charset="0"/>
              </a:rPr>
              <a:t>Mubarak M </a:t>
            </a:r>
            <a:r>
              <a:rPr lang="es-ES" sz="1200" i="1" dirty="0">
                <a:latin typeface="Arial" panose="020B0604020202020204" pitchFamily="34" charset="0"/>
                <a:cs typeface="Arial" panose="020B0604020202020204" pitchFamily="34" charset="0"/>
              </a:rPr>
              <a:t>et al</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Etiopathogenesis</a:t>
            </a:r>
            <a:r>
              <a:rPr lang="es-ES" sz="1200" dirty="0">
                <a:latin typeface="Arial" panose="020B0604020202020204" pitchFamily="34" charset="0"/>
                <a:cs typeface="Arial" panose="020B0604020202020204" pitchFamily="34" charset="0"/>
              </a:rPr>
              <a:t> of </a:t>
            </a:r>
            <a:r>
              <a:rPr lang="es-ES" sz="1200" dirty="0" err="1">
                <a:latin typeface="Arial" panose="020B0604020202020204" pitchFamily="34" charset="0"/>
                <a:cs typeface="Arial" panose="020B0604020202020204" pitchFamily="34" charset="0"/>
              </a:rPr>
              <a:t>posttransplant</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TMAs</a:t>
            </a:r>
            <a:endParaRPr lang="es-ES" sz="1200" dirty="0">
              <a:latin typeface="Arial" panose="020B0604020202020204" pitchFamily="34" charset="0"/>
              <a:cs typeface="Arial" panose="020B0604020202020204" pitchFamily="34" charset="0"/>
            </a:endParaRPr>
          </a:p>
        </p:txBody>
      </p:sp>
      <p:sp>
        <p:nvSpPr>
          <p:cNvPr id="9" name="CuadroTexto 8"/>
          <p:cNvSpPr txBox="1"/>
          <p:nvPr/>
        </p:nvSpPr>
        <p:spPr>
          <a:xfrm>
            <a:off x="506027" y="335332"/>
            <a:ext cx="6321953" cy="523220"/>
          </a:xfrm>
          <a:prstGeom prst="rect">
            <a:avLst/>
          </a:prstGeom>
          <a:noFill/>
        </p:spPr>
        <p:txBody>
          <a:bodyPr wrap="square" rtlCol="0">
            <a:spAutoFit/>
          </a:bodyPr>
          <a:lstStyle/>
          <a:p>
            <a:r>
              <a:rPr lang="es-ES" sz="2800" b="1" dirty="0">
                <a:solidFill>
                  <a:srgbClr val="C00000"/>
                </a:solidFill>
                <a:latin typeface="Arial" panose="020B0604020202020204" pitchFamily="34" charset="0"/>
                <a:cs typeface="Arial" panose="020B0604020202020204" pitchFamily="34" charset="0"/>
              </a:rPr>
              <a:t>Tratamiento</a:t>
            </a:r>
          </a:p>
        </p:txBody>
      </p:sp>
    </p:spTree>
    <p:extLst>
      <p:ext uri="{BB962C8B-B14F-4D97-AF65-F5344CB8AC3E}">
        <p14:creationId xmlns:p14="http://schemas.microsoft.com/office/powerpoint/2010/main" val="128634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46843" y="769581"/>
            <a:ext cx="10978718" cy="1200329"/>
          </a:xfrm>
          <a:prstGeom prst="rect">
            <a:avLst/>
          </a:prstGeom>
        </p:spPr>
        <p:txBody>
          <a:bodyPr wrap="square">
            <a:spAutoFit/>
          </a:bodyPr>
          <a:lstStyle/>
          <a:p>
            <a:pPr marL="285750" indent="-285750" algn="just">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Anemia </a:t>
            </a:r>
            <a:r>
              <a:rPr lang="en-US" dirty="0" err="1">
                <a:solidFill>
                  <a:srgbClr val="002060"/>
                </a:solidFill>
                <a:latin typeface="Arial" panose="020B0604020202020204" pitchFamily="34" charset="0"/>
                <a:cs typeface="Arial" panose="020B0604020202020204" pitchFamily="34" charset="0"/>
              </a:rPr>
              <a:t>hemolítica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trombocitopenia</a:t>
            </a:r>
            <a:r>
              <a:rPr lang="en-US" dirty="0">
                <a:solidFill>
                  <a:srgbClr val="002060"/>
                </a:solidFill>
                <a:latin typeface="Arial" panose="020B0604020202020204" pitchFamily="34" charset="0"/>
                <a:cs typeface="Arial" panose="020B0604020202020204" pitchFamily="34" charset="0"/>
              </a:rPr>
              <a:t>, e </a:t>
            </a:r>
            <a:r>
              <a:rPr lang="en-US" dirty="0" err="1">
                <a:solidFill>
                  <a:srgbClr val="002060"/>
                </a:solidFill>
                <a:latin typeface="Arial" panose="020B0604020202020204" pitchFamily="34" charset="0"/>
                <a:cs typeface="Arial" panose="020B0604020202020204" pitchFamily="34" charset="0"/>
              </a:rPr>
              <a:t>insuficiencia</a:t>
            </a:r>
            <a:r>
              <a:rPr lang="en-US" dirty="0">
                <a:solidFill>
                  <a:srgbClr val="002060"/>
                </a:solidFill>
                <a:latin typeface="Arial" panose="020B0604020202020204" pitchFamily="34" charset="0"/>
                <a:cs typeface="Arial" panose="020B0604020202020204" pitchFamily="34" charset="0"/>
              </a:rPr>
              <a:t> renal. Coombs </a:t>
            </a:r>
            <a:r>
              <a:rPr lang="en-US" dirty="0" err="1">
                <a:solidFill>
                  <a:srgbClr val="002060"/>
                </a:solidFill>
                <a:latin typeface="Arial" panose="020B0604020202020204" pitchFamily="34" charset="0"/>
                <a:cs typeface="Arial" panose="020B0604020202020204" pitchFamily="34" charset="0"/>
              </a:rPr>
              <a:t>negativo</a:t>
            </a:r>
            <a:r>
              <a:rPr lang="en-US" dirty="0">
                <a:solidFill>
                  <a:srgbClr val="002060"/>
                </a:solidFill>
                <a:latin typeface="Arial" panose="020B0604020202020204" pitchFamily="34" charset="0"/>
                <a:cs typeface="Arial" panose="020B0604020202020204" pitchFamily="34" charset="0"/>
              </a:rPr>
              <a:t>.</a:t>
            </a:r>
          </a:p>
          <a:p>
            <a:pPr algn="just"/>
            <a:endParaRPr lang="en-US"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err="1">
                <a:solidFill>
                  <a:srgbClr val="002060"/>
                </a:solidFill>
                <a:latin typeface="Arial" panose="020B0604020202020204" pitchFamily="34" charset="0"/>
                <a:cs typeface="Arial" panose="020B0604020202020204" pitchFamily="34" charset="0"/>
              </a:rPr>
              <a:t>Descenso</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haptoglobina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Haptoglobina</a:t>
            </a:r>
            <a:r>
              <a:rPr lang="en-US" dirty="0">
                <a:solidFill>
                  <a:srgbClr val="002060"/>
                </a:solidFill>
                <a:latin typeface="Arial" panose="020B0604020202020204" pitchFamily="34" charset="0"/>
                <a:cs typeface="Arial" panose="020B0604020202020204" pitchFamily="34" charset="0"/>
              </a:rPr>
              <a:t> &lt;5,8 mg/dL) y </a:t>
            </a:r>
            <a:r>
              <a:rPr lang="en-US" dirty="0" err="1">
                <a:solidFill>
                  <a:srgbClr val="002060"/>
                </a:solidFill>
                <a:latin typeface="Arial" panose="020B0604020202020204" pitchFamily="34" charset="0"/>
                <a:cs typeface="Arial" panose="020B0604020202020204" pitchFamily="34" charset="0"/>
              </a:rPr>
              <a:t>formación</a:t>
            </a:r>
            <a:r>
              <a:rPr lang="en-US" dirty="0">
                <a:solidFill>
                  <a:srgbClr val="002060"/>
                </a:solidFill>
                <a:latin typeface="Arial" panose="020B0604020202020204" pitchFamily="34" charset="0"/>
                <a:cs typeface="Arial" panose="020B0604020202020204" pitchFamily="34" charset="0"/>
              </a:rPr>
              <a:t> de </a:t>
            </a:r>
            <a:r>
              <a:rPr lang="en-US" dirty="0" err="1">
                <a:solidFill>
                  <a:srgbClr val="002060"/>
                </a:solidFill>
                <a:latin typeface="Arial" panose="020B0604020202020204" pitchFamily="34" charset="0"/>
                <a:cs typeface="Arial" panose="020B0604020202020204" pitchFamily="34" charset="0"/>
              </a:rPr>
              <a:t>esquistocitos</a:t>
            </a:r>
            <a:r>
              <a:rPr lang="en-U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anisopoiquilocitosis</a:t>
            </a:r>
            <a:r>
              <a:rPr lang="es-ES" dirty="0">
                <a:solidFill>
                  <a:srgbClr val="002060"/>
                </a:solidFill>
                <a:latin typeface="Arial" panose="020B0604020202020204" pitchFamily="34" charset="0"/>
                <a:cs typeface="Arial" panose="020B0604020202020204" pitchFamily="34" charset="0"/>
              </a:rPr>
              <a:t>. 10% </a:t>
            </a:r>
            <a:r>
              <a:rPr lang="es-ES" dirty="0" err="1">
                <a:solidFill>
                  <a:srgbClr val="002060"/>
                </a:solidFill>
                <a:latin typeface="Arial" panose="020B0604020202020204" pitchFamily="34" charset="0"/>
                <a:cs typeface="Arial" panose="020B0604020202020204" pitchFamily="34" charset="0"/>
              </a:rPr>
              <a:t>equinocitos</a:t>
            </a:r>
            <a:r>
              <a:rPr lang="es-ES" dirty="0">
                <a:solidFill>
                  <a:srgbClr val="002060"/>
                </a:solidFill>
                <a:latin typeface="Arial" panose="020B0604020202020204" pitchFamily="34" charset="0"/>
                <a:cs typeface="Arial" panose="020B0604020202020204" pitchFamily="34" charset="0"/>
              </a:rPr>
              <a:t>. 2% </a:t>
            </a:r>
            <a:r>
              <a:rPr lang="es-ES" dirty="0" err="1">
                <a:solidFill>
                  <a:srgbClr val="002060"/>
                </a:solidFill>
                <a:latin typeface="Arial" panose="020B0604020202020204" pitchFamily="34" charset="0"/>
                <a:cs typeface="Arial" panose="020B0604020202020204" pitchFamily="34" charset="0"/>
              </a:rPr>
              <a:t>dacriocitos</a:t>
            </a:r>
            <a:r>
              <a:rPr lang="es-ES" dirty="0">
                <a:solidFill>
                  <a:srgbClr val="002060"/>
                </a:solidFill>
                <a:latin typeface="Arial" panose="020B0604020202020204" pitchFamily="34" charset="0"/>
                <a:cs typeface="Arial" panose="020B0604020202020204" pitchFamily="34" charset="0"/>
              </a:rPr>
              <a:t>. </a:t>
            </a:r>
            <a:r>
              <a:rPr lang="es-ES" b="1" dirty="0">
                <a:solidFill>
                  <a:srgbClr val="002060"/>
                </a:solidFill>
                <a:latin typeface="Arial" panose="020B0604020202020204" pitchFamily="34" charset="0"/>
                <a:cs typeface="Arial" panose="020B0604020202020204" pitchFamily="34" charset="0"/>
              </a:rPr>
              <a:t>9% </a:t>
            </a:r>
            <a:r>
              <a:rPr lang="es-ES" b="1" dirty="0" err="1">
                <a:solidFill>
                  <a:srgbClr val="002060"/>
                </a:solidFill>
                <a:latin typeface="Arial" panose="020B0604020202020204" pitchFamily="34" charset="0"/>
                <a:cs typeface="Arial" panose="020B0604020202020204" pitchFamily="34" charset="0"/>
              </a:rPr>
              <a:t>esquistocitos</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Mielemia</a:t>
            </a:r>
            <a:r>
              <a:rPr lang="es-ES" dirty="0">
                <a:solidFill>
                  <a:srgbClr val="002060"/>
                </a:solidFill>
                <a:latin typeface="Arial" panose="020B0604020202020204" pitchFamily="34" charset="0"/>
                <a:cs typeface="Arial" panose="020B0604020202020204" pitchFamily="34" charset="0"/>
              </a:rPr>
              <a:t> 4%. No </a:t>
            </a:r>
            <a:r>
              <a:rPr lang="es-ES" dirty="0" err="1">
                <a:solidFill>
                  <a:srgbClr val="002060"/>
                </a:solidFill>
                <a:latin typeface="Arial" panose="020B0604020202020204" pitchFamily="34" charset="0"/>
                <a:cs typeface="Arial" panose="020B0604020202020204" pitchFamily="34" charset="0"/>
              </a:rPr>
              <a:t>blastos</a:t>
            </a:r>
            <a:r>
              <a:rPr lang="es-ES" dirty="0">
                <a:solidFill>
                  <a:srgbClr val="002060"/>
                </a:solidFill>
                <a:latin typeface="Arial" panose="020B0604020202020204" pitchFamily="34" charset="0"/>
                <a:cs typeface="Arial" panose="020B0604020202020204" pitchFamily="34" charset="0"/>
              </a:rPr>
              <a:t>)</a:t>
            </a:r>
          </a:p>
        </p:txBody>
      </p:sp>
      <p:pic>
        <p:nvPicPr>
          <p:cNvPr id="7" name="Imagen 6"/>
          <p:cNvPicPr>
            <a:picLocks noChangeAspect="1"/>
          </p:cNvPicPr>
          <p:nvPr/>
        </p:nvPicPr>
        <p:blipFill rotWithShape="1">
          <a:blip r:embed="rId2"/>
          <a:srcRect t="1" b="2893"/>
          <a:stretch/>
        </p:blipFill>
        <p:spPr>
          <a:xfrm>
            <a:off x="1161942" y="2473122"/>
            <a:ext cx="9548520" cy="3277801"/>
          </a:xfrm>
          <a:prstGeom prst="rect">
            <a:avLst/>
          </a:prstGeom>
        </p:spPr>
      </p:pic>
      <p:pic>
        <p:nvPicPr>
          <p:cNvPr id="8" name="Imagen 7"/>
          <p:cNvPicPr>
            <a:picLocks noChangeAspect="1"/>
          </p:cNvPicPr>
          <p:nvPr/>
        </p:nvPicPr>
        <p:blipFill rotWithShape="1">
          <a:blip r:embed="rId3"/>
          <a:srcRect t="9312"/>
          <a:stretch/>
        </p:blipFill>
        <p:spPr>
          <a:xfrm>
            <a:off x="1660535" y="5844469"/>
            <a:ext cx="6963747" cy="647949"/>
          </a:xfrm>
          <a:prstGeom prst="rect">
            <a:avLst/>
          </a:prstGeom>
        </p:spPr>
      </p:pic>
      <p:sp>
        <p:nvSpPr>
          <p:cNvPr id="6" name="CuadroTexto 5">
            <a:extLst>
              <a:ext uri="{FF2B5EF4-FFF2-40B4-BE49-F238E27FC236}">
                <a16:creationId xmlns:a16="http://schemas.microsoft.com/office/drawing/2014/main" id="{64D3C1D0-E330-24A3-EA01-142A657BA0DD}"/>
              </a:ext>
            </a:extLst>
          </p:cNvPr>
          <p:cNvSpPr txBox="1"/>
          <p:nvPr/>
        </p:nvSpPr>
        <p:spPr>
          <a:xfrm>
            <a:off x="520628" y="44448"/>
            <a:ext cx="6321953"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333751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82678" y="944569"/>
            <a:ext cx="11606065" cy="4431983"/>
          </a:xfrm>
          <a:prstGeom prst="rect">
            <a:avLst/>
          </a:prstGeom>
        </p:spPr>
        <p:txBody>
          <a:bodyPr wrap="square">
            <a:spAutoFit/>
          </a:bodyPr>
          <a:lstStyle/>
          <a:p>
            <a:pPr algn="just"/>
            <a:endParaRPr lang="es-E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Consciente, agitado y desorientado. Lenguaje balbuceante </a:t>
            </a:r>
            <a:r>
              <a:rPr lang="es-ES" sz="2400" dirty="0" err="1">
                <a:solidFill>
                  <a:srgbClr val="002060"/>
                </a:solidFill>
                <a:latin typeface="Arial" panose="020B0604020202020204" pitchFamily="34" charset="0"/>
                <a:cs typeface="Arial" panose="020B0604020202020204" pitchFamily="34" charset="0"/>
              </a:rPr>
              <a:t>taquilálico</a:t>
            </a:r>
            <a:r>
              <a:rPr lang="es-ES" sz="2400" dirty="0">
                <a:solidFill>
                  <a:srgbClr val="002060"/>
                </a:solidFill>
                <a:latin typeface="Arial" panose="020B0604020202020204" pitchFamily="34" charset="0"/>
                <a:cs typeface="Arial" panose="020B0604020202020204" pitchFamily="34" charset="0"/>
              </a:rPr>
              <a:t>. Obedece órdenes verbales sencillas.</a:t>
            </a:r>
          </a:p>
          <a:p>
            <a:pPr algn="just"/>
            <a:endParaRPr lang="es-E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RM cerebral: no se puede realizar por agitación.</a:t>
            </a:r>
          </a:p>
          <a:p>
            <a:pPr algn="just"/>
            <a:endParaRPr lang="es-E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Día 20.12.2024: </a:t>
            </a:r>
            <a:r>
              <a:rPr lang="es-ES" sz="2400" dirty="0" err="1">
                <a:solidFill>
                  <a:srgbClr val="002060"/>
                </a:solidFill>
                <a:latin typeface="Arial" panose="020B0604020202020204" pitchFamily="34" charset="0"/>
                <a:cs typeface="Arial" panose="020B0604020202020204" pitchFamily="34" charset="0"/>
              </a:rPr>
              <a:t>Eculizumab</a:t>
            </a:r>
            <a:r>
              <a:rPr lang="es-ES" sz="2400" dirty="0">
                <a:solidFill>
                  <a:srgbClr val="002060"/>
                </a:solidFill>
                <a:latin typeface="Arial" panose="020B0604020202020204" pitchFamily="34" charset="0"/>
                <a:cs typeface="Arial" panose="020B0604020202020204" pitchFamily="34" charset="0"/>
              </a:rPr>
              <a:t> 900 mg. Continuamos cada 15 días. (6 meses)</a:t>
            </a:r>
          </a:p>
          <a:p>
            <a:pPr algn="just"/>
            <a:endParaRPr lang="es-ES" sz="2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Día 21.12.2024: Varios episodios de bajo nivel de conciencia (GCS 6-7) con mioclonías en extremidades derechas y desviación </a:t>
            </a:r>
            <a:r>
              <a:rPr lang="es-ES" sz="2400" dirty="0" err="1">
                <a:solidFill>
                  <a:srgbClr val="002060"/>
                </a:solidFill>
                <a:latin typeface="Arial" panose="020B0604020202020204" pitchFamily="34" charset="0"/>
                <a:cs typeface="Arial" panose="020B0604020202020204" pitchFamily="34" charset="0"/>
              </a:rPr>
              <a:t>oculocefálica</a:t>
            </a:r>
            <a:r>
              <a:rPr lang="es-ES" sz="2400" dirty="0">
                <a:solidFill>
                  <a:srgbClr val="002060"/>
                </a:solidFill>
                <a:latin typeface="Arial" panose="020B0604020202020204" pitchFamily="34" charset="0"/>
                <a:cs typeface="Arial" panose="020B0604020202020204" pitchFamily="34" charset="0"/>
              </a:rPr>
              <a:t>. </a:t>
            </a:r>
          </a:p>
          <a:p>
            <a:pPr marL="742950" lvl="1" indent="-28575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A los pocos minutos, recuperación de nivel de consciencia hasta GCS 12 con habla </a:t>
            </a:r>
            <a:r>
              <a:rPr lang="es-ES" sz="2400" dirty="0" err="1">
                <a:solidFill>
                  <a:srgbClr val="002060"/>
                </a:solidFill>
                <a:latin typeface="Arial" panose="020B0604020202020204" pitchFamily="34" charset="0"/>
                <a:cs typeface="Arial" panose="020B0604020202020204" pitchFamily="34" charset="0"/>
              </a:rPr>
              <a:t>farfullante</a:t>
            </a:r>
            <a:r>
              <a:rPr lang="es-ES" sz="2400" dirty="0">
                <a:solidFill>
                  <a:srgbClr val="002060"/>
                </a:solidFill>
                <a:latin typeface="Arial" panose="020B0604020202020204" pitchFamily="34" charset="0"/>
                <a:cs typeface="Arial" panose="020B0604020202020204" pitchFamily="34" charset="0"/>
              </a:rPr>
              <a:t> y desorientación.</a:t>
            </a:r>
          </a:p>
        </p:txBody>
      </p:sp>
      <p:sp>
        <p:nvSpPr>
          <p:cNvPr id="8" name="CuadroTexto 7"/>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
        <p:nvSpPr>
          <p:cNvPr id="4" name="Rectángulo 3"/>
          <p:cNvSpPr/>
          <p:nvPr/>
        </p:nvSpPr>
        <p:spPr>
          <a:xfrm>
            <a:off x="5319212" y="5606384"/>
            <a:ext cx="1215857" cy="769441"/>
          </a:xfrm>
          <a:prstGeom prst="rect">
            <a:avLst/>
          </a:prstGeom>
        </p:spPr>
        <p:txBody>
          <a:bodyPr wrap="square">
            <a:spAutoFit/>
          </a:bodyPr>
          <a:lstStyle/>
          <a:p>
            <a:r>
              <a:rPr lang="es-ES" sz="4400" b="1" dirty="0">
                <a:solidFill>
                  <a:srgbClr val="C00000"/>
                </a:solidFill>
                <a:latin typeface="Arial" panose="020B0604020202020204" pitchFamily="34" charset="0"/>
                <a:cs typeface="Arial" panose="020B0604020202020204" pitchFamily="34" charset="0"/>
              </a:rPr>
              <a:t>UCI</a:t>
            </a:r>
            <a:endParaRPr lang="es-ES" sz="4400" dirty="0"/>
          </a:p>
        </p:txBody>
      </p:sp>
    </p:spTree>
    <p:extLst>
      <p:ext uri="{BB962C8B-B14F-4D97-AF65-F5344CB8AC3E}">
        <p14:creationId xmlns:p14="http://schemas.microsoft.com/office/powerpoint/2010/main" val="319882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807513" y="875432"/>
            <a:ext cx="5903650" cy="646331"/>
          </a:xfrm>
          <a:prstGeom prst="rect">
            <a:avLst/>
          </a:prstGeom>
          <a:noFill/>
        </p:spPr>
        <p:txBody>
          <a:bodyPr wrap="square" rtlCol="0">
            <a:spAutoFit/>
          </a:bodyPr>
          <a:lstStyle/>
          <a:p>
            <a:r>
              <a:rPr lang="es-ES" sz="3600" b="1" dirty="0">
                <a:solidFill>
                  <a:srgbClr val="C00000"/>
                </a:solidFill>
                <a:latin typeface="Arial" panose="020B0604020202020204" pitchFamily="34" charset="0"/>
                <a:cs typeface="Arial" panose="020B0604020202020204" pitchFamily="34" charset="0"/>
              </a:rPr>
              <a:t>UCI: 21.12.2024</a:t>
            </a:r>
          </a:p>
        </p:txBody>
      </p:sp>
      <p:pic>
        <p:nvPicPr>
          <p:cNvPr id="1028" name="Picture 4" descr="Unidad de Cuidados Intensivos (U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575" y="125486"/>
            <a:ext cx="2944480" cy="235558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11938" y="2726848"/>
            <a:ext cx="11968121" cy="3693319"/>
          </a:xfrm>
          <a:prstGeom prst="rect">
            <a:avLst/>
          </a:prstGeom>
        </p:spPr>
        <p:txBody>
          <a:bodyPr wrap="square">
            <a:spAutoFit/>
          </a:bodyPr>
          <a:lstStyle/>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Ventilación mecánica y sedación.</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EEG (23.12.2024): compatible con una afectación encefálica difusa e inespecífica. No actividad epileptiforme. No status.</a:t>
            </a:r>
          </a:p>
          <a:p>
            <a:pPr marL="285750" indent="-285750" algn="just">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Resonancia cerebral (24.12.2024): No se evidencian alteraciones de señal patológicas en el cerebro, tronco cerebral ni en el cerebelo. Sin evidencia de lesiones hemorrágicas </a:t>
            </a:r>
            <a:r>
              <a:rPr lang="es-ES" sz="2000" dirty="0" err="1">
                <a:solidFill>
                  <a:srgbClr val="002060"/>
                </a:solidFill>
                <a:latin typeface="Arial" panose="020B0604020202020204" pitchFamily="34" charset="0"/>
                <a:cs typeface="Arial" panose="020B0604020202020204" pitchFamily="34" charset="0"/>
              </a:rPr>
              <a:t>intraparenquimatosas</a:t>
            </a:r>
            <a:r>
              <a:rPr lang="es-ES" sz="2000" dirty="0">
                <a:solidFill>
                  <a:srgbClr val="002060"/>
                </a:solidFill>
                <a:latin typeface="Arial" panose="020B0604020202020204" pitchFamily="34" charset="0"/>
                <a:cs typeface="Arial" panose="020B0604020202020204" pitchFamily="34" charset="0"/>
              </a:rPr>
              <a:t> antiguas. Permeabilidad del árbol arterial intracraneal. Discreta atrofia cortical cerebral difusa. </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b="1" dirty="0">
                <a:solidFill>
                  <a:srgbClr val="002060"/>
                </a:solidFill>
                <a:latin typeface="Arial" panose="020B0604020202020204" pitchFamily="34" charset="0"/>
                <a:cs typeface="Arial" panose="020B0604020202020204" pitchFamily="34" charset="0"/>
              </a:rPr>
              <a:t>Suspender CNI (</a:t>
            </a:r>
            <a:r>
              <a:rPr lang="es-ES" sz="2000" b="1" dirty="0" err="1">
                <a:solidFill>
                  <a:srgbClr val="002060"/>
                </a:solidFill>
                <a:latin typeface="Arial" panose="020B0604020202020204" pitchFamily="34" charset="0"/>
                <a:cs typeface="Arial" panose="020B0604020202020204" pitchFamily="34" charset="0"/>
              </a:rPr>
              <a:t>CyA</a:t>
            </a:r>
            <a:r>
              <a:rPr lang="es-ES" sz="2000" b="1" dirty="0">
                <a:solidFill>
                  <a:srgbClr val="002060"/>
                </a:solidFill>
                <a:latin typeface="Arial" panose="020B0604020202020204" pitchFamily="34" charset="0"/>
                <a:cs typeface="Arial" panose="020B0604020202020204" pitchFamily="34" charset="0"/>
              </a:rPr>
              <a:t>) (26.12.2024).</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Inicio </a:t>
            </a:r>
            <a:r>
              <a:rPr lang="es-ES" sz="2000" dirty="0" err="1">
                <a:solidFill>
                  <a:srgbClr val="002060"/>
                </a:solidFill>
                <a:latin typeface="Arial" panose="020B0604020202020204" pitchFamily="34" charset="0"/>
                <a:cs typeface="Arial" panose="020B0604020202020204" pitchFamily="34" charset="0"/>
              </a:rPr>
              <a:t>Belatacept</a:t>
            </a:r>
            <a:r>
              <a:rPr lang="es-ES" sz="2000" dirty="0">
                <a:solidFill>
                  <a:srgbClr val="002060"/>
                </a:solidFill>
                <a:latin typeface="Arial" panose="020B0604020202020204" pitchFamily="34" charset="0"/>
                <a:cs typeface="Arial" panose="020B0604020202020204" pitchFamily="34" charset="0"/>
              </a:rPr>
              <a:t> a dosis de 10 mg por kg de peso IV el día 28.12.2024</a:t>
            </a:r>
            <a:r>
              <a:rPr lang="es-ES" dirty="0">
                <a:solidFill>
                  <a:srgbClr val="002060"/>
                </a:solidFill>
                <a:latin typeface="Arial" panose="020B0604020202020204" pitchFamily="34" charset="0"/>
                <a:cs typeface="Arial" panose="020B0604020202020204" pitchFamily="34" charset="0"/>
              </a:rPr>
              <a:t>.</a:t>
            </a:r>
          </a:p>
          <a:p>
            <a:endParaRPr lang="es-ES" dirty="0">
              <a:solidFill>
                <a:srgbClr val="002060"/>
              </a:solidFill>
              <a:latin typeface="Arial" panose="020B0604020202020204" pitchFamily="34" charset="0"/>
              <a:cs typeface="Arial" panose="020B0604020202020204" pitchFamily="34" charset="0"/>
            </a:endParaRPr>
          </a:p>
          <a:p>
            <a:endParaRPr lang="es-ES" dirty="0">
              <a:solidFill>
                <a:srgbClr val="002060"/>
              </a:solidFill>
              <a:latin typeface="Arial" panose="020B0604020202020204" pitchFamily="34" charset="0"/>
              <a:cs typeface="Arial" panose="020B0604020202020204" pitchFamily="34" charset="0"/>
            </a:endParaRPr>
          </a:p>
          <a:p>
            <a:endParaRPr lang="es-E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340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293455" y="1142849"/>
            <a:ext cx="11605088" cy="4770537"/>
          </a:xfrm>
          <a:prstGeom prst="rect">
            <a:avLst/>
          </a:prstGeom>
        </p:spPr>
        <p:txBody>
          <a:bodyPr wrap="square">
            <a:spAutoFit/>
          </a:bodyPr>
          <a:lstStyle/>
          <a:p>
            <a:r>
              <a:rPr lang="es-ES" sz="2400" b="1" dirty="0">
                <a:solidFill>
                  <a:srgbClr val="C00000"/>
                </a:solidFill>
                <a:latin typeface="Arial" panose="020B0604020202020204" pitchFamily="34" charset="0"/>
                <a:cs typeface="Arial" panose="020B0604020202020204" pitchFamily="34" charset="0"/>
              </a:rPr>
              <a:t>Nueva pauta de inmunosupresión:</a:t>
            </a:r>
          </a:p>
          <a:p>
            <a:endParaRPr lang="es-ES"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err="1">
                <a:solidFill>
                  <a:srgbClr val="002060"/>
                </a:solidFill>
                <a:latin typeface="Arial" panose="020B0604020202020204" pitchFamily="34" charset="0"/>
                <a:cs typeface="Arial" panose="020B0604020202020204" pitchFamily="34" charset="0"/>
              </a:rPr>
              <a:t>Belatacept</a:t>
            </a:r>
            <a:r>
              <a:rPr lang="es-ES" sz="2000" dirty="0">
                <a:solidFill>
                  <a:srgbClr val="002060"/>
                </a:solidFill>
                <a:latin typeface="Arial" panose="020B0604020202020204" pitchFamily="34" charset="0"/>
                <a:cs typeface="Arial" panose="020B0604020202020204" pitchFamily="34" charset="0"/>
              </a:rPr>
              <a:t> a dosis de 10 mg por kg de peso: cada 15 días.</a:t>
            </a:r>
            <a:endParaRPr lang="en-U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err="1">
                <a:solidFill>
                  <a:srgbClr val="002060"/>
                </a:solidFill>
                <a:latin typeface="Arial" panose="020B0604020202020204" pitchFamily="34" charset="0"/>
                <a:cs typeface="Arial" panose="020B0604020202020204" pitchFamily="34" charset="0"/>
              </a:rPr>
              <a:t>Prednisona</a:t>
            </a:r>
            <a:r>
              <a:rPr lang="es-ES" sz="2000" dirty="0">
                <a:solidFill>
                  <a:srgbClr val="002060"/>
                </a:solidFill>
                <a:latin typeface="Arial" panose="020B0604020202020204" pitchFamily="34" charset="0"/>
                <a:cs typeface="Arial" panose="020B0604020202020204" pitchFamily="34" charset="0"/>
              </a:rPr>
              <a:t> 20 mg/día</a:t>
            </a:r>
          </a:p>
          <a:p>
            <a:endParaRPr lang="es-ES" dirty="0">
              <a:solidFill>
                <a:srgbClr val="002060"/>
              </a:solidFill>
              <a:latin typeface="Arial" panose="020B0604020202020204" pitchFamily="34" charset="0"/>
              <a:cs typeface="Arial" panose="020B0604020202020204" pitchFamily="34" charset="0"/>
            </a:endParaRPr>
          </a:p>
          <a:p>
            <a:r>
              <a:rPr lang="es-ES" sz="2400" b="1" dirty="0">
                <a:solidFill>
                  <a:srgbClr val="C00000"/>
                </a:solidFill>
                <a:latin typeface="Arial" panose="020B0604020202020204" pitchFamily="34" charset="0"/>
                <a:cs typeface="Arial" panose="020B0604020202020204" pitchFamily="34" charset="0"/>
              </a:rPr>
              <a:t>Evolución en UCI favorable:</a:t>
            </a:r>
          </a:p>
          <a:p>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Recupera función renal. </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Recupera plaquetas</a:t>
            </a:r>
          </a:p>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Hto</a:t>
            </a:r>
            <a:r>
              <a:rPr lang="es-ES" sz="2000" dirty="0">
                <a:solidFill>
                  <a:srgbClr val="002060"/>
                </a:solidFill>
                <a:latin typeface="Arial" panose="020B0604020202020204" pitchFamily="34" charset="0"/>
                <a:cs typeface="Arial" panose="020B0604020202020204" pitchFamily="34" charset="0"/>
              </a:rPr>
              <a:t> estable.</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EEG compatible con una afectación encefálica difusa e inespecífica de probable origen metabólico como primera posibilidad. No actividad epileptiforme.</a:t>
            </a:r>
          </a:p>
          <a:p>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Extubado</a:t>
            </a:r>
            <a:r>
              <a:rPr lang="es-ES" sz="2000" dirty="0">
                <a:solidFill>
                  <a:srgbClr val="002060"/>
                </a:solidFill>
                <a:latin typeface="Arial" panose="020B0604020202020204" pitchFamily="34" charset="0"/>
                <a:cs typeface="Arial" panose="020B0604020202020204" pitchFamily="34" charset="0"/>
              </a:rPr>
              <a:t> 05.01.205</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Alta a planta 07.01.2025</a:t>
            </a:r>
          </a:p>
        </p:txBody>
      </p:sp>
      <p:sp>
        <p:nvSpPr>
          <p:cNvPr id="5" name="CuadroTexto 4">
            <a:extLst>
              <a:ext uri="{FF2B5EF4-FFF2-40B4-BE49-F238E27FC236}">
                <a16:creationId xmlns:a16="http://schemas.microsoft.com/office/drawing/2014/main" id="{F41B1DEB-BA75-5C3D-1BE8-34D9EA1F777A}"/>
              </a:ext>
            </a:extLst>
          </p:cNvPr>
          <p:cNvSpPr txBox="1"/>
          <p:nvPr/>
        </p:nvSpPr>
        <p:spPr>
          <a:xfrm>
            <a:off x="692458" y="210627"/>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169360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257836" y="1074509"/>
            <a:ext cx="11052700" cy="5324535"/>
          </a:xfrm>
          <a:prstGeom prst="rect">
            <a:avLst/>
          </a:prstGeom>
        </p:spPr>
        <p:txBody>
          <a:bodyPr wrap="square">
            <a:spAutoFit/>
          </a:bodyPr>
          <a:lstStyle/>
          <a:p>
            <a:endParaRPr lang="es-ES" dirty="0">
              <a:solidFill>
                <a:srgbClr val="002060"/>
              </a:solidFill>
              <a:latin typeface="Arial" panose="020B0604020202020204" pitchFamily="34" charset="0"/>
              <a:cs typeface="Arial" panose="020B0604020202020204" pitchFamily="34" charset="0"/>
            </a:endParaRPr>
          </a:p>
          <a:p>
            <a:r>
              <a:rPr lang="es-ES" sz="2400" b="1" dirty="0">
                <a:solidFill>
                  <a:srgbClr val="C00000"/>
                </a:solidFill>
                <a:latin typeface="Arial" panose="020B0604020202020204" pitchFamily="34" charset="0"/>
                <a:cs typeface="Arial" panose="020B0604020202020204" pitchFamily="34" charset="0"/>
              </a:rPr>
              <a:t>Evolución en Planta:</a:t>
            </a:r>
          </a:p>
          <a:p>
            <a:endParaRPr lang="es-ES"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Hto</a:t>
            </a:r>
            <a:r>
              <a:rPr lang="es-ES" sz="2000" dirty="0">
                <a:solidFill>
                  <a:srgbClr val="002060"/>
                </a:solidFill>
                <a:latin typeface="Arial" panose="020B0604020202020204" pitchFamily="34" charset="0"/>
                <a:cs typeface="Arial" panose="020B0604020202020204" pitchFamily="34" charset="0"/>
              </a:rPr>
              <a:t> y plaquetas estables.</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Función renal normal</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Infección por CMV tratada con </a:t>
            </a:r>
            <a:r>
              <a:rPr lang="es-ES" sz="2000" dirty="0" err="1">
                <a:solidFill>
                  <a:srgbClr val="002060"/>
                </a:solidFill>
                <a:latin typeface="Arial" panose="020B0604020202020204" pitchFamily="34" charset="0"/>
                <a:cs typeface="Arial" panose="020B0604020202020204" pitchFamily="34" charset="0"/>
              </a:rPr>
              <a:t>valganciclovir</a:t>
            </a: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Alta hospitalaria  22.01.2025</a:t>
            </a:r>
          </a:p>
          <a:p>
            <a:pPr marL="742950" lvl="1"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MMF 500 mg/12h</a:t>
            </a:r>
          </a:p>
          <a:p>
            <a:pPr marL="742950" lvl="1"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Prednisona</a:t>
            </a:r>
            <a:r>
              <a:rPr lang="es-ES" sz="2000" dirty="0">
                <a:solidFill>
                  <a:srgbClr val="002060"/>
                </a:solidFill>
                <a:latin typeface="Arial" panose="020B0604020202020204" pitchFamily="34" charset="0"/>
                <a:cs typeface="Arial" panose="020B0604020202020204" pitchFamily="34" charset="0"/>
              </a:rPr>
              <a:t> 20 mg</a:t>
            </a:r>
          </a:p>
          <a:p>
            <a:pPr marL="742950" lvl="1"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Belatacept</a:t>
            </a:r>
            <a:r>
              <a:rPr lang="es-ES" sz="2000" dirty="0">
                <a:solidFill>
                  <a:srgbClr val="002060"/>
                </a:solidFill>
                <a:latin typeface="Arial" panose="020B0604020202020204" pitchFamily="34" charset="0"/>
                <a:cs typeface="Arial" panose="020B0604020202020204" pitchFamily="34" charset="0"/>
              </a:rPr>
              <a:t> 10 mg/kg /15 días (durante 4 meses). Posteriormente 5 mg/kg cada mes.</a:t>
            </a:r>
          </a:p>
          <a:p>
            <a:pPr lvl="1"/>
            <a:endParaRPr lang="es-ES" sz="20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Eculizumab</a:t>
            </a:r>
            <a:r>
              <a:rPr lang="es-ES" sz="2000" dirty="0">
                <a:solidFill>
                  <a:srgbClr val="002060"/>
                </a:solidFill>
                <a:latin typeface="Arial" panose="020B0604020202020204" pitchFamily="34" charset="0"/>
                <a:cs typeface="Arial" panose="020B0604020202020204" pitchFamily="34" charset="0"/>
              </a:rPr>
              <a:t> /15 días</a:t>
            </a:r>
          </a:p>
          <a:p>
            <a:pPr marL="742950" lvl="1"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Profilaxis con </a:t>
            </a:r>
            <a:r>
              <a:rPr lang="es-ES" sz="2000" dirty="0" err="1">
                <a:solidFill>
                  <a:srgbClr val="002060"/>
                </a:solidFill>
                <a:latin typeface="Arial" panose="020B0604020202020204" pitchFamily="34" charset="0"/>
                <a:cs typeface="Arial" panose="020B0604020202020204" pitchFamily="34" charset="0"/>
              </a:rPr>
              <a:t>Trimetoprim</a:t>
            </a:r>
            <a:r>
              <a:rPr lang="es-ES" sz="2000" dirty="0">
                <a:solidFill>
                  <a:srgbClr val="002060"/>
                </a:solidFill>
                <a:latin typeface="Arial" panose="020B0604020202020204" pitchFamily="34" charset="0"/>
                <a:cs typeface="Arial" panose="020B0604020202020204" pitchFamily="34" charset="0"/>
              </a:rPr>
              <a:t>/sulfametoxazol, </a:t>
            </a:r>
            <a:r>
              <a:rPr lang="es-ES" sz="2000" dirty="0" err="1">
                <a:solidFill>
                  <a:srgbClr val="002060"/>
                </a:solidFill>
                <a:latin typeface="Arial" panose="020B0604020202020204" pitchFamily="34" charset="0"/>
                <a:cs typeface="Arial" panose="020B0604020202020204" pitchFamily="34" charset="0"/>
              </a:rPr>
              <a:t>Fenoximetilpenicilina</a:t>
            </a:r>
            <a:r>
              <a:rPr lang="es-ES" sz="2000" dirty="0">
                <a:solidFill>
                  <a:srgbClr val="002060"/>
                </a:solidFill>
                <a:latin typeface="Arial" panose="020B0604020202020204" pitchFamily="34" charset="0"/>
                <a:cs typeface="Arial" panose="020B0604020202020204" pitchFamily="34" charset="0"/>
              </a:rPr>
              <a:t>, </a:t>
            </a:r>
            <a:r>
              <a:rPr lang="es-ES" sz="2000" dirty="0" err="1">
                <a:solidFill>
                  <a:srgbClr val="002060"/>
                </a:solidFill>
                <a:latin typeface="Arial" panose="020B0604020202020204" pitchFamily="34" charset="0"/>
                <a:cs typeface="Arial" panose="020B0604020202020204" pitchFamily="34" charset="0"/>
              </a:rPr>
              <a:t>Valganciclovir</a:t>
            </a:r>
            <a:r>
              <a:rPr lang="es-ES" sz="2000" dirty="0">
                <a:solidFill>
                  <a:srgbClr val="002060"/>
                </a:solidFill>
                <a:latin typeface="Arial" panose="020B0604020202020204" pitchFamily="34" charset="0"/>
                <a:cs typeface="Arial" panose="020B0604020202020204" pitchFamily="34" charset="0"/>
              </a:rPr>
              <a:t>, </a:t>
            </a:r>
            <a:r>
              <a:rPr lang="es-ES" sz="2000" dirty="0" err="1">
                <a:solidFill>
                  <a:srgbClr val="002060"/>
                </a:solidFill>
                <a:latin typeface="Arial" panose="020B0604020202020204" pitchFamily="34" charset="0"/>
                <a:cs typeface="Arial" panose="020B0604020202020204" pitchFamily="34" charset="0"/>
              </a:rPr>
              <a:t>Entecavir</a:t>
            </a:r>
            <a:r>
              <a:rPr lang="es-ES" sz="2000" dirty="0">
                <a:solidFill>
                  <a:srgbClr val="002060"/>
                </a:solidFill>
                <a:latin typeface="Arial" panose="020B0604020202020204" pitchFamily="34" charset="0"/>
                <a:cs typeface="Arial" panose="020B0604020202020204" pitchFamily="34" charset="0"/>
              </a:rPr>
              <a:t>.</a:t>
            </a:r>
          </a:p>
          <a:p>
            <a:pPr lvl="1"/>
            <a:endParaRPr lang="es-ES" sz="2000"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F03AADA-D694-665B-F8AA-E4C0B7B23797}"/>
              </a:ext>
            </a:extLst>
          </p:cNvPr>
          <p:cNvSpPr txBox="1"/>
          <p:nvPr/>
        </p:nvSpPr>
        <p:spPr>
          <a:xfrm>
            <a:off x="425107" y="288941"/>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345053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7B937-DF95-BAAE-A84D-482441F5393F}"/>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5BD53400-7570-87CB-ED38-FD78331EF0C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54DF9807-B09E-85CD-5A16-3A845805DE28}"/>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AF794C3-0D0C-6BFB-ABA6-805FEB2548D7}"/>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569139" y="3244358"/>
            <a:ext cx="5526860" cy="2686668"/>
          </a:xfrm>
          <a:prstGeom prst="rect">
            <a:avLst/>
          </a:prstGeom>
        </p:spPr>
      </p:pic>
      <p:pic>
        <p:nvPicPr>
          <p:cNvPr id="8" name="Imagen 7">
            <a:extLst>
              <a:ext uri="{FF2B5EF4-FFF2-40B4-BE49-F238E27FC236}">
                <a16:creationId xmlns:a16="http://schemas.microsoft.com/office/drawing/2014/main" id="{0D3AD94C-001B-EB2B-FC11-DF92C7CBBF2F}"/>
              </a:ext>
            </a:extLst>
          </p:cNvPr>
          <p:cNvPicPr>
            <a:picLocks noChangeAspect="1"/>
          </p:cNvPicPr>
          <p:nvPr/>
        </p:nvPicPr>
        <p:blipFill>
          <a:blip r:embed="rId3"/>
          <a:stretch>
            <a:fillRect/>
          </a:stretch>
        </p:blipFill>
        <p:spPr>
          <a:xfrm>
            <a:off x="6135075" y="3244358"/>
            <a:ext cx="5620534" cy="2695951"/>
          </a:xfrm>
          <a:prstGeom prst="rect">
            <a:avLst/>
          </a:prstGeom>
        </p:spPr>
      </p:pic>
      <p:pic>
        <p:nvPicPr>
          <p:cNvPr id="9" name="Imagen 8"/>
          <p:cNvPicPr>
            <a:picLocks noChangeAspect="1"/>
          </p:cNvPicPr>
          <p:nvPr/>
        </p:nvPicPr>
        <p:blipFill>
          <a:blip r:embed="rId4"/>
          <a:stretch>
            <a:fillRect/>
          </a:stretch>
        </p:blipFill>
        <p:spPr>
          <a:xfrm>
            <a:off x="393756" y="333955"/>
            <a:ext cx="5591955" cy="2676899"/>
          </a:xfrm>
          <a:prstGeom prst="rect">
            <a:avLst/>
          </a:prstGeom>
        </p:spPr>
      </p:pic>
      <p:pic>
        <p:nvPicPr>
          <p:cNvPr id="11" name="Imagen 10"/>
          <p:cNvPicPr>
            <a:picLocks noChangeAspect="1"/>
          </p:cNvPicPr>
          <p:nvPr/>
        </p:nvPicPr>
        <p:blipFill>
          <a:blip r:embed="rId5"/>
          <a:stretch>
            <a:fillRect/>
          </a:stretch>
        </p:blipFill>
        <p:spPr>
          <a:xfrm>
            <a:off x="6304140" y="333955"/>
            <a:ext cx="5620534" cy="2762636"/>
          </a:xfrm>
          <a:prstGeom prst="rect">
            <a:avLst/>
          </a:prstGeom>
        </p:spPr>
      </p:pic>
    </p:spTree>
    <p:extLst>
      <p:ext uri="{BB962C8B-B14F-4D97-AF65-F5344CB8AC3E}">
        <p14:creationId xmlns:p14="http://schemas.microsoft.com/office/powerpoint/2010/main" val="189869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8BC1-F07D-A386-87FD-D4292E1CAEA8}"/>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DF3FFC63-B9BA-B9AE-0E9C-58AA6D49FA4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379B4EB6-F3BB-F4C2-BD3A-9AF66CAF09B8}"/>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22B4CA-B3BC-C059-5BA7-55706A83B36B}"/>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275207" y="1747901"/>
            <a:ext cx="8407153" cy="4154984"/>
          </a:xfrm>
          <a:prstGeom prst="rect">
            <a:avLst/>
          </a:prstGeom>
          <a:noFill/>
        </p:spPr>
        <p:txBody>
          <a:bodyPr wrap="square" rtlCol="0">
            <a:spAutoFit/>
          </a:bodyPr>
          <a:lstStyle/>
          <a:p>
            <a:pPr lvl="0"/>
            <a:r>
              <a:rPr lang="es-ES" sz="2800" b="1" dirty="0">
                <a:solidFill>
                  <a:srgbClr val="002060"/>
                </a:solidFill>
                <a:latin typeface="Arial" panose="020B0604020202020204" pitchFamily="34" charset="0"/>
                <a:cs typeface="Arial" panose="020B0604020202020204" pitchFamily="34" charset="0"/>
              </a:rPr>
              <a:t>Evolución de su enfermedad hepática:</a:t>
            </a:r>
            <a:endParaRPr lang="en-US" sz="2800" b="1" dirty="0">
              <a:solidFill>
                <a:srgbClr val="00206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Descompensación hidrópica inicialmente tratada con diuréticos y en el momento de inclusión en lista para </a:t>
            </a:r>
            <a:r>
              <a:rPr lang="es-ES" sz="2000" dirty="0" err="1">
                <a:solidFill>
                  <a:srgbClr val="002060"/>
                </a:solidFill>
                <a:latin typeface="Arial" panose="020B0604020202020204" pitchFamily="34" charset="0"/>
                <a:cs typeface="Arial" panose="020B0604020202020204" pitchFamily="34" charset="0"/>
              </a:rPr>
              <a:t>Tx</a:t>
            </a:r>
            <a:r>
              <a:rPr lang="es-ES" sz="2000" dirty="0">
                <a:solidFill>
                  <a:srgbClr val="002060"/>
                </a:solidFill>
                <a:latin typeface="Arial" panose="020B0604020202020204" pitchFamily="34" charset="0"/>
                <a:cs typeface="Arial" panose="020B0604020202020204" pitchFamily="34" charset="0"/>
              </a:rPr>
              <a:t> catalogada como refractaria, en programa de paracentesis evacuadoras.</a:t>
            </a:r>
          </a:p>
          <a:p>
            <a:pPr marL="342900" lvl="0" indent="-342900">
              <a:buFont typeface="Wingdings" panose="05000000000000000000" pitchFamily="2" charset="2"/>
              <a:buChar char="Ø"/>
            </a:pPr>
            <a:endParaRPr lang="en-US" sz="2000" dirty="0">
              <a:solidFill>
                <a:srgbClr val="00206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Encefalopatía hepática episódica.</a:t>
            </a:r>
          </a:p>
          <a:p>
            <a:pPr lvl="0"/>
            <a:endParaRPr lang="en-US" sz="2000" dirty="0">
              <a:solidFill>
                <a:srgbClr val="00206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Hemorragia varicosa en profilaxis con betabloqueantes + ligadura.</a:t>
            </a:r>
          </a:p>
          <a:p>
            <a:pPr marL="342900" lvl="0" indent="-34290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Meld</a:t>
            </a:r>
            <a:r>
              <a:rPr lang="es-ES" sz="2000" dirty="0">
                <a:solidFill>
                  <a:srgbClr val="002060"/>
                </a:solidFill>
                <a:latin typeface="Arial" panose="020B0604020202020204" pitchFamily="34" charset="0"/>
                <a:cs typeface="Arial" panose="020B0604020202020204" pitchFamily="34" charset="0"/>
              </a:rPr>
              <a:t> 20</a:t>
            </a:r>
            <a:br>
              <a:rPr lang="es-E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sp>
        <p:nvSpPr>
          <p:cNvPr id="8" name="CuadroTexto 7"/>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pic>
        <p:nvPicPr>
          <p:cNvPr id="11" name="Picture 2" descr="Ascitis - Wikipedia, la enciclopedia libre">
            <a:extLst>
              <a:ext uri="{FF2B5EF4-FFF2-40B4-BE49-F238E27FC236}">
                <a16:creationId xmlns:a16="http://schemas.microsoft.com/office/drawing/2014/main" id="{7BA1FF00-37EB-F119-E3D5-900C8EE5D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46" y="2472051"/>
            <a:ext cx="2572217" cy="294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1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17788" y="1024440"/>
            <a:ext cx="11052700" cy="5509200"/>
          </a:xfrm>
          <a:prstGeom prst="rect">
            <a:avLst/>
          </a:prstGeom>
        </p:spPr>
        <p:txBody>
          <a:bodyPr wrap="square">
            <a:spAutoFit/>
          </a:bodyPr>
          <a:lstStyle/>
          <a:p>
            <a:endParaRPr lang="es-ES" sz="2400" b="1" dirty="0">
              <a:solidFill>
                <a:srgbClr val="C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Estudio genético para detectar mutaciones en los genes reguladores del complemento: negativo.</a:t>
            </a:r>
          </a:p>
          <a:p>
            <a:pPr marL="342900" indent="-342900">
              <a:buFont typeface="Wingdings" panose="05000000000000000000" pitchFamily="2" charset="2"/>
              <a:buChar char="Ø"/>
            </a:pPr>
            <a:endParaRPr lang="es-ES" sz="24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Finalizó </a:t>
            </a:r>
            <a:r>
              <a:rPr lang="es-ES" sz="2400" dirty="0" err="1">
                <a:solidFill>
                  <a:srgbClr val="002060"/>
                </a:solidFill>
                <a:latin typeface="Arial" panose="020B0604020202020204" pitchFamily="34" charset="0"/>
                <a:cs typeface="Arial" panose="020B0604020202020204" pitchFamily="34" charset="0"/>
              </a:rPr>
              <a:t>Eculizumab</a:t>
            </a:r>
            <a:r>
              <a:rPr lang="es-ES" sz="2400" dirty="0">
                <a:solidFill>
                  <a:srgbClr val="002060"/>
                </a:solidFill>
                <a:latin typeface="Arial" panose="020B0604020202020204" pitchFamily="34" charset="0"/>
                <a:cs typeface="Arial" panose="020B0604020202020204" pitchFamily="34" charset="0"/>
              </a:rPr>
              <a:t> en Junio 2025 (6 meses de tratamiento).</a:t>
            </a:r>
            <a:endParaRPr lang="es-ES" sz="2400" b="1" dirty="0">
              <a:solidFill>
                <a:srgbClr val="C00000"/>
              </a:solidFill>
              <a:latin typeface="Arial" panose="020B0604020202020204" pitchFamily="34" charset="0"/>
              <a:cs typeface="Arial" panose="020B0604020202020204" pitchFamily="34" charset="0"/>
            </a:endParaRPr>
          </a:p>
          <a:p>
            <a:endParaRPr lang="es-ES" sz="2400" b="1" dirty="0">
              <a:solidFill>
                <a:srgbClr val="C00000"/>
              </a:solidFill>
              <a:latin typeface="Arial" panose="020B0604020202020204" pitchFamily="34" charset="0"/>
              <a:cs typeface="Arial" panose="020B0604020202020204" pitchFamily="34" charset="0"/>
            </a:endParaRPr>
          </a:p>
          <a:p>
            <a:r>
              <a:rPr lang="es-ES" sz="2400" b="1" dirty="0">
                <a:solidFill>
                  <a:srgbClr val="C00000"/>
                </a:solidFill>
                <a:latin typeface="Arial" panose="020B0604020202020204" pitchFamily="34" charset="0"/>
                <a:cs typeface="Arial" panose="020B0604020202020204" pitchFamily="34" charset="0"/>
              </a:rPr>
              <a:t>Inmunosupresión actual:</a:t>
            </a:r>
          </a:p>
          <a:p>
            <a:endParaRPr lang="es-ES"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sz="2400" dirty="0" err="1">
                <a:solidFill>
                  <a:srgbClr val="002060"/>
                </a:solidFill>
                <a:latin typeface="Arial" panose="020B0604020202020204" pitchFamily="34" charset="0"/>
                <a:cs typeface="Arial" panose="020B0604020202020204" pitchFamily="34" charset="0"/>
              </a:rPr>
              <a:t>Belatacept</a:t>
            </a:r>
            <a:r>
              <a:rPr lang="es-ES" sz="2400" dirty="0">
                <a:solidFill>
                  <a:srgbClr val="002060"/>
                </a:solidFill>
                <a:latin typeface="Arial" panose="020B0604020202020204" pitchFamily="34" charset="0"/>
                <a:cs typeface="Arial" panose="020B0604020202020204" pitchFamily="34" charset="0"/>
              </a:rPr>
              <a:t> a dosis de 10 mg por kg de peso: cada 15 días durante 4 meses. </a:t>
            </a:r>
          </a:p>
          <a:p>
            <a:pPr marL="800100" lvl="1" indent="-342900">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Desde Mayo 2025: 5 mg/kg cada mes.</a:t>
            </a:r>
            <a:r>
              <a:rPr lang="en-US" sz="2400" dirty="0">
                <a:solidFill>
                  <a:srgbClr val="002060"/>
                </a:solidFill>
                <a:latin typeface="Arial" panose="020B0604020202020204" pitchFamily="34" charset="0"/>
                <a:cs typeface="Arial" panose="020B0604020202020204" pitchFamily="34" charset="0"/>
              </a:rPr>
              <a:t> </a:t>
            </a:r>
          </a:p>
          <a:p>
            <a:pPr lvl="1"/>
            <a:endParaRPr lang="en-US" sz="24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MMF 250 mg/12h</a:t>
            </a:r>
          </a:p>
          <a:p>
            <a:pPr marL="342900" indent="-342900">
              <a:buFont typeface="Wingdings" panose="05000000000000000000" pitchFamily="2" charset="2"/>
              <a:buChar char="Ø"/>
            </a:pPr>
            <a:endParaRPr lang="es-ES" sz="24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Prednisona 5 mg/día</a:t>
            </a:r>
          </a:p>
          <a:p>
            <a:endParaRPr lang="es-ES" sz="2000"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00704AB7-3383-465F-DAA2-F58706A64698}"/>
              </a:ext>
            </a:extLst>
          </p:cNvPr>
          <p:cNvSpPr txBox="1"/>
          <p:nvPr/>
        </p:nvSpPr>
        <p:spPr>
          <a:xfrm>
            <a:off x="374433" y="354571"/>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3197390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E6B4-FD58-B0A6-64D3-6E4DA57AE45B}"/>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8E29A89D-C36E-A6D6-592F-F19EEA7D818D}"/>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71EFA916-E41B-DD72-BCE5-B45B6AAB40E5}"/>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2840508-9166-06B9-FD79-202F6907733A}"/>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273018" y="2070880"/>
            <a:ext cx="11169119" cy="4462760"/>
          </a:xfrm>
          <a:prstGeom prst="rect">
            <a:avLst/>
          </a:prstGeom>
        </p:spPr>
        <p:txBody>
          <a:bodyPr wrap="square">
            <a:spAutoFit/>
          </a:bodyPr>
          <a:lstStyle/>
          <a:p>
            <a:pPr marL="342900" indent="-34290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En pacientes con TMA los datos disponibles sugieren que el sistema del complemento está activado en la mayoría de los pacientes aunque no se identifiquen mutaciones en los genes reguladores. Por lo tanto se recomienda </a:t>
            </a:r>
            <a:r>
              <a:rPr lang="es-ES" sz="2400" dirty="0" err="1">
                <a:solidFill>
                  <a:srgbClr val="002060"/>
                </a:solidFill>
                <a:latin typeface="Arial" panose="020B0604020202020204" pitchFamily="34" charset="0"/>
                <a:cs typeface="Arial" panose="020B0604020202020204" pitchFamily="34" charset="0"/>
              </a:rPr>
              <a:t>Eculizumab</a:t>
            </a:r>
            <a:r>
              <a:rPr lang="es-ES" sz="2400" dirty="0">
                <a:solidFill>
                  <a:srgbClr val="002060"/>
                </a:solidFill>
                <a:latin typeface="Arial" panose="020B0604020202020204" pitchFamily="34" charset="0"/>
                <a:cs typeface="Arial" panose="020B0604020202020204" pitchFamily="34" charset="0"/>
              </a:rPr>
              <a:t> para pacientes con características de alto riesgo, como niveles elevados de C5b-9 y proteinuria, en pacientes con daño orgánico o enfermedad diseminada. </a:t>
            </a:r>
          </a:p>
          <a:p>
            <a:pPr algn="just"/>
            <a:endParaRPr lang="es-ES" sz="24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En la práctica clínica se pueden usar los parámetros de laboratorio para medir la respuesta y decidir la discontinuación del </a:t>
            </a:r>
            <a:r>
              <a:rPr lang="es-ES" sz="2400" dirty="0" err="1">
                <a:solidFill>
                  <a:srgbClr val="002060"/>
                </a:solidFill>
                <a:latin typeface="Arial" panose="020B0604020202020204" pitchFamily="34" charset="0"/>
                <a:cs typeface="Arial" panose="020B0604020202020204" pitchFamily="34" charset="0"/>
              </a:rPr>
              <a:t>Eculizumab</a:t>
            </a:r>
            <a:r>
              <a:rPr lang="es-ES" sz="2400" dirty="0">
                <a:solidFill>
                  <a:srgbClr val="002060"/>
                </a:solidFill>
                <a:latin typeface="Arial" panose="020B0604020202020204" pitchFamily="34" charset="0"/>
                <a:cs typeface="Arial" panose="020B0604020202020204" pitchFamily="34" charset="0"/>
              </a:rPr>
              <a:t>: </a:t>
            </a:r>
            <a:r>
              <a:rPr lang="es-ES" sz="2400" dirty="0" err="1">
                <a:solidFill>
                  <a:srgbClr val="002060"/>
                </a:solidFill>
                <a:latin typeface="Arial" panose="020B0604020202020204" pitchFamily="34" charset="0"/>
                <a:cs typeface="Arial" panose="020B0604020202020204" pitchFamily="34" charset="0"/>
              </a:rPr>
              <a:t>mejoria</a:t>
            </a:r>
            <a:r>
              <a:rPr lang="es-ES" sz="2400" dirty="0">
                <a:solidFill>
                  <a:srgbClr val="002060"/>
                </a:solidFill>
                <a:latin typeface="Arial" panose="020B0604020202020204" pitchFamily="34" charset="0"/>
                <a:cs typeface="Arial" panose="020B0604020202020204" pitchFamily="34" charset="0"/>
              </a:rPr>
              <a:t> del estado neurológico, incremento de plaquetas, descenso LDH, aumento de </a:t>
            </a:r>
            <a:r>
              <a:rPr lang="es-ES" sz="2400" dirty="0" err="1">
                <a:solidFill>
                  <a:srgbClr val="002060"/>
                </a:solidFill>
                <a:latin typeface="Arial" panose="020B0604020202020204" pitchFamily="34" charset="0"/>
                <a:cs typeface="Arial" panose="020B0604020202020204" pitchFamily="34" charset="0"/>
              </a:rPr>
              <a:t>haptoglobina</a:t>
            </a:r>
            <a:r>
              <a:rPr lang="es-ES" sz="2400" dirty="0">
                <a:solidFill>
                  <a:srgbClr val="002060"/>
                </a:solidFill>
                <a:latin typeface="Arial" panose="020B0604020202020204" pitchFamily="34" charset="0"/>
                <a:cs typeface="Arial" panose="020B0604020202020204" pitchFamily="34" charset="0"/>
              </a:rPr>
              <a:t>, y mejoría de función renal.</a:t>
            </a:r>
          </a:p>
          <a:p>
            <a:pPr marL="342900" indent="-342900" algn="just">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p:txBody>
      </p:sp>
      <p:sp>
        <p:nvSpPr>
          <p:cNvPr id="8" name="CuadroTexto 7"/>
          <p:cNvSpPr txBox="1"/>
          <p:nvPr/>
        </p:nvSpPr>
        <p:spPr>
          <a:xfrm>
            <a:off x="374433" y="1198419"/>
            <a:ext cx="6321953" cy="523220"/>
          </a:xfrm>
          <a:prstGeom prst="rect">
            <a:avLst/>
          </a:prstGeom>
          <a:noFill/>
        </p:spPr>
        <p:txBody>
          <a:bodyPr wrap="square" rtlCol="0">
            <a:spAutoFit/>
          </a:bodyPr>
          <a:lstStyle/>
          <a:p>
            <a:r>
              <a:rPr lang="es-ES" sz="2800" b="1" dirty="0">
                <a:solidFill>
                  <a:srgbClr val="C00000"/>
                </a:solidFill>
                <a:latin typeface="Arial" panose="020B0604020202020204" pitchFamily="34" charset="0"/>
                <a:cs typeface="Arial" panose="020B0604020202020204" pitchFamily="34" charset="0"/>
              </a:rPr>
              <a:t>Tratamiento </a:t>
            </a:r>
            <a:r>
              <a:rPr lang="es-ES" sz="2800" b="1" dirty="0" err="1">
                <a:solidFill>
                  <a:srgbClr val="C00000"/>
                </a:solidFill>
                <a:latin typeface="Arial" panose="020B0604020202020204" pitchFamily="34" charset="0"/>
                <a:cs typeface="Arial" panose="020B0604020202020204" pitchFamily="34" charset="0"/>
              </a:rPr>
              <a:t>Eculizumab</a:t>
            </a:r>
            <a:endParaRPr lang="es-ES" sz="2800" b="1" dirty="0">
              <a:solidFill>
                <a:srgbClr val="C0000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346E64A1-9DEC-C67C-5D51-B4207CECE4F7}"/>
              </a:ext>
            </a:extLst>
          </p:cNvPr>
          <p:cNvSpPr txBox="1"/>
          <p:nvPr/>
        </p:nvSpPr>
        <p:spPr>
          <a:xfrm>
            <a:off x="374433" y="354571"/>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1347200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6B657-CBE6-971F-876E-05B68DCD24E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A3AE48AF-A4CF-5D70-DEF7-81E5D14D0405}"/>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265949FC-5872-7E36-2E69-BB1C5F9438DB}"/>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6220D1-8D3E-6471-BAC6-699D3B9413C9}"/>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97217" y="1215651"/>
            <a:ext cx="11176987" cy="4801314"/>
          </a:xfrm>
          <a:prstGeom prst="rect">
            <a:avLst/>
          </a:prstGeom>
        </p:spPr>
        <p:txBody>
          <a:bodyPr wrap="square">
            <a:spAutoFit/>
          </a:bodyPr>
          <a:lstStyle/>
          <a:p>
            <a:pPr algn="just"/>
            <a:endParaRPr lang="es-ES" sz="24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La </a:t>
            </a:r>
            <a:r>
              <a:rPr lang="en-US" sz="2400" dirty="0" err="1">
                <a:solidFill>
                  <a:srgbClr val="002060"/>
                </a:solidFill>
                <a:latin typeface="Arial" panose="020B0604020202020204" pitchFamily="34" charset="0"/>
                <a:cs typeface="Arial" panose="020B0604020202020204" pitchFamily="34" charset="0"/>
              </a:rPr>
              <a:t>microangiopatía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trombótica</a:t>
            </a:r>
            <a:r>
              <a:rPr lang="en-US" sz="2400" dirty="0">
                <a:solidFill>
                  <a:srgbClr val="002060"/>
                </a:solidFill>
                <a:latin typeface="Arial" panose="020B0604020202020204" pitchFamily="34" charset="0"/>
                <a:cs typeface="Arial" panose="020B0604020202020204" pitchFamily="34" charset="0"/>
              </a:rPr>
              <a:t> es </a:t>
            </a:r>
            <a:r>
              <a:rPr lang="en-US" sz="2400" dirty="0" err="1">
                <a:solidFill>
                  <a:srgbClr val="002060"/>
                </a:solidFill>
                <a:latin typeface="Arial" panose="020B0604020202020204" pitchFamily="34" charset="0"/>
                <a:cs typeface="Arial" panose="020B0604020202020204" pitchFamily="34" charset="0"/>
              </a:rPr>
              <a:t>una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enfermedad</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sistémica</a:t>
            </a:r>
            <a:r>
              <a:rPr lang="en-US" sz="2400" dirty="0">
                <a:solidFill>
                  <a:srgbClr val="002060"/>
                </a:solidFill>
                <a:latin typeface="Arial" panose="020B0604020202020204" pitchFamily="34" charset="0"/>
                <a:cs typeface="Arial" panose="020B0604020202020204" pitchFamily="34" charset="0"/>
              </a:rPr>
              <a:t> que se </a:t>
            </a:r>
            <a:r>
              <a:rPr lang="en-US" sz="2400" dirty="0" err="1">
                <a:solidFill>
                  <a:srgbClr val="002060"/>
                </a:solidFill>
                <a:latin typeface="Arial" panose="020B0604020202020204" pitchFamily="34" charset="0"/>
                <a:cs typeface="Arial" panose="020B0604020202020204" pitchFamily="34" charset="0"/>
              </a:rPr>
              <a:t>puede</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manifestar</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en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todos</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los</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sitemas</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vasculares</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pero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principalmente</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en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sistema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nervioso</a:t>
            </a:r>
            <a:r>
              <a:rPr lang="en-US" sz="2400" dirty="0">
                <a:solidFill>
                  <a:srgbClr val="002060"/>
                </a:solidFill>
                <a:latin typeface="Arial" panose="020B0604020202020204" pitchFamily="34" charset="0"/>
                <a:cs typeface="Arial" panose="020B0604020202020204" pitchFamily="34" charset="0"/>
              </a:rPr>
              <a:t> central, </a:t>
            </a:r>
            <a:r>
              <a:rPr lang="en-US" sz="2400" dirty="0" err="1">
                <a:solidFill>
                  <a:srgbClr val="002060"/>
                </a:solidFill>
                <a:latin typeface="Arial" panose="020B0604020202020204" pitchFamily="34" charset="0"/>
                <a:cs typeface="Arial" panose="020B0604020202020204" pitchFamily="34" charset="0"/>
              </a:rPr>
              <a:t>intestino</a:t>
            </a:r>
            <a:r>
              <a:rPr lang="en-US" sz="2400" dirty="0">
                <a:solidFill>
                  <a:srgbClr val="002060"/>
                </a:solidFill>
                <a:latin typeface="Arial" panose="020B0604020202020204" pitchFamily="34" charset="0"/>
                <a:cs typeface="Arial" panose="020B0604020202020204" pitchFamily="34" charset="0"/>
              </a:rPr>
              <a:t> y </a:t>
            </a:r>
            <a:r>
              <a:rPr lang="en-US" sz="2400" dirty="0" err="1">
                <a:solidFill>
                  <a:srgbClr val="002060"/>
                </a:solidFill>
                <a:latin typeface="Arial" panose="020B0604020202020204" pitchFamily="34" charset="0"/>
                <a:cs typeface="Arial" panose="020B0604020202020204" pitchFamily="34" charset="0"/>
              </a:rPr>
              <a:t>riñón</a:t>
            </a:r>
            <a:r>
              <a:rPr lang="en-US" sz="2400" dirty="0">
                <a:solidFill>
                  <a:srgbClr val="00206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4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La </a:t>
            </a:r>
            <a:r>
              <a:rPr lang="en-US" sz="2400" dirty="0" err="1">
                <a:solidFill>
                  <a:srgbClr val="002060"/>
                </a:solidFill>
                <a:latin typeface="Arial" panose="020B0604020202020204" pitchFamily="34" charset="0"/>
                <a:cs typeface="Arial" panose="020B0604020202020204" pitchFamily="34" charset="0"/>
              </a:rPr>
              <a:t>incidencia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tras</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el</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Trasplante</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Hepático</a:t>
            </a:r>
            <a:r>
              <a:rPr lang="en-US" sz="2400" dirty="0">
                <a:solidFill>
                  <a:srgbClr val="002060"/>
                </a:solidFill>
                <a:latin typeface="Arial" panose="020B0604020202020204" pitchFamily="34" charset="0"/>
                <a:cs typeface="Arial" panose="020B0604020202020204" pitchFamily="34" charset="0"/>
              </a:rPr>
              <a:t> es baja.</a:t>
            </a:r>
          </a:p>
          <a:p>
            <a:pPr algn="just"/>
            <a:endParaRPr lang="en-US" sz="24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La presencia de anemia hemolítica, trombocitopenia y daño renal nos tiene que hacer sospechar de TMA.</a:t>
            </a:r>
          </a:p>
          <a:p>
            <a:pPr marL="342900" indent="-342900" algn="just">
              <a:buFont typeface="Wingdings" panose="05000000000000000000" pitchFamily="2" charset="2"/>
              <a:buChar char="Ø"/>
            </a:pPr>
            <a:endParaRPr lang="es-ES" sz="24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solidFill>
                  <a:srgbClr val="002060"/>
                </a:solidFill>
                <a:latin typeface="Arial" panose="020B0604020202020204" pitchFamily="34" charset="0"/>
                <a:cs typeface="Arial" panose="020B0604020202020204" pitchFamily="34" charset="0"/>
              </a:rPr>
              <a:t>Si la causa es CNI o </a:t>
            </a:r>
            <a:r>
              <a:rPr lang="es-ES" sz="2400" dirty="0" err="1">
                <a:solidFill>
                  <a:srgbClr val="002060"/>
                </a:solidFill>
                <a:latin typeface="Arial" panose="020B0604020202020204" pitchFamily="34" charset="0"/>
                <a:cs typeface="Arial" panose="020B0604020202020204" pitchFamily="34" charset="0"/>
              </a:rPr>
              <a:t>mTOR</a:t>
            </a:r>
            <a:r>
              <a:rPr lang="es-ES" sz="2400" dirty="0">
                <a:solidFill>
                  <a:srgbClr val="002060"/>
                </a:solidFill>
                <a:latin typeface="Arial" panose="020B0604020202020204" pitchFamily="34" charset="0"/>
                <a:cs typeface="Arial" panose="020B0604020202020204" pitchFamily="34" charset="0"/>
              </a:rPr>
              <a:t> la primera línea de actuación es su retirada y considerar otros inmunosupresores alternativos como el </a:t>
            </a:r>
            <a:r>
              <a:rPr lang="es-ES" sz="2400" dirty="0" err="1">
                <a:solidFill>
                  <a:srgbClr val="002060"/>
                </a:solidFill>
                <a:latin typeface="Arial" panose="020B0604020202020204" pitchFamily="34" charset="0"/>
                <a:cs typeface="Arial" panose="020B0604020202020204" pitchFamily="34" charset="0"/>
              </a:rPr>
              <a:t>Belatacept</a:t>
            </a:r>
            <a:r>
              <a:rPr lang="es-ES" sz="2400" dirty="0">
                <a:solidFill>
                  <a:srgbClr val="002060"/>
                </a:solidFill>
                <a:latin typeface="Arial" panose="020B0604020202020204" pitchFamily="34" charset="0"/>
                <a:cs typeface="Arial" panose="020B0604020202020204" pitchFamily="34" charset="0"/>
              </a:rPr>
              <a:t>.</a:t>
            </a:r>
          </a:p>
          <a:p>
            <a:endParaRPr lang="es-ES" dirty="0"/>
          </a:p>
        </p:txBody>
      </p:sp>
      <p:sp>
        <p:nvSpPr>
          <p:cNvPr id="5" name="Rectángulo 4"/>
          <p:cNvSpPr/>
          <p:nvPr/>
        </p:nvSpPr>
        <p:spPr>
          <a:xfrm>
            <a:off x="865848" y="216109"/>
            <a:ext cx="5230152" cy="646331"/>
          </a:xfrm>
          <a:prstGeom prst="rect">
            <a:avLst/>
          </a:prstGeom>
        </p:spPr>
        <p:txBody>
          <a:bodyPr wrap="square">
            <a:spAutoFit/>
          </a:bodyPr>
          <a:lstStyle/>
          <a:p>
            <a:r>
              <a:rPr lang="es-ES" sz="3600" b="1" dirty="0">
                <a:solidFill>
                  <a:srgbClr val="C00000"/>
                </a:solidFill>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59235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8BC1-F07D-A386-87FD-D4292E1CAEA8}"/>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DF3FFC63-B9BA-B9AE-0E9C-58AA6D49FA4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379B4EB6-F3BB-F4C2-BD3A-9AF66CAF09B8}"/>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22B4CA-B3BC-C059-5BA7-55706A83B36B}"/>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668784" y="1633934"/>
            <a:ext cx="11523215" cy="3447098"/>
          </a:xfrm>
          <a:prstGeom prst="rect">
            <a:avLst/>
          </a:prstGeom>
          <a:noFill/>
        </p:spPr>
        <p:txBody>
          <a:bodyPr wrap="square" rtlCol="0">
            <a:spAutoFit/>
          </a:bodyPr>
          <a:lstStyle/>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Recetor de trasplante hepático </a:t>
            </a:r>
            <a:r>
              <a:rPr lang="es-ES" sz="2000" dirty="0" err="1">
                <a:solidFill>
                  <a:srgbClr val="002060"/>
                </a:solidFill>
                <a:latin typeface="Arial" panose="020B0604020202020204" pitchFamily="34" charset="0"/>
                <a:cs typeface="Arial" panose="020B0604020202020204" pitchFamily="34" charset="0"/>
              </a:rPr>
              <a:t>ortotópico</a:t>
            </a:r>
            <a:r>
              <a:rPr lang="es-ES" sz="2000" dirty="0">
                <a:solidFill>
                  <a:srgbClr val="002060"/>
                </a:solidFill>
                <a:latin typeface="Arial" panose="020B0604020202020204" pitchFamily="34" charset="0"/>
                <a:cs typeface="Arial" panose="020B0604020202020204" pitchFamily="34" charset="0"/>
              </a:rPr>
              <a:t> el día 10.10.2024.</a:t>
            </a:r>
            <a:br>
              <a:rPr lang="es-ES" sz="2000" dirty="0">
                <a:solidFill>
                  <a:srgbClr val="002060"/>
                </a:solidFill>
                <a:latin typeface="Arial" panose="020B0604020202020204" pitchFamily="34" charset="0"/>
                <a:cs typeface="Arial" panose="020B0604020202020204" pitchFamily="34" charset="0"/>
              </a:rPr>
            </a:br>
            <a:r>
              <a:rPr lang="es-ES" sz="2000" dirty="0">
                <a:solidFill>
                  <a:srgbClr val="002060"/>
                </a:solidFill>
                <a:latin typeface="Arial" panose="020B0604020202020204" pitchFamily="34" charset="0"/>
                <a:cs typeface="Arial" panose="020B0604020202020204" pitchFamily="34" charset="0"/>
              </a:rPr>
              <a:t>-Donante: B+; CMV +; </a:t>
            </a:r>
            <a:r>
              <a:rPr lang="es-ES" sz="2000" dirty="0" err="1">
                <a:solidFill>
                  <a:srgbClr val="002060"/>
                </a:solidFill>
                <a:latin typeface="Arial" panose="020B0604020202020204" pitchFamily="34" charset="0"/>
                <a:cs typeface="Arial" panose="020B0604020202020204" pitchFamily="34" charset="0"/>
              </a:rPr>
              <a:t>anticore</a:t>
            </a:r>
            <a:r>
              <a:rPr lang="es-ES" sz="2000" dirty="0">
                <a:solidFill>
                  <a:srgbClr val="002060"/>
                </a:solidFill>
                <a:latin typeface="Arial" panose="020B0604020202020204" pitchFamily="34" charset="0"/>
                <a:cs typeface="Arial" panose="020B0604020202020204" pitchFamily="34" charset="0"/>
              </a:rPr>
              <a:t> VHB: positivo.</a:t>
            </a:r>
            <a:br>
              <a:rPr lang="es-ES" sz="2000" dirty="0">
                <a:solidFill>
                  <a:srgbClr val="002060"/>
                </a:solidFill>
                <a:latin typeface="Arial" panose="020B0604020202020204" pitchFamily="34" charset="0"/>
                <a:cs typeface="Arial" panose="020B0604020202020204" pitchFamily="34" charset="0"/>
              </a:rPr>
            </a:br>
            <a:r>
              <a:rPr lang="es-ES" sz="2000" dirty="0">
                <a:solidFill>
                  <a:srgbClr val="002060"/>
                </a:solidFill>
                <a:latin typeface="Arial" panose="020B0604020202020204" pitchFamily="34" charset="0"/>
                <a:cs typeface="Arial" panose="020B0604020202020204" pitchFamily="34" charset="0"/>
              </a:rPr>
              <a:t>-Receptor: B+; CMV -; ac </a:t>
            </a:r>
            <a:r>
              <a:rPr lang="es-ES" sz="2000" dirty="0" err="1">
                <a:solidFill>
                  <a:srgbClr val="002060"/>
                </a:solidFill>
                <a:latin typeface="Arial" panose="020B0604020202020204" pitchFamily="34" charset="0"/>
                <a:cs typeface="Arial" panose="020B0604020202020204" pitchFamily="34" charset="0"/>
              </a:rPr>
              <a:t>HBs</a:t>
            </a:r>
            <a:r>
              <a:rPr lang="es-ES" sz="2000" dirty="0">
                <a:solidFill>
                  <a:srgbClr val="002060"/>
                </a:solidFill>
                <a:latin typeface="Arial" panose="020B0604020202020204" pitchFamily="34" charset="0"/>
                <a:cs typeface="Arial" panose="020B0604020202020204" pitchFamily="34" charset="0"/>
              </a:rPr>
              <a:t> negativo.</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r>
              <a:rPr lang="es-ES" sz="2000" u="sng" dirty="0">
                <a:solidFill>
                  <a:srgbClr val="002060"/>
                </a:solidFill>
                <a:latin typeface="Arial" panose="020B0604020202020204" pitchFamily="34" charset="0"/>
                <a:cs typeface="Arial" panose="020B0604020202020204" pitchFamily="34" charset="0"/>
              </a:rPr>
              <a:t>*Cirugía:</a:t>
            </a:r>
            <a:r>
              <a:rPr lang="es-ES" sz="2000" dirty="0">
                <a:solidFill>
                  <a:srgbClr val="002060"/>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No síndrome de reperfusión.</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Trombosis portal recanalizada, extrayéndose el trombo con buen flujo posterior.</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Isquemia fría 322 m.</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Anastomosis biliar C-C con prótesis biliar.</a:t>
            </a:r>
          </a:p>
          <a:p>
            <a:endParaRPr lang="es-ES" dirty="0"/>
          </a:p>
        </p:txBody>
      </p:sp>
      <p:sp>
        <p:nvSpPr>
          <p:cNvPr id="8" name="CuadroTexto 7"/>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
        <p:nvSpPr>
          <p:cNvPr id="6" name="CuadroTexto 5">
            <a:extLst>
              <a:ext uri="{FF2B5EF4-FFF2-40B4-BE49-F238E27FC236}">
                <a16:creationId xmlns:a16="http://schemas.microsoft.com/office/drawing/2014/main" id="{CC41CA7F-B88C-F70A-E10D-070438CB4DE9}"/>
              </a:ext>
            </a:extLst>
          </p:cNvPr>
          <p:cNvSpPr txBox="1"/>
          <p:nvPr/>
        </p:nvSpPr>
        <p:spPr>
          <a:xfrm>
            <a:off x="668784" y="1097709"/>
            <a:ext cx="6117578" cy="523220"/>
          </a:xfrm>
          <a:prstGeom prst="rect">
            <a:avLst/>
          </a:prstGeom>
          <a:noFill/>
        </p:spPr>
        <p:txBody>
          <a:bodyPr wrap="square">
            <a:spAutoFit/>
          </a:bodyPr>
          <a:lstStyle/>
          <a:p>
            <a:r>
              <a:rPr lang="es-ES" sz="2800" b="1" dirty="0">
                <a:solidFill>
                  <a:srgbClr val="002060"/>
                </a:solidFill>
                <a:latin typeface="Arial" panose="020B0604020202020204" pitchFamily="34" charset="0"/>
                <a:cs typeface="Arial" panose="020B0604020202020204" pitchFamily="34" charset="0"/>
              </a:rPr>
              <a:t>Trasplante:</a:t>
            </a:r>
          </a:p>
        </p:txBody>
      </p:sp>
    </p:spTree>
    <p:extLst>
      <p:ext uri="{BB962C8B-B14F-4D97-AF65-F5344CB8AC3E}">
        <p14:creationId xmlns:p14="http://schemas.microsoft.com/office/powerpoint/2010/main" val="28605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8BC1-F07D-A386-87FD-D4292E1CAEA8}"/>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DF3FFC63-B9BA-B9AE-0E9C-58AA6D49FA4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379B4EB6-F3BB-F4C2-BD3A-9AF66CAF09B8}"/>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22B4CA-B3BC-C059-5BA7-55706A83B36B}"/>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506027" y="1604685"/>
            <a:ext cx="11523215" cy="3262432"/>
          </a:xfrm>
          <a:prstGeom prst="rect">
            <a:avLst/>
          </a:prstGeom>
          <a:noFill/>
        </p:spPr>
        <p:txBody>
          <a:bodyPr wrap="square" rtlCol="0">
            <a:spAutoFit/>
          </a:bodyPr>
          <a:lstStyle/>
          <a:p>
            <a:r>
              <a:rPr lang="es-ES" sz="2800" b="1" dirty="0">
                <a:solidFill>
                  <a:srgbClr val="002060"/>
                </a:solidFill>
                <a:latin typeface="Arial" panose="020B0604020202020204" pitchFamily="34" charset="0"/>
                <a:cs typeface="Arial" panose="020B0604020202020204" pitchFamily="34" charset="0"/>
              </a:rPr>
              <a:t>Posoperatorio:</a:t>
            </a:r>
          </a:p>
          <a:p>
            <a:endParaRPr lang="es-ES" sz="22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200" dirty="0">
                <a:solidFill>
                  <a:srgbClr val="002060"/>
                </a:solidFill>
                <a:latin typeface="Arial" panose="020B0604020202020204" pitchFamily="34" charset="0"/>
                <a:cs typeface="Arial" panose="020B0604020202020204" pitchFamily="34" charset="0"/>
              </a:rPr>
              <a:t>Diabetes tipo 2 a tratamiento con </a:t>
            </a:r>
            <a:r>
              <a:rPr lang="es-ES" sz="2200" dirty="0" err="1">
                <a:solidFill>
                  <a:srgbClr val="002060"/>
                </a:solidFill>
                <a:latin typeface="Arial" panose="020B0604020202020204" pitchFamily="34" charset="0"/>
                <a:cs typeface="Arial" panose="020B0604020202020204" pitchFamily="34" charset="0"/>
              </a:rPr>
              <a:t>Dapagliflozina</a:t>
            </a:r>
            <a:r>
              <a:rPr lang="es-ES" sz="2200" dirty="0">
                <a:solidFill>
                  <a:srgbClr val="002060"/>
                </a:solidFill>
                <a:latin typeface="Arial" panose="020B0604020202020204" pitchFamily="34" charset="0"/>
                <a:cs typeface="Arial" panose="020B0604020202020204" pitchFamily="34" charset="0"/>
              </a:rPr>
              <a:t>.</a:t>
            </a:r>
          </a:p>
          <a:p>
            <a:endParaRPr lang="es-ES" sz="22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200" dirty="0">
                <a:solidFill>
                  <a:srgbClr val="002060"/>
                </a:solidFill>
                <a:latin typeface="Arial" panose="020B0604020202020204" pitchFamily="34" charset="0"/>
                <a:cs typeface="Arial" panose="020B0604020202020204" pitchFamily="34" charset="0"/>
              </a:rPr>
              <a:t>HTA a tratamiento con </a:t>
            </a:r>
            <a:r>
              <a:rPr lang="es-ES" sz="2200" dirty="0" err="1">
                <a:solidFill>
                  <a:srgbClr val="002060"/>
                </a:solidFill>
                <a:latin typeface="Arial" panose="020B0604020202020204" pitchFamily="34" charset="0"/>
                <a:cs typeface="Arial" panose="020B0604020202020204" pitchFamily="34" charset="0"/>
              </a:rPr>
              <a:t>Candesartan</a:t>
            </a:r>
            <a:r>
              <a:rPr lang="es-ES" sz="2200" dirty="0">
                <a:solidFill>
                  <a:srgbClr val="002060"/>
                </a:solidFill>
                <a:latin typeface="Arial" panose="020B0604020202020204" pitchFamily="34" charset="0"/>
                <a:cs typeface="Arial" panose="020B0604020202020204" pitchFamily="34" charset="0"/>
              </a:rPr>
              <a:t>.</a:t>
            </a:r>
          </a:p>
          <a:p>
            <a:endParaRPr lang="es-ES" sz="24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200" dirty="0">
                <a:solidFill>
                  <a:srgbClr val="002060"/>
                </a:solidFill>
                <a:latin typeface="Arial" panose="020B0604020202020204" pitchFamily="34" charset="0"/>
                <a:cs typeface="Arial" panose="020B0604020202020204" pitchFamily="34" charset="0"/>
              </a:rPr>
              <a:t>Inmunosupresión con </a:t>
            </a:r>
            <a:r>
              <a:rPr lang="es-ES" sz="2200" dirty="0" err="1">
                <a:solidFill>
                  <a:srgbClr val="002060"/>
                </a:solidFill>
                <a:latin typeface="Arial" panose="020B0604020202020204" pitchFamily="34" charset="0"/>
                <a:cs typeface="Arial" panose="020B0604020202020204" pitchFamily="34" charset="0"/>
              </a:rPr>
              <a:t>Tacrolimus</a:t>
            </a:r>
            <a:r>
              <a:rPr lang="es-ES" sz="2200" dirty="0">
                <a:solidFill>
                  <a:srgbClr val="002060"/>
                </a:solidFill>
                <a:latin typeface="Arial" panose="020B0604020202020204" pitchFamily="34" charset="0"/>
                <a:cs typeface="Arial" panose="020B0604020202020204" pitchFamily="34" charset="0"/>
              </a:rPr>
              <a:t>, MMF y esteroides.</a:t>
            </a:r>
          </a:p>
          <a:p>
            <a:endParaRPr lang="es-ES" sz="22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200" dirty="0">
                <a:solidFill>
                  <a:srgbClr val="002060"/>
                </a:solidFill>
                <a:latin typeface="Arial" panose="020B0604020202020204" pitchFamily="34" charset="0"/>
                <a:cs typeface="Arial" panose="020B0604020202020204" pitchFamily="34" charset="0"/>
              </a:rPr>
              <a:t>Profilaxis con </a:t>
            </a:r>
            <a:r>
              <a:rPr lang="es-ES" sz="2200" dirty="0" err="1">
                <a:solidFill>
                  <a:srgbClr val="002060"/>
                </a:solidFill>
                <a:latin typeface="Arial" panose="020B0604020202020204" pitchFamily="34" charset="0"/>
                <a:cs typeface="Arial" panose="020B0604020202020204" pitchFamily="34" charset="0"/>
              </a:rPr>
              <a:t>Trimetoprim</a:t>
            </a:r>
            <a:r>
              <a:rPr lang="es-ES" sz="2200" dirty="0">
                <a:solidFill>
                  <a:srgbClr val="002060"/>
                </a:solidFill>
                <a:latin typeface="Arial" panose="020B0604020202020204" pitchFamily="34" charset="0"/>
                <a:cs typeface="Arial" panose="020B0604020202020204" pitchFamily="34" charset="0"/>
              </a:rPr>
              <a:t>/Sulfametoxazol, </a:t>
            </a:r>
            <a:r>
              <a:rPr lang="es-ES" sz="2200" dirty="0" err="1">
                <a:solidFill>
                  <a:srgbClr val="002060"/>
                </a:solidFill>
                <a:latin typeface="Arial" panose="020B0604020202020204" pitchFamily="34" charset="0"/>
                <a:cs typeface="Arial" panose="020B0604020202020204" pitchFamily="34" charset="0"/>
              </a:rPr>
              <a:t>Valganciclovir</a:t>
            </a:r>
            <a:r>
              <a:rPr lang="es-ES" sz="2200" dirty="0">
                <a:solidFill>
                  <a:srgbClr val="002060"/>
                </a:solidFill>
                <a:latin typeface="Arial" panose="020B0604020202020204" pitchFamily="34" charset="0"/>
                <a:cs typeface="Arial" panose="020B0604020202020204" pitchFamily="34" charset="0"/>
              </a:rPr>
              <a:t> y </a:t>
            </a:r>
            <a:r>
              <a:rPr lang="es-ES" sz="2200" dirty="0" err="1">
                <a:solidFill>
                  <a:srgbClr val="002060"/>
                </a:solidFill>
                <a:latin typeface="Arial" panose="020B0604020202020204" pitchFamily="34" charset="0"/>
                <a:cs typeface="Arial" panose="020B0604020202020204" pitchFamily="34" charset="0"/>
              </a:rPr>
              <a:t>Entecavir</a:t>
            </a:r>
            <a:r>
              <a:rPr lang="es-ES" sz="2200" dirty="0">
                <a:solidFill>
                  <a:srgbClr val="002060"/>
                </a:solidFill>
                <a:latin typeface="Arial" panose="020B0604020202020204" pitchFamily="34" charset="0"/>
                <a:cs typeface="Arial" panose="020B0604020202020204" pitchFamily="34" charset="0"/>
              </a:rPr>
              <a:t>.</a:t>
            </a:r>
          </a:p>
        </p:txBody>
      </p:sp>
      <p:sp>
        <p:nvSpPr>
          <p:cNvPr id="8" name="CuadroTexto 7"/>
          <p:cNvSpPr txBox="1"/>
          <p:nvPr/>
        </p:nvSpPr>
        <p:spPr>
          <a:xfrm>
            <a:off x="506027" y="272035"/>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220327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23DB6-60F4-DE40-9551-4901CBF9DA05}"/>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F9931804-9EDB-8993-8143-CF182E0F80B4}"/>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EF7109EB-56CE-8A67-62F4-6F45971DE1C1}"/>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DD95D1C-B374-2A56-7165-52B32C518B90}"/>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EAE50D1A-040A-0367-53A5-D5DD6F936FF5}"/>
              </a:ext>
            </a:extLst>
          </p:cNvPr>
          <p:cNvSpPr txBox="1"/>
          <p:nvPr/>
        </p:nvSpPr>
        <p:spPr>
          <a:xfrm>
            <a:off x="506027" y="955137"/>
            <a:ext cx="11523215" cy="1446550"/>
          </a:xfrm>
          <a:prstGeom prst="rect">
            <a:avLst/>
          </a:prstGeom>
          <a:noFill/>
        </p:spPr>
        <p:txBody>
          <a:bodyPr wrap="square" rtlCol="0">
            <a:spAutoFit/>
          </a:bodyPr>
          <a:lstStyle/>
          <a:p>
            <a:pPr marL="285750" indent="-285750">
              <a:buFont typeface="Wingdings" panose="05000000000000000000" pitchFamily="2" charset="2"/>
              <a:buChar char="Ø"/>
            </a:pPr>
            <a:endParaRPr lang="es-ES" sz="22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200" dirty="0">
                <a:solidFill>
                  <a:srgbClr val="002060"/>
                </a:solidFill>
                <a:latin typeface="Arial" panose="020B0604020202020204" pitchFamily="34" charset="0"/>
                <a:cs typeface="Arial" panose="020B0604020202020204" pitchFamily="34" charset="0"/>
              </a:rPr>
              <a:t>Alta el 30.10.2024: </a:t>
            </a:r>
            <a:r>
              <a:rPr lang="es-ES" sz="2200" dirty="0" err="1">
                <a:solidFill>
                  <a:srgbClr val="002060"/>
                </a:solidFill>
                <a:latin typeface="Arial" panose="020B0604020202020204" pitchFamily="34" charset="0"/>
                <a:cs typeface="Arial" panose="020B0604020202020204" pitchFamily="34" charset="0"/>
              </a:rPr>
              <a:t>Hto</a:t>
            </a:r>
            <a:r>
              <a:rPr lang="es-ES" sz="2200" dirty="0">
                <a:solidFill>
                  <a:srgbClr val="002060"/>
                </a:solidFill>
                <a:latin typeface="Arial" panose="020B0604020202020204" pitchFamily="34" charset="0"/>
                <a:cs typeface="Arial" panose="020B0604020202020204" pitchFamily="34" charset="0"/>
              </a:rPr>
              <a:t> 26,6% (hemoglobina 8,8); plaquetas 351.000; leucocitos 7.620; GOT 9 UI/ml; GPT 17 UI/ml; GGT 288 UI/ml; FA 210 UI7ml; LDH 147; BT 1,3 mg/dl; urea 65 mg/dl; crea 0,6 mg/dl; TFG &gt;90; niveles </a:t>
            </a:r>
            <a:r>
              <a:rPr lang="es-ES" sz="2200" dirty="0" err="1">
                <a:solidFill>
                  <a:srgbClr val="002060"/>
                </a:solidFill>
                <a:latin typeface="Arial" panose="020B0604020202020204" pitchFamily="34" charset="0"/>
                <a:cs typeface="Arial" panose="020B0604020202020204" pitchFamily="34" charset="0"/>
              </a:rPr>
              <a:t>tacrolimus</a:t>
            </a:r>
            <a:r>
              <a:rPr lang="es-ES" sz="2200" dirty="0">
                <a:solidFill>
                  <a:srgbClr val="002060"/>
                </a:solidFill>
                <a:latin typeface="Arial" panose="020B0604020202020204" pitchFamily="34" charset="0"/>
                <a:cs typeface="Arial" panose="020B0604020202020204" pitchFamily="34" charset="0"/>
              </a:rPr>
              <a:t> 5.4 ng.</a:t>
            </a:r>
          </a:p>
        </p:txBody>
      </p:sp>
      <p:sp>
        <p:nvSpPr>
          <p:cNvPr id="8" name="CuadroTexto 7">
            <a:extLst>
              <a:ext uri="{FF2B5EF4-FFF2-40B4-BE49-F238E27FC236}">
                <a16:creationId xmlns:a16="http://schemas.microsoft.com/office/drawing/2014/main" id="{9E0E210A-D5E9-4BA4-EF8C-316F2C423EFA}"/>
              </a:ext>
            </a:extLst>
          </p:cNvPr>
          <p:cNvSpPr txBox="1"/>
          <p:nvPr/>
        </p:nvSpPr>
        <p:spPr>
          <a:xfrm>
            <a:off x="506027" y="272035"/>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graphicFrame>
        <p:nvGraphicFramePr>
          <p:cNvPr id="6" name="Tabla 5">
            <a:extLst>
              <a:ext uri="{FF2B5EF4-FFF2-40B4-BE49-F238E27FC236}">
                <a16:creationId xmlns:a16="http://schemas.microsoft.com/office/drawing/2014/main" id="{F56B59E6-2568-A9A1-1D4D-CFCF2CDC0E3C}"/>
              </a:ext>
            </a:extLst>
          </p:cNvPr>
          <p:cNvGraphicFramePr>
            <a:graphicFrameLocks noGrp="1"/>
          </p:cNvGraphicFramePr>
          <p:nvPr>
            <p:extLst>
              <p:ext uri="{D42A27DB-BD31-4B8C-83A1-F6EECF244321}">
                <p14:modId xmlns:p14="http://schemas.microsoft.com/office/powerpoint/2010/main" val="1972122367"/>
              </p:ext>
            </p:extLst>
          </p:nvPr>
        </p:nvGraphicFramePr>
        <p:xfrm>
          <a:off x="1037123" y="2911819"/>
          <a:ext cx="9710437" cy="1328248"/>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456395422"/>
                    </a:ext>
                  </a:extLst>
                </a:gridCol>
                <a:gridCol w="899278">
                  <a:extLst>
                    <a:ext uri="{9D8B030D-6E8A-4147-A177-3AD203B41FA5}">
                      <a16:colId xmlns:a16="http://schemas.microsoft.com/office/drawing/2014/main" val="922819054"/>
                    </a:ext>
                  </a:extLst>
                </a:gridCol>
                <a:gridCol w="967558">
                  <a:extLst>
                    <a:ext uri="{9D8B030D-6E8A-4147-A177-3AD203B41FA5}">
                      <a16:colId xmlns:a16="http://schemas.microsoft.com/office/drawing/2014/main" val="4091214752"/>
                    </a:ext>
                  </a:extLst>
                </a:gridCol>
                <a:gridCol w="706056">
                  <a:extLst>
                    <a:ext uri="{9D8B030D-6E8A-4147-A177-3AD203B41FA5}">
                      <a16:colId xmlns:a16="http://schemas.microsoft.com/office/drawing/2014/main" val="296152133"/>
                    </a:ext>
                  </a:extLst>
                </a:gridCol>
                <a:gridCol w="663921">
                  <a:extLst>
                    <a:ext uri="{9D8B030D-6E8A-4147-A177-3AD203B41FA5}">
                      <a16:colId xmlns:a16="http://schemas.microsoft.com/office/drawing/2014/main" val="262228624"/>
                    </a:ext>
                  </a:extLst>
                </a:gridCol>
                <a:gridCol w="809203">
                  <a:extLst>
                    <a:ext uri="{9D8B030D-6E8A-4147-A177-3AD203B41FA5}">
                      <a16:colId xmlns:a16="http://schemas.microsoft.com/office/drawing/2014/main" val="1958184649"/>
                    </a:ext>
                  </a:extLst>
                </a:gridCol>
                <a:gridCol w="809203">
                  <a:extLst>
                    <a:ext uri="{9D8B030D-6E8A-4147-A177-3AD203B41FA5}">
                      <a16:colId xmlns:a16="http://schemas.microsoft.com/office/drawing/2014/main" val="446481776"/>
                    </a:ext>
                  </a:extLst>
                </a:gridCol>
                <a:gridCol w="809203">
                  <a:extLst>
                    <a:ext uri="{9D8B030D-6E8A-4147-A177-3AD203B41FA5}">
                      <a16:colId xmlns:a16="http://schemas.microsoft.com/office/drawing/2014/main" val="1716748833"/>
                    </a:ext>
                  </a:extLst>
                </a:gridCol>
                <a:gridCol w="809203">
                  <a:extLst>
                    <a:ext uri="{9D8B030D-6E8A-4147-A177-3AD203B41FA5}">
                      <a16:colId xmlns:a16="http://schemas.microsoft.com/office/drawing/2014/main" val="563561446"/>
                    </a:ext>
                  </a:extLst>
                </a:gridCol>
                <a:gridCol w="809203">
                  <a:extLst>
                    <a:ext uri="{9D8B030D-6E8A-4147-A177-3AD203B41FA5}">
                      <a16:colId xmlns:a16="http://schemas.microsoft.com/office/drawing/2014/main" val="17913886"/>
                    </a:ext>
                  </a:extLst>
                </a:gridCol>
                <a:gridCol w="809203">
                  <a:extLst>
                    <a:ext uri="{9D8B030D-6E8A-4147-A177-3AD203B41FA5}">
                      <a16:colId xmlns:a16="http://schemas.microsoft.com/office/drawing/2014/main" val="89164602"/>
                    </a:ext>
                  </a:extLst>
                </a:gridCol>
                <a:gridCol w="809203">
                  <a:extLst>
                    <a:ext uri="{9D8B030D-6E8A-4147-A177-3AD203B41FA5}">
                      <a16:colId xmlns:a16="http://schemas.microsoft.com/office/drawing/2014/main" val="718873481"/>
                    </a:ext>
                  </a:extLst>
                </a:gridCol>
              </a:tblGrid>
              <a:tr h="664124">
                <a:tc>
                  <a:txBody>
                    <a:bodyPr/>
                    <a:lstStyle/>
                    <a:p>
                      <a:r>
                        <a:rPr lang="es-ES" dirty="0" err="1"/>
                        <a:t>Hto</a:t>
                      </a:r>
                      <a:r>
                        <a:rPr lang="es-ES" dirty="0"/>
                        <a:t> (</a:t>
                      </a:r>
                      <a:r>
                        <a:rPr lang="es-ES" dirty="0" err="1"/>
                        <a:t>Hgb</a:t>
                      </a:r>
                      <a:r>
                        <a:rPr lang="es-ES" dirty="0"/>
                        <a:t>)</a:t>
                      </a:r>
                    </a:p>
                  </a:txBody>
                  <a:tcPr/>
                </a:tc>
                <a:tc>
                  <a:txBody>
                    <a:bodyPr/>
                    <a:lstStyle/>
                    <a:p>
                      <a:r>
                        <a:rPr lang="es-ES" dirty="0" err="1"/>
                        <a:t>Plaq</a:t>
                      </a:r>
                      <a:r>
                        <a:rPr lang="es-ES" dirty="0"/>
                        <a:t>*</a:t>
                      </a:r>
                    </a:p>
                    <a:p>
                      <a:r>
                        <a:rPr lang="es-ES" dirty="0"/>
                        <a:t>1000</a:t>
                      </a:r>
                    </a:p>
                  </a:txBody>
                  <a:tcPr/>
                </a:tc>
                <a:tc>
                  <a:txBody>
                    <a:bodyPr/>
                    <a:lstStyle/>
                    <a:p>
                      <a:r>
                        <a:rPr lang="es-ES" dirty="0"/>
                        <a:t>Leucos</a:t>
                      </a:r>
                    </a:p>
                  </a:txBody>
                  <a:tcPr/>
                </a:tc>
                <a:tc>
                  <a:txBody>
                    <a:bodyPr/>
                    <a:lstStyle/>
                    <a:p>
                      <a:r>
                        <a:rPr lang="es-ES" dirty="0"/>
                        <a:t>GOT</a:t>
                      </a:r>
                    </a:p>
                  </a:txBody>
                  <a:tcPr/>
                </a:tc>
                <a:tc>
                  <a:txBody>
                    <a:bodyPr/>
                    <a:lstStyle/>
                    <a:p>
                      <a:r>
                        <a:rPr lang="es-ES" dirty="0"/>
                        <a:t>GPT</a:t>
                      </a:r>
                    </a:p>
                  </a:txBody>
                  <a:tcPr/>
                </a:tc>
                <a:tc>
                  <a:txBody>
                    <a:bodyPr/>
                    <a:lstStyle/>
                    <a:p>
                      <a:r>
                        <a:rPr lang="es-ES" dirty="0"/>
                        <a:t>GGT</a:t>
                      </a:r>
                    </a:p>
                  </a:txBody>
                  <a:tcPr/>
                </a:tc>
                <a:tc>
                  <a:txBody>
                    <a:bodyPr/>
                    <a:lstStyle/>
                    <a:p>
                      <a:r>
                        <a:rPr lang="es-ES" dirty="0"/>
                        <a:t>LDH</a:t>
                      </a:r>
                    </a:p>
                  </a:txBody>
                  <a:tcPr/>
                </a:tc>
                <a:tc>
                  <a:txBody>
                    <a:bodyPr/>
                    <a:lstStyle/>
                    <a:p>
                      <a:r>
                        <a:rPr lang="es-ES" dirty="0"/>
                        <a:t>BT</a:t>
                      </a:r>
                    </a:p>
                  </a:txBody>
                  <a:tcPr/>
                </a:tc>
                <a:tc>
                  <a:txBody>
                    <a:bodyPr/>
                    <a:lstStyle/>
                    <a:p>
                      <a:r>
                        <a:rPr lang="es-ES" dirty="0"/>
                        <a:t>urea</a:t>
                      </a:r>
                    </a:p>
                  </a:txBody>
                  <a:tcPr/>
                </a:tc>
                <a:tc>
                  <a:txBody>
                    <a:bodyPr/>
                    <a:lstStyle/>
                    <a:p>
                      <a:r>
                        <a:rPr lang="es-ES" dirty="0"/>
                        <a:t>crea</a:t>
                      </a:r>
                    </a:p>
                  </a:txBody>
                  <a:tcPr/>
                </a:tc>
                <a:tc>
                  <a:txBody>
                    <a:bodyPr/>
                    <a:lstStyle/>
                    <a:p>
                      <a:r>
                        <a:rPr lang="es-ES" dirty="0"/>
                        <a:t>TFG</a:t>
                      </a:r>
                    </a:p>
                  </a:txBody>
                  <a:tcPr/>
                </a:tc>
                <a:tc>
                  <a:txBody>
                    <a:bodyPr/>
                    <a:lstStyle/>
                    <a:p>
                      <a:r>
                        <a:rPr lang="es-ES" dirty="0" err="1"/>
                        <a:t>Nive</a:t>
                      </a:r>
                      <a:endParaRPr lang="es-ES" dirty="0"/>
                    </a:p>
                    <a:p>
                      <a:r>
                        <a:rPr lang="es-ES" dirty="0"/>
                        <a:t>TAC</a:t>
                      </a:r>
                    </a:p>
                  </a:txBody>
                  <a:tcPr/>
                </a:tc>
                <a:extLst>
                  <a:ext uri="{0D108BD9-81ED-4DB2-BD59-A6C34878D82A}">
                    <a16:rowId xmlns:a16="http://schemas.microsoft.com/office/drawing/2014/main" val="2076053789"/>
                  </a:ext>
                </a:extLst>
              </a:tr>
              <a:tr h="664124">
                <a:tc>
                  <a:txBody>
                    <a:bodyPr/>
                    <a:lstStyle/>
                    <a:p>
                      <a:r>
                        <a:rPr lang="es-ES" dirty="0"/>
                        <a:t>26% (8,8)</a:t>
                      </a:r>
                    </a:p>
                  </a:txBody>
                  <a:tcPr/>
                </a:tc>
                <a:tc>
                  <a:txBody>
                    <a:bodyPr/>
                    <a:lstStyle/>
                    <a:p>
                      <a:r>
                        <a:rPr lang="es-ES" dirty="0"/>
                        <a:t>351</a:t>
                      </a:r>
                    </a:p>
                  </a:txBody>
                  <a:tcPr/>
                </a:tc>
                <a:tc>
                  <a:txBody>
                    <a:bodyPr/>
                    <a:lstStyle/>
                    <a:p>
                      <a:r>
                        <a:rPr lang="es-ES" dirty="0"/>
                        <a:t>7.620</a:t>
                      </a:r>
                    </a:p>
                  </a:txBody>
                  <a:tcPr/>
                </a:tc>
                <a:tc>
                  <a:txBody>
                    <a:bodyPr/>
                    <a:lstStyle/>
                    <a:p>
                      <a:r>
                        <a:rPr lang="es-ES" dirty="0"/>
                        <a:t>9</a:t>
                      </a:r>
                    </a:p>
                  </a:txBody>
                  <a:tcPr/>
                </a:tc>
                <a:tc>
                  <a:txBody>
                    <a:bodyPr/>
                    <a:lstStyle/>
                    <a:p>
                      <a:r>
                        <a:rPr lang="es-ES" dirty="0"/>
                        <a:t>17</a:t>
                      </a:r>
                    </a:p>
                  </a:txBody>
                  <a:tcPr/>
                </a:tc>
                <a:tc>
                  <a:txBody>
                    <a:bodyPr/>
                    <a:lstStyle/>
                    <a:p>
                      <a:r>
                        <a:rPr lang="es-ES" dirty="0"/>
                        <a:t>288</a:t>
                      </a:r>
                    </a:p>
                  </a:txBody>
                  <a:tcPr/>
                </a:tc>
                <a:tc>
                  <a:txBody>
                    <a:bodyPr/>
                    <a:lstStyle/>
                    <a:p>
                      <a:r>
                        <a:rPr lang="es-ES" dirty="0"/>
                        <a:t>147</a:t>
                      </a:r>
                    </a:p>
                  </a:txBody>
                  <a:tcPr/>
                </a:tc>
                <a:tc>
                  <a:txBody>
                    <a:bodyPr/>
                    <a:lstStyle/>
                    <a:p>
                      <a:r>
                        <a:rPr lang="es-ES" dirty="0"/>
                        <a:t>1,3</a:t>
                      </a:r>
                    </a:p>
                  </a:txBody>
                  <a:tcPr/>
                </a:tc>
                <a:tc>
                  <a:txBody>
                    <a:bodyPr/>
                    <a:lstStyle/>
                    <a:p>
                      <a:r>
                        <a:rPr lang="es-ES" dirty="0"/>
                        <a:t>65</a:t>
                      </a:r>
                    </a:p>
                  </a:txBody>
                  <a:tcPr/>
                </a:tc>
                <a:tc>
                  <a:txBody>
                    <a:bodyPr/>
                    <a:lstStyle/>
                    <a:p>
                      <a:r>
                        <a:rPr lang="es-ES" dirty="0"/>
                        <a:t>0,6</a:t>
                      </a:r>
                    </a:p>
                  </a:txBody>
                  <a:tcPr/>
                </a:tc>
                <a:tc>
                  <a:txBody>
                    <a:bodyPr/>
                    <a:lstStyle/>
                    <a:p>
                      <a:r>
                        <a:rPr lang="es-ES" dirty="0"/>
                        <a:t>90</a:t>
                      </a:r>
                    </a:p>
                  </a:txBody>
                  <a:tcPr/>
                </a:tc>
                <a:tc>
                  <a:txBody>
                    <a:bodyPr/>
                    <a:lstStyle/>
                    <a:p>
                      <a:r>
                        <a:rPr lang="es-ES" dirty="0"/>
                        <a:t>5.4</a:t>
                      </a:r>
                    </a:p>
                  </a:txBody>
                  <a:tcPr/>
                </a:tc>
                <a:extLst>
                  <a:ext uri="{0D108BD9-81ED-4DB2-BD59-A6C34878D82A}">
                    <a16:rowId xmlns:a16="http://schemas.microsoft.com/office/drawing/2014/main" val="1995807519"/>
                  </a:ext>
                </a:extLst>
              </a:tr>
            </a:tbl>
          </a:graphicData>
        </a:graphic>
      </p:graphicFrame>
      <p:sp>
        <p:nvSpPr>
          <p:cNvPr id="7" name="CuadroTexto 6">
            <a:extLst>
              <a:ext uri="{FF2B5EF4-FFF2-40B4-BE49-F238E27FC236}">
                <a16:creationId xmlns:a16="http://schemas.microsoft.com/office/drawing/2014/main" id="{154D7E1E-DA4B-A2EA-F54C-4486929C5B92}"/>
              </a:ext>
            </a:extLst>
          </p:cNvPr>
          <p:cNvSpPr txBox="1"/>
          <p:nvPr/>
        </p:nvSpPr>
        <p:spPr>
          <a:xfrm>
            <a:off x="761994" y="5197572"/>
            <a:ext cx="10599224" cy="430887"/>
          </a:xfrm>
          <a:prstGeom prst="rect">
            <a:avLst/>
          </a:prstGeom>
          <a:noFill/>
        </p:spPr>
        <p:txBody>
          <a:bodyPr wrap="square">
            <a:spAutoFit/>
          </a:bodyPr>
          <a:lstStyle/>
          <a:p>
            <a:r>
              <a:rPr lang="es-ES" sz="2200" dirty="0">
                <a:solidFill>
                  <a:srgbClr val="002060"/>
                </a:solidFill>
                <a:latin typeface="Arial" panose="020B0604020202020204" pitchFamily="34" charset="0"/>
                <a:cs typeface="Arial" panose="020B0604020202020204" pitchFamily="34" charset="0"/>
              </a:rPr>
              <a:t>*Inmunosupresión al alta: </a:t>
            </a:r>
            <a:r>
              <a:rPr lang="es-ES" sz="2200" dirty="0" err="1">
                <a:solidFill>
                  <a:srgbClr val="002060"/>
                </a:solidFill>
                <a:latin typeface="Arial" panose="020B0604020202020204" pitchFamily="34" charset="0"/>
                <a:cs typeface="Arial" panose="020B0604020202020204" pitchFamily="34" charset="0"/>
              </a:rPr>
              <a:t>Tacrolimus</a:t>
            </a:r>
            <a:r>
              <a:rPr lang="es-ES" sz="2200" dirty="0">
                <a:solidFill>
                  <a:srgbClr val="002060"/>
                </a:solidFill>
                <a:latin typeface="Arial" panose="020B0604020202020204" pitchFamily="34" charset="0"/>
                <a:cs typeface="Arial" panose="020B0604020202020204" pitchFamily="34" charset="0"/>
              </a:rPr>
              <a:t> 4 mg, 500 mg/12 MMF, 15 mg de prednisona</a:t>
            </a:r>
            <a:endParaRPr lang="es-ES" sz="2200" dirty="0"/>
          </a:p>
        </p:txBody>
      </p:sp>
    </p:spTree>
    <p:extLst>
      <p:ext uri="{BB962C8B-B14F-4D97-AF65-F5344CB8AC3E}">
        <p14:creationId xmlns:p14="http://schemas.microsoft.com/office/powerpoint/2010/main" val="383571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031B0-B218-86A9-40A6-975F513AF8DF}"/>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E7C4EC2A-3412-1CD9-98BA-39520ADE281F}"/>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1A5A0839-C069-13BA-17DE-2C3F40AB55B2}"/>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3E375F8-5A07-BEC1-DBC8-502F23D57374}"/>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E1A6F860-F19D-E489-DCFD-596203E59445}"/>
              </a:ext>
            </a:extLst>
          </p:cNvPr>
          <p:cNvSpPr txBox="1"/>
          <p:nvPr/>
        </p:nvSpPr>
        <p:spPr>
          <a:xfrm>
            <a:off x="506027" y="955137"/>
            <a:ext cx="11523215" cy="1969770"/>
          </a:xfrm>
          <a:prstGeom prst="rect">
            <a:avLst/>
          </a:prstGeom>
          <a:noFill/>
        </p:spPr>
        <p:txBody>
          <a:bodyPr wrap="square" rtlCol="0">
            <a:spAutoFit/>
          </a:bodyPr>
          <a:lstStyle/>
          <a:p>
            <a:r>
              <a:rPr lang="es-ES" sz="2000" dirty="0">
                <a:solidFill>
                  <a:srgbClr val="002060"/>
                </a:solidFill>
                <a:latin typeface="Arial" panose="020B0604020202020204" pitchFamily="34" charset="0"/>
                <a:cs typeface="Arial" panose="020B0604020202020204" pitchFamily="34" charset="0"/>
              </a:rPr>
              <a:t>Primera revisión en consulta (15.11.2024) (15 días tras alta):</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Diabetes tipo 2 a tratamiento con </a:t>
            </a:r>
            <a:r>
              <a:rPr lang="es-ES" sz="2000" dirty="0" err="1">
                <a:solidFill>
                  <a:srgbClr val="002060"/>
                </a:solidFill>
                <a:latin typeface="Arial" panose="020B0604020202020204" pitchFamily="34" charset="0"/>
                <a:cs typeface="Arial" panose="020B0604020202020204" pitchFamily="34" charset="0"/>
              </a:rPr>
              <a:t>Dapagliflozina</a:t>
            </a:r>
            <a:r>
              <a:rPr lang="es-ES" sz="2000" dirty="0">
                <a:solidFill>
                  <a:srgbClr val="002060"/>
                </a:solidFill>
                <a:latin typeface="Arial" panose="020B0604020202020204" pitchFamily="34" charset="0"/>
                <a:cs typeface="Arial" panose="020B0604020202020204" pitchFamily="34" charset="0"/>
              </a:rPr>
              <a:t>. Glucosa 85.</a:t>
            </a:r>
          </a:p>
          <a:p>
            <a:pPr marL="285750" indent="-285750">
              <a:buFont typeface="Wingdings" panose="05000000000000000000" pitchFamily="2" charset="2"/>
              <a:buChar char="Ø"/>
            </a:pPr>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HTA a tratamiento con </a:t>
            </a:r>
            <a:r>
              <a:rPr lang="es-ES" sz="2000" dirty="0" err="1">
                <a:solidFill>
                  <a:srgbClr val="002060"/>
                </a:solidFill>
                <a:latin typeface="Arial" panose="020B0604020202020204" pitchFamily="34" charset="0"/>
                <a:cs typeface="Arial" panose="020B0604020202020204" pitchFamily="34" charset="0"/>
              </a:rPr>
              <a:t>Candesartan</a:t>
            </a:r>
            <a:r>
              <a:rPr lang="es-ES" sz="2000" dirty="0">
                <a:solidFill>
                  <a:srgbClr val="002060"/>
                </a:solidFill>
                <a:latin typeface="Arial" panose="020B0604020202020204" pitchFamily="34" charset="0"/>
                <a:cs typeface="Arial" panose="020B0604020202020204" pitchFamily="34" charset="0"/>
              </a:rPr>
              <a:t>. TA 138/80.</a:t>
            </a:r>
          </a:p>
          <a:p>
            <a:pPr marL="285750" indent="-285750">
              <a:buFont typeface="Wingdings" panose="05000000000000000000" pitchFamily="2" charset="2"/>
              <a:buChar char="Ø"/>
            </a:pPr>
            <a:endParaRPr lang="es-ES" sz="2200" dirty="0">
              <a:solidFill>
                <a:srgbClr val="00206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43F8E63-C88B-49D4-A73F-8920E503D88D}"/>
              </a:ext>
            </a:extLst>
          </p:cNvPr>
          <p:cNvSpPr txBox="1"/>
          <p:nvPr/>
        </p:nvSpPr>
        <p:spPr>
          <a:xfrm>
            <a:off x="506027" y="272035"/>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graphicFrame>
        <p:nvGraphicFramePr>
          <p:cNvPr id="6" name="Tabla 5">
            <a:extLst>
              <a:ext uri="{FF2B5EF4-FFF2-40B4-BE49-F238E27FC236}">
                <a16:creationId xmlns:a16="http://schemas.microsoft.com/office/drawing/2014/main" id="{B91427AB-C113-2F09-1FC1-9190F5DA1ED8}"/>
              </a:ext>
            </a:extLst>
          </p:cNvPr>
          <p:cNvGraphicFramePr>
            <a:graphicFrameLocks noGrp="1"/>
          </p:cNvGraphicFramePr>
          <p:nvPr>
            <p:extLst>
              <p:ext uri="{D42A27DB-BD31-4B8C-83A1-F6EECF244321}">
                <p14:modId xmlns:p14="http://schemas.microsoft.com/office/powerpoint/2010/main" val="541493479"/>
              </p:ext>
            </p:extLst>
          </p:nvPr>
        </p:nvGraphicFramePr>
        <p:xfrm>
          <a:off x="849429" y="2850610"/>
          <a:ext cx="10272564" cy="2164968"/>
        </p:xfrm>
        <a:graphic>
          <a:graphicData uri="http://schemas.openxmlformats.org/drawingml/2006/table">
            <a:tbl>
              <a:tblPr firstRow="1" bandRow="1">
                <a:tableStyleId>{5C22544A-7EE6-4342-B048-85BDC9FD1C3A}</a:tableStyleId>
              </a:tblPr>
              <a:tblGrid>
                <a:gridCol w="856047">
                  <a:extLst>
                    <a:ext uri="{9D8B030D-6E8A-4147-A177-3AD203B41FA5}">
                      <a16:colId xmlns:a16="http://schemas.microsoft.com/office/drawing/2014/main" val="2456395422"/>
                    </a:ext>
                  </a:extLst>
                </a:gridCol>
                <a:gridCol w="856047">
                  <a:extLst>
                    <a:ext uri="{9D8B030D-6E8A-4147-A177-3AD203B41FA5}">
                      <a16:colId xmlns:a16="http://schemas.microsoft.com/office/drawing/2014/main" val="922819054"/>
                    </a:ext>
                  </a:extLst>
                </a:gridCol>
                <a:gridCol w="1118857">
                  <a:extLst>
                    <a:ext uri="{9D8B030D-6E8A-4147-A177-3AD203B41FA5}">
                      <a16:colId xmlns:a16="http://schemas.microsoft.com/office/drawing/2014/main" val="4091214752"/>
                    </a:ext>
                  </a:extLst>
                </a:gridCol>
                <a:gridCol w="729779">
                  <a:extLst>
                    <a:ext uri="{9D8B030D-6E8A-4147-A177-3AD203B41FA5}">
                      <a16:colId xmlns:a16="http://schemas.microsoft.com/office/drawing/2014/main" val="296152133"/>
                    </a:ext>
                  </a:extLst>
                </a:gridCol>
                <a:gridCol w="719505">
                  <a:extLst>
                    <a:ext uri="{9D8B030D-6E8A-4147-A177-3AD203B41FA5}">
                      <a16:colId xmlns:a16="http://schemas.microsoft.com/office/drawing/2014/main" val="262228624"/>
                    </a:ext>
                  </a:extLst>
                </a:gridCol>
                <a:gridCol w="856047">
                  <a:extLst>
                    <a:ext uri="{9D8B030D-6E8A-4147-A177-3AD203B41FA5}">
                      <a16:colId xmlns:a16="http://schemas.microsoft.com/office/drawing/2014/main" val="1958184649"/>
                    </a:ext>
                  </a:extLst>
                </a:gridCol>
                <a:gridCol w="856047">
                  <a:extLst>
                    <a:ext uri="{9D8B030D-6E8A-4147-A177-3AD203B41FA5}">
                      <a16:colId xmlns:a16="http://schemas.microsoft.com/office/drawing/2014/main" val="446481776"/>
                    </a:ext>
                  </a:extLst>
                </a:gridCol>
                <a:gridCol w="856047">
                  <a:extLst>
                    <a:ext uri="{9D8B030D-6E8A-4147-A177-3AD203B41FA5}">
                      <a16:colId xmlns:a16="http://schemas.microsoft.com/office/drawing/2014/main" val="1716748833"/>
                    </a:ext>
                  </a:extLst>
                </a:gridCol>
                <a:gridCol w="856047">
                  <a:extLst>
                    <a:ext uri="{9D8B030D-6E8A-4147-A177-3AD203B41FA5}">
                      <a16:colId xmlns:a16="http://schemas.microsoft.com/office/drawing/2014/main" val="563561446"/>
                    </a:ext>
                  </a:extLst>
                </a:gridCol>
                <a:gridCol w="856047">
                  <a:extLst>
                    <a:ext uri="{9D8B030D-6E8A-4147-A177-3AD203B41FA5}">
                      <a16:colId xmlns:a16="http://schemas.microsoft.com/office/drawing/2014/main" val="17913886"/>
                    </a:ext>
                  </a:extLst>
                </a:gridCol>
                <a:gridCol w="856047">
                  <a:extLst>
                    <a:ext uri="{9D8B030D-6E8A-4147-A177-3AD203B41FA5}">
                      <a16:colId xmlns:a16="http://schemas.microsoft.com/office/drawing/2014/main" val="89164602"/>
                    </a:ext>
                  </a:extLst>
                </a:gridCol>
                <a:gridCol w="856047">
                  <a:extLst>
                    <a:ext uri="{9D8B030D-6E8A-4147-A177-3AD203B41FA5}">
                      <a16:colId xmlns:a16="http://schemas.microsoft.com/office/drawing/2014/main" val="479643456"/>
                    </a:ext>
                  </a:extLst>
                </a:gridCol>
              </a:tblGrid>
              <a:tr h="884808">
                <a:tc>
                  <a:txBody>
                    <a:bodyPr/>
                    <a:lstStyle/>
                    <a:p>
                      <a:r>
                        <a:rPr lang="es-ES" dirty="0" err="1"/>
                        <a:t>Hto</a:t>
                      </a:r>
                      <a:r>
                        <a:rPr lang="es-ES" dirty="0"/>
                        <a:t> (</a:t>
                      </a:r>
                      <a:r>
                        <a:rPr lang="es-ES" dirty="0" err="1"/>
                        <a:t>Hgb</a:t>
                      </a:r>
                      <a:r>
                        <a:rPr lang="es-ES" dirty="0"/>
                        <a:t>)</a:t>
                      </a:r>
                    </a:p>
                  </a:txBody>
                  <a:tcPr/>
                </a:tc>
                <a:tc>
                  <a:txBody>
                    <a:bodyPr/>
                    <a:lstStyle/>
                    <a:p>
                      <a:r>
                        <a:rPr lang="es-ES" dirty="0" err="1"/>
                        <a:t>Plaq</a:t>
                      </a:r>
                      <a:r>
                        <a:rPr lang="es-ES" dirty="0"/>
                        <a:t>*1000</a:t>
                      </a:r>
                    </a:p>
                  </a:txBody>
                  <a:tcPr/>
                </a:tc>
                <a:tc>
                  <a:txBody>
                    <a:bodyPr/>
                    <a:lstStyle/>
                    <a:p>
                      <a:r>
                        <a:rPr lang="es-ES" dirty="0"/>
                        <a:t>Leucos</a:t>
                      </a:r>
                    </a:p>
                  </a:txBody>
                  <a:tcPr/>
                </a:tc>
                <a:tc>
                  <a:txBody>
                    <a:bodyPr/>
                    <a:lstStyle/>
                    <a:p>
                      <a:r>
                        <a:rPr lang="es-ES" dirty="0"/>
                        <a:t>GOT</a:t>
                      </a:r>
                    </a:p>
                  </a:txBody>
                  <a:tcPr/>
                </a:tc>
                <a:tc>
                  <a:txBody>
                    <a:bodyPr/>
                    <a:lstStyle/>
                    <a:p>
                      <a:r>
                        <a:rPr lang="es-ES" dirty="0"/>
                        <a:t>GPT</a:t>
                      </a:r>
                    </a:p>
                  </a:txBody>
                  <a:tcPr/>
                </a:tc>
                <a:tc>
                  <a:txBody>
                    <a:bodyPr/>
                    <a:lstStyle/>
                    <a:p>
                      <a:r>
                        <a:rPr lang="es-ES" dirty="0"/>
                        <a:t>GGT</a:t>
                      </a:r>
                    </a:p>
                  </a:txBody>
                  <a:tcPr/>
                </a:tc>
                <a:tc>
                  <a:txBody>
                    <a:bodyPr/>
                    <a:lstStyle/>
                    <a:p>
                      <a:r>
                        <a:rPr lang="es-ES" dirty="0"/>
                        <a:t>LDH</a:t>
                      </a:r>
                    </a:p>
                  </a:txBody>
                  <a:tcPr/>
                </a:tc>
                <a:tc>
                  <a:txBody>
                    <a:bodyPr/>
                    <a:lstStyle/>
                    <a:p>
                      <a:r>
                        <a:rPr lang="es-ES" dirty="0"/>
                        <a:t>BT</a:t>
                      </a:r>
                    </a:p>
                  </a:txBody>
                  <a:tcPr/>
                </a:tc>
                <a:tc>
                  <a:txBody>
                    <a:bodyPr/>
                    <a:lstStyle/>
                    <a:p>
                      <a:r>
                        <a:rPr lang="es-ES" dirty="0"/>
                        <a:t>urea</a:t>
                      </a:r>
                    </a:p>
                  </a:txBody>
                  <a:tcPr/>
                </a:tc>
                <a:tc>
                  <a:txBody>
                    <a:bodyPr/>
                    <a:lstStyle/>
                    <a:p>
                      <a:r>
                        <a:rPr lang="es-ES" dirty="0"/>
                        <a:t>crea</a:t>
                      </a:r>
                    </a:p>
                  </a:txBody>
                  <a:tcPr/>
                </a:tc>
                <a:tc>
                  <a:txBody>
                    <a:bodyPr/>
                    <a:lstStyle/>
                    <a:p>
                      <a:r>
                        <a:rPr lang="es-ES" dirty="0"/>
                        <a:t>TFG</a:t>
                      </a:r>
                    </a:p>
                  </a:txBody>
                  <a:tcPr/>
                </a:tc>
                <a:tc>
                  <a:txBody>
                    <a:bodyPr/>
                    <a:lstStyle/>
                    <a:p>
                      <a:r>
                        <a:rPr lang="es-ES" dirty="0" err="1"/>
                        <a:t>Nive</a:t>
                      </a:r>
                      <a:endParaRPr lang="es-ES" dirty="0"/>
                    </a:p>
                    <a:p>
                      <a:r>
                        <a:rPr lang="es-ES" dirty="0"/>
                        <a:t>TAC</a:t>
                      </a:r>
                    </a:p>
                  </a:txBody>
                  <a:tcPr/>
                </a:tc>
                <a:extLst>
                  <a:ext uri="{0D108BD9-81ED-4DB2-BD59-A6C34878D82A}">
                    <a16:rowId xmlns:a16="http://schemas.microsoft.com/office/drawing/2014/main" val="2076053789"/>
                  </a:ext>
                </a:extLst>
              </a:tr>
              <a:tr h="640080">
                <a:tc>
                  <a:txBody>
                    <a:bodyPr/>
                    <a:lstStyle/>
                    <a:p>
                      <a:r>
                        <a:rPr lang="es-ES" dirty="0"/>
                        <a:t>26% (8,8)</a:t>
                      </a:r>
                    </a:p>
                  </a:txBody>
                  <a:tcPr/>
                </a:tc>
                <a:tc>
                  <a:txBody>
                    <a:bodyPr/>
                    <a:lstStyle/>
                    <a:p>
                      <a:r>
                        <a:rPr lang="es-ES" dirty="0"/>
                        <a:t>351</a:t>
                      </a:r>
                    </a:p>
                  </a:txBody>
                  <a:tcPr/>
                </a:tc>
                <a:tc>
                  <a:txBody>
                    <a:bodyPr/>
                    <a:lstStyle/>
                    <a:p>
                      <a:r>
                        <a:rPr lang="es-ES" dirty="0"/>
                        <a:t>7.620</a:t>
                      </a:r>
                    </a:p>
                  </a:txBody>
                  <a:tcPr/>
                </a:tc>
                <a:tc>
                  <a:txBody>
                    <a:bodyPr/>
                    <a:lstStyle/>
                    <a:p>
                      <a:r>
                        <a:rPr lang="es-ES" dirty="0"/>
                        <a:t>9</a:t>
                      </a:r>
                    </a:p>
                  </a:txBody>
                  <a:tcPr/>
                </a:tc>
                <a:tc>
                  <a:txBody>
                    <a:bodyPr/>
                    <a:lstStyle/>
                    <a:p>
                      <a:r>
                        <a:rPr lang="es-ES" dirty="0"/>
                        <a:t>17</a:t>
                      </a:r>
                    </a:p>
                  </a:txBody>
                  <a:tcPr/>
                </a:tc>
                <a:tc>
                  <a:txBody>
                    <a:bodyPr/>
                    <a:lstStyle/>
                    <a:p>
                      <a:r>
                        <a:rPr lang="es-ES" dirty="0"/>
                        <a:t>288</a:t>
                      </a:r>
                    </a:p>
                  </a:txBody>
                  <a:tcPr/>
                </a:tc>
                <a:tc>
                  <a:txBody>
                    <a:bodyPr/>
                    <a:lstStyle/>
                    <a:p>
                      <a:r>
                        <a:rPr lang="es-ES" dirty="0"/>
                        <a:t>147</a:t>
                      </a:r>
                    </a:p>
                  </a:txBody>
                  <a:tcPr/>
                </a:tc>
                <a:tc>
                  <a:txBody>
                    <a:bodyPr/>
                    <a:lstStyle/>
                    <a:p>
                      <a:r>
                        <a:rPr lang="es-ES" dirty="0"/>
                        <a:t>1.3</a:t>
                      </a:r>
                    </a:p>
                  </a:txBody>
                  <a:tcPr/>
                </a:tc>
                <a:tc>
                  <a:txBody>
                    <a:bodyPr/>
                    <a:lstStyle/>
                    <a:p>
                      <a:r>
                        <a:rPr lang="es-ES" dirty="0"/>
                        <a:t>65</a:t>
                      </a:r>
                    </a:p>
                  </a:txBody>
                  <a:tcPr/>
                </a:tc>
                <a:tc>
                  <a:txBody>
                    <a:bodyPr/>
                    <a:lstStyle/>
                    <a:p>
                      <a:r>
                        <a:rPr lang="es-ES" dirty="0"/>
                        <a:t>0,6</a:t>
                      </a:r>
                    </a:p>
                  </a:txBody>
                  <a:tcPr/>
                </a:tc>
                <a:tc>
                  <a:txBody>
                    <a:bodyPr/>
                    <a:lstStyle/>
                    <a:p>
                      <a:r>
                        <a:rPr lang="es-ES" dirty="0"/>
                        <a:t>90</a:t>
                      </a:r>
                    </a:p>
                  </a:txBody>
                  <a:tcPr/>
                </a:tc>
                <a:tc>
                  <a:txBody>
                    <a:bodyPr/>
                    <a:lstStyle/>
                    <a:p>
                      <a:r>
                        <a:rPr lang="es-ES" dirty="0"/>
                        <a:t>5.4</a:t>
                      </a:r>
                    </a:p>
                  </a:txBody>
                  <a:tcPr/>
                </a:tc>
                <a:extLst>
                  <a:ext uri="{0D108BD9-81ED-4DB2-BD59-A6C34878D82A}">
                    <a16:rowId xmlns:a16="http://schemas.microsoft.com/office/drawing/2014/main" val="1995807519"/>
                  </a:ext>
                </a:extLst>
              </a:tr>
              <a:tr h="640080">
                <a:tc>
                  <a:txBody>
                    <a:bodyPr/>
                    <a:lstStyle/>
                    <a:p>
                      <a:r>
                        <a:rPr lang="es-ES" dirty="0"/>
                        <a:t>29%</a:t>
                      </a:r>
                    </a:p>
                    <a:p>
                      <a:r>
                        <a:rPr lang="es-ES" dirty="0"/>
                        <a:t>(9.9)</a:t>
                      </a:r>
                    </a:p>
                  </a:txBody>
                  <a:tcPr/>
                </a:tc>
                <a:tc>
                  <a:txBody>
                    <a:bodyPr/>
                    <a:lstStyle/>
                    <a:p>
                      <a:r>
                        <a:rPr lang="es-ES" dirty="0"/>
                        <a:t>295</a:t>
                      </a:r>
                    </a:p>
                  </a:txBody>
                  <a:tcPr/>
                </a:tc>
                <a:tc>
                  <a:txBody>
                    <a:bodyPr/>
                    <a:lstStyle/>
                    <a:p>
                      <a:r>
                        <a:rPr lang="es-ES" dirty="0"/>
                        <a:t>4.800</a:t>
                      </a:r>
                    </a:p>
                  </a:txBody>
                  <a:tcPr/>
                </a:tc>
                <a:tc>
                  <a:txBody>
                    <a:bodyPr/>
                    <a:lstStyle/>
                    <a:p>
                      <a:r>
                        <a:rPr lang="es-ES" dirty="0"/>
                        <a:t>13</a:t>
                      </a:r>
                    </a:p>
                  </a:txBody>
                  <a:tcPr/>
                </a:tc>
                <a:tc>
                  <a:txBody>
                    <a:bodyPr/>
                    <a:lstStyle/>
                    <a:p>
                      <a:r>
                        <a:rPr lang="es-ES" dirty="0"/>
                        <a:t>15</a:t>
                      </a:r>
                    </a:p>
                  </a:txBody>
                  <a:tcPr/>
                </a:tc>
                <a:tc>
                  <a:txBody>
                    <a:bodyPr/>
                    <a:lstStyle/>
                    <a:p>
                      <a:r>
                        <a:rPr lang="es-ES" dirty="0"/>
                        <a:t>227</a:t>
                      </a:r>
                    </a:p>
                  </a:txBody>
                  <a:tcPr/>
                </a:tc>
                <a:tc>
                  <a:txBody>
                    <a:bodyPr/>
                    <a:lstStyle/>
                    <a:p>
                      <a:r>
                        <a:rPr lang="es-ES" dirty="0"/>
                        <a:t>297</a:t>
                      </a:r>
                    </a:p>
                  </a:txBody>
                  <a:tcPr/>
                </a:tc>
                <a:tc>
                  <a:txBody>
                    <a:bodyPr/>
                    <a:lstStyle/>
                    <a:p>
                      <a:r>
                        <a:rPr lang="es-ES" dirty="0"/>
                        <a:t>0.9</a:t>
                      </a:r>
                    </a:p>
                  </a:txBody>
                  <a:tcPr/>
                </a:tc>
                <a:tc>
                  <a:txBody>
                    <a:bodyPr/>
                    <a:lstStyle/>
                    <a:p>
                      <a:r>
                        <a:rPr lang="es-ES" dirty="0"/>
                        <a:t>69</a:t>
                      </a:r>
                    </a:p>
                  </a:txBody>
                  <a:tcPr/>
                </a:tc>
                <a:tc>
                  <a:txBody>
                    <a:bodyPr/>
                    <a:lstStyle/>
                    <a:p>
                      <a:r>
                        <a:rPr lang="es-ES" dirty="0"/>
                        <a:t>1.1</a:t>
                      </a:r>
                    </a:p>
                  </a:txBody>
                  <a:tcPr/>
                </a:tc>
                <a:tc>
                  <a:txBody>
                    <a:bodyPr/>
                    <a:lstStyle/>
                    <a:p>
                      <a:r>
                        <a:rPr lang="es-ES" dirty="0"/>
                        <a:t>80</a:t>
                      </a:r>
                    </a:p>
                  </a:txBody>
                  <a:tcPr/>
                </a:tc>
                <a:tc>
                  <a:txBody>
                    <a:bodyPr/>
                    <a:lstStyle/>
                    <a:p>
                      <a:r>
                        <a:rPr lang="es-ES" dirty="0"/>
                        <a:t>5.7</a:t>
                      </a:r>
                    </a:p>
                  </a:txBody>
                  <a:tcPr/>
                </a:tc>
                <a:extLst>
                  <a:ext uri="{0D108BD9-81ED-4DB2-BD59-A6C34878D82A}">
                    <a16:rowId xmlns:a16="http://schemas.microsoft.com/office/drawing/2014/main" val="3928249296"/>
                  </a:ext>
                </a:extLst>
              </a:tr>
            </a:tbl>
          </a:graphicData>
        </a:graphic>
      </p:graphicFrame>
      <p:sp>
        <p:nvSpPr>
          <p:cNvPr id="7" name="CuadroTexto 6">
            <a:extLst>
              <a:ext uri="{FF2B5EF4-FFF2-40B4-BE49-F238E27FC236}">
                <a16:creationId xmlns:a16="http://schemas.microsoft.com/office/drawing/2014/main" id="{C38BA132-B108-88D5-9C4F-212D4B9B5CE8}"/>
              </a:ext>
            </a:extLst>
          </p:cNvPr>
          <p:cNvSpPr txBox="1"/>
          <p:nvPr/>
        </p:nvSpPr>
        <p:spPr>
          <a:xfrm>
            <a:off x="608214" y="5413236"/>
            <a:ext cx="9353082" cy="400110"/>
          </a:xfrm>
          <a:prstGeom prst="rect">
            <a:avLst/>
          </a:prstGeom>
          <a:noFill/>
        </p:spPr>
        <p:txBody>
          <a:bodyPr wrap="square">
            <a:spAutoFit/>
          </a:bodyPr>
          <a:lstStyle/>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Tacrolimus</a:t>
            </a:r>
            <a:r>
              <a:rPr lang="es-ES" sz="2000" dirty="0">
                <a:solidFill>
                  <a:srgbClr val="002060"/>
                </a:solidFill>
                <a:latin typeface="Arial" panose="020B0604020202020204" pitchFamily="34" charset="0"/>
                <a:cs typeface="Arial" panose="020B0604020202020204" pitchFamily="34" charset="0"/>
              </a:rPr>
              <a:t> 4 mg, 500 mg/12 MMF, </a:t>
            </a:r>
            <a:r>
              <a:rPr lang="es-ES" sz="2000" u="sng" dirty="0">
                <a:solidFill>
                  <a:srgbClr val="002060"/>
                </a:solidFill>
                <a:latin typeface="Arial" panose="020B0604020202020204" pitchFamily="34" charset="0"/>
                <a:cs typeface="Arial" panose="020B0604020202020204" pitchFamily="34" charset="0"/>
              </a:rPr>
              <a:t>10 mg de prednisona</a:t>
            </a:r>
            <a:r>
              <a:rPr lang="es-ES" sz="1800" u="sng"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691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8BC1-F07D-A386-87FD-D4292E1CAEA8}"/>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DF3FFC63-B9BA-B9AE-0E9C-58AA6D49FA4B}"/>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379B4EB6-F3BB-F4C2-BD3A-9AF66CAF09B8}"/>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22B4CA-B3BC-C059-5BA7-55706A83B36B}"/>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452762" y="1133618"/>
            <a:ext cx="11638624" cy="5293757"/>
          </a:xfrm>
          <a:prstGeom prst="rect">
            <a:avLst/>
          </a:prstGeom>
          <a:noFill/>
        </p:spPr>
        <p:txBody>
          <a:bodyPr wrap="square" rtlCol="0">
            <a:spAutoFit/>
          </a:bodyPr>
          <a:lstStyle/>
          <a:p>
            <a:r>
              <a:rPr lang="es-ES" sz="2000" dirty="0">
                <a:solidFill>
                  <a:srgbClr val="002060"/>
                </a:solidFill>
                <a:latin typeface="Arial" panose="020B0604020202020204" pitchFamily="34" charset="0"/>
                <a:cs typeface="Arial" panose="020B0604020202020204" pitchFamily="34" charset="0"/>
              </a:rPr>
              <a:t>El día 10.12.2024 (2 meses </a:t>
            </a:r>
            <a:r>
              <a:rPr lang="es-ES" sz="2000" dirty="0" err="1">
                <a:solidFill>
                  <a:srgbClr val="002060"/>
                </a:solidFill>
                <a:latin typeface="Arial" panose="020B0604020202020204" pitchFamily="34" charset="0"/>
                <a:cs typeface="Arial" panose="020B0604020202020204" pitchFamily="34" charset="0"/>
              </a:rPr>
              <a:t>posTx</a:t>
            </a:r>
            <a:r>
              <a:rPr lang="es-ES" sz="2000" dirty="0">
                <a:solidFill>
                  <a:srgbClr val="002060"/>
                </a:solidFill>
                <a:latin typeface="Arial" panose="020B0604020202020204" pitchFamily="34" charset="0"/>
                <a:cs typeface="Arial" panose="020B0604020202020204" pitchFamily="34" charset="0"/>
              </a:rPr>
              <a:t>) ingresa en Pontevedra por diarrea, mareos y temblores. No fiebre.</a:t>
            </a:r>
          </a:p>
          <a:p>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Hto</a:t>
            </a:r>
            <a:r>
              <a:rPr lang="es-ES" sz="2000" dirty="0">
                <a:solidFill>
                  <a:srgbClr val="002060"/>
                </a:solidFill>
                <a:latin typeface="Arial" panose="020B0604020202020204" pitchFamily="34" charset="0"/>
                <a:cs typeface="Arial" panose="020B0604020202020204" pitchFamily="34" charset="0"/>
              </a:rPr>
              <a:t> 26,6% (hemoglobina 9,9); </a:t>
            </a:r>
            <a:r>
              <a:rPr lang="es-ES" sz="2000" b="1" dirty="0">
                <a:solidFill>
                  <a:srgbClr val="002060"/>
                </a:solidFill>
                <a:latin typeface="Arial" panose="020B0604020202020204" pitchFamily="34" charset="0"/>
                <a:cs typeface="Arial" panose="020B0604020202020204" pitchFamily="34" charset="0"/>
              </a:rPr>
              <a:t>plaquetas 50.000</a:t>
            </a:r>
            <a:r>
              <a:rPr lang="es-ES" sz="2000" dirty="0">
                <a:solidFill>
                  <a:srgbClr val="002060"/>
                </a:solidFill>
                <a:latin typeface="Arial" panose="020B0604020202020204" pitchFamily="34" charset="0"/>
                <a:cs typeface="Arial" panose="020B0604020202020204" pitchFamily="34" charset="0"/>
              </a:rPr>
              <a:t>; leucocitos 9.000; BT 1,2; </a:t>
            </a:r>
            <a:r>
              <a:rPr lang="es-ES" sz="2000" b="1" dirty="0">
                <a:solidFill>
                  <a:srgbClr val="002060"/>
                </a:solidFill>
                <a:latin typeface="Arial" panose="020B0604020202020204" pitchFamily="34" charset="0"/>
                <a:cs typeface="Arial" panose="020B0604020202020204" pitchFamily="34" charset="0"/>
              </a:rPr>
              <a:t>urea 153; crea 2,3</a:t>
            </a:r>
            <a:r>
              <a:rPr lang="es-ES" sz="2000" dirty="0">
                <a:solidFill>
                  <a:srgbClr val="002060"/>
                </a:solidFill>
                <a:latin typeface="Arial" panose="020B0604020202020204" pitchFamily="34" charset="0"/>
                <a:cs typeface="Arial" panose="020B0604020202020204" pitchFamily="34" charset="0"/>
              </a:rPr>
              <a:t>; *Niveles </a:t>
            </a:r>
            <a:r>
              <a:rPr lang="es-ES" sz="2000" b="1" dirty="0">
                <a:solidFill>
                  <a:srgbClr val="002060"/>
                </a:solidFill>
                <a:latin typeface="Arial" panose="020B0604020202020204" pitchFamily="34" charset="0"/>
                <a:cs typeface="Arial" panose="020B0604020202020204" pitchFamily="34" charset="0"/>
              </a:rPr>
              <a:t>TAC 8,9.</a:t>
            </a:r>
            <a:endParaRPr lang="es-E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TC abdominopélvico con CIV 10.12.2024 (URG): Hallazgos compatibles con colitis derecha. </a:t>
            </a:r>
          </a:p>
          <a:p>
            <a:pPr marL="285750" indent="-285750">
              <a:buFont typeface="Wingdings" panose="05000000000000000000" pitchFamily="2" charset="2"/>
              <a:buChar char="Ø"/>
            </a:pPr>
            <a:r>
              <a:rPr lang="es-ES" sz="2000" dirty="0" err="1">
                <a:solidFill>
                  <a:srgbClr val="002060"/>
                </a:solidFill>
                <a:latin typeface="Arial" panose="020B0604020202020204" pitchFamily="34" charset="0"/>
                <a:cs typeface="Arial" panose="020B0604020202020204" pitchFamily="34" charset="0"/>
              </a:rPr>
              <a:t>Procalcitonina</a:t>
            </a:r>
            <a:r>
              <a:rPr lang="es-ES" sz="2000" dirty="0">
                <a:solidFill>
                  <a:srgbClr val="002060"/>
                </a:solidFill>
                <a:latin typeface="Arial" panose="020B0604020202020204" pitchFamily="34" charset="0"/>
                <a:cs typeface="Arial" panose="020B0604020202020204" pitchFamily="34" charset="0"/>
              </a:rPr>
              <a:t> normal 0,8.</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Cultivo heces: negativo.</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PCR de CMV: negativa (profilaxis con </a:t>
            </a:r>
            <a:r>
              <a:rPr lang="es-ES" sz="2000" dirty="0" err="1">
                <a:solidFill>
                  <a:srgbClr val="002060"/>
                </a:solidFill>
                <a:latin typeface="Arial" panose="020B0604020202020204" pitchFamily="34" charset="0"/>
                <a:cs typeface="Arial" panose="020B0604020202020204" pitchFamily="34" charset="0"/>
              </a:rPr>
              <a:t>valganciclovir</a:t>
            </a:r>
            <a:r>
              <a:rPr lang="es-ES" sz="2000" dirty="0">
                <a:solidFill>
                  <a:srgbClr val="002060"/>
                </a:solidFill>
                <a:latin typeface="Arial" panose="020B0604020202020204" pitchFamily="34" charset="0"/>
                <a:cs typeface="Arial" panose="020B0604020202020204" pitchFamily="34" charset="0"/>
              </a:rPr>
              <a:t>)</a:t>
            </a:r>
          </a:p>
          <a:p>
            <a:endParaRPr lang="es-ES" sz="20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u="sng" dirty="0" err="1">
                <a:solidFill>
                  <a:srgbClr val="002060"/>
                </a:solidFill>
                <a:latin typeface="Arial" panose="020B0604020202020204" pitchFamily="34" charset="0"/>
                <a:cs typeface="Arial" panose="020B0604020202020204" pitchFamily="34" charset="0"/>
              </a:rPr>
              <a:t>Tacrolimus</a:t>
            </a:r>
            <a:r>
              <a:rPr lang="es-ES" sz="2000" u="sng" dirty="0">
                <a:solidFill>
                  <a:srgbClr val="002060"/>
                </a:solidFill>
                <a:latin typeface="Arial" panose="020B0604020202020204" pitchFamily="34" charset="0"/>
                <a:cs typeface="Arial" panose="020B0604020202020204" pitchFamily="34" charset="0"/>
              </a:rPr>
              <a:t> 2,5 mg, 250 mg/12 MMF</a:t>
            </a:r>
            <a:r>
              <a:rPr lang="es-ES" sz="2000" dirty="0">
                <a:solidFill>
                  <a:srgbClr val="002060"/>
                </a:solidFill>
                <a:latin typeface="Arial" panose="020B0604020202020204" pitchFamily="34" charset="0"/>
                <a:cs typeface="Arial" panose="020B0604020202020204" pitchFamily="34" charset="0"/>
              </a:rPr>
              <a:t>, 10 mg de </a:t>
            </a:r>
            <a:r>
              <a:rPr lang="es-ES" sz="2000" dirty="0" err="1">
                <a:solidFill>
                  <a:srgbClr val="002060"/>
                </a:solidFill>
                <a:latin typeface="Arial" panose="020B0604020202020204" pitchFamily="34" charset="0"/>
                <a:cs typeface="Arial" panose="020B0604020202020204" pitchFamily="34" charset="0"/>
              </a:rPr>
              <a:t>prednisona</a:t>
            </a:r>
            <a:r>
              <a:rPr lang="es-ES" sz="2000" dirty="0">
                <a:solidFill>
                  <a:srgbClr val="002060"/>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s-ES" sz="2000" dirty="0">
                <a:solidFill>
                  <a:srgbClr val="002060"/>
                </a:solidFill>
                <a:latin typeface="Arial" panose="020B0604020202020204" pitchFamily="34" charset="0"/>
                <a:cs typeface="Arial" panose="020B0604020202020204" pitchFamily="34" charset="0"/>
              </a:rPr>
              <a:t>Ingreso. Hidratación.</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El día 11.12.2024: cuadro de agitación y desorientación. </a:t>
            </a:r>
          </a:p>
          <a:p>
            <a:r>
              <a:rPr lang="es-ES" sz="2000" dirty="0">
                <a:solidFill>
                  <a:srgbClr val="002060"/>
                </a:solidFill>
                <a:latin typeface="Arial" panose="020B0604020202020204" pitchFamily="34" charset="0"/>
                <a:cs typeface="Arial" panose="020B0604020202020204" pitchFamily="34" charset="0"/>
              </a:rPr>
              <a:t>-TC cerebral sin contraste 11.12.2024: No se evidencian alteraciones morfológicas ni </a:t>
            </a:r>
            <a:r>
              <a:rPr lang="es-ES" sz="2000" dirty="0" err="1">
                <a:solidFill>
                  <a:srgbClr val="002060"/>
                </a:solidFill>
                <a:latin typeface="Arial" panose="020B0604020202020204" pitchFamily="34" charset="0"/>
                <a:cs typeface="Arial" panose="020B0604020202020204" pitchFamily="34" charset="0"/>
              </a:rPr>
              <a:t>densitométricas</a:t>
            </a:r>
            <a:r>
              <a:rPr lang="es-ES" sz="2000" dirty="0">
                <a:solidFill>
                  <a:srgbClr val="002060"/>
                </a:solidFill>
                <a:latin typeface="Arial" panose="020B0604020202020204" pitchFamily="34" charset="0"/>
                <a:cs typeface="Arial" panose="020B0604020202020204" pitchFamily="34" charset="0"/>
              </a:rPr>
              <a:t> en relación con patología aguda a nivel supra ni infratentorial.</a:t>
            </a:r>
          </a:p>
          <a:p>
            <a:endParaRPr lang="es-ES" dirty="0"/>
          </a:p>
        </p:txBody>
      </p:sp>
      <p:sp>
        <p:nvSpPr>
          <p:cNvPr id="8" name="CuadroTexto 7"/>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spTree>
    <p:extLst>
      <p:ext uri="{BB962C8B-B14F-4D97-AF65-F5344CB8AC3E}">
        <p14:creationId xmlns:p14="http://schemas.microsoft.com/office/powerpoint/2010/main" val="231646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360A-0ED3-E9F9-48C7-01B6A2DBF291}"/>
            </a:ext>
          </a:extLst>
        </p:cNvPr>
        <p:cNvGrpSpPr/>
        <p:nvPr/>
      </p:nvGrpSpPr>
      <p:grpSpPr>
        <a:xfrm>
          <a:off x="0" y="0"/>
          <a:ext cx="0" cy="0"/>
          <a:chOff x="0" y="0"/>
          <a:chExt cx="0" cy="0"/>
        </a:xfrm>
      </p:grpSpPr>
      <p:cxnSp>
        <p:nvCxnSpPr>
          <p:cNvPr id="3" name="Connector recte 2">
            <a:extLst>
              <a:ext uri="{FF2B5EF4-FFF2-40B4-BE49-F238E27FC236}">
                <a16:creationId xmlns:a16="http://schemas.microsoft.com/office/drawing/2014/main" id="{5D953BFE-788A-B6BA-4053-93AE8D66277F}"/>
              </a:ext>
            </a:extLst>
          </p:cNvPr>
          <p:cNvCxnSpPr>
            <a:cxnSpLocks noGrp="1" noRot="1" noMove="1" noResize="1" noEditPoints="1" noAdjustHandles="1" noChangeArrowheads="1" noChangeShapeType="1"/>
          </p:cNvCxnSpPr>
          <p:nvPr/>
        </p:nvCxnSpPr>
        <p:spPr>
          <a:xfrm>
            <a:off x="-1" y="658596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or recte 9">
            <a:extLst>
              <a:ext uri="{FF2B5EF4-FFF2-40B4-BE49-F238E27FC236}">
                <a16:creationId xmlns:a16="http://schemas.microsoft.com/office/drawing/2014/main" id="{5D0F2159-2770-A3CE-67E3-85B96CE1BDF2}"/>
              </a:ext>
            </a:extLst>
          </p:cNvPr>
          <p:cNvCxnSpPr>
            <a:cxnSpLocks noGrp="1" noRot="1" noMove="1" noResize="1" noEditPoints="1" noAdjustHandles="1" noChangeArrowheads="1" noChangeShapeType="1"/>
          </p:cNvCxnSpPr>
          <p:nvPr/>
        </p:nvCxnSpPr>
        <p:spPr>
          <a:xfrm>
            <a:off x="-1" y="676122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14C365-5FEF-B581-A6CD-472D3EB47912}"/>
              </a:ext>
            </a:extLst>
          </p:cNvPr>
          <p:cNvSpPr/>
          <p:nvPr/>
        </p:nvSpPr>
        <p:spPr>
          <a:xfrm>
            <a:off x="4957011" y="6308793"/>
            <a:ext cx="2057400" cy="50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1B69CE99-037D-16A8-EA55-81ECB6846DBE}"/>
              </a:ext>
            </a:extLst>
          </p:cNvPr>
          <p:cNvSpPr txBox="1"/>
          <p:nvPr/>
        </p:nvSpPr>
        <p:spPr>
          <a:xfrm>
            <a:off x="506027" y="335332"/>
            <a:ext cx="6321953"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Caso clínico</a:t>
            </a:r>
          </a:p>
        </p:txBody>
      </p:sp>
      <p:pic>
        <p:nvPicPr>
          <p:cNvPr id="6" name="Imagen 5" descr="Imagen que contiene dibujo&#10;&#10;El contenido generado por IA puede ser incorrecto.">
            <a:extLst>
              <a:ext uri="{FF2B5EF4-FFF2-40B4-BE49-F238E27FC236}">
                <a16:creationId xmlns:a16="http://schemas.microsoft.com/office/drawing/2014/main" id="{A314E698-EB43-368E-86E1-BB58D1029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419" y="617059"/>
            <a:ext cx="3429421" cy="4996630"/>
          </a:xfrm>
          <a:prstGeom prst="rect">
            <a:avLst/>
          </a:prstGeom>
        </p:spPr>
      </p:pic>
      <p:sp>
        <p:nvSpPr>
          <p:cNvPr id="5" name="CuadroTexto 4">
            <a:extLst>
              <a:ext uri="{FF2B5EF4-FFF2-40B4-BE49-F238E27FC236}">
                <a16:creationId xmlns:a16="http://schemas.microsoft.com/office/drawing/2014/main" id="{737FBA8A-C3FD-EC4D-D9D0-DF64E9517C29}"/>
              </a:ext>
            </a:extLst>
          </p:cNvPr>
          <p:cNvSpPr txBox="1"/>
          <p:nvPr/>
        </p:nvSpPr>
        <p:spPr>
          <a:xfrm>
            <a:off x="436080" y="2459504"/>
            <a:ext cx="6117578" cy="1938992"/>
          </a:xfrm>
          <a:prstGeom prst="rect">
            <a:avLst/>
          </a:prstGeom>
          <a:noFill/>
        </p:spPr>
        <p:txBody>
          <a:bodyPr wrap="square">
            <a:spAutoFit/>
          </a:bodyPr>
          <a:lstStyle/>
          <a:p>
            <a:r>
              <a:rPr lang="es-ES" sz="2400" dirty="0">
                <a:solidFill>
                  <a:srgbClr val="002060"/>
                </a:solidFill>
                <a:latin typeface="Arial" panose="020B0604020202020204" pitchFamily="34" charset="0"/>
                <a:cs typeface="Arial" panose="020B0604020202020204" pitchFamily="34" charset="0"/>
              </a:rPr>
              <a:t>*Toxicidad neurológica por </a:t>
            </a:r>
            <a:r>
              <a:rPr lang="es-ES" sz="2400" dirty="0" err="1">
                <a:solidFill>
                  <a:srgbClr val="002060"/>
                </a:solidFill>
                <a:latin typeface="Arial" panose="020B0604020202020204" pitchFamily="34" charset="0"/>
                <a:cs typeface="Arial" panose="020B0604020202020204" pitchFamily="34" charset="0"/>
              </a:rPr>
              <a:t>Tacrolimus</a:t>
            </a:r>
            <a:endParaRPr lang="es-ES" sz="2400" dirty="0">
              <a:solidFill>
                <a:srgbClr val="002060"/>
              </a:solidFill>
              <a:latin typeface="Arial" panose="020B0604020202020204" pitchFamily="34" charset="0"/>
              <a:cs typeface="Arial" panose="020B0604020202020204" pitchFamily="34" charset="0"/>
            </a:endParaRPr>
          </a:p>
          <a:p>
            <a:endParaRPr lang="es-ES" sz="2400" dirty="0">
              <a:solidFill>
                <a:srgbClr val="002060"/>
              </a:solidFill>
              <a:latin typeface="Arial" panose="020B0604020202020204" pitchFamily="34" charset="0"/>
              <a:cs typeface="Arial" panose="020B0604020202020204" pitchFamily="34" charset="0"/>
            </a:endParaRPr>
          </a:p>
          <a:p>
            <a:r>
              <a:rPr lang="es-ES" sz="2400" dirty="0">
                <a:solidFill>
                  <a:srgbClr val="002060"/>
                </a:solidFill>
                <a:latin typeface="Arial" panose="020B0604020202020204" pitchFamily="34" charset="0"/>
                <a:cs typeface="Arial" panose="020B0604020202020204" pitchFamily="34" charset="0"/>
              </a:rPr>
              <a:t>*Infección SNC </a:t>
            </a:r>
          </a:p>
          <a:p>
            <a:endParaRPr lang="es-ES" sz="2400" dirty="0">
              <a:solidFill>
                <a:srgbClr val="002060"/>
              </a:solidFill>
              <a:latin typeface="Arial" panose="020B0604020202020204" pitchFamily="34" charset="0"/>
              <a:cs typeface="Arial" panose="020B0604020202020204" pitchFamily="34" charset="0"/>
            </a:endParaRPr>
          </a:p>
          <a:p>
            <a:r>
              <a:rPr lang="es-ES" sz="2400" dirty="0">
                <a:solidFill>
                  <a:srgbClr val="002060"/>
                </a:solidFill>
                <a:latin typeface="Arial" panose="020B0604020202020204" pitchFamily="34" charset="0"/>
                <a:cs typeface="Arial" panose="020B0604020202020204" pitchFamily="34" charset="0"/>
              </a:rPr>
              <a:t>*Otras posibilidades</a:t>
            </a:r>
          </a:p>
        </p:txBody>
      </p:sp>
    </p:spTree>
    <p:extLst>
      <p:ext uri="{BB962C8B-B14F-4D97-AF65-F5344CB8AC3E}">
        <p14:creationId xmlns:p14="http://schemas.microsoft.com/office/powerpoint/2010/main" val="39196857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E020579F7B4964FACCC3D9671C8AF13" ma:contentTypeVersion="14" ma:contentTypeDescription="Crear nuevo documento." ma:contentTypeScope="" ma:versionID="a36bc7379729fb197f81f6c1046e658d">
  <xsd:schema xmlns:xsd="http://www.w3.org/2001/XMLSchema" xmlns:xs="http://www.w3.org/2001/XMLSchema" xmlns:p="http://schemas.microsoft.com/office/2006/metadata/properties" xmlns:ns2="2ba98950-7f45-4f63-93ce-8807729bc465" xmlns:ns3="0c5cd9b1-7df6-4125-9594-fc0acfe49476" targetNamespace="http://schemas.microsoft.com/office/2006/metadata/properties" ma:root="true" ma:fieldsID="8c391ca4074de249015c27fdc0d86995" ns2:_="" ns3:_="">
    <xsd:import namespace="2ba98950-7f45-4f63-93ce-8807729bc465"/>
    <xsd:import namespace="0c5cd9b1-7df6-4125-9594-fc0acfe494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98950-7f45-4f63-93ce-8807729bc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cc06aaf1-dea5-4937-a89f-1c0b07b63c8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5cd9b1-7df6-4125-9594-fc0acfe4947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6cc2f8-7afc-48ea-9592-642bd44d942f}" ma:internalName="TaxCatchAll" ma:showField="CatchAllData" ma:web="0c5cd9b1-7df6-4125-9594-fc0acfe49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5cd9b1-7df6-4125-9594-fc0acfe49476" xsi:nil="true"/>
    <lcf76f155ced4ddcb4097134ff3c332f xmlns="2ba98950-7f45-4f63-93ce-8807729bc4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54AC18-58BB-4A93-9B79-F76A9DAFD224}"/>
</file>

<file path=customXml/itemProps2.xml><?xml version="1.0" encoding="utf-8"?>
<ds:datastoreItem xmlns:ds="http://schemas.openxmlformats.org/officeDocument/2006/customXml" ds:itemID="{3BCC35F2-71ED-4973-8161-1DAF0945C344}"/>
</file>

<file path=customXml/itemProps3.xml><?xml version="1.0" encoding="utf-8"?>
<ds:datastoreItem xmlns:ds="http://schemas.openxmlformats.org/officeDocument/2006/customXml" ds:itemID="{BA25F1F4-C9F8-410E-8F5E-1B31BBEB72FD}"/>
</file>

<file path=docProps/app.xml><?xml version="1.0" encoding="utf-8"?>
<Properties xmlns="http://schemas.openxmlformats.org/officeDocument/2006/extended-properties" xmlns:vt="http://schemas.openxmlformats.org/officeDocument/2006/docPropsVTypes">
  <TotalTime>528</TotalTime>
  <Words>2195</Words>
  <Application>Microsoft Office PowerPoint</Application>
  <PresentationFormat>Panorámica</PresentationFormat>
  <Paragraphs>425</Paragraphs>
  <Slides>32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Aptos</vt:lpstr>
      <vt:lpstr>Aptos Display</vt:lpstr>
      <vt:lpstr>Arial</vt:lpstr>
      <vt:lpstr>Calibri</vt:lpstr>
      <vt:lpstr>MinionPro-Regular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Otero</dc:creator>
  <cp:lastModifiedBy>Alejandra Otero</cp:lastModifiedBy>
  <cp:revision>116</cp:revision>
  <dcterms:created xsi:type="dcterms:W3CDTF">2025-03-19T16:28:24Z</dcterms:created>
  <dcterms:modified xsi:type="dcterms:W3CDTF">2025-10-21T15:36:03Z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0x010100DE020579F7B4964FACCC3D9671C8AF13</vt:lpwstr>
  </property>
</Properties>
</file>