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9.xml" ContentType="application/vnd.openxmlformats-officedocument.presentationml.notesSlide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7243" r:id="rId3"/>
    <p:sldId id="7228" r:id="rId4"/>
    <p:sldId id="7315" r:id="rId5"/>
    <p:sldId id="7331" r:id="rId6"/>
    <p:sldId id="7316" r:id="rId7"/>
    <p:sldId id="7258" r:id="rId8"/>
    <p:sldId id="7317" r:id="rId9"/>
    <p:sldId id="266" r:id="rId10"/>
    <p:sldId id="7244" r:id="rId11"/>
    <p:sldId id="7249" r:id="rId12"/>
    <p:sldId id="7318" r:id="rId13"/>
    <p:sldId id="7226" r:id="rId14"/>
    <p:sldId id="7198" r:id="rId15"/>
    <p:sldId id="7199" r:id="rId16"/>
    <p:sldId id="7321" r:id="rId17"/>
    <p:sldId id="7319" r:id="rId18"/>
    <p:sldId id="7201" r:id="rId19"/>
    <p:sldId id="7189" r:id="rId20"/>
    <p:sldId id="7301" r:id="rId21"/>
    <p:sldId id="7322" r:id="rId22"/>
    <p:sldId id="276" r:id="rId23"/>
    <p:sldId id="278" r:id="rId24"/>
    <p:sldId id="7300" r:id="rId25"/>
    <p:sldId id="7311" r:id="rId26"/>
    <p:sldId id="7324" r:id="rId27"/>
    <p:sldId id="7326" r:id="rId28"/>
    <p:sldId id="302" r:id="rId29"/>
    <p:sldId id="7237" r:id="rId30"/>
    <p:sldId id="7332" r:id="rId31"/>
    <p:sldId id="7327" r:id="rId32"/>
    <p:sldId id="7328" r:id="rId33"/>
    <p:sldId id="7279" r:id="rId34"/>
    <p:sldId id="426" r:id="rId35"/>
    <p:sldId id="7329" r:id="rId36"/>
    <p:sldId id="7260" r:id="rId37"/>
    <p:sldId id="7272" r:id="rId38"/>
    <p:sldId id="7283" r:id="rId39"/>
    <p:sldId id="7273" r:id="rId40"/>
    <p:sldId id="7304" r:id="rId41"/>
    <p:sldId id="7312" r:id="rId42"/>
    <p:sldId id="7313" r:id="rId43"/>
    <p:sldId id="7206" r:id="rId44"/>
    <p:sldId id="727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BDF"/>
    <a:srgbClr val="B9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5" autoAdjust="0"/>
    <p:restoredTop sz="94523"/>
  </p:normalViewPr>
  <p:slideViewPr>
    <p:cSldViewPr snapToGrid="0">
      <p:cViewPr varScale="1">
        <p:scale>
          <a:sx n="86" d="100"/>
          <a:sy n="86" d="100"/>
        </p:scale>
        <p:origin x="186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47B45-4EC4-FC43-8B73-CD17A0B146C5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43809D5-F1DB-114C-B909-E814EFC58BA8}">
      <dgm:prSet custT="1"/>
      <dgm:spPr/>
      <dgm:t>
        <a:bodyPr/>
        <a:lstStyle/>
        <a:p>
          <a:r>
            <a:rPr lang="es-ES_tradnl" sz="1800" b="1" noProof="0" dirty="0"/>
            <a:t>Factores relacionados con el paciente:</a:t>
          </a:r>
        </a:p>
        <a:p>
          <a:r>
            <a:rPr lang="es-ES_tradnl" sz="1800" noProof="0" dirty="0"/>
            <a:t>ECOG, performance status</a:t>
          </a:r>
        </a:p>
      </dgm:t>
    </dgm:pt>
    <dgm:pt modelId="{28FFFBD2-0025-EA4C-AA86-431D7A83DA94}" type="parTrans" cxnId="{7263A381-2C93-284E-99B4-4E2D2533C5BD}">
      <dgm:prSet/>
      <dgm:spPr/>
      <dgm:t>
        <a:bodyPr/>
        <a:lstStyle/>
        <a:p>
          <a:endParaRPr lang="en-GB" noProof="0" dirty="0"/>
        </a:p>
      </dgm:t>
    </dgm:pt>
    <dgm:pt modelId="{1CEEAFB5-76E2-F849-B124-0A5DEB169518}" type="sibTrans" cxnId="{7263A381-2C93-284E-99B4-4E2D2533C5BD}">
      <dgm:prSet phldrT="01" phldr="0"/>
      <dgm:spPr/>
      <dgm:t>
        <a:bodyPr/>
        <a:lstStyle/>
        <a:p>
          <a:r>
            <a:rPr lang="en-GB" noProof="0"/>
            <a:t>01</a:t>
          </a:r>
          <a:endParaRPr lang="en-GB" noProof="0" dirty="0"/>
        </a:p>
      </dgm:t>
    </dgm:pt>
    <dgm:pt modelId="{FBAED0FE-F690-B74E-93B3-8BC454F4694B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1" noProof="0" dirty="0"/>
            <a:t>Factores técnicos y anatómicos: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0" noProof="0" dirty="0"/>
            <a:t>Tumor resecable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noProof="0" dirty="0"/>
            <a:t>Suficiente remanente hepático (función y volumen) </a:t>
          </a:r>
        </a:p>
      </dgm:t>
    </dgm:pt>
    <dgm:pt modelId="{BA676689-F0C4-0A4B-A007-B0BBB8376273}" type="parTrans" cxnId="{F0BC161A-4E44-4C4D-8FEA-123CF72F452F}">
      <dgm:prSet/>
      <dgm:spPr/>
      <dgm:t>
        <a:bodyPr/>
        <a:lstStyle/>
        <a:p>
          <a:endParaRPr lang="en-GB" noProof="0" dirty="0"/>
        </a:p>
      </dgm:t>
    </dgm:pt>
    <dgm:pt modelId="{DF27E335-9B20-3249-8414-04253ACF0C86}" type="sibTrans" cxnId="{F0BC161A-4E44-4C4D-8FEA-123CF72F452F}">
      <dgm:prSet phldrT="02" phldr="0"/>
      <dgm:spPr/>
      <dgm:t>
        <a:bodyPr/>
        <a:lstStyle/>
        <a:p>
          <a:r>
            <a:rPr lang="en-GB" noProof="0"/>
            <a:t>02</a:t>
          </a:r>
          <a:endParaRPr lang="en-GB" noProof="0" dirty="0"/>
        </a:p>
      </dgm:t>
    </dgm:pt>
    <dgm:pt modelId="{8B9542A0-F402-CA4B-B4A3-F0432A478672}">
      <dgm:prSet custT="1"/>
      <dgm:spPr/>
      <dgm:t>
        <a:bodyPr/>
        <a:lstStyle/>
        <a:p>
          <a:r>
            <a:rPr lang="es-ES_tradnl" sz="1600" b="1" noProof="0" dirty="0"/>
            <a:t>Factores Oncológicos:</a:t>
          </a:r>
        </a:p>
        <a:p>
          <a:r>
            <a:rPr lang="es-ES_tradnl" sz="1600" b="0" noProof="0" dirty="0"/>
            <a:t>Tumores múltiples</a:t>
          </a:r>
        </a:p>
        <a:p>
          <a:r>
            <a:rPr lang="es-ES_tradnl" sz="1600" noProof="0" dirty="0"/>
            <a:t>Grandes lesiones</a:t>
          </a:r>
        </a:p>
        <a:p>
          <a:r>
            <a:rPr lang="es-ES_tradnl" sz="1600" noProof="0" dirty="0"/>
            <a:t>Invasión micro/</a:t>
          </a:r>
          <a:r>
            <a:rPr lang="es-ES_tradnl" sz="1600" noProof="0" dirty="0" err="1"/>
            <a:t>macrovascular</a:t>
          </a:r>
          <a:endParaRPr lang="es-ES_tradnl" sz="1600" noProof="0" dirty="0"/>
        </a:p>
        <a:p>
          <a:r>
            <a:rPr lang="es-ES_tradnl" sz="1600" noProof="0" dirty="0"/>
            <a:t>Afectación linfática</a:t>
          </a:r>
        </a:p>
        <a:p>
          <a:r>
            <a:rPr lang="es-ES_tradnl" sz="1600" noProof="0" dirty="0"/>
            <a:t>Diferenciación tumoral</a:t>
          </a:r>
        </a:p>
        <a:p>
          <a:r>
            <a:rPr lang="es-ES_tradnl" sz="1600" noProof="0" dirty="0"/>
            <a:t>Biomarcadores</a:t>
          </a:r>
        </a:p>
      </dgm:t>
    </dgm:pt>
    <dgm:pt modelId="{1B10E5AD-6B26-1D40-9D69-EC4EBDE441BD}" type="parTrans" cxnId="{7A269509-6D21-EE4C-86EF-3AA888B1F804}">
      <dgm:prSet/>
      <dgm:spPr/>
      <dgm:t>
        <a:bodyPr/>
        <a:lstStyle/>
        <a:p>
          <a:endParaRPr lang="en-GB" noProof="0" dirty="0"/>
        </a:p>
      </dgm:t>
    </dgm:pt>
    <dgm:pt modelId="{7C689278-D36F-7740-8B9A-FCD4013C21E8}" type="sibTrans" cxnId="{7A269509-6D21-EE4C-86EF-3AA888B1F804}">
      <dgm:prSet phldrT="03" phldr="0"/>
      <dgm:spPr/>
      <dgm:t>
        <a:bodyPr/>
        <a:lstStyle/>
        <a:p>
          <a:r>
            <a:rPr lang="en-GB" noProof="0"/>
            <a:t>03</a:t>
          </a:r>
          <a:endParaRPr lang="en-GB" noProof="0" dirty="0"/>
        </a:p>
      </dgm:t>
    </dgm:pt>
    <dgm:pt modelId="{C9645616-D989-C74D-A802-A8282ACB6C81}" type="pres">
      <dgm:prSet presAssocID="{F2647B45-4EC4-FC43-8B73-CD17A0B146C5}" presName="Name0" presStyleCnt="0">
        <dgm:presLayoutVars>
          <dgm:animLvl val="lvl"/>
          <dgm:resizeHandles val="exact"/>
        </dgm:presLayoutVars>
      </dgm:prSet>
      <dgm:spPr/>
    </dgm:pt>
    <dgm:pt modelId="{5918BE5B-ED76-A64F-A6F2-A3BCFEE9F61F}" type="pres">
      <dgm:prSet presAssocID="{843809D5-F1DB-114C-B909-E814EFC58BA8}" presName="compositeNode" presStyleCnt="0">
        <dgm:presLayoutVars>
          <dgm:bulletEnabled val="1"/>
        </dgm:presLayoutVars>
      </dgm:prSet>
      <dgm:spPr/>
    </dgm:pt>
    <dgm:pt modelId="{28C7990C-5A52-E24B-8F5B-A1EF8AA7372F}" type="pres">
      <dgm:prSet presAssocID="{843809D5-F1DB-114C-B909-E814EFC58BA8}" presName="bgRect" presStyleLbl="alignNode1" presStyleIdx="0" presStyleCnt="3"/>
      <dgm:spPr/>
    </dgm:pt>
    <dgm:pt modelId="{B60A6D4A-B8BA-EC49-BE45-FE94CFB9C44D}" type="pres">
      <dgm:prSet presAssocID="{1CEEAFB5-76E2-F849-B124-0A5DEB169518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742B01D1-6579-2046-B197-1E241817D059}" type="pres">
      <dgm:prSet presAssocID="{843809D5-F1DB-114C-B909-E814EFC58BA8}" presName="nodeRect" presStyleLbl="alignNode1" presStyleIdx="0" presStyleCnt="3">
        <dgm:presLayoutVars>
          <dgm:bulletEnabled val="1"/>
        </dgm:presLayoutVars>
      </dgm:prSet>
      <dgm:spPr/>
    </dgm:pt>
    <dgm:pt modelId="{ABFDD17D-DF1A-424E-953F-33F9374ACAF9}" type="pres">
      <dgm:prSet presAssocID="{1CEEAFB5-76E2-F849-B124-0A5DEB169518}" presName="sibTrans" presStyleCnt="0"/>
      <dgm:spPr/>
    </dgm:pt>
    <dgm:pt modelId="{6A75EF47-1ADD-2041-A767-5ACE6BAA15BD}" type="pres">
      <dgm:prSet presAssocID="{FBAED0FE-F690-B74E-93B3-8BC454F4694B}" presName="compositeNode" presStyleCnt="0">
        <dgm:presLayoutVars>
          <dgm:bulletEnabled val="1"/>
        </dgm:presLayoutVars>
      </dgm:prSet>
      <dgm:spPr/>
    </dgm:pt>
    <dgm:pt modelId="{EF8A7735-47D9-4D47-BF87-C3FD3902F5A9}" type="pres">
      <dgm:prSet presAssocID="{FBAED0FE-F690-B74E-93B3-8BC454F4694B}" presName="bgRect" presStyleLbl="alignNode1" presStyleIdx="1" presStyleCnt="3"/>
      <dgm:spPr/>
    </dgm:pt>
    <dgm:pt modelId="{D50775FC-6C2B-E54F-A220-4175FF823D08}" type="pres">
      <dgm:prSet presAssocID="{DF27E335-9B20-3249-8414-04253ACF0C86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B8F8D1B8-FA3B-0C42-8CA1-9B51A6A6A3D3}" type="pres">
      <dgm:prSet presAssocID="{FBAED0FE-F690-B74E-93B3-8BC454F4694B}" presName="nodeRect" presStyleLbl="alignNode1" presStyleIdx="1" presStyleCnt="3">
        <dgm:presLayoutVars>
          <dgm:bulletEnabled val="1"/>
        </dgm:presLayoutVars>
      </dgm:prSet>
      <dgm:spPr/>
    </dgm:pt>
    <dgm:pt modelId="{6A5A5FF0-77D4-784C-90BC-B07F72AE7505}" type="pres">
      <dgm:prSet presAssocID="{DF27E335-9B20-3249-8414-04253ACF0C86}" presName="sibTrans" presStyleCnt="0"/>
      <dgm:spPr/>
    </dgm:pt>
    <dgm:pt modelId="{50239D0E-3FA4-0047-9F61-AD478B41AA00}" type="pres">
      <dgm:prSet presAssocID="{8B9542A0-F402-CA4B-B4A3-F0432A478672}" presName="compositeNode" presStyleCnt="0">
        <dgm:presLayoutVars>
          <dgm:bulletEnabled val="1"/>
        </dgm:presLayoutVars>
      </dgm:prSet>
      <dgm:spPr/>
    </dgm:pt>
    <dgm:pt modelId="{F7F8221C-AD5F-3340-83B8-C89EA807C9B8}" type="pres">
      <dgm:prSet presAssocID="{8B9542A0-F402-CA4B-B4A3-F0432A478672}" presName="bgRect" presStyleLbl="alignNode1" presStyleIdx="2" presStyleCnt="3"/>
      <dgm:spPr/>
    </dgm:pt>
    <dgm:pt modelId="{0EBFB359-4156-D944-9A7A-6816B3A8A220}" type="pres">
      <dgm:prSet presAssocID="{7C689278-D36F-7740-8B9A-FCD4013C21E8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C4E45150-8876-7447-B8E8-FC3568DB2DC7}" type="pres">
      <dgm:prSet presAssocID="{8B9542A0-F402-CA4B-B4A3-F0432A478672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1DD75D05-348C-A348-A1B7-D023457AA96C}" type="presOf" srcId="{FBAED0FE-F690-B74E-93B3-8BC454F4694B}" destId="{B8F8D1B8-FA3B-0C42-8CA1-9B51A6A6A3D3}" srcOrd="1" destOrd="0" presId="urn:microsoft.com/office/officeart/2016/7/layout/LinearBlockProcessNumbered"/>
    <dgm:cxn modelId="{7A269509-6D21-EE4C-86EF-3AA888B1F804}" srcId="{F2647B45-4EC4-FC43-8B73-CD17A0B146C5}" destId="{8B9542A0-F402-CA4B-B4A3-F0432A478672}" srcOrd="2" destOrd="0" parTransId="{1B10E5AD-6B26-1D40-9D69-EC4EBDE441BD}" sibTransId="{7C689278-D36F-7740-8B9A-FCD4013C21E8}"/>
    <dgm:cxn modelId="{F0BC161A-4E44-4C4D-8FEA-123CF72F452F}" srcId="{F2647B45-4EC4-FC43-8B73-CD17A0B146C5}" destId="{FBAED0FE-F690-B74E-93B3-8BC454F4694B}" srcOrd="1" destOrd="0" parTransId="{BA676689-F0C4-0A4B-A007-B0BBB8376273}" sibTransId="{DF27E335-9B20-3249-8414-04253ACF0C86}"/>
    <dgm:cxn modelId="{2E69F231-D17A-F246-BC4A-A021DAA21DCE}" type="presOf" srcId="{8B9542A0-F402-CA4B-B4A3-F0432A478672}" destId="{C4E45150-8876-7447-B8E8-FC3568DB2DC7}" srcOrd="1" destOrd="0" presId="urn:microsoft.com/office/officeart/2016/7/layout/LinearBlockProcessNumbered"/>
    <dgm:cxn modelId="{4F910A35-3FE2-7E47-A802-E4172CF8B58A}" type="presOf" srcId="{FBAED0FE-F690-B74E-93B3-8BC454F4694B}" destId="{EF8A7735-47D9-4D47-BF87-C3FD3902F5A9}" srcOrd="0" destOrd="0" presId="urn:microsoft.com/office/officeart/2016/7/layout/LinearBlockProcessNumbered"/>
    <dgm:cxn modelId="{E9D8253D-BDB8-AD45-96BF-677D15247415}" type="presOf" srcId="{843809D5-F1DB-114C-B909-E814EFC58BA8}" destId="{742B01D1-6579-2046-B197-1E241817D059}" srcOrd="1" destOrd="0" presId="urn:microsoft.com/office/officeart/2016/7/layout/LinearBlockProcessNumbered"/>
    <dgm:cxn modelId="{6AD2F750-3535-BB47-8C95-5CCD643467AE}" type="presOf" srcId="{F2647B45-4EC4-FC43-8B73-CD17A0B146C5}" destId="{C9645616-D989-C74D-A802-A8282ACB6C81}" srcOrd="0" destOrd="0" presId="urn:microsoft.com/office/officeart/2016/7/layout/LinearBlockProcessNumbered"/>
    <dgm:cxn modelId="{39E36D62-487E-9846-85B5-0AA9DC7C4987}" type="presOf" srcId="{8B9542A0-F402-CA4B-B4A3-F0432A478672}" destId="{F7F8221C-AD5F-3340-83B8-C89EA807C9B8}" srcOrd="0" destOrd="0" presId="urn:microsoft.com/office/officeart/2016/7/layout/LinearBlockProcessNumbered"/>
    <dgm:cxn modelId="{7263A381-2C93-284E-99B4-4E2D2533C5BD}" srcId="{F2647B45-4EC4-FC43-8B73-CD17A0B146C5}" destId="{843809D5-F1DB-114C-B909-E814EFC58BA8}" srcOrd="0" destOrd="0" parTransId="{28FFFBD2-0025-EA4C-AA86-431D7A83DA94}" sibTransId="{1CEEAFB5-76E2-F849-B124-0A5DEB169518}"/>
    <dgm:cxn modelId="{0C1A698B-6D22-664D-A3B0-105F6C5CC444}" type="presOf" srcId="{1CEEAFB5-76E2-F849-B124-0A5DEB169518}" destId="{B60A6D4A-B8BA-EC49-BE45-FE94CFB9C44D}" srcOrd="0" destOrd="0" presId="urn:microsoft.com/office/officeart/2016/7/layout/LinearBlockProcessNumbered"/>
    <dgm:cxn modelId="{E5E4C092-3736-C041-91F8-D887FBFA742D}" type="presOf" srcId="{7C689278-D36F-7740-8B9A-FCD4013C21E8}" destId="{0EBFB359-4156-D944-9A7A-6816B3A8A220}" srcOrd="0" destOrd="0" presId="urn:microsoft.com/office/officeart/2016/7/layout/LinearBlockProcessNumbered"/>
    <dgm:cxn modelId="{519A8EE3-8876-4E4A-9220-CA71DA3A9359}" type="presOf" srcId="{DF27E335-9B20-3249-8414-04253ACF0C86}" destId="{D50775FC-6C2B-E54F-A220-4175FF823D08}" srcOrd="0" destOrd="0" presId="urn:microsoft.com/office/officeart/2016/7/layout/LinearBlockProcessNumbered"/>
    <dgm:cxn modelId="{0129A7F0-B935-A244-8527-5C78BD7FF2B5}" type="presOf" srcId="{843809D5-F1DB-114C-B909-E814EFC58BA8}" destId="{28C7990C-5A52-E24B-8F5B-A1EF8AA7372F}" srcOrd="0" destOrd="0" presId="urn:microsoft.com/office/officeart/2016/7/layout/LinearBlockProcessNumbered"/>
    <dgm:cxn modelId="{64D6DE30-C60D-F346-A16F-975636C96F48}" type="presParOf" srcId="{C9645616-D989-C74D-A802-A8282ACB6C81}" destId="{5918BE5B-ED76-A64F-A6F2-A3BCFEE9F61F}" srcOrd="0" destOrd="0" presId="urn:microsoft.com/office/officeart/2016/7/layout/LinearBlockProcessNumbered"/>
    <dgm:cxn modelId="{C4C31EAB-B04F-4D4F-A60D-61FEE1D196D8}" type="presParOf" srcId="{5918BE5B-ED76-A64F-A6F2-A3BCFEE9F61F}" destId="{28C7990C-5A52-E24B-8F5B-A1EF8AA7372F}" srcOrd="0" destOrd="0" presId="urn:microsoft.com/office/officeart/2016/7/layout/LinearBlockProcessNumbered"/>
    <dgm:cxn modelId="{64C79186-ADB8-F24B-A0C3-8E9C07EAD241}" type="presParOf" srcId="{5918BE5B-ED76-A64F-A6F2-A3BCFEE9F61F}" destId="{B60A6D4A-B8BA-EC49-BE45-FE94CFB9C44D}" srcOrd="1" destOrd="0" presId="urn:microsoft.com/office/officeart/2016/7/layout/LinearBlockProcessNumbered"/>
    <dgm:cxn modelId="{5257D387-08D6-1141-9688-45C7B52B37F8}" type="presParOf" srcId="{5918BE5B-ED76-A64F-A6F2-A3BCFEE9F61F}" destId="{742B01D1-6579-2046-B197-1E241817D059}" srcOrd="2" destOrd="0" presId="urn:microsoft.com/office/officeart/2016/7/layout/LinearBlockProcessNumbered"/>
    <dgm:cxn modelId="{19BB27FF-EC5B-BF4D-8957-986BB3CCCF7F}" type="presParOf" srcId="{C9645616-D989-C74D-A802-A8282ACB6C81}" destId="{ABFDD17D-DF1A-424E-953F-33F9374ACAF9}" srcOrd="1" destOrd="0" presId="urn:microsoft.com/office/officeart/2016/7/layout/LinearBlockProcessNumbered"/>
    <dgm:cxn modelId="{1C8F6AD5-EC2F-874D-92EB-55DEF5A27D13}" type="presParOf" srcId="{C9645616-D989-C74D-A802-A8282ACB6C81}" destId="{6A75EF47-1ADD-2041-A767-5ACE6BAA15BD}" srcOrd="2" destOrd="0" presId="urn:microsoft.com/office/officeart/2016/7/layout/LinearBlockProcessNumbered"/>
    <dgm:cxn modelId="{1922EDAC-48A2-084B-AE5A-F61C14DC359A}" type="presParOf" srcId="{6A75EF47-1ADD-2041-A767-5ACE6BAA15BD}" destId="{EF8A7735-47D9-4D47-BF87-C3FD3902F5A9}" srcOrd="0" destOrd="0" presId="urn:microsoft.com/office/officeart/2016/7/layout/LinearBlockProcessNumbered"/>
    <dgm:cxn modelId="{6A83D423-E909-BC43-8CAB-387568D67305}" type="presParOf" srcId="{6A75EF47-1ADD-2041-A767-5ACE6BAA15BD}" destId="{D50775FC-6C2B-E54F-A220-4175FF823D08}" srcOrd="1" destOrd="0" presId="urn:microsoft.com/office/officeart/2016/7/layout/LinearBlockProcessNumbered"/>
    <dgm:cxn modelId="{42C8FD4E-D13D-B241-9420-F3F3D65AD711}" type="presParOf" srcId="{6A75EF47-1ADD-2041-A767-5ACE6BAA15BD}" destId="{B8F8D1B8-FA3B-0C42-8CA1-9B51A6A6A3D3}" srcOrd="2" destOrd="0" presId="urn:microsoft.com/office/officeart/2016/7/layout/LinearBlockProcessNumbered"/>
    <dgm:cxn modelId="{DBCF1256-4B83-4748-9F81-90E8DB5C1872}" type="presParOf" srcId="{C9645616-D989-C74D-A802-A8282ACB6C81}" destId="{6A5A5FF0-77D4-784C-90BC-B07F72AE7505}" srcOrd="3" destOrd="0" presId="urn:microsoft.com/office/officeart/2016/7/layout/LinearBlockProcessNumbered"/>
    <dgm:cxn modelId="{BABAEBC9-A096-5A49-86B1-AF5DF9FC1E62}" type="presParOf" srcId="{C9645616-D989-C74D-A802-A8282ACB6C81}" destId="{50239D0E-3FA4-0047-9F61-AD478B41AA00}" srcOrd="4" destOrd="0" presId="urn:microsoft.com/office/officeart/2016/7/layout/LinearBlockProcessNumbered"/>
    <dgm:cxn modelId="{AA765F98-D261-D04B-BC37-85DD3E5AC29B}" type="presParOf" srcId="{50239D0E-3FA4-0047-9F61-AD478B41AA00}" destId="{F7F8221C-AD5F-3340-83B8-C89EA807C9B8}" srcOrd="0" destOrd="0" presId="urn:microsoft.com/office/officeart/2016/7/layout/LinearBlockProcessNumbered"/>
    <dgm:cxn modelId="{CEE3EC46-ECD8-3C48-A063-D4E6E2496A41}" type="presParOf" srcId="{50239D0E-3FA4-0047-9F61-AD478B41AA00}" destId="{0EBFB359-4156-D944-9A7A-6816B3A8A220}" srcOrd="1" destOrd="0" presId="urn:microsoft.com/office/officeart/2016/7/layout/LinearBlockProcessNumbered"/>
    <dgm:cxn modelId="{765AFC36-A42A-8342-AA7E-A18239257A32}" type="presParOf" srcId="{50239D0E-3FA4-0047-9F61-AD478B41AA00}" destId="{C4E45150-8876-7447-B8E8-FC3568DB2DC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C449E-8741-4676-B602-3084708DC6D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B0E856F-B491-444F-91B6-94A82C0267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_tradnl" noProof="0" dirty="0">
              <a:solidFill>
                <a:srgbClr val="031E8E"/>
              </a:solidFill>
            </a:rPr>
            <a:t>RESPUESTA AL TRATAMIENTO NEOADYUVANTE (</a:t>
          </a:r>
          <a:r>
            <a:rPr lang="es-ES_tradnl" b="1" noProof="0" dirty="0" err="1">
              <a:solidFill>
                <a:srgbClr val="031E8E"/>
              </a:solidFill>
            </a:rPr>
            <a:t>biolOGÍA</a:t>
          </a:r>
          <a:r>
            <a:rPr lang="es-ES_tradnl" noProof="0" dirty="0">
              <a:solidFill>
                <a:srgbClr val="031E8E"/>
              </a:solidFill>
            </a:rPr>
            <a:t>)</a:t>
          </a:r>
        </a:p>
      </dgm:t>
    </dgm:pt>
    <dgm:pt modelId="{9C56B8AF-6D7A-467E-9C6A-1260BEC04B88}" type="parTrans" cxnId="{760748CC-16B2-4721-AF93-49F1B6C4C7DC}">
      <dgm:prSet/>
      <dgm:spPr/>
      <dgm:t>
        <a:bodyPr/>
        <a:lstStyle/>
        <a:p>
          <a:endParaRPr lang="es-ES_tradnl" noProof="0" dirty="0"/>
        </a:p>
      </dgm:t>
    </dgm:pt>
    <dgm:pt modelId="{CCC64308-741E-4448-8045-1FF40DFE501E}" type="sibTrans" cxnId="{760748CC-16B2-4721-AF93-49F1B6C4C7DC}">
      <dgm:prSet/>
      <dgm:spPr/>
      <dgm:t>
        <a:bodyPr/>
        <a:lstStyle/>
        <a:p>
          <a:pPr>
            <a:lnSpc>
              <a:spcPct val="100000"/>
            </a:lnSpc>
          </a:pPr>
          <a:endParaRPr lang="es-ES_tradnl" noProof="0" dirty="0"/>
        </a:p>
      </dgm:t>
    </dgm:pt>
    <dgm:pt modelId="{D1238C37-4BBA-4EDF-8D1A-C5CABDD9119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_tradnl" noProof="0" dirty="0">
              <a:solidFill>
                <a:srgbClr val="031E8E"/>
              </a:solidFill>
            </a:rPr>
            <a:t>No progresión en el tiempo (</a:t>
          </a:r>
          <a:r>
            <a:rPr lang="es-ES_tradnl" b="1" noProof="0" dirty="0">
              <a:solidFill>
                <a:srgbClr val="031E8E"/>
              </a:solidFill>
            </a:rPr>
            <a:t>cronología</a:t>
          </a:r>
          <a:r>
            <a:rPr lang="es-ES_tradnl" noProof="0" dirty="0">
              <a:solidFill>
                <a:srgbClr val="031E8E"/>
              </a:solidFill>
            </a:rPr>
            <a:t>)</a:t>
          </a:r>
        </a:p>
      </dgm:t>
    </dgm:pt>
    <dgm:pt modelId="{1DB22628-678A-4B20-9B5B-0F6263713527}" type="parTrans" cxnId="{4372D49F-2409-4BEC-8F5D-067F86EC49F7}">
      <dgm:prSet/>
      <dgm:spPr/>
      <dgm:t>
        <a:bodyPr/>
        <a:lstStyle/>
        <a:p>
          <a:endParaRPr lang="es-ES_tradnl" noProof="0" dirty="0"/>
        </a:p>
      </dgm:t>
    </dgm:pt>
    <dgm:pt modelId="{080EA843-4CA3-4364-9414-19D2716455F6}" type="sibTrans" cxnId="{4372D49F-2409-4BEC-8F5D-067F86EC49F7}">
      <dgm:prSet/>
      <dgm:spPr/>
      <dgm:t>
        <a:bodyPr/>
        <a:lstStyle/>
        <a:p>
          <a:endParaRPr lang="es-ES_tradnl" noProof="0" dirty="0"/>
        </a:p>
      </dgm:t>
    </dgm:pt>
    <dgm:pt modelId="{76F5B762-B74E-4D83-8C8E-B363FB6864BC}" type="pres">
      <dgm:prSet presAssocID="{1AAC449E-8741-4676-B602-3084708DC6DE}" presName="root" presStyleCnt="0">
        <dgm:presLayoutVars>
          <dgm:dir/>
          <dgm:resizeHandles val="exact"/>
        </dgm:presLayoutVars>
      </dgm:prSet>
      <dgm:spPr/>
    </dgm:pt>
    <dgm:pt modelId="{ADB95F93-B403-4746-858F-C3D35321CACD}" type="pres">
      <dgm:prSet presAssocID="{5B0E856F-B491-444F-91B6-94A82C0267FE}" presName="compNode" presStyleCnt="0"/>
      <dgm:spPr/>
    </dgm:pt>
    <dgm:pt modelId="{1BB481A2-D723-407E-86EF-DC8A8136FE72}" type="pres">
      <dgm:prSet presAssocID="{5B0E856F-B491-444F-91B6-94A82C0267FE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372CFABE-E0FF-4879-B488-328B6CBBDC90}" type="pres">
      <dgm:prSet presAssocID="{5B0E856F-B491-444F-91B6-94A82C0267F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ravenoso"/>
        </a:ext>
      </dgm:extLst>
    </dgm:pt>
    <dgm:pt modelId="{525C57A2-3741-4111-BFEE-9FD98C7477E7}" type="pres">
      <dgm:prSet presAssocID="{5B0E856F-B491-444F-91B6-94A82C0267FE}" presName="spaceRect" presStyleCnt="0"/>
      <dgm:spPr/>
    </dgm:pt>
    <dgm:pt modelId="{7C45846D-59C6-489D-AA95-3BD53A3DEDF0}" type="pres">
      <dgm:prSet presAssocID="{5B0E856F-B491-444F-91B6-94A82C0267FE}" presName="textRect" presStyleLbl="revTx" presStyleIdx="0" presStyleCnt="2">
        <dgm:presLayoutVars>
          <dgm:chMax val="1"/>
          <dgm:chPref val="1"/>
        </dgm:presLayoutVars>
      </dgm:prSet>
      <dgm:spPr/>
    </dgm:pt>
    <dgm:pt modelId="{C26944FF-3F68-44D4-B29A-F4A862CD4B01}" type="pres">
      <dgm:prSet presAssocID="{CCC64308-741E-4448-8045-1FF40DFE501E}" presName="sibTrans" presStyleCnt="0"/>
      <dgm:spPr/>
    </dgm:pt>
    <dgm:pt modelId="{2ED7414B-F628-4F54-A436-5FEBCBCBF805}" type="pres">
      <dgm:prSet presAssocID="{D1238C37-4BBA-4EDF-8D1A-C5CABDD91191}" presName="compNode" presStyleCnt="0"/>
      <dgm:spPr/>
    </dgm:pt>
    <dgm:pt modelId="{8501FE21-12C2-4D77-8914-DFB3404A9C25}" type="pres">
      <dgm:prSet presAssocID="{D1238C37-4BBA-4EDF-8D1A-C5CABDD91191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9B6E5308-58DD-4DC9-AC61-2C57CA2B17B0}" type="pres">
      <dgm:prSet presAssocID="{D1238C37-4BBA-4EDF-8D1A-C5CABDD9119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loj"/>
        </a:ext>
      </dgm:extLst>
    </dgm:pt>
    <dgm:pt modelId="{F61A0AB7-C5EA-43FD-A304-BF2C17E86730}" type="pres">
      <dgm:prSet presAssocID="{D1238C37-4BBA-4EDF-8D1A-C5CABDD91191}" presName="spaceRect" presStyleCnt="0"/>
      <dgm:spPr/>
    </dgm:pt>
    <dgm:pt modelId="{A7F0A6B7-FAAE-48EC-8ED2-38B407C10787}" type="pres">
      <dgm:prSet presAssocID="{D1238C37-4BBA-4EDF-8D1A-C5CABDD9119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84CA64D-220D-CE47-B817-4D3436817EA5}" type="presOf" srcId="{1AAC449E-8741-4676-B602-3084708DC6DE}" destId="{76F5B762-B74E-4D83-8C8E-B363FB6864BC}" srcOrd="0" destOrd="0" presId="urn:microsoft.com/office/officeart/2018/5/layout/IconLeafLabelList"/>
    <dgm:cxn modelId="{00D25662-C478-814C-BDC5-AEAD93DC5B58}" type="presOf" srcId="{5B0E856F-B491-444F-91B6-94A82C0267FE}" destId="{7C45846D-59C6-489D-AA95-3BD53A3DEDF0}" srcOrd="0" destOrd="0" presId="urn:microsoft.com/office/officeart/2018/5/layout/IconLeafLabelList"/>
    <dgm:cxn modelId="{5C5CB271-DB3E-4140-A148-8E682A0E2CC2}" type="presOf" srcId="{D1238C37-4BBA-4EDF-8D1A-C5CABDD91191}" destId="{A7F0A6B7-FAAE-48EC-8ED2-38B407C10787}" srcOrd="0" destOrd="0" presId="urn:microsoft.com/office/officeart/2018/5/layout/IconLeafLabelList"/>
    <dgm:cxn modelId="{4372D49F-2409-4BEC-8F5D-067F86EC49F7}" srcId="{1AAC449E-8741-4676-B602-3084708DC6DE}" destId="{D1238C37-4BBA-4EDF-8D1A-C5CABDD91191}" srcOrd="1" destOrd="0" parTransId="{1DB22628-678A-4B20-9B5B-0F6263713527}" sibTransId="{080EA843-4CA3-4364-9414-19D2716455F6}"/>
    <dgm:cxn modelId="{760748CC-16B2-4721-AF93-49F1B6C4C7DC}" srcId="{1AAC449E-8741-4676-B602-3084708DC6DE}" destId="{5B0E856F-B491-444F-91B6-94A82C0267FE}" srcOrd="0" destOrd="0" parTransId="{9C56B8AF-6D7A-467E-9C6A-1260BEC04B88}" sibTransId="{CCC64308-741E-4448-8045-1FF40DFE501E}"/>
    <dgm:cxn modelId="{8B6D6C8A-B3E4-2F44-8EC3-E55BA9FD31EC}" type="presParOf" srcId="{76F5B762-B74E-4D83-8C8E-B363FB6864BC}" destId="{ADB95F93-B403-4746-858F-C3D35321CACD}" srcOrd="0" destOrd="0" presId="urn:microsoft.com/office/officeart/2018/5/layout/IconLeafLabelList"/>
    <dgm:cxn modelId="{09F27E79-9256-7347-9260-99DBC6F6399C}" type="presParOf" srcId="{ADB95F93-B403-4746-858F-C3D35321CACD}" destId="{1BB481A2-D723-407E-86EF-DC8A8136FE72}" srcOrd="0" destOrd="0" presId="urn:microsoft.com/office/officeart/2018/5/layout/IconLeafLabelList"/>
    <dgm:cxn modelId="{28B15CAA-9D8A-104E-898E-977A3B13049D}" type="presParOf" srcId="{ADB95F93-B403-4746-858F-C3D35321CACD}" destId="{372CFABE-E0FF-4879-B488-328B6CBBDC90}" srcOrd="1" destOrd="0" presId="urn:microsoft.com/office/officeart/2018/5/layout/IconLeafLabelList"/>
    <dgm:cxn modelId="{81EA0A3F-779D-2641-A8CB-C8A2DD5F9D1A}" type="presParOf" srcId="{ADB95F93-B403-4746-858F-C3D35321CACD}" destId="{525C57A2-3741-4111-BFEE-9FD98C7477E7}" srcOrd="2" destOrd="0" presId="urn:microsoft.com/office/officeart/2018/5/layout/IconLeafLabelList"/>
    <dgm:cxn modelId="{C5E7A37C-EF89-0544-8F23-D9CEE9C247A7}" type="presParOf" srcId="{ADB95F93-B403-4746-858F-C3D35321CACD}" destId="{7C45846D-59C6-489D-AA95-3BD53A3DEDF0}" srcOrd="3" destOrd="0" presId="urn:microsoft.com/office/officeart/2018/5/layout/IconLeafLabelList"/>
    <dgm:cxn modelId="{2DE0DDA9-ED5F-284D-A516-EB5C8EF4D0E8}" type="presParOf" srcId="{76F5B762-B74E-4D83-8C8E-B363FB6864BC}" destId="{C26944FF-3F68-44D4-B29A-F4A862CD4B01}" srcOrd="1" destOrd="0" presId="urn:microsoft.com/office/officeart/2018/5/layout/IconLeafLabelList"/>
    <dgm:cxn modelId="{10690BCA-20AE-D140-994A-4A92CFA72674}" type="presParOf" srcId="{76F5B762-B74E-4D83-8C8E-B363FB6864BC}" destId="{2ED7414B-F628-4F54-A436-5FEBCBCBF805}" srcOrd="2" destOrd="0" presId="urn:microsoft.com/office/officeart/2018/5/layout/IconLeafLabelList"/>
    <dgm:cxn modelId="{B8A26DE1-9651-DA4A-ABEC-19F1325D811D}" type="presParOf" srcId="{2ED7414B-F628-4F54-A436-5FEBCBCBF805}" destId="{8501FE21-12C2-4D77-8914-DFB3404A9C25}" srcOrd="0" destOrd="0" presId="urn:microsoft.com/office/officeart/2018/5/layout/IconLeafLabelList"/>
    <dgm:cxn modelId="{90B2FD04-33A9-014E-B2C9-81F492BE3D9F}" type="presParOf" srcId="{2ED7414B-F628-4F54-A436-5FEBCBCBF805}" destId="{9B6E5308-58DD-4DC9-AC61-2C57CA2B17B0}" srcOrd="1" destOrd="0" presId="urn:microsoft.com/office/officeart/2018/5/layout/IconLeafLabelList"/>
    <dgm:cxn modelId="{A7EA6AB4-EC91-5043-BAD1-862477D9A027}" type="presParOf" srcId="{2ED7414B-F628-4F54-A436-5FEBCBCBF805}" destId="{F61A0AB7-C5EA-43FD-A304-BF2C17E86730}" srcOrd="2" destOrd="0" presId="urn:microsoft.com/office/officeart/2018/5/layout/IconLeafLabelList"/>
    <dgm:cxn modelId="{D0198F7D-7969-2442-A4E4-AF601D0C6810}" type="presParOf" srcId="{2ED7414B-F628-4F54-A436-5FEBCBCBF805}" destId="{A7F0A6B7-FAAE-48EC-8ED2-38B407C1078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7990C-5A52-E24B-8F5B-A1EF8AA7372F}">
      <dsp:nvSpPr>
        <dsp:cNvPr id="0" name=""/>
        <dsp:cNvSpPr/>
      </dsp:nvSpPr>
      <dsp:spPr>
        <a:xfrm>
          <a:off x="821" y="179348"/>
          <a:ext cx="3327201" cy="39926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/>
            <a:t>Factores relacionados con el paciente: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noProof="0" dirty="0"/>
            <a:t>ECOG, performance status</a:t>
          </a:r>
        </a:p>
      </dsp:txBody>
      <dsp:txXfrm>
        <a:off x="821" y="1776404"/>
        <a:ext cx="3327201" cy="2395585"/>
      </dsp:txXfrm>
    </dsp:sp>
    <dsp:sp modelId="{B60A6D4A-B8BA-EC49-BE45-FE94CFB9C44D}">
      <dsp:nvSpPr>
        <dsp:cNvPr id="0" name=""/>
        <dsp:cNvSpPr/>
      </dsp:nvSpPr>
      <dsp:spPr>
        <a:xfrm>
          <a:off x="821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600" kern="1200" noProof="0"/>
            <a:t>01</a:t>
          </a:r>
          <a:endParaRPr lang="en-GB" sz="6600" kern="1200" noProof="0" dirty="0"/>
        </a:p>
      </dsp:txBody>
      <dsp:txXfrm>
        <a:off x="821" y="179348"/>
        <a:ext cx="3327201" cy="1597056"/>
      </dsp:txXfrm>
    </dsp:sp>
    <dsp:sp modelId="{EF8A7735-47D9-4D47-BF87-C3FD3902F5A9}">
      <dsp:nvSpPr>
        <dsp:cNvPr id="0" name=""/>
        <dsp:cNvSpPr/>
      </dsp:nvSpPr>
      <dsp:spPr>
        <a:xfrm>
          <a:off x="3594199" y="179348"/>
          <a:ext cx="3327201" cy="3992641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1" kern="1200" noProof="0" dirty="0"/>
            <a:t>Factores técnicos y anatómicos: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0" kern="1200" noProof="0" dirty="0"/>
            <a:t>Tumor resecable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kern="1200" noProof="0" dirty="0"/>
            <a:t>Suficiente remanente hepático (función y volumen) </a:t>
          </a:r>
        </a:p>
      </dsp:txBody>
      <dsp:txXfrm>
        <a:off x="3594199" y="1776404"/>
        <a:ext cx="3327201" cy="2395585"/>
      </dsp:txXfrm>
    </dsp:sp>
    <dsp:sp modelId="{D50775FC-6C2B-E54F-A220-4175FF823D08}">
      <dsp:nvSpPr>
        <dsp:cNvPr id="0" name=""/>
        <dsp:cNvSpPr/>
      </dsp:nvSpPr>
      <dsp:spPr>
        <a:xfrm>
          <a:off x="3594199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600" kern="1200" noProof="0"/>
            <a:t>02</a:t>
          </a:r>
          <a:endParaRPr lang="en-GB" sz="6600" kern="1200" noProof="0" dirty="0"/>
        </a:p>
      </dsp:txBody>
      <dsp:txXfrm>
        <a:off x="3594199" y="179348"/>
        <a:ext cx="3327201" cy="1597056"/>
      </dsp:txXfrm>
    </dsp:sp>
    <dsp:sp modelId="{F7F8221C-AD5F-3340-83B8-C89EA807C9B8}">
      <dsp:nvSpPr>
        <dsp:cNvPr id="0" name=""/>
        <dsp:cNvSpPr/>
      </dsp:nvSpPr>
      <dsp:spPr>
        <a:xfrm>
          <a:off x="7187576" y="179348"/>
          <a:ext cx="3327201" cy="399264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noProof="0" dirty="0"/>
            <a:t>Factores Oncológicos: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0" kern="1200" noProof="0" dirty="0"/>
            <a:t>Tumores múltiples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 dirty="0"/>
            <a:t>Grandes lesiones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 dirty="0"/>
            <a:t>Invasión micro/</a:t>
          </a:r>
          <a:r>
            <a:rPr lang="es-ES_tradnl" sz="1600" kern="1200" noProof="0" dirty="0" err="1"/>
            <a:t>macrovascular</a:t>
          </a:r>
          <a:endParaRPr lang="es-ES_tradnl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 dirty="0"/>
            <a:t>Afectación linfática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 dirty="0"/>
            <a:t>Diferenciación tumoral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noProof="0" dirty="0"/>
            <a:t>Biomarcadores</a:t>
          </a:r>
        </a:p>
      </dsp:txBody>
      <dsp:txXfrm>
        <a:off x="7187576" y="1776404"/>
        <a:ext cx="3327201" cy="2395585"/>
      </dsp:txXfrm>
    </dsp:sp>
    <dsp:sp modelId="{0EBFB359-4156-D944-9A7A-6816B3A8A220}">
      <dsp:nvSpPr>
        <dsp:cNvPr id="0" name=""/>
        <dsp:cNvSpPr/>
      </dsp:nvSpPr>
      <dsp:spPr>
        <a:xfrm>
          <a:off x="7187576" y="179348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600" kern="1200" noProof="0"/>
            <a:t>03</a:t>
          </a:r>
          <a:endParaRPr lang="en-GB" sz="6600" kern="1200" noProof="0" dirty="0"/>
        </a:p>
      </dsp:txBody>
      <dsp:txXfrm>
        <a:off x="7187576" y="179348"/>
        <a:ext cx="3327201" cy="1597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481A2-D723-407E-86EF-DC8A8136FE72}">
      <dsp:nvSpPr>
        <dsp:cNvPr id="0" name=""/>
        <dsp:cNvSpPr/>
      </dsp:nvSpPr>
      <dsp:spPr>
        <a:xfrm>
          <a:off x="2250914" y="14657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CFABE-E0FF-4879-B488-328B6CBBDC90}">
      <dsp:nvSpPr>
        <dsp:cNvPr id="0" name=""/>
        <dsp:cNvSpPr/>
      </dsp:nvSpPr>
      <dsp:spPr>
        <a:xfrm>
          <a:off x="2718914" y="614578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5846D-59C6-489D-AA95-3BD53A3DEDF0}">
      <dsp:nvSpPr>
        <dsp:cNvPr id="0" name=""/>
        <dsp:cNvSpPr/>
      </dsp:nvSpPr>
      <dsp:spPr>
        <a:xfrm>
          <a:off x="1548914" y="3026578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2300" kern="1200" noProof="0" dirty="0">
              <a:solidFill>
                <a:srgbClr val="031E8E"/>
              </a:solidFill>
            </a:rPr>
            <a:t>RESPUESTA AL TRATAMIENTO NEOADYUVANTE (</a:t>
          </a:r>
          <a:r>
            <a:rPr lang="es-ES_tradnl" sz="2300" b="1" kern="1200" noProof="0" dirty="0" err="1">
              <a:solidFill>
                <a:srgbClr val="031E8E"/>
              </a:solidFill>
            </a:rPr>
            <a:t>biolOGÍA</a:t>
          </a:r>
          <a:r>
            <a:rPr lang="es-ES_tradnl" sz="2300" kern="1200" noProof="0" dirty="0">
              <a:solidFill>
                <a:srgbClr val="031E8E"/>
              </a:solidFill>
            </a:rPr>
            <a:t>)</a:t>
          </a:r>
        </a:p>
      </dsp:txBody>
      <dsp:txXfrm>
        <a:off x="1548914" y="3026578"/>
        <a:ext cx="3600000" cy="720000"/>
      </dsp:txXfrm>
    </dsp:sp>
    <dsp:sp modelId="{8501FE21-12C2-4D77-8914-DFB3404A9C25}">
      <dsp:nvSpPr>
        <dsp:cNvPr id="0" name=""/>
        <dsp:cNvSpPr/>
      </dsp:nvSpPr>
      <dsp:spPr>
        <a:xfrm>
          <a:off x="6480914" y="146577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E5308-58DD-4DC9-AC61-2C57CA2B17B0}">
      <dsp:nvSpPr>
        <dsp:cNvPr id="0" name=""/>
        <dsp:cNvSpPr/>
      </dsp:nvSpPr>
      <dsp:spPr>
        <a:xfrm>
          <a:off x="6948914" y="614578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0A6B7-FAAE-48EC-8ED2-38B407C10787}">
      <dsp:nvSpPr>
        <dsp:cNvPr id="0" name=""/>
        <dsp:cNvSpPr/>
      </dsp:nvSpPr>
      <dsp:spPr>
        <a:xfrm>
          <a:off x="5778914" y="3026578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2300" kern="1200" noProof="0" dirty="0">
              <a:solidFill>
                <a:srgbClr val="031E8E"/>
              </a:solidFill>
            </a:rPr>
            <a:t>No progresión en el tiempo (</a:t>
          </a:r>
          <a:r>
            <a:rPr lang="es-ES_tradnl" sz="2300" b="1" kern="1200" noProof="0" dirty="0">
              <a:solidFill>
                <a:srgbClr val="031E8E"/>
              </a:solidFill>
            </a:rPr>
            <a:t>cronología</a:t>
          </a:r>
          <a:r>
            <a:rPr lang="es-ES_tradnl" sz="2300" kern="1200" noProof="0" dirty="0">
              <a:solidFill>
                <a:srgbClr val="031E8E"/>
              </a:solidFill>
            </a:rPr>
            <a:t>)</a:t>
          </a:r>
        </a:p>
      </dsp:txBody>
      <dsp:txXfrm>
        <a:off x="5778914" y="3026578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725AB-B405-C740-AAB5-FE55249171DC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F9E8A-33EE-304E-A864-5D2B42BCCF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57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147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FLOUORESCENCIA IN SITU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61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Drop-out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rate15%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for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patients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with</a:t>
            </a:r>
            <a:r>
              <a:rPr lang="es-ES" dirty="0">
                <a:solidFill>
                  <a:srgbClr val="131413"/>
                </a:solidFill>
                <a:latin typeface="Times" pitchFamily="2" charset="0"/>
              </a:rPr>
              <a:t> 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PSC and 28%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for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those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with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de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novo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pCCA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93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9DDD-9657-7428-36CB-450250A6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026B54-340D-07A4-A4DA-1C4BFEDF6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3CC867-4898-CD8C-590E-553C02322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Drop-out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rate15%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for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patients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with</a:t>
            </a:r>
            <a:r>
              <a:rPr lang="es-ES" dirty="0">
                <a:solidFill>
                  <a:srgbClr val="131413"/>
                </a:solidFill>
                <a:latin typeface="Times" pitchFamily="2" charset="0"/>
              </a:rPr>
              <a:t> 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PSC and 28%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for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those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with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de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novo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 </a:t>
            </a:r>
            <a:r>
              <a:rPr lang="es-ES" dirty="0" err="1">
                <a:solidFill>
                  <a:srgbClr val="131413"/>
                </a:solidFill>
                <a:effectLst/>
                <a:latin typeface="Times" pitchFamily="2" charset="0"/>
              </a:rPr>
              <a:t>pCCA</a:t>
            </a:r>
            <a:r>
              <a:rPr lang="es-ES" dirty="0">
                <a:solidFill>
                  <a:srgbClr val="131413"/>
                </a:solidFill>
                <a:effectLst/>
                <a:latin typeface="Times" pitchFamily="2" charset="0"/>
              </a:rPr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CECE94-B271-71F4-12DD-5FF0604C1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41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3A0E7-66BE-D164-882C-BF2704ECB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F57A46-3C52-C182-0FC7-087C0ACFF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AF02C9B-8F41-7652-CD5D-9B5011607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BFB373-6FCE-7F1B-9CF9-BE43A8596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415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Balance of individual versus population-based perspective in transplantation applied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hepato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-biliary cancer. Liver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transplant indications in patients with cancer may produce positive or negative gains whether individual versus collective endpoints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aimed. Individual decision on a cancer patient must be matched with other cancer and non-cancer counterparts competing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same organ, also considering differential impacts of variable regional/local scenarios, wait-list dynamics, organ allocation,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priorities. The final decision may fall into the appropriate, arbitrary or harmful quadrants and therefore must be carefully decided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multidisciplinary discussion. Prospective studies are needed for ‘‘arbitrary’’ conditions. Gain for the individual patient should be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as survival benefit, while gain for the transplant population should be assessed through risk-benefit and competing risk</a:t>
            </a:r>
          </a:p>
          <a:p>
            <a:r>
              <a:rPr lang="ca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26B56-8868-9A4D-9105-F560AB508793}" type="slidenum">
              <a:rPr lang="es-ES_tradnl" smtClean="0"/>
              <a:pPr>
                <a:defRPr/>
              </a:pPr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8301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5DA1D-B0A0-4E54-0F55-6731DB51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27ADB3B-B449-9C01-73FF-662FA46F0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61ED11-DF6B-99F8-15DD-04BB60C73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3E4814-1120-3BD2-9635-EF10E2E24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492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AFB0-AEF3-E2B0-CB6C-A5117B2A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30BA48-A80B-130D-36D8-59BA077F6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D08A59-BDA6-BDD0-7AB9-E5ABDC194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E8CF7D-7DD9-C17F-CC78-FB77442D5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23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50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52F19-9D57-4FBD-9883-40F0AF6EC8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6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96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87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238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10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47771-2A85-BDEC-5DB8-49D5DB7FC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203C91-4A05-2461-9029-CA261A986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9294EC-86E4-4EAA-5060-38CEE6D10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99410-560C-6466-4C0E-FED27A5DD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14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55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C0D1-2FEF-DB76-60CD-687E8445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0FB39F-96BA-01EC-E312-9C5D4CB02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A5D0F5C-AB37-113A-3F53-83D2FF666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E0F931-2170-D8EE-028E-ABB0EBF18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788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F9E8A-33EE-304E-A864-5D2B42BCCF2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52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01324-A8BE-9F4A-9EFB-0608CF5537B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19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08CE-29D6-C126-636E-87734D6D9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5D03C-1B26-C01F-AFEB-7D2F688A4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2E7B-0091-DA79-80E5-EC2145C0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F5DAA-FA70-35F6-D61F-D2139F01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4351-932E-81FB-A8C3-D65AF58F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2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A034-65EC-C75D-BD46-F4BE35DA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1610-6303-5D8B-9393-DEFF55045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277FC-88E3-7059-27F7-ADEAF2AD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1CE86-5B8C-ECF0-EF4D-2475C5E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23B85-68C0-B4FC-BD53-C0E62F81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75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235E6-8C8E-1BFD-4FFB-FB9DDD7C5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5B12E-E489-DD63-8CF2-E7D21EA82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4C14-D88D-06AE-E803-C05405D7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55A05-716E-0AE2-8353-3AB51DBD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4B33D-B73B-0AFC-56B9-E696D90F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38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4.1_Títol+contingut+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580718" y="401407"/>
            <a:ext cx="5022849" cy="550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457189" indent="0">
              <a:buNone/>
              <a:defRPr sz="1867"/>
            </a:lvl2pPr>
            <a:lvl3pPr marL="914377" indent="0">
              <a:buNone/>
              <a:defRPr sz="1867"/>
            </a:lvl3pPr>
            <a:lvl4pPr marL="1371566" indent="0">
              <a:buNone/>
              <a:defRPr sz="1867"/>
            </a:lvl4pPr>
            <a:lvl5pPr marL="1828754" indent="0">
              <a:buNone/>
              <a:defRPr sz="1867"/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0767" y="401407"/>
            <a:ext cx="5031317" cy="51408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rgbClr val="264EFC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" dirty="0" err="1"/>
              <a:t>Títol</a:t>
            </a:r>
            <a:r>
              <a:rPr lang="es-ES" dirty="0"/>
              <a:t> </a:t>
            </a:r>
            <a:r>
              <a:rPr lang="es-ES" dirty="0" err="1"/>
              <a:t>contingut</a:t>
            </a:r>
            <a:endParaRPr lang="es-E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0767" y="1088589"/>
            <a:ext cx="5022851" cy="48189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7"/>
              </a:spcBef>
              <a:buFont typeface="+mj-lt"/>
              <a:buNone/>
              <a:defRPr sz="1867" b="0" i="0">
                <a:solidFill>
                  <a:schemeClr val="tx1"/>
                </a:solidFill>
                <a:latin typeface="+mn-lt"/>
                <a:ea typeface="Arial Black" charset="0"/>
                <a:cs typeface="Arial Black" charset="0"/>
              </a:defRPr>
            </a:lvl1pPr>
            <a:lvl2pPr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contingut</a:t>
            </a:r>
            <a:endParaRPr lang="en-US" dirty="0"/>
          </a:p>
        </p:txBody>
      </p:sp>
      <p:cxnSp>
        <p:nvCxnSpPr>
          <p:cNvPr id="13" name="Conector recto 8">
            <a:extLst>
              <a:ext uri="{FF2B5EF4-FFF2-40B4-BE49-F238E27FC236}">
                <a16:creationId xmlns:a16="http://schemas.microsoft.com/office/drawing/2014/main" id="{59BDEC73-307E-8341-9778-633195FBAA27}"/>
              </a:ext>
            </a:extLst>
          </p:cNvPr>
          <p:cNvCxnSpPr>
            <a:cxnSpLocks/>
          </p:cNvCxnSpPr>
          <p:nvPr userDrawn="1"/>
        </p:nvCxnSpPr>
        <p:spPr>
          <a:xfrm>
            <a:off x="1935239" y="6408739"/>
            <a:ext cx="9366552" cy="0"/>
          </a:xfrm>
          <a:prstGeom prst="line">
            <a:avLst/>
          </a:prstGeom>
          <a:ln w="3175" cmpd="sng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76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3" y="2"/>
            <a:ext cx="11277599" cy="10354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cap="none" baseline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2"/>
          </p:nvPr>
        </p:nvSpPr>
        <p:spPr>
          <a:xfrm>
            <a:off x="609599" y="1600200"/>
            <a:ext cx="10972800" cy="4572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0E3767"/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rgbClr val="0E3767"/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rgbClr val="0E3767"/>
                </a:solidFill>
                <a:latin typeface="Franklin Gothic Book"/>
                <a:cs typeface="Franklin Gothic Book"/>
              </a:defRPr>
            </a:lvl3pPr>
            <a:lvl4pPr>
              <a:defRPr>
                <a:solidFill>
                  <a:srgbClr val="0E3767"/>
                </a:solidFill>
                <a:latin typeface="Franklin Gothic Book"/>
                <a:cs typeface="Franklin Gothic Book"/>
              </a:defRPr>
            </a:lvl4pPr>
            <a:lvl5pPr>
              <a:defRPr>
                <a:solidFill>
                  <a:srgbClr val="0E3767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50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_no_numer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9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C06A-5524-3DDC-E690-EA693BC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D8A8-DB5D-B16A-7981-A6A875109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3ACE9-C205-732C-D14C-BBAD452E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ABF8D-8D9E-2C97-0A5E-7C30DA82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C87E7-CD56-4573-9E80-E9540573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5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9937-DAC8-9189-481A-EB7D3FB2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00E42-5A62-5A94-2418-5DC0797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66554-76BE-F25C-9811-CBBBCC5F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4D608-53A3-0905-77BD-A8DA5C38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A9B7B-DB4A-6B59-E9EC-887B698F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7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61B0-8AEB-E2AA-0915-FFB91C4A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99F81-437D-E67A-91F6-061F15363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950CB-37A5-36CA-B697-2F198A044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B86AB-CA5C-AE5C-9E30-B27EF061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0AD61-44E7-F053-5476-48E21AD4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19F1-F41B-B178-C759-8AD3A81A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5DA3-71F4-BE82-91E4-1B1A139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187DD-956D-C10D-DF24-546D08B2E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35E96-A915-D2C5-5879-347E6F570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4DC4E-5826-6D35-A99B-EB528148A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06975-E4ED-2BD3-F915-28EA3B734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97260-6EAF-4F0A-C9FF-F3FE8D0A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0C828-4CC0-E34F-9063-01CCE64F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72BA8-0F01-E043-5B9E-6C44A528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DB68-F93E-5D3C-D895-1ADF313E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8099E-3B03-EA53-5276-FBD7B723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ABE75-FA99-2517-B3E7-0EFBB3A6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295AD-2A5E-3ED0-DFD2-A4F020D4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97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37B24-DB00-A2A4-C7A8-42FF630B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26072-7325-8931-21CB-9EDBB58BA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36540-0997-59B1-A08A-3459E2FA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57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AADC-C425-07CE-EA68-FE43A94F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4FE-249E-5E4F-7A14-7694A4E23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146CA-9183-79D2-B6E1-139341777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660B7-DEE4-CAC0-4364-68D088CA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1BAA0-0FBE-EC30-C655-EA0F97AE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A1643-592D-99F3-245B-08ECCD77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3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3878-9C79-9E88-2CD4-44E50B2B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6B6BE-9F53-EBD1-622F-7E700C580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CC8F-CC7A-F645-7314-17232D7DE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E31B7-9D1B-0B80-8856-F9D0EB45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A62AF-E685-4CD5-5933-CB9C789F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F3773-D0E3-848A-7CB4-60A8EB2F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75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ED5C4-079B-3EE8-53B6-5FAF6EA2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C99FB-E17F-8879-54C3-6027BED95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CA4D9-273E-9C6E-962A-1A5CC0389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8F3AF-1C44-4D58-9E94-69755A3E8753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1A8BE-695A-2D54-D78F-DEF50C0A5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E044-3F4E-587A-1D85-371BDE140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B7DE3-2697-4DCF-A53A-6EF83F5C31F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15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15.png"/><Relationship Id="rId4" Type="http://schemas.microsoft.com/office/2017/06/relationships/model3d" Target="../media/model3d1.glb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mailto:Cristina.dopazo@vallhebron.ca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F989AC-0DCF-DC07-49EF-3610979A9B79}"/>
              </a:ext>
            </a:extLst>
          </p:cNvPr>
          <p:cNvSpPr txBox="1"/>
          <p:nvPr/>
        </p:nvSpPr>
        <p:spPr>
          <a:xfrm>
            <a:off x="1937440" y="3245202"/>
            <a:ext cx="7697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SELECCIÓN PARA TRASPLANTE HEPÁTICO EN PACIENTES CON COLANGIOCARCINOMA.</a:t>
            </a:r>
          </a:p>
          <a:p>
            <a:pPr algn="ctr"/>
            <a:r>
              <a:rPr lang="es-ES" sz="2800" b="1" dirty="0">
                <a:solidFill>
                  <a:srgbClr val="002060"/>
                </a:solidFill>
              </a:rPr>
              <a:t>¿DÓNDE ESTAMOS?</a:t>
            </a:r>
          </a:p>
          <a:p>
            <a:pPr algn="ctr"/>
            <a:endParaRPr 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EA4281E-98C5-DC13-A0F7-2A7CE7AEEA2F}"/>
              </a:ext>
            </a:extLst>
          </p:cNvPr>
          <p:cNvSpPr txBox="1"/>
          <p:nvPr/>
        </p:nvSpPr>
        <p:spPr>
          <a:xfrm>
            <a:off x="2338734" y="5273308"/>
            <a:ext cx="6894576" cy="2080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noProof="0" dirty="0">
                <a:solidFill>
                  <a:srgbClr val="002060"/>
                </a:solidFill>
              </a:rPr>
              <a:t>Cristina Dopazo, MD/PhD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noProof="0" dirty="0">
                <a:solidFill>
                  <a:srgbClr val="002060"/>
                </a:solidFill>
              </a:rPr>
              <a:t>Unidad de Cirugía HBP y Trasplantes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noProof="0" dirty="0">
                <a:solidFill>
                  <a:srgbClr val="002060"/>
                </a:solidFill>
              </a:rPr>
              <a:t>Servicio de Cirugía General y del Aparato Digestivo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noProof="0" dirty="0">
                <a:solidFill>
                  <a:srgbClr val="002060"/>
                </a:solidFill>
              </a:rPr>
              <a:t>Hospital Universitario Vall </a:t>
            </a:r>
            <a:r>
              <a:rPr lang="es-ES_tradnl" noProof="0" dirty="0" err="1">
                <a:solidFill>
                  <a:srgbClr val="002060"/>
                </a:solidFill>
              </a:rPr>
              <a:t>d´Hebron</a:t>
            </a:r>
            <a:r>
              <a:rPr lang="es-ES_tradnl" noProof="0" dirty="0">
                <a:solidFill>
                  <a:srgbClr val="002060"/>
                </a:solidFill>
              </a:rPr>
              <a:t> (Barcelona)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ES_tradnl" noProof="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A57962-64AF-9F40-F076-AEFF2586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4"/>
            <a:ext cx="10459453" cy="26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4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515F02-7D45-1486-F068-1D3860B4598F}"/>
              </a:ext>
            </a:extLst>
          </p:cNvPr>
          <p:cNvSpPr txBox="1"/>
          <p:nvPr/>
        </p:nvSpPr>
        <p:spPr>
          <a:xfrm>
            <a:off x="636273" y="535421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5400" dirty="0">
                <a:solidFill>
                  <a:schemeClr val="bg1"/>
                </a:solidFill>
                <a:latin typeface="+mj-lt"/>
              </a:rPr>
              <a:t>¿Qué </a:t>
            </a: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es claramente </a:t>
            </a:r>
            <a:r>
              <a:rPr lang="es-ES_tradnl" sz="5400" b="1" noProof="0" dirty="0">
                <a:solidFill>
                  <a:schemeClr val="bg1"/>
                </a:solidFill>
                <a:latin typeface="+mj-lt"/>
              </a:rPr>
              <a:t>NO</a:t>
            </a: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 resecable?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84866F-9DF4-2DDC-2B8E-E48A1D6ADB1E}"/>
              </a:ext>
            </a:extLst>
          </p:cNvPr>
          <p:cNvSpPr txBox="1"/>
          <p:nvPr/>
        </p:nvSpPr>
        <p:spPr>
          <a:xfrm>
            <a:off x="6149634" y="580055"/>
            <a:ext cx="5428445" cy="88036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b="1" noProof="0" dirty="0">
                <a:solidFill>
                  <a:schemeClr val="bg1"/>
                </a:solidFill>
              </a:rPr>
              <a:t>Pacientes con enfermedad metastásica </a:t>
            </a:r>
          </a:p>
          <a:p>
            <a:pPr algn="ctr">
              <a:lnSpc>
                <a:spcPct val="150000"/>
              </a:lnSpc>
            </a:pPr>
            <a:r>
              <a:rPr lang="es-ES_tradnl" b="1" noProof="0" dirty="0">
                <a:solidFill>
                  <a:schemeClr val="bg1"/>
                </a:solidFill>
              </a:rPr>
              <a:t>o afectación linfática  a distancia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DFABA2-DC22-2449-7C20-72B91F6AED02}"/>
              </a:ext>
            </a:extLst>
          </p:cNvPr>
          <p:cNvSpPr txBox="1"/>
          <p:nvPr/>
        </p:nvSpPr>
        <p:spPr>
          <a:xfrm>
            <a:off x="6181860" y="2540047"/>
            <a:ext cx="5428444" cy="25423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noProof="0" dirty="0"/>
              <a:t>Enfermedad limitada al hígado SIN afectación linfática:</a:t>
            </a:r>
            <a:endParaRPr lang="es-ES_tradnl" noProof="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_tradnl" noProof="0" dirty="0"/>
              <a:t>Cirrosis hepática avanzada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_tradnl" noProof="0" dirty="0"/>
              <a:t>Lesiones múltiples bilaterales </a:t>
            </a:r>
            <a:r>
              <a:rPr lang="es-ES_tradnl" noProof="0" dirty="0">
                <a:solidFill>
                  <a:schemeClr val="bg1"/>
                </a:solidFill>
              </a:rPr>
              <a:t>(≥ </a:t>
            </a:r>
            <a:r>
              <a:rPr lang="es-ES_tradnl" noProof="0" dirty="0"/>
              <a:t>4)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_tradnl" dirty="0"/>
              <a:t>Afectación vascular</a:t>
            </a:r>
            <a:endParaRPr lang="es-ES_tradnl" noProof="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_tradnl" noProof="0" dirty="0"/>
              <a:t>Insuficiente remanente hepático +/-elevada probabilidad de margen positivo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328101-B8FE-F37E-74E3-8A3B08029609}"/>
              </a:ext>
            </a:extLst>
          </p:cNvPr>
          <p:cNvSpPr txBox="1"/>
          <p:nvPr/>
        </p:nvSpPr>
        <p:spPr>
          <a:xfrm>
            <a:off x="6479177" y="1584958"/>
            <a:ext cx="443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noProof="0">
                <a:solidFill>
                  <a:srgbClr val="002060"/>
                </a:solidFill>
              </a:rPr>
              <a:t>Tratamiento sistémico</a:t>
            </a:r>
            <a:r>
              <a:rPr lang="es-ES_tradnl" noProof="0">
                <a:solidFill>
                  <a:srgbClr val="002060"/>
                </a:solidFill>
              </a:rPr>
              <a:t>	    12meses </a:t>
            </a: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DEAAD06B-3135-4D3C-B6F5-20A12CEF29B0}"/>
              </a:ext>
            </a:extLst>
          </p:cNvPr>
          <p:cNvSpPr/>
          <p:nvPr/>
        </p:nvSpPr>
        <p:spPr>
          <a:xfrm>
            <a:off x="8896082" y="1681586"/>
            <a:ext cx="524256" cy="2117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8A875D-C95C-50F5-4276-1EBB9EF7375A}"/>
              </a:ext>
            </a:extLst>
          </p:cNvPr>
          <p:cNvSpPr txBox="1"/>
          <p:nvPr/>
        </p:nvSpPr>
        <p:spPr>
          <a:xfrm>
            <a:off x="6844937" y="5351140"/>
            <a:ext cx="346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noProof="0">
                <a:solidFill>
                  <a:srgbClr val="002060"/>
                </a:solidFill>
              </a:rPr>
              <a:t>Podemos ofrecer una alternativa</a:t>
            </a:r>
          </a:p>
          <a:p>
            <a:endParaRPr lang="es-ES_tradnl" b="1" noProof="0" dirty="0">
              <a:solidFill>
                <a:srgbClr val="002060"/>
              </a:solidFill>
            </a:endParaRPr>
          </a:p>
          <a:p>
            <a:r>
              <a:rPr lang="es-ES_tradnl" b="1" noProof="0" dirty="0">
                <a:solidFill>
                  <a:srgbClr val="002060"/>
                </a:solidFill>
              </a:rPr>
              <a:t>Podemos mejorar la supervivencia</a:t>
            </a:r>
          </a:p>
        </p:txBody>
      </p:sp>
      <p:pic>
        <p:nvPicPr>
          <p:cNvPr id="16" name="Gráfico 15" descr="Signo de interrogación con relleno sólido">
            <a:extLst>
              <a:ext uri="{FF2B5EF4-FFF2-40B4-BE49-F238E27FC236}">
                <a16:creationId xmlns:a16="http://schemas.microsoft.com/office/drawing/2014/main" id="{EF62B56B-3722-1337-8621-5AB1022C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8336" y="5367111"/>
            <a:ext cx="1065602" cy="10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515F02-7D45-1486-F068-1D3860B4598F}"/>
              </a:ext>
            </a:extLst>
          </p:cNvPr>
          <p:cNvSpPr txBox="1"/>
          <p:nvPr/>
        </p:nvSpPr>
        <p:spPr>
          <a:xfrm>
            <a:off x="139838" y="-18871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Trasplante hepático es una opción factible si...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B8DB5A1-000A-C507-D7E9-41A6A39390EF}"/>
              </a:ext>
            </a:extLst>
          </p:cNvPr>
          <p:cNvSpPr/>
          <p:nvPr/>
        </p:nvSpPr>
        <p:spPr>
          <a:xfrm>
            <a:off x="5733209" y="430376"/>
            <a:ext cx="6095235" cy="1644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  <a:p>
            <a:pPr algn="ctr"/>
            <a:r>
              <a:rPr lang="es-ES_tradnl" noProof="0" dirty="0"/>
              <a:t>Si mejora la supervivencia del paciente </a:t>
            </a:r>
          </a:p>
          <a:p>
            <a:pPr algn="ctr"/>
            <a:r>
              <a:rPr lang="es-ES_tradnl" noProof="0" dirty="0"/>
              <a:t>(al menos similar a aquellos resecables)</a:t>
            </a:r>
          </a:p>
          <a:p>
            <a:pPr algn="ctr"/>
            <a:endParaRPr lang="es-ES_tradnl" noProof="0" dirty="0"/>
          </a:p>
          <a:p>
            <a:pPr algn="ctr"/>
            <a:endParaRPr lang="es-ES_tradnl" noProof="0" dirty="0"/>
          </a:p>
          <a:p>
            <a:pPr algn="ctr"/>
            <a:r>
              <a:rPr lang="es-ES_tradnl" b="1" noProof="0" dirty="0"/>
              <a:t>Beneficio individual para el paciente</a:t>
            </a:r>
          </a:p>
          <a:p>
            <a:pPr algn="ctr"/>
            <a:endParaRPr lang="es-ES_tradnl" noProof="0" dirty="0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A71C1F18-3D7B-70D6-4330-9E5EBB049F1D}"/>
              </a:ext>
            </a:extLst>
          </p:cNvPr>
          <p:cNvSpPr/>
          <p:nvPr/>
        </p:nvSpPr>
        <p:spPr>
          <a:xfrm>
            <a:off x="8527312" y="1220797"/>
            <a:ext cx="223283" cy="3261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D9A06B-9F54-CF11-C97A-8E950633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356" y="766859"/>
            <a:ext cx="786368" cy="7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2123EB5-5423-16AD-4706-4764200BC8B3}"/>
              </a:ext>
            </a:extLst>
          </p:cNvPr>
          <p:cNvGrpSpPr/>
          <p:nvPr/>
        </p:nvGrpSpPr>
        <p:grpSpPr>
          <a:xfrm>
            <a:off x="5822987" y="2596032"/>
            <a:ext cx="5997862" cy="2655748"/>
            <a:chOff x="5822987" y="2596032"/>
            <a:chExt cx="5997862" cy="2655748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62FE83C8-24CF-2F63-D049-D76E1131C42B}"/>
                </a:ext>
              </a:extLst>
            </p:cNvPr>
            <p:cNvSpPr/>
            <p:nvPr/>
          </p:nvSpPr>
          <p:spPr>
            <a:xfrm>
              <a:off x="5822987" y="2596032"/>
              <a:ext cx="5997862" cy="16442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 noProof="0" dirty="0"/>
            </a:p>
            <a:p>
              <a:r>
                <a:rPr lang="es-ES_tradnl" noProof="0" dirty="0"/>
                <a:t>Si no impacta en la lista de espera para otras indicaciones con supervivencia claramente establecida</a:t>
              </a:r>
            </a:p>
            <a:p>
              <a:endParaRPr lang="es-ES_tradnl" noProof="0" dirty="0"/>
            </a:p>
            <a:p>
              <a:endParaRPr lang="es-ES_tradnl" noProof="0" dirty="0"/>
            </a:p>
            <a:p>
              <a:r>
                <a:rPr lang="es-ES_tradnl" b="1" noProof="0" dirty="0"/>
                <a:t>Beneficio colectivo para la población trasplantada</a:t>
              </a:r>
            </a:p>
            <a:p>
              <a:pPr algn="ctr"/>
              <a:endParaRPr lang="es-ES_tradnl" noProof="0" dirty="0"/>
            </a:p>
          </p:txBody>
        </p:sp>
        <p:sp>
          <p:nvSpPr>
            <p:cNvPr id="20" name="Flecha abajo 19">
              <a:extLst>
                <a:ext uri="{FF2B5EF4-FFF2-40B4-BE49-F238E27FC236}">
                  <a16:creationId xmlns:a16="http://schemas.microsoft.com/office/drawing/2014/main" id="{9BB3BC17-5C6A-9DEF-0048-664E82A783F9}"/>
                </a:ext>
              </a:extLst>
            </p:cNvPr>
            <p:cNvSpPr/>
            <p:nvPr/>
          </p:nvSpPr>
          <p:spPr>
            <a:xfrm>
              <a:off x="8550705" y="3412521"/>
              <a:ext cx="223283" cy="32615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noProof="0" dirty="0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E68E6A25-1E01-3D10-3784-26E89BA6469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43248390"/>
                    </p:ext>
                  </p:extLst>
                </p:nvPr>
              </p:nvGraphicFramePr>
              <p:xfrm>
                <a:off x="9311347" y="3460254"/>
                <a:ext cx="2509502" cy="179152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2509502" cy="1791526"/>
                      </a:xfrm>
                      <a:prstGeom prst="rect">
                        <a:avLst/>
                      </a:prstGeom>
                    </am3d:spPr>
                    <am3d:camera>
                      <am3d:pos x="0" y="0" z="6501291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1711" d="1000000"/>
                      <am3d:preTrans dx="0" dy="-166094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7093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E68E6A25-1E01-3D10-3784-26E89BA6469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1347" y="3460254"/>
                  <a:ext cx="2509502" cy="179152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810627C-FCA0-777C-A3B8-03A3310C672C}"/>
              </a:ext>
            </a:extLst>
          </p:cNvPr>
          <p:cNvGrpSpPr/>
          <p:nvPr/>
        </p:nvGrpSpPr>
        <p:grpSpPr>
          <a:xfrm>
            <a:off x="6540564" y="5398036"/>
            <a:ext cx="5408573" cy="1313707"/>
            <a:chOff x="6540564" y="5398036"/>
            <a:chExt cx="5408573" cy="131370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 descr="Emoji de pulgares hacia arriba">
                  <a:extLst>
                    <a:ext uri="{FF2B5EF4-FFF2-40B4-BE49-F238E27FC236}">
                      <a16:creationId xmlns:a16="http://schemas.microsoft.com/office/drawing/2014/main" id="{3AAF2F4E-55CD-1777-47A2-961AFC488B41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703422757"/>
                    </p:ext>
                  </p:extLst>
                </p:nvPr>
              </p:nvGraphicFramePr>
              <p:xfrm>
                <a:off x="10514059" y="5398036"/>
                <a:ext cx="1435078" cy="131370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435078" cy="1313707"/>
                      </a:xfrm>
                      <a:prstGeom prst="rect">
                        <a:avLst/>
                      </a:prstGeom>
                    </am3d:spPr>
                    <am3d:camera>
                      <am3d:pos x="0" y="0" z="6630807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1511" d="1000000"/>
                      <am3d:preTrans dx="-824025" dy="-17929067" dz="-219243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90511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 descr="Emoji de pulgares hacia arriba">
                  <a:extLst>
                    <a:ext uri="{FF2B5EF4-FFF2-40B4-BE49-F238E27FC236}">
                      <a16:creationId xmlns:a16="http://schemas.microsoft.com/office/drawing/2014/main" id="{3AAF2F4E-55CD-1777-47A2-961AFC488B4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14059" y="5398036"/>
                  <a:ext cx="1435078" cy="131370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Rectángulo redondeado 21">
              <a:extLst>
                <a:ext uri="{FF2B5EF4-FFF2-40B4-BE49-F238E27FC236}">
                  <a16:creationId xmlns:a16="http://schemas.microsoft.com/office/drawing/2014/main" id="{EFBA2294-66F4-F8F3-D623-94EDCFBD9644}"/>
                </a:ext>
              </a:extLst>
            </p:cNvPr>
            <p:cNvSpPr/>
            <p:nvPr/>
          </p:nvSpPr>
          <p:spPr>
            <a:xfrm>
              <a:off x="6540564" y="5856956"/>
              <a:ext cx="3973495" cy="809476"/>
            </a:xfrm>
            <a:prstGeom prst="roundRect">
              <a:avLst/>
            </a:prstGeom>
            <a:solidFill>
              <a:srgbClr val="ACDBD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noProof="0">
                  <a:solidFill>
                    <a:srgbClr val="002060"/>
                  </a:solidFill>
                </a:rPr>
                <a:t>Si podemos mejorar la selección del paciente</a:t>
              </a:r>
            </a:p>
            <a:p>
              <a:pPr algn="ctr"/>
              <a:endParaRPr lang="es-ES_tradnl" b="1" noProof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23" name="13 CuadroTexto">
            <a:extLst>
              <a:ext uri="{FF2B5EF4-FFF2-40B4-BE49-F238E27FC236}">
                <a16:creationId xmlns:a16="http://schemas.microsoft.com/office/drawing/2014/main" id="{5DA3C6C8-0491-ABB2-AC43-372D25E6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544" y="6448245"/>
            <a:ext cx="5462880" cy="31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Sapisochin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et al. Ann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Surg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2021; 273: 483-493</a:t>
            </a:r>
          </a:p>
        </p:txBody>
      </p:sp>
    </p:spTree>
    <p:extLst>
      <p:ext uri="{BB962C8B-B14F-4D97-AF65-F5344CB8AC3E}">
        <p14:creationId xmlns:p14="http://schemas.microsoft.com/office/powerpoint/2010/main" val="6432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00395-3C33-CD9B-7CEE-5503E30D0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29C98A-3A14-AB8E-13AE-E9FEA17EF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EEBE7-902F-F7AF-AAED-299D694A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82D725-BBF5-6EBD-978E-27274DCE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E2110F-094D-0414-F0AA-8ABDB401E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4E7C73-5E2A-67CF-19BB-5A2E28825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A67377-A5BC-7C46-D5E0-0981372F7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D6401A-B264-8692-F90A-96E331047729}"/>
              </a:ext>
            </a:extLst>
          </p:cNvPr>
          <p:cNvSpPr txBox="1"/>
          <p:nvPr/>
        </p:nvSpPr>
        <p:spPr>
          <a:xfrm>
            <a:off x="139838" y="-18871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Trasplante hepático es una opción factible si...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54AF3D42-4FC6-4CF2-0B1E-69BFFB9B469B}"/>
              </a:ext>
            </a:extLst>
          </p:cNvPr>
          <p:cNvSpPr/>
          <p:nvPr/>
        </p:nvSpPr>
        <p:spPr>
          <a:xfrm>
            <a:off x="5733209" y="430376"/>
            <a:ext cx="6095235" cy="1644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  <a:p>
            <a:pPr algn="ctr"/>
            <a:r>
              <a:rPr lang="es-ES_tradnl" noProof="0" dirty="0"/>
              <a:t>Si mejora la supervivencia del paciente </a:t>
            </a:r>
          </a:p>
          <a:p>
            <a:pPr algn="ctr"/>
            <a:r>
              <a:rPr lang="es-ES_tradnl" noProof="0" dirty="0"/>
              <a:t>(al menos similar a aquellos resecables)</a:t>
            </a:r>
          </a:p>
          <a:p>
            <a:pPr algn="ctr"/>
            <a:endParaRPr lang="es-ES_tradnl" noProof="0" dirty="0"/>
          </a:p>
          <a:p>
            <a:pPr algn="ctr"/>
            <a:endParaRPr lang="es-ES_tradnl" noProof="0" dirty="0"/>
          </a:p>
          <a:p>
            <a:pPr algn="ctr"/>
            <a:r>
              <a:rPr lang="es-ES_tradnl" b="1" noProof="0" dirty="0"/>
              <a:t>Beneficio individual para el paciente</a:t>
            </a:r>
          </a:p>
          <a:p>
            <a:pPr algn="ctr"/>
            <a:endParaRPr lang="es-ES_tradnl" noProof="0" dirty="0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EC01DDBA-7005-619B-FEA4-1DC51BBC4F7F}"/>
              </a:ext>
            </a:extLst>
          </p:cNvPr>
          <p:cNvSpPr/>
          <p:nvPr/>
        </p:nvSpPr>
        <p:spPr>
          <a:xfrm>
            <a:off x="8527312" y="1220797"/>
            <a:ext cx="223283" cy="3261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D61F85-9288-2C26-3492-B37B8214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356" y="766859"/>
            <a:ext cx="786368" cy="7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3 CuadroTexto">
            <a:extLst>
              <a:ext uri="{FF2B5EF4-FFF2-40B4-BE49-F238E27FC236}">
                <a16:creationId xmlns:a16="http://schemas.microsoft.com/office/drawing/2014/main" id="{0173FD52-21A9-110F-3D28-08C6AB1F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544" y="6448245"/>
            <a:ext cx="5462880" cy="31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Sapisochin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et al. Ann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Surg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2021; 273: 483-493</a:t>
            </a:r>
          </a:p>
        </p:txBody>
      </p:sp>
    </p:spTree>
    <p:extLst>
      <p:ext uri="{BB962C8B-B14F-4D97-AF65-F5344CB8AC3E}">
        <p14:creationId xmlns:p14="http://schemas.microsoft.com/office/powerpoint/2010/main" val="7249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06AC57-C55E-8FFD-9787-B2C4DD18A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11" y="187526"/>
            <a:ext cx="4480674" cy="6288977"/>
          </a:xfrm>
          <a:prstGeom prst="rect">
            <a:avLst/>
          </a:prstGeom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93774D1E-BFF0-9ACE-FE74-0E351417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811" y="6476503"/>
            <a:ext cx="4707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EASL-ILCA Guidelines. J Hepatol  2023 79:181-208</a:t>
            </a:r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90785B3E-C68A-84FA-D80B-F91975E89ED0}"/>
              </a:ext>
            </a:extLst>
          </p:cNvPr>
          <p:cNvSpPr/>
          <p:nvPr/>
        </p:nvSpPr>
        <p:spPr>
          <a:xfrm rot="19934579">
            <a:off x="5337061" y="2475576"/>
            <a:ext cx="1846271" cy="452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110805E-F8A4-1877-53DF-B52701CA77BF}"/>
              </a:ext>
            </a:extLst>
          </p:cNvPr>
          <p:cNvSpPr txBox="1"/>
          <p:nvPr/>
        </p:nvSpPr>
        <p:spPr>
          <a:xfrm>
            <a:off x="7678300" y="1441262"/>
            <a:ext cx="36374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noProof="0">
                <a:solidFill>
                  <a:srgbClr val="002060"/>
                </a:solidFill>
              </a:rPr>
              <a:t>Tumor único </a:t>
            </a:r>
            <a:r>
              <a:rPr lang="es-ES_tradnl" sz="2000" noProof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"/>
                <a:cs typeface="Calibri" panose="020F0502020204030204" pitchFamily="34" charset="0"/>
                <a:sym typeface="Symbol" pitchFamily="2" charset="2"/>
              </a:rPr>
              <a:t>2</a:t>
            </a:r>
            <a:r>
              <a:rPr lang="es-ES_tradnl" sz="2000" noProof="0">
                <a:solidFill>
                  <a:srgbClr val="002060"/>
                </a:solidFill>
              </a:rPr>
              <a:t>cm en pacientes cirróticos</a:t>
            </a:r>
          </a:p>
          <a:p>
            <a:pPr algn="ctr"/>
            <a:r>
              <a:rPr lang="es-ES_tradnl" sz="2000" noProof="0" dirty="0">
                <a:solidFill>
                  <a:srgbClr val="002060"/>
                </a:solidFill>
              </a:rPr>
              <a:t>Estudios retrospectivos</a:t>
            </a:r>
          </a:p>
          <a:p>
            <a:pPr algn="ctr"/>
            <a:endParaRPr lang="es-ES_tradnl" sz="2000" noProof="0" dirty="0">
              <a:solidFill>
                <a:srgbClr val="002060"/>
              </a:solidFill>
            </a:endParaRPr>
          </a:p>
          <a:p>
            <a:pPr algn="ctr"/>
            <a:r>
              <a:rPr lang="es-ES_tradnl" sz="2000" noProof="0" dirty="0">
                <a:solidFill>
                  <a:srgbClr val="FF0000"/>
                </a:solidFill>
              </a:rPr>
              <a:t>SG 65% a 5 años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309C7D-3FB5-1DFE-AD05-AFD282066AC4}"/>
              </a:ext>
            </a:extLst>
          </p:cNvPr>
          <p:cNvSpPr txBox="1"/>
          <p:nvPr/>
        </p:nvSpPr>
        <p:spPr>
          <a:xfrm>
            <a:off x="10625819" y="6415"/>
            <a:ext cx="1322614" cy="669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031E8E"/>
                </a:solidFill>
              </a:rPr>
              <a:t>CCAi</a:t>
            </a:r>
            <a:endParaRPr lang="es-ES" sz="3600" b="1" dirty="0">
              <a:solidFill>
                <a:srgbClr val="031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2C5119-1C7A-5073-AA77-A9012DA5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69" y="186231"/>
            <a:ext cx="4018262" cy="18275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30891F-21DC-C5DF-C091-543F58F9F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09" y="2300164"/>
            <a:ext cx="5070207" cy="40062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76343B-BA7E-69D4-80BD-B94A5CF48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14" y="2228851"/>
            <a:ext cx="5070207" cy="410274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9BBE65-E66D-4C93-F978-EA1A63F1BA0E}"/>
              </a:ext>
            </a:extLst>
          </p:cNvPr>
          <p:cNvSpPr txBox="1"/>
          <p:nvPr/>
        </p:nvSpPr>
        <p:spPr>
          <a:xfrm>
            <a:off x="8219431" y="186231"/>
            <a:ext cx="314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Hepatology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2016; 64: 1178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D152DF-3321-0507-4624-CD7F2F039CDA}"/>
              </a:ext>
            </a:extLst>
          </p:cNvPr>
          <p:cNvSpPr txBox="1"/>
          <p:nvPr/>
        </p:nvSpPr>
        <p:spPr>
          <a:xfrm>
            <a:off x="9793" y="1565"/>
            <a:ext cx="334300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CIRHOTIC LIVER</a:t>
            </a:r>
          </a:p>
        </p:txBody>
      </p:sp>
    </p:spTree>
    <p:extLst>
      <p:ext uri="{BB962C8B-B14F-4D97-AF65-F5344CB8AC3E}">
        <p14:creationId xmlns:p14="http://schemas.microsoft.com/office/powerpoint/2010/main" val="35537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7664E7D-0A94-6C68-BC99-6F06B679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1" y="123803"/>
            <a:ext cx="3279265" cy="13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01B09AB-B64B-065E-0F20-4F43EE68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96" y="1590967"/>
            <a:ext cx="4039797" cy="385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BBA4642-3E79-28A5-D553-DCA5DC0A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31" y="1507260"/>
            <a:ext cx="4157256" cy="41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16C423-3A16-1522-56FF-FA0CB5330BE4}"/>
              </a:ext>
            </a:extLst>
          </p:cNvPr>
          <p:cNvSpPr txBox="1"/>
          <p:nvPr/>
        </p:nvSpPr>
        <p:spPr>
          <a:xfrm>
            <a:off x="5155235" y="6129621"/>
            <a:ext cx="2767356" cy="37965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Tumors &gt;2cm  </a:t>
            </a:r>
            <a:r>
              <a:rPr lang="ca-ES" sz="18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ca-ES" sz="18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5cm</a:t>
            </a:r>
            <a:endParaRPr lang="es-ES" sz="18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13">
            <a:extLst>
              <a:ext uri="{FF2B5EF4-FFF2-40B4-BE49-F238E27FC236}">
                <a16:creationId xmlns:a16="http://schemas.microsoft.com/office/drawing/2014/main" id="{31D6D048-2BE2-96C5-8654-E4404DB094EF}"/>
              </a:ext>
            </a:extLst>
          </p:cNvPr>
          <p:cNvSpPr txBox="1"/>
          <p:nvPr/>
        </p:nvSpPr>
        <p:spPr>
          <a:xfrm>
            <a:off x="7358088" y="123803"/>
            <a:ext cx="488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 Martin, et al. </a:t>
            </a:r>
            <a:r>
              <a:rPr lang="es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Transpl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2020; 26: 785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CD2211-F886-8C4C-2852-3235D273973F}"/>
              </a:ext>
            </a:extLst>
          </p:cNvPr>
          <p:cNvSpPr txBox="1"/>
          <p:nvPr/>
        </p:nvSpPr>
        <p:spPr>
          <a:xfrm>
            <a:off x="9793" y="1565"/>
            <a:ext cx="334300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CIRRHOTIC LIVER</a:t>
            </a:r>
          </a:p>
        </p:txBody>
      </p:sp>
    </p:spTree>
    <p:extLst>
      <p:ext uri="{BB962C8B-B14F-4D97-AF65-F5344CB8AC3E}">
        <p14:creationId xmlns:p14="http://schemas.microsoft.com/office/powerpoint/2010/main" val="197277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FA5B0E-F94E-3FD5-1BC0-95291086B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39" y="3361946"/>
            <a:ext cx="11557722" cy="2586446"/>
          </a:xfrm>
          <a:prstGeom prst="rect">
            <a:avLst/>
          </a:prstGeom>
        </p:spPr>
      </p:pic>
      <p:pic>
        <p:nvPicPr>
          <p:cNvPr id="5" name="Picture 3" descr="D:\Users\cdopazo\Desktop\seth-logo.png">
            <a:extLst>
              <a:ext uri="{FF2B5EF4-FFF2-40B4-BE49-F238E27FC236}">
                <a16:creationId xmlns:a16="http://schemas.microsoft.com/office/drawing/2014/main" id="{402B1514-ABDB-3412-42BC-5228A02D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12" y="375771"/>
            <a:ext cx="1617689" cy="5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9E6D19-E3B2-527A-C8BE-8ADBE12F5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64" y="95839"/>
            <a:ext cx="5040630" cy="28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5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CB4A1-74EE-F9F2-1CFC-8F28FFC1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A43EC7-22BB-4B34-7951-43BCCEE5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11" y="187526"/>
            <a:ext cx="4480674" cy="6288977"/>
          </a:xfrm>
          <a:prstGeom prst="rect">
            <a:avLst/>
          </a:prstGeom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15422AA0-ABE6-CA03-A2D1-5B9F26716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5" y="6476503"/>
            <a:ext cx="4707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EASL-ILCA Guidelines. J Hepatol  2023 79:181-208</a:t>
            </a:r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A7B1E537-BCBD-B6CB-88FC-23815CEB8B28}"/>
              </a:ext>
            </a:extLst>
          </p:cNvPr>
          <p:cNvSpPr/>
          <p:nvPr/>
        </p:nvSpPr>
        <p:spPr>
          <a:xfrm rot="19934579">
            <a:off x="5337061" y="2475576"/>
            <a:ext cx="1846271" cy="452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05A7EFE-2791-6C6A-419C-354E2891C474}"/>
              </a:ext>
            </a:extLst>
          </p:cNvPr>
          <p:cNvSpPr txBox="1"/>
          <p:nvPr/>
        </p:nvSpPr>
        <p:spPr>
          <a:xfrm>
            <a:off x="7678300" y="1441262"/>
            <a:ext cx="36374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noProof="0" dirty="0">
                <a:solidFill>
                  <a:srgbClr val="002060"/>
                </a:solidFill>
              </a:rPr>
              <a:t>Tumor único </a:t>
            </a:r>
            <a:r>
              <a:rPr lang="es-ES_tradnl" sz="2000" noProof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"/>
                <a:cs typeface="Calibri" panose="020F0502020204030204" pitchFamily="34" charset="0"/>
                <a:sym typeface="Symbol" pitchFamily="2" charset="2"/>
              </a:rPr>
              <a:t>2</a:t>
            </a:r>
            <a:r>
              <a:rPr lang="es-ES_tradnl" sz="2000" noProof="0" dirty="0">
                <a:solidFill>
                  <a:srgbClr val="002060"/>
                </a:solidFill>
              </a:rPr>
              <a:t>cm en pacientes cirróticos</a:t>
            </a:r>
          </a:p>
          <a:p>
            <a:pPr algn="ctr"/>
            <a:r>
              <a:rPr lang="es-ES_tradnl" sz="2000" noProof="0" dirty="0">
                <a:solidFill>
                  <a:srgbClr val="002060"/>
                </a:solidFill>
              </a:rPr>
              <a:t>Estudios retrospectivos</a:t>
            </a:r>
          </a:p>
          <a:p>
            <a:pPr algn="ctr"/>
            <a:endParaRPr lang="es-ES_tradnl" sz="2000" noProof="0" dirty="0">
              <a:solidFill>
                <a:srgbClr val="002060"/>
              </a:solidFill>
            </a:endParaRPr>
          </a:p>
          <a:p>
            <a:pPr algn="ctr"/>
            <a:r>
              <a:rPr lang="es-ES_tradnl" sz="2000" noProof="0" dirty="0">
                <a:solidFill>
                  <a:srgbClr val="FF0000"/>
                </a:solidFill>
              </a:rPr>
              <a:t>SG 65% a 5 años </a:t>
            </a:r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188A4547-9639-68D8-7323-562A987CD824}"/>
              </a:ext>
            </a:extLst>
          </p:cNvPr>
          <p:cNvSpPr/>
          <p:nvPr/>
        </p:nvSpPr>
        <p:spPr>
          <a:xfrm rot="1379592">
            <a:off x="5395756" y="3587539"/>
            <a:ext cx="1947030" cy="4247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F4642F-038B-C9CE-9A57-4633427BAA2D}"/>
              </a:ext>
            </a:extLst>
          </p:cNvPr>
          <p:cNvSpPr txBox="1"/>
          <p:nvPr/>
        </p:nvSpPr>
        <p:spPr>
          <a:xfrm>
            <a:off x="7753049" y="3637000"/>
            <a:ext cx="334614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noProof="0" dirty="0">
                <a:solidFill>
                  <a:srgbClr val="002060"/>
                </a:solidFill>
              </a:rPr>
              <a:t>Tumores localmente avanzados sobre hígado sano </a:t>
            </a:r>
          </a:p>
          <a:p>
            <a:pPr algn="ctr"/>
            <a:r>
              <a:rPr lang="es-ES_tradnl" sz="2000" noProof="0" dirty="0">
                <a:solidFill>
                  <a:srgbClr val="002060"/>
                </a:solidFill>
              </a:rPr>
              <a:t>Estabilidad de respuesta tras 6 meses de quimioterapia</a:t>
            </a:r>
          </a:p>
          <a:p>
            <a:pPr algn="ctr"/>
            <a:endParaRPr lang="es-ES_tradnl" sz="2000" noProof="0" dirty="0">
              <a:solidFill>
                <a:srgbClr val="002060"/>
              </a:solidFill>
            </a:endParaRPr>
          </a:p>
          <a:p>
            <a:pPr algn="ctr"/>
            <a:r>
              <a:rPr lang="es-ES_tradnl" sz="2000" noProof="0" dirty="0">
                <a:solidFill>
                  <a:srgbClr val="FF0000"/>
                </a:solidFill>
              </a:rPr>
              <a:t>SG 57% a 5 años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16B550-98D6-35B1-F6F0-4AF9220AB4F6}"/>
              </a:ext>
            </a:extLst>
          </p:cNvPr>
          <p:cNvSpPr txBox="1"/>
          <p:nvPr/>
        </p:nvSpPr>
        <p:spPr>
          <a:xfrm>
            <a:off x="10625819" y="6415"/>
            <a:ext cx="1322614" cy="669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031E8E"/>
                </a:solidFill>
              </a:rPr>
              <a:t>CCAi</a:t>
            </a:r>
            <a:endParaRPr lang="es-ES" sz="3600" b="1" dirty="0">
              <a:solidFill>
                <a:srgbClr val="031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F07B1D-265C-8064-6DAF-FD2124C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35" y="620217"/>
            <a:ext cx="6319753" cy="105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F25C6-1704-D77F-63B4-F8BEA5D6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8696" y="460753"/>
            <a:ext cx="5273949" cy="60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9 CuadroTexto">
            <a:extLst>
              <a:ext uri="{FF2B5EF4-FFF2-40B4-BE49-F238E27FC236}">
                <a16:creationId xmlns:a16="http://schemas.microsoft.com/office/drawing/2014/main" id="{BBB94252-57DF-D1D0-FBAB-2680B13BA8FD}"/>
              </a:ext>
            </a:extLst>
          </p:cNvPr>
          <p:cNvSpPr txBox="1"/>
          <p:nvPr/>
        </p:nvSpPr>
        <p:spPr>
          <a:xfrm>
            <a:off x="492724" y="2299035"/>
            <a:ext cx="4940581" cy="14773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2010-2015</a:t>
            </a:r>
          </a:p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N=6</a:t>
            </a:r>
          </a:p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No limited in size or number</a:t>
            </a:r>
          </a:p>
          <a:p>
            <a:r>
              <a:rPr lang="en-GB">
                <a:solidFill>
                  <a:srgbClr val="002060"/>
                </a:solidFill>
                <a:latin typeface="Calibri" pitchFamily="34" charset="0"/>
              </a:rPr>
              <a:t>Without vascular invasion, positive regional lymph nodes or extrahepatic disease</a:t>
            </a:r>
          </a:p>
        </p:txBody>
      </p:sp>
      <p:sp>
        <p:nvSpPr>
          <p:cNvPr id="7" name="13 CuadroTexto">
            <a:extLst>
              <a:ext uri="{FF2B5EF4-FFF2-40B4-BE49-F238E27FC236}">
                <a16:creationId xmlns:a16="http://schemas.microsoft.com/office/drawing/2014/main" id="{F29ED3E1-F001-40C9-9312-1C2E224C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07" y="1673509"/>
            <a:ext cx="62844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_tradn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Lunsford</a:t>
            </a:r>
            <a:r>
              <a:rPr lang="es-ES_tradn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KE, et al. </a:t>
            </a:r>
            <a:r>
              <a:rPr lang="es-ES_tradn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Lancet</a:t>
            </a:r>
            <a:r>
              <a:rPr lang="es-ES_tradn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s-ES_tradn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Gastroenterol</a:t>
            </a:r>
            <a:r>
              <a:rPr lang="es-ES_tradn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s-ES_tradn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Hepatol</a:t>
            </a:r>
            <a:r>
              <a:rPr lang="es-ES_tradn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2018; 3:337-48 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CCFC5C-D91B-D099-2895-C2D97BB6E860}"/>
              </a:ext>
            </a:extLst>
          </p:cNvPr>
          <p:cNvSpPr txBox="1"/>
          <p:nvPr/>
        </p:nvSpPr>
        <p:spPr>
          <a:xfrm>
            <a:off x="9793" y="1565"/>
            <a:ext cx="334300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LOCALLY ADVANCED DISEASE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D4A7CA-9C65-F7A8-A15E-8BE156508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352" y="4003405"/>
            <a:ext cx="2712786" cy="2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C81011CD-57A6-CDEF-22D0-97D23902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21" y="1237670"/>
            <a:ext cx="7190922" cy="51059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F053EE-A04B-B339-3ED7-770FF3DEF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23" y="644526"/>
            <a:ext cx="5106177" cy="1807243"/>
          </a:xfrm>
          <a:prstGeom prst="rect">
            <a:avLst/>
          </a:prstGeom>
        </p:spPr>
      </p:pic>
      <p:sp>
        <p:nvSpPr>
          <p:cNvPr id="6" name="13 CuadroTexto">
            <a:extLst>
              <a:ext uri="{FF2B5EF4-FFF2-40B4-BE49-F238E27FC236}">
                <a16:creationId xmlns:a16="http://schemas.microsoft.com/office/drawing/2014/main" id="{85836AC9-5272-FB3E-47FA-BC3AA98E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23" y="2460138"/>
            <a:ext cx="62844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_tradn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Am J </a:t>
            </a:r>
            <a:r>
              <a:rPr lang="es-ES_tradnl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Transplant</a:t>
            </a:r>
            <a:r>
              <a:rPr lang="es-ES_tradn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 2022;22: 823-832 </a:t>
            </a: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B8D631-FD61-FD8B-7A4F-696A8DFC9211}"/>
              </a:ext>
            </a:extLst>
          </p:cNvPr>
          <p:cNvSpPr txBox="1"/>
          <p:nvPr/>
        </p:nvSpPr>
        <p:spPr>
          <a:xfrm>
            <a:off x="200589" y="4618797"/>
            <a:ext cx="4359797" cy="367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>
                <a:effectLst/>
                <a:latin typeface="Helvetica" pitchFamily="2" charset="0"/>
              </a:rPr>
              <a:t>FGFR y DNA </a:t>
            </a:r>
            <a:r>
              <a:rPr lang="es-ES" dirty="0" err="1">
                <a:effectLst/>
                <a:latin typeface="Helvetica" pitchFamily="2" charset="0"/>
              </a:rPr>
              <a:t>damage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repair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pathways</a:t>
            </a:r>
            <a:r>
              <a:rPr lang="es-ES" dirty="0">
                <a:effectLst/>
                <a:latin typeface="Helvetica" pitchFamily="2" charset="0"/>
              </a:rPr>
              <a:t> </a:t>
            </a:r>
          </a:p>
        </p:txBody>
      </p:sp>
      <p:sp>
        <p:nvSpPr>
          <p:cNvPr id="9" name="Flecha arriba 8">
            <a:extLst>
              <a:ext uri="{FF2B5EF4-FFF2-40B4-BE49-F238E27FC236}">
                <a16:creationId xmlns:a16="http://schemas.microsoft.com/office/drawing/2014/main" id="{C743CFBA-64A1-E863-D422-289687C1A5C7}"/>
              </a:ext>
            </a:extLst>
          </p:cNvPr>
          <p:cNvSpPr/>
          <p:nvPr/>
        </p:nvSpPr>
        <p:spPr>
          <a:xfrm>
            <a:off x="4598467" y="4618797"/>
            <a:ext cx="226531" cy="29394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747D5B-9239-E5CE-2DCC-B222CC09FC48}"/>
              </a:ext>
            </a:extLst>
          </p:cNvPr>
          <p:cNvSpPr txBox="1"/>
          <p:nvPr/>
        </p:nvSpPr>
        <p:spPr>
          <a:xfrm>
            <a:off x="206797" y="3388047"/>
            <a:ext cx="435358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002060"/>
                </a:solidFill>
              </a:rPr>
              <a:t>Median number of  lesions 2 (1-10)  </a:t>
            </a:r>
          </a:p>
          <a:p>
            <a:pPr algn="ctr"/>
            <a:r>
              <a:rPr lang="en-IE" dirty="0">
                <a:solidFill>
                  <a:srgbClr val="002060"/>
                </a:solidFill>
              </a:rPr>
              <a:t>Median size 8.5cm (2.9-20)</a:t>
            </a:r>
          </a:p>
          <a:p>
            <a:pPr algn="ctr"/>
            <a:r>
              <a:rPr lang="en-IE" dirty="0">
                <a:solidFill>
                  <a:srgbClr val="002060"/>
                </a:solidFill>
              </a:rPr>
              <a:t>Median follow-up 26 months </a:t>
            </a:r>
          </a:p>
          <a:p>
            <a:pPr algn="ctr"/>
            <a:r>
              <a:rPr lang="en-IE" dirty="0">
                <a:solidFill>
                  <a:srgbClr val="002060"/>
                </a:solidFill>
              </a:rPr>
              <a:t>38.9% of recurrence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9111F9-DA6A-8DFD-DECD-600E96CB2E21}"/>
              </a:ext>
            </a:extLst>
          </p:cNvPr>
          <p:cNvSpPr txBox="1"/>
          <p:nvPr/>
        </p:nvSpPr>
        <p:spPr>
          <a:xfrm>
            <a:off x="9793" y="1565"/>
            <a:ext cx="334300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LOCALLY ADVANCED DISEASE</a:t>
            </a:r>
          </a:p>
        </p:txBody>
      </p:sp>
    </p:spTree>
    <p:extLst>
      <p:ext uri="{BB962C8B-B14F-4D97-AF65-F5344CB8AC3E}">
        <p14:creationId xmlns:p14="http://schemas.microsoft.com/office/powerpoint/2010/main" val="304927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EDDA9127-3072-6C68-F6AC-01FAA8463B49}"/>
              </a:ext>
            </a:extLst>
          </p:cNvPr>
          <p:cNvSpPr/>
          <p:nvPr/>
        </p:nvSpPr>
        <p:spPr>
          <a:xfrm>
            <a:off x="8743707" y="1663625"/>
            <a:ext cx="3268020" cy="1213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10-40% son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resecables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9 CuadroTexto">
            <a:extLst>
              <a:ext uri="{FF2B5EF4-FFF2-40B4-BE49-F238E27FC236}">
                <a16:creationId xmlns:a16="http://schemas.microsoft.com/office/drawing/2014/main" id="{9ACA1603-5A08-8989-E6BA-30554A5A9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194" y="6469751"/>
            <a:ext cx="4707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EASL-ILCA Guidelines. J Hepatol  2023 79:181-208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48DCE3-6B2B-0213-B115-65EA61F6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"/>
          <a:stretch>
            <a:fillRect/>
          </a:stretch>
        </p:blipFill>
        <p:spPr>
          <a:xfrm>
            <a:off x="2203" y="388249"/>
            <a:ext cx="8564281" cy="4817416"/>
          </a:xfrm>
          <a:prstGeom prst="rect">
            <a:avLst/>
          </a:prstGeom>
        </p:spPr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5BE5344-6EF8-9B06-9BB8-BDF9C8131B15}"/>
              </a:ext>
            </a:extLst>
          </p:cNvPr>
          <p:cNvSpPr/>
          <p:nvPr/>
        </p:nvSpPr>
        <p:spPr>
          <a:xfrm>
            <a:off x="5029517" y="3429000"/>
            <a:ext cx="5895158" cy="2387781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2400" noProof="0" dirty="0">
              <a:solidFill>
                <a:schemeClr val="bg1"/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400" noProof="0" dirty="0">
                <a:solidFill>
                  <a:schemeClr val="bg1"/>
                </a:solidFill>
              </a:rPr>
              <a:t>Supervivencia global a 5 años 25-40%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noProof="0" dirty="0">
                <a:solidFill>
                  <a:schemeClr val="bg1"/>
                </a:solidFill>
              </a:rPr>
              <a:t>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_tradnl" sz="2400" noProof="0" dirty="0">
                <a:solidFill>
                  <a:schemeClr val="bg1"/>
                </a:solidFill>
              </a:rPr>
              <a:t>Recidiva tumoral 50-70%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F6C3F79-02D8-2050-EC14-93B29C0D39BD}"/>
              </a:ext>
            </a:extLst>
          </p:cNvPr>
          <p:cNvSpPr/>
          <p:nvPr/>
        </p:nvSpPr>
        <p:spPr>
          <a:xfrm>
            <a:off x="3353229" y="6220001"/>
            <a:ext cx="423784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D Zhang et al. </a:t>
            </a:r>
            <a:r>
              <a:rPr lang="es-ES" sz="12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Eur</a:t>
            </a:r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J </a:t>
            </a:r>
            <a:r>
              <a:rPr lang="es-ES" sz="12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Cancer</a:t>
            </a:r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2024; 203: 114046</a:t>
            </a:r>
          </a:p>
        </p:txBody>
      </p:sp>
    </p:spTree>
    <p:extLst>
      <p:ext uri="{BB962C8B-B14F-4D97-AF65-F5344CB8AC3E}">
        <p14:creationId xmlns:p14="http://schemas.microsoft.com/office/powerpoint/2010/main" val="316776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5315EA2-F562-DF6D-D18C-FF549C4A8BD2}"/>
              </a:ext>
            </a:extLst>
          </p:cNvPr>
          <p:cNvSpPr txBox="1"/>
          <p:nvPr/>
        </p:nvSpPr>
        <p:spPr>
          <a:xfrm>
            <a:off x="1031967" y="1920240"/>
            <a:ext cx="10463348" cy="33927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Liver biopsy should be considered mandatory.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Molecular profiling is important but not recommended for patient selection.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Indications: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Decompensated cirrhotic patients with </a:t>
            </a:r>
            <a:r>
              <a:rPr lang="en-GB" dirty="0" err="1">
                <a:solidFill>
                  <a:srgbClr val="002060"/>
                </a:solidFill>
              </a:rPr>
              <a:t>iCCA</a:t>
            </a:r>
            <a:r>
              <a:rPr lang="en-GB" dirty="0">
                <a:solidFill>
                  <a:srgbClr val="002060"/>
                </a:solidFill>
              </a:rPr>
              <a:t> after a period of observation and stability with no extrahepatic metastases and a lesion</a:t>
            </a:r>
            <a:r>
              <a:rPr lang="es-ES_tradnl" dirty="0">
                <a:solidFill>
                  <a:srgbClr val="002060"/>
                </a:solidFill>
                <a:latin typeface="Calibri" panose="020F0502020204030204" pitchFamily="34" charset="0"/>
                <a:ea typeface="Times"/>
                <a:cs typeface="Calibri" panose="020F0502020204030204" pitchFamily="34" charset="0"/>
                <a:sym typeface="Symbol" pitchFamily="2" charset="2"/>
              </a:rPr>
              <a:t> </a:t>
            </a:r>
            <a:r>
              <a:rPr lang="en-GB" dirty="0">
                <a:solidFill>
                  <a:srgbClr val="002060"/>
                </a:solidFill>
              </a:rPr>
              <a:t> 3cm.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In non-cirrhotic patients, for those unresectable </a:t>
            </a:r>
            <a:r>
              <a:rPr lang="en-GB" dirty="0" err="1">
                <a:solidFill>
                  <a:srgbClr val="002060"/>
                </a:solidFill>
              </a:rPr>
              <a:t>iCCA</a:t>
            </a:r>
            <a:r>
              <a:rPr lang="en-GB" dirty="0">
                <a:solidFill>
                  <a:srgbClr val="002060"/>
                </a:solidFill>
              </a:rPr>
              <a:t> with no vascular invasion and no extrahepatic metastasis whose disease has at least 6 months of stability only under clinical protocols or clinical trials. Limitations in ion </a:t>
            </a:r>
            <a:r>
              <a:rPr lang="en-GB" dirty="0" err="1">
                <a:solidFill>
                  <a:srgbClr val="002060"/>
                </a:solidFill>
              </a:rPr>
              <a:t>tumor</a:t>
            </a:r>
            <a:r>
              <a:rPr lang="en-GB" dirty="0">
                <a:solidFill>
                  <a:srgbClr val="002060"/>
                </a:solidFill>
              </a:rPr>
              <a:t> size and number should be explored in prospective clinical trials.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00FD0D-7809-25EF-17EA-F2F63751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444"/>
            <a:ext cx="2590800" cy="15515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0C2FF8-45E6-3864-4410-9242FDED983E}"/>
              </a:ext>
            </a:extLst>
          </p:cNvPr>
          <p:cNvSpPr txBox="1"/>
          <p:nvPr/>
        </p:nvSpPr>
        <p:spPr>
          <a:xfrm>
            <a:off x="10107386" y="6041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F2F1025F-56DC-A967-3DCD-75CE6517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267" y="6034146"/>
            <a:ext cx="4707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 </a:t>
            </a:r>
            <a:r>
              <a:rPr lang="en-US" altLang="es-ES" sz="12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Khodali</a:t>
            </a:r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et al. Liver </a:t>
            </a:r>
            <a:r>
              <a:rPr lang="en-US" altLang="es-ES" sz="12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Transpl</a:t>
            </a:r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2025; 31:815-831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EB73E5-FF9F-6CE0-4CBE-128E303579CB}"/>
              </a:ext>
            </a:extLst>
          </p:cNvPr>
          <p:cNvSpPr txBox="1"/>
          <p:nvPr/>
        </p:nvSpPr>
        <p:spPr>
          <a:xfrm>
            <a:off x="10625819" y="6415"/>
            <a:ext cx="1322614" cy="669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031E8E"/>
                </a:solidFill>
              </a:rPr>
              <a:t>CCAi</a:t>
            </a:r>
            <a:endParaRPr lang="es-ES" sz="3600" b="1" dirty="0">
              <a:solidFill>
                <a:srgbClr val="031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09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874880-70D4-40A5-096A-0AE78722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4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8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08173F1A-38E8-49ED-833D-5E87538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5796" y="6113165"/>
            <a:ext cx="5436549" cy="744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Acher</a:t>
            </a:r>
            <a:r>
              <a:rPr lang="en-US" sz="1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AW, et al. Exp Rev </a:t>
            </a:r>
            <a:r>
              <a:rPr lang="en-US" sz="1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Gastroenterol&amp;Hepatol</a:t>
            </a:r>
            <a:r>
              <a:rPr lang="en-US" sz="1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2021; 15: 555-566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Pfister M et al. Ann Surg 2025 (in press)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6" y="927511"/>
            <a:ext cx="4020922" cy="47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84D6703-AEC6-4FD5-A69C-461AB5B47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383" y="232469"/>
            <a:ext cx="9726275" cy="451803"/>
          </a:xfrm>
        </p:spPr>
        <p:txBody>
          <a:bodyPr>
            <a:noAutofit/>
          </a:bodyPr>
          <a:lstStyle/>
          <a:p>
            <a:pPr algn="r"/>
            <a:r>
              <a:rPr lang="en-GB" sz="3200" b="1" dirty="0"/>
              <a:t>The Mayo Clinic Protocol </a:t>
            </a:r>
            <a:endParaRPr lang="en-GB" sz="3200" b="1" i="1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5722D63-54CA-CC4A-A29B-69A5842C3D9B}"/>
              </a:ext>
            </a:extLst>
          </p:cNvPr>
          <p:cNvGrpSpPr/>
          <p:nvPr/>
        </p:nvGrpSpPr>
        <p:grpSpPr>
          <a:xfrm>
            <a:off x="6389897" y="1102723"/>
            <a:ext cx="5121275" cy="4623389"/>
            <a:chOff x="6389897" y="1377046"/>
            <a:chExt cx="5121275" cy="462338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897" y="1377046"/>
              <a:ext cx="5121275" cy="4386263"/>
            </a:xfrm>
            <a:prstGeom prst="rect">
              <a:avLst/>
            </a:prstGeom>
            <a:ln w="254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559" y="5876610"/>
              <a:ext cx="4933950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4D7FFD36-B55A-BE4E-8F61-03BCCE32D9B0}"/>
              </a:ext>
            </a:extLst>
          </p:cNvPr>
          <p:cNvSpPr/>
          <p:nvPr/>
        </p:nvSpPr>
        <p:spPr>
          <a:xfrm>
            <a:off x="927596" y="5039082"/>
            <a:ext cx="4020922" cy="68703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264ADB-882B-047D-40EB-BB389AF070C7}"/>
              </a:ext>
            </a:extLst>
          </p:cNvPr>
          <p:cNvSpPr txBox="1"/>
          <p:nvPr/>
        </p:nvSpPr>
        <p:spPr>
          <a:xfrm>
            <a:off x="0" y="0"/>
            <a:ext cx="1322614" cy="669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031E8E"/>
                </a:solidFill>
              </a:rPr>
              <a:t>CCAp</a:t>
            </a:r>
            <a:endParaRPr lang="es-ES" sz="3600" b="1" dirty="0">
              <a:solidFill>
                <a:srgbClr val="031E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72E4210F-A14E-4A91-9B8C-538883C1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34" y="1102704"/>
            <a:ext cx="10143565" cy="461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Results from 1993-2018</a:t>
            </a:r>
          </a:p>
        </p:txBody>
      </p:sp>
      <p:pic>
        <p:nvPicPr>
          <p:cNvPr id="9" name="Picture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31E652B-7998-0B4C-9CA4-71C23D5479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415" y="1967820"/>
            <a:ext cx="4854979" cy="36290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3CF425C-6F29-7047-9C58-B80CD396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3110" y="1871299"/>
            <a:ext cx="5204547" cy="37732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9AEA4479-D7AD-41A6-B669-2D9B9696D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8602" y="6260406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EK Tan, et al. J Gastrointestinal Surg 2020; 24: 2679</a:t>
            </a:r>
          </a:p>
          <a:p>
            <a:pPr algn="ctr">
              <a:spcAft>
                <a:spcPts val="600"/>
              </a:spcAft>
            </a:pPr>
            <a:endParaRPr lang="en-US" sz="12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4D6703-AEC6-4FD5-A69C-461AB5B4720D}"/>
              </a:ext>
            </a:extLst>
          </p:cNvPr>
          <p:cNvSpPr txBox="1">
            <a:spLocks/>
          </p:cNvSpPr>
          <p:nvPr/>
        </p:nvSpPr>
        <p:spPr>
          <a:xfrm>
            <a:off x="1941383" y="232469"/>
            <a:ext cx="9726275" cy="451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/>
              <a:t>The Mayo Clinic Protocol 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4067062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FB66-2995-1D4E-D58B-DE5729BD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79211C-9BB1-BE88-912C-6A2439BC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383" y="1323769"/>
            <a:ext cx="8028214" cy="4836720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2A298A31-64E6-9480-D037-39101974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920" y="871945"/>
            <a:ext cx="10143565" cy="461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Results from 1993-2023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8455F113-E9A7-7971-FCA3-058FDEA7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5560" y="6344795"/>
            <a:ext cx="41148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Dong</a:t>
            </a:r>
            <a:r>
              <a:rPr lang="en-US" sz="1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, et al.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Hepatology 2025 (in press)</a:t>
            </a:r>
            <a:endParaRPr lang="en-US" sz="1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spcAft>
                <a:spcPts val="600"/>
              </a:spcAft>
            </a:pPr>
            <a:endParaRPr lang="en-US" sz="1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A2A911-A652-DDE1-15CD-4803CFB3E051}"/>
              </a:ext>
            </a:extLst>
          </p:cNvPr>
          <p:cNvSpPr txBox="1">
            <a:spLocks/>
          </p:cNvSpPr>
          <p:nvPr/>
        </p:nvSpPr>
        <p:spPr>
          <a:xfrm>
            <a:off x="1941383" y="232469"/>
            <a:ext cx="9726275" cy="451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/>
              <a:t>The Mayo Clinic Protocol </a:t>
            </a:r>
            <a:endParaRPr lang="en-GB" sz="3200" b="1" i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E94DEF6-45F5-DC04-9248-2F9053DF1909}"/>
              </a:ext>
            </a:extLst>
          </p:cNvPr>
          <p:cNvSpPr/>
          <p:nvPr/>
        </p:nvSpPr>
        <p:spPr>
          <a:xfrm>
            <a:off x="7974174" y="2533447"/>
            <a:ext cx="1012371" cy="75349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C3F3BEC-7ACB-D915-BB3A-2F2EA0026638}"/>
              </a:ext>
            </a:extLst>
          </p:cNvPr>
          <p:cNvSpPr txBox="1"/>
          <p:nvPr/>
        </p:nvSpPr>
        <p:spPr>
          <a:xfrm>
            <a:off x="8451491" y="1287797"/>
            <a:ext cx="1757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FF0000"/>
                </a:solidFill>
              </a:rPr>
              <a:t>Dropout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rates</a:t>
            </a:r>
            <a:r>
              <a:rPr lang="es-ES" sz="16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s-ES" sz="1600" b="1" dirty="0">
                <a:solidFill>
                  <a:srgbClr val="FF0000"/>
                </a:solidFill>
              </a:rPr>
              <a:t>RT+LT 41%</a:t>
            </a:r>
          </a:p>
          <a:p>
            <a:pPr algn="ctr"/>
            <a:r>
              <a:rPr lang="es-ES" sz="1600" b="1" dirty="0">
                <a:solidFill>
                  <a:srgbClr val="FF0000"/>
                </a:solidFill>
              </a:rPr>
              <a:t>LR 28%</a:t>
            </a:r>
          </a:p>
        </p:txBody>
      </p:sp>
    </p:spTree>
    <p:extLst>
      <p:ext uri="{BB962C8B-B14F-4D97-AF65-F5344CB8AC3E}">
        <p14:creationId xmlns:p14="http://schemas.microsoft.com/office/powerpoint/2010/main" val="387951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A74222-7B61-6829-86C9-72CA4456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3046" cy="22339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53C7F6-44BF-8DCD-FA12-501CA178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45" y="1672029"/>
            <a:ext cx="7137400" cy="50419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C7B186-8A2D-B702-8135-B5C24C3F6EB2}"/>
              </a:ext>
            </a:extLst>
          </p:cNvPr>
          <p:cNvSpPr txBox="1"/>
          <p:nvPr/>
        </p:nvSpPr>
        <p:spPr>
          <a:xfrm>
            <a:off x="156755" y="2797517"/>
            <a:ext cx="4741090" cy="199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600" dirty="0" err="1">
                <a:solidFill>
                  <a:srgbClr val="002060"/>
                </a:solidFill>
              </a:rPr>
              <a:t>M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acroscopic</a:t>
            </a:r>
            <a:r>
              <a:rPr lang="es-ES" sz="1600" dirty="0">
                <a:solidFill>
                  <a:srgbClr val="002060"/>
                </a:solidFill>
                <a:effectLst/>
              </a:rPr>
              <a:t> residual </a:t>
            </a:r>
            <a:r>
              <a:rPr lang="es-ES" sz="1600" dirty="0" err="1">
                <a:solidFill>
                  <a:srgbClr val="002060"/>
                </a:solidFill>
              </a:rPr>
              <a:t>tumour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on</a:t>
            </a:r>
            <a:r>
              <a:rPr lang="es-ES" sz="1600" dirty="0">
                <a:solidFill>
                  <a:srgbClr val="002060"/>
                </a:solidFill>
                <a:effectLst/>
              </a:rPr>
              <a:t> 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explant</a:t>
            </a:r>
            <a:r>
              <a:rPr lang="es-ES" sz="1600" dirty="0">
                <a:solidFill>
                  <a:srgbClr val="002060"/>
                </a:solidFill>
                <a:effectLst/>
              </a:rPr>
              <a:t> (HR:12.4)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600" dirty="0">
                <a:solidFill>
                  <a:srgbClr val="002060"/>
                </a:solidFill>
              </a:rPr>
              <a:t>V</a:t>
            </a:r>
            <a:r>
              <a:rPr lang="es-ES" sz="1600" dirty="0">
                <a:solidFill>
                  <a:srgbClr val="002060"/>
                </a:solidFill>
                <a:effectLst/>
              </a:rPr>
              <a:t>ascular 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encasement</a:t>
            </a:r>
            <a:r>
              <a:rPr lang="es-ES" sz="1600" dirty="0">
                <a:solidFill>
                  <a:srgbClr val="002060"/>
                </a:solidFill>
                <a:effectLst/>
              </a:rPr>
              <a:t> (HR: 2.18)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600" dirty="0" err="1">
                <a:solidFill>
                  <a:srgbClr val="002060"/>
                </a:solidFill>
                <a:effectLst/>
              </a:rPr>
              <a:t>Lymphovascular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invasion</a:t>
            </a:r>
            <a:r>
              <a:rPr lang="es-ES" sz="1600" dirty="0">
                <a:solidFill>
                  <a:srgbClr val="002060"/>
                </a:solidFill>
                <a:effectLst/>
              </a:rPr>
              <a:t> (HR: 2.04)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600" dirty="0">
                <a:solidFill>
                  <a:srgbClr val="002060"/>
                </a:solidFill>
              </a:rPr>
              <a:t>R</a:t>
            </a:r>
            <a:r>
              <a:rPr lang="es-ES" sz="1600" dirty="0">
                <a:solidFill>
                  <a:srgbClr val="002060"/>
                </a:solidFill>
                <a:effectLst/>
              </a:rPr>
              <a:t>adial tumor </a:t>
            </a:r>
            <a:r>
              <a:rPr lang="es-ES" sz="1600" dirty="0" err="1">
                <a:solidFill>
                  <a:srgbClr val="002060"/>
                </a:solidFill>
                <a:effectLst/>
              </a:rPr>
              <a:t>diameter</a:t>
            </a:r>
            <a:r>
              <a:rPr lang="es-ES" sz="1600" dirty="0">
                <a:solidFill>
                  <a:srgbClr val="002060"/>
                </a:solidFill>
                <a:effectLst/>
              </a:rPr>
              <a:t> (HR: 1.02/mm).</a:t>
            </a:r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F35D86FD-7810-E4BE-EFF2-99D2917EC40D}"/>
              </a:ext>
            </a:extLst>
          </p:cNvPr>
          <p:cNvSpPr txBox="1">
            <a:spLocks/>
          </p:cNvSpPr>
          <p:nvPr/>
        </p:nvSpPr>
        <p:spPr>
          <a:xfrm>
            <a:off x="273957" y="21506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 Surg 2025; 282:503-514</a:t>
            </a:r>
          </a:p>
          <a:p>
            <a:pPr algn="ctr">
              <a:spcAft>
                <a:spcPts val="600"/>
              </a:spcAft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3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05AE9-6212-4B68-0F50-F1EC4613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835EE3-606D-3D33-2D65-3ABCB5A5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3046" cy="22339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52017E1-B4A4-1B10-86D0-7BAA842A045D}"/>
              </a:ext>
            </a:extLst>
          </p:cNvPr>
          <p:cNvSpPr txBox="1"/>
          <p:nvPr/>
        </p:nvSpPr>
        <p:spPr>
          <a:xfrm>
            <a:off x="156755" y="2797517"/>
            <a:ext cx="4741090" cy="199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_tradnl" sz="1600" noProof="0">
                <a:solidFill>
                  <a:srgbClr val="002060"/>
                </a:solidFill>
              </a:rPr>
              <a:t>M</a:t>
            </a:r>
            <a:r>
              <a:rPr lang="es-ES_tradnl" sz="1600" noProof="0">
                <a:solidFill>
                  <a:srgbClr val="002060"/>
                </a:solidFill>
                <a:effectLst/>
              </a:rPr>
              <a:t>acroscopic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residual </a:t>
            </a:r>
            <a:r>
              <a:rPr lang="es-ES_tradnl" sz="1600" noProof="0" dirty="0" err="1">
                <a:solidFill>
                  <a:srgbClr val="002060"/>
                </a:solidFill>
              </a:rPr>
              <a:t>tumour</a:t>
            </a:r>
            <a:r>
              <a:rPr lang="es-ES_tradnl" sz="1600" noProof="0" dirty="0">
                <a:solidFill>
                  <a:srgbClr val="002060"/>
                </a:solidFill>
              </a:rPr>
              <a:t> </a:t>
            </a: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on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</a:t>
            </a: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explant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[HR:12.4]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_tradnl" sz="1600" noProof="0" dirty="0">
                <a:solidFill>
                  <a:srgbClr val="002060"/>
                </a:solidFill>
              </a:rPr>
              <a:t>V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ascular </a:t>
            </a: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encasement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(HR: 2.18)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Lymphovascular</a:t>
            </a:r>
            <a:r>
              <a:rPr lang="es-ES_tradnl" sz="1600" noProof="0" dirty="0">
                <a:solidFill>
                  <a:srgbClr val="002060"/>
                </a:solidFill>
              </a:rPr>
              <a:t> </a:t>
            </a: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invasion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(HR: 2.04)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s-ES_tradnl" sz="1600" noProof="0" dirty="0">
                <a:solidFill>
                  <a:srgbClr val="002060"/>
                </a:solidFill>
              </a:rPr>
              <a:t>R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adial tumor </a:t>
            </a:r>
            <a:r>
              <a:rPr lang="es-ES_tradnl" sz="1600" noProof="0" dirty="0" err="1">
                <a:solidFill>
                  <a:srgbClr val="002060"/>
                </a:solidFill>
                <a:effectLst/>
              </a:rPr>
              <a:t>diameter</a:t>
            </a:r>
            <a:r>
              <a:rPr lang="es-ES_tradnl" sz="1600" noProof="0" dirty="0">
                <a:solidFill>
                  <a:srgbClr val="002060"/>
                </a:solidFill>
                <a:effectLst/>
              </a:rPr>
              <a:t> (HR: 1.02/mm).</a:t>
            </a:r>
          </a:p>
        </p:txBody>
      </p:sp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666F35A0-8B40-2F90-0244-E386D08AC8F3}"/>
              </a:ext>
            </a:extLst>
          </p:cNvPr>
          <p:cNvSpPr txBox="1">
            <a:spLocks/>
          </p:cNvSpPr>
          <p:nvPr/>
        </p:nvSpPr>
        <p:spPr>
          <a:xfrm>
            <a:off x="273957" y="21506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 Surg 2025; 282:503-514</a:t>
            </a:r>
          </a:p>
          <a:p>
            <a:pPr algn="ctr">
              <a:spcAft>
                <a:spcPts val="600"/>
              </a:spcAft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872B20-1CC7-E565-EEFF-7EAD30AE4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801" y="1162074"/>
            <a:ext cx="6619869" cy="50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D1AE15-8F67-5CBA-8219-B8B70EE6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7AD99F-153C-61DA-479C-D200FBF6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82025E-5C1F-32E3-D71B-3E2300C41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D17BA-F7EB-34A9-5383-52022EDBD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BFA292-7735-6C17-30E0-634FD08F4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F5FB99-ECA9-1885-004E-478061B4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28745-FDBC-E28F-4067-C4BFA63F9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673B4E-B0F9-BC2A-2152-DF017D063671}"/>
              </a:ext>
            </a:extLst>
          </p:cNvPr>
          <p:cNvSpPr txBox="1"/>
          <p:nvPr/>
        </p:nvSpPr>
        <p:spPr>
          <a:xfrm>
            <a:off x="139838" y="-18871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Trasplante hepático es una opción factible si...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644C62B3-7002-A79B-ED9E-9C828355962C}"/>
              </a:ext>
            </a:extLst>
          </p:cNvPr>
          <p:cNvSpPr/>
          <p:nvPr/>
        </p:nvSpPr>
        <p:spPr>
          <a:xfrm>
            <a:off x="5733209" y="430376"/>
            <a:ext cx="6095235" cy="1644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  <a:p>
            <a:pPr algn="ctr"/>
            <a:r>
              <a:rPr lang="es-ES_tradnl" noProof="0" dirty="0"/>
              <a:t>Si mejora la supervivencia del paciente </a:t>
            </a:r>
          </a:p>
          <a:p>
            <a:pPr algn="ctr"/>
            <a:r>
              <a:rPr lang="es-ES_tradnl" noProof="0" dirty="0"/>
              <a:t>(al menos similar a aquellos resecables)</a:t>
            </a:r>
          </a:p>
          <a:p>
            <a:pPr algn="ctr"/>
            <a:endParaRPr lang="es-ES_tradnl" noProof="0" dirty="0"/>
          </a:p>
          <a:p>
            <a:pPr algn="ctr"/>
            <a:endParaRPr lang="es-ES_tradnl" noProof="0" dirty="0"/>
          </a:p>
          <a:p>
            <a:pPr algn="ctr"/>
            <a:r>
              <a:rPr lang="es-ES_tradnl" b="1" noProof="0" dirty="0"/>
              <a:t>Beneficio individual para el paciente</a:t>
            </a:r>
          </a:p>
          <a:p>
            <a:pPr algn="ctr"/>
            <a:endParaRPr lang="es-ES_tradnl" noProof="0" dirty="0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D9194955-2E48-41BB-072B-9371FD918475}"/>
              </a:ext>
            </a:extLst>
          </p:cNvPr>
          <p:cNvSpPr/>
          <p:nvPr/>
        </p:nvSpPr>
        <p:spPr>
          <a:xfrm>
            <a:off x="8527312" y="1220797"/>
            <a:ext cx="223283" cy="3261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B713FA-D724-0254-07E7-494FE4D4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356" y="766859"/>
            <a:ext cx="786368" cy="7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F0B9AFE-468E-E14B-AC65-3E6D0B2EB3A9}"/>
              </a:ext>
            </a:extLst>
          </p:cNvPr>
          <p:cNvGrpSpPr/>
          <p:nvPr/>
        </p:nvGrpSpPr>
        <p:grpSpPr>
          <a:xfrm>
            <a:off x="5822987" y="2596032"/>
            <a:ext cx="5997862" cy="2655748"/>
            <a:chOff x="5822987" y="2596032"/>
            <a:chExt cx="5997862" cy="2655748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35073BFA-5C8F-9585-64F7-51B9F32F3C72}"/>
                </a:ext>
              </a:extLst>
            </p:cNvPr>
            <p:cNvSpPr/>
            <p:nvPr/>
          </p:nvSpPr>
          <p:spPr>
            <a:xfrm>
              <a:off x="5822987" y="2596032"/>
              <a:ext cx="5997862" cy="16442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 noProof="0" dirty="0"/>
            </a:p>
            <a:p>
              <a:r>
                <a:rPr lang="es-ES_tradnl" noProof="0" dirty="0"/>
                <a:t>Si no impacta en la lista de espera para otras indicaciones con supervivencia claramente establecida</a:t>
              </a:r>
            </a:p>
            <a:p>
              <a:endParaRPr lang="es-ES_tradnl" noProof="0" dirty="0"/>
            </a:p>
            <a:p>
              <a:endParaRPr lang="es-ES_tradnl" noProof="0" dirty="0"/>
            </a:p>
            <a:p>
              <a:r>
                <a:rPr lang="es-ES_tradnl" b="1" noProof="0" dirty="0"/>
                <a:t>Beneficio colectivo para la población trasplantada</a:t>
              </a:r>
            </a:p>
            <a:p>
              <a:pPr algn="ctr"/>
              <a:endParaRPr lang="es-ES_tradnl" noProof="0" dirty="0"/>
            </a:p>
          </p:txBody>
        </p:sp>
        <p:sp>
          <p:nvSpPr>
            <p:cNvPr id="20" name="Flecha abajo 19">
              <a:extLst>
                <a:ext uri="{FF2B5EF4-FFF2-40B4-BE49-F238E27FC236}">
                  <a16:creationId xmlns:a16="http://schemas.microsoft.com/office/drawing/2014/main" id="{8EAB21C7-8E2B-3CA4-97BD-FFCF0ABDE74E}"/>
                </a:ext>
              </a:extLst>
            </p:cNvPr>
            <p:cNvSpPr/>
            <p:nvPr/>
          </p:nvSpPr>
          <p:spPr>
            <a:xfrm>
              <a:off x="8550705" y="3412521"/>
              <a:ext cx="223283" cy="32615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noProof="0" dirty="0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05530863-6E20-98DD-2900-D31D3D1F7ED8}"/>
                    </a:ext>
                  </a:extLst>
                </p:cNvPr>
                <p:cNvGraphicFramePr/>
                <p:nvPr/>
              </p:nvGraphicFramePr>
              <p:xfrm>
                <a:off x="9311347" y="3460254"/>
                <a:ext cx="2509502" cy="179152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2509502" cy="1791526"/>
                      </a:xfrm>
                      <a:prstGeom prst="rect">
                        <a:avLst/>
                      </a:prstGeom>
                    </am3d:spPr>
                    <am3d:camera>
                      <am3d:pos x="0" y="0" z="6501291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1711" d="1000000"/>
                      <am3d:preTrans dx="0" dy="-166094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7093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05530863-6E20-98DD-2900-D31D3D1F7E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1347" y="3460254"/>
                  <a:ext cx="2509502" cy="179152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13 CuadroTexto">
            <a:extLst>
              <a:ext uri="{FF2B5EF4-FFF2-40B4-BE49-F238E27FC236}">
                <a16:creationId xmlns:a16="http://schemas.microsoft.com/office/drawing/2014/main" id="{68922488-8D32-3812-43CA-D7E04191E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544" y="6448245"/>
            <a:ext cx="5462880" cy="31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Sapisochin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et al. Ann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Surg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2021; 273: 483-493</a:t>
            </a:r>
          </a:p>
        </p:txBody>
      </p:sp>
    </p:spTree>
    <p:extLst>
      <p:ext uri="{BB962C8B-B14F-4D97-AF65-F5344CB8AC3E}">
        <p14:creationId xmlns:p14="http://schemas.microsoft.com/office/powerpoint/2010/main" val="347550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3 CuadroTexto">
            <a:extLst>
              <a:ext uri="{FF2B5EF4-FFF2-40B4-BE49-F238E27FC236}">
                <a16:creationId xmlns:a16="http://schemas.microsoft.com/office/drawing/2014/main" id="{771EC63B-D586-2C40-8A06-28F96944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6468840"/>
            <a:ext cx="5651500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ca-ES" alt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</a:rPr>
              <a:t>Sapisochin</a:t>
            </a:r>
            <a:r>
              <a:rPr lang="ca-ES" alt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</a:rPr>
              <a:t> G, et al. Ann </a:t>
            </a:r>
            <a:r>
              <a:rPr lang="ca-ES" alt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</a:rPr>
              <a:t>Surg</a:t>
            </a:r>
            <a:r>
              <a:rPr lang="ca-ES" alt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</a:rPr>
              <a:t> 2021; 273: 483-493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3" y="385473"/>
            <a:ext cx="8810566" cy="57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96D9A3AF-6FFB-A5CB-CBA3-AD8424C76443}"/>
              </a:ext>
            </a:extLst>
          </p:cNvPr>
          <p:cNvSpPr/>
          <p:nvPr/>
        </p:nvSpPr>
        <p:spPr>
          <a:xfrm>
            <a:off x="4218958" y="-128587"/>
            <a:ext cx="6196630" cy="372903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Comida encima de una mesa&#10;&#10;Descripción generada automáticamente con confianza baja">
            <a:extLst>
              <a:ext uri="{FF2B5EF4-FFF2-40B4-BE49-F238E27FC236}">
                <a16:creationId xmlns:a16="http://schemas.microsoft.com/office/drawing/2014/main" id="{EC9413F7-9EBF-66A5-8C68-676D7E913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4715" b="2"/>
          <a:stretch/>
        </p:blipFill>
        <p:spPr>
          <a:xfrm>
            <a:off x="8477377" y="962889"/>
            <a:ext cx="3348863" cy="46048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A7732FFC-DDFC-9E0C-18EF-397F168CF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8" r="7370" b="2"/>
          <a:stretch/>
        </p:blipFill>
        <p:spPr>
          <a:xfrm>
            <a:off x="4209672" y="2558050"/>
            <a:ext cx="3692009" cy="167186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 descr="Una bolsa de plástico con comida dentro&#10;&#10;Descripción generada automáticamente con confianza media">
            <a:extLst>
              <a:ext uri="{FF2B5EF4-FFF2-40B4-BE49-F238E27FC236}">
                <a16:creationId xmlns:a16="http://schemas.microsoft.com/office/drawing/2014/main" id="{ED83FDA3-DF02-C3A0-B78C-E8A9A9C57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2" r="3" b="19375"/>
          <a:stretch/>
        </p:blipFill>
        <p:spPr>
          <a:xfrm>
            <a:off x="365760" y="2558050"/>
            <a:ext cx="3517120" cy="15888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D4BA74-A6BC-9B63-94B1-4B2F7B5A09A9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F02F3FB-6507-0528-6292-2F31EE681AC5}"/>
              </a:ext>
            </a:extLst>
          </p:cNvPr>
          <p:cNvSpPr txBox="1"/>
          <p:nvPr/>
        </p:nvSpPr>
        <p:spPr>
          <a:xfrm>
            <a:off x="365760" y="562779"/>
            <a:ext cx="2997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Extended </a:t>
            </a:r>
            <a:r>
              <a:rPr lang="es-ES" sz="2000" b="1" dirty="0" err="1">
                <a:solidFill>
                  <a:srgbClr val="002060"/>
                </a:solidFill>
              </a:rPr>
              <a:t>donor</a:t>
            </a:r>
            <a:r>
              <a:rPr lang="es-ES" sz="2000" b="1" dirty="0">
                <a:solidFill>
                  <a:srgbClr val="002060"/>
                </a:solidFill>
              </a:rPr>
              <a:t> </a:t>
            </a:r>
            <a:r>
              <a:rPr lang="es-ES" sz="2000" b="1" dirty="0" err="1">
                <a:solidFill>
                  <a:srgbClr val="002060"/>
                </a:solidFill>
              </a:rPr>
              <a:t>criteria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612A25D-CFC7-3D2E-0A9A-700F76203C28}"/>
              </a:ext>
            </a:extLst>
          </p:cNvPr>
          <p:cNvSpPr txBox="1"/>
          <p:nvPr/>
        </p:nvSpPr>
        <p:spPr>
          <a:xfrm>
            <a:off x="4526639" y="581959"/>
            <a:ext cx="2997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Ex-situ machine perfusion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3B0C2AE-4219-D1FB-59D2-03347190E06E}"/>
              </a:ext>
            </a:extLst>
          </p:cNvPr>
          <p:cNvSpPr txBox="1"/>
          <p:nvPr/>
        </p:nvSpPr>
        <p:spPr>
          <a:xfrm>
            <a:off x="8652842" y="6009477"/>
            <a:ext cx="2997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Living </a:t>
            </a:r>
            <a:r>
              <a:rPr lang="es-ES" sz="2000" b="1" dirty="0" err="1">
                <a:solidFill>
                  <a:srgbClr val="002060"/>
                </a:solidFill>
              </a:rPr>
              <a:t>donor</a:t>
            </a:r>
            <a:endParaRPr lang="es-E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1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B211A92-2D56-DBEF-EF37-E0B5E0077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9AA277-60E4-2D83-DD22-A97184047861}"/>
              </a:ext>
            </a:extLst>
          </p:cNvPr>
          <p:cNvSpPr txBox="1"/>
          <p:nvPr/>
        </p:nvSpPr>
        <p:spPr>
          <a:xfrm>
            <a:off x="909744" y="3895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4400" noProof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 resección es el único tratamiento curativo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2F5D113-8F87-5916-15DE-545B3369C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4418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9 CuadroTexto">
            <a:extLst>
              <a:ext uri="{FF2B5EF4-FFF2-40B4-BE49-F238E27FC236}">
                <a16:creationId xmlns:a16="http://schemas.microsoft.com/office/drawing/2014/main" id="{98007FF0-E71F-519E-9EB7-5ADD7DC8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214" y="6287443"/>
            <a:ext cx="4707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s-ES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EASL-ILCA Guidelines. J Hepatol  2023 79:181-208</a:t>
            </a:r>
          </a:p>
        </p:txBody>
      </p:sp>
    </p:spTree>
    <p:extLst>
      <p:ext uri="{BB962C8B-B14F-4D97-AF65-F5344CB8AC3E}">
        <p14:creationId xmlns:p14="http://schemas.microsoft.com/office/powerpoint/2010/main" val="1195824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Gráfico&#10;&#10;El contenido generado por IA puede ser incorrecto.">
            <a:extLst>
              <a:ext uri="{FF2B5EF4-FFF2-40B4-BE49-F238E27FC236}">
                <a16:creationId xmlns:a16="http://schemas.microsoft.com/office/drawing/2014/main" id="{4F020300-3858-B6D3-F09F-A4EB74B8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1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8CD6B0-E0FB-3857-2EEB-A473EE8D1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02157E-EB44-A0A6-81D4-EFBDE7A21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F60C4F-390B-7597-895A-17E3FB73C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C9988-6417-8FB1-163B-D93A27F7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89FE2-FB35-5B65-75FA-26982B833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38399-7668-F65B-A466-89286D99B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45AE04-23DE-1C47-EF48-1787AA578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A3E806-8546-D2BA-925A-638DB39A6BD6}"/>
              </a:ext>
            </a:extLst>
          </p:cNvPr>
          <p:cNvSpPr txBox="1"/>
          <p:nvPr/>
        </p:nvSpPr>
        <p:spPr>
          <a:xfrm>
            <a:off x="139838" y="-18871"/>
            <a:ext cx="48624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5400" noProof="0" dirty="0">
                <a:solidFill>
                  <a:schemeClr val="bg1"/>
                </a:solidFill>
                <a:latin typeface="+mj-lt"/>
              </a:rPr>
              <a:t>Trasplante hepático es una opción factible si...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408A8934-6EEE-06F0-B40E-014BE92D4EC1}"/>
              </a:ext>
            </a:extLst>
          </p:cNvPr>
          <p:cNvSpPr/>
          <p:nvPr/>
        </p:nvSpPr>
        <p:spPr>
          <a:xfrm>
            <a:off x="5733209" y="430376"/>
            <a:ext cx="6095235" cy="1644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  <a:p>
            <a:pPr algn="ctr"/>
            <a:r>
              <a:rPr lang="es-ES_tradnl" noProof="0" dirty="0"/>
              <a:t>Si mejora la supervivencia del paciente </a:t>
            </a:r>
          </a:p>
          <a:p>
            <a:pPr algn="ctr"/>
            <a:r>
              <a:rPr lang="es-ES_tradnl" noProof="0" dirty="0"/>
              <a:t>(al menos similar a aquellos resecables)</a:t>
            </a:r>
          </a:p>
          <a:p>
            <a:pPr algn="ctr"/>
            <a:endParaRPr lang="es-ES_tradnl" noProof="0" dirty="0"/>
          </a:p>
          <a:p>
            <a:pPr algn="ctr"/>
            <a:endParaRPr lang="es-ES_tradnl" noProof="0" dirty="0"/>
          </a:p>
          <a:p>
            <a:pPr algn="ctr"/>
            <a:r>
              <a:rPr lang="es-ES_tradnl" b="1" noProof="0" dirty="0"/>
              <a:t>Beneficio individual para el paciente</a:t>
            </a:r>
          </a:p>
          <a:p>
            <a:pPr algn="ctr"/>
            <a:endParaRPr lang="es-ES_tradnl" noProof="0" dirty="0"/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C2AECFF7-409D-9D75-250D-DC32CA5F6A17}"/>
              </a:ext>
            </a:extLst>
          </p:cNvPr>
          <p:cNvSpPr/>
          <p:nvPr/>
        </p:nvSpPr>
        <p:spPr>
          <a:xfrm>
            <a:off x="8527312" y="1220797"/>
            <a:ext cx="223283" cy="3261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8DEB4-B182-217D-0CD5-033E58F4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356" y="766859"/>
            <a:ext cx="786368" cy="7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9DB4794-F51C-9198-05FE-6E95E569F240}"/>
              </a:ext>
            </a:extLst>
          </p:cNvPr>
          <p:cNvGrpSpPr/>
          <p:nvPr/>
        </p:nvGrpSpPr>
        <p:grpSpPr>
          <a:xfrm>
            <a:off x="5822987" y="2596032"/>
            <a:ext cx="5997862" cy="2655748"/>
            <a:chOff x="5822987" y="2596032"/>
            <a:chExt cx="5997862" cy="2655748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1EA91A51-29A8-749A-16A5-B2A6F456E9C8}"/>
                </a:ext>
              </a:extLst>
            </p:cNvPr>
            <p:cNvSpPr/>
            <p:nvPr/>
          </p:nvSpPr>
          <p:spPr>
            <a:xfrm>
              <a:off x="5822987" y="2596032"/>
              <a:ext cx="5997862" cy="16442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 noProof="0" dirty="0"/>
            </a:p>
            <a:p>
              <a:r>
                <a:rPr lang="es-ES_tradnl" noProof="0" dirty="0"/>
                <a:t>Si no impacta en la lista de espera para otras indicaciones con supervivencia claramente establecida</a:t>
              </a:r>
            </a:p>
            <a:p>
              <a:endParaRPr lang="es-ES_tradnl" noProof="0" dirty="0"/>
            </a:p>
            <a:p>
              <a:endParaRPr lang="es-ES_tradnl" noProof="0" dirty="0"/>
            </a:p>
            <a:p>
              <a:r>
                <a:rPr lang="es-ES_tradnl" b="1" noProof="0" dirty="0"/>
                <a:t>Beneficio colectivo para la población trasplantada</a:t>
              </a:r>
            </a:p>
            <a:p>
              <a:pPr algn="ctr"/>
              <a:endParaRPr lang="es-ES_tradnl" noProof="0" dirty="0"/>
            </a:p>
          </p:txBody>
        </p:sp>
        <p:sp>
          <p:nvSpPr>
            <p:cNvPr id="20" name="Flecha abajo 19">
              <a:extLst>
                <a:ext uri="{FF2B5EF4-FFF2-40B4-BE49-F238E27FC236}">
                  <a16:creationId xmlns:a16="http://schemas.microsoft.com/office/drawing/2014/main" id="{717A8022-EF10-DD03-DA3F-724BB2126B47}"/>
                </a:ext>
              </a:extLst>
            </p:cNvPr>
            <p:cNvSpPr/>
            <p:nvPr/>
          </p:nvSpPr>
          <p:spPr>
            <a:xfrm>
              <a:off x="8550705" y="3412521"/>
              <a:ext cx="223283" cy="32615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noProof="0" dirty="0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11B8B672-5C06-189D-20FD-9F10B6EE550A}"/>
                    </a:ext>
                  </a:extLst>
                </p:cNvPr>
                <p:cNvGraphicFramePr/>
                <p:nvPr/>
              </p:nvGraphicFramePr>
              <p:xfrm>
                <a:off x="9311347" y="3460254"/>
                <a:ext cx="2509502" cy="179152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2509502" cy="1791526"/>
                      </a:xfrm>
                      <a:prstGeom prst="rect">
                        <a:avLst/>
                      </a:prstGeom>
                    </am3d:spPr>
                    <am3d:camera>
                      <am3d:pos x="0" y="0" z="6501291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1711" d="1000000"/>
                      <am3d:preTrans dx="0" dy="-166094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270933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 descr="Tendencia al alza">
                  <a:extLst>
                    <a:ext uri="{FF2B5EF4-FFF2-40B4-BE49-F238E27FC236}">
                      <a16:creationId xmlns:a16="http://schemas.microsoft.com/office/drawing/2014/main" id="{11B8B672-5C06-189D-20FD-9F10B6EE55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1347" y="3460254"/>
                  <a:ext cx="2509502" cy="179152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0244529F-00E2-C6CB-5569-0746B97246F3}"/>
              </a:ext>
            </a:extLst>
          </p:cNvPr>
          <p:cNvGrpSpPr/>
          <p:nvPr/>
        </p:nvGrpSpPr>
        <p:grpSpPr>
          <a:xfrm>
            <a:off x="6540564" y="5398036"/>
            <a:ext cx="5408573" cy="1313707"/>
            <a:chOff x="6540564" y="5398036"/>
            <a:chExt cx="5408573" cy="131370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elo 3D 9" descr="Emoji de pulgares hacia arriba">
                  <a:extLst>
                    <a:ext uri="{FF2B5EF4-FFF2-40B4-BE49-F238E27FC236}">
                      <a16:creationId xmlns:a16="http://schemas.microsoft.com/office/drawing/2014/main" id="{13C274F4-BBD4-C768-F3D8-783F80A60CA9}"/>
                    </a:ext>
                  </a:extLst>
                </p:cNvPr>
                <p:cNvGraphicFramePr/>
                <p:nvPr/>
              </p:nvGraphicFramePr>
              <p:xfrm>
                <a:off x="10514059" y="5398036"/>
                <a:ext cx="1435078" cy="1313707"/>
              </p:xfrm>
              <a:graphic>
                <a:graphicData uri="http://schemas.microsoft.com/office/drawing/2017/model3d">
                  <am3d:model3d r:embed="rId6">
                    <am3d:spPr>
                      <a:xfrm>
                        <a:off x="0" y="0"/>
                        <a:ext cx="1435078" cy="1313707"/>
                      </a:xfrm>
                      <a:prstGeom prst="rect">
                        <a:avLst/>
                      </a:prstGeom>
                    </am3d:spPr>
                    <am3d:camera>
                      <am3d:pos x="0" y="0" z="6630807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1511" d="1000000"/>
                      <am3d:preTrans dx="-824025" dy="-17929067" dz="-219243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90511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elo 3D 9" descr="Emoji de pulgares hacia arriba">
                  <a:extLst>
                    <a:ext uri="{FF2B5EF4-FFF2-40B4-BE49-F238E27FC236}">
                      <a16:creationId xmlns:a16="http://schemas.microsoft.com/office/drawing/2014/main" id="{13C274F4-BBD4-C768-F3D8-783F80A60C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14059" y="5398036"/>
                  <a:ext cx="1435078" cy="131370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Rectángulo redondeado 21">
              <a:extLst>
                <a:ext uri="{FF2B5EF4-FFF2-40B4-BE49-F238E27FC236}">
                  <a16:creationId xmlns:a16="http://schemas.microsoft.com/office/drawing/2014/main" id="{8228E380-FD6C-A5FB-9FBE-BFAB14E45533}"/>
                </a:ext>
              </a:extLst>
            </p:cNvPr>
            <p:cNvSpPr/>
            <p:nvPr/>
          </p:nvSpPr>
          <p:spPr>
            <a:xfrm>
              <a:off x="6540564" y="5856956"/>
              <a:ext cx="3973495" cy="809476"/>
            </a:xfrm>
            <a:prstGeom prst="roundRect">
              <a:avLst/>
            </a:prstGeom>
            <a:solidFill>
              <a:srgbClr val="ACDBD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noProof="0">
                  <a:solidFill>
                    <a:srgbClr val="002060"/>
                  </a:solidFill>
                </a:rPr>
                <a:t>Si podemos mejorar la selección del paciente</a:t>
              </a:r>
            </a:p>
            <a:p>
              <a:pPr algn="ctr"/>
              <a:endParaRPr lang="es-ES_tradnl" b="1" noProof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23" name="13 CuadroTexto">
            <a:extLst>
              <a:ext uri="{FF2B5EF4-FFF2-40B4-BE49-F238E27FC236}">
                <a16:creationId xmlns:a16="http://schemas.microsoft.com/office/drawing/2014/main" id="{DA7C7CC7-A550-6402-691F-7D58D16F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544" y="6448245"/>
            <a:ext cx="5462880" cy="31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Sapisochin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et al. Ann </a:t>
            </a:r>
            <a:r>
              <a:rPr lang="ca-ES" altLang="es-ES" sz="1400" b="1" i="1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Surg</a:t>
            </a:r>
            <a:r>
              <a:rPr lang="ca-ES" altLang="es-ES" sz="1400" b="1" i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2021; 273: 483-493</a:t>
            </a:r>
          </a:p>
        </p:txBody>
      </p:sp>
    </p:spTree>
    <p:extLst>
      <p:ext uri="{BB962C8B-B14F-4D97-AF65-F5344CB8AC3E}">
        <p14:creationId xmlns:p14="http://schemas.microsoft.com/office/powerpoint/2010/main" val="4076612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A348E8-45EB-F0D8-B17D-8FBF7872F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F20E275-A3F3-A235-B03C-87C3B8EBA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1D8521-C5A3-31B5-8C29-52B192FF7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EED670-1A40-F686-1CA6-C023A2DD8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82E8C7-6DAB-96AA-4CE3-85A356833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C2EA16F-ABBE-E25A-49A4-193FF0BB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</a:rPr>
              <a:t>¿Es el tamaño y el número de lesiones (morfología) el mejor factor de selección?</a:t>
            </a:r>
            <a:endParaRPr lang="es-ES_tradnl" sz="4000" b="1" noProof="0" dirty="0">
              <a:solidFill>
                <a:schemeClr val="bg1"/>
              </a:solidFill>
            </a:endParaRPr>
          </a:p>
        </p:txBody>
      </p:sp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95C69BEA-B10D-FCCA-7F95-1CBAE6841C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660688"/>
              </p:ext>
            </p:extLst>
          </p:nvPr>
        </p:nvGraphicFramePr>
        <p:xfrm>
          <a:off x="644056" y="2354720"/>
          <a:ext cx="10927829" cy="3893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7336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55267E-3937-173F-0F12-54A3F3A01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71" y="229536"/>
            <a:ext cx="11313257" cy="58149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5116D4-A553-EC14-735E-1ADF06574D43}"/>
              </a:ext>
            </a:extLst>
          </p:cNvPr>
          <p:cNvSpPr txBox="1"/>
          <p:nvPr/>
        </p:nvSpPr>
        <p:spPr>
          <a:xfrm>
            <a:off x="696948" y="1210614"/>
            <a:ext cx="303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14% localmente avanzado. 9% </a:t>
            </a:r>
            <a:r>
              <a:rPr lang="es-ES" sz="1400" b="1" dirty="0" err="1">
                <a:solidFill>
                  <a:srgbClr val="FF0000"/>
                </a:solidFill>
              </a:rPr>
              <a:t>CCAp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A55AA9-266F-3FB0-2B67-B7D46E1F016E}"/>
              </a:ext>
            </a:extLst>
          </p:cNvPr>
          <p:cNvSpPr txBox="1"/>
          <p:nvPr/>
        </p:nvSpPr>
        <p:spPr>
          <a:xfrm>
            <a:off x="1893194" y="4056845"/>
            <a:ext cx="144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12.9 m vs 11.3m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23FF12-9350-031E-20B2-05289FD26815}"/>
              </a:ext>
            </a:extLst>
          </p:cNvPr>
          <p:cNvSpPr txBox="1"/>
          <p:nvPr/>
        </p:nvSpPr>
        <p:spPr>
          <a:xfrm>
            <a:off x="3580326" y="6320687"/>
            <a:ext cx="6272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Do-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</a:rPr>
              <a:t>Youn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 Oh et al. J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</a:rPr>
              <a:t>Hepatol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 2025; S0168-8278(25)02201-9</a:t>
            </a:r>
          </a:p>
        </p:txBody>
      </p:sp>
    </p:spTree>
    <p:extLst>
      <p:ext uri="{BB962C8B-B14F-4D97-AF65-F5344CB8AC3E}">
        <p14:creationId xmlns:p14="http://schemas.microsoft.com/office/powerpoint/2010/main" val="694212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D7E9-32F5-770F-9E84-DCD13973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08" y="8478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Mutaciones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diana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454BC-22CA-AB7B-8619-51CD781A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631" y="1285692"/>
            <a:ext cx="9238200" cy="4619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85F19-D303-295F-628D-BDFCB5784A44}"/>
              </a:ext>
            </a:extLst>
          </p:cNvPr>
          <p:cNvSpPr txBox="1"/>
          <p:nvPr/>
        </p:nvSpPr>
        <p:spPr>
          <a:xfrm>
            <a:off x="4919729" y="6434657"/>
            <a:ext cx="438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 Warren et al. HBSN 2024; 13: 29-38</a:t>
            </a:r>
          </a:p>
        </p:txBody>
      </p:sp>
    </p:spTree>
    <p:extLst>
      <p:ext uri="{BB962C8B-B14F-4D97-AF65-F5344CB8AC3E}">
        <p14:creationId xmlns:p14="http://schemas.microsoft.com/office/powerpoint/2010/main" val="146085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95F7B9CB-117D-2516-4265-EBC10069C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839" y="480060"/>
            <a:ext cx="6096001" cy="58978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F56D54-8251-495C-3267-07EA89424CB9}"/>
              </a:ext>
            </a:extLst>
          </p:cNvPr>
          <p:cNvSpPr txBox="1"/>
          <p:nvPr/>
        </p:nvSpPr>
        <p:spPr>
          <a:xfrm>
            <a:off x="0" y="755197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 err="1">
                <a:solidFill>
                  <a:srgbClr val="002060"/>
                </a:solidFill>
              </a:rPr>
              <a:t>ctDNA</a:t>
            </a:r>
            <a:endParaRPr lang="es-ES" sz="3600" b="1" dirty="0">
              <a:solidFill>
                <a:srgbClr val="00206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A55838-98B9-BC28-B858-BA834ED04939}"/>
              </a:ext>
            </a:extLst>
          </p:cNvPr>
          <p:cNvSpPr txBox="1"/>
          <p:nvPr/>
        </p:nvSpPr>
        <p:spPr>
          <a:xfrm>
            <a:off x="678346" y="649918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M de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</a:rPr>
              <a:t>Scordilli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 et al. ESMO </a:t>
            </a:r>
            <a:r>
              <a:rPr lang="es-ES" sz="14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Open. 2025;10:105079.</a:t>
            </a:r>
            <a:endParaRPr lang="es-E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51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ol en el horizonte sobre la playa">
            <a:extLst>
              <a:ext uri="{FF2B5EF4-FFF2-40B4-BE49-F238E27FC236}">
                <a16:creationId xmlns:a16="http://schemas.microsoft.com/office/drawing/2014/main" id="{32E29705-99EC-BCEE-3E10-5C11ACF0B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45E43D-748A-3202-ED59-A681D373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What is next?</a:t>
            </a:r>
          </a:p>
        </p:txBody>
      </p:sp>
    </p:spTree>
    <p:extLst>
      <p:ext uri="{BB962C8B-B14F-4D97-AF65-F5344CB8AC3E}">
        <p14:creationId xmlns:p14="http://schemas.microsoft.com/office/powerpoint/2010/main" val="356164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694EEF-E358-63FC-0335-86693C5CE8AF}"/>
              </a:ext>
            </a:extLst>
          </p:cNvPr>
          <p:cNvSpPr txBox="1"/>
          <p:nvPr/>
        </p:nvSpPr>
        <p:spPr>
          <a:xfrm>
            <a:off x="684052" y="589777"/>
            <a:ext cx="115079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solidFill>
                  <a:srgbClr val="002060"/>
                </a:solidFill>
              </a:rPr>
              <a:t>Es importante el balance entre la eficacia y la toxicidad.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dirty="0" err="1">
                <a:solidFill>
                  <a:srgbClr val="002060"/>
                </a:solidFill>
              </a:rPr>
              <a:t>Gemcitabina</a:t>
            </a:r>
            <a:r>
              <a:rPr lang="es-ES" dirty="0">
                <a:solidFill>
                  <a:srgbClr val="002060"/>
                </a:solidFill>
              </a:rPr>
              <a:t>-cisplatino como tratamiento quimioterápico de elección.</a:t>
            </a:r>
          </a:p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solidFill>
                  <a:srgbClr val="002060"/>
                </a:solidFill>
              </a:rPr>
              <a:t>Considerar añadir inmunoterapia. 40-50 días período de </a:t>
            </a:r>
            <a:r>
              <a:rPr lang="es-ES" dirty="0" err="1">
                <a:solidFill>
                  <a:srgbClr val="002060"/>
                </a:solidFill>
              </a:rPr>
              <a:t>washout</a:t>
            </a:r>
            <a:r>
              <a:rPr lang="es-ES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solidFill>
                  <a:srgbClr val="002060"/>
                </a:solidFill>
              </a:rPr>
              <a:t>Recomendable su manejo en centros de experiencia y alto volumen con disponibilidad de trasplante hepático.</a:t>
            </a:r>
            <a:endParaRPr lang="es-ES" i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dirty="0">
                <a:solidFill>
                  <a:srgbClr val="002060"/>
                </a:solidFill>
              </a:rPr>
              <a:t>Las colangitis de repetición son un hándicap. Estudio TESLA </a:t>
            </a:r>
            <a:r>
              <a:rPr lang="es-ES" baseline="30000" dirty="0">
                <a:solidFill>
                  <a:srgbClr val="002060"/>
                </a:solidFill>
              </a:rPr>
              <a:t>S </a:t>
            </a:r>
            <a:r>
              <a:rPr lang="es-ES" baseline="30000" dirty="0" err="1">
                <a:solidFill>
                  <a:srgbClr val="002060"/>
                </a:solidFill>
              </a:rPr>
              <a:t>Franssen</a:t>
            </a:r>
            <a:r>
              <a:rPr lang="es-ES" baseline="30000" dirty="0">
                <a:solidFill>
                  <a:srgbClr val="002060"/>
                </a:solidFill>
              </a:rPr>
              <a:t> , JHEP </a:t>
            </a:r>
            <a:r>
              <a:rPr lang="es-ES" baseline="30000" dirty="0" err="1">
                <a:solidFill>
                  <a:srgbClr val="002060"/>
                </a:solidFill>
              </a:rPr>
              <a:t>Reports</a:t>
            </a:r>
            <a:r>
              <a:rPr lang="es-ES" baseline="30000" dirty="0">
                <a:solidFill>
                  <a:srgbClr val="002060"/>
                </a:solidFill>
              </a:rPr>
              <a:t> 2025 (in </a:t>
            </a:r>
            <a:r>
              <a:rPr lang="es-ES" baseline="30000" dirty="0" err="1">
                <a:solidFill>
                  <a:srgbClr val="002060"/>
                </a:solidFill>
              </a:rPr>
              <a:t>press</a:t>
            </a:r>
            <a:r>
              <a:rPr lang="es-ES" baseline="30000" dirty="0">
                <a:solidFill>
                  <a:srgbClr val="002060"/>
                </a:solidFill>
              </a:rPr>
              <a:t>)</a:t>
            </a: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C813E6-4534-967E-69F4-6E787837DE73}"/>
              </a:ext>
            </a:extLst>
          </p:cNvPr>
          <p:cNvSpPr txBox="1"/>
          <p:nvPr/>
        </p:nvSpPr>
        <p:spPr>
          <a:xfrm>
            <a:off x="2382592" y="311344"/>
            <a:ext cx="83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</a:rPr>
              <a:t>1. Cómo mejorar el control sistémico de la enfermedad </a:t>
            </a:r>
            <a:r>
              <a:rPr lang="es-ES" sz="2000" b="1" dirty="0" err="1">
                <a:solidFill>
                  <a:srgbClr val="002060"/>
                </a:solidFill>
              </a:rPr>
              <a:t>pretrasplante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39B84A-0A39-76CA-89A9-BB6B0D032033}"/>
              </a:ext>
            </a:extLst>
          </p:cNvPr>
          <p:cNvSpPr txBox="1"/>
          <p:nvPr/>
        </p:nvSpPr>
        <p:spPr>
          <a:xfrm>
            <a:off x="4765183" y="2923504"/>
            <a:ext cx="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87418D-E514-8DB4-48E6-B0D847780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65" y="3627626"/>
            <a:ext cx="7772400" cy="30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12D661-8D2F-D153-DB70-E26F9A09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15"/>
          <a:stretch>
            <a:fillRect/>
          </a:stretch>
        </p:blipFill>
        <p:spPr>
          <a:xfrm>
            <a:off x="822980" y="1070581"/>
            <a:ext cx="10058380" cy="56567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A97C1B8-9E59-8176-D6D1-772E8F11711F}"/>
              </a:ext>
            </a:extLst>
          </p:cNvPr>
          <p:cNvSpPr txBox="1"/>
          <p:nvPr/>
        </p:nvSpPr>
        <p:spPr>
          <a:xfrm>
            <a:off x="2016832" y="324407"/>
            <a:ext cx="83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2. Control local de la enfermedad</a:t>
            </a:r>
          </a:p>
        </p:txBody>
      </p:sp>
    </p:spTree>
    <p:extLst>
      <p:ext uri="{BB962C8B-B14F-4D97-AF65-F5344CB8AC3E}">
        <p14:creationId xmlns:p14="http://schemas.microsoft.com/office/powerpoint/2010/main" val="1233016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3CE3DF0-FB29-AF84-5F80-A8E842A5A63A}"/>
              </a:ext>
            </a:extLst>
          </p:cNvPr>
          <p:cNvSpPr txBox="1"/>
          <p:nvPr/>
        </p:nvSpPr>
        <p:spPr>
          <a:xfrm>
            <a:off x="758914" y="854421"/>
            <a:ext cx="11173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 err="1">
                <a:solidFill>
                  <a:srgbClr val="002060"/>
                </a:solidFill>
              </a:rPr>
              <a:t>CCAp</a:t>
            </a:r>
            <a:r>
              <a:rPr lang="es-ES" b="1" dirty="0">
                <a:solidFill>
                  <a:srgbClr val="002060"/>
                </a:solidFill>
              </a:rPr>
              <a:t> y la radioterapia</a:t>
            </a:r>
            <a:r>
              <a:rPr lang="es-ES" dirty="0">
                <a:solidFill>
                  <a:srgbClr val="002060"/>
                </a:solidFill>
              </a:rPr>
              <a:t>: Lista de espera &lt; 3 meses, disponibilidad de quimioterapia más eficaz y morbilidad asociada durante el proceso quirúrgico del trasplante (complicaciones vasculares)            </a:t>
            </a:r>
            <a:r>
              <a:rPr lang="es-ES" b="1" dirty="0">
                <a:solidFill>
                  <a:srgbClr val="FF0000"/>
                </a:solidFill>
              </a:rPr>
              <a:t>¿SE PUEDE EVITAR?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B7B3383-98FA-E041-8A37-AD3CFB40F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538425"/>
              </p:ext>
            </p:extLst>
          </p:nvPr>
        </p:nvGraphicFramePr>
        <p:xfrm>
          <a:off x="758914" y="2230295"/>
          <a:ext cx="10909301" cy="28397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74460">
                  <a:extLst>
                    <a:ext uri="{9D8B030D-6E8A-4147-A177-3AD203B41FA5}">
                      <a16:colId xmlns:a16="http://schemas.microsoft.com/office/drawing/2014/main" val="3958038858"/>
                    </a:ext>
                  </a:extLst>
                </a:gridCol>
                <a:gridCol w="1890128">
                  <a:extLst>
                    <a:ext uri="{9D8B030D-6E8A-4147-A177-3AD203B41FA5}">
                      <a16:colId xmlns:a16="http://schemas.microsoft.com/office/drawing/2014/main" val="1266388296"/>
                    </a:ext>
                  </a:extLst>
                </a:gridCol>
                <a:gridCol w="1458946">
                  <a:extLst>
                    <a:ext uri="{9D8B030D-6E8A-4147-A177-3AD203B41FA5}">
                      <a16:colId xmlns:a16="http://schemas.microsoft.com/office/drawing/2014/main" val="3460520539"/>
                    </a:ext>
                  </a:extLst>
                </a:gridCol>
                <a:gridCol w="1040715">
                  <a:extLst>
                    <a:ext uri="{9D8B030D-6E8A-4147-A177-3AD203B41FA5}">
                      <a16:colId xmlns:a16="http://schemas.microsoft.com/office/drawing/2014/main" val="3890711016"/>
                    </a:ext>
                  </a:extLst>
                </a:gridCol>
                <a:gridCol w="4845052">
                  <a:extLst>
                    <a:ext uri="{9D8B030D-6E8A-4147-A177-3AD203B41FA5}">
                      <a16:colId xmlns:a16="http://schemas.microsoft.com/office/drawing/2014/main" val="3937900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Main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4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Soliman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Houston, Tx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2024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27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There was no significant difference in OS and RFS when stratified by regimen (radiotherapy vs. no radiotherapy). RT impact in RFS multivariant analyses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67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Gringeri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</a:rPr>
                        <a:t>Italy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2024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53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5-year OS for chemo without RT 35% vs. chemo with RT 50% (p=0.13)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30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Wu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UCLA, Ca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44.4% achieved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pCR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with SBRT;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pCR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had a significantly better survival in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pCCA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 patients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0737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CC47078-6BD7-E130-986C-D58A7C2B0AA3}"/>
              </a:ext>
            </a:extLst>
          </p:cNvPr>
          <p:cNvSpPr txBox="1"/>
          <p:nvPr/>
        </p:nvSpPr>
        <p:spPr>
          <a:xfrm>
            <a:off x="1113530" y="6208102"/>
            <a:ext cx="10200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*Presentado por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Working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Group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 2: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Surgery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Committee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Cholangiocarcinoma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bg1">
                    <a:lumMod val="50000"/>
                  </a:schemeClr>
                </a:solidFill>
              </a:rPr>
              <a:t>Foundation</a:t>
            </a:r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. Salt Lake City. 9 Abril 2025</a:t>
            </a: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8008FD93-9055-1B7D-C3DB-3B6350CCFDF4}"/>
              </a:ext>
            </a:extLst>
          </p:cNvPr>
          <p:cNvSpPr/>
          <p:nvPr/>
        </p:nvSpPr>
        <p:spPr>
          <a:xfrm flipV="1">
            <a:off x="8846251" y="1506617"/>
            <a:ext cx="407831" cy="2594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364102-2E72-443D-FABC-F638126396EF}"/>
              </a:ext>
            </a:extLst>
          </p:cNvPr>
          <p:cNvSpPr txBox="1"/>
          <p:nvPr/>
        </p:nvSpPr>
        <p:spPr>
          <a:xfrm>
            <a:off x="2016832" y="324407"/>
            <a:ext cx="83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2. Control local de la enfermedad</a:t>
            </a:r>
          </a:p>
        </p:txBody>
      </p:sp>
    </p:spTree>
    <p:extLst>
      <p:ext uri="{BB962C8B-B14F-4D97-AF65-F5344CB8AC3E}">
        <p14:creationId xmlns:p14="http://schemas.microsoft.com/office/powerpoint/2010/main" val="33790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54E0D0-5380-1CFB-AA13-46F7E3554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19" y="0"/>
            <a:ext cx="6189343" cy="6857999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9BC49BC5-2D06-0563-D66D-3BEB79AAB5ED}"/>
              </a:ext>
            </a:extLst>
          </p:cNvPr>
          <p:cNvSpPr/>
          <p:nvPr/>
        </p:nvSpPr>
        <p:spPr>
          <a:xfrm>
            <a:off x="7954153" y="0"/>
            <a:ext cx="423784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D Zhang et al.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Eur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J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Cancer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2024; 203: 114046</a:t>
            </a:r>
          </a:p>
        </p:txBody>
      </p:sp>
    </p:spTree>
    <p:extLst>
      <p:ext uri="{BB962C8B-B14F-4D97-AF65-F5344CB8AC3E}">
        <p14:creationId xmlns:p14="http://schemas.microsoft.com/office/powerpoint/2010/main" val="3084173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8CE27B1-459D-3EBF-BBED-A5D827A3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103136"/>
            <a:ext cx="10905066" cy="3544143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43EAF02A-A0F4-1175-7601-1A1957C1B900}"/>
              </a:ext>
            </a:extLst>
          </p:cNvPr>
          <p:cNvSpPr txBox="1"/>
          <p:nvPr/>
        </p:nvSpPr>
        <p:spPr>
          <a:xfrm>
            <a:off x="3631840" y="5745022"/>
            <a:ext cx="5280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Gringeri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E, et al. Updates Surg 2024; 76: 2505-2413</a:t>
            </a:r>
          </a:p>
        </p:txBody>
      </p:sp>
    </p:spTree>
    <p:extLst>
      <p:ext uri="{BB962C8B-B14F-4D97-AF65-F5344CB8AC3E}">
        <p14:creationId xmlns:p14="http://schemas.microsoft.com/office/powerpoint/2010/main" val="2968229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abla&#10;&#10;El contenido generado por IA puede ser incorrecto.">
            <a:extLst>
              <a:ext uri="{FF2B5EF4-FFF2-40B4-BE49-F238E27FC236}">
                <a16:creationId xmlns:a16="http://schemas.microsoft.com/office/drawing/2014/main" id="{DE8985E1-0BAC-FB95-EF45-118CE84C51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28" y="1946365"/>
            <a:ext cx="9079544" cy="4105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0D09D52-F7A9-C600-5611-6B56B63A75D6}"/>
              </a:ext>
            </a:extLst>
          </p:cNvPr>
          <p:cNvSpPr txBox="1"/>
          <p:nvPr/>
        </p:nvSpPr>
        <p:spPr>
          <a:xfrm>
            <a:off x="134983" y="167353"/>
            <a:ext cx="609600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None/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Aplicabilidad del Trasplante Hepático en el Colangiocarcinoma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Perihiliar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Irresecable. </a:t>
            </a:r>
            <a:endParaRPr lang="es-ES" sz="20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buNone/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Estudio prospectivo multicéntrico. </a:t>
            </a:r>
            <a:endParaRPr lang="es-ES" sz="20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buNone/>
            </a:pPr>
            <a:r>
              <a:rPr lang="es-ES_tradnl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Estudio </a:t>
            </a:r>
            <a:r>
              <a:rPr lang="es-ES_tradnl" sz="16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Colangiotrans</a:t>
            </a:r>
            <a:r>
              <a:rPr lang="es-ES_tradnl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V5. PR(AG) 223-2019. </a:t>
            </a:r>
            <a:endParaRPr lang="es-ES" sz="20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buNone/>
            </a:pPr>
            <a:r>
              <a:rPr lang="es-ES_tradnl" sz="16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ClinicalTrials.gov</a:t>
            </a:r>
            <a:r>
              <a:rPr lang="es-ES_tradnl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ID: NCT04378023</a:t>
            </a:r>
            <a:endParaRPr lang="es-ES" sz="20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49791B-77DD-F622-50CC-63DD117DACA9}"/>
              </a:ext>
            </a:extLst>
          </p:cNvPr>
          <p:cNvSpPr txBox="1"/>
          <p:nvPr/>
        </p:nvSpPr>
        <p:spPr>
          <a:xfrm>
            <a:off x="4069080" y="6337730"/>
            <a:ext cx="5238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C Dopazo. Revisión Julio 2025. Datos no publicados</a:t>
            </a:r>
          </a:p>
        </p:txBody>
      </p:sp>
    </p:spTree>
    <p:extLst>
      <p:ext uri="{BB962C8B-B14F-4D97-AF65-F5344CB8AC3E}">
        <p14:creationId xmlns:p14="http://schemas.microsoft.com/office/powerpoint/2010/main" val="2627394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4015A5EE-B779-5475-07D0-36D8C873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636443"/>
            <a:ext cx="10830303" cy="60157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B5FBE7-E70D-0F05-9660-B5E79CC03AC5}"/>
              </a:ext>
            </a:extLst>
          </p:cNvPr>
          <p:cNvSpPr txBox="1"/>
          <p:nvPr/>
        </p:nvSpPr>
        <p:spPr>
          <a:xfrm>
            <a:off x="254726" y="68892"/>
            <a:ext cx="6100354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None/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Aplicabilidad del Trasplante Hepático en el Colangiocarcinoma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Perihiliar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Irresecable. </a:t>
            </a:r>
          </a:p>
          <a:p>
            <a:pPr algn="ctr">
              <a:spcBef>
                <a:spcPts val="200"/>
              </a:spcBef>
              <a:buNone/>
            </a:pPr>
            <a:r>
              <a:rPr lang="es-ES_tradnl" i="1" dirty="0">
                <a:solidFill>
                  <a:srgbClr val="00206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Propuesta no aprobada</a:t>
            </a:r>
            <a:endParaRPr lang="es-ES" sz="2000" i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65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077EB67-0466-A449-B036-3E6478415F4D}"/>
              </a:ext>
            </a:extLst>
          </p:cNvPr>
          <p:cNvSpPr txBox="1"/>
          <p:nvPr/>
        </p:nvSpPr>
        <p:spPr>
          <a:xfrm>
            <a:off x="0" y="319629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600" b="1" kern="1200" noProof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	En resumen…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97DAC1-E3E9-DB4D-8C91-0BE0EB57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09" y="1616831"/>
            <a:ext cx="6199904" cy="61820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_tradnl" sz="1800" dirty="0">
                <a:solidFill>
                  <a:srgbClr val="002060"/>
                </a:solidFill>
              </a:rPr>
              <a:t>T</a:t>
            </a:r>
            <a:r>
              <a:rPr lang="es-ES_tradnl" sz="1800" noProof="0" dirty="0" err="1">
                <a:solidFill>
                  <a:srgbClr val="002060"/>
                </a:solidFill>
              </a:rPr>
              <a:t>rasplante</a:t>
            </a:r>
            <a:r>
              <a:rPr lang="es-ES_tradnl" sz="1800" noProof="0" dirty="0">
                <a:solidFill>
                  <a:srgbClr val="002060"/>
                </a:solidFill>
              </a:rPr>
              <a:t> hepático en </a:t>
            </a:r>
            <a:r>
              <a:rPr lang="es-ES_tradnl" sz="1800" noProof="0" dirty="0" err="1">
                <a:solidFill>
                  <a:srgbClr val="002060"/>
                </a:solidFill>
              </a:rPr>
              <a:t>CCAp</a:t>
            </a:r>
            <a:r>
              <a:rPr lang="es-ES_tradnl" sz="1800" noProof="0" dirty="0">
                <a:solidFill>
                  <a:srgbClr val="002060"/>
                </a:solidFill>
              </a:rPr>
              <a:t> irresecable ≤ 3cm sin adenopatías ni enfermedad extrahepática es factible tras quimio-radioterapia.</a:t>
            </a:r>
          </a:p>
          <a:p>
            <a:pPr marL="0" indent="0">
              <a:buNone/>
            </a:pPr>
            <a:r>
              <a:rPr lang="es-ES_tradnl" sz="1800" b="1" noProof="0" dirty="0">
                <a:solidFill>
                  <a:srgbClr val="002060"/>
                </a:solidFill>
              </a:rPr>
              <a:t>¿Es el momento de reevaluar el protocolo de </a:t>
            </a:r>
            <a:r>
              <a:rPr lang="es-ES_tradnl" sz="1800" b="1" noProof="0" dirty="0" err="1">
                <a:solidFill>
                  <a:srgbClr val="002060"/>
                </a:solidFill>
              </a:rPr>
              <a:t>neoadyuvancia</a:t>
            </a:r>
            <a:r>
              <a:rPr lang="es-ES_tradnl" sz="1800" b="1" noProof="0" dirty="0">
                <a:solidFill>
                  <a:srgbClr val="002060"/>
                </a:solidFill>
              </a:rPr>
              <a:t>?</a:t>
            </a: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pPr marL="0"/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  <a:p>
            <a:endParaRPr lang="es-ES_tradnl" sz="1800" noProof="0" dirty="0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Graphic 9" descr="Marca de verificación">
            <a:extLst>
              <a:ext uri="{FF2B5EF4-FFF2-40B4-BE49-F238E27FC236}">
                <a16:creationId xmlns:a16="http://schemas.microsoft.com/office/drawing/2014/main" id="{EC442A41-5A8B-32D9-D5BE-1876CFCD1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417849-5745-E93B-FB5A-85C3481BAEFB}"/>
              </a:ext>
            </a:extLst>
          </p:cNvPr>
          <p:cNvSpPr txBox="1"/>
          <p:nvPr/>
        </p:nvSpPr>
        <p:spPr>
          <a:xfrm>
            <a:off x="560208" y="4782580"/>
            <a:ext cx="631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2060"/>
                </a:solidFill>
              </a:rPr>
              <a:t>Trasplante hepático en </a:t>
            </a:r>
            <a:r>
              <a:rPr lang="es-ES_tradnl" dirty="0" err="1">
                <a:solidFill>
                  <a:srgbClr val="002060"/>
                </a:solidFill>
              </a:rPr>
              <a:t>CCAi</a:t>
            </a:r>
            <a:r>
              <a:rPr lang="es-ES_tradnl" dirty="0">
                <a:solidFill>
                  <a:srgbClr val="002060"/>
                </a:solidFill>
              </a:rPr>
              <a:t> localmente avanzado. </a:t>
            </a:r>
          </a:p>
          <a:p>
            <a:endParaRPr lang="es-ES_tradnl" dirty="0">
              <a:solidFill>
                <a:srgbClr val="002060"/>
              </a:solidFill>
            </a:endParaRPr>
          </a:p>
          <a:p>
            <a:r>
              <a:rPr lang="es-ES_tradnl" b="1" dirty="0">
                <a:solidFill>
                  <a:srgbClr val="002060"/>
                </a:solidFill>
              </a:rPr>
              <a:t>¿Es el momento para un ensayo clínico nacional?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70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30003-5F9F-E01A-5868-8686600C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019" y="3574902"/>
            <a:ext cx="4805996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2"/>
              </a:rPr>
              <a:t>Cristina.dopazo@vallhebron.cat</a:t>
            </a: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</a:t>
            </a: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@cdopazo1</a:t>
            </a: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Correo electrónico">
            <a:extLst>
              <a:ext uri="{FF2B5EF4-FFF2-40B4-BE49-F238E27FC236}">
                <a16:creationId xmlns:a16="http://schemas.microsoft.com/office/drawing/2014/main" id="{63F60DF1-A925-765F-3355-025C12FB0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AutoShape 2" descr="Twitter is being rebranded as X - The Verge">
            <a:extLst>
              <a:ext uri="{FF2B5EF4-FFF2-40B4-BE49-F238E27FC236}">
                <a16:creationId xmlns:a16="http://schemas.microsoft.com/office/drawing/2014/main" id="{2172C05D-6B09-81B4-9F65-235FEF7DA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7350" y="2355850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6" name="Picture 4" descr="Twitter cambia de nombre y de logo, ahora se llama X">
            <a:extLst>
              <a:ext uri="{FF2B5EF4-FFF2-40B4-BE49-F238E27FC236}">
                <a16:creationId xmlns:a16="http://schemas.microsoft.com/office/drawing/2014/main" id="{0CE862AE-F7F7-0362-2BD4-5F199101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18" y="4187874"/>
            <a:ext cx="1115772" cy="6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07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2463A5-EF7C-0D76-E9F4-2591CB413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3982F7-C225-7288-EA2B-9622FFF0D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3FB26E-7331-B709-433B-F28180D470F6}"/>
              </a:ext>
            </a:extLst>
          </p:cNvPr>
          <p:cNvSpPr txBox="1"/>
          <p:nvPr/>
        </p:nvSpPr>
        <p:spPr>
          <a:xfrm>
            <a:off x="9519979" y="3222013"/>
            <a:ext cx="220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LIVER TRANSPLANT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DF3F9895-AD4F-6524-C17A-376A6798E8CB}"/>
              </a:ext>
            </a:extLst>
          </p:cNvPr>
          <p:cNvSpPr/>
          <p:nvPr/>
        </p:nvSpPr>
        <p:spPr>
          <a:xfrm>
            <a:off x="7954153" y="0"/>
            <a:ext cx="423784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D Zhang et al.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Eur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J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Cancer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2024; 203: 114046</a:t>
            </a:r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3669DB22-5C74-CCB4-C8F1-47E48B796E54}"/>
              </a:ext>
            </a:extLst>
          </p:cNvPr>
          <p:cNvSpPr/>
          <p:nvPr/>
        </p:nvSpPr>
        <p:spPr>
          <a:xfrm>
            <a:off x="8345449" y="3363816"/>
            <a:ext cx="1174530" cy="1719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BAF14B-8E7C-E4F2-36F4-86C1A74D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3" y="1263482"/>
            <a:ext cx="7772400" cy="43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Contorno de la cabeza y lupa">
            <a:extLst>
              <a:ext uri="{FF2B5EF4-FFF2-40B4-BE49-F238E27FC236}">
                <a16:creationId xmlns:a16="http://schemas.microsoft.com/office/drawing/2014/main" id="{65A9326F-448A-C8BF-2AB8-22A6F468C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1194" b="-1"/>
          <a:stretch>
            <a:fillRect/>
          </a:stretch>
        </p:blipFill>
        <p:spPr>
          <a:xfrm>
            <a:off x="2555441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4A3987-7788-6E2A-30EE-E8682E6653B6}"/>
              </a:ext>
            </a:extLst>
          </p:cNvPr>
          <p:cNvSpPr txBox="1"/>
          <p:nvPr/>
        </p:nvSpPr>
        <p:spPr>
          <a:xfrm>
            <a:off x="746760" y="1389172"/>
            <a:ext cx="4922520" cy="99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</a:rPr>
              <a:t>QUÉ ES COLANGIOCARCINOMA LOCALMENTE AVANZADO O IRRESECABLE?</a:t>
            </a:r>
          </a:p>
        </p:txBody>
      </p:sp>
    </p:spTree>
    <p:extLst>
      <p:ext uri="{BB962C8B-B14F-4D97-AF65-F5344CB8AC3E}">
        <p14:creationId xmlns:p14="http://schemas.microsoft.com/office/powerpoint/2010/main" val="278265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7AEB79-9C03-95F1-DB54-D68FCEEA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548532"/>
            <a:ext cx="3550219" cy="38445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z="3200" b="1" kern="1200" noProof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Colangiocarcinoma</a:t>
            </a:r>
            <a:r>
              <a:rPr lang="es-ES_tradnl" sz="3200" b="1" dirty="0">
                <a:solidFill>
                  <a:srgbClr val="FFFFFF"/>
                </a:solidFill>
                <a:latin typeface="+mn-lt"/>
              </a:rPr>
              <a:t> intrahepático</a:t>
            </a:r>
            <a:br>
              <a:rPr lang="es-ES_tradnl" sz="3200" b="1" dirty="0">
                <a:solidFill>
                  <a:srgbClr val="FFFFFF"/>
                </a:solidFill>
                <a:latin typeface="+mn-lt"/>
              </a:rPr>
            </a:br>
            <a:r>
              <a:rPr lang="es-ES_tradnl" sz="3200" b="1" dirty="0" err="1">
                <a:solidFill>
                  <a:srgbClr val="FFFFFF"/>
                </a:solidFill>
                <a:latin typeface="+mn-lt"/>
              </a:rPr>
              <a:t>CCAi</a:t>
            </a:r>
            <a:endParaRPr lang="es-ES_tradnl" sz="3200" b="1" kern="1200" noProof="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415232-021E-04E0-2A65-782FF09E79C4}"/>
              </a:ext>
            </a:extLst>
          </p:cNvPr>
          <p:cNvSpPr txBox="1"/>
          <p:nvPr/>
        </p:nvSpPr>
        <p:spPr>
          <a:xfrm>
            <a:off x="4601043" y="648124"/>
            <a:ext cx="6279081" cy="2148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b="1" kern="1200" noProof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No hay “Criterios de </a:t>
            </a:r>
            <a:r>
              <a:rPr lang="es-ES_tradnl" sz="3200" b="1" kern="1200" noProof="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Milan</a:t>
            </a:r>
            <a:r>
              <a:rPr lang="es-ES_tradnl" sz="3200" b="1" kern="1200" noProof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”: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kern="1200" noProof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Lesiones múltiples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noProof="0" dirty="0">
                <a:solidFill>
                  <a:srgbClr val="002060"/>
                </a:solidFill>
              </a:rPr>
              <a:t>Gran tamaño y riesgo de margen positivo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dirty="0">
                <a:solidFill>
                  <a:srgbClr val="002060"/>
                </a:solidFill>
              </a:rPr>
              <a:t>Cirrosis hepática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noProof="0" dirty="0">
                <a:solidFill>
                  <a:srgbClr val="002060"/>
                </a:solidFill>
              </a:rPr>
              <a:t>Afectación linfática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_tradnl" sz="3200" noProof="0" dirty="0">
                <a:solidFill>
                  <a:srgbClr val="002060"/>
                </a:solidFill>
              </a:rPr>
              <a:t>Estado mutacional de mal pronóstico (BRAF, K-Ras)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s-ES_tradnl" sz="3200" kern="1200" noProof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41A5D4-AA7E-D455-B8DF-63AB19CD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06" y="2975717"/>
            <a:ext cx="9481393" cy="32706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B70165-8256-71A7-2930-CDDBE2F6CA3F}"/>
              </a:ext>
            </a:extLst>
          </p:cNvPr>
          <p:cNvSpPr txBox="1"/>
          <p:nvPr/>
        </p:nvSpPr>
        <p:spPr>
          <a:xfrm>
            <a:off x="6340192" y="63659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s-ES" sz="1400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 Jun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</a:rPr>
              <a:t>Kawashima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  et al. </a:t>
            </a:r>
            <a:r>
              <a:rPr lang="es-ES" sz="1400" b="1" i="1" dirty="0">
                <a:solidFill>
                  <a:schemeClr val="bg1">
                    <a:lumMod val="50000"/>
                  </a:schemeClr>
                </a:solidFill>
                <a:effectLst/>
              </a:rPr>
              <a:t>BJS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effectLst/>
              </a:rPr>
              <a:t>, 2025, znaf050</a:t>
            </a:r>
            <a:endParaRPr lang="es-E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DF2C8-3D0A-95D9-38FB-28947B3E3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921500F-F1F4-A11D-CC57-CCEEDC4D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EAB9DF5-61CC-C294-5E4B-E3678E219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DCE694D-B651-4656-8B5A-DDCFA87E7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CC596C0-279F-C6A2-831F-283DB409A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C409F161-12B2-2933-32C1-436D245E6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A99B0F9-60CC-4531-5B9B-A6ABA9BD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548532"/>
            <a:ext cx="3550219" cy="38445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z="3200" b="1" kern="1200" noProof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Colangiocarcinoma</a:t>
            </a:r>
            <a:r>
              <a:rPr lang="es-ES_tradnl" sz="32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s-ES_tradnl" sz="3200" b="1" dirty="0" err="1">
                <a:solidFill>
                  <a:srgbClr val="FFFFFF"/>
                </a:solidFill>
                <a:latin typeface="+mn-lt"/>
              </a:rPr>
              <a:t>perihiliar</a:t>
            </a:r>
            <a:br>
              <a:rPr lang="es-ES_tradnl" sz="3200" b="1" dirty="0">
                <a:solidFill>
                  <a:srgbClr val="FFFFFF"/>
                </a:solidFill>
                <a:latin typeface="+mn-lt"/>
              </a:rPr>
            </a:br>
            <a:r>
              <a:rPr lang="es-ES_tradnl" sz="3200" b="1" dirty="0" err="1">
                <a:solidFill>
                  <a:srgbClr val="FFFFFF"/>
                </a:solidFill>
                <a:latin typeface="+mn-lt"/>
              </a:rPr>
              <a:t>CCAp</a:t>
            </a:r>
            <a:endParaRPr lang="es-ES_tradnl" sz="3200" b="1" kern="1200" noProof="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9D2CF9-91CB-69D8-75F7-BAF5CFA8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48" y="130629"/>
            <a:ext cx="8026306" cy="588194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7C880B-D3F6-6209-90C4-A8D9DD7D2830}"/>
              </a:ext>
            </a:extLst>
          </p:cNvPr>
          <p:cNvSpPr txBox="1"/>
          <p:nvPr/>
        </p:nvSpPr>
        <p:spPr>
          <a:xfrm>
            <a:off x="6314066" y="633435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s-ES" sz="1400" b="1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C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</a:rPr>
              <a:t>Sturesson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s-ES" sz="1400" b="1" i="1" dirty="0">
                <a:solidFill>
                  <a:schemeClr val="bg1">
                    <a:lumMod val="50000"/>
                  </a:schemeClr>
                </a:solidFill>
                <a:effectLst/>
              </a:rPr>
              <a:t>BJS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effectLst/>
              </a:rPr>
              <a:t>, 2025, znae329</a:t>
            </a:r>
            <a:endParaRPr lang="es-E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81F4D4-69CC-A9FB-E5BD-D1507B892584}"/>
              </a:ext>
            </a:extLst>
          </p:cNvPr>
          <p:cNvSpPr txBox="1"/>
          <p:nvPr/>
        </p:nvSpPr>
        <p:spPr>
          <a:xfrm>
            <a:off x="8422105" y="3245645"/>
            <a:ext cx="3706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2060"/>
                </a:solidFill>
              </a:rPr>
              <a:t>Margen positivo</a:t>
            </a:r>
          </a:p>
          <a:p>
            <a:pPr algn="ctr"/>
            <a:r>
              <a:rPr lang="es-ES" sz="2000" dirty="0">
                <a:solidFill>
                  <a:srgbClr val="002060"/>
                </a:solidFill>
              </a:rPr>
              <a:t>Insuficiente remanente hepático</a:t>
            </a:r>
          </a:p>
          <a:p>
            <a:pPr algn="ctr"/>
            <a:r>
              <a:rPr lang="es-ES" sz="2000" dirty="0">
                <a:solidFill>
                  <a:srgbClr val="002060"/>
                </a:solidFill>
              </a:rPr>
              <a:t>Afectación vascular contralateral</a:t>
            </a:r>
          </a:p>
          <a:p>
            <a:pPr algn="ctr"/>
            <a:r>
              <a:rPr lang="es-ES" sz="2000" dirty="0">
                <a:solidFill>
                  <a:srgbClr val="002060"/>
                </a:solidFill>
              </a:rPr>
              <a:t>Afectación linfática</a:t>
            </a:r>
          </a:p>
        </p:txBody>
      </p:sp>
    </p:spTree>
    <p:extLst>
      <p:ext uri="{BB962C8B-B14F-4D97-AF65-F5344CB8AC3E}">
        <p14:creationId xmlns:p14="http://schemas.microsoft.com/office/powerpoint/2010/main" val="35355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 12"/>
          <p:cNvGrpSpPr/>
          <p:nvPr/>
        </p:nvGrpSpPr>
        <p:grpSpPr>
          <a:xfrm>
            <a:off x="9793" y="186231"/>
            <a:ext cx="16524452" cy="6338262"/>
            <a:chOff x="-29962" y="-121693"/>
            <a:chExt cx="12027748" cy="37993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62" y="924339"/>
              <a:ext cx="5063509" cy="275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Agrupa 14"/>
            <p:cNvGrpSpPr/>
            <p:nvPr/>
          </p:nvGrpSpPr>
          <p:grpSpPr>
            <a:xfrm>
              <a:off x="4597566" y="-121693"/>
              <a:ext cx="7400220" cy="3666999"/>
              <a:chOff x="4597566" y="-121693"/>
              <a:chExt cx="7400220" cy="3666999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566" y="1203996"/>
                <a:ext cx="4242693" cy="234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401319" y="-121693"/>
                <a:ext cx="5596467" cy="200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eaLnBrk="1" hangingPunct="1">
                  <a:defRPr/>
                </a:pPr>
                <a:r>
                  <a:rPr lang="es-E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ea typeface="ＭＳ Ｐゴシック" pitchFamily="34" charset="-128"/>
                  </a:rPr>
                  <a:t>Ann </a:t>
                </a:r>
                <a:r>
                  <a:rPr lang="es-ES" sz="14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ea typeface="ＭＳ Ｐゴシック" pitchFamily="34" charset="-128"/>
                  </a:rPr>
                  <a:t>Surg</a:t>
                </a:r>
                <a:r>
                  <a:rPr lang="es-E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ea typeface="ＭＳ Ｐゴシック" pitchFamily="34" charset="-128"/>
                  </a:rPr>
                  <a:t> 2022; 275: 382-390</a:t>
                </a: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27" y="376863"/>
            <a:ext cx="5078817" cy="113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2A831B-4499-9268-64E4-D9B006CCC9A1}"/>
              </a:ext>
            </a:extLst>
          </p:cNvPr>
          <p:cNvSpPr txBox="1"/>
          <p:nvPr/>
        </p:nvSpPr>
        <p:spPr>
          <a:xfrm>
            <a:off x="9793" y="1565"/>
            <a:ext cx="2360141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EASTERN COUNTRIES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51AB42-DD36-7199-5876-75CFAA1A308F}"/>
              </a:ext>
            </a:extLst>
          </p:cNvPr>
          <p:cNvSpPr txBox="1"/>
          <p:nvPr/>
        </p:nvSpPr>
        <p:spPr>
          <a:xfrm>
            <a:off x="8845478" y="1776859"/>
            <a:ext cx="22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Resección vascular</a:t>
            </a:r>
          </a:p>
        </p:txBody>
      </p:sp>
    </p:spTree>
    <p:extLst>
      <p:ext uri="{BB962C8B-B14F-4D97-AF65-F5344CB8AC3E}">
        <p14:creationId xmlns:p14="http://schemas.microsoft.com/office/powerpoint/2010/main" val="791426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55C44F-6059-4382-AB1D-53ADF588291C}"/>
</file>

<file path=customXml/itemProps2.xml><?xml version="1.0" encoding="utf-8"?>
<ds:datastoreItem xmlns:ds="http://schemas.openxmlformats.org/officeDocument/2006/customXml" ds:itemID="{97B71A88-F4BF-4493-A41C-3B3269360BC8}"/>
</file>

<file path=customXml/itemProps3.xml><?xml version="1.0" encoding="utf-8"?>
<ds:datastoreItem xmlns:ds="http://schemas.openxmlformats.org/officeDocument/2006/customXml" ds:itemID="{720BBF99-B3F4-4054-855D-934F932ED0AB}"/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1629</Words>
  <Application>Microsoft Macintosh PowerPoint</Application>
  <PresentationFormat>Panorámica</PresentationFormat>
  <Paragraphs>293</Paragraphs>
  <Slides>44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5" baseType="lpstr">
      <vt:lpstr>Aptos</vt:lpstr>
      <vt:lpstr>Arial</vt:lpstr>
      <vt:lpstr>Arial Black</vt:lpstr>
      <vt:lpstr>Calibri</vt:lpstr>
      <vt:lpstr>Calibri Light</vt:lpstr>
      <vt:lpstr>Courier New</vt:lpstr>
      <vt:lpstr>Franklin Gothic Book</vt:lpstr>
      <vt:lpstr>Helvetica</vt:lpstr>
      <vt:lpstr>Times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Colangiocarcinoma intrahepático CCAi</vt:lpstr>
      <vt:lpstr>Colangiocarcinoma perihiliar CCAp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Mayo Clinic Protocol </vt:lpstr>
      <vt:lpstr>Results from 1993-2018</vt:lpstr>
      <vt:lpstr>Results from 1993-2023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¿Es el tamaño y el número de lesiones (morfología) el mejor factor de selección?</vt:lpstr>
      <vt:lpstr>Presentación de PowerPoint</vt:lpstr>
      <vt:lpstr>Mutaciones diana</vt:lpstr>
      <vt:lpstr>Presentación de PowerPoint</vt:lpstr>
      <vt:lpstr>What is next?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Cristina.dopazo@vallhebron.cat    @cdopazo1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Walker</dc:creator>
  <cp:lastModifiedBy>Dopazo Taboada, Cristina</cp:lastModifiedBy>
  <cp:revision>39</cp:revision>
  <dcterms:created xsi:type="dcterms:W3CDTF">2023-03-05T09:11:25Z</dcterms:created>
  <dcterms:modified xsi:type="dcterms:W3CDTF">2025-10-22T11:06:41Z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</Properties>
</file>