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2"/>
  </p:notesMasterIdLst>
  <p:sldIdLst>
    <p:sldId id="257" r:id="rId5"/>
    <p:sldId id="260" r:id="rId6"/>
    <p:sldId id="261" r:id="rId7"/>
    <p:sldId id="269" r:id="rId8"/>
    <p:sldId id="270" r:id="rId9"/>
    <p:sldId id="268" r:id="rId10"/>
    <p:sldId id="271" r:id="rId11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890" userDrawn="1">
          <p15:clr>
            <a:srgbClr val="A4A3A4"/>
          </p15:clr>
        </p15:guide>
        <p15:guide id="2" pos="7401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7AB00"/>
    <a:srgbClr val="00833D"/>
    <a:srgbClr val="8E7A85"/>
    <a:srgbClr val="00A2E2"/>
    <a:srgbClr val="B3A6AD"/>
    <a:srgbClr val="B5A8AF"/>
    <a:srgbClr val="009AE6"/>
    <a:srgbClr val="0098DA"/>
    <a:srgbClr val="0197D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7DF18680-E054-41AD-8BC1-D1AEF772440D}" styleName="Estilo medio 2 - Énfasis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2838BEF-8BB2-4498-84A7-C5851F593DF1}" styleName="Estilo medio 4 - Énfasis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5266" autoAdjust="0"/>
    <p:restoredTop sz="94694"/>
  </p:normalViewPr>
  <p:slideViewPr>
    <p:cSldViewPr snapToGrid="0" showGuides="1">
      <p:cViewPr varScale="1">
        <p:scale>
          <a:sx n="121" d="100"/>
          <a:sy n="121" d="100"/>
        </p:scale>
        <p:origin x="1400" y="176"/>
      </p:cViewPr>
      <p:guideLst>
        <p:guide orient="horz" pos="890"/>
        <p:guide pos="7401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1EB9E86-E919-2046-BD5B-9D00E19E1112}" type="datetimeFigureOut">
              <a:rPr lang="es-ES" smtClean="0"/>
              <a:t>19/10/25</a:t>
            </a:fld>
            <a:endParaRPr lang="es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EE5662-ABAD-704C-81EB-81A1D9039CB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575630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err="1"/>
              <a:t>Añadir</a:t>
            </a:r>
            <a:r>
              <a:rPr lang="en-US" dirty="0"/>
              <a:t> </a:t>
            </a:r>
            <a:r>
              <a:rPr lang="en-US" dirty="0" err="1"/>
              <a:t>esto</a:t>
            </a:r>
            <a:r>
              <a:rPr lang="en-US" dirty="0"/>
              <a:t>: </a:t>
            </a:r>
            <a:r>
              <a:rPr lang="en-US" sz="1200" dirty="0" err="1">
                <a:solidFill>
                  <a:srgbClr val="1E3063"/>
                </a:solidFill>
                <a:latin typeface="Instrument Sans Medium" pitchFamily="34" charset="0"/>
                <a:ea typeface="Instrument Sans Medium" pitchFamily="34" charset="-122"/>
                <a:cs typeface="Instrument Sans Medium" pitchFamily="34" charset="-120"/>
              </a:rPr>
              <a:t>Proponemos</a:t>
            </a:r>
            <a:r>
              <a:rPr lang="en-US" sz="1200" dirty="0">
                <a:solidFill>
                  <a:srgbClr val="1E3063"/>
                </a:solidFill>
                <a:latin typeface="Instrument Sans Medium" pitchFamily="34" charset="0"/>
                <a:ea typeface="Instrument Sans Medium" pitchFamily="34" charset="-122"/>
                <a:cs typeface="Instrument Sans Medium" pitchFamily="34" charset="-120"/>
              </a:rPr>
              <a:t> que la </a:t>
            </a:r>
            <a:r>
              <a:rPr lang="en-US" sz="1200" dirty="0" err="1">
                <a:solidFill>
                  <a:srgbClr val="1E3063"/>
                </a:solidFill>
                <a:latin typeface="Instrument Sans Medium" pitchFamily="34" charset="0"/>
                <a:ea typeface="Instrument Sans Medium" pitchFamily="34" charset="-122"/>
                <a:cs typeface="Instrument Sans Medium" pitchFamily="34" charset="-120"/>
              </a:rPr>
              <a:t>aplicación</a:t>
            </a:r>
            <a:r>
              <a:rPr lang="en-US" sz="1200" dirty="0">
                <a:solidFill>
                  <a:srgbClr val="1E3063"/>
                </a:solidFill>
                <a:latin typeface="Instrument Sans Medium" pitchFamily="34" charset="0"/>
                <a:ea typeface="Instrument Sans Medium" pitchFamily="34" charset="-122"/>
                <a:cs typeface="Instrument Sans Medium" pitchFamily="34" charset="-120"/>
              </a:rPr>
              <a:t> de la </a:t>
            </a:r>
            <a:r>
              <a:rPr lang="en-US" sz="1200" dirty="0" err="1">
                <a:solidFill>
                  <a:srgbClr val="1E3063"/>
                </a:solidFill>
                <a:latin typeface="Instrument Sans Medium" pitchFamily="34" charset="0"/>
                <a:ea typeface="Instrument Sans Medium" pitchFamily="34" charset="-122"/>
                <a:cs typeface="Instrument Sans Medium" pitchFamily="34" charset="-120"/>
              </a:rPr>
              <a:t>inmunoterapia</a:t>
            </a:r>
            <a:r>
              <a:rPr lang="en-US" sz="1200" dirty="0">
                <a:solidFill>
                  <a:srgbClr val="1E3063"/>
                </a:solidFill>
                <a:latin typeface="Instrument Sans Medium" pitchFamily="34" charset="0"/>
                <a:ea typeface="Instrument Sans Medium" pitchFamily="34" charset="-122"/>
                <a:cs typeface="Instrument Sans Medium" pitchFamily="34" charset="-120"/>
              </a:rPr>
              <a:t> </a:t>
            </a:r>
            <a:r>
              <a:rPr lang="en-US" sz="1200" dirty="0" err="1">
                <a:solidFill>
                  <a:srgbClr val="1E3063"/>
                </a:solidFill>
                <a:latin typeface="Instrument Sans Medium" pitchFamily="34" charset="0"/>
                <a:ea typeface="Instrument Sans Medium" pitchFamily="34" charset="-122"/>
                <a:cs typeface="Instrument Sans Medium" pitchFamily="34" charset="-120"/>
              </a:rPr>
              <a:t>en</a:t>
            </a:r>
            <a:r>
              <a:rPr lang="en-US" sz="1200" dirty="0">
                <a:solidFill>
                  <a:srgbClr val="1E3063"/>
                </a:solidFill>
                <a:latin typeface="Instrument Sans Medium" pitchFamily="34" charset="0"/>
                <a:ea typeface="Instrument Sans Medium" pitchFamily="34" charset="-122"/>
                <a:cs typeface="Instrument Sans Medium" pitchFamily="34" charset="-120"/>
              </a:rPr>
              <a:t> </a:t>
            </a:r>
            <a:r>
              <a:rPr lang="en-US" sz="1200" dirty="0" err="1">
                <a:solidFill>
                  <a:srgbClr val="1E3063"/>
                </a:solidFill>
                <a:latin typeface="Instrument Sans Medium" pitchFamily="34" charset="0"/>
                <a:ea typeface="Instrument Sans Medium" pitchFamily="34" charset="-122"/>
                <a:cs typeface="Instrument Sans Medium" pitchFamily="34" charset="-120"/>
              </a:rPr>
              <a:t>el</a:t>
            </a:r>
            <a:r>
              <a:rPr lang="en-US" sz="1200" dirty="0">
                <a:solidFill>
                  <a:srgbClr val="1E3063"/>
                </a:solidFill>
                <a:latin typeface="Instrument Sans Medium" pitchFamily="34" charset="0"/>
                <a:ea typeface="Instrument Sans Medium" pitchFamily="34" charset="-122"/>
                <a:cs typeface="Instrument Sans Medium" pitchFamily="34" charset="-120"/>
              </a:rPr>
              <a:t> </a:t>
            </a:r>
            <a:r>
              <a:rPr lang="en-US" sz="1200" dirty="0" err="1">
                <a:solidFill>
                  <a:srgbClr val="1E3063"/>
                </a:solidFill>
                <a:latin typeface="Instrument Sans Medium" pitchFamily="34" charset="0"/>
                <a:ea typeface="Instrument Sans Medium" pitchFamily="34" charset="-122"/>
                <a:cs typeface="Instrument Sans Medium" pitchFamily="34" charset="-120"/>
              </a:rPr>
              <a:t>tratamiento</a:t>
            </a:r>
            <a:r>
              <a:rPr lang="en-US" sz="1200" dirty="0">
                <a:solidFill>
                  <a:srgbClr val="1E3063"/>
                </a:solidFill>
                <a:latin typeface="Instrument Sans Medium" pitchFamily="34" charset="0"/>
                <a:ea typeface="Instrument Sans Medium" pitchFamily="34" charset="-122"/>
                <a:cs typeface="Instrument Sans Medium" pitchFamily="34" charset="-120"/>
              </a:rPr>
              <a:t> del CHC ha dado </a:t>
            </a:r>
            <a:r>
              <a:rPr lang="en-US" sz="1200" dirty="0" err="1">
                <a:solidFill>
                  <a:srgbClr val="1E3063"/>
                </a:solidFill>
                <a:latin typeface="Instrument Sans Medium" pitchFamily="34" charset="0"/>
                <a:ea typeface="Instrument Sans Medium" pitchFamily="34" charset="-122"/>
                <a:cs typeface="Instrument Sans Medium" pitchFamily="34" charset="-120"/>
              </a:rPr>
              <a:t>lugar</a:t>
            </a:r>
            <a:r>
              <a:rPr lang="en-US" sz="1200" dirty="0">
                <a:solidFill>
                  <a:srgbClr val="1E3063"/>
                </a:solidFill>
                <a:latin typeface="Instrument Sans Medium" pitchFamily="34" charset="0"/>
                <a:ea typeface="Instrument Sans Medium" pitchFamily="34" charset="-122"/>
                <a:cs typeface="Instrument Sans Medium" pitchFamily="34" charset="-120"/>
              </a:rPr>
              <a:t> a </a:t>
            </a:r>
            <a:r>
              <a:rPr lang="en-US" sz="1200" dirty="0" err="1">
                <a:solidFill>
                  <a:srgbClr val="1E3063"/>
                </a:solidFill>
                <a:latin typeface="Instrument Sans Medium" pitchFamily="34" charset="0"/>
                <a:ea typeface="Instrument Sans Medium" pitchFamily="34" charset="-122"/>
                <a:cs typeface="Instrument Sans Medium" pitchFamily="34" charset="-120"/>
              </a:rPr>
              <a:t>una</a:t>
            </a:r>
            <a:r>
              <a:rPr lang="en-US" sz="1200" dirty="0">
                <a:solidFill>
                  <a:srgbClr val="1E3063"/>
                </a:solidFill>
                <a:latin typeface="Instrument Sans Medium" pitchFamily="34" charset="0"/>
                <a:ea typeface="Instrument Sans Medium" pitchFamily="34" charset="-122"/>
                <a:cs typeface="Instrument Sans Medium" pitchFamily="34" charset="-120"/>
              </a:rPr>
              <a:t> </a:t>
            </a:r>
            <a:r>
              <a:rPr lang="en-US" sz="1200" dirty="0" err="1">
                <a:solidFill>
                  <a:srgbClr val="84C1FA"/>
                </a:solidFill>
                <a:latin typeface="Instrument Sans Medium" pitchFamily="34" charset="0"/>
                <a:ea typeface="Instrument Sans Medium" pitchFamily="34" charset="-122"/>
                <a:cs typeface="Instrument Sans Medium" pitchFamily="34" charset="-120"/>
              </a:rPr>
              <a:t>variabilidad</a:t>
            </a:r>
            <a:r>
              <a:rPr lang="en-US" sz="1200" dirty="0">
                <a:solidFill>
                  <a:srgbClr val="84C1FA"/>
                </a:solidFill>
                <a:latin typeface="Instrument Sans Medium" pitchFamily="34" charset="0"/>
                <a:ea typeface="Instrument Sans Medium" pitchFamily="34" charset="-122"/>
                <a:cs typeface="Instrument Sans Medium" pitchFamily="34" charset="-120"/>
              </a:rPr>
              <a:t> </a:t>
            </a:r>
            <a:r>
              <a:rPr lang="en-US" sz="1200" dirty="0" err="1">
                <a:solidFill>
                  <a:srgbClr val="84C1FA"/>
                </a:solidFill>
                <a:latin typeface="Instrument Sans Medium" pitchFamily="34" charset="0"/>
                <a:ea typeface="Instrument Sans Medium" pitchFamily="34" charset="-122"/>
                <a:cs typeface="Instrument Sans Medium" pitchFamily="34" charset="-120"/>
              </a:rPr>
              <a:t>significativa</a:t>
            </a:r>
            <a:r>
              <a:rPr lang="en-US" sz="1200" dirty="0">
                <a:solidFill>
                  <a:srgbClr val="1E3063"/>
                </a:solidFill>
                <a:latin typeface="Instrument Sans Medium" pitchFamily="34" charset="0"/>
                <a:ea typeface="Instrument Sans Medium" pitchFamily="34" charset="-122"/>
                <a:cs typeface="Instrument Sans Medium" pitchFamily="34" charset="-120"/>
              </a:rPr>
              <a:t> </a:t>
            </a:r>
            <a:r>
              <a:rPr lang="en-US" sz="1200" dirty="0" err="1">
                <a:solidFill>
                  <a:srgbClr val="1E3063"/>
                </a:solidFill>
                <a:latin typeface="Instrument Sans Medium" pitchFamily="34" charset="0"/>
                <a:ea typeface="Instrument Sans Medium" pitchFamily="34" charset="-122"/>
                <a:cs typeface="Instrument Sans Medium" pitchFamily="34" charset="-120"/>
              </a:rPr>
              <a:t>en</a:t>
            </a:r>
            <a:r>
              <a:rPr lang="en-US" sz="1200" dirty="0">
                <a:solidFill>
                  <a:srgbClr val="1E3063"/>
                </a:solidFill>
                <a:latin typeface="Instrument Sans Medium" pitchFamily="34" charset="0"/>
                <a:ea typeface="Instrument Sans Medium" pitchFamily="34" charset="-122"/>
                <a:cs typeface="Instrument Sans Medium" pitchFamily="34" charset="-120"/>
              </a:rPr>
              <a:t> las </a:t>
            </a:r>
            <a:r>
              <a:rPr lang="en-US" sz="1200" dirty="0" err="1">
                <a:solidFill>
                  <a:srgbClr val="1E3063"/>
                </a:solidFill>
                <a:latin typeface="Instrument Sans Medium" pitchFamily="34" charset="0"/>
                <a:ea typeface="Instrument Sans Medium" pitchFamily="34" charset="-122"/>
                <a:cs typeface="Instrument Sans Medium" pitchFamily="34" charset="-120"/>
              </a:rPr>
              <a:t>prácticas</a:t>
            </a:r>
            <a:r>
              <a:rPr lang="en-US" sz="1200" dirty="0">
                <a:solidFill>
                  <a:srgbClr val="1E3063"/>
                </a:solidFill>
                <a:latin typeface="Instrument Sans Medium" pitchFamily="34" charset="0"/>
                <a:ea typeface="Instrument Sans Medium" pitchFamily="34" charset="-122"/>
                <a:cs typeface="Instrument Sans Medium" pitchFamily="34" charset="-120"/>
              </a:rPr>
              <a:t> y </a:t>
            </a:r>
            <a:r>
              <a:rPr lang="en-US" sz="1200" dirty="0" err="1">
                <a:solidFill>
                  <a:srgbClr val="1E3063"/>
                </a:solidFill>
                <a:latin typeface="Instrument Sans Medium" pitchFamily="34" charset="0"/>
                <a:ea typeface="Instrument Sans Medium" pitchFamily="34" charset="-122"/>
                <a:cs typeface="Instrument Sans Medium" pitchFamily="34" charset="-120"/>
              </a:rPr>
              <a:t>decisiones</a:t>
            </a:r>
            <a:r>
              <a:rPr lang="en-US" sz="1200" dirty="0">
                <a:solidFill>
                  <a:srgbClr val="1E3063"/>
                </a:solidFill>
                <a:latin typeface="Instrument Sans Medium" pitchFamily="34" charset="0"/>
                <a:ea typeface="Instrument Sans Medium" pitchFamily="34" charset="-122"/>
                <a:cs typeface="Instrument Sans Medium" pitchFamily="34" charset="-120"/>
              </a:rPr>
              <a:t> </a:t>
            </a:r>
            <a:r>
              <a:rPr lang="en-US" sz="1200" dirty="0" err="1">
                <a:solidFill>
                  <a:srgbClr val="1E3063"/>
                </a:solidFill>
                <a:latin typeface="Instrument Sans Medium" pitchFamily="34" charset="0"/>
                <a:ea typeface="Instrument Sans Medium" pitchFamily="34" charset="-122"/>
                <a:cs typeface="Instrument Sans Medium" pitchFamily="34" charset="-120"/>
              </a:rPr>
              <a:t>clínicas</a:t>
            </a:r>
            <a:r>
              <a:rPr lang="en-US" sz="1200" dirty="0">
                <a:solidFill>
                  <a:srgbClr val="1E3063"/>
                </a:solidFill>
                <a:latin typeface="Instrument Sans Medium" pitchFamily="34" charset="0"/>
                <a:ea typeface="Instrument Sans Medium" pitchFamily="34" charset="-122"/>
                <a:cs typeface="Instrument Sans Medium" pitchFamily="34" charset="-120"/>
              </a:rPr>
              <a:t> entre las </a:t>
            </a:r>
            <a:r>
              <a:rPr lang="en-US" sz="1200" dirty="0" err="1">
                <a:solidFill>
                  <a:srgbClr val="1E3063"/>
                </a:solidFill>
                <a:latin typeface="Instrument Sans Medium" pitchFamily="34" charset="0"/>
                <a:ea typeface="Instrument Sans Medium" pitchFamily="34" charset="-122"/>
                <a:cs typeface="Instrument Sans Medium" pitchFamily="34" charset="-120"/>
              </a:rPr>
              <a:t>diferentes</a:t>
            </a:r>
            <a:r>
              <a:rPr lang="en-US" sz="1200" dirty="0">
                <a:solidFill>
                  <a:srgbClr val="1E3063"/>
                </a:solidFill>
                <a:latin typeface="Instrument Sans Medium" pitchFamily="34" charset="0"/>
                <a:ea typeface="Instrument Sans Medium" pitchFamily="34" charset="-122"/>
                <a:cs typeface="Instrument Sans Medium" pitchFamily="34" charset="-120"/>
              </a:rPr>
              <a:t> </a:t>
            </a:r>
            <a:r>
              <a:rPr lang="en-US" sz="1200" dirty="0" err="1">
                <a:solidFill>
                  <a:srgbClr val="1E3063"/>
                </a:solidFill>
                <a:latin typeface="Instrument Sans Medium" pitchFamily="34" charset="0"/>
                <a:ea typeface="Instrument Sans Medium" pitchFamily="34" charset="-122"/>
                <a:cs typeface="Instrument Sans Medium" pitchFamily="34" charset="-120"/>
              </a:rPr>
              <a:t>Unidades</a:t>
            </a:r>
            <a:r>
              <a:rPr lang="en-US" sz="1200" dirty="0">
                <a:solidFill>
                  <a:srgbClr val="1E3063"/>
                </a:solidFill>
                <a:latin typeface="Instrument Sans Medium" pitchFamily="34" charset="0"/>
                <a:ea typeface="Instrument Sans Medium" pitchFamily="34" charset="-122"/>
                <a:cs typeface="Instrument Sans Medium" pitchFamily="34" charset="-120"/>
              </a:rPr>
              <a:t> de </a:t>
            </a:r>
            <a:r>
              <a:rPr lang="en-US" sz="1200" dirty="0" err="1">
                <a:solidFill>
                  <a:srgbClr val="1E3063"/>
                </a:solidFill>
                <a:latin typeface="Instrument Sans Medium" pitchFamily="34" charset="0"/>
                <a:ea typeface="Instrument Sans Medium" pitchFamily="34" charset="-122"/>
                <a:cs typeface="Instrument Sans Medium" pitchFamily="34" charset="-120"/>
              </a:rPr>
              <a:t>Trasplante</a:t>
            </a:r>
            <a:r>
              <a:rPr lang="en-US" sz="1200" dirty="0">
                <a:solidFill>
                  <a:srgbClr val="1E3063"/>
                </a:solidFill>
                <a:latin typeface="Instrument Sans Medium" pitchFamily="34" charset="0"/>
                <a:ea typeface="Instrument Sans Medium" pitchFamily="34" charset="-122"/>
                <a:cs typeface="Instrument Sans Medium" pitchFamily="34" charset="-120"/>
              </a:rPr>
              <a:t> </a:t>
            </a:r>
            <a:r>
              <a:rPr lang="en-US" sz="1200" dirty="0" err="1">
                <a:solidFill>
                  <a:srgbClr val="1E3063"/>
                </a:solidFill>
                <a:latin typeface="Instrument Sans Medium" pitchFamily="34" charset="0"/>
                <a:ea typeface="Instrument Sans Medium" pitchFamily="34" charset="-122"/>
                <a:cs typeface="Instrument Sans Medium" pitchFamily="34" charset="-120"/>
              </a:rPr>
              <a:t>Hepático</a:t>
            </a:r>
            <a:r>
              <a:rPr lang="en-US" sz="1200" dirty="0">
                <a:solidFill>
                  <a:srgbClr val="1E3063"/>
                </a:solidFill>
                <a:latin typeface="Instrument Sans Medium" pitchFamily="34" charset="0"/>
                <a:ea typeface="Instrument Sans Medium" pitchFamily="34" charset="-122"/>
                <a:cs typeface="Instrument Sans Medium" pitchFamily="34" charset="-120"/>
              </a:rPr>
              <a:t>, </a:t>
            </a:r>
            <a:r>
              <a:rPr lang="en-US" sz="1200" dirty="0" err="1">
                <a:solidFill>
                  <a:srgbClr val="1E3063"/>
                </a:solidFill>
                <a:latin typeface="Instrument Sans Medium" pitchFamily="34" charset="0"/>
                <a:ea typeface="Instrument Sans Medium" pitchFamily="34" charset="-122"/>
                <a:cs typeface="Instrument Sans Medium" pitchFamily="34" charset="-120"/>
              </a:rPr>
              <a:t>como</a:t>
            </a:r>
            <a:r>
              <a:rPr lang="en-US" sz="1200" dirty="0">
                <a:solidFill>
                  <a:srgbClr val="1E3063"/>
                </a:solidFill>
                <a:latin typeface="Instrument Sans Medium" pitchFamily="34" charset="0"/>
                <a:ea typeface="Instrument Sans Medium" pitchFamily="34" charset="-122"/>
                <a:cs typeface="Instrument Sans Medium" pitchFamily="34" charset="-120"/>
              </a:rPr>
              <a:t> </a:t>
            </a:r>
            <a:r>
              <a:rPr lang="en-US" sz="1200" dirty="0" err="1">
                <a:solidFill>
                  <a:srgbClr val="1E3063"/>
                </a:solidFill>
                <a:latin typeface="Instrument Sans Medium" pitchFamily="34" charset="0"/>
                <a:ea typeface="Instrument Sans Medium" pitchFamily="34" charset="-122"/>
                <a:cs typeface="Instrument Sans Medium" pitchFamily="34" charset="-120"/>
              </a:rPr>
              <a:t>consecuencia</a:t>
            </a:r>
            <a:r>
              <a:rPr lang="en-US" sz="1200" dirty="0">
                <a:solidFill>
                  <a:srgbClr val="1E3063"/>
                </a:solidFill>
                <a:latin typeface="Instrument Sans Medium" pitchFamily="34" charset="0"/>
                <a:ea typeface="Instrument Sans Medium" pitchFamily="34" charset="-122"/>
                <a:cs typeface="Instrument Sans Medium" pitchFamily="34" charset="-120"/>
              </a:rPr>
              <a:t> de la </a:t>
            </a:r>
            <a:r>
              <a:rPr lang="en-US" sz="1200" dirty="0" err="1">
                <a:solidFill>
                  <a:srgbClr val="FF5000"/>
                </a:solidFill>
                <a:latin typeface="Instrument Sans Medium" pitchFamily="34" charset="0"/>
                <a:ea typeface="Instrument Sans Medium" pitchFamily="34" charset="-122"/>
                <a:cs typeface="Instrument Sans Medium" pitchFamily="34" charset="-120"/>
              </a:rPr>
              <a:t>ausencia</a:t>
            </a:r>
            <a:r>
              <a:rPr lang="en-US" sz="1200" dirty="0">
                <a:solidFill>
                  <a:srgbClr val="FF5000"/>
                </a:solidFill>
                <a:latin typeface="Instrument Sans Medium" pitchFamily="34" charset="0"/>
                <a:ea typeface="Instrument Sans Medium" pitchFamily="34" charset="-122"/>
                <a:cs typeface="Instrument Sans Medium" pitchFamily="34" charset="-120"/>
              </a:rPr>
              <a:t> de </a:t>
            </a:r>
            <a:r>
              <a:rPr lang="en-US" sz="1200" dirty="0" err="1">
                <a:solidFill>
                  <a:srgbClr val="FF5000"/>
                </a:solidFill>
                <a:latin typeface="Instrument Sans Medium" pitchFamily="34" charset="0"/>
                <a:ea typeface="Instrument Sans Medium" pitchFamily="34" charset="-122"/>
                <a:cs typeface="Instrument Sans Medium" pitchFamily="34" charset="-120"/>
              </a:rPr>
              <a:t>evidencia</a:t>
            </a:r>
            <a:r>
              <a:rPr lang="en-US" sz="1200" dirty="0">
                <a:solidFill>
                  <a:srgbClr val="FF5000"/>
                </a:solidFill>
                <a:latin typeface="Instrument Sans Medium" pitchFamily="34" charset="0"/>
                <a:ea typeface="Instrument Sans Medium" pitchFamily="34" charset="-122"/>
                <a:cs typeface="Instrument Sans Medium" pitchFamily="34" charset="-120"/>
              </a:rPr>
              <a:t> </a:t>
            </a:r>
            <a:r>
              <a:rPr lang="en-US" sz="1200" dirty="0" err="1">
                <a:solidFill>
                  <a:srgbClr val="FF5000"/>
                </a:solidFill>
                <a:latin typeface="Instrument Sans Medium" pitchFamily="34" charset="0"/>
                <a:ea typeface="Instrument Sans Medium" pitchFamily="34" charset="-122"/>
                <a:cs typeface="Instrument Sans Medium" pitchFamily="34" charset="-120"/>
              </a:rPr>
              <a:t>concluyente</a:t>
            </a:r>
            <a:r>
              <a:rPr lang="en-US" sz="1200" dirty="0">
                <a:solidFill>
                  <a:srgbClr val="1E3063"/>
                </a:solidFill>
                <a:latin typeface="Instrument Sans Medium" pitchFamily="34" charset="0"/>
                <a:ea typeface="Instrument Sans Medium" pitchFamily="34" charset="-122"/>
                <a:cs typeface="Instrument Sans Medium" pitchFamily="34" charset="-120"/>
              </a:rPr>
              <a:t> </a:t>
            </a:r>
            <a:r>
              <a:rPr lang="en-US" sz="1200" dirty="0" err="1">
                <a:solidFill>
                  <a:srgbClr val="1E3063"/>
                </a:solidFill>
                <a:latin typeface="Instrument Sans Medium" pitchFamily="34" charset="0"/>
                <a:ea typeface="Instrument Sans Medium" pitchFamily="34" charset="-122"/>
                <a:cs typeface="Instrument Sans Medium" pitchFamily="34" charset="-120"/>
              </a:rPr>
              <a:t>en</a:t>
            </a:r>
            <a:r>
              <a:rPr lang="en-US" sz="1200" dirty="0">
                <a:solidFill>
                  <a:srgbClr val="1E3063"/>
                </a:solidFill>
                <a:latin typeface="Instrument Sans Medium" pitchFamily="34" charset="0"/>
                <a:ea typeface="Instrument Sans Medium" pitchFamily="34" charset="-122"/>
                <a:cs typeface="Instrument Sans Medium" pitchFamily="34" charset="-120"/>
              </a:rPr>
              <a:t> </a:t>
            </a:r>
            <a:r>
              <a:rPr lang="en-US" sz="1200" dirty="0" err="1">
                <a:solidFill>
                  <a:srgbClr val="1E3063"/>
                </a:solidFill>
                <a:latin typeface="Instrument Sans Medium" pitchFamily="34" charset="0"/>
                <a:ea typeface="Instrument Sans Medium" pitchFamily="34" charset="-122"/>
                <a:cs typeface="Instrument Sans Medium" pitchFamily="34" charset="-120"/>
              </a:rPr>
              <a:t>este</a:t>
            </a:r>
            <a:r>
              <a:rPr lang="en-US" sz="1200" dirty="0">
                <a:solidFill>
                  <a:srgbClr val="1E3063"/>
                </a:solidFill>
                <a:latin typeface="Instrument Sans Medium" pitchFamily="34" charset="0"/>
                <a:ea typeface="Instrument Sans Medium" pitchFamily="34" charset="-122"/>
                <a:cs typeface="Instrument Sans Medium" pitchFamily="34" charset="-120"/>
              </a:rPr>
              <a:t> campo </a:t>
            </a:r>
            <a:r>
              <a:rPr lang="en-US" sz="1200" dirty="0" err="1">
                <a:solidFill>
                  <a:srgbClr val="1E3063"/>
                </a:solidFill>
                <a:latin typeface="Instrument Sans Medium" pitchFamily="34" charset="0"/>
                <a:ea typeface="Instrument Sans Medium" pitchFamily="34" charset="-122"/>
                <a:cs typeface="Instrument Sans Medium" pitchFamily="34" charset="-120"/>
              </a:rPr>
              <a:t>emergente</a:t>
            </a:r>
            <a:r>
              <a:rPr lang="en-US" sz="1200" dirty="0">
                <a:solidFill>
                  <a:srgbClr val="1E3063"/>
                </a:solidFill>
                <a:latin typeface="Instrument Sans Medium" pitchFamily="34" charset="0"/>
                <a:ea typeface="Instrument Sans Medium" pitchFamily="34" charset="-122"/>
                <a:cs typeface="Instrument Sans Medium" pitchFamily="34" charset="-120"/>
              </a:rPr>
              <a:t>.</a:t>
            </a:r>
            <a:endParaRPr lang="en-US" sz="1200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Insistir</a:t>
            </a:r>
            <a:r>
              <a:rPr lang="en-US" dirty="0"/>
              <a:t> </a:t>
            </a:r>
            <a:r>
              <a:rPr lang="en-US" dirty="0" err="1"/>
              <a:t>en</a:t>
            </a:r>
            <a:r>
              <a:rPr lang="en-US" dirty="0"/>
              <a:t> que </a:t>
            </a:r>
            <a:r>
              <a:rPr lang="en-US" dirty="0" err="1"/>
              <a:t>aunque</a:t>
            </a:r>
            <a:r>
              <a:rPr lang="en-US" dirty="0"/>
              <a:t> </a:t>
            </a:r>
            <a:r>
              <a:rPr lang="en-US" dirty="0" err="1"/>
              <a:t>hayan</a:t>
            </a:r>
            <a:r>
              <a:rPr lang="en-US" dirty="0"/>
              <a:t> </a:t>
            </a:r>
            <a:r>
              <a:rPr lang="en-US" dirty="0" err="1"/>
              <a:t>sido</a:t>
            </a:r>
            <a:r>
              <a:rPr lang="en-US" dirty="0"/>
              <a:t> </a:t>
            </a:r>
            <a:r>
              <a:rPr lang="en-US" dirty="0" err="1"/>
              <a:t>despues</a:t>
            </a:r>
            <a:r>
              <a:rPr lang="en-US" dirty="0"/>
              <a:t> </a:t>
            </a:r>
            <a:r>
              <a:rPr lang="en-US" dirty="0" err="1"/>
              <a:t>excluidos</a:t>
            </a:r>
            <a:r>
              <a:rPr lang="en-US" dirty="0"/>
              <a:t> se </a:t>
            </a:r>
            <a:r>
              <a:rPr lang="en-US" dirty="0" err="1"/>
              <a:t>cuentan</a:t>
            </a:r>
            <a:r>
              <a:rPr lang="en-US" dirty="0"/>
              <a:t>.</a:t>
            </a:r>
          </a:p>
          <a:p>
            <a:r>
              <a:rPr lang="en-US" dirty="0" err="1"/>
              <a:t>Duda</a:t>
            </a:r>
            <a:r>
              <a:rPr lang="en-US" dirty="0"/>
              <a:t>: ¿ </a:t>
            </a:r>
            <a:r>
              <a:rPr lang="en-US" dirty="0" err="1"/>
              <a:t>proponemos</a:t>
            </a:r>
            <a:r>
              <a:rPr lang="en-US" dirty="0"/>
              <a:t> </a:t>
            </a:r>
            <a:r>
              <a:rPr lang="en-US" dirty="0" err="1"/>
              <a:t>más</a:t>
            </a:r>
            <a:r>
              <a:rPr lang="en-US" dirty="0"/>
              <a:t> </a:t>
            </a:r>
            <a:r>
              <a:rPr lang="en-US" dirty="0" err="1"/>
              <a:t>fechas</a:t>
            </a:r>
            <a:r>
              <a:rPr lang="en-US" dirty="0"/>
              <a:t> de </a:t>
            </a:r>
            <a:r>
              <a:rPr lang="en-US" dirty="0" err="1"/>
              <a:t>corte</a:t>
            </a:r>
            <a:r>
              <a:rPr lang="en-US" dirty="0"/>
              <a:t>?</a:t>
            </a:r>
            <a:r>
              <a:rPr lang="en-US" dirty="0">
                <a:sym typeface="Wingdings" pitchFamily="2" charset="2"/>
              </a:rPr>
              <a:t> </a:t>
            </a:r>
            <a:r>
              <a:rPr lang="es-ES" dirty="0"/>
              <a:t>“</a:t>
            </a:r>
            <a:r>
              <a:rPr lang="es-ES" b="1" dirty="0"/>
              <a:t>Siguientes Fecha de corte</a:t>
            </a:r>
            <a:r>
              <a:rPr lang="es-ES" dirty="0"/>
              <a:t>: se programarán </a:t>
            </a:r>
            <a:r>
              <a:rPr lang="es-ES" b="1" dirty="0"/>
              <a:t>según tamaño muestral y potencia estadística</a:t>
            </a:r>
            <a:r>
              <a:rPr lang="es-ES" dirty="0"/>
              <a:t>, o en fechas anuales predefinidas, </a:t>
            </a:r>
            <a:r>
              <a:rPr lang="es-ES" b="1" dirty="0"/>
              <a:t>lo que ocurra antes</a:t>
            </a:r>
            <a:r>
              <a:rPr lang="es-ES" dirty="0"/>
              <a:t>.”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25194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gamma.app/?utm_source=made-with-gamma" TargetMode="External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gamma.app/?utm_source=made-with-gamma" TargetMode="External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gamma.app/?utm_source=made-with-gamma" TargetMode="External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gamma.app/?utm_source=made-with-gamma" TargetMode="External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o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>
            <a:extLst>
              <a:ext uri="{FF2B5EF4-FFF2-40B4-BE49-F238E27FC236}">
                <a16:creationId xmlns:a16="http://schemas.microsoft.com/office/drawing/2014/main" id="{27BC1976-552D-404B-90A5-E758656BE95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a-ES"/>
              <a:t>Feu clic aquí per editar l'estil</a:t>
            </a:r>
            <a:endParaRPr lang="es-ES"/>
          </a:p>
        </p:txBody>
      </p:sp>
      <p:sp>
        <p:nvSpPr>
          <p:cNvPr id="3" name="Subtítol 2">
            <a:extLst>
              <a:ext uri="{FF2B5EF4-FFF2-40B4-BE49-F238E27FC236}">
                <a16:creationId xmlns:a16="http://schemas.microsoft.com/office/drawing/2014/main" id="{8510FC2B-7420-4C65-B6CB-3585F9A05BB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a-ES"/>
              <a:t>Feu clic aquí per editar l'estil de subtítols del patró</a:t>
            </a:r>
            <a:endParaRPr lang="es-ES"/>
          </a:p>
        </p:txBody>
      </p:sp>
      <p:sp>
        <p:nvSpPr>
          <p:cNvPr id="4" name="Contenidor de data 3">
            <a:extLst>
              <a:ext uri="{FF2B5EF4-FFF2-40B4-BE49-F238E27FC236}">
                <a16:creationId xmlns:a16="http://schemas.microsoft.com/office/drawing/2014/main" id="{D4590F58-2EFA-41A9-B187-496A0BD3EB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CB4C61-E5E7-4A49-AD15-56B60ABDBED9}" type="datetimeFigureOut">
              <a:rPr lang="es-ES" smtClean="0"/>
              <a:t>19/10/25</a:t>
            </a:fld>
            <a:endParaRPr lang="es-ES"/>
          </a:p>
        </p:txBody>
      </p:sp>
      <p:sp>
        <p:nvSpPr>
          <p:cNvPr id="5" name="Contenidor de peu de pàgina 4">
            <a:extLst>
              <a:ext uri="{FF2B5EF4-FFF2-40B4-BE49-F238E27FC236}">
                <a16:creationId xmlns:a16="http://schemas.microsoft.com/office/drawing/2014/main" id="{220EC747-C88C-4CC2-BABA-8FB6C18E85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Contenidor de número de diapositiva 5">
            <a:extLst>
              <a:ext uri="{FF2B5EF4-FFF2-40B4-BE49-F238E27FC236}">
                <a16:creationId xmlns:a16="http://schemas.microsoft.com/office/drawing/2014/main" id="{72DBEF32-FEC4-4FF1-BE1B-742DB85CAF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7EC0A-8B5F-471C-859B-A2399526919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770962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ol i text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>
            <a:extLst>
              <a:ext uri="{FF2B5EF4-FFF2-40B4-BE49-F238E27FC236}">
                <a16:creationId xmlns:a16="http://schemas.microsoft.com/office/drawing/2014/main" id="{243472A5-B62D-468C-B223-BA49DE80DE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/>
              <a:t>Feu clic aquí per editar l'estil</a:t>
            </a:r>
            <a:endParaRPr lang="es-ES"/>
          </a:p>
        </p:txBody>
      </p:sp>
      <p:sp>
        <p:nvSpPr>
          <p:cNvPr id="3" name="Contenidor de text vertical 2">
            <a:extLst>
              <a:ext uri="{FF2B5EF4-FFF2-40B4-BE49-F238E27FC236}">
                <a16:creationId xmlns:a16="http://schemas.microsoft.com/office/drawing/2014/main" id="{D5F50C75-E440-464A-9A96-B2577BC4D90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a-ES"/>
              <a:t>Feu clic per editar els estils del text del patró</a:t>
            </a:r>
          </a:p>
          <a:p>
            <a:pPr lvl="1"/>
            <a:r>
              <a:rPr lang="ca-ES"/>
              <a:t>Segon nivell</a:t>
            </a:r>
          </a:p>
          <a:p>
            <a:pPr lvl="2"/>
            <a:r>
              <a:rPr lang="ca-ES"/>
              <a:t>Tercer nivell</a:t>
            </a:r>
          </a:p>
          <a:p>
            <a:pPr lvl="3"/>
            <a:r>
              <a:rPr lang="ca-ES"/>
              <a:t>Quart nivell</a:t>
            </a:r>
          </a:p>
          <a:p>
            <a:pPr lvl="4"/>
            <a:r>
              <a:rPr lang="ca-ES"/>
              <a:t>Cinquè nivell</a:t>
            </a:r>
            <a:endParaRPr lang="es-ES"/>
          </a:p>
        </p:txBody>
      </p:sp>
      <p:sp>
        <p:nvSpPr>
          <p:cNvPr id="4" name="Contenidor de data 3">
            <a:extLst>
              <a:ext uri="{FF2B5EF4-FFF2-40B4-BE49-F238E27FC236}">
                <a16:creationId xmlns:a16="http://schemas.microsoft.com/office/drawing/2014/main" id="{C7FD6380-7672-4BBA-9F49-3A0C3064BA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CB4C61-E5E7-4A49-AD15-56B60ABDBED9}" type="datetimeFigureOut">
              <a:rPr lang="es-ES" smtClean="0"/>
              <a:t>19/10/25</a:t>
            </a:fld>
            <a:endParaRPr lang="es-ES"/>
          </a:p>
        </p:txBody>
      </p:sp>
      <p:sp>
        <p:nvSpPr>
          <p:cNvPr id="5" name="Contenidor de peu de pàgina 4">
            <a:extLst>
              <a:ext uri="{FF2B5EF4-FFF2-40B4-BE49-F238E27FC236}">
                <a16:creationId xmlns:a16="http://schemas.microsoft.com/office/drawing/2014/main" id="{67BAFFA8-E3B6-4827-B730-1FFF0EB94B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Contenidor de número de diapositiva 5">
            <a:extLst>
              <a:ext uri="{FF2B5EF4-FFF2-40B4-BE49-F238E27FC236}">
                <a16:creationId xmlns:a16="http://schemas.microsoft.com/office/drawing/2014/main" id="{4321A892-AFD5-48BB-A2BD-EFFDA43490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7EC0A-8B5F-471C-859B-A2399526919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788489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ol vertical i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vertical 1">
            <a:extLst>
              <a:ext uri="{FF2B5EF4-FFF2-40B4-BE49-F238E27FC236}">
                <a16:creationId xmlns:a16="http://schemas.microsoft.com/office/drawing/2014/main" id="{6B0FDB24-FF4B-4507-B94B-B6B41F9DB1F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a-ES"/>
              <a:t>Feu clic aquí per editar l'estil</a:t>
            </a:r>
            <a:endParaRPr lang="es-ES"/>
          </a:p>
        </p:txBody>
      </p:sp>
      <p:sp>
        <p:nvSpPr>
          <p:cNvPr id="3" name="Contenidor de text vertical 2">
            <a:extLst>
              <a:ext uri="{FF2B5EF4-FFF2-40B4-BE49-F238E27FC236}">
                <a16:creationId xmlns:a16="http://schemas.microsoft.com/office/drawing/2014/main" id="{7AEF3D80-7362-4211-A3CB-72793B7DA09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a-ES"/>
              <a:t>Feu clic per editar els estils del text del patró</a:t>
            </a:r>
          </a:p>
          <a:p>
            <a:pPr lvl="1"/>
            <a:r>
              <a:rPr lang="ca-ES"/>
              <a:t>Segon nivell</a:t>
            </a:r>
          </a:p>
          <a:p>
            <a:pPr lvl="2"/>
            <a:r>
              <a:rPr lang="ca-ES"/>
              <a:t>Tercer nivell</a:t>
            </a:r>
          </a:p>
          <a:p>
            <a:pPr lvl="3"/>
            <a:r>
              <a:rPr lang="ca-ES"/>
              <a:t>Quart nivell</a:t>
            </a:r>
          </a:p>
          <a:p>
            <a:pPr lvl="4"/>
            <a:r>
              <a:rPr lang="ca-ES"/>
              <a:t>Cinquè nivell</a:t>
            </a:r>
            <a:endParaRPr lang="es-ES"/>
          </a:p>
        </p:txBody>
      </p:sp>
      <p:sp>
        <p:nvSpPr>
          <p:cNvPr id="4" name="Contenidor de data 3">
            <a:extLst>
              <a:ext uri="{FF2B5EF4-FFF2-40B4-BE49-F238E27FC236}">
                <a16:creationId xmlns:a16="http://schemas.microsoft.com/office/drawing/2014/main" id="{B5F000D3-B29B-43EF-B763-0CB7629524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CB4C61-E5E7-4A49-AD15-56B60ABDBED9}" type="datetimeFigureOut">
              <a:rPr lang="es-ES" smtClean="0"/>
              <a:t>19/10/25</a:t>
            </a:fld>
            <a:endParaRPr lang="es-ES"/>
          </a:p>
        </p:txBody>
      </p:sp>
      <p:sp>
        <p:nvSpPr>
          <p:cNvPr id="5" name="Contenidor de peu de pàgina 4">
            <a:extLst>
              <a:ext uri="{FF2B5EF4-FFF2-40B4-BE49-F238E27FC236}">
                <a16:creationId xmlns:a16="http://schemas.microsoft.com/office/drawing/2014/main" id="{4FBC1221-B80C-4906-A258-6FB861663E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Contenidor de número de diapositiva 5">
            <a:extLst>
              <a:ext uri="{FF2B5EF4-FFF2-40B4-BE49-F238E27FC236}">
                <a16:creationId xmlns:a16="http://schemas.microsoft.com/office/drawing/2014/main" id="{0ACF66C5-ED98-45A8-86F6-0304876712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7EC0A-8B5F-471C-859B-A2399526919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8190924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Slide 7 ma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E6E6E6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/>
        </p:spPr>
      </p:sp>
      <p:pic>
        <p:nvPicPr>
          <p:cNvPr id="4" name="Image 0" descr="preencoded.png">
            <a:hlinkClick r:id="rId2"/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699346" y="6457950"/>
            <a:ext cx="1435504" cy="342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703537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Slide 5 ma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E6E6E6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/>
        </p:spPr>
      </p:sp>
      <p:pic>
        <p:nvPicPr>
          <p:cNvPr id="4" name="Image 0" descr="preencoded.png">
            <a:hlinkClick r:id="rId2"/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699346" y="6457950"/>
            <a:ext cx="1435504" cy="342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293196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Slide 8 ma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E6E6E6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/>
        </p:spPr>
      </p:sp>
      <p:pic>
        <p:nvPicPr>
          <p:cNvPr id="4" name="Image 0" descr="preencoded.png">
            <a:hlinkClick r:id="rId2"/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699346" y="6457950"/>
            <a:ext cx="1435504" cy="342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404391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Slide 9 ma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8453731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Slide 6 ma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E6E6E6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/>
        </p:spPr>
      </p:sp>
      <p:pic>
        <p:nvPicPr>
          <p:cNvPr id="4" name="Image 0" descr="preencoded.png">
            <a:hlinkClick r:id="rId2"/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699346" y="6457950"/>
            <a:ext cx="1435504" cy="342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210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ol i object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>
            <a:extLst>
              <a:ext uri="{FF2B5EF4-FFF2-40B4-BE49-F238E27FC236}">
                <a16:creationId xmlns:a16="http://schemas.microsoft.com/office/drawing/2014/main" id="{50D2C973-B21D-4094-B0C2-52EFE5DD79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/>
              <a:t>Feu clic aquí per editar l'estil</a:t>
            </a:r>
            <a:endParaRPr lang="es-ES"/>
          </a:p>
        </p:txBody>
      </p:sp>
      <p:sp>
        <p:nvSpPr>
          <p:cNvPr id="3" name="Contenidor de contingut 2">
            <a:extLst>
              <a:ext uri="{FF2B5EF4-FFF2-40B4-BE49-F238E27FC236}">
                <a16:creationId xmlns:a16="http://schemas.microsoft.com/office/drawing/2014/main" id="{244D6D44-544D-47E2-9BEE-7BF0F1DE0E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a-ES"/>
              <a:t>Feu clic per editar els estils del text del patró</a:t>
            </a:r>
          </a:p>
          <a:p>
            <a:pPr lvl="1"/>
            <a:r>
              <a:rPr lang="ca-ES"/>
              <a:t>Segon nivell</a:t>
            </a:r>
          </a:p>
          <a:p>
            <a:pPr lvl="2"/>
            <a:r>
              <a:rPr lang="ca-ES"/>
              <a:t>Tercer nivell</a:t>
            </a:r>
          </a:p>
          <a:p>
            <a:pPr lvl="3"/>
            <a:r>
              <a:rPr lang="ca-ES"/>
              <a:t>Quart nivell</a:t>
            </a:r>
          </a:p>
          <a:p>
            <a:pPr lvl="4"/>
            <a:r>
              <a:rPr lang="ca-ES"/>
              <a:t>Cinquè nivell</a:t>
            </a:r>
            <a:endParaRPr lang="es-ES"/>
          </a:p>
        </p:txBody>
      </p:sp>
      <p:sp>
        <p:nvSpPr>
          <p:cNvPr id="4" name="Contenidor de data 3">
            <a:extLst>
              <a:ext uri="{FF2B5EF4-FFF2-40B4-BE49-F238E27FC236}">
                <a16:creationId xmlns:a16="http://schemas.microsoft.com/office/drawing/2014/main" id="{E83084C2-6CFA-4DD2-8814-2C519EB1AA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CB4C61-E5E7-4A49-AD15-56B60ABDBED9}" type="datetimeFigureOut">
              <a:rPr lang="es-ES" smtClean="0"/>
              <a:t>19/10/25</a:t>
            </a:fld>
            <a:endParaRPr lang="es-ES"/>
          </a:p>
        </p:txBody>
      </p:sp>
      <p:sp>
        <p:nvSpPr>
          <p:cNvPr id="5" name="Contenidor de peu de pàgina 4">
            <a:extLst>
              <a:ext uri="{FF2B5EF4-FFF2-40B4-BE49-F238E27FC236}">
                <a16:creationId xmlns:a16="http://schemas.microsoft.com/office/drawing/2014/main" id="{E53766F8-44A5-43EA-81A4-38050A9994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Contenidor de número de diapositiva 5">
            <a:extLst>
              <a:ext uri="{FF2B5EF4-FFF2-40B4-BE49-F238E27FC236}">
                <a16:creationId xmlns:a16="http://schemas.microsoft.com/office/drawing/2014/main" id="{9E34AADA-DAE9-43A0-8F25-8830DB77ED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7EC0A-8B5F-471C-859B-A2399526919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335560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pçalera de la secci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>
            <a:extLst>
              <a:ext uri="{FF2B5EF4-FFF2-40B4-BE49-F238E27FC236}">
                <a16:creationId xmlns:a16="http://schemas.microsoft.com/office/drawing/2014/main" id="{EB261105-C4A3-41E4-89A3-0887E6A364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a-ES"/>
              <a:t>Feu clic aquí per editar l'estil</a:t>
            </a:r>
            <a:endParaRPr lang="es-ES"/>
          </a:p>
        </p:txBody>
      </p:sp>
      <p:sp>
        <p:nvSpPr>
          <p:cNvPr id="3" name="Contenidor de text 2">
            <a:extLst>
              <a:ext uri="{FF2B5EF4-FFF2-40B4-BE49-F238E27FC236}">
                <a16:creationId xmlns:a16="http://schemas.microsoft.com/office/drawing/2014/main" id="{9CAEB563-36D2-458A-84F2-391578D200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a-ES"/>
              <a:t>Feu clic per editar els estils del text del patró</a:t>
            </a:r>
          </a:p>
        </p:txBody>
      </p:sp>
      <p:sp>
        <p:nvSpPr>
          <p:cNvPr id="4" name="Contenidor de data 3">
            <a:extLst>
              <a:ext uri="{FF2B5EF4-FFF2-40B4-BE49-F238E27FC236}">
                <a16:creationId xmlns:a16="http://schemas.microsoft.com/office/drawing/2014/main" id="{8B754992-AE4E-4014-9CF6-447E85B718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CB4C61-E5E7-4A49-AD15-56B60ABDBED9}" type="datetimeFigureOut">
              <a:rPr lang="es-ES" smtClean="0"/>
              <a:t>19/10/25</a:t>
            </a:fld>
            <a:endParaRPr lang="es-ES"/>
          </a:p>
        </p:txBody>
      </p:sp>
      <p:sp>
        <p:nvSpPr>
          <p:cNvPr id="5" name="Contenidor de peu de pàgina 4">
            <a:extLst>
              <a:ext uri="{FF2B5EF4-FFF2-40B4-BE49-F238E27FC236}">
                <a16:creationId xmlns:a16="http://schemas.microsoft.com/office/drawing/2014/main" id="{8AAE71EA-526D-48B0-9492-F0CB86E60A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Contenidor de número de diapositiva 5">
            <a:extLst>
              <a:ext uri="{FF2B5EF4-FFF2-40B4-BE49-F238E27FC236}">
                <a16:creationId xmlns:a16="http://schemas.microsoft.com/office/drawing/2014/main" id="{37169CBD-DC79-40A2-831F-3271E625A2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7EC0A-8B5F-471C-859B-A2399526919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756662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ct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>
            <a:extLst>
              <a:ext uri="{FF2B5EF4-FFF2-40B4-BE49-F238E27FC236}">
                <a16:creationId xmlns:a16="http://schemas.microsoft.com/office/drawing/2014/main" id="{87A16D8D-EC92-463E-A920-B5FB919556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/>
              <a:t>Feu clic aquí per editar l'estil</a:t>
            </a:r>
            <a:endParaRPr lang="es-ES"/>
          </a:p>
        </p:txBody>
      </p:sp>
      <p:sp>
        <p:nvSpPr>
          <p:cNvPr id="3" name="Contenidor de contingut 2">
            <a:extLst>
              <a:ext uri="{FF2B5EF4-FFF2-40B4-BE49-F238E27FC236}">
                <a16:creationId xmlns:a16="http://schemas.microsoft.com/office/drawing/2014/main" id="{AFD0A89D-9772-4ED7-94DC-C72E9559DDA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a-ES"/>
              <a:t>Feu clic per editar els estils del text del patró</a:t>
            </a:r>
          </a:p>
          <a:p>
            <a:pPr lvl="1"/>
            <a:r>
              <a:rPr lang="ca-ES"/>
              <a:t>Segon nivell</a:t>
            </a:r>
          </a:p>
          <a:p>
            <a:pPr lvl="2"/>
            <a:r>
              <a:rPr lang="ca-ES"/>
              <a:t>Tercer nivell</a:t>
            </a:r>
          </a:p>
          <a:p>
            <a:pPr lvl="3"/>
            <a:r>
              <a:rPr lang="ca-ES"/>
              <a:t>Quart nivell</a:t>
            </a:r>
          </a:p>
          <a:p>
            <a:pPr lvl="4"/>
            <a:r>
              <a:rPr lang="ca-ES"/>
              <a:t>Cinquè nivell</a:t>
            </a:r>
            <a:endParaRPr lang="es-ES"/>
          </a:p>
        </p:txBody>
      </p:sp>
      <p:sp>
        <p:nvSpPr>
          <p:cNvPr id="4" name="Contenidor de contingut 3">
            <a:extLst>
              <a:ext uri="{FF2B5EF4-FFF2-40B4-BE49-F238E27FC236}">
                <a16:creationId xmlns:a16="http://schemas.microsoft.com/office/drawing/2014/main" id="{5A9EEC94-3222-417E-8B11-50CF221229D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a-ES"/>
              <a:t>Feu clic per editar els estils del text del patró</a:t>
            </a:r>
          </a:p>
          <a:p>
            <a:pPr lvl="1"/>
            <a:r>
              <a:rPr lang="ca-ES"/>
              <a:t>Segon nivell</a:t>
            </a:r>
          </a:p>
          <a:p>
            <a:pPr lvl="2"/>
            <a:r>
              <a:rPr lang="ca-ES"/>
              <a:t>Tercer nivell</a:t>
            </a:r>
          </a:p>
          <a:p>
            <a:pPr lvl="3"/>
            <a:r>
              <a:rPr lang="ca-ES"/>
              <a:t>Quart nivell</a:t>
            </a:r>
          </a:p>
          <a:p>
            <a:pPr lvl="4"/>
            <a:r>
              <a:rPr lang="ca-ES"/>
              <a:t>Cinquè nivell</a:t>
            </a:r>
            <a:endParaRPr lang="es-ES"/>
          </a:p>
        </p:txBody>
      </p:sp>
      <p:sp>
        <p:nvSpPr>
          <p:cNvPr id="5" name="Contenidor de data 4">
            <a:extLst>
              <a:ext uri="{FF2B5EF4-FFF2-40B4-BE49-F238E27FC236}">
                <a16:creationId xmlns:a16="http://schemas.microsoft.com/office/drawing/2014/main" id="{C6BD9B9A-4378-4A7D-B6F0-94925DBED2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CB4C61-E5E7-4A49-AD15-56B60ABDBED9}" type="datetimeFigureOut">
              <a:rPr lang="es-ES" smtClean="0"/>
              <a:t>19/10/25</a:t>
            </a:fld>
            <a:endParaRPr lang="es-ES"/>
          </a:p>
        </p:txBody>
      </p:sp>
      <p:sp>
        <p:nvSpPr>
          <p:cNvPr id="6" name="Contenidor de peu de pàgina 5">
            <a:extLst>
              <a:ext uri="{FF2B5EF4-FFF2-40B4-BE49-F238E27FC236}">
                <a16:creationId xmlns:a16="http://schemas.microsoft.com/office/drawing/2014/main" id="{8073DAB6-A25B-495F-94A7-10C23B925A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Contenidor de número de diapositiva 6">
            <a:extLst>
              <a:ext uri="{FF2B5EF4-FFF2-40B4-BE49-F238E27FC236}">
                <a16:creationId xmlns:a16="http://schemas.microsoft.com/office/drawing/2014/main" id="{5742DA29-7D6E-4B87-9257-58251AB7C2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7EC0A-8B5F-471C-859B-A2399526919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833091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>
            <a:extLst>
              <a:ext uri="{FF2B5EF4-FFF2-40B4-BE49-F238E27FC236}">
                <a16:creationId xmlns:a16="http://schemas.microsoft.com/office/drawing/2014/main" id="{DB7290C2-5103-4699-9DB8-E6B10DEFA1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a-ES"/>
              <a:t>Feu clic aquí per editar l'estil</a:t>
            </a:r>
            <a:endParaRPr lang="es-ES"/>
          </a:p>
        </p:txBody>
      </p:sp>
      <p:sp>
        <p:nvSpPr>
          <p:cNvPr id="3" name="Contenidor de text 2">
            <a:extLst>
              <a:ext uri="{FF2B5EF4-FFF2-40B4-BE49-F238E27FC236}">
                <a16:creationId xmlns:a16="http://schemas.microsoft.com/office/drawing/2014/main" id="{144D9107-74C3-40D9-8013-827B377995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a-ES"/>
              <a:t>Feu clic per editar els estils del text del patró</a:t>
            </a:r>
          </a:p>
        </p:txBody>
      </p:sp>
      <p:sp>
        <p:nvSpPr>
          <p:cNvPr id="4" name="Contenidor de contingut 3">
            <a:extLst>
              <a:ext uri="{FF2B5EF4-FFF2-40B4-BE49-F238E27FC236}">
                <a16:creationId xmlns:a16="http://schemas.microsoft.com/office/drawing/2014/main" id="{4C1DFCE3-ECAE-4BA9-A424-DB6848BAB5C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a-ES"/>
              <a:t>Feu clic per editar els estils del text del patró</a:t>
            </a:r>
          </a:p>
          <a:p>
            <a:pPr lvl="1"/>
            <a:r>
              <a:rPr lang="ca-ES"/>
              <a:t>Segon nivell</a:t>
            </a:r>
          </a:p>
          <a:p>
            <a:pPr lvl="2"/>
            <a:r>
              <a:rPr lang="ca-ES"/>
              <a:t>Tercer nivell</a:t>
            </a:r>
          </a:p>
          <a:p>
            <a:pPr lvl="3"/>
            <a:r>
              <a:rPr lang="ca-ES"/>
              <a:t>Quart nivell</a:t>
            </a:r>
          </a:p>
          <a:p>
            <a:pPr lvl="4"/>
            <a:r>
              <a:rPr lang="ca-ES"/>
              <a:t>Cinquè nivell</a:t>
            </a:r>
            <a:endParaRPr lang="es-ES"/>
          </a:p>
        </p:txBody>
      </p:sp>
      <p:sp>
        <p:nvSpPr>
          <p:cNvPr id="5" name="Contenidor de text 4">
            <a:extLst>
              <a:ext uri="{FF2B5EF4-FFF2-40B4-BE49-F238E27FC236}">
                <a16:creationId xmlns:a16="http://schemas.microsoft.com/office/drawing/2014/main" id="{18616FF1-DF4A-48F0-AE7A-29751463F2B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a-ES"/>
              <a:t>Feu clic per editar els estils del text del patró</a:t>
            </a:r>
          </a:p>
        </p:txBody>
      </p:sp>
      <p:sp>
        <p:nvSpPr>
          <p:cNvPr id="6" name="Contenidor de contingut 5">
            <a:extLst>
              <a:ext uri="{FF2B5EF4-FFF2-40B4-BE49-F238E27FC236}">
                <a16:creationId xmlns:a16="http://schemas.microsoft.com/office/drawing/2014/main" id="{0652DB53-BC74-4273-B471-E9A59FF6145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a-ES"/>
              <a:t>Feu clic per editar els estils del text del patró</a:t>
            </a:r>
          </a:p>
          <a:p>
            <a:pPr lvl="1"/>
            <a:r>
              <a:rPr lang="ca-ES"/>
              <a:t>Segon nivell</a:t>
            </a:r>
          </a:p>
          <a:p>
            <a:pPr lvl="2"/>
            <a:r>
              <a:rPr lang="ca-ES"/>
              <a:t>Tercer nivell</a:t>
            </a:r>
          </a:p>
          <a:p>
            <a:pPr lvl="3"/>
            <a:r>
              <a:rPr lang="ca-ES"/>
              <a:t>Quart nivell</a:t>
            </a:r>
          </a:p>
          <a:p>
            <a:pPr lvl="4"/>
            <a:r>
              <a:rPr lang="ca-ES"/>
              <a:t>Cinquè nivell</a:t>
            </a:r>
            <a:endParaRPr lang="es-ES"/>
          </a:p>
        </p:txBody>
      </p:sp>
      <p:sp>
        <p:nvSpPr>
          <p:cNvPr id="7" name="Contenidor de data 6">
            <a:extLst>
              <a:ext uri="{FF2B5EF4-FFF2-40B4-BE49-F238E27FC236}">
                <a16:creationId xmlns:a16="http://schemas.microsoft.com/office/drawing/2014/main" id="{98E6A4B9-EA90-45F4-927F-15E904810D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CB4C61-E5E7-4A49-AD15-56B60ABDBED9}" type="datetimeFigureOut">
              <a:rPr lang="es-ES" smtClean="0"/>
              <a:t>19/10/25</a:t>
            </a:fld>
            <a:endParaRPr lang="es-ES"/>
          </a:p>
        </p:txBody>
      </p:sp>
      <p:sp>
        <p:nvSpPr>
          <p:cNvPr id="8" name="Contenidor de peu de pàgina 7">
            <a:extLst>
              <a:ext uri="{FF2B5EF4-FFF2-40B4-BE49-F238E27FC236}">
                <a16:creationId xmlns:a16="http://schemas.microsoft.com/office/drawing/2014/main" id="{ADD79A2E-FBC3-4A79-85CB-7E035FD8FF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Contenidor de número de diapositiva 8">
            <a:extLst>
              <a:ext uri="{FF2B5EF4-FFF2-40B4-BE49-F238E27FC236}">
                <a16:creationId xmlns:a16="http://schemas.microsoft.com/office/drawing/2014/main" id="{DCBE3823-4226-465E-921D-6C434E08CC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7EC0A-8B5F-471C-859B-A2399526919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566790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omés títo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>
            <a:extLst>
              <a:ext uri="{FF2B5EF4-FFF2-40B4-BE49-F238E27FC236}">
                <a16:creationId xmlns:a16="http://schemas.microsoft.com/office/drawing/2014/main" id="{E0881551-52EF-4EE2-9F49-065A33C78D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/>
              <a:t>Feu clic aquí per editar l'estil</a:t>
            </a:r>
            <a:endParaRPr lang="es-ES"/>
          </a:p>
        </p:txBody>
      </p:sp>
      <p:sp>
        <p:nvSpPr>
          <p:cNvPr id="3" name="Contenidor de data 2">
            <a:extLst>
              <a:ext uri="{FF2B5EF4-FFF2-40B4-BE49-F238E27FC236}">
                <a16:creationId xmlns:a16="http://schemas.microsoft.com/office/drawing/2014/main" id="{E99DEF33-9356-4062-A66A-79A19E9F09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CB4C61-E5E7-4A49-AD15-56B60ABDBED9}" type="datetimeFigureOut">
              <a:rPr lang="es-ES" smtClean="0"/>
              <a:t>19/10/25</a:t>
            </a:fld>
            <a:endParaRPr lang="es-ES"/>
          </a:p>
        </p:txBody>
      </p:sp>
      <p:sp>
        <p:nvSpPr>
          <p:cNvPr id="4" name="Contenidor de peu de pàgina 3">
            <a:extLst>
              <a:ext uri="{FF2B5EF4-FFF2-40B4-BE49-F238E27FC236}">
                <a16:creationId xmlns:a16="http://schemas.microsoft.com/office/drawing/2014/main" id="{ED3F0D8D-E5CD-4448-A0AB-0657D61206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Contenidor de número de diapositiva 4">
            <a:extLst>
              <a:ext uri="{FF2B5EF4-FFF2-40B4-BE49-F238E27FC236}">
                <a16:creationId xmlns:a16="http://schemas.microsoft.com/office/drawing/2014/main" id="{57DFE9E5-5740-4CBC-8605-6E8DCBBCA5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7EC0A-8B5F-471C-859B-A2399526919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96056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idor de data 1">
            <a:extLst>
              <a:ext uri="{FF2B5EF4-FFF2-40B4-BE49-F238E27FC236}">
                <a16:creationId xmlns:a16="http://schemas.microsoft.com/office/drawing/2014/main" id="{AD300EC6-671D-49B6-BD62-222D683DFA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CB4C61-E5E7-4A49-AD15-56B60ABDBED9}" type="datetimeFigureOut">
              <a:rPr lang="es-ES" smtClean="0"/>
              <a:t>19/10/25</a:t>
            </a:fld>
            <a:endParaRPr lang="es-ES"/>
          </a:p>
        </p:txBody>
      </p:sp>
      <p:sp>
        <p:nvSpPr>
          <p:cNvPr id="3" name="Contenidor de peu de pàgina 2">
            <a:extLst>
              <a:ext uri="{FF2B5EF4-FFF2-40B4-BE49-F238E27FC236}">
                <a16:creationId xmlns:a16="http://schemas.microsoft.com/office/drawing/2014/main" id="{E738C492-DB8C-4AA1-8B9B-8DE12BF4AD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Contenidor de número de diapositiva 3">
            <a:extLst>
              <a:ext uri="{FF2B5EF4-FFF2-40B4-BE49-F238E27FC236}">
                <a16:creationId xmlns:a16="http://schemas.microsoft.com/office/drawing/2014/main" id="{A2EA3598-70F3-4BFF-B672-6E5711ED04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7EC0A-8B5F-471C-859B-A2399526919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479510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ingut amb l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>
            <a:extLst>
              <a:ext uri="{FF2B5EF4-FFF2-40B4-BE49-F238E27FC236}">
                <a16:creationId xmlns:a16="http://schemas.microsoft.com/office/drawing/2014/main" id="{9E686524-96B2-4928-939A-6DE1613BD9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a-ES"/>
              <a:t>Feu clic aquí per editar l'estil</a:t>
            </a:r>
            <a:endParaRPr lang="es-ES"/>
          </a:p>
        </p:txBody>
      </p:sp>
      <p:sp>
        <p:nvSpPr>
          <p:cNvPr id="3" name="Contenidor de contingut 2">
            <a:extLst>
              <a:ext uri="{FF2B5EF4-FFF2-40B4-BE49-F238E27FC236}">
                <a16:creationId xmlns:a16="http://schemas.microsoft.com/office/drawing/2014/main" id="{D3EEC8C5-8257-440C-A6D1-9F8805D82E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a-ES"/>
              <a:t>Feu clic per editar els estils del text del patró</a:t>
            </a:r>
          </a:p>
          <a:p>
            <a:pPr lvl="1"/>
            <a:r>
              <a:rPr lang="ca-ES"/>
              <a:t>Segon nivell</a:t>
            </a:r>
          </a:p>
          <a:p>
            <a:pPr lvl="2"/>
            <a:r>
              <a:rPr lang="ca-ES"/>
              <a:t>Tercer nivell</a:t>
            </a:r>
          </a:p>
          <a:p>
            <a:pPr lvl="3"/>
            <a:r>
              <a:rPr lang="ca-ES"/>
              <a:t>Quart nivell</a:t>
            </a:r>
          </a:p>
          <a:p>
            <a:pPr lvl="4"/>
            <a:r>
              <a:rPr lang="ca-ES"/>
              <a:t>Cinquè nivell</a:t>
            </a:r>
            <a:endParaRPr lang="es-ES"/>
          </a:p>
        </p:txBody>
      </p:sp>
      <p:sp>
        <p:nvSpPr>
          <p:cNvPr id="4" name="Contenidor de text 3">
            <a:extLst>
              <a:ext uri="{FF2B5EF4-FFF2-40B4-BE49-F238E27FC236}">
                <a16:creationId xmlns:a16="http://schemas.microsoft.com/office/drawing/2014/main" id="{81C42115-A23F-408C-AC09-1E5554DD42B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a-ES"/>
              <a:t>Feu clic per editar els estils del text del patró</a:t>
            </a:r>
          </a:p>
        </p:txBody>
      </p:sp>
      <p:sp>
        <p:nvSpPr>
          <p:cNvPr id="5" name="Contenidor de data 4">
            <a:extLst>
              <a:ext uri="{FF2B5EF4-FFF2-40B4-BE49-F238E27FC236}">
                <a16:creationId xmlns:a16="http://schemas.microsoft.com/office/drawing/2014/main" id="{3A7E07ED-0144-4C34-9DA2-5345705A01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CB4C61-E5E7-4A49-AD15-56B60ABDBED9}" type="datetimeFigureOut">
              <a:rPr lang="es-ES" smtClean="0"/>
              <a:t>19/10/25</a:t>
            </a:fld>
            <a:endParaRPr lang="es-ES"/>
          </a:p>
        </p:txBody>
      </p:sp>
      <p:sp>
        <p:nvSpPr>
          <p:cNvPr id="6" name="Contenidor de peu de pàgina 5">
            <a:extLst>
              <a:ext uri="{FF2B5EF4-FFF2-40B4-BE49-F238E27FC236}">
                <a16:creationId xmlns:a16="http://schemas.microsoft.com/office/drawing/2014/main" id="{3819EEE0-EA4B-4F79-A70C-172EE5B2F1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Contenidor de número de diapositiva 6">
            <a:extLst>
              <a:ext uri="{FF2B5EF4-FFF2-40B4-BE49-F238E27FC236}">
                <a16:creationId xmlns:a16="http://schemas.microsoft.com/office/drawing/2014/main" id="{9DC2D7E1-9BEB-400F-81AA-85F5F9031B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7EC0A-8B5F-471C-859B-A2399526919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516491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tge amb l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>
            <a:extLst>
              <a:ext uri="{FF2B5EF4-FFF2-40B4-BE49-F238E27FC236}">
                <a16:creationId xmlns:a16="http://schemas.microsoft.com/office/drawing/2014/main" id="{D8D45E6C-1241-4B7D-877A-FCD67914E5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a-ES"/>
              <a:t>Feu clic aquí per editar l'estil</a:t>
            </a:r>
            <a:endParaRPr lang="es-ES"/>
          </a:p>
        </p:txBody>
      </p:sp>
      <p:sp>
        <p:nvSpPr>
          <p:cNvPr id="3" name="Contenidor d'imatge 2">
            <a:extLst>
              <a:ext uri="{FF2B5EF4-FFF2-40B4-BE49-F238E27FC236}">
                <a16:creationId xmlns:a16="http://schemas.microsoft.com/office/drawing/2014/main" id="{73F9A1FB-B449-4B8F-BEC2-4992F7D3C31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Contenidor de text 3">
            <a:extLst>
              <a:ext uri="{FF2B5EF4-FFF2-40B4-BE49-F238E27FC236}">
                <a16:creationId xmlns:a16="http://schemas.microsoft.com/office/drawing/2014/main" id="{F9F0F620-9796-45F0-A985-3EDBE6E6355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a-ES"/>
              <a:t>Feu clic per editar els estils del text del patró</a:t>
            </a:r>
          </a:p>
        </p:txBody>
      </p:sp>
      <p:sp>
        <p:nvSpPr>
          <p:cNvPr id="5" name="Contenidor de data 4">
            <a:extLst>
              <a:ext uri="{FF2B5EF4-FFF2-40B4-BE49-F238E27FC236}">
                <a16:creationId xmlns:a16="http://schemas.microsoft.com/office/drawing/2014/main" id="{BED0D63F-DDB6-4232-B462-9E7B870075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CB4C61-E5E7-4A49-AD15-56B60ABDBED9}" type="datetimeFigureOut">
              <a:rPr lang="es-ES" smtClean="0"/>
              <a:t>19/10/25</a:t>
            </a:fld>
            <a:endParaRPr lang="es-ES"/>
          </a:p>
        </p:txBody>
      </p:sp>
      <p:sp>
        <p:nvSpPr>
          <p:cNvPr id="6" name="Contenidor de peu de pàgina 5">
            <a:extLst>
              <a:ext uri="{FF2B5EF4-FFF2-40B4-BE49-F238E27FC236}">
                <a16:creationId xmlns:a16="http://schemas.microsoft.com/office/drawing/2014/main" id="{3847206A-3042-4F19-ADBA-D623CC9126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Contenidor de número de diapositiva 6">
            <a:extLst>
              <a:ext uri="{FF2B5EF4-FFF2-40B4-BE49-F238E27FC236}">
                <a16:creationId xmlns:a16="http://schemas.microsoft.com/office/drawing/2014/main" id="{43A927B8-4A4B-4136-85B9-DF2078A48B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7EC0A-8B5F-471C-859B-A2399526919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757809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idor de títol 1">
            <a:extLst>
              <a:ext uri="{FF2B5EF4-FFF2-40B4-BE49-F238E27FC236}">
                <a16:creationId xmlns:a16="http://schemas.microsoft.com/office/drawing/2014/main" id="{21725F37-6E02-40DA-9EBF-1217BD875C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a-ES"/>
              <a:t>Feu clic aquí per editar l'estil</a:t>
            </a:r>
            <a:endParaRPr lang="es-ES"/>
          </a:p>
        </p:txBody>
      </p:sp>
      <p:sp>
        <p:nvSpPr>
          <p:cNvPr id="3" name="Contenidor de text 2">
            <a:extLst>
              <a:ext uri="{FF2B5EF4-FFF2-40B4-BE49-F238E27FC236}">
                <a16:creationId xmlns:a16="http://schemas.microsoft.com/office/drawing/2014/main" id="{A5789F9F-B596-40B5-9AFE-4DB48D52EDC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a-ES"/>
              <a:t>Feu clic per editar els estils del text del patró</a:t>
            </a:r>
          </a:p>
          <a:p>
            <a:pPr lvl="1"/>
            <a:r>
              <a:rPr lang="ca-ES"/>
              <a:t>Segon nivell</a:t>
            </a:r>
          </a:p>
          <a:p>
            <a:pPr lvl="2"/>
            <a:r>
              <a:rPr lang="ca-ES"/>
              <a:t>Tercer nivell</a:t>
            </a:r>
          </a:p>
          <a:p>
            <a:pPr lvl="3"/>
            <a:r>
              <a:rPr lang="ca-ES"/>
              <a:t>Quart nivell</a:t>
            </a:r>
          </a:p>
          <a:p>
            <a:pPr lvl="4"/>
            <a:r>
              <a:rPr lang="ca-ES"/>
              <a:t>Cinquè nivell</a:t>
            </a:r>
            <a:endParaRPr lang="es-ES"/>
          </a:p>
        </p:txBody>
      </p:sp>
      <p:sp>
        <p:nvSpPr>
          <p:cNvPr id="4" name="Contenidor de data 3">
            <a:extLst>
              <a:ext uri="{FF2B5EF4-FFF2-40B4-BE49-F238E27FC236}">
                <a16:creationId xmlns:a16="http://schemas.microsoft.com/office/drawing/2014/main" id="{F6C2EF27-A811-4C47-8E13-357917506D4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CB4C61-E5E7-4A49-AD15-56B60ABDBED9}" type="datetimeFigureOut">
              <a:rPr lang="es-ES" smtClean="0"/>
              <a:t>19/10/25</a:t>
            </a:fld>
            <a:endParaRPr lang="es-ES"/>
          </a:p>
        </p:txBody>
      </p:sp>
      <p:sp>
        <p:nvSpPr>
          <p:cNvPr id="5" name="Contenidor de peu de pàgina 4">
            <a:extLst>
              <a:ext uri="{FF2B5EF4-FFF2-40B4-BE49-F238E27FC236}">
                <a16:creationId xmlns:a16="http://schemas.microsoft.com/office/drawing/2014/main" id="{FCFB238A-684E-4047-806D-6A803B1885B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Contenidor de número de diapositiva 5">
            <a:extLst>
              <a:ext uri="{FF2B5EF4-FFF2-40B4-BE49-F238E27FC236}">
                <a16:creationId xmlns:a16="http://schemas.microsoft.com/office/drawing/2014/main" id="{7DC266EC-0905-4BAA-A6BE-2770984EEDE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27EC0A-8B5F-471C-859B-A2399526919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682433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JPG"/><Relationship Id="rId5" Type="http://schemas.openxmlformats.org/officeDocument/2006/relationships/image" Target="../media/image5.JPG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7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QuadreDeText 7">
            <a:extLst>
              <a:ext uri="{FF2B5EF4-FFF2-40B4-BE49-F238E27FC236}">
                <a16:creationId xmlns:a16="http://schemas.microsoft.com/office/drawing/2014/main" id="{549B873C-3515-4A86-835D-7D739B3B6DA6}"/>
              </a:ext>
            </a:extLst>
          </p:cNvPr>
          <p:cNvSpPr txBox="1"/>
          <p:nvPr/>
        </p:nvSpPr>
        <p:spPr>
          <a:xfrm>
            <a:off x="2429093" y="2239811"/>
            <a:ext cx="8676708" cy="13181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 algn="ctr">
              <a:lnSpc>
                <a:spcPct val="150000"/>
              </a:lnSpc>
              <a:buNone/>
            </a:pPr>
            <a:r>
              <a:rPr lang="en-US" sz="2800" b="1" dirty="0" err="1">
                <a:solidFill>
                  <a:srgbClr val="0070C0"/>
                </a:solidFill>
                <a:ea typeface="Nunito Sans Bold" pitchFamily="34" charset="-122"/>
                <a:cs typeface="Nunito Sans Bold" pitchFamily="34" charset="-120"/>
              </a:rPr>
              <a:t>Indicación</a:t>
            </a:r>
            <a:r>
              <a:rPr lang="en-US" sz="2800" b="1" dirty="0">
                <a:solidFill>
                  <a:srgbClr val="0070C0"/>
                </a:solidFill>
                <a:ea typeface="Nunito Sans Bold" pitchFamily="34" charset="-122"/>
                <a:cs typeface="Nunito Sans Bold" pitchFamily="34" charset="-120"/>
              </a:rPr>
              <a:t> de </a:t>
            </a:r>
            <a:r>
              <a:rPr lang="en-US" sz="2800" b="1" dirty="0" err="1">
                <a:solidFill>
                  <a:srgbClr val="0070C0"/>
                </a:solidFill>
                <a:ea typeface="Nunito Sans Bold" pitchFamily="34" charset="-122"/>
                <a:cs typeface="Nunito Sans Bold" pitchFamily="34" charset="-120"/>
              </a:rPr>
              <a:t>trasplante</a:t>
            </a:r>
            <a:r>
              <a:rPr lang="en-US" sz="2800" b="1" dirty="0">
                <a:solidFill>
                  <a:srgbClr val="0070C0"/>
                </a:solidFill>
                <a:ea typeface="Nunito Sans Bold" pitchFamily="34" charset="-122"/>
                <a:cs typeface="Nunito Sans Bold" pitchFamily="34" charset="-120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ea typeface="Nunito Sans Bold" pitchFamily="34" charset="-122"/>
                <a:cs typeface="Nunito Sans Bold" pitchFamily="34" charset="-120"/>
              </a:rPr>
              <a:t>hepático</a:t>
            </a:r>
            <a:r>
              <a:rPr lang="en-US" sz="2800" b="1" dirty="0">
                <a:solidFill>
                  <a:srgbClr val="0070C0"/>
                </a:solidFill>
                <a:ea typeface="Nunito Sans Bold" pitchFamily="34" charset="-122"/>
                <a:cs typeface="Nunito Sans Bold" pitchFamily="34" charset="-120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ea typeface="Nunito Sans Bold" pitchFamily="34" charset="-122"/>
                <a:cs typeface="Nunito Sans Bold" pitchFamily="34" charset="-120"/>
              </a:rPr>
              <a:t>en</a:t>
            </a:r>
            <a:r>
              <a:rPr lang="en-US" sz="2800" b="1" dirty="0">
                <a:solidFill>
                  <a:srgbClr val="0070C0"/>
                </a:solidFill>
                <a:ea typeface="Nunito Sans Bold" pitchFamily="34" charset="-122"/>
                <a:cs typeface="Nunito Sans Bold" pitchFamily="34" charset="-120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ea typeface="Nunito Sans Bold" pitchFamily="34" charset="-122"/>
                <a:cs typeface="Nunito Sans Bold" pitchFamily="34" charset="-120"/>
              </a:rPr>
              <a:t>España</a:t>
            </a:r>
            <a:r>
              <a:rPr lang="en-US" sz="2800" b="1" dirty="0">
                <a:solidFill>
                  <a:srgbClr val="0070C0"/>
                </a:solidFill>
                <a:ea typeface="Nunito Sans Bold" pitchFamily="34" charset="-122"/>
                <a:cs typeface="Nunito Sans Bold" pitchFamily="34" charset="-120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ea typeface="Nunito Sans Bold" pitchFamily="34" charset="-122"/>
                <a:cs typeface="Nunito Sans Bold" pitchFamily="34" charset="-120"/>
              </a:rPr>
              <a:t>por</a:t>
            </a:r>
            <a:r>
              <a:rPr lang="en-US" sz="2800" b="1" dirty="0">
                <a:solidFill>
                  <a:srgbClr val="0070C0"/>
                </a:solidFill>
                <a:ea typeface="Nunito Sans Bold" pitchFamily="34" charset="-122"/>
                <a:cs typeface="Nunito Sans Bold" pitchFamily="34" charset="-120"/>
              </a:rPr>
              <a:t> carcinoma </a:t>
            </a:r>
            <a:r>
              <a:rPr lang="en-US" sz="2800" b="1" dirty="0" err="1">
                <a:solidFill>
                  <a:srgbClr val="0070C0"/>
                </a:solidFill>
                <a:ea typeface="Nunito Sans Bold" pitchFamily="34" charset="-122"/>
                <a:cs typeface="Nunito Sans Bold" pitchFamily="34" charset="-120"/>
              </a:rPr>
              <a:t>hepatocelular</a:t>
            </a:r>
            <a:r>
              <a:rPr lang="en-US" sz="2800" b="1" dirty="0">
                <a:solidFill>
                  <a:srgbClr val="0070C0"/>
                </a:solidFill>
                <a:ea typeface="Nunito Sans Bold" pitchFamily="34" charset="-122"/>
                <a:cs typeface="Nunito Sans Bold" pitchFamily="34" charset="-120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ea typeface="Nunito Sans Bold" pitchFamily="34" charset="-122"/>
                <a:cs typeface="Nunito Sans Bold" pitchFamily="34" charset="-120"/>
              </a:rPr>
              <a:t>tras</a:t>
            </a:r>
            <a:r>
              <a:rPr lang="en-US" sz="2800" b="1" dirty="0">
                <a:solidFill>
                  <a:srgbClr val="0070C0"/>
                </a:solidFill>
                <a:ea typeface="Nunito Sans Bold" pitchFamily="34" charset="-122"/>
                <a:cs typeface="Nunito Sans Bold" pitchFamily="34" charset="-120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ea typeface="Nunito Sans Bold" pitchFamily="34" charset="-122"/>
                <a:cs typeface="Nunito Sans Bold" pitchFamily="34" charset="-120"/>
              </a:rPr>
              <a:t>respuesta</a:t>
            </a:r>
            <a:r>
              <a:rPr lang="en-US" sz="2800" b="1" dirty="0">
                <a:solidFill>
                  <a:srgbClr val="0070C0"/>
                </a:solidFill>
                <a:ea typeface="Nunito Sans Bold" pitchFamily="34" charset="-122"/>
                <a:cs typeface="Nunito Sans Bold" pitchFamily="34" charset="-120"/>
              </a:rPr>
              <a:t> a </a:t>
            </a:r>
            <a:r>
              <a:rPr lang="en-US" sz="2800" b="1" dirty="0" err="1">
                <a:solidFill>
                  <a:srgbClr val="0070C0"/>
                </a:solidFill>
                <a:ea typeface="Nunito Sans Bold" pitchFamily="34" charset="-122"/>
                <a:cs typeface="Nunito Sans Bold" pitchFamily="34" charset="-120"/>
              </a:rPr>
              <a:t>inmunoterapia</a:t>
            </a:r>
            <a:endParaRPr lang="en-US" sz="2800" dirty="0">
              <a:solidFill>
                <a:srgbClr val="0070C0"/>
              </a:solidFill>
            </a:endParaRPr>
          </a:p>
        </p:txBody>
      </p:sp>
      <p:sp>
        <p:nvSpPr>
          <p:cNvPr id="9" name="QuadreDeText 8">
            <a:extLst>
              <a:ext uri="{FF2B5EF4-FFF2-40B4-BE49-F238E27FC236}">
                <a16:creationId xmlns:a16="http://schemas.microsoft.com/office/drawing/2014/main" id="{FBBD72F3-89DC-4AF5-9DBA-1D5B051362E5}"/>
              </a:ext>
            </a:extLst>
          </p:cNvPr>
          <p:cNvSpPr txBox="1"/>
          <p:nvPr/>
        </p:nvSpPr>
        <p:spPr>
          <a:xfrm>
            <a:off x="2465845" y="4345843"/>
            <a:ext cx="8518085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600" dirty="0"/>
              <a:t>Ana Guiberteau  </a:t>
            </a:r>
          </a:p>
          <a:p>
            <a:r>
              <a:rPr lang="es-ES" sz="1600" dirty="0"/>
              <a:t>Gerardo Blanco</a:t>
            </a:r>
          </a:p>
          <a:p>
            <a:r>
              <a:rPr lang="es-ES" sz="1600" dirty="0"/>
              <a:t>Isidoro Narváez</a:t>
            </a:r>
          </a:p>
        </p:txBody>
      </p:sp>
      <p:sp>
        <p:nvSpPr>
          <p:cNvPr id="10" name="QuadreDeText 9">
            <a:extLst>
              <a:ext uri="{FF2B5EF4-FFF2-40B4-BE49-F238E27FC236}">
                <a16:creationId xmlns:a16="http://schemas.microsoft.com/office/drawing/2014/main" id="{436BE692-1C7E-44F3-BFF5-EF53613BC7EF}"/>
              </a:ext>
            </a:extLst>
          </p:cNvPr>
          <p:cNvSpPr txBox="1"/>
          <p:nvPr/>
        </p:nvSpPr>
        <p:spPr>
          <a:xfrm>
            <a:off x="7419703" y="4563327"/>
            <a:ext cx="3923126" cy="11233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b="1" dirty="0"/>
              <a:t>Hospital Universitario de Badajoz</a:t>
            </a:r>
          </a:p>
          <a:p>
            <a:pPr algn="ctr">
              <a:lnSpc>
                <a:spcPct val="150000"/>
              </a:lnSpc>
            </a:pPr>
            <a:r>
              <a:rPr lang="en-US" b="1" i="1" dirty="0" err="1">
                <a:solidFill>
                  <a:srgbClr val="0070C0"/>
                </a:solidFill>
                <a:ea typeface="Nunito Sans" pitchFamily="34" charset="-122"/>
                <a:cs typeface="Nunito Sans" pitchFamily="34" charset="-120"/>
              </a:rPr>
              <a:t>ana.guiberteau@salud-juntaex.es</a:t>
            </a:r>
            <a:endParaRPr lang="es-ES" b="1" i="1" dirty="0"/>
          </a:p>
          <a:p>
            <a:endParaRPr lang="es-ES" sz="2000" b="1" dirty="0"/>
          </a:p>
        </p:txBody>
      </p:sp>
      <p:grpSp>
        <p:nvGrpSpPr>
          <p:cNvPr id="34" name="Grupo 33">
            <a:extLst>
              <a:ext uri="{FF2B5EF4-FFF2-40B4-BE49-F238E27FC236}">
                <a16:creationId xmlns:a16="http://schemas.microsoft.com/office/drawing/2014/main" id="{CB7C7E09-141D-6A7D-4638-6AB32664BB10}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-581152" y="6250856"/>
            <a:ext cx="6093994" cy="400110"/>
            <a:chOff x="-321843" y="6294515"/>
            <a:chExt cx="6093994" cy="400110"/>
          </a:xfrm>
        </p:grpSpPr>
        <p:sp>
          <p:nvSpPr>
            <p:cNvPr id="12" name="QuadreDeText 11">
              <a:extLst>
                <a:ext uri="{FF2B5EF4-FFF2-40B4-BE49-F238E27FC236}">
                  <a16:creationId xmlns:a16="http://schemas.microsoft.com/office/drawing/2014/main" id="{4C9C88B0-3664-4D51-B1AE-97894215801F}"/>
                </a:ext>
              </a:extLst>
            </p:cNvPr>
            <p:cNvSpPr txBox="1"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-321843" y="6294515"/>
              <a:ext cx="6093994" cy="4001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s-ES" sz="2000" dirty="0">
                  <a:solidFill>
                    <a:srgbClr val="00A2E2"/>
                  </a:solidFill>
                  <a:effectLst/>
                  <a:latin typeface="Calibri" panose="020F050202020403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                   @SETHepatico</a:t>
              </a:r>
              <a:endParaRPr lang="es-ES" sz="2000" dirty="0">
                <a:solidFill>
                  <a:srgbClr val="00A2E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pic>
          <p:nvPicPr>
            <p:cNvPr id="30" name="Imagen 29" descr="Forma&#10;&#10;Descripción generada automáticamente con confianza media">
              <a:extLst>
                <a:ext uri="{FF2B5EF4-FFF2-40B4-BE49-F238E27FC236}">
                  <a16:creationId xmlns:a16="http://schemas.microsoft.com/office/drawing/2014/main" id="{F9BF114A-F667-F53C-2897-AFE620279E23}"/>
                </a:ext>
              </a:extLst>
            </p:cNvPr>
            <p:cNvPicPr>
              <a:picLocks noGrp="1" noRot="1" noChangeAspect="1" noMove="1" noResize="1" noEditPoints="1" noAdjustHandles="1" noChangeArrowheads="1" noChangeShapeType="1" noCrop="1"/>
            </p:cNvPicPr>
            <p:nvPr/>
          </p:nvPicPr>
          <p:blipFill>
            <a:blip r:embed="rId2">
              <a:duotone>
                <a:schemeClr val="accent3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8523" y="6327547"/>
              <a:ext cx="353606" cy="361341"/>
            </a:xfrm>
            <a:prstGeom prst="rect">
              <a:avLst/>
            </a:prstGeom>
          </p:spPr>
        </p:pic>
      </p:grpSp>
      <p:grpSp>
        <p:nvGrpSpPr>
          <p:cNvPr id="16" name="Grupo 15">
            <a:extLst>
              <a:ext uri="{FF2B5EF4-FFF2-40B4-BE49-F238E27FC236}">
                <a16:creationId xmlns:a16="http://schemas.microsoft.com/office/drawing/2014/main" id="{5B73F306-189A-13B3-59E8-56D7C4CD4FDA}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120992" y="89715"/>
            <a:ext cx="11628096" cy="5605261"/>
            <a:chOff x="120992" y="89715"/>
            <a:chExt cx="11628096" cy="5605261"/>
          </a:xfrm>
        </p:grpSpPr>
        <p:grpSp>
          <p:nvGrpSpPr>
            <p:cNvPr id="35" name="Grupo 34">
              <a:extLst>
                <a:ext uri="{FF2B5EF4-FFF2-40B4-BE49-F238E27FC236}">
                  <a16:creationId xmlns:a16="http://schemas.microsoft.com/office/drawing/2014/main" id="{DD7E468C-33FA-6B5A-6F3D-0CE90971984D}"/>
                </a:ext>
              </a:extLst>
            </p:cNvPr>
            <p:cNvGrpSpPr>
              <a:grpSpLocks noGrp="1" noUngrp="1" noRot="1" noMove="1" noResize="1"/>
            </p:cNvGrpSpPr>
            <p:nvPr/>
          </p:nvGrpSpPr>
          <p:grpSpPr>
            <a:xfrm>
              <a:off x="1892299" y="1646641"/>
              <a:ext cx="9856789" cy="4048335"/>
              <a:chOff x="1850917" y="2093157"/>
              <a:chExt cx="9903230" cy="4048335"/>
            </a:xfrm>
          </p:grpSpPr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D29E4D2F-480A-464B-8B69-EA25A631CE5D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850917" y="2093157"/>
                <a:ext cx="9678369" cy="3816364"/>
              </a:xfrm>
              <a:prstGeom prst="rect">
                <a:avLst/>
              </a:prstGeom>
              <a:noFill/>
              <a:ln w="76200">
                <a:solidFill>
                  <a:srgbClr val="B3A6AD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6534C781-F462-4AAE-BB6D-C4898DD7DD27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2075778" y="2325128"/>
                <a:ext cx="9678369" cy="3816364"/>
              </a:xfrm>
              <a:prstGeom prst="rect">
                <a:avLst/>
              </a:prstGeom>
              <a:noFill/>
              <a:ln w="76200">
                <a:solidFill>
                  <a:srgbClr val="00A2E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</p:grpSp>
        <p:pic>
          <p:nvPicPr>
            <p:cNvPr id="2" name="Imagen 1" descr="Logotipo&#10;&#10;El contenido generado por IA puede ser incorrecto.">
              <a:extLst>
                <a:ext uri="{FF2B5EF4-FFF2-40B4-BE49-F238E27FC236}">
                  <a16:creationId xmlns:a16="http://schemas.microsoft.com/office/drawing/2014/main" id="{B2404EEB-D204-8471-5B22-F54D864C1026}"/>
                </a:ext>
              </a:extLst>
            </p:cNvPr>
            <p:cNvPicPr>
              <a:picLocks noGrp="1" noRot="1" noChangeAspect="1" noMove="1" noResize="1" noEditPoints="1" noAdjustHandles="1" noChangeArrowheads="1" noChangeShapeType="1" noCrop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20992" y="89715"/>
              <a:ext cx="3087370" cy="1228725"/>
            </a:xfrm>
            <a:prstGeom prst="rect">
              <a:avLst/>
            </a:prstGeom>
            <a:noFill/>
          </p:spPr>
        </p:pic>
      </p:grpSp>
      <p:grpSp>
        <p:nvGrpSpPr>
          <p:cNvPr id="15" name="Grupo 14">
            <a:extLst>
              <a:ext uri="{FF2B5EF4-FFF2-40B4-BE49-F238E27FC236}">
                <a16:creationId xmlns:a16="http://schemas.microsoft.com/office/drawing/2014/main" id="{98F7769B-9EE6-74F7-E885-CDB2A3C83B36}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6948854" y="6164954"/>
            <a:ext cx="4965334" cy="557401"/>
            <a:chOff x="6948854" y="6164954"/>
            <a:chExt cx="4965334" cy="557401"/>
          </a:xfrm>
        </p:grpSpPr>
        <p:pic>
          <p:nvPicPr>
            <p:cNvPr id="4" name="Imagen 3" descr="Logotipo&#10;&#10;El contenido generado por IA puede ser incorrecto.">
              <a:extLst>
                <a:ext uri="{FF2B5EF4-FFF2-40B4-BE49-F238E27FC236}">
                  <a16:creationId xmlns:a16="http://schemas.microsoft.com/office/drawing/2014/main" id="{C57ED18D-EDD2-BAE8-05D2-71451C68A3AB}"/>
                </a:ext>
              </a:extLst>
            </p:cNvPr>
            <p:cNvPicPr>
              <a:picLocks noGrp="1" noRot="1" noChangeAspect="1" noMove="1" noResize="1" noEditPoints="1" noAdjustHandles="1" noChangeArrowheads="1" noChangeShapeType="1" noCrop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948854" y="6164954"/>
              <a:ext cx="1376351" cy="557401"/>
            </a:xfrm>
            <a:prstGeom prst="rect">
              <a:avLst/>
            </a:prstGeom>
          </p:spPr>
        </p:pic>
        <p:pic>
          <p:nvPicPr>
            <p:cNvPr id="11" name="Imagen 10" descr="Imagen que contiene Texto&#10;&#10;El contenido generado por IA puede ser incorrecto.">
              <a:extLst>
                <a:ext uri="{FF2B5EF4-FFF2-40B4-BE49-F238E27FC236}">
                  <a16:creationId xmlns:a16="http://schemas.microsoft.com/office/drawing/2014/main" id="{F6219342-D9F2-1843-82D6-E60FD434A113}"/>
                </a:ext>
              </a:extLst>
            </p:cNvPr>
            <p:cNvPicPr>
              <a:picLocks noGrp="1" noRot="1" noChangeAspect="1" noMove="1" noResize="1" noEditPoints="1" noAdjustHandles="1" noChangeArrowheads="1" noChangeShapeType="1" noCrop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561140" y="6201231"/>
              <a:ext cx="2005260" cy="484846"/>
            </a:xfrm>
            <a:prstGeom prst="rect">
              <a:avLst/>
            </a:prstGeom>
          </p:spPr>
        </p:pic>
        <p:pic>
          <p:nvPicPr>
            <p:cNvPr id="14" name="Imagen 13" descr="Logotipo, nombre de la empresa&#10;&#10;El contenido generado por IA puede ser incorrecto.">
              <a:extLst>
                <a:ext uri="{FF2B5EF4-FFF2-40B4-BE49-F238E27FC236}">
                  <a16:creationId xmlns:a16="http://schemas.microsoft.com/office/drawing/2014/main" id="{B10C55A9-4136-2523-55D8-8B6078EFA265}"/>
                </a:ext>
              </a:extLst>
            </p:cNvPr>
            <p:cNvPicPr>
              <a:picLocks noGrp="1" noRot="1" noChangeAspect="1" noMove="1" noResize="1" noEditPoints="1" noAdjustHandles="1" noChangeArrowheads="1" noChangeShapeType="1" noCrop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17323"/>
            <a:stretch>
              <a:fillRect/>
            </a:stretch>
          </p:blipFill>
          <p:spPr>
            <a:xfrm>
              <a:off x="10684490" y="6201231"/>
              <a:ext cx="1229698" cy="484847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7443429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63770" y="793899"/>
            <a:ext cx="5196880" cy="59064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>
              <a:lnSpc>
                <a:spcPts val="4625"/>
              </a:lnSpc>
            </a:pPr>
            <a:r>
              <a:rPr lang="en-US" sz="3708" b="1" dirty="0">
                <a:solidFill>
                  <a:schemeClr val="accent1">
                    <a:lumMod val="75000"/>
                  </a:schemeClr>
                </a:solidFill>
                <a:ea typeface="Nunito Sans Bold" pitchFamily="34" charset="-122"/>
                <a:cs typeface="Nunito Sans Bold" pitchFamily="34" charset="-120"/>
              </a:rPr>
              <a:t>Justificación del estudio</a:t>
            </a:r>
            <a:endParaRPr lang="en-US" sz="3708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Text 1"/>
          <p:cNvSpPr/>
          <p:nvPr/>
        </p:nvSpPr>
        <p:spPr>
          <a:xfrm>
            <a:off x="1006437" y="2029156"/>
            <a:ext cx="4375261" cy="6048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ts val="2375"/>
              </a:lnSpc>
            </a:pPr>
            <a:r>
              <a:rPr lang="en-US" sz="1458" b="1" u="sng" dirty="0">
                <a:solidFill>
                  <a:srgbClr val="000000"/>
                </a:solidFill>
                <a:ea typeface="Nunito Sans" pitchFamily="34" charset="-122"/>
                <a:cs typeface="Nunito Sans" pitchFamily="34" charset="-120"/>
              </a:rPr>
              <a:t>La </a:t>
            </a:r>
            <a:r>
              <a:rPr lang="en-US" sz="1458" b="1" u="sng" dirty="0" err="1">
                <a:solidFill>
                  <a:srgbClr val="0070C0"/>
                </a:solidFill>
                <a:ea typeface="Nunito Sans" pitchFamily="34" charset="-122"/>
                <a:cs typeface="Nunito Sans" pitchFamily="34" charset="-120"/>
              </a:rPr>
              <a:t>inmunoterapia</a:t>
            </a:r>
            <a:r>
              <a:rPr lang="en-US" sz="1458" b="1" u="sng" dirty="0">
                <a:solidFill>
                  <a:srgbClr val="0070C0"/>
                </a:solidFill>
                <a:ea typeface="Nunito Sans" pitchFamily="34" charset="-122"/>
                <a:cs typeface="Nunito Sans" pitchFamily="34" charset="-120"/>
              </a:rPr>
              <a:t> (IT)</a:t>
            </a:r>
            <a:r>
              <a:rPr lang="en-US" sz="1458" b="1" u="sng" dirty="0">
                <a:solidFill>
                  <a:srgbClr val="000000"/>
                </a:solidFill>
                <a:ea typeface="Nunito Sans" pitchFamily="34" charset="-122"/>
                <a:cs typeface="Nunito Sans" pitchFamily="34" charset="-120"/>
              </a:rPr>
              <a:t> ha transformado el tratamiento del CHC avanzado, abriendo </a:t>
            </a:r>
            <a:r>
              <a:rPr lang="en-US" sz="1458" b="1" u="sng" dirty="0">
                <a:solidFill>
                  <a:srgbClr val="0070C0"/>
                </a:solidFill>
                <a:ea typeface="Nunito Sans" pitchFamily="34" charset="-122"/>
                <a:cs typeface="Nunito Sans" pitchFamily="34" charset="-120"/>
              </a:rPr>
              <a:t>nuevas posibilidades:</a:t>
            </a:r>
            <a:endParaRPr lang="en-US" sz="1458" b="1" u="sng" dirty="0">
              <a:solidFill>
                <a:srgbClr val="0070C0"/>
              </a:solidFill>
            </a:endParaRPr>
          </a:p>
        </p:txBody>
      </p:sp>
      <p:sp>
        <p:nvSpPr>
          <p:cNvPr id="4" name="Text 2"/>
          <p:cNvSpPr/>
          <p:nvPr/>
        </p:nvSpPr>
        <p:spPr>
          <a:xfrm>
            <a:off x="661492" y="2942432"/>
            <a:ext cx="5203924" cy="6048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285739" indent="-285739">
              <a:lnSpc>
                <a:spcPts val="2375"/>
              </a:lnSpc>
              <a:buSzPct val="100000"/>
              <a:buChar char="•"/>
            </a:pPr>
            <a:r>
              <a:rPr lang="en-US" sz="1458" dirty="0">
                <a:solidFill>
                  <a:srgbClr val="000000"/>
                </a:solidFill>
                <a:ea typeface="Nunito Sans" pitchFamily="34" charset="-122"/>
                <a:cs typeface="Nunito Sans" pitchFamily="34" charset="-120"/>
              </a:rPr>
              <a:t>Estrategias de tratamiento en </a:t>
            </a:r>
            <a:r>
              <a:rPr lang="en-US" sz="1458" b="1" dirty="0">
                <a:solidFill>
                  <a:srgbClr val="000000"/>
                </a:solidFill>
                <a:ea typeface="Nunito Sans" pitchFamily="34" charset="-122"/>
                <a:cs typeface="Nunito Sans" pitchFamily="34" charset="-120"/>
              </a:rPr>
              <a:t>combinación</a:t>
            </a:r>
            <a:r>
              <a:rPr lang="en-US" sz="1458" dirty="0">
                <a:solidFill>
                  <a:srgbClr val="000000"/>
                </a:solidFill>
                <a:ea typeface="Nunito Sans" pitchFamily="34" charset="-122"/>
                <a:cs typeface="Nunito Sans" pitchFamily="34" charset="-120"/>
              </a:rPr>
              <a:t> con terapias </a:t>
            </a:r>
            <a:r>
              <a:rPr lang="en-US" sz="1458" dirty="0" err="1">
                <a:solidFill>
                  <a:srgbClr val="000000"/>
                </a:solidFill>
                <a:ea typeface="Nunito Sans" pitchFamily="34" charset="-122"/>
                <a:cs typeface="Nunito Sans" pitchFamily="34" charset="-120"/>
              </a:rPr>
              <a:t>locorregionales</a:t>
            </a:r>
            <a:r>
              <a:rPr lang="en-US" sz="1458" dirty="0">
                <a:solidFill>
                  <a:srgbClr val="000000"/>
                </a:solidFill>
                <a:ea typeface="Nunito Sans" pitchFamily="34" charset="-122"/>
                <a:cs typeface="Nunito Sans" pitchFamily="34" charset="-120"/>
              </a:rPr>
              <a:t> (</a:t>
            </a:r>
            <a:r>
              <a:rPr lang="en-US" sz="1458" b="1" dirty="0">
                <a:solidFill>
                  <a:srgbClr val="000000"/>
                </a:solidFill>
                <a:ea typeface="Nunito Sans" pitchFamily="34" charset="-122"/>
                <a:cs typeface="Nunito Sans" pitchFamily="34" charset="-120"/>
              </a:rPr>
              <a:t>TLR</a:t>
            </a:r>
            <a:r>
              <a:rPr lang="en-US" sz="1458" dirty="0">
                <a:solidFill>
                  <a:srgbClr val="000000"/>
                </a:solidFill>
                <a:ea typeface="Nunito Sans" pitchFamily="34" charset="-122"/>
                <a:cs typeface="Nunito Sans" pitchFamily="34" charset="-120"/>
              </a:rPr>
              <a:t>).</a:t>
            </a:r>
            <a:endParaRPr lang="en-US" sz="1458" dirty="0"/>
          </a:p>
        </p:txBody>
      </p:sp>
      <p:sp>
        <p:nvSpPr>
          <p:cNvPr id="5" name="Text 3"/>
          <p:cNvSpPr/>
          <p:nvPr/>
        </p:nvSpPr>
        <p:spPr>
          <a:xfrm>
            <a:off x="661492" y="3613349"/>
            <a:ext cx="4769067" cy="6048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285739" indent="-285739">
              <a:lnSpc>
                <a:spcPts val="2375"/>
              </a:lnSpc>
              <a:buSzPct val="100000"/>
              <a:buChar char="•"/>
            </a:pPr>
            <a:r>
              <a:rPr lang="en-US" sz="1458" dirty="0">
                <a:solidFill>
                  <a:srgbClr val="000000"/>
                </a:solidFill>
                <a:ea typeface="Nunito Sans" pitchFamily="34" charset="-122"/>
                <a:cs typeface="Nunito Sans" pitchFamily="34" charset="-120"/>
              </a:rPr>
              <a:t>Posibilidad de </a:t>
            </a:r>
            <a:r>
              <a:rPr lang="en-US" sz="1458" b="1" dirty="0">
                <a:solidFill>
                  <a:srgbClr val="000000"/>
                </a:solidFill>
                <a:ea typeface="Nunito Sans" pitchFamily="34" charset="-122"/>
                <a:cs typeface="Nunito Sans" pitchFamily="34" charset="-120"/>
              </a:rPr>
              <a:t>rescate</a:t>
            </a:r>
            <a:r>
              <a:rPr lang="en-US" sz="1458" dirty="0">
                <a:solidFill>
                  <a:srgbClr val="000000"/>
                </a:solidFill>
                <a:ea typeface="Nunito Sans" pitchFamily="34" charset="-122"/>
                <a:cs typeface="Nunito Sans" pitchFamily="34" charset="-120"/>
              </a:rPr>
              <a:t> hacia otras opciones como </a:t>
            </a:r>
            <a:r>
              <a:rPr lang="en-US" sz="1458" b="1" dirty="0" err="1">
                <a:solidFill>
                  <a:srgbClr val="000000"/>
                </a:solidFill>
                <a:ea typeface="Nunito Sans" pitchFamily="34" charset="-122"/>
                <a:cs typeface="Nunito Sans" pitchFamily="34" charset="-120"/>
              </a:rPr>
              <a:t>cirugía</a:t>
            </a:r>
            <a:r>
              <a:rPr lang="en-US" sz="1458" dirty="0">
                <a:solidFill>
                  <a:srgbClr val="000000"/>
                </a:solidFill>
                <a:ea typeface="Nunito Sans" pitchFamily="34" charset="-122"/>
                <a:cs typeface="Nunito Sans" pitchFamily="34" charset="-120"/>
              </a:rPr>
              <a:t> y </a:t>
            </a:r>
            <a:r>
              <a:rPr lang="en-US" sz="1458" dirty="0" err="1">
                <a:solidFill>
                  <a:srgbClr val="000000"/>
                </a:solidFill>
                <a:ea typeface="Nunito Sans" pitchFamily="34" charset="-122"/>
                <a:cs typeface="Nunito Sans" pitchFamily="34" charset="-120"/>
              </a:rPr>
              <a:t>más</a:t>
            </a:r>
            <a:r>
              <a:rPr lang="en-US" sz="1458" dirty="0">
                <a:solidFill>
                  <a:srgbClr val="000000"/>
                </a:solidFill>
                <a:ea typeface="Nunito Sans" pitchFamily="34" charset="-122"/>
                <a:cs typeface="Nunito Sans" pitchFamily="34" charset="-120"/>
              </a:rPr>
              <a:t> </a:t>
            </a:r>
            <a:r>
              <a:rPr lang="en-US" sz="1458" dirty="0" err="1">
                <a:solidFill>
                  <a:srgbClr val="000000"/>
                </a:solidFill>
                <a:ea typeface="Nunito Sans" pitchFamily="34" charset="-122"/>
                <a:cs typeface="Nunito Sans" pitchFamily="34" charset="-120"/>
              </a:rPr>
              <a:t>reciente</a:t>
            </a:r>
            <a:r>
              <a:rPr lang="en-US" sz="1458" dirty="0">
                <a:solidFill>
                  <a:srgbClr val="000000"/>
                </a:solidFill>
                <a:ea typeface="Nunito Sans" pitchFamily="34" charset="-122"/>
                <a:cs typeface="Nunito Sans" pitchFamily="34" charset="-120"/>
              </a:rPr>
              <a:t> </a:t>
            </a:r>
            <a:r>
              <a:rPr lang="en-US" sz="1458" b="1" dirty="0" err="1">
                <a:solidFill>
                  <a:srgbClr val="000000"/>
                </a:solidFill>
                <a:ea typeface="Nunito Sans" pitchFamily="34" charset="-122"/>
                <a:cs typeface="Nunito Sans" pitchFamily="34" charset="-120"/>
              </a:rPr>
              <a:t>trasplante</a:t>
            </a:r>
            <a:r>
              <a:rPr lang="en-US" sz="1458" b="1" dirty="0">
                <a:solidFill>
                  <a:srgbClr val="000000"/>
                </a:solidFill>
                <a:ea typeface="Nunito Sans" pitchFamily="34" charset="-122"/>
                <a:cs typeface="Nunito Sans" pitchFamily="34" charset="-120"/>
              </a:rPr>
              <a:t> </a:t>
            </a:r>
            <a:r>
              <a:rPr lang="en-US" sz="1458" b="1" dirty="0" err="1">
                <a:solidFill>
                  <a:srgbClr val="000000"/>
                </a:solidFill>
                <a:ea typeface="Nunito Sans" pitchFamily="34" charset="-122"/>
                <a:cs typeface="Nunito Sans" pitchFamily="34" charset="-120"/>
              </a:rPr>
              <a:t>hepático</a:t>
            </a:r>
            <a:r>
              <a:rPr lang="en-US" sz="1458" b="1" dirty="0">
                <a:solidFill>
                  <a:srgbClr val="000000"/>
                </a:solidFill>
                <a:ea typeface="Nunito Sans" pitchFamily="34" charset="-122"/>
                <a:cs typeface="Nunito Sans" pitchFamily="34" charset="-120"/>
              </a:rPr>
              <a:t>.</a:t>
            </a:r>
            <a:endParaRPr lang="en-US" sz="1458" b="1" dirty="0"/>
          </a:p>
        </p:txBody>
      </p:sp>
      <p:sp>
        <p:nvSpPr>
          <p:cNvPr id="6" name="Text 4"/>
          <p:cNvSpPr/>
          <p:nvPr/>
        </p:nvSpPr>
        <p:spPr>
          <a:xfrm>
            <a:off x="6810303" y="2175501"/>
            <a:ext cx="4720205" cy="30241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>
              <a:lnSpc>
                <a:spcPts val="2375"/>
              </a:lnSpc>
            </a:pPr>
            <a:r>
              <a:rPr lang="en-US" sz="1600" b="1" u="sng" dirty="0">
                <a:solidFill>
                  <a:srgbClr val="000000"/>
                </a:solidFill>
                <a:ea typeface="Nunito Sans" pitchFamily="34" charset="-122"/>
                <a:cs typeface="Nunito Sans" pitchFamily="34" charset="-120"/>
              </a:rPr>
              <a:t>Sin embargo, </a:t>
            </a:r>
            <a:r>
              <a:rPr lang="en-US" sz="1600" b="1" u="sng" dirty="0" err="1">
                <a:solidFill>
                  <a:srgbClr val="0070C0"/>
                </a:solidFill>
                <a:ea typeface="Nunito Sans" pitchFamily="34" charset="-122"/>
                <a:cs typeface="Nunito Sans" pitchFamily="34" charset="-120"/>
              </a:rPr>
              <a:t>persisten</a:t>
            </a:r>
            <a:r>
              <a:rPr lang="en-US" sz="1600" b="1" u="sng" dirty="0">
                <a:solidFill>
                  <a:srgbClr val="0070C0"/>
                </a:solidFill>
                <a:ea typeface="Nunito Sans" pitchFamily="34" charset="-122"/>
                <a:cs typeface="Nunito Sans" pitchFamily="34" charset="-120"/>
              </a:rPr>
              <a:t> </a:t>
            </a:r>
            <a:r>
              <a:rPr lang="en-US" sz="1600" b="1" u="sng" dirty="0" err="1">
                <a:solidFill>
                  <a:srgbClr val="0070C0"/>
                </a:solidFill>
                <a:ea typeface="Nunito Sans" pitchFamily="34" charset="-122"/>
                <a:cs typeface="Nunito Sans" pitchFamily="34" charset="-120"/>
              </a:rPr>
              <a:t>incertidumbres</a:t>
            </a:r>
            <a:r>
              <a:rPr lang="en-US" sz="1600" b="1" u="sng" dirty="0">
                <a:solidFill>
                  <a:srgbClr val="0070C0"/>
                </a:solidFill>
                <a:ea typeface="Nunito Sans" pitchFamily="34" charset="-122"/>
                <a:cs typeface="Nunito Sans" pitchFamily="34" charset="-120"/>
              </a:rPr>
              <a:t> </a:t>
            </a:r>
            <a:r>
              <a:rPr lang="en-US" sz="1600" b="1" u="sng" dirty="0" err="1">
                <a:ea typeface="Nunito Sans" pitchFamily="34" charset="-122"/>
                <a:cs typeface="Nunito Sans" pitchFamily="34" charset="-120"/>
              </a:rPr>
              <a:t>significativas</a:t>
            </a:r>
            <a:r>
              <a:rPr lang="en-US" sz="1600" b="1" u="sng" dirty="0">
                <a:solidFill>
                  <a:srgbClr val="0070C0"/>
                </a:solidFill>
                <a:ea typeface="Nunito Sans" pitchFamily="34" charset="-122"/>
                <a:cs typeface="Nunito Sans" pitchFamily="34" charset="-120"/>
              </a:rPr>
              <a:t>:</a:t>
            </a:r>
            <a:endParaRPr lang="en-US" sz="1600" b="1" u="sng" dirty="0">
              <a:solidFill>
                <a:srgbClr val="0070C0"/>
              </a:solidFill>
            </a:endParaRPr>
          </a:p>
        </p:txBody>
      </p:sp>
      <p:sp>
        <p:nvSpPr>
          <p:cNvPr id="8" name="Text 6"/>
          <p:cNvSpPr/>
          <p:nvPr/>
        </p:nvSpPr>
        <p:spPr>
          <a:xfrm>
            <a:off x="6326584" y="2658863"/>
            <a:ext cx="5203924" cy="30241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742939" lvl="1" indent="-285739">
              <a:lnSpc>
                <a:spcPts val="2375"/>
              </a:lnSpc>
              <a:buSzPct val="100000"/>
              <a:buChar char="•"/>
            </a:pPr>
            <a:r>
              <a:rPr lang="en-US" sz="1458" dirty="0">
                <a:solidFill>
                  <a:srgbClr val="000000"/>
                </a:solidFill>
                <a:ea typeface="Nunito Sans" pitchFamily="34" charset="-122"/>
                <a:cs typeface="Nunito Sans" pitchFamily="34" charset="-120"/>
              </a:rPr>
              <a:t>Riesgo de </a:t>
            </a:r>
            <a:r>
              <a:rPr lang="en-US" sz="1458" b="1" dirty="0" err="1">
                <a:solidFill>
                  <a:srgbClr val="000000"/>
                </a:solidFill>
                <a:ea typeface="Nunito Sans" pitchFamily="34" charset="-122"/>
                <a:cs typeface="Nunito Sans" pitchFamily="34" charset="-120"/>
              </a:rPr>
              <a:t>recurrencia</a:t>
            </a:r>
            <a:r>
              <a:rPr lang="en-US" sz="1458" b="1" dirty="0">
                <a:solidFill>
                  <a:srgbClr val="000000"/>
                </a:solidFill>
                <a:ea typeface="Nunito Sans" pitchFamily="34" charset="-122"/>
                <a:cs typeface="Nunito Sans" pitchFamily="34" charset="-120"/>
              </a:rPr>
              <a:t> tumoral </a:t>
            </a:r>
            <a:r>
              <a:rPr lang="en-US" sz="1458" dirty="0" err="1">
                <a:solidFill>
                  <a:srgbClr val="000000"/>
                </a:solidFill>
                <a:ea typeface="Nunito Sans" pitchFamily="34" charset="-122"/>
                <a:cs typeface="Nunito Sans" pitchFamily="34" charset="-120"/>
              </a:rPr>
              <a:t>postrasplante</a:t>
            </a:r>
            <a:endParaRPr lang="en-US" sz="1458" b="1" dirty="0"/>
          </a:p>
        </p:txBody>
      </p:sp>
      <p:sp>
        <p:nvSpPr>
          <p:cNvPr id="9" name="Text 7"/>
          <p:cNvSpPr/>
          <p:nvPr/>
        </p:nvSpPr>
        <p:spPr>
          <a:xfrm>
            <a:off x="6326584" y="3020749"/>
            <a:ext cx="5203924" cy="30241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742939" lvl="1" indent="-285739">
              <a:lnSpc>
                <a:spcPts val="2375"/>
              </a:lnSpc>
              <a:buSzPct val="100000"/>
              <a:buChar char="•"/>
            </a:pPr>
            <a:r>
              <a:rPr lang="en-US" sz="1458" dirty="0">
                <a:solidFill>
                  <a:srgbClr val="000000"/>
                </a:solidFill>
                <a:ea typeface="Nunito Sans" pitchFamily="34" charset="-122"/>
                <a:cs typeface="Nunito Sans" pitchFamily="34" charset="-120"/>
              </a:rPr>
              <a:t>Posibilidad de </a:t>
            </a:r>
            <a:r>
              <a:rPr lang="en-US" sz="1458" b="1" dirty="0">
                <a:solidFill>
                  <a:srgbClr val="000000"/>
                </a:solidFill>
                <a:ea typeface="Nunito Sans" pitchFamily="34" charset="-122"/>
                <a:cs typeface="Nunito Sans" pitchFamily="34" charset="-120"/>
              </a:rPr>
              <a:t>rechazo</a:t>
            </a:r>
            <a:r>
              <a:rPr lang="en-US" sz="1458" dirty="0">
                <a:solidFill>
                  <a:srgbClr val="000000"/>
                </a:solidFill>
                <a:ea typeface="Nunito Sans" pitchFamily="34" charset="-122"/>
                <a:cs typeface="Nunito Sans" pitchFamily="34" charset="-120"/>
              </a:rPr>
              <a:t> inmunológico</a:t>
            </a:r>
            <a:endParaRPr lang="en-US" sz="1458" dirty="0"/>
          </a:p>
        </p:txBody>
      </p:sp>
      <p:sp>
        <p:nvSpPr>
          <p:cNvPr id="10" name="Text 8"/>
          <p:cNvSpPr/>
          <p:nvPr/>
        </p:nvSpPr>
        <p:spPr>
          <a:xfrm>
            <a:off x="6326584" y="3356448"/>
            <a:ext cx="5203924" cy="30241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742939" lvl="1" indent="-285739">
              <a:lnSpc>
                <a:spcPts val="2375"/>
              </a:lnSpc>
              <a:buSzPct val="100000"/>
              <a:buChar char="•"/>
            </a:pPr>
            <a:r>
              <a:rPr lang="en-US" sz="1458" b="1" dirty="0">
                <a:solidFill>
                  <a:srgbClr val="000000"/>
                </a:solidFill>
                <a:ea typeface="Nunito Sans" pitchFamily="34" charset="-122"/>
                <a:cs typeface="Nunito Sans" pitchFamily="34" charset="-120"/>
              </a:rPr>
              <a:t>Datos </a:t>
            </a:r>
            <a:r>
              <a:rPr lang="en-US" sz="1458" b="1" dirty="0" err="1">
                <a:solidFill>
                  <a:srgbClr val="000000"/>
                </a:solidFill>
                <a:ea typeface="Nunito Sans" pitchFamily="34" charset="-122"/>
                <a:cs typeface="Nunito Sans" pitchFamily="34" charset="-120"/>
              </a:rPr>
              <a:t>limitados</a:t>
            </a:r>
            <a:r>
              <a:rPr lang="en-US" sz="1458" b="1" dirty="0">
                <a:solidFill>
                  <a:srgbClr val="000000"/>
                </a:solidFill>
                <a:ea typeface="Nunito Sans" pitchFamily="34" charset="-122"/>
                <a:cs typeface="Nunito Sans" pitchFamily="34" charset="-120"/>
              </a:rPr>
              <a:t> </a:t>
            </a:r>
            <a:r>
              <a:rPr lang="en-US" sz="1458" dirty="0" err="1">
                <a:solidFill>
                  <a:srgbClr val="000000"/>
                </a:solidFill>
                <a:ea typeface="Nunito Sans" pitchFamily="34" charset="-122"/>
                <a:cs typeface="Nunito Sans" pitchFamily="34" charset="-120"/>
              </a:rPr>
              <a:t>disponibles</a:t>
            </a:r>
            <a:r>
              <a:rPr lang="en-US" sz="1458" dirty="0">
                <a:solidFill>
                  <a:srgbClr val="000000"/>
                </a:solidFill>
                <a:ea typeface="Nunito Sans" pitchFamily="34" charset="-122"/>
                <a:cs typeface="Nunito Sans" pitchFamily="34" charset="-120"/>
              </a:rPr>
              <a:t> </a:t>
            </a:r>
            <a:r>
              <a:rPr lang="en-US" sz="1458" dirty="0" err="1">
                <a:solidFill>
                  <a:srgbClr val="000000"/>
                </a:solidFill>
                <a:ea typeface="Nunito Sans" pitchFamily="34" charset="-122"/>
                <a:cs typeface="Nunito Sans" pitchFamily="34" charset="-120"/>
              </a:rPr>
              <a:t>en</a:t>
            </a:r>
            <a:r>
              <a:rPr lang="en-US" sz="1458" dirty="0">
                <a:solidFill>
                  <a:srgbClr val="000000"/>
                </a:solidFill>
                <a:ea typeface="Nunito Sans" pitchFamily="34" charset="-122"/>
                <a:cs typeface="Nunito Sans" pitchFamily="34" charset="-120"/>
              </a:rPr>
              <a:t> la </a:t>
            </a:r>
            <a:r>
              <a:rPr lang="en-US" sz="1458" dirty="0" err="1">
                <a:solidFill>
                  <a:srgbClr val="000000"/>
                </a:solidFill>
                <a:ea typeface="Nunito Sans" pitchFamily="34" charset="-122"/>
                <a:cs typeface="Nunito Sans" pitchFamily="34" charset="-120"/>
              </a:rPr>
              <a:t>literatura</a:t>
            </a:r>
            <a:endParaRPr lang="en-US" sz="1458" dirty="0"/>
          </a:p>
        </p:txBody>
      </p:sp>
      <p:sp>
        <p:nvSpPr>
          <p:cNvPr id="11" name="Shape 9"/>
          <p:cNvSpPr/>
          <p:nvPr/>
        </p:nvSpPr>
        <p:spPr>
          <a:xfrm>
            <a:off x="605650" y="4901143"/>
            <a:ext cx="11239669" cy="1317690"/>
          </a:xfrm>
          <a:prstGeom prst="roundRect">
            <a:avLst>
              <a:gd name="adj" fmla="val 7181"/>
            </a:avLst>
          </a:prstGeom>
          <a:solidFill>
            <a:srgbClr val="B6D6FC"/>
          </a:solidFill>
          <a:ln/>
        </p:spPr>
        <p:txBody>
          <a:bodyPr/>
          <a:lstStyle/>
          <a:p>
            <a:endParaRPr lang="es-ES" sz="1500"/>
          </a:p>
        </p:txBody>
      </p:sp>
      <p:sp>
        <p:nvSpPr>
          <p:cNvPr id="13" name="Text 10"/>
          <p:cNvSpPr/>
          <p:nvPr/>
        </p:nvSpPr>
        <p:spPr>
          <a:xfrm>
            <a:off x="851578" y="5157490"/>
            <a:ext cx="10734772" cy="6048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500"/>
              </a:lnSpc>
              <a:buNone/>
            </a:pPr>
            <a:r>
              <a:rPr lang="en-US" dirty="0">
                <a:solidFill>
                  <a:srgbClr val="1E3063"/>
                </a:solidFill>
                <a:ea typeface="Instrument Sans Medium" pitchFamily="34" charset="-122"/>
                <a:cs typeface="Instrument Sans Medium" pitchFamily="34" charset="-120"/>
              </a:rPr>
              <a:t>Este </a:t>
            </a:r>
            <a:r>
              <a:rPr lang="en-US" b="1" dirty="0" err="1">
                <a:solidFill>
                  <a:srgbClr val="1E3063"/>
                </a:solidFill>
                <a:ea typeface="Instrument Sans Medium" pitchFamily="34" charset="-122"/>
                <a:cs typeface="Instrument Sans Medium" pitchFamily="34" charset="-120"/>
              </a:rPr>
              <a:t>estudio</a:t>
            </a:r>
            <a:r>
              <a:rPr lang="en-US" b="1" dirty="0">
                <a:solidFill>
                  <a:srgbClr val="1E3063"/>
                </a:solidFill>
                <a:ea typeface="Instrument Sans Medium" pitchFamily="34" charset="-122"/>
                <a:cs typeface="Instrument Sans Medium" pitchFamily="34" charset="-120"/>
              </a:rPr>
              <a:t> </a:t>
            </a:r>
            <a:r>
              <a:rPr lang="en-US" b="1" dirty="0" err="1">
                <a:solidFill>
                  <a:srgbClr val="1E3063"/>
                </a:solidFill>
                <a:ea typeface="Instrument Sans Medium" pitchFamily="34" charset="-122"/>
                <a:cs typeface="Instrument Sans Medium" pitchFamily="34" charset="-120"/>
              </a:rPr>
              <a:t>multicéntrico</a:t>
            </a:r>
            <a:r>
              <a:rPr lang="en-US" b="1" dirty="0">
                <a:solidFill>
                  <a:srgbClr val="1E3063"/>
                </a:solidFill>
                <a:ea typeface="Instrument Sans Medium" pitchFamily="34" charset="-122"/>
                <a:cs typeface="Instrument Sans Medium" pitchFamily="34" charset="-120"/>
              </a:rPr>
              <a:t> </a:t>
            </a:r>
            <a:r>
              <a:rPr lang="en-US" b="1" dirty="0" err="1">
                <a:solidFill>
                  <a:srgbClr val="1E3063"/>
                </a:solidFill>
                <a:ea typeface="Instrument Sans Medium" pitchFamily="34" charset="-122"/>
                <a:cs typeface="Instrument Sans Medium" pitchFamily="34" charset="-120"/>
              </a:rPr>
              <a:t>nacional</a:t>
            </a:r>
            <a:r>
              <a:rPr lang="en-US" b="1" dirty="0">
                <a:solidFill>
                  <a:srgbClr val="1E3063"/>
                </a:solidFill>
                <a:ea typeface="Instrument Sans Medium" pitchFamily="34" charset="-122"/>
                <a:cs typeface="Instrument Sans Medium" pitchFamily="34" charset="-120"/>
              </a:rPr>
              <a:t> </a:t>
            </a:r>
            <a:r>
              <a:rPr lang="en-US" dirty="0" err="1">
                <a:solidFill>
                  <a:srgbClr val="1E3063"/>
                </a:solidFill>
                <a:ea typeface="Instrument Sans Medium" pitchFamily="34" charset="-122"/>
                <a:cs typeface="Instrument Sans Medium" pitchFamily="34" charset="-120"/>
              </a:rPr>
              <a:t>proporcionará</a:t>
            </a:r>
            <a:r>
              <a:rPr lang="en-US" dirty="0">
                <a:solidFill>
                  <a:srgbClr val="1E3063"/>
                </a:solidFill>
                <a:ea typeface="Instrument Sans Medium" pitchFamily="34" charset="-122"/>
                <a:cs typeface="Instrument Sans Medium" pitchFamily="34" charset="-120"/>
              </a:rPr>
              <a:t> </a:t>
            </a:r>
            <a:r>
              <a:rPr lang="en-US" b="1" dirty="0" err="1">
                <a:solidFill>
                  <a:srgbClr val="1E3063"/>
                </a:solidFill>
                <a:ea typeface="Instrument Sans Medium" pitchFamily="34" charset="-122"/>
                <a:cs typeface="Instrument Sans Medium" pitchFamily="34" charset="-120"/>
              </a:rPr>
              <a:t>información</a:t>
            </a:r>
            <a:r>
              <a:rPr lang="en-US" dirty="0">
                <a:solidFill>
                  <a:srgbClr val="1E3063"/>
                </a:solidFill>
                <a:ea typeface="Instrument Sans Medium" pitchFamily="34" charset="-122"/>
                <a:cs typeface="Instrument Sans Medium" pitchFamily="34" charset="-120"/>
              </a:rPr>
              <a:t> </a:t>
            </a:r>
            <a:r>
              <a:rPr lang="en-US" dirty="0" err="1">
                <a:solidFill>
                  <a:srgbClr val="1E3063"/>
                </a:solidFill>
                <a:ea typeface="Instrument Sans Medium" pitchFamily="34" charset="-122"/>
                <a:cs typeface="Instrument Sans Medium" pitchFamily="34" charset="-120"/>
              </a:rPr>
              <a:t>sobre</a:t>
            </a:r>
            <a:r>
              <a:rPr lang="en-US" dirty="0">
                <a:solidFill>
                  <a:srgbClr val="1E3063"/>
                </a:solidFill>
                <a:ea typeface="Instrument Sans Medium" pitchFamily="34" charset="-122"/>
                <a:cs typeface="Instrument Sans Medium" pitchFamily="34" charset="-120"/>
              </a:rPr>
              <a:t> las </a:t>
            </a:r>
            <a:r>
              <a:rPr lang="en-US" b="1" dirty="0" err="1">
                <a:solidFill>
                  <a:srgbClr val="1E3063"/>
                </a:solidFill>
                <a:ea typeface="Instrument Sans Medium" pitchFamily="34" charset="-122"/>
                <a:cs typeface="Instrument Sans Medium" pitchFamily="34" charset="-120"/>
              </a:rPr>
              <a:t>prácticas</a:t>
            </a:r>
            <a:r>
              <a:rPr lang="en-US" b="1" dirty="0">
                <a:solidFill>
                  <a:srgbClr val="1E3063"/>
                </a:solidFill>
                <a:ea typeface="Instrument Sans Medium" pitchFamily="34" charset="-122"/>
                <a:cs typeface="Instrument Sans Medium" pitchFamily="34" charset="-120"/>
              </a:rPr>
              <a:t> </a:t>
            </a:r>
            <a:r>
              <a:rPr lang="en-US" b="1" dirty="0" err="1">
                <a:solidFill>
                  <a:srgbClr val="1E3063"/>
                </a:solidFill>
                <a:ea typeface="Instrument Sans Medium" pitchFamily="34" charset="-122"/>
                <a:cs typeface="Instrument Sans Medium" pitchFamily="34" charset="-120"/>
              </a:rPr>
              <a:t>actuales</a:t>
            </a:r>
            <a:r>
              <a:rPr lang="en-US" b="1" dirty="0">
                <a:solidFill>
                  <a:srgbClr val="1E3063"/>
                </a:solidFill>
                <a:ea typeface="Instrument Sans Medium" pitchFamily="34" charset="-122"/>
                <a:cs typeface="Instrument Sans Medium" pitchFamily="34" charset="-120"/>
              </a:rPr>
              <a:t> </a:t>
            </a:r>
            <a:r>
              <a:rPr lang="en-US" dirty="0" err="1">
                <a:solidFill>
                  <a:srgbClr val="1E3063"/>
                </a:solidFill>
                <a:ea typeface="Instrument Sans Medium" pitchFamily="34" charset="-122"/>
                <a:cs typeface="Instrument Sans Medium" pitchFamily="34" charset="-120"/>
              </a:rPr>
              <a:t>en</a:t>
            </a:r>
            <a:r>
              <a:rPr lang="en-US" dirty="0">
                <a:solidFill>
                  <a:srgbClr val="1E3063"/>
                </a:solidFill>
                <a:ea typeface="Instrument Sans Medium" pitchFamily="34" charset="-122"/>
                <a:cs typeface="Instrument Sans Medium" pitchFamily="34" charset="-120"/>
              </a:rPr>
              <a:t> las </a:t>
            </a:r>
            <a:r>
              <a:rPr lang="en-US" dirty="0" err="1">
                <a:solidFill>
                  <a:srgbClr val="1E3063"/>
                </a:solidFill>
                <a:ea typeface="Instrument Sans Medium" pitchFamily="34" charset="-122"/>
                <a:cs typeface="Instrument Sans Medium" pitchFamily="34" charset="-120"/>
              </a:rPr>
              <a:t>distintas</a:t>
            </a:r>
            <a:r>
              <a:rPr lang="en-US" dirty="0">
                <a:solidFill>
                  <a:srgbClr val="1E3063"/>
                </a:solidFill>
                <a:ea typeface="Instrument Sans Medium" pitchFamily="34" charset="-122"/>
                <a:cs typeface="Instrument Sans Medium" pitchFamily="34" charset="-120"/>
              </a:rPr>
              <a:t> UTH,  </a:t>
            </a:r>
            <a:r>
              <a:rPr lang="en-US" dirty="0" err="1">
                <a:solidFill>
                  <a:srgbClr val="1E3063"/>
                </a:solidFill>
                <a:ea typeface="Instrument Sans Medium" pitchFamily="34" charset="-122"/>
                <a:cs typeface="Instrument Sans Medium" pitchFamily="34" charset="-120"/>
              </a:rPr>
              <a:t>así</a:t>
            </a:r>
            <a:r>
              <a:rPr lang="en-US" dirty="0">
                <a:solidFill>
                  <a:srgbClr val="1E3063"/>
                </a:solidFill>
                <a:ea typeface="Instrument Sans Medium" pitchFamily="34" charset="-122"/>
                <a:cs typeface="Instrument Sans Medium" pitchFamily="34" charset="-120"/>
              </a:rPr>
              <a:t> </a:t>
            </a:r>
            <a:r>
              <a:rPr lang="en-US" dirty="0" err="1">
                <a:solidFill>
                  <a:srgbClr val="1E3063"/>
                </a:solidFill>
                <a:ea typeface="Instrument Sans Medium" pitchFamily="34" charset="-122"/>
                <a:cs typeface="Instrument Sans Medium" pitchFamily="34" charset="-120"/>
              </a:rPr>
              <a:t>como</a:t>
            </a:r>
            <a:r>
              <a:rPr lang="en-US" dirty="0">
                <a:solidFill>
                  <a:srgbClr val="1E3063"/>
                </a:solidFill>
                <a:ea typeface="Instrument Sans Medium" pitchFamily="34" charset="-122"/>
                <a:cs typeface="Instrument Sans Medium" pitchFamily="34" charset="-120"/>
              </a:rPr>
              <a:t> </a:t>
            </a:r>
            <a:r>
              <a:rPr lang="en-US" dirty="0" err="1">
                <a:solidFill>
                  <a:srgbClr val="1E3063"/>
                </a:solidFill>
                <a:ea typeface="Instrument Sans Medium" pitchFamily="34" charset="-122"/>
                <a:cs typeface="Instrument Sans Medium" pitchFamily="34" charset="-120"/>
              </a:rPr>
              <a:t>los</a:t>
            </a:r>
            <a:r>
              <a:rPr lang="en-US" dirty="0">
                <a:solidFill>
                  <a:srgbClr val="1E3063"/>
                </a:solidFill>
                <a:ea typeface="Instrument Sans Medium" pitchFamily="34" charset="-122"/>
                <a:cs typeface="Instrument Sans Medium" pitchFamily="34" charset="-120"/>
              </a:rPr>
              <a:t> </a:t>
            </a:r>
            <a:r>
              <a:rPr lang="en-US" b="1" dirty="0" err="1">
                <a:solidFill>
                  <a:srgbClr val="1E3063"/>
                </a:solidFill>
                <a:ea typeface="Instrument Sans Medium" pitchFamily="34" charset="-122"/>
                <a:cs typeface="Instrument Sans Medium" pitchFamily="34" charset="-120"/>
              </a:rPr>
              <a:t>resultados</a:t>
            </a:r>
            <a:r>
              <a:rPr lang="en-US" dirty="0">
                <a:solidFill>
                  <a:srgbClr val="1E3063"/>
                </a:solidFill>
                <a:ea typeface="Instrument Sans Medium" pitchFamily="34" charset="-122"/>
                <a:cs typeface="Instrument Sans Medium" pitchFamily="34" charset="-120"/>
              </a:rPr>
              <a:t> </a:t>
            </a:r>
            <a:r>
              <a:rPr lang="en-US" dirty="0" err="1">
                <a:solidFill>
                  <a:srgbClr val="1E3063"/>
                </a:solidFill>
                <a:ea typeface="Instrument Sans Medium" pitchFamily="34" charset="-122"/>
                <a:cs typeface="Instrument Sans Medium" pitchFamily="34" charset="-120"/>
              </a:rPr>
              <a:t>clínicos</a:t>
            </a:r>
            <a:r>
              <a:rPr lang="en-US" dirty="0">
                <a:solidFill>
                  <a:srgbClr val="1E3063"/>
                </a:solidFill>
                <a:ea typeface="Instrument Sans Medium" pitchFamily="34" charset="-122"/>
                <a:cs typeface="Instrument Sans Medium" pitchFamily="34" charset="-120"/>
              </a:rPr>
              <a:t>, </a:t>
            </a:r>
            <a:r>
              <a:rPr lang="en-US" dirty="0" err="1">
                <a:solidFill>
                  <a:srgbClr val="1E3063"/>
                </a:solidFill>
                <a:ea typeface="Instrument Sans Medium" pitchFamily="34" charset="-122"/>
                <a:cs typeface="Instrument Sans Medium" pitchFamily="34" charset="-120"/>
              </a:rPr>
              <a:t>estableciendo</a:t>
            </a:r>
            <a:r>
              <a:rPr lang="en-US" dirty="0">
                <a:solidFill>
                  <a:srgbClr val="1E3063"/>
                </a:solidFill>
                <a:ea typeface="Instrument Sans Medium" pitchFamily="34" charset="-122"/>
                <a:cs typeface="Instrument Sans Medium" pitchFamily="34" charset="-120"/>
              </a:rPr>
              <a:t> las </a:t>
            </a:r>
            <a:r>
              <a:rPr lang="en-US" b="1" dirty="0">
                <a:solidFill>
                  <a:srgbClr val="1E3063"/>
                </a:solidFill>
                <a:ea typeface="Instrument Sans Medium" pitchFamily="34" charset="-122"/>
                <a:cs typeface="Instrument Sans Medium" pitchFamily="34" charset="-120"/>
              </a:rPr>
              <a:t>bases</a:t>
            </a:r>
            <a:r>
              <a:rPr lang="en-US" dirty="0">
                <a:solidFill>
                  <a:srgbClr val="1E3063"/>
                </a:solidFill>
                <a:ea typeface="Instrument Sans Medium" pitchFamily="34" charset="-122"/>
                <a:cs typeface="Instrument Sans Medium" pitchFamily="34" charset="-120"/>
              </a:rPr>
              <a:t> para un </a:t>
            </a:r>
            <a:r>
              <a:rPr lang="en-US" b="1" dirty="0" err="1">
                <a:solidFill>
                  <a:srgbClr val="1E3063"/>
                </a:solidFill>
                <a:ea typeface="Instrument Sans Medium" pitchFamily="34" charset="-122"/>
                <a:cs typeface="Instrument Sans Medium" pitchFamily="34" charset="-120"/>
              </a:rPr>
              <a:t>consenso</a:t>
            </a:r>
            <a:r>
              <a:rPr lang="en-US" b="1" dirty="0">
                <a:solidFill>
                  <a:srgbClr val="1E3063"/>
                </a:solidFill>
                <a:ea typeface="Instrument Sans Medium" pitchFamily="34" charset="-122"/>
                <a:cs typeface="Instrument Sans Medium" pitchFamily="34" charset="-120"/>
              </a:rPr>
              <a:t> </a:t>
            </a:r>
            <a:r>
              <a:rPr lang="en-US" b="1" dirty="0" err="1">
                <a:solidFill>
                  <a:srgbClr val="1E3063"/>
                </a:solidFill>
                <a:ea typeface="Instrument Sans Medium" pitchFamily="34" charset="-122"/>
                <a:cs typeface="Instrument Sans Medium" pitchFamily="34" charset="-120"/>
              </a:rPr>
              <a:t>futuro</a:t>
            </a:r>
            <a:r>
              <a:rPr lang="en-US" dirty="0">
                <a:solidFill>
                  <a:srgbClr val="1E3063"/>
                </a:solidFill>
                <a:ea typeface="Instrument Sans Medium" pitchFamily="34" charset="-122"/>
                <a:cs typeface="Instrument Sans Medium" pitchFamily="34" charset="-120"/>
              </a:rPr>
              <a:t>.</a:t>
            </a:r>
            <a:endParaRPr lang="en-US" dirty="0"/>
          </a:p>
        </p:txBody>
      </p:sp>
      <p:sp>
        <p:nvSpPr>
          <p:cNvPr id="14" name="Rectángulo 13">
            <a:extLst>
              <a:ext uri="{FF2B5EF4-FFF2-40B4-BE49-F238E27FC236}">
                <a16:creationId xmlns:a16="http://schemas.microsoft.com/office/drawing/2014/main" id="{2572D2F0-E3BC-3844-93F5-CD8944FF2E43}"/>
              </a:ext>
            </a:extLst>
          </p:cNvPr>
          <p:cNvSpPr/>
          <p:nvPr/>
        </p:nvSpPr>
        <p:spPr>
          <a:xfrm>
            <a:off x="10610987" y="6381065"/>
            <a:ext cx="1519614" cy="43536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grpSp>
        <p:nvGrpSpPr>
          <p:cNvPr id="15" name="Grupo 14">
            <a:extLst>
              <a:ext uri="{FF2B5EF4-FFF2-40B4-BE49-F238E27FC236}">
                <a16:creationId xmlns:a16="http://schemas.microsoft.com/office/drawing/2014/main" id="{EC123EEB-10DD-8897-960A-79805CDAC6A4}"/>
              </a:ext>
            </a:extLst>
          </p:cNvPr>
          <p:cNvGrpSpPr/>
          <p:nvPr/>
        </p:nvGrpSpPr>
        <p:grpSpPr>
          <a:xfrm>
            <a:off x="0" y="6308793"/>
            <a:ext cx="12192000" cy="517764"/>
            <a:chOff x="0" y="6308793"/>
            <a:chExt cx="12192000" cy="517764"/>
          </a:xfrm>
        </p:grpSpPr>
        <p:cxnSp>
          <p:nvCxnSpPr>
            <p:cNvPr id="16" name="Conector recto 15">
              <a:extLst>
                <a:ext uri="{FF2B5EF4-FFF2-40B4-BE49-F238E27FC236}">
                  <a16:creationId xmlns:a16="http://schemas.microsoft.com/office/drawing/2014/main" id="{FCB785A6-BF68-9EBD-25C6-870B6391B169}"/>
                </a:ext>
              </a:extLst>
            </p:cNvPr>
            <p:cNvCxnSpPr/>
            <p:nvPr/>
          </p:nvCxnSpPr>
          <p:spPr>
            <a:xfrm>
              <a:off x="0" y="6616700"/>
              <a:ext cx="12192000" cy="0"/>
            </a:xfrm>
            <a:prstGeom prst="line">
              <a:avLst/>
            </a:prstGeom>
            <a:ln w="76200">
              <a:solidFill>
                <a:srgbClr val="00A2E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Conector recto 16">
              <a:extLst>
                <a:ext uri="{FF2B5EF4-FFF2-40B4-BE49-F238E27FC236}">
                  <a16:creationId xmlns:a16="http://schemas.microsoft.com/office/drawing/2014/main" id="{E4D8DF51-5C5B-B69D-3347-DE7047E0C835}"/>
                </a:ext>
              </a:extLst>
            </p:cNvPr>
            <p:cNvCxnSpPr/>
            <p:nvPr/>
          </p:nvCxnSpPr>
          <p:spPr>
            <a:xfrm>
              <a:off x="0" y="6743700"/>
              <a:ext cx="12192000" cy="0"/>
            </a:xfrm>
            <a:prstGeom prst="line">
              <a:avLst/>
            </a:prstGeom>
            <a:ln w="76200">
              <a:solidFill>
                <a:srgbClr val="8E7A8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8" name="Rectangle 16">
              <a:extLst>
                <a:ext uri="{FF2B5EF4-FFF2-40B4-BE49-F238E27FC236}">
                  <a16:creationId xmlns:a16="http://schemas.microsoft.com/office/drawing/2014/main" id="{D74D593A-3A02-5F03-D506-E76AF49A597D}"/>
                </a:ext>
              </a:extLst>
            </p:cNvPr>
            <p:cNvSpPr/>
            <p:nvPr/>
          </p:nvSpPr>
          <p:spPr>
            <a:xfrm>
              <a:off x="4957011" y="6308793"/>
              <a:ext cx="2057400" cy="504759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19" name="QuadreDeText 14">
              <a:extLst>
                <a:ext uri="{FF2B5EF4-FFF2-40B4-BE49-F238E27FC236}">
                  <a16:creationId xmlns:a16="http://schemas.microsoft.com/office/drawing/2014/main" id="{3916F69E-9C17-3B6C-5DAB-92397B7A7195}"/>
                </a:ext>
              </a:extLst>
            </p:cNvPr>
            <p:cNvSpPr txBox="1"/>
            <p:nvPr/>
          </p:nvSpPr>
          <p:spPr>
            <a:xfrm>
              <a:off x="4426618" y="6457225"/>
              <a:ext cx="2828424" cy="3693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s-ES" dirty="0">
                  <a:solidFill>
                    <a:srgbClr val="0098DA"/>
                  </a:solidFill>
                  <a:effectLst/>
                  <a:latin typeface="Calibri" panose="020F050202020403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                   @SETHepatico</a:t>
              </a:r>
              <a:endParaRPr lang="es-ES" dirty="0">
                <a:solidFill>
                  <a:srgbClr val="0098DA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pic>
          <p:nvPicPr>
            <p:cNvPr id="20" name="Imagen 19" descr="Forma&#10;&#10;Descripción generada automáticamente con confianza media">
              <a:extLst>
                <a:ext uri="{FF2B5EF4-FFF2-40B4-BE49-F238E27FC236}">
                  <a16:creationId xmlns:a16="http://schemas.microsoft.com/office/drawing/2014/main" id="{1E2A2D72-D87F-07BA-62F0-85FCB5E768D5}"/>
                </a:ext>
              </a:extLst>
            </p:cNvPr>
            <p:cNvPicPr/>
            <p:nvPr/>
          </p:nvPicPr>
          <p:blipFill>
            <a:blip r:embed="rId3">
              <a:duotone>
                <a:schemeClr val="accent3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142409" y="6465216"/>
              <a:ext cx="353606" cy="361341"/>
            </a:xfrm>
            <a:prstGeom prst="rect">
              <a:avLst/>
            </a:prstGeom>
          </p:spPr>
        </p:pic>
      </p:grpSp>
      <p:sp>
        <p:nvSpPr>
          <p:cNvPr id="7" name="Rectángulo redondeado 6">
            <a:extLst>
              <a:ext uri="{FF2B5EF4-FFF2-40B4-BE49-F238E27FC236}">
                <a16:creationId xmlns:a16="http://schemas.microsoft.com/office/drawing/2014/main" id="{1B35DF12-0675-68C1-5558-135D61FF9DED}"/>
              </a:ext>
            </a:extLst>
          </p:cNvPr>
          <p:cNvSpPr/>
          <p:nvPr/>
        </p:nvSpPr>
        <p:spPr>
          <a:xfrm>
            <a:off x="563770" y="1862781"/>
            <a:ext cx="5102492" cy="2764140"/>
          </a:xfrm>
          <a:prstGeom prst="round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2" name="Rectángulo redondeado 11">
            <a:extLst>
              <a:ext uri="{FF2B5EF4-FFF2-40B4-BE49-F238E27FC236}">
                <a16:creationId xmlns:a16="http://schemas.microsoft.com/office/drawing/2014/main" id="{F471C5A7-DEC6-22D5-F744-C8E956DF4FBF}"/>
              </a:ext>
            </a:extLst>
          </p:cNvPr>
          <p:cNvSpPr/>
          <p:nvPr/>
        </p:nvSpPr>
        <p:spPr>
          <a:xfrm>
            <a:off x="6428016" y="1866705"/>
            <a:ext cx="5102492" cy="2764140"/>
          </a:xfrm>
          <a:prstGeom prst="round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8" grpId="0" animBg="1"/>
      <p:bldP spid="9" grpId="0" animBg="1"/>
      <p:bldP spid="10" grpId="0" animBg="1"/>
      <p:bldP spid="11" grpId="0" animBg="1"/>
      <p:bldP spid="11" grpId="1" animBg="1"/>
      <p:bldP spid="1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0"/>
          <p:cNvSpPr/>
          <p:nvPr/>
        </p:nvSpPr>
        <p:spPr>
          <a:xfrm>
            <a:off x="761355" y="260764"/>
            <a:ext cx="3712071" cy="463947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>
              <a:lnSpc>
                <a:spcPts val="3625"/>
              </a:lnSpc>
            </a:pPr>
            <a:r>
              <a:rPr lang="en-US" sz="2917" b="1" dirty="0">
                <a:solidFill>
                  <a:schemeClr val="accent1">
                    <a:lumMod val="75000"/>
                  </a:schemeClr>
                </a:solidFill>
                <a:ea typeface="Nunito Sans Bold" pitchFamily="34" charset="-122"/>
                <a:cs typeface="Nunito Sans Bold" pitchFamily="34" charset="-120"/>
              </a:rPr>
              <a:t>Objetivos del Estudio</a:t>
            </a:r>
            <a:endParaRPr lang="en-US" sz="2917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4" name="Shape 1"/>
          <p:cNvSpPr/>
          <p:nvPr/>
        </p:nvSpPr>
        <p:spPr>
          <a:xfrm>
            <a:off x="1818077" y="1141489"/>
            <a:ext cx="9552882" cy="812953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txBody>
          <a:bodyPr/>
          <a:lstStyle/>
          <a:p>
            <a:endParaRPr lang="es-ES" sz="1500"/>
          </a:p>
        </p:txBody>
      </p:sp>
      <p:sp>
        <p:nvSpPr>
          <p:cNvPr id="8" name="Text 5"/>
          <p:cNvSpPr/>
          <p:nvPr/>
        </p:nvSpPr>
        <p:spPr>
          <a:xfrm>
            <a:off x="446730" y="1418896"/>
            <a:ext cx="998886" cy="236903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ctr">
              <a:lnSpc>
                <a:spcPts val="1792"/>
              </a:lnSpc>
            </a:pPr>
            <a:r>
              <a:rPr lang="en-US" sz="2000" b="1" u="sng" dirty="0">
                <a:solidFill>
                  <a:schemeClr val="accent1">
                    <a:lumMod val="75000"/>
                  </a:schemeClr>
                </a:solidFill>
                <a:ea typeface="Nunito Sans Bold" pitchFamily="34" charset="-122"/>
                <a:cs typeface="Nunito Sans Bold" pitchFamily="34" charset="-120"/>
              </a:rPr>
              <a:t>Principal</a:t>
            </a:r>
            <a:endParaRPr lang="en-US" sz="2000" u="sng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9" name="Text 6"/>
          <p:cNvSpPr/>
          <p:nvPr/>
        </p:nvSpPr>
        <p:spPr>
          <a:xfrm>
            <a:off x="2359292" y="1299819"/>
            <a:ext cx="8663384" cy="523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ts val="1833"/>
              </a:lnSpc>
            </a:pPr>
            <a:r>
              <a:rPr lang="en-US" sz="1600" dirty="0">
                <a:solidFill>
                  <a:srgbClr val="000000"/>
                </a:solidFill>
                <a:ea typeface="Nunito Sans" pitchFamily="34" charset="-122"/>
                <a:cs typeface="Nunito Sans" pitchFamily="34" charset="-120"/>
              </a:rPr>
              <a:t>Conocer el abordaje de la </a:t>
            </a: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  <a:ea typeface="Nunito Sans" pitchFamily="34" charset="-122"/>
                <a:cs typeface="Nunito Sans" pitchFamily="34" charset="-120"/>
              </a:rPr>
              <a:t>indicación de trasplante hepático </a:t>
            </a:r>
            <a:r>
              <a:rPr lang="en-US" sz="1600" dirty="0">
                <a:solidFill>
                  <a:srgbClr val="000000"/>
                </a:solidFill>
                <a:ea typeface="Nunito Sans" pitchFamily="34" charset="-122"/>
                <a:cs typeface="Nunito Sans" pitchFamily="34" charset="-120"/>
              </a:rPr>
              <a:t>en pacientes con </a:t>
            </a: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  <a:ea typeface="Nunito Sans" pitchFamily="34" charset="-122"/>
                <a:cs typeface="Nunito Sans" pitchFamily="34" charset="-120"/>
              </a:rPr>
              <a:t>CHC</a:t>
            </a:r>
            <a:r>
              <a:rPr lang="en-US" sz="1600" b="1" dirty="0">
                <a:solidFill>
                  <a:srgbClr val="000000"/>
                </a:solidFill>
                <a:ea typeface="Nunito Sans" pitchFamily="34" charset="-122"/>
                <a:cs typeface="Nunito Sans" pitchFamily="34" charset="-120"/>
              </a:rPr>
              <a:t> </a:t>
            </a:r>
            <a:r>
              <a:rPr lang="en-US" sz="1600" dirty="0">
                <a:solidFill>
                  <a:srgbClr val="000000"/>
                </a:solidFill>
                <a:ea typeface="Nunito Sans" pitchFamily="34" charset="-122"/>
                <a:cs typeface="Nunito Sans" pitchFamily="34" charset="-120"/>
              </a:rPr>
              <a:t>previamente </a:t>
            </a: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  <a:ea typeface="Nunito Sans" pitchFamily="34" charset="-122"/>
                <a:cs typeface="Nunito Sans" pitchFamily="34" charset="-120"/>
              </a:rPr>
              <a:t>tratados con inmunoterapia </a:t>
            </a:r>
            <a:r>
              <a:rPr lang="en-US" sz="1600" dirty="0" err="1">
                <a:solidFill>
                  <a:srgbClr val="000000"/>
                </a:solidFill>
                <a:ea typeface="Nunito Sans" pitchFamily="34" charset="-122"/>
                <a:cs typeface="Nunito Sans" pitchFamily="34" charset="-120"/>
              </a:rPr>
              <a:t>en</a:t>
            </a:r>
            <a:r>
              <a:rPr lang="en-US" sz="1600" dirty="0">
                <a:solidFill>
                  <a:srgbClr val="000000"/>
                </a:solidFill>
                <a:ea typeface="Nunito Sans" pitchFamily="34" charset="-122"/>
                <a:cs typeface="Nunito Sans" pitchFamily="34" charset="-120"/>
              </a:rPr>
              <a:t> las UTH a </a:t>
            </a:r>
            <a:r>
              <a:rPr lang="en-US" sz="1600" dirty="0" err="1">
                <a:solidFill>
                  <a:srgbClr val="000000"/>
                </a:solidFill>
                <a:ea typeface="Nunito Sans" pitchFamily="34" charset="-122"/>
                <a:cs typeface="Nunito Sans" pitchFamily="34" charset="-120"/>
              </a:rPr>
              <a:t>nivel</a:t>
            </a:r>
            <a:r>
              <a:rPr lang="en-US" sz="1600" dirty="0">
                <a:solidFill>
                  <a:srgbClr val="000000"/>
                </a:solidFill>
                <a:ea typeface="Nunito Sans" pitchFamily="34" charset="-122"/>
                <a:cs typeface="Nunito Sans" pitchFamily="34" charset="-120"/>
              </a:rPr>
              <a:t> </a:t>
            </a:r>
            <a:r>
              <a:rPr lang="en-US" sz="1600" dirty="0" err="1">
                <a:solidFill>
                  <a:srgbClr val="000000"/>
                </a:solidFill>
                <a:ea typeface="Nunito Sans" pitchFamily="34" charset="-122"/>
                <a:cs typeface="Nunito Sans" pitchFamily="34" charset="-120"/>
              </a:rPr>
              <a:t>nacional</a:t>
            </a:r>
            <a:r>
              <a:rPr lang="en-US" sz="1600" dirty="0">
                <a:solidFill>
                  <a:srgbClr val="000000"/>
                </a:solidFill>
                <a:ea typeface="Nunito Sans" pitchFamily="34" charset="-122"/>
                <a:cs typeface="Nunito Sans" pitchFamily="34" charset="-120"/>
              </a:rPr>
              <a:t> (</a:t>
            </a:r>
            <a:r>
              <a:rPr lang="en-US" sz="1600" dirty="0" err="1">
                <a:solidFill>
                  <a:srgbClr val="000000"/>
                </a:solidFill>
                <a:ea typeface="Nunito Sans" pitchFamily="34" charset="-122"/>
                <a:cs typeface="Nunito Sans" pitchFamily="34" charset="-120"/>
              </a:rPr>
              <a:t>valorando</a:t>
            </a:r>
            <a:r>
              <a:rPr lang="en-US" sz="1600" dirty="0">
                <a:solidFill>
                  <a:srgbClr val="000000"/>
                </a:solidFill>
                <a:ea typeface="Nunito Sans" pitchFamily="34" charset="-122"/>
                <a:cs typeface="Nunito Sans" pitchFamily="34" charset="-120"/>
              </a:rPr>
              <a:t> la </a:t>
            </a:r>
            <a:r>
              <a:rPr lang="en-US" sz="1600" dirty="0" err="1">
                <a:solidFill>
                  <a:srgbClr val="000000"/>
                </a:solidFill>
                <a:ea typeface="Nunito Sans" pitchFamily="34" charset="-122"/>
                <a:cs typeface="Nunito Sans" pitchFamily="34" charset="-120"/>
              </a:rPr>
              <a:t>respuesta</a:t>
            </a:r>
            <a:r>
              <a:rPr lang="en-US" sz="1600" dirty="0">
                <a:solidFill>
                  <a:srgbClr val="000000"/>
                </a:solidFill>
                <a:ea typeface="Nunito Sans" pitchFamily="34" charset="-122"/>
                <a:cs typeface="Nunito Sans" pitchFamily="34" charset="-120"/>
              </a:rPr>
              <a:t> y </a:t>
            </a:r>
            <a:r>
              <a:rPr lang="en-US" sz="1600" dirty="0" err="1">
                <a:solidFill>
                  <a:srgbClr val="000000"/>
                </a:solidFill>
                <a:ea typeface="Nunito Sans" pitchFamily="34" charset="-122"/>
                <a:cs typeface="Nunito Sans" pitchFamily="34" charset="-120"/>
              </a:rPr>
              <a:t>estadiaje</a:t>
            </a:r>
            <a:r>
              <a:rPr lang="en-US" sz="1600" dirty="0">
                <a:solidFill>
                  <a:srgbClr val="000000"/>
                </a:solidFill>
                <a:ea typeface="Nunito Sans" pitchFamily="34" charset="-122"/>
                <a:cs typeface="Nunito Sans" pitchFamily="34" charset="-120"/>
              </a:rPr>
              <a:t>).</a:t>
            </a:r>
            <a:endParaRPr lang="en-US" sz="1600" dirty="0"/>
          </a:p>
        </p:txBody>
      </p:sp>
      <p:sp>
        <p:nvSpPr>
          <p:cNvPr id="13" name="Text 10"/>
          <p:cNvSpPr/>
          <p:nvPr/>
        </p:nvSpPr>
        <p:spPr>
          <a:xfrm>
            <a:off x="8720321" y="979451"/>
            <a:ext cx="178098" cy="222647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>
              <a:lnSpc>
                <a:spcPts val="2208"/>
              </a:lnSpc>
            </a:pPr>
            <a:endParaRPr lang="en-US" sz="1375" dirty="0"/>
          </a:p>
        </p:txBody>
      </p:sp>
      <p:sp>
        <p:nvSpPr>
          <p:cNvPr id="16" name="Shape 13"/>
          <p:cNvSpPr/>
          <p:nvPr/>
        </p:nvSpPr>
        <p:spPr>
          <a:xfrm>
            <a:off x="1818077" y="2272422"/>
            <a:ext cx="9552882" cy="3883051"/>
          </a:xfrm>
          <a:prstGeom prst="roundRect">
            <a:avLst>
              <a:gd name="adj" fmla="val 6850"/>
            </a:avLst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txBody>
          <a:bodyPr/>
          <a:lstStyle/>
          <a:p>
            <a:endParaRPr lang="es-ES" sz="1500"/>
          </a:p>
        </p:txBody>
      </p:sp>
      <p:sp>
        <p:nvSpPr>
          <p:cNvPr id="21" name="Text 18"/>
          <p:cNvSpPr/>
          <p:nvPr/>
        </p:nvSpPr>
        <p:spPr>
          <a:xfrm>
            <a:off x="2298234" y="2525370"/>
            <a:ext cx="8592568" cy="47525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1400" b="1" dirty="0">
                <a:solidFill>
                  <a:schemeClr val="accent1">
                    <a:lumMod val="75000"/>
                  </a:schemeClr>
                </a:solidFill>
              </a:rPr>
              <a:t>Exclusión en lista de trasplante:</a:t>
            </a:r>
            <a:br>
              <a:rPr lang="es-ES" sz="1400" dirty="0"/>
            </a:br>
            <a:r>
              <a:rPr lang="es-ES" sz="1400" dirty="0"/>
              <a:t>Analizar incidencia, causas y tiempo hasta la </a:t>
            </a:r>
            <a:r>
              <a:rPr lang="es-ES" sz="1400"/>
              <a:t>exclusión ( </a:t>
            </a:r>
            <a:r>
              <a:rPr lang="es-ES" sz="1400" dirty="0"/>
              <a:t>especialmente por </a:t>
            </a:r>
            <a:r>
              <a:rPr lang="es-ES" sz="1400" b="1"/>
              <a:t>progresión tumoral</a:t>
            </a:r>
            <a:r>
              <a:rPr lang="es-ES" sz="1400"/>
              <a:t>).</a:t>
            </a:r>
            <a:endParaRPr lang="es-ES" sz="14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ES" sz="1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1400" b="1" dirty="0">
                <a:solidFill>
                  <a:schemeClr val="accent1">
                    <a:lumMod val="75000"/>
                  </a:schemeClr>
                </a:solidFill>
              </a:rPr>
              <a:t>Recurrencia tumoral:</a:t>
            </a:r>
            <a:br>
              <a:rPr lang="es-ES" sz="1400" dirty="0"/>
            </a:br>
            <a:r>
              <a:rPr lang="es-ES" sz="1400" dirty="0"/>
              <a:t>Evaluar la </a:t>
            </a:r>
            <a:r>
              <a:rPr lang="es-ES" sz="1400" b="1" dirty="0"/>
              <a:t>tasa y el tipo de recurrencia </a:t>
            </a:r>
            <a:r>
              <a:rPr lang="es-ES" sz="1400" dirty="0"/>
              <a:t>del CHC tras TH.</a:t>
            </a:r>
          </a:p>
          <a:p>
            <a:endParaRPr lang="es-ES" sz="1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1400" b="1" dirty="0">
                <a:solidFill>
                  <a:schemeClr val="accent1">
                    <a:lumMod val="75000"/>
                  </a:schemeClr>
                </a:solidFill>
              </a:rPr>
              <a:t>Rechazo del injerto: </a:t>
            </a:r>
            <a:br>
              <a:rPr lang="es-ES" sz="1400" dirty="0"/>
            </a:br>
            <a:r>
              <a:rPr lang="es-ES" sz="1400" dirty="0"/>
              <a:t>Determinar la </a:t>
            </a:r>
            <a:r>
              <a:rPr lang="es-ES" sz="1400" b="1" dirty="0"/>
              <a:t>incidencia</a:t>
            </a:r>
            <a:r>
              <a:rPr lang="es-ES" sz="1400" dirty="0"/>
              <a:t> de rechazo del injerto, su </a:t>
            </a:r>
            <a:r>
              <a:rPr lang="es-ES" sz="1400" b="1" dirty="0"/>
              <a:t>cronología</a:t>
            </a:r>
            <a:r>
              <a:rPr lang="es-ES" sz="1400" dirty="0"/>
              <a:t> y la </a:t>
            </a:r>
            <a:r>
              <a:rPr lang="es-ES" sz="1400" b="1" dirty="0"/>
              <a:t>respuesta</a:t>
            </a:r>
            <a:r>
              <a:rPr lang="es-ES" sz="1400" dirty="0"/>
              <a:t> al tratamiento.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ES" sz="1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1400" b="1" dirty="0">
                <a:solidFill>
                  <a:schemeClr val="accent1">
                    <a:lumMod val="75000"/>
                  </a:schemeClr>
                </a:solidFill>
              </a:rPr>
              <a:t>Intervalo inmunoterapia–trasplante:</a:t>
            </a:r>
            <a:br>
              <a:rPr lang="es-ES" sz="1400" dirty="0"/>
            </a:br>
            <a:r>
              <a:rPr lang="es-ES" sz="1400" dirty="0"/>
              <a:t>Valorar el </a:t>
            </a:r>
            <a:r>
              <a:rPr lang="es-ES" sz="1400" b="1" dirty="0"/>
              <a:t>impacto</a:t>
            </a:r>
            <a:r>
              <a:rPr lang="es-ES" sz="1400" dirty="0"/>
              <a:t> del </a:t>
            </a:r>
            <a:r>
              <a:rPr lang="es-ES" sz="1400" b="1" dirty="0"/>
              <a:t>periodo de lavado </a:t>
            </a:r>
            <a:r>
              <a:rPr lang="es-ES" sz="1400" dirty="0"/>
              <a:t>entre la finalización de la IT y el TH en los </a:t>
            </a:r>
            <a:r>
              <a:rPr lang="es-ES" sz="1400" b="1" dirty="0"/>
              <a:t>resultados</a:t>
            </a:r>
            <a:r>
              <a:rPr lang="es-ES" sz="1400" dirty="0"/>
              <a:t> clínicos.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ES" sz="1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1400" b="1" dirty="0">
                <a:solidFill>
                  <a:schemeClr val="accent1">
                    <a:lumMod val="75000"/>
                  </a:schemeClr>
                </a:solidFill>
              </a:rPr>
              <a:t>Supervivencia:</a:t>
            </a:r>
            <a:br>
              <a:rPr lang="es-ES" sz="1400" dirty="0"/>
            </a:br>
            <a:r>
              <a:rPr lang="es-ES" sz="1400" dirty="0"/>
              <a:t>Analizar supervivencia </a:t>
            </a:r>
            <a:r>
              <a:rPr lang="es-ES" sz="1400" b="1" dirty="0"/>
              <a:t>global</a:t>
            </a:r>
            <a:r>
              <a:rPr lang="es-ES" sz="1400" dirty="0"/>
              <a:t> </a:t>
            </a:r>
            <a:r>
              <a:rPr lang="es-ES" sz="1400" b="1" dirty="0"/>
              <a:t>y</a:t>
            </a:r>
            <a:r>
              <a:rPr lang="es-ES" sz="1400" dirty="0"/>
              <a:t> la supervivencia </a:t>
            </a:r>
            <a:r>
              <a:rPr lang="es-ES" sz="1400" b="1" dirty="0"/>
              <a:t>libre de enfermedad</a:t>
            </a:r>
            <a:r>
              <a:rPr lang="es-ES" sz="1400" dirty="0"/>
              <a:t> tras el TH.</a:t>
            </a:r>
          </a:p>
          <a:p>
            <a:pPr marL="285750" indent="-285750">
              <a:lnSpc>
                <a:spcPts val="1833"/>
              </a:lnSpc>
              <a:buFont typeface="Arial" panose="020B0604020202020204" pitchFamily="34" charset="0"/>
              <a:buChar char="•"/>
            </a:pPr>
            <a:endParaRPr lang="en-US" sz="1400" dirty="0">
              <a:solidFill>
                <a:srgbClr val="000000"/>
              </a:solidFill>
              <a:ea typeface="Nunito Sans" pitchFamily="34" charset="-122"/>
              <a:cs typeface="Nunito Sans" pitchFamily="34" charset="-120"/>
            </a:endParaRPr>
          </a:p>
          <a:p>
            <a:pPr>
              <a:lnSpc>
                <a:spcPts val="1833"/>
              </a:lnSpc>
            </a:pPr>
            <a:endParaRPr lang="en-US" sz="1400" dirty="0">
              <a:solidFill>
                <a:srgbClr val="000000"/>
              </a:solidFill>
              <a:ea typeface="Nunito Sans" pitchFamily="34" charset="-122"/>
              <a:cs typeface="Nunito Sans" pitchFamily="34" charset="-120"/>
            </a:endParaRPr>
          </a:p>
        </p:txBody>
      </p:sp>
      <p:sp>
        <p:nvSpPr>
          <p:cNvPr id="28" name="Rectángulo 27">
            <a:extLst>
              <a:ext uri="{FF2B5EF4-FFF2-40B4-BE49-F238E27FC236}">
                <a16:creationId xmlns:a16="http://schemas.microsoft.com/office/drawing/2014/main" id="{814C320D-7F2F-8FEB-E5A5-BE73A6A6A62F}"/>
              </a:ext>
            </a:extLst>
          </p:cNvPr>
          <p:cNvSpPr/>
          <p:nvPr/>
        </p:nvSpPr>
        <p:spPr>
          <a:xfrm>
            <a:off x="10337606" y="6177435"/>
            <a:ext cx="1854394" cy="68056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grpSp>
        <p:nvGrpSpPr>
          <p:cNvPr id="29" name="Grupo 28">
            <a:extLst>
              <a:ext uri="{FF2B5EF4-FFF2-40B4-BE49-F238E27FC236}">
                <a16:creationId xmlns:a16="http://schemas.microsoft.com/office/drawing/2014/main" id="{8073F203-436B-CD4C-CA21-705AF5DA4C4C}"/>
              </a:ext>
            </a:extLst>
          </p:cNvPr>
          <p:cNvGrpSpPr/>
          <p:nvPr/>
        </p:nvGrpSpPr>
        <p:grpSpPr>
          <a:xfrm>
            <a:off x="0" y="6275157"/>
            <a:ext cx="12192000" cy="551400"/>
            <a:chOff x="0" y="6308793"/>
            <a:chExt cx="12192000" cy="517764"/>
          </a:xfrm>
        </p:grpSpPr>
        <p:cxnSp>
          <p:nvCxnSpPr>
            <p:cNvPr id="30" name="Conector recto 29">
              <a:extLst>
                <a:ext uri="{FF2B5EF4-FFF2-40B4-BE49-F238E27FC236}">
                  <a16:creationId xmlns:a16="http://schemas.microsoft.com/office/drawing/2014/main" id="{E87EE610-B17B-45D2-78AE-9D4A4B619810}"/>
                </a:ext>
              </a:extLst>
            </p:cNvPr>
            <p:cNvCxnSpPr/>
            <p:nvPr/>
          </p:nvCxnSpPr>
          <p:spPr>
            <a:xfrm>
              <a:off x="0" y="6616700"/>
              <a:ext cx="12192000" cy="0"/>
            </a:xfrm>
            <a:prstGeom prst="line">
              <a:avLst/>
            </a:prstGeom>
            <a:ln w="76200">
              <a:solidFill>
                <a:srgbClr val="00A2E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Conector recto 30">
              <a:extLst>
                <a:ext uri="{FF2B5EF4-FFF2-40B4-BE49-F238E27FC236}">
                  <a16:creationId xmlns:a16="http://schemas.microsoft.com/office/drawing/2014/main" id="{C8EE883B-D5EE-DBC9-911A-01592161535C}"/>
                </a:ext>
              </a:extLst>
            </p:cNvPr>
            <p:cNvCxnSpPr/>
            <p:nvPr/>
          </p:nvCxnSpPr>
          <p:spPr>
            <a:xfrm>
              <a:off x="0" y="6743700"/>
              <a:ext cx="12192000" cy="0"/>
            </a:xfrm>
            <a:prstGeom prst="line">
              <a:avLst/>
            </a:prstGeom>
            <a:ln w="76200">
              <a:solidFill>
                <a:srgbClr val="8E7A8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2" name="Rectangle 16">
              <a:extLst>
                <a:ext uri="{FF2B5EF4-FFF2-40B4-BE49-F238E27FC236}">
                  <a16:creationId xmlns:a16="http://schemas.microsoft.com/office/drawing/2014/main" id="{94E8E390-9433-26AB-1AE8-13FE43891C6C}"/>
                </a:ext>
              </a:extLst>
            </p:cNvPr>
            <p:cNvSpPr/>
            <p:nvPr/>
          </p:nvSpPr>
          <p:spPr>
            <a:xfrm>
              <a:off x="4957011" y="6308793"/>
              <a:ext cx="2057400" cy="504759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33" name="QuadreDeText 14">
              <a:extLst>
                <a:ext uri="{FF2B5EF4-FFF2-40B4-BE49-F238E27FC236}">
                  <a16:creationId xmlns:a16="http://schemas.microsoft.com/office/drawing/2014/main" id="{89553E04-327A-7B3F-7B97-A6C5F94D9C22}"/>
                </a:ext>
              </a:extLst>
            </p:cNvPr>
            <p:cNvSpPr txBox="1"/>
            <p:nvPr/>
          </p:nvSpPr>
          <p:spPr>
            <a:xfrm>
              <a:off x="4426618" y="6457225"/>
              <a:ext cx="2828424" cy="3693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s-ES" dirty="0">
                  <a:solidFill>
                    <a:srgbClr val="0098DA"/>
                  </a:solidFill>
                  <a:effectLst/>
                  <a:latin typeface="Calibri" panose="020F050202020403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                   @SETHepatico</a:t>
              </a:r>
              <a:endParaRPr lang="es-ES" dirty="0">
                <a:solidFill>
                  <a:srgbClr val="0098DA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pic>
          <p:nvPicPr>
            <p:cNvPr id="34" name="Imagen 33" descr="Forma&#10;&#10;Descripción generada automáticamente con confianza media">
              <a:extLst>
                <a:ext uri="{FF2B5EF4-FFF2-40B4-BE49-F238E27FC236}">
                  <a16:creationId xmlns:a16="http://schemas.microsoft.com/office/drawing/2014/main" id="{204319F0-0226-E6A7-8E6A-8C41C1000B4B}"/>
                </a:ext>
              </a:extLst>
            </p:cNvPr>
            <p:cNvPicPr/>
            <p:nvPr/>
          </p:nvPicPr>
          <p:blipFill>
            <a:blip r:embed="rId3">
              <a:duotone>
                <a:schemeClr val="accent3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142409" y="6465216"/>
              <a:ext cx="353606" cy="361341"/>
            </a:xfrm>
            <a:prstGeom prst="rect">
              <a:avLst/>
            </a:prstGeom>
          </p:spPr>
        </p:pic>
      </p:grpSp>
      <p:sp>
        <p:nvSpPr>
          <p:cNvPr id="40" name="Text 5">
            <a:extLst>
              <a:ext uri="{FF2B5EF4-FFF2-40B4-BE49-F238E27FC236}">
                <a16:creationId xmlns:a16="http://schemas.microsoft.com/office/drawing/2014/main" id="{843E98F4-C980-7AA1-4A3B-482E6F077D8A}"/>
              </a:ext>
            </a:extLst>
          </p:cNvPr>
          <p:cNvSpPr/>
          <p:nvPr/>
        </p:nvSpPr>
        <p:spPr>
          <a:xfrm>
            <a:off x="496315" y="3774208"/>
            <a:ext cx="998886" cy="35447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ctr">
              <a:lnSpc>
                <a:spcPts val="1792"/>
              </a:lnSpc>
            </a:pPr>
            <a:r>
              <a:rPr lang="en-US" sz="2000" b="1" u="sng" dirty="0" err="1">
                <a:solidFill>
                  <a:schemeClr val="tx1">
                    <a:lumMod val="85000"/>
                    <a:lumOff val="15000"/>
                  </a:schemeClr>
                </a:solidFill>
                <a:ea typeface="Nunito Sans Bold" pitchFamily="34" charset="-122"/>
              </a:rPr>
              <a:t>Secundarios</a:t>
            </a:r>
            <a:endParaRPr lang="en-US" sz="2000" u="sng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21" grpId="0" animBg="1"/>
      <p:bldP spid="4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0"/>
          <p:cNvSpPr/>
          <p:nvPr/>
        </p:nvSpPr>
        <p:spPr>
          <a:xfrm>
            <a:off x="989257" y="432825"/>
            <a:ext cx="5715893" cy="573683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>
              <a:lnSpc>
                <a:spcPts val="4500"/>
              </a:lnSpc>
            </a:pPr>
            <a:r>
              <a:rPr lang="en-US" sz="2400" b="1" dirty="0">
                <a:solidFill>
                  <a:schemeClr val="accent1">
                    <a:lumMod val="75000"/>
                  </a:schemeClr>
                </a:solidFill>
                <a:ea typeface="Nunito Sans Bold" pitchFamily="34" charset="-122"/>
                <a:cs typeface="Nunito Sans Bold" pitchFamily="34" charset="-120"/>
              </a:rPr>
              <a:t>Metodología y </a:t>
            </a:r>
            <a:r>
              <a:rPr lang="en-US" sz="2400" b="1" dirty="0" err="1">
                <a:solidFill>
                  <a:schemeClr val="accent1">
                    <a:lumMod val="75000"/>
                  </a:schemeClr>
                </a:solidFill>
                <a:ea typeface="Nunito Sans Bold" pitchFamily="34" charset="-122"/>
                <a:cs typeface="Nunito Sans Bold" pitchFamily="34" charset="-120"/>
              </a:rPr>
              <a:t>cronograma</a:t>
            </a:r>
            <a:r>
              <a:rPr lang="en-US" sz="2400" b="1" dirty="0">
                <a:solidFill>
                  <a:schemeClr val="accent1">
                    <a:lumMod val="75000"/>
                  </a:schemeClr>
                </a:solidFill>
                <a:ea typeface="Nunito Sans Bold" pitchFamily="34" charset="-122"/>
                <a:cs typeface="Nunito Sans Bold" pitchFamily="34" charset="-120"/>
              </a:rPr>
              <a:t>: </a:t>
            </a:r>
            <a:r>
              <a:rPr lang="en-US" sz="2400" b="1" u="sng" dirty="0" err="1">
                <a:solidFill>
                  <a:schemeClr val="accent1">
                    <a:lumMod val="75000"/>
                  </a:schemeClr>
                </a:solidFill>
                <a:ea typeface="Nunito Sans Bold" pitchFamily="34" charset="-122"/>
                <a:cs typeface="Nunito Sans Bold" pitchFamily="34" charset="-120"/>
              </a:rPr>
              <a:t>estudio</a:t>
            </a:r>
            <a:r>
              <a:rPr lang="en-US" sz="2400" b="1" u="sng" dirty="0">
                <a:solidFill>
                  <a:schemeClr val="accent1">
                    <a:lumMod val="75000"/>
                  </a:schemeClr>
                </a:solidFill>
                <a:ea typeface="Nunito Sans Bold" pitchFamily="34" charset="-122"/>
                <a:cs typeface="Nunito Sans Bold" pitchFamily="34" charset="-120"/>
              </a:rPr>
              <a:t> </a:t>
            </a:r>
            <a:r>
              <a:rPr lang="en-US" sz="2400" b="1" u="sng" dirty="0" err="1">
                <a:solidFill>
                  <a:schemeClr val="accent1">
                    <a:lumMod val="75000"/>
                  </a:schemeClr>
                </a:solidFill>
                <a:ea typeface="Nunito Sans Bold" pitchFamily="34" charset="-122"/>
                <a:cs typeface="Nunito Sans Bold" pitchFamily="34" charset="-120"/>
              </a:rPr>
              <a:t>ambispectivo</a:t>
            </a:r>
            <a:r>
              <a:rPr lang="en-US" sz="2400" dirty="0">
                <a:solidFill>
                  <a:schemeClr val="accent1">
                    <a:lumMod val="75000"/>
                  </a:schemeClr>
                </a:solidFill>
                <a:ea typeface="Nunito Sans Bold" pitchFamily="34" charset="-122"/>
                <a:cs typeface="Nunito Sans Bold" pitchFamily="34" charset="-120"/>
              </a:rPr>
              <a:t>, </a:t>
            </a:r>
            <a:r>
              <a:rPr lang="en-US" sz="2400" dirty="0" err="1">
                <a:solidFill>
                  <a:schemeClr val="accent1">
                    <a:lumMod val="75000"/>
                  </a:schemeClr>
                </a:solidFill>
                <a:ea typeface="Nunito Sans Bold" pitchFamily="34" charset="-122"/>
                <a:cs typeface="Nunito Sans Bold" pitchFamily="34" charset="-120"/>
              </a:rPr>
              <a:t>observacional</a:t>
            </a:r>
            <a:r>
              <a:rPr lang="en-US" sz="2400" dirty="0">
                <a:solidFill>
                  <a:schemeClr val="accent1">
                    <a:lumMod val="75000"/>
                  </a:schemeClr>
                </a:solidFill>
                <a:ea typeface="Nunito Sans Bold" pitchFamily="34" charset="-122"/>
                <a:cs typeface="Nunito Sans Bold" pitchFamily="34" charset="-120"/>
              </a:rPr>
              <a:t>, </a:t>
            </a:r>
            <a:r>
              <a:rPr lang="en-US" sz="2400" dirty="0" err="1">
                <a:solidFill>
                  <a:schemeClr val="accent1">
                    <a:lumMod val="75000"/>
                  </a:schemeClr>
                </a:solidFill>
                <a:ea typeface="Nunito Sans Bold" pitchFamily="34" charset="-122"/>
                <a:cs typeface="Nunito Sans Bold" pitchFamily="34" charset="-120"/>
              </a:rPr>
              <a:t>multicéntrico</a:t>
            </a:r>
            <a:endParaRPr lang="en-US" sz="2400" b="1" u="sng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7" name="Text 4"/>
          <p:cNvSpPr/>
          <p:nvPr/>
        </p:nvSpPr>
        <p:spPr>
          <a:xfrm>
            <a:off x="711299" y="1389113"/>
            <a:ext cx="275332" cy="34419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ctr">
              <a:lnSpc>
                <a:spcPts val="2167"/>
              </a:lnSpc>
            </a:pPr>
            <a:endParaRPr lang="en-US" sz="2167" dirty="0"/>
          </a:p>
        </p:txBody>
      </p:sp>
      <p:sp>
        <p:nvSpPr>
          <p:cNvPr id="9" name="Text 6"/>
          <p:cNvSpPr/>
          <p:nvPr/>
        </p:nvSpPr>
        <p:spPr>
          <a:xfrm>
            <a:off x="1766987" y="1814810"/>
            <a:ext cx="5210473" cy="293688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>
              <a:lnSpc>
                <a:spcPts val="2292"/>
              </a:lnSpc>
            </a:pPr>
            <a:endParaRPr lang="en-US" sz="1417" dirty="0"/>
          </a:p>
        </p:txBody>
      </p:sp>
      <p:sp>
        <p:nvSpPr>
          <p:cNvPr id="34" name="Rectángulo 33">
            <a:extLst>
              <a:ext uri="{FF2B5EF4-FFF2-40B4-BE49-F238E27FC236}">
                <a16:creationId xmlns:a16="http://schemas.microsoft.com/office/drawing/2014/main" id="{F6F42EF9-FA4E-F5BB-8FE9-C76A2853F496}"/>
              </a:ext>
            </a:extLst>
          </p:cNvPr>
          <p:cNvSpPr/>
          <p:nvPr/>
        </p:nvSpPr>
        <p:spPr>
          <a:xfrm>
            <a:off x="10191023" y="6352183"/>
            <a:ext cx="2000977" cy="50581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grpSp>
        <p:nvGrpSpPr>
          <p:cNvPr id="35" name="Grupo 34">
            <a:extLst>
              <a:ext uri="{FF2B5EF4-FFF2-40B4-BE49-F238E27FC236}">
                <a16:creationId xmlns:a16="http://schemas.microsoft.com/office/drawing/2014/main" id="{4D0D2417-9167-277A-6313-D4C78AFF0CAC}"/>
              </a:ext>
            </a:extLst>
          </p:cNvPr>
          <p:cNvGrpSpPr/>
          <p:nvPr/>
        </p:nvGrpSpPr>
        <p:grpSpPr>
          <a:xfrm>
            <a:off x="0" y="6308793"/>
            <a:ext cx="12192000" cy="517764"/>
            <a:chOff x="0" y="6308793"/>
            <a:chExt cx="12192000" cy="517764"/>
          </a:xfrm>
        </p:grpSpPr>
        <p:cxnSp>
          <p:nvCxnSpPr>
            <p:cNvPr id="36" name="Conector recto 35">
              <a:extLst>
                <a:ext uri="{FF2B5EF4-FFF2-40B4-BE49-F238E27FC236}">
                  <a16:creationId xmlns:a16="http://schemas.microsoft.com/office/drawing/2014/main" id="{59FEE3C8-EC3F-CFF0-E6EA-07FB83EBB04C}"/>
                </a:ext>
              </a:extLst>
            </p:cNvPr>
            <p:cNvCxnSpPr/>
            <p:nvPr/>
          </p:nvCxnSpPr>
          <p:spPr>
            <a:xfrm>
              <a:off x="0" y="6616700"/>
              <a:ext cx="12192000" cy="0"/>
            </a:xfrm>
            <a:prstGeom prst="line">
              <a:avLst/>
            </a:prstGeom>
            <a:ln w="76200">
              <a:solidFill>
                <a:srgbClr val="00A2E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Conector recto 36">
              <a:extLst>
                <a:ext uri="{FF2B5EF4-FFF2-40B4-BE49-F238E27FC236}">
                  <a16:creationId xmlns:a16="http://schemas.microsoft.com/office/drawing/2014/main" id="{623A0719-547C-39A9-A3D3-8662B6F92347}"/>
                </a:ext>
              </a:extLst>
            </p:cNvPr>
            <p:cNvCxnSpPr/>
            <p:nvPr/>
          </p:nvCxnSpPr>
          <p:spPr>
            <a:xfrm>
              <a:off x="0" y="6743700"/>
              <a:ext cx="12192000" cy="0"/>
            </a:xfrm>
            <a:prstGeom prst="line">
              <a:avLst/>
            </a:prstGeom>
            <a:ln w="76200">
              <a:solidFill>
                <a:srgbClr val="8E7A8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8" name="Rectangle 16">
              <a:extLst>
                <a:ext uri="{FF2B5EF4-FFF2-40B4-BE49-F238E27FC236}">
                  <a16:creationId xmlns:a16="http://schemas.microsoft.com/office/drawing/2014/main" id="{A097EF39-9229-874D-428F-E65DBB6B0E82}"/>
                </a:ext>
              </a:extLst>
            </p:cNvPr>
            <p:cNvSpPr/>
            <p:nvPr/>
          </p:nvSpPr>
          <p:spPr>
            <a:xfrm>
              <a:off x="4957011" y="6308793"/>
              <a:ext cx="2057400" cy="504759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39" name="QuadreDeText 14">
              <a:extLst>
                <a:ext uri="{FF2B5EF4-FFF2-40B4-BE49-F238E27FC236}">
                  <a16:creationId xmlns:a16="http://schemas.microsoft.com/office/drawing/2014/main" id="{747F0CEF-5D95-A642-C627-AAA9B6C3AD94}"/>
                </a:ext>
              </a:extLst>
            </p:cNvPr>
            <p:cNvSpPr txBox="1"/>
            <p:nvPr/>
          </p:nvSpPr>
          <p:spPr>
            <a:xfrm>
              <a:off x="4426618" y="6457225"/>
              <a:ext cx="2828424" cy="3693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s-ES" dirty="0">
                  <a:solidFill>
                    <a:srgbClr val="0098DA"/>
                  </a:solidFill>
                  <a:effectLst/>
                  <a:latin typeface="Calibri" panose="020F050202020403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                   @SETHepatico</a:t>
              </a:r>
              <a:endParaRPr lang="es-ES" dirty="0">
                <a:solidFill>
                  <a:srgbClr val="0098DA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pic>
          <p:nvPicPr>
            <p:cNvPr id="40" name="Imagen 39" descr="Forma&#10;&#10;Descripción generada automáticamente con confianza media">
              <a:extLst>
                <a:ext uri="{FF2B5EF4-FFF2-40B4-BE49-F238E27FC236}">
                  <a16:creationId xmlns:a16="http://schemas.microsoft.com/office/drawing/2014/main" id="{22AFC5A8-548D-2497-0322-39358D6BDE87}"/>
                </a:ext>
              </a:extLst>
            </p:cNvPr>
            <p:cNvPicPr/>
            <p:nvPr/>
          </p:nvPicPr>
          <p:blipFill>
            <a:blip r:embed="rId3">
              <a:duotone>
                <a:schemeClr val="accent3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142409" y="6465216"/>
              <a:ext cx="353606" cy="361341"/>
            </a:xfrm>
            <a:prstGeom prst="rect">
              <a:avLst/>
            </a:prstGeom>
          </p:spPr>
        </p:pic>
      </p:grpSp>
      <p:graphicFrame>
        <p:nvGraphicFramePr>
          <p:cNvPr id="2" name="Tabla 1">
            <a:extLst>
              <a:ext uri="{FF2B5EF4-FFF2-40B4-BE49-F238E27FC236}">
                <a16:creationId xmlns:a16="http://schemas.microsoft.com/office/drawing/2014/main" id="{B3373118-67EB-18C7-9501-286DA7A5EBD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25500110"/>
              </p:ext>
            </p:extLst>
          </p:nvPr>
        </p:nvGraphicFramePr>
        <p:xfrm>
          <a:off x="544452" y="1265723"/>
          <a:ext cx="11279927" cy="1341120"/>
        </p:xfrm>
        <a:graphic>
          <a:graphicData uri="http://schemas.openxmlformats.org/drawingml/2006/table">
            <a:tbl>
              <a:tblPr>
                <a:tableStyleId>{22838BEF-8BB2-4498-84A7-C5851F593DF1}</a:tableStyleId>
              </a:tblPr>
              <a:tblGrid>
                <a:gridCol w="1361130">
                  <a:extLst>
                    <a:ext uri="{9D8B030D-6E8A-4147-A177-3AD203B41FA5}">
                      <a16:colId xmlns:a16="http://schemas.microsoft.com/office/drawing/2014/main" val="165617237"/>
                    </a:ext>
                  </a:extLst>
                </a:gridCol>
                <a:gridCol w="6624165">
                  <a:extLst>
                    <a:ext uri="{9D8B030D-6E8A-4147-A177-3AD203B41FA5}">
                      <a16:colId xmlns:a16="http://schemas.microsoft.com/office/drawing/2014/main" val="2323775277"/>
                    </a:ext>
                  </a:extLst>
                </a:gridCol>
                <a:gridCol w="3294632">
                  <a:extLst>
                    <a:ext uri="{9D8B030D-6E8A-4147-A177-3AD203B41FA5}">
                      <a16:colId xmlns:a16="http://schemas.microsoft.com/office/drawing/2014/main" val="1274383424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es-ES" sz="1400" b="1" dirty="0">
                          <a:solidFill>
                            <a:schemeClr val="bg1"/>
                          </a:solidFill>
                        </a:rPr>
                        <a:t>Fase</a:t>
                      </a:r>
                      <a:endParaRPr lang="es-ES" sz="14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" sz="1400" b="1" dirty="0">
                          <a:solidFill>
                            <a:schemeClr val="bg1"/>
                          </a:solidFill>
                        </a:rPr>
                        <a:t>Descripción</a:t>
                      </a:r>
                      <a:endParaRPr lang="es-ES" sz="14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" sz="1400" b="1" dirty="0">
                          <a:solidFill>
                            <a:schemeClr val="bg1"/>
                          </a:solidFill>
                        </a:rPr>
                        <a:t>Periodo (fecha corte datos)</a:t>
                      </a:r>
                      <a:endParaRPr lang="es-ES" sz="14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19111961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s-ES" sz="1400" b="1" dirty="0"/>
                        <a:t>Retrospectiva </a:t>
                      </a:r>
                      <a:r>
                        <a:rPr lang="es-ES" sz="1400" b="0" dirty="0"/>
                        <a:t>(planificada)</a:t>
                      </a:r>
                      <a:endParaRPr lang="es-ES" sz="1400" dirty="0"/>
                    </a:p>
                  </a:txBody>
                  <a:tcPr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" sz="1400" dirty="0"/>
                        <a:t>Pacientes con </a:t>
                      </a:r>
                      <a:r>
                        <a:rPr lang="es-ES" sz="1400" b="1" dirty="0"/>
                        <a:t>CHC tratados con IT</a:t>
                      </a:r>
                      <a:r>
                        <a:rPr lang="es-ES" sz="1400" dirty="0"/>
                        <a:t> </a:t>
                      </a:r>
                      <a:r>
                        <a:rPr lang="es-ES" sz="1400" b="0" dirty="0"/>
                        <a:t>que posteriormente han sido </a:t>
                      </a:r>
                      <a:r>
                        <a:rPr lang="es-ES" sz="1400" b="1" dirty="0"/>
                        <a:t>incluidos en lista activa de TH</a:t>
                      </a:r>
                      <a:r>
                        <a:rPr lang="es-ES" sz="1400" b="0" dirty="0"/>
                        <a:t>.</a:t>
                      </a:r>
                    </a:p>
                  </a:txBody>
                  <a:tcPr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" sz="1400" dirty="0"/>
                        <a:t>  </a:t>
                      </a:r>
                      <a:r>
                        <a:rPr lang="es-ES" sz="1400" b="1" dirty="0"/>
                        <a:t>31 diciembre 2025</a:t>
                      </a:r>
                      <a:r>
                        <a:rPr lang="es-ES" sz="1400" dirty="0"/>
                        <a:t>.</a:t>
                      </a:r>
                    </a:p>
                  </a:txBody>
                  <a:tcPr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94453178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s-ES" sz="1400" b="1" dirty="0"/>
                        <a:t>Prospectiva</a:t>
                      </a:r>
                      <a:endParaRPr lang="es-ES" sz="1400" dirty="0"/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" sz="1400" dirty="0"/>
                        <a:t>Seguimiento activo de los pacientes incluidos y </a:t>
                      </a:r>
                      <a:r>
                        <a:rPr lang="es-ES" sz="1400" b="1" dirty="0"/>
                        <a:t>nuevos casos</a:t>
                      </a:r>
                      <a:r>
                        <a:rPr lang="es-ES" sz="1400" dirty="0"/>
                        <a:t> que entren en lista de TH tras IT (recogida continua con análisis periódicos).</a:t>
                      </a: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" sz="1400" dirty="0"/>
                        <a:t> </a:t>
                      </a:r>
                      <a:r>
                        <a:rPr lang="es-ES" sz="1400" b="1" dirty="0"/>
                        <a:t>1 enero 2026 en adelante</a:t>
                      </a:r>
                      <a:r>
                        <a:rPr lang="es-ES" sz="1400" dirty="0"/>
                        <a:t>.</a:t>
                      </a: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58091247"/>
                  </a:ext>
                </a:extLst>
              </a:tr>
            </a:tbl>
          </a:graphicData>
        </a:graphic>
      </p:graphicFrame>
      <p:sp>
        <p:nvSpPr>
          <p:cNvPr id="4" name="Rectángulo redondeado 3">
            <a:extLst>
              <a:ext uri="{FF2B5EF4-FFF2-40B4-BE49-F238E27FC236}">
                <a16:creationId xmlns:a16="http://schemas.microsoft.com/office/drawing/2014/main" id="{E2BC6F5E-118A-2BC2-B6F2-3D57B4DCA8E0}"/>
              </a:ext>
            </a:extLst>
          </p:cNvPr>
          <p:cNvSpPr/>
          <p:nvPr/>
        </p:nvSpPr>
        <p:spPr>
          <a:xfrm>
            <a:off x="848965" y="3140101"/>
            <a:ext cx="3999627" cy="1738785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endParaRPr lang="es-ES" sz="1400" i="1" u="sng" dirty="0">
              <a:solidFill>
                <a:schemeClr val="tx1"/>
              </a:solidFill>
              <a:latin typeface="+mn-lt"/>
            </a:endParaRPr>
          </a:p>
          <a:p>
            <a:pPr lvl="0" algn="ctr"/>
            <a:r>
              <a:rPr lang="es-ES" sz="1400" u="sng" dirty="0">
                <a:solidFill>
                  <a:schemeClr val="tx1"/>
                </a:solidFill>
                <a:latin typeface="+mn-lt"/>
              </a:rPr>
              <a:t>1º corte datos </a:t>
            </a:r>
            <a:r>
              <a:rPr lang="es-ES" sz="1400" b="1" i="1" u="sng" dirty="0">
                <a:solidFill>
                  <a:schemeClr val="tx1"/>
                </a:solidFill>
                <a:latin typeface="+mn-lt"/>
              </a:rPr>
              <a:t>(fase retrospectiva</a:t>
            </a:r>
            <a:r>
              <a:rPr lang="es-ES" sz="1400" b="1" i="1" dirty="0">
                <a:solidFill>
                  <a:schemeClr val="tx1"/>
                </a:solidFill>
                <a:latin typeface="+mn-lt"/>
              </a:rPr>
              <a:t>):</a:t>
            </a:r>
          </a:p>
          <a:p>
            <a:pPr lvl="0"/>
            <a:endParaRPr lang="es-ES" sz="1400" b="1" i="1" dirty="0">
              <a:solidFill>
                <a:schemeClr val="tx1"/>
              </a:solidFill>
              <a:latin typeface="+mn-lt"/>
            </a:endParaRPr>
          </a:p>
          <a:p>
            <a:pPr lvl="0" algn="ctr"/>
            <a:r>
              <a:rPr lang="es-ES" sz="1400" b="1" i="1" dirty="0">
                <a:solidFill>
                  <a:schemeClr val="tx1"/>
                </a:solidFill>
                <a:latin typeface="+mn-lt"/>
              </a:rPr>
              <a:t>Pacientes incluidos en lista de TH hasta 31/12/25</a:t>
            </a:r>
          </a:p>
          <a:p>
            <a:pPr lvl="0" algn="ctr"/>
            <a:endParaRPr lang="es-ES" sz="1400" b="1" i="1" dirty="0">
              <a:solidFill>
                <a:schemeClr val="tx1"/>
              </a:solidFill>
            </a:endParaRPr>
          </a:p>
          <a:p>
            <a:pPr lvl="0" algn="ctr"/>
            <a:r>
              <a:rPr lang="es-ES" sz="1400" i="1" dirty="0">
                <a:solidFill>
                  <a:srgbClr val="FF0000"/>
                </a:solidFill>
              </a:rPr>
              <a:t>Fecha límite envío de datos (Excel): 28/02/26*</a:t>
            </a:r>
          </a:p>
          <a:p>
            <a:pPr lvl="0" algn="ctr"/>
            <a:r>
              <a:rPr lang="es-ES" sz="1400" dirty="0">
                <a:solidFill>
                  <a:schemeClr val="tx1"/>
                </a:solidFill>
              </a:rPr>
              <a:t>Análisis interino: resultados preliminares</a:t>
            </a:r>
          </a:p>
          <a:p>
            <a:pPr lvl="0"/>
            <a:endParaRPr lang="es-ES" sz="1600" dirty="0">
              <a:solidFill>
                <a:schemeClr val="tx1"/>
              </a:solidFill>
            </a:endParaRPr>
          </a:p>
        </p:txBody>
      </p:sp>
      <p:sp>
        <p:nvSpPr>
          <p:cNvPr id="5" name="Rectángulo redondeado 4">
            <a:extLst>
              <a:ext uri="{FF2B5EF4-FFF2-40B4-BE49-F238E27FC236}">
                <a16:creationId xmlns:a16="http://schemas.microsoft.com/office/drawing/2014/main" id="{F67E9227-E421-C57A-13BE-4F638E25DF86}"/>
              </a:ext>
            </a:extLst>
          </p:cNvPr>
          <p:cNvSpPr/>
          <p:nvPr/>
        </p:nvSpPr>
        <p:spPr>
          <a:xfrm>
            <a:off x="6756146" y="3112903"/>
            <a:ext cx="4018267" cy="1738773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endParaRPr lang="es-ES" sz="1600" i="1" u="sng" dirty="0">
              <a:solidFill>
                <a:schemeClr val="tx1"/>
              </a:solidFill>
              <a:latin typeface="+mn-lt"/>
            </a:endParaRPr>
          </a:p>
          <a:p>
            <a:pPr lvl="0" algn="ctr"/>
            <a:r>
              <a:rPr lang="es-ES" sz="1400" b="0" u="sng" dirty="0">
                <a:solidFill>
                  <a:schemeClr val="tx1"/>
                </a:solidFill>
              </a:rPr>
              <a:t>Recogida datos continua </a:t>
            </a:r>
            <a:r>
              <a:rPr lang="es-ES" sz="1400" b="1" i="1" u="sng" dirty="0">
                <a:solidFill>
                  <a:schemeClr val="tx1"/>
                </a:solidFill>
              </a:rPr>
              <a:t>(fase prospectiva)</a:t>
            </a:r>
            <a:r>
              <a:rPr lang="es-ES" sz="1400" b="1" u="sng" dirty="0">
                <a:solidFill>
                  <a:schemeClr val="tx1"/>
                </a:solidFill>
              </a:rPr>
              <a:t>:</a:t>
            </a:r>
          </a:p>
          <a:p>
            <a:pPr lvl="0" algn="ctr"/>
            <a:endParaRPr lang="es-ES" sz="1400" b="1" u="sng" dirty="0">
              <a:solidFill>
                <a:schemeClr val="tx1"/>
              </a:solidFill>
            </a:endParaRPr>
          </a:p>
          <a:p>
            <a:pPr lvl="0" algn="ctr"/>
            <a:r>
              <a:rPr lang="es-ES" sz="1400" b="1" i="1" dirty="0">
                <a:solidFill>
                  <a:schemeClr val="tx1"/>
                </a:solidFill>
              </a:rPr>
              <a:t>Pacientes incluidos en lista de TH desde 01/01/2026</a:t>
            </a:r>
          </a:p>
          <a:p>
            <a:pPr lvl="0" algn="ctr"/>
            <a:endParaRPr lang="es-ES" sz="1400" b="1" u="sng" dirty="0">
              <a:solidFill>
                <a:schemeClr val="tx1"/>
              </a:solidFill>
            </a:endParaRPr>
          </a:p>
          <a:p>
            <a:pPr lvl="0" algn="ctr"/>
            <a:r>
              <a:rPr lang="es-ES" sz="1400" dirty="0">
                <a:solidFill>
                  <a:schemeClr val="tx1"/>
                </a:solidFill>
              </a:rPr>
              <a:t>Análisis periódicos con nuevas fechas corte</a:t>
            </a:r>
          </a:p>
          <a:p>
            <a:pPr lvl="0"/>
            <a:endParaRPr lang="es-ES" sz="1600" dirty="0">
              <a:solidFill>
                <a:schemeClr val="tx1"/>
              </a:solidFill>
            </a:endParaRPr>
          </a:p>
        </p:txBody>
      </p:sp>
      <p:cxnSp>
        <p:nvCxnSpPr>
          <p:cNvPr id="8" name="Conector recto de flecha 7">
            <a:extLst>
              <a:ext uri="{FF2B5EF4-FFF2-40B4-BE49-F238E27FC236}">
                <a16:creationId xmlns:a16="http://schemas.microsoft.com/office/drawing/2014/main" id="{FC29D24E-A1FA-9D6F-D8FC-E9D76F88D363}"/>
              </a:ext>
            </a:extLst>
          </p:cNvPr>
          <p:cNvCxnSpPr/>
          <p:nvPr/>
        </p:nvCxnSpPr>
        <p:spPr>
          <a:xfrm>
            <a:off x="848965" y="5144373"/>
            <a:ext cx="10249478" cy="0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Elipse 9">
            <a:extLst>
              <a:ext uri="{FF2B5EF4-FFF2-40B4-BE49-F238E27FC236}">
                <a16:creationId xmlns:a16="http://schemas.microsoft.com/office/drawing/2014/main" id="{28B6C12A-2E88-B598-B2E6-496EDF9A05AC}"/>
              </a:ext>
            </a:extLst>
          </p:cNvPr>
          <p:cNvSpPr/>
          <p:nvPr/>
        </p:nvSpPr>
        <p:spPr>
          <a:xfrm>
            <a:off x="2596616" y="4928740"/>
            <a:ext cx="670095" cy="565393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200" dirty="0">
                <a:solidFill>
                  <a:schemeClr val="tx1"/>
                </a:solidFill>
              </a:rPr>
              <a:t>1ª fase</a:t>
            </a:r>
          </a:p>
        </p:txBody>
      </p:sp>
      <p:sp>
        <p:nvSpPr>
          <p:cNvPr id="11" name="Elipse 10">
            <a:extLst>
              <a:ext uri="{FF2B5EF4-FFF2-40B4-BE49-F238E27FC236}">
                <a16:creationId xmlns:a16="http://schemas.microsoft.com/office/drawing/2014/main" id="{98A44C98-5A8F-FA10-6215-F777E19E0D17}"/>
              </a:ext>
            </a:extLst>
          </p:cNvPr>
          <p:cNvSpPr/>
          <p:nvPr/>
        </p:nvSpPr>
        <p:spPr>
          <a:xfrm>
            <a:off x="8354078" y="4965521"/>
            <a:ext cx="670095" cy="565393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200" dirty="0">
                <a:solidFill>
                  <a:schemeClr val="tx1"/>
                </a:solidFill>
              </a:rPr>
              <a:t>2ª fase</a:t>
            </a:r>
          </a:p>
        </p:txBody>
      </p:sp>
      <p:sp>
        <p:nvSpPr>
          <p:cNvPr id="12" name="Rectángulo redondeado 11">
            <a:extLst>
              <a:ext uri="{FF2B5EF4-FFF2-40B4-BE49-F238E27FC236}">
                <a16:creationId xmlns:a16="http://schemas.microsoft.com/office/drawing/2014/main" id="{7F631D53-A93A-CBE5-E9EE-33DFD9069922}"/>
              </a:ext>
            </a:extLst>
          </p:cNvPr>
          <p:cNvSpPr/>
          <p:nvPr/>
        </p:nvSpPr>
        <p:spPr>
          <a:xfrm>
            <a:off x="4336311" y="5540654"/>
            <a:ext cx="2621761" cy="688402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s-ES" sz="1400" b="1" u="sng" dirty="0">
                <a:solidFill>
                  <a:schemeClr val="bg1"/>
                </a:solidFill>
              </a:rPr>
              <a:t>Difusión de resultados</a:t>
            </a:r>
          </a:p>
          <a:p>
            <a:pPr lvl="0" algn="ctr"/>
            <a:r>
              <a:rPr lang="es-ES" sz="1400" b="1" dirty="0">
                <a:solidFill>
                  <a:schemeClr val="bg1"/>
                </a:solidFill>
              </a:rPr>
              <a:t> </a:t>
            </a:r>
            <a:r>
              <a:rPr lang="es-ES" sz="1400" dirty="0">
                <a:latin typeface="+mj-lt"/>
              </a:rPr>
              <a:t>(</a:t>
            </a:r>
            <a:r>
              <a:rPr lang="en-US" sz="1400" dirty="0" err="1">
                <a:solidFill>
                  <a:schemeClr val="bg1"/>
                </a:solidFill>
                <a:latin typeface="+mj-lt"/>
              </a:rPr>
              <a:t>C</a:t>
            </a:r>
            <a:r>
              <a:rPr lang="en-US" sz="1400" dirty="0" err="1">
                <a:solidFill>
                  <a:schemeClr val="bg1"/>
                </a:solidFill>
                <a:latin typeface="+mj-lt"/>
                <a:ea typeface="Nunito Sans" pitchFamily="34" charset="-122"/>
                <a:cs typeface="Nunito Sans" pitchFamily="34" charset="-120"/>
              </a:rPr>
              <a:t>ongresos</a:t>
            </a:r>
            <a:r>
              <a:rPr lang="en-US" sz="1400" dirty="0">
                <a:solidFill>
                  <a:schemeClr val="bg1"/>
                </a:solidFill>
                <a:latin typeface="+mj-lt"/>
                <a:ea typeface="Nunito Sans" pitchFamily="34" charset="-122"/>
                <a:cs typeface="Nunito Sans" pitchFamily="34" charset="-120"/>
              </a:rPr>
              <a:t> y </a:t>
            </a:r>
            <a:r>
              <a:rPr lang="en-US" sz="1400" dirty="0" err="1">
                <a:solidFill>
                  <a:schemeClr val="bg1"/>
                </a:solidFill>
                <a:latin typeface="+mj-lt"/>
                <a:ea typeface="Nunito Sans" pitchFamily="34" charset="-122"/>
                <a:cs typeface="Nunito Sans" pitchFamily="34" charset="-120"/>
              </a:rPr>
              <a:t>revistas</a:t>
            </a:r>
            <a:r>
              <a:rPr lang="en-US" sz="1400" dirty="0">
                <a:solidFill>
                  <a:schemeClr val="bg1"/>
                </a:solidFill>
                <a:latin typeface="+mj-lt"/>
                <a:ea typeface="Nunito Sans" pitchFamily="34" charset="-122"/>
                <a:cs typeface="Nunito Sans" pitchFamily="34" charset="-120"/>
              </a:rPr>
              <a:t> </a:t>
            </a:r>
            <a:r>
              <a:rPr lang="en-US" sz="1400" dirty="0" err="1">
                <a:solidFill>
                  <a:schemeClr val="bg1"/>
                </a:solidFill>
                <a:latin typeface="+mj-lt"/>
                <a:ea typeface="Nunito Sans" pitchFamily="34" charset="-122"/>
                <a:cs typeface="Nunito Sans" pitchFamily="34" charset="-120"/>
              </a:rPr>
              <a:t>científicas</a:t>
            </a:r>
            <a:r>
              <a:rPr lang="en-US" sz="1400" dirty="0">
                <a:solidFill>
                  <a:schemeClr val="bg1"/>
                </a:solidFill>
                <a:latin typeface="+mj-lt"/>
                <a:ea typeface="Nunito Sans" pitchFamily="34" charset="-122"/>
                <a:cs typeface="Nunito Sans" pitchFamily="34" charset="-120"/>
              </a:rPr>
              <a:t>)</a:t>
            </a:r>
            <a:endParaRPr lang="es-ES" sz="1400" dirty="0">
              <a:solidFill>
                <a:schemeClr val="bg1"/>
              </a:solidFill>
              <a:latin typeface="+mj-lt"/>
            </a:endParaRPr>
          </a:p>
        </p:txBody>
      </p:sp>
      <p:cxnSp>
        <p:nvCxnSpPr>
          <p:cNvPr id="15" name="Conector recto de flecha 14">
            <a:extLst>
              <a:ext uri="{FF2B5EF4-FFF2-40B4-BE49-F238E27FC236}">
                <a16:creationId xmlns:a16="http://schemas.microsoft.com/office/drawing/2014/main" id="{C75EEDDC-76F4-34D1-8AA5-A1B9F8CBCB5F}"/>
              </a:ext>
            </a:extLst>
          </p:cNvPr>
          <p:cNvCxnSpPr>
            <a:cxnSpLocks/>
          </p:cNvCxnSpPr>
          <p:nvPr/>
        </p:nvCxnSpPr>
        <p:spPr>
          <a:xfrm>
            <a:off x="3182950" y="5464437"/>
            <a:ext cx="991181" cy="551658"/>
          </a:xfrm>
          <a:prstGeom prst="straightConnector1">
            <a:avLst/>
          </a:prstGeom>
          <a:ln w="38100">
            <a:solidFill>
              <a:schemeClr val="accent2"/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Conector recto de flecha 17">
            <a:extLst>
              <a:ext uri="{FF2B5EF4-FFF2-40B4-BE49-F238E27FC236}">
                <a16:creationId xmlns:a16="http://schemas.microsoft.com/office/drawing/2014/main" id="{B93EF2B5-18D4-BF1D-A690-36971063AAAE}"/>
              </a:ext>
            </a:extLst>
          </p:cNvPr>
          <p:cNvCxnSpPr>
            <a:cxnSpLocks/>
          </p:cNvCxnSpPr>
          <p:nvPr/>
        </p:nvCxnSpPr>
        <p:spPr>
          <a:xfrm flipH="1">
            <a:off x="7120252" y="5464437"/>
            <a:ext cx="1151229" cy="513718"/>
          </a:xfrm>
          <a:prstGeom prst="straightConnector1">
            <a:avLst/>
          </a:prstGeom>
          <a:ln w="38100">
            <a:solidFill>
              <a:schemeClr val="accent1">
                <a:lumMod val="60000"/>
                <a:lumOff val="40000"/>
              </a:schemeClr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429432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10" grpId="0" animBg="1"/>
      <p:bldP spid="11" grpId="0" animBg="1"/>
      <p:bldP spid="1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17334" y="813146"/>
            <a:ext cx="4134843" cy="516732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>
              <a:lnSpc>
                <a:spcPts val="4042"/>
              </a:lnSpc>
            </a:pPr>
            <a:r>
              <a:rPr lang="en-US" sz="3250" b="1" dirty="0">
                <a:solidFill>
                  <a:schemeClr val="accent1">
                    <a:lumMod val="75000"/>
                  </a:schemeClr>
                </a:solidFill>
                <a:ea typeface="Instrument Sans Semi Bold" pitchFamily="34" charset="-122"/>
                <a:cs typeface="Instrument Sans Semi Bold" pitchFamily="34" charset="-120"/>
              </a:rPr>
              <a:t>Variables de estudio</a:t>
            </a:r>
            <a:endParaRPr lang="en-US" sz="325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Shape 1"/>
          <p:cNvSpPr/>
          <p:nvPr/>
        </p:nvSpPr>
        <p:spPr>
          <a:xfrm>
            <a:off x="661492" y="1849735"/>
            <a:ext cx="5351859" cy="1920280"/>
          </a:xfrm>
          <a:prstGeom prst="roundRect">
            <a:avLst>
              <a:gd name="adj" fmla="val 7752"/>
            </a:avLst>
          </a:prstGeom>
          <a:solidFill>
            <a:schemeClr val="bg1">
              <a:lumMod val="95000"/>
            </a:schemeClr>
          </a:solidFill>
          <a:ln/>
        </p:spPr>
        <p:txBody>
          <a:bodyPr/>
          <a:lstStyle/>
          <a:p>
            <a:endParaRPr lang="es-ES" sz="1500"/>
          </a:p>
        </p:txBody>
      </p:sp>
      <p:sp>
        <p:nvSpPr>
          <p:cNvPr id="4" name="Text 2"/>
          <p:cNvSpPr/>
          <p:nvPr/>
        </p:nvSpPr>
        <p:spPr>
          <a:xfrm>
            <a:off x="826790" y="2015033"/>
            <a:ext cx="2246610" cy="258465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>
              <a:lnSpc>
                <a:spcPts val="2000"/>
              </a:lnSpc>
            </a:pPr>
            <a:r>
              <a:rPr lang="en-US" sz="1625" b="1" dirty="0">
                <a:solidFill>
                  <a:srgbClr val="000000"/>
                </a:solidFill>
                <a:latin typeface="Instrument Sans Semi Bold" pitchFamily="34" charset="0"/>
                <a:ea typeface="Instrument Sans Semi Bold" pitchFamily="34" charset="-122"/>
                <a:cs typeface="Instrument Sans Semi Bold" pitchFamily="34" charset="-120"/>
              </a:rPr>
              <a:t>Características basales</a:t>
            </a:r>
            <a:endParaRPr lang="en-US" sz="1625" b="1" dirty="0"/>
          </a:p>
        </p:txBody>
      </p:sp>
      <p:sp>
        <p:nvSpPr>
          <p:cNvPr id="6" name="Text 4"/>
          <p:cNvSpPr/>
          <p:nvPr/>
        </p:nvSpPr>
        <p:spPr>
          <a:xfrm>
            <a:off x="826790" y="2394953"/>
            <a:ext cx="5021263" cy="264617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285739" indent="-285739">
              <a:lnSpc>
                <a:spcPts val="2083"/>
              </a:lnSpc>
              <a:buSzPct val="100000"/>
              <a:buChar char="•"/>
            </a:pPr>
            <a:r>
              <a:rPr lang="en-US" sz="1292" dirty="0" err="1">
                <a:solidFill>
                  <a:srgbClr val="000000"/>
                </a:solidFill>
                <a:latin typeface="Instrument Sans Medium" pitchFamily="34" charset="0"/>
                <a:ea typeface="Instrument Sans Medium" pitchFamily="34" charset="-122"/>
                <a:cs typeface="Instrument Sans Medium" pitchFamily="34" charset="-120"/>
              </a:rPr>
              <a:t>Etiología</a:t>
            </a:r>
            <a:r>
              <a:rPr lang="en-US" sz="1292" dirty="0">
                <a:solidFill>
                  <a:srgbClr val="000000"/>
                </a:solidFill>
                <a:latin typeface="Instrument Sans Medium" pitchFamily="34" charset="0"/>
                <a:ea typeface="Instrument Sans Medium" pitchFamily="34" charset="-122"/>
                <a:cs typeface="Instrument Sans Medium" pitchFamily="34" charset="-120"/>
              </a:rPr>
              <a:t> </a:t>
            </a:r>
            <a:r>
              <a:rPr lang="en-US" sz="1292" dirty="0" err="1">
                <a:solidFill>
                  <a:srgbClr val="000000"/>
                </a:solidFill>
                <a:latin typeface="Instrument Sans Medium" pitchFamily="34" charset="0"/>
                <a:ea typeface="Instrument Sans Medium" pitchFamily="34" charset="-122"/>
                <a:cs typeface="Instrument Sans Medium" pitchFamily="34" charset="-120"/>
              </a:rPr>
              <a:t>hepatopatía</a:t>
            </a:r>
            <a:endParaRPr lang="en-US" sz="1292" dirty="0"/>
          </a:p>
        </p:txBody>
      </p:sp>
      <p:sp>
        <p:nvSpPr>
          <p:cNvPr id="7" name="Text 5"/>
          <p:cNvSpPr/>
          <p:nvPr/>
        </p:nvSpPr>
        <p:spPr>
          <a:xfrm>
            <a:off x="826790" y="2717413"/>
            <a:ext cx="5021263" cy="264617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285739" indent="-285739">
              <a:lnSpc>
                <a:spcPts val="2083"/>
              </a:lnSpc>
              <a:buSzPct val="100000"/>
              <a:buChar char="•"/>
            </a:pPr>
            <a:r>
              <a:rPr lang="en-US" sz="1292" dirty="0">
                <a:solidFill>
                  <a:srgbClr val="000000"/>
                </a:solidFill>
                <a:latin typeface="Instrument Sans Medium" pitchFamily="34" charset="0"/>
                <a:ea typeface="Instrument Sans Medium" pitchFamily="34" charset="-122"/>
                <a:cs typeface="Instrument Sans Medium" pitchFamily="34" charset="-120"/>
              </a:rPr>
              <a:t>Estadiaje tumoral inicial</a:t>
            </a:r>
            <a:endParaRPr lang="en-US" sz="1292" dirty="0"/>
          </a:p>
        </p:txBody>
      </p:sp>
      <p:sp>
        <p:nvSpPr>
          <p:cNvPr id="8" name="Text 6"/>
          <p:cNvSpPr/>
          <p:nvPr/>
        </p:nvSpPr>
        <p:spPr>
          <a:xfrm>
            <a:off x="826790" y="2983567"/>
            <a:ext cx="5021263" cy="264617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285739" indent="-285739">
              <a:lnSpc>
                <a:spcPts val="2083"/>
              </a:lnSpc>
              <a:buSzPct val="100000"/>
              <a:buChar char="•"/>
            </a:pPr>
            <a:r>
              <a:rPr lang="en-US" sz="1292" dirty="0">
                <a:solidFill>
                  <a:srgbClr val="000000"/>
                </a:solidFill>
                <a:latin typeface="Instrument Sans Medium" pitchFamily="34" charset="0"/>
                <a:ea typeface="Instrument Sans Medium" pitchFamily="34" charset="-122"/>
                <a:cs typeface="Instrument Sans Medium" pitchFamily="34" charset="-120"/>
              </a:rPr>
              <a:t>Función hepática (Child-Pugh, MELD, ALBI)</a:t>
            </a:r>
            <a:endParaRPr lang="en-US" sz="1292" dirty="0"/>
          </a:p>
        </p:txBody>
      </p:sp>
      <p:sp>
        <p:nvSpPr>
          <p:cNvPr id="9" name="Shape 7"/>
          <p:cNvSpPr/>
          <p:nvPr/>
        </p:nvSpPr>
        <p:spPr>
          <a:xfrm>
            <a:off x="6178650" y="1849735"/>
            <a:ext cx="5351859" cy="1920280"/>
          </a:xfrm>
          <a:prstGeom prst="roundRect">
            <a:avLst>
              <a:gd name="adj" fmla="val 7752"/>
            </a:avLst>
          </a:prstGeom>
          <a:solidFill>
            <a:srgbClr val="CDDAFA"/>
          </a:solidFill>
          <a:ln/>
        </p:spPr>
        <p:txBody>
          <a:bodyPr/>
          <a:lstStyle/>
          <a:p>
            <a:endParaRPr lang="es-ES" sz="1500"/>
          </a:p>
        </p:txBody>
      </p:sp>
      <p:sp>
        <p:nvSpPr>
          <p:cNvPr id="10" name="Text 8"/>
          <p:cNvSpPr/>
          <p:nvPr/>
        </p:nvSpPr>
        <p:spPr>
          <a:xfrm>
            <a:off x="6343947" y="2015033"/>
            <a:ext cx="3063082" cy="258465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>
              <a:lnSpc>
                <a:spcPts val="2000"/>
              </a:lnSpc>
            </a:pPr>
            <a:r>
              <a:rPr lang="en-US" sz="1625" b="1" dirty="0">
                <a:solidFill>
                  <a:srgbClr val="000000"/>
                </a:solidFill>
                <a:latin typeface="Instrument Sans Semi Bold" pitchFamily="34" charset="0"/>
                <a:ea typeface="Instrument Sans Semi Bold" pitchFamily="34" charset="-122"/>
                <a:cs typeface="Instrument Sans Semi Bold" pitchFamily="34" charset="-120"/>
              </a:rPr>
              <a:t>Tratamiento con inmunoterapia</a:t>
            </a:r>
            <a:endParaRPr lang="en-US" sz="1625" b="1" dirty="0"/>
          </a:p>
        </p:txBody>
      </p:sp>
      <p:sp>
        <p:nvSpPr>
          <p:cNvPr id="11" name="Text 9"/>
          <p:cNvSpPr/>
          <p:nvPr/>
        </p:nvSpPr>
        <p:spPr>
          <a:xfrm>
            <a:off x="6343948" y="2372717"/>
            <a:ext cx="5021263" cy="264617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285739" indent="-285739">
              <a:lnSpc>
                <a:spcPts val="2083"/>
              </a:lnSpc>
              <a:buSzPct val="100000"/>
              <a:buChar char="•"/>
            </a:pPr>
            <a:r>
              <a:rPr lang="en-US" sz="1292" dirty="0">
                <a:solidFill>
                  <a:srgbClr val="000000"/>
                </a:solidFill>
                <a:latin typeface="Instrument Sans Medium" pitchFamily="34" charset="0"/>
                <a:ea typeface="Instrument Sans Medium" pitchFamily="34" charset="-122"/>
                <a:cs typeface="Instrument Sans Medium" pitchFamily="34" charset="-120"/>
              </a:rPr>
              <a:t>Tipo de IT utilizada</a:t>
            </a:r>
            <a:endParaRPr lang="en-US" sz="1292" dirty="0"/>
          </a:p>
        </p:txBody>
      </p:sp>
      <p:sp>
        <p:nvSpPr>
          <p:cNvPr id="12" name="Text 10"/>
          <p:cNvSpPr/>
          <p:nvPr/>
        </p:nvSpPr>
        <p:spPr>
          <a:xfrm>
            <a:off x="6343948" y="2695178"/>
            <a:ext cx="5021263" cy="264617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285739" indent="-285739">
              <a:lnSpc>
                <a:spcPts val="2083"/>
              </a:lnSpc>
              <a:buSzPct val="100000"/>
              <a:buChar char="•"/>
            </a:pPr>
            <a:r>
              <a:rPr lang="en-US" sz="1292" dirty="0" err="1">
                <a:solidFill>
                  <a:srgbClr val="000000"/>
                </a:solidFill>
                <a:latin typeface="Instrument Sans Medium" pitchFamily="34" charset="0"/>
                <a:ea typeface="Instrument Sans Medium" pitchFamily="34" charset="-122"/>
                <a:cs typeface="Instrument Sans Medium" pitchFamily="34" charset="-120"/>
              </a:rPr>
              <a:t>Duración</a:t>
            </a:r>
            <a:endParaRPr lang="en-US" sz="1292" dirty="0"/>
          </a:p>
        </p:txBody>
      </p:sp>
      <p:sp>
        <p:nvSpPr>
          <p:cNvPr id="13" name="Text 11"/>
          <p:cNvSpPr/>
          <p:nvPr/>
        </p:nvSpPr>
        <p:spPr>
          <a:xfrm>
            <a:off x="6343948" y="3017639"/>
            <a:ext cx="5021263" cy="264617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285739" indent="-285739">
              <a:lnSpc>
                <a:spcPts val="2083"/>
              </a:lnSpc>
              <a:buSzPct val="100000"/>
              <a:buChar char="•"/>
            </a:pPr>
            <a:r>
              <a:rPr lang="en-US" sz="1292" dirty="0">
                <a:solidFill>
                  <a:srgbClr val="000000"/>
                </a:solidFill>
                <a:latin typeface="Instrument Sans Medium" pitchFamily="34" charset="0"/>
                <a:ea typeface="Instrument Sans Medium" pitchFamily="34" charset="-122"/>
                <a:cs typeface="Instrument Sans Medium" pitchFamily="34" charset="-120"/>
              </a:rPr>
              <a:t>Respuesta tumoral</a:t>
            </a:r>
            <a:endParaRPr lang="en-US" sz="1292" dirty="0"/>
          </a:p>
        </p:txBody>
      </p:sp>
      <p:sp>
        <p:nvSpPr>
          <p:cNvPr id="14" name="Text 12"/>
          <p:cNvSpPr/>
          <p:nvPr/>
        </p:nvSpPr>
        <p:spPr>
          <a:xfrm>
            <a:off x="6343948" y="3340100"/>
            <a:ext cx="5021263" cy="264617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285739" indent="-285739">
              <a:lnSpc>
                <a:spcPts val="2083"/>
              </a:lnSpc>
              <a:buSzPct val="100000"/>
              <a:buChar char="•"/>
            </a:pPr>
            <a:r>
              <a:rPr lang="en-US" sz="1292" dirty="0">
                <a:solidFill>
                  <a:srgbClr val="000000"/>
                </a:solidFill>
                <a:latin typeface="Instrument Sans Medium" pitchFamily="34" charset="0"/>
                <a:ea typeface="Instrument Sans Medium" pitchFamily="34" charset="-122"/>
                <a:cs typeface="Instrument Sans Medium" pitchFamily="34" charset="-120"/>
              </a:rPr>
              <a:t>Efectos adversos inmunomediados</a:t>
            </a:r>
            <a:endParaRPr lang="en-US" sz="1292" dirty="0"/>
          </a:p>
        </p:txBody>
      </p:sp>
      <p:sp>
        <p:nvSpPr>
          <p:cNvPr id="15" name="Shape 13"/>
          <p:cNvSpPr/>
          <p:nvPr/>
        </p:nvSpPr>
        <p:spPr>
          <a:xfrm>
            <a:off x="661492" y="3935312"/>
            <a:ext cx="5351859" cy="2108649"/>
          </a:xfrm>
          <a:prstGeom prst="roundRect">
            <a:avLst>
              <a:gd name="adj" fmla="val 7752"/>
            </a:avLst>
          </a:prstGeom>
          <a:solidFill>
            <a:srgbClr val="E8EEFC"/>
          </a:solidFill>
          <a:ln/>
        </p:spPr>
        <p:txBody>
          <a:bodyPr/>
          <a:lstStyle/>
          <a:p>
            <a:endParaRPr lang="es-ES" sz="1500"/>
          </a:p>
        </p:txBody>
      </p:sp>
      <p:sp>
        <p:nvSpPr>
          <p:cNvPr id="16" name="Text 14"/>
          <p:cNvSpPr/>
          <p:nvPr/>
        </p:nvSpPr>
        <p:spPr>
          <a:xfrm>
            <a:off x="826790" y="4100612"/>
            <a:ext cx="2067421" cy="258465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>
              <a:lnSpc>
                <a:spcPts val="2000"/>
              </a:lnSpc>
            </a:pPr>
            <a:r>
              <a:rPr lang="en-US" sz="1625" b="1" dirty="0">
                <a:solidFill>
                  <a:srgbClr val="000000"/>
                </a:solidFill>
                <a:latin typeface="Instrument Sans Semi Bold" pitchFamily="34" charset="0"/>
                <a:ea typeface="Instrument Sans Semi Bold" pitchFamily="34" charset="-122"/>
                <a:cs typeface="Instrument Sans Semi Bold" pitchFamily="34" charset="-120"/>
              </a:rPr>
              <a:t>Trasplante hepático</a:t>
            </a:r>
            <a:endParaRPr lang="en-US" sz="1625" b="1" dirty="0"/>
          </a:p>
        </p:txBody>
      </p:sp>
      <p:sp>
        <p:nvSpPr>
          <p:cNvPr id="17" name="Text 15"/>
          <p:cNvSpPr/>
          <p:nvPr/>
        </p:nvSpPr>
        <p:spPr>
          <a:xfrm>
            <a:off x="826790" y="4458295"/>
            <a:ext cx="5021263" cy="264617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285739" indent="-285739">
              <a:lnSpc>
                <a:spcPts val="2083"/>
              </a:lnSpc>
              <a:buSzPct val="100000"/>
              <a:buChar char="•"/>
            </a:pPr>
            <a:r>
              <a:rPr lang="en-US" sz="1292" dirty="0">
                <a:solidFill>
                  <a:srgbClr val="000000"/>
                </a:solidFill>
                <a:latin typeface="Instrument Sans Medium" pitchFamily="34" charset="0"/>
                <a:ea typeface="Instrument Sans Medium" pitchFamily="34" charset="-122"/>
                <a:cs typeface="Instrument Sans Medium" pitchFamily="34" charset="-120"/>
              </a:rPr>
              <a:t>Criterios de selección aplicados</a:t>
            </a:r>
            <a:endParaRPr lang="en-US" sz="1292" dirty="0"/>
          </a:p>
        </p:txBody>
      </p:sp>
      <p:sp>
        <p:nvSpPr>
          <p:cNvPr id="18" name="Text 16"/>
          <p:cNvSpPr/>
          <p:nvPr/>
        </p:nvSpPr>
        <p:spPr>
          <a:xfrm>
            <a:off x="826790" y="4780757"/>
            <a:ext cx="5021263" cy="264617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285739" indent="-285739">
              <a:lnSpc>
                <a:spcPts val="2083"/>
              </a:lnSpc>
              <a:buSzPct val="100000"/>
              <a:buChar char="•"/>
            </a:pPr>
            <a:r>
              <a:rPr lang="en-US" sz="1292" dirty="0">
                <a:solidFill>
                  <a:srgbClr val="000000"/>
                </a:solidFill>
                <a:latin typeface="Instrument Sans Medium" pitchFamily="34" charset="0"/>
                <a:ea typeface="Instrument Sans Medium" pitchFamily="34" charset="-122"/>
                <a:cs typeface="Instrument Sans Medium" pitchFamily="34" charset="-120"/>
              </a:rPr>
              <a:t>Tiempo entre fin de IT y TH</a:t>
            </a:r>
            <a:endParaRPr lang="en-US" sz="1292" dirty="0"/>
          </a:p>
        </p:txBody>
      </p:sp>
      <p:sp>
        <p:nvSpPr>
          <p:cNvPr id="19" name="Text 17"/>
          <p:cNvSpPr/>
          <p:nvPr/>
        </p:nvSpPr>
        <p:spPr>
          <a:xfrm>
            <a:off x="819567" y="5339230"/>
            <a:ext cx="5021263" cy="264617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285739" indent="-285739">
              <a:lnSpc>
                <a:spcPts val="2083"/>
              </a:lnSpc>
              <a:buSzPct val="100000"/>
              <a:buChar char="•"/>
            </a:pPr>
            <a:r>
              <a:rPr lang="en-US" sz="1292" dirty="0">
                <a:solidFill>
                  <a:srgbClr val="000000"/>
                </a:solidFill>
                <a:latin typeface="Instrument Sans Medium" pitchFamily="34" charset="0"/>
                <a:ea typeface="Instrument Sans Medium" pitchFamily="34" charset="-122"/>
                <a:cs typeface="Instrument Sans Medium" pitchFamily="34" charset="-120"/>
              </a:rPr>
              <a:t>Hallazgos anatomopatológicos</a:t>
            </a:r>
            <a:endParaRPr lang="en-US" sz="1292" dirty="0"/>
          </a:p>
        </p:txBody>
      </p:sp>
      <p:sp>
        <p:nvSpPr>
          <p:cNvPr id="20" name="Text 18"/>
          <p:cNvSpPr/>
          <p:nvPr/>
        </p:nvSpPr>
        <p:spPr>
          <a:xfrm>
            <a:off x="826790" y="5627596"/>
            <a:ext cx="5021263" cy="264617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285739" indent="-285739">
              <a:lnSpc>
                <a:spcPts val="2083"/>
              </a:lnSpc>
              <a:buSzPct val="100000"/>
              <a:buChar char="•"/>
            </a:pPr>
            <a:r>
              <a:rPr lang="en-US" sz="1292" dirty="0">
                <a:solidFill>
                  <a:srgbClr val="000000"/>
                </a:solidFill>
                <a:latin typeface="Instrument Sans Medium" pitchFamily="34" charset="0"/>
                <a:ea typeface="Instrument Sans Medium" pitchFamily="34" charset="-122"/>
                <a:cs typeface="Instrument Sans Medium" pitchFamily="34" charset="-120"/>
              </a:rPr>
              <a:t>Complicaciones postrasplante</a:t>
            </a:r>
            <a:endParaRPr lang="en-US" sz="1292" dirty="0"/>
          </a:p>
        </p:txBody>
      </p:sp>
      <p:sp>
        <p:nvSpPr>
          <p:cNvPr id="21" name="Shape 19"/>
          <p:cNvSpPr/>
          <p:nvPr/>
        </p:nvSpPr>
        <p:spPr>
          <a:xfrm>
            <a:off x="6178650" y="3935313"/>
            <a:ext cx="5351859" cy="1920280"/>
          </a:xfrm>
          <a:prstGeom prst="roundRect">
            <a:avLst>
              <a:gd name="adj" fmla="val 7752"/>
            </a:avLst>
          </a:prstGeom>
          <a:solidFill>
            <a:schemeClr val="accent6">
              <a:lumMod val="20000"/>
              <a:lumOff val="80000"/>
            </a:schemeClr>
          </a:solidFill>
          <a:ln/>
        </p:spPr>
        <p:txBody>
          <a:bodyPr/>
          <a:lstStyle/>
          <a:p>
            <a:endParaRPr lang="es-ES" sz="1500"/>
          </a:p>
        </p:txBody>
      </p:sp>
      <p:sp>
        <p:nvSpPr>
          <p:cNvPr id="22" name="Text 20"/>
          <p:cNvSpPr/>
          <p:nvPr/>
        </p:nvSpPr>
        <p:spPr>
          <a:xfrm>
            <a:off x="6343948" y="4100612"/>
            <a:ext cx="2067421" cy="258465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>
              <a:lnSpc>
                <a:spcPts val="2000"/>
              </a:lnSpc>
            </a:pPr>
            <a:r>
              <a:rPr lang="en-US" sz="1625" b="1" dirty="0">
                <a:solidFill>
                  <a:srgbClr val="000000"/>
                </a:solidFill>
                <a:latin typeface="Instrument Sans Semi Bold" pitchFamily="34" charset="0"/>
                <a:ea typeface="Instrument Sans Semi Bold" pitchFamily="34" charset="-122"/>
                <a:cs typeface="Instrument Sans Semi Bold" pitchFamily="34" charset="-120"/>
              </a:rPr>
              <a:t>Seguimiento</a:t>
            </a:r>
            <a:endParaRPr lang="en-US" sz="1625" b="1" dirty="0"/>
          </a:p>
        </p:txBody>
      </p:sp>
      <p:sp>
        <p:nvSpPr>
          <p:cNvPr id="23" name="Text 21"/>
          <p:cNvSpPr/>
          <p:nvPr/>
        </p:nvSpPr>
        <p:spPr>
          <a:xfrm>
            <a:off x="6343948" y="4458295"/>
            <a:ext cx="5021263" cy="264617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285739" indent="-285739">
              <a:lnSpc>
                <a:spcPts val="2083"/>
              </a:lnSpc>
              <a:buSzPct val="100000"/>
              <a:buChar char="•"/>
            </a:pPr>
            <a:r>
              <a:rPr lang="en-US" sz="1292" dirty="0">
                <a:solidFill>
                  <a:srgbClr val="000000"/>
                </a:solidFill>
                <a:latin typeface="Instrument Sans Medium" pitchFamily="34" charset="0"/>
                <a:ea typeface="Instrument Sans Medium" pitchFamily="34" charset="-122"/>
                <a:cs typeface="Instrument Sans Medium" pitchFamily="34" charset="-120"/>
              </a:rPr>
              <a:t>Incidencia de rechazo</a:t>
            </a:r>
            <a:endParaRPr lang="en-US" sz="1292" dirty="0"/>
          </a:p>
        </p:txBody>
      </p:sp>
      <p:sp>
        <p:nvSpPr>
          <p:cNvPr id="24" name="Text 22"/>
          <p:cNvSpPr/>
          <p:nvPr/>
        </p:nvSpPr>
        <p:spPr>
          <a:xfrm>
            <a:off x="6343948" y="4780757"/>
            <a:ext cx="5021263" cy="264617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285739" indent="-285739">
              <a:lnSpc>
                <a:spcPts val="2083"/>
              </a:lnSpc>
              <a:buSzPct val="100000"/>
              <a:buChar char="•"/>
            </a:pPr>
            <a:r>
              <a:rPr lang="en-US" sz="1292" dirty="0">
                <a:solidFill>
                  <a:srgbClr val="000000"/>
                </a:solidFill>
                <a:latin typeface="Instrument Sans Medium" pitchFamily="34" charset="0"/>
                <a:ea typeface="Instrument Sans Medium" pitchFamily="34" charset="-122"/>
                <a:cs typeface="Instrument Sans Medium" pitchFamily="34" charset="-120"/>
              </a:rPr>
              <a:t>Recurrencia tumoral</a:t>
            </a:r>
            <a:endParaRPr lang="en-US" sz="1292" dirty="0"/>
          </a:p>
        </p:txBody>
      </p:sp>
      <p:sp>
        <p:nvSpPr>
          <p:cNvPr id="25" name="Text 23"/>
          <p:cNvSpPr/>
          <p:nvPr/>
        </p:nvSpPr>
        <p:spPr>
          <a:xfrm>
            <a:off x="6343948" y="5103217"/>
            <a:ext cx="5021263" cy="264617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285739" indent="-285739">
              <a:lnSpc>
                <a:spcPts val="2083"/>
              </a:lnSpc>
              <a:buSzPct val="100000"/>
              <a:buChar char="•"/>
            </a:pPr>
            <a:r>
              <a:rPr lang="en-US" sz="1292" dirty="0">
                <a:solidFill>
                  <a:srgbClr val="000000"/>
                </a:solidFill>
                <a:latin typeface="Instrument Sans Medium" pitchFamily="34" charset="0"/>
                <a:ea typeface="Instrument Sans Medium" pitchFamily="34" charset="-122"/>
                <a:cs typeface="Instrument Sans Medium" pitchFamily="34" charset="-120"/>
              </a:rPr>
              <a:t>Supervivencia global</a:t>
            </a:r>
            <a:endParaRPr lang="en-US" sz="1292" dirty="0"/>
          </a:p>
        </p:txBody>
      </p:sp>
      <p:sp>
        <p:nvSpPr>
          <p:cNvPr id="26" name="Text 24"/>
          <p:cNvSpPr/>
          <p:nvPr/>
        </p:nvSpPr>
        <p:spPr>
          <a:xfrm>
            <a:off x="6343948" y="5425678"/>
            <a:ext cx="5021263" cy="264617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285739" indent="-285739">
              <a:lnSpc>
                <a:spcPts val="2083"/>
              </a:lnSpc>
              <a:buSzPct val="100000"/>
              <a:buChar char="•"/>
            </a:pPr>
            <a:r>
              <a:rPr lang="en-US" sz="1292" dirty="0">
                <a:solidFill>
                  <a:srgbClr val="000000"/>
                </a:solidFill>
                <a:latin typeface="Instrument Sans Medium" pitchFamily="34" charset="0"/>
                <a:ea typeface="Instrument Sans Medium" pitchFamily="34" charset="-122"/>
                <a:cs typeface="Instrument Sans Medium" pitchFamily="34" charset="-120"/>
              </a:rPr>
              <a:t>Supervivencia libre de enfermedad</a:t>
            </a:r>
            <a:endParaRPr lang="en-US" sz="1292" dirty="0"/>
          </a:p>
        </p:txBody>
      </p:sp>
      <p:sp>
        <p:nvSpPr>
          <p:cNvPr id="27" name="Rectángulo 26">
            <a:extLst>
              <a:ext uri="{FF2B5EF4-FFF2-40B4-BE49-F238E27FC236}">
                <a16:creationId xmlns:a16="http://schemas.microsoft.com/office/drawing/2014/main" id="{0F7DCB88-254E-3B18-1977-F5BE947BC807}"/>
              </a:ext>
            </a:extLst>
          </p:cNvPr>
          <p:cNvSpPr/>
          <p:nvPr/>
        </p:nvSpPr>
        <p:spPr>
          <a:xfrm>
            <a:off x="10325100" y="6378575"/>
            <a:ext cx="1866900" cy="47942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grpSp>
        <p:nvGrpSpPr>
          <p:cNvPr id="28" name="Grupo 27">
            <a:extLst>
              <a:ext uri="{FF2B5EF4-FFF2-40B4-BE49-F238E27FC236}">
                <a16:creationId xmlns:a16="http://schemas.microsoft.com/office/drawing/2014/main" id="{BCA8E0D9-D42E-9501-829E-924BC990CC41}"/>
              </a:ext>
            </a:extLst>
          </p:cNvPr>
          <p:cNvGrpSpPr/>
          <p:nvPr/>
        </p:nvGrpSpPr>
        <p:grpSpPr>
          <a:xfrm>
            <a:off x="0" y="6308793"/>
            <a:ext cx="12192000" cy="517764"/>
            <a:chOff x="0" y="6308793"/>
            <a:chExt cx="12192000" cy="517764"/>
          </a:xfrm>
        </p:grpSpPr>
        <p:cxnSp>
          <p:nvCxnSpPr>
            <p:cNvPr id="29" name="Conector recto 28">
              <a:extLst>
                <a:ext uri="{FF2B5EF4-FFF2-40B4-BE49-F238E27FC236}">
                  <a16:creationId xmlns:a16="http://schemas.microsoft.com/office/drawing/2014/main" id="{79FFAEB2-8212-46B6-4A09-DA79DAC2FA4A}"/>
                </a:ext>
              </a:extLst>
            </p:cNvPr>
            <p:cNvCxnSpPr/>
            <p:nvPr/>
          </p:nvCxnSpPr>
          <p:spPr>
            <a:xfrm>
              <a:off x="0" y="6616700"/>
              <a:ext cx="12192000" cy="0"/>
            </a:xfrm>
            <a:prstGeom prst="line">
              <a:avLst/>
            </a:prstGeom>
            <a:ln w="76200">
              <a:solidFill>
                <a:srgbClr val="00A2E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Conector recto 29">
              <a:extLst>
                <a:ext uri="{FF2B5EF4-FFF2-40B4-BE49-F238E27FC236}">
                  <a16:creationId xmlns:a16="http://schemas.microsoft.com/office/drawing/2014/main" id="{FF322EF5-C374-4E18-248D-9354B0B5F920}"/>
                </a:ext>
              </a:extLst>
            </p:cNvPr>
            <p:cNvCxnSpPr/>
            <p:nvPr/>
          </p:nvCxnSpPr>
          <p:spPr>
            <a:xfrm>
              <a:off x="0" y="6743700"/>
              <a:ext cx="12192000" cy="0"/>
            </a:xfrm>
            <a:prstGeom prst="line">
              <a:avLst/>
            </a:prstGeom>
            <a:ln w="76200">
              <a:solidFill>
                <a:srgbClr val="8E7A8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1" name="Rectangle 16">
              <a:extLst>
                <a:ext uri="{FF2B5EF4-FFF2-40B4-BE49-F238E27FC236}">
                  <a16:creationId xmlns:a16="http://schemas.microsoft.com/office/drawing/2014/main" id="{D8BF8E58-CAE5-9A4A-26AE-CB19ABE2A47E}"/>
                </a:ext>
              </a:extLst>
            </p:cNvPr>
            <p:cNvSpPr/>
            <p:nvPr/>
          </p:nvSpPr>
          <p:spPr>
            <a:xfrm>
              <a:off x="4957011" y="6308793"/>
              <a:ext cx="2057400" cy="504759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32" name="QuadreDeText 14">
              <a:extLst>
                <a:ext uri="{FF2B5EF4-FFF2-40B4-BE49-F238E27FC236}">
                  <a16:creationId xmlns:a16="http://schemas.microsoft.com/office/drawing/2014/main" id="{21A9AB6F-DD69-D884-10C1-32E493E2C6D3}"/>
                </a:ext>
              </a:extLst>
            </p:cNvPr>
            <p:cNvSpPr txBox="1"/>
            <p:nvPr/>
          </p:nvSpPr>
          <p:spPr>
            <a:xfrm>
              <a:off x="4426618" y="6457225"/>
              <a:ext cx="2828424" cy="3693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s-ES" dirty="0">
                  <a:solidFill>
                    <a:srgbClr val="0098DA"/>
                  </a:solidFill>
                  <a:effectLst/>
                  <a:latin typeface="Calibri" panose="020F050202020403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                   @SETHepatico</a:t>
              </a:r>
              <a:endParaRPr lang="es-ES" dirty="0">
                <a:solidFill>
                  <a:srgbClr val="0098DA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pic>
          <p:nvPicPr>
            <p:cNvPr id="33" name="Imagen 32" descr="Forma&#10;&#10;Descripción generada automáticamente con confianza media">
              <a:extLst>
                <a:ext uri="{FF2B5EF4-FFF2-40B4-BE49-F238E27FC236}">
                  <a16:creationId xmlns:a16="http://schemas.microsoft.com/office/drawing/2014/main" id="{9FC43483-5F39-8240-9D87-38A3448BF7AC}"/>
                </a:ext>
              </a:extLst>
            </p:cNvPr>
            <p:cNvPicPr/>
            <p:nvPr/>
          </p:nvPicPr>
          <p:blipFill>
            <a:blip r:embed="rId3">
              <a:duotone>
                <a:schemeClr val="accent3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142409" y="6465216"/>
              <a:ext cx="353606" cy="361341"/>
            </a:xfrm>
            <a:prstGeom prst="rect">
              <a:avLst/>
            </a:prstGeom>
          </p:spPr>
        </p:pic>
      </p:grpSp>
      <p:pic>
        <p:nvPicPr>
          <p:cNvPr id="1026" name="Picture 2">
            <a:extLst>
              <a:ext uri="{FF2B5EF4-FFF2-40B4-BE49-F238E27FC236}">
                <a16:creationId xmlns:a16="http://schemas.microsoft.com/office/drawing/2014/main" id="{9E18ED1C-16A6-C5A4-F4EA-694E03095D1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14802" y="471341"/>
            <a:ext cx="1997098" cy="1123368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4" name="Text 4">
            <a:extLst>
              <a:ext uri="{FF2B5EF4-FFF2-40B4-BE49-F238E27FC236}">
                <a16:creationId xmlns:a16="http://schemas.microsoft.com/office/drawing/2014/main" id="{B6CB7470-8CEC-1A75-1032-EF5397956393}"/>
              </a:ext>
            </a:extLst>
          </p:cNvPr>
          <p:cNvSpPr/>
          <p:nvPr/>
        </p:nvSpPr>
        <p:spPr>
          <a:xfrm>
            <a:off x="826790" y="3264307"/>
            <a:ext cx="5021263" cy="264617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285739" indent="-285739">
              <a:lnSpc>
                <a:spcPts val="2083"/>
              </a:lnSpc>
              <a:buSzPct val="100000"/>
              <a:buChar char="•"/>
            </a:pPr>
            <a:r>
              <a:rPr lang="en-US" sz="1292" dirty="0" err="1">
                <a:solidFill>
                  <a:srgbClr val="000000"/>
                </a:solidFill>
                <a:latin typeface="Instrument Sans Medium" pitchFamily="34" charset="0"/>
                <a:ea typeface="Instrument Sans Medium" pitchFamily="34" charset="-122"/>
              </a:rPr>
              <a:t>Tratamientos</a:t>
            </a:r>
            <a:r>
              <a:rPr lang="en-US" sz="1292" dirty="0">
                <a:solidFill>
                  <a:srgbClr val="000000"/>
                </a:solidFill>
                <a:latin typeface="Instrument Sans Medium" pitchFamily="34" charset="0"/>
                <a:ea typeface="Instrument Sans Medium" pitchFamily="34" charset="-122"/>
              </a:rPr>
              <a:t> </a:t>
            </a:r>
            <a:r>
              <a:rPr lang="en-US" sz="1292" dirty="0" err="1">
                <a:solidFill>
                  <a:srgbClr val="000000"/>
                </a:solidFill>
                <a:latin typeface="Instrument Sans Medium" pitchFamily="34" charset="0"/>
                <a:ea typeface="Instrument Sans Medium" pitchFamily="34" charset="-122"/>
              </a:rPr>
              <a:t>previos</a:t>
            </a:r>
            <a:r>
              <a:rPr lang="en-US" sz="1292" dirty="0">
                <a:solidFill>
                  <a:srgbClr val="000000"/>
                </a:solidFill>
                <a:latin typeface="Instrument Sans Medium" pitchFamily="34" charset="0"/>
                <a:ea typeface="Instrument Sans Medium" pitchFamily="34" charset="-122"/>
              </a:rPr>
              <a:t> CHC</a:t>
            </a:r>
            <a:endParaRPr lang="en-US" sz="1292" dirty="0"/>
          </a:p>
        </p:txBody>
      </p:sp>
      <p:sp>
        <p:nvSpPr>
          <p:cNvPr id="35" name="Text 17">
            <a:extLst>
              <a:ext uri="{FF2B5EF4-FFF2-40B4-BE49-F238E27FC236}">
                <a16:creationId xmlns:a16="http://schemas.microsoft.com/office/drawing/2014/main" id="{22A442B7-B647-65BE-DCE8-F42390420619}"/>
              </a:ext>
            </a:extLst>
          </p:cNvPr>
          <p:cNvSpPr/>
          <p:nvPr/>
        </p:nvSpPr>
        <p:spPr>
          <a:xfrm>
            <a:off x="819566" y="5057905"/>
            <a:ext cx="5021263" cy="264617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285739" indent="-285739">
              <a:lnSpc>
                <a:spcPts val="2083"/>
              </a:lnSpc>
              <a:buSzPct val="100000"/>
              <a:buChar char="•"/>
            </a:pPr>
            <a:r>
              <a:rPr lang="en-US" sz="1292" dirty="0" err="1">
                <a:solidFill>
                  <a:srgbClr val="000000"/>
                </a:solidFill>
                <a:latin typeface="Instrument Sans Medium" pitchFamily="34" charset="0"/>
                <a:ea typeface="Instrument Sans Medium" pitchFamily="34" charset="-122"/>
              </a:rPr>
              <a:t>Exclusión</a:t>
            </a:r>
            <a:r>
              <a:rPr lang="en-US" sz="1292" dirty="0">
                <a:solidFill>
                  <a:srgbClr val="000000"/>
                </a:solidFill>
                <a:latin typeface="Instrument Sans Medium" pitchFamily="34" charset="0"/>
                <a:ea typeface="Instrument Sans Medium" pitchFamily="34" charset="-122"/>
              </a:rPr>
              <a:t> </a:t>
            </a:r>
            <a:r>
              <a:rPr lang="en-US" sz="1292" dirty="0" err="1">
                <a:solidFill>
                  <a:srgbClr val="000000"/>
                </a:solidFill>
                <a:latin typeface="Instrument Sans Medium" pitchFamily="34" charset="0"/>
                <a:ea typeface="Instrument Sans Medium" pitchFamily="34" charset="-122"/>
              </a:rPr>
              <a:t>lista</a:t>
            </a:r>
            <a:r>
              <a:rPr lang="en-US" sz="1292" dirty="0">
                <a:solidFill>
                  <a:srgbClr val="000000"/>
                </a:solidFill>
                <a:latin typeface="Instrument Sans Medium" pitchFamily="34" charset="0"/>
                <a:ea typeface="Instrument Sans Medium" pitchFamily="34" charset="-122"/>
              </a:rPr>
              <a:t> TH (</a:t>
            </a:r>
            <a:r>
              <a:rPr lang="en-US" sz="1292" dirty="0" err="1">
                <a:solidFill>
                  <a:srgbClr val="000000"/>
                </a:solidFill>
                <a:latin typeface="Instrument Sans Medium" pitchFamily="34" charset="0"/>
                <a:ea typeface="Instrument Sans Medium" pitchFamily="34" charset="-122"/>
              </a:rPr>
              <a:t>progresión</a:t>
            </a:r>
            <a:r>
              <a:rPr lang="en-US" sz="1292" dirty="0">
                <a:solidFill>
                  <a:srgbClr val="000000"/>
                </a:solidFill>
                <a:latin typeface="Instrument Sans Medium" pitchFamily="34" charset="0"/>
                <a:ea typeface="Instrument Sans Medium" pitchFamily="34" charset="-122"/>
              </a:rPr>
              <a:t> tumoral)</a:t>
            </a:r>
            <a:endParaRPr lang="en-US" sz="129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50392" y="484635"/>
            <a:ext cx="5588496" cy="59064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>
              <a:lnSpc>
                <a:spcPts val="4625"/>
              </a:lnSpc>
            </a:pPr>
            <a:r>
              <a:rPr lang="en-US" sz="3200" b="1" dirty="0">
                <a:solidFill>
                  <a:schemeClr val="accent1">
                    <a:lumMod val="75000"/>
                  </a:schemeClr>
                </a:solidFill>
                <a:ea typeface="Nunito Sans Bold" pitchFamily="34" charset="-122"/>
                <a:cs typeface="Nunito Sans Bold" pitchFamily="34" charset="-120"/>
              </a:rPr>
              <a:t>Plan de autoría y difusión</a:t>
            </a:r>
            <a:endParaRPr lang="en-US" sz="32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Shape 1"/>
          <p:cNvSpPr/>
          <p:nvPr/>
        </p:nvSpPr>
        <p:spPr>
          <a:xfrm>
            <a:off x="524769" y="1303389"/>
            <a:ext cx="3496965" cy="2311499"/>
          </a:xfrm>
          <a:prstGeom prst="roundRect">
            <a:avLst>
              <a:gd name="adj" fmla="val 3435"/>
            </a:avLst>
          </a:prstGeom>
          <a:solidFill>
            <a:schemeClr val="accent1">
              <a:lumMod val="20000"/>
              <a:lumOff val="80000"/>
            </a:schemeClr>
          </a:solidFill>
          <a:ln w="7620">
            <a:solidFill>
              <a:srgbClr val="CBCCCB"/>
            </a:solidFill>
            <a:prstDash val="solid"/>
          </a:ln>
        </p:spPr>
        <p:txBody>
          <a:bodyPr/>
          <a:lstStyle/>
          <a:p>
            <a:endParaRPr lang="es-ES" sz="1500"/>
          </a:p>
        </p:txBody>
      </p:sp>
      <p:sp>
        <p:nvSpPr>
          <p:cNvPr id="4" name="Text 2"/>
          <p:cNvSpPr/>
          <p:nvPr/>
        </p:nvSpPr>
        <p:spPr>
          <a:xfrm>
            <a:off x="750392" y="1434962"/>
            <a:ext cx="2362696" cy="295275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>
              <a:lnSpc>
                <a:spcPts val="2292"/>
              </a:lnSpc>
            </a:pPr>
            <a:r>
              <a:rPr lang="en-US" sz="1833" b="1" u="sng" dirty="0">
                <a:solidFill>
                  <a:schemeClr val="accent1">
                    <a:lumMod val="75000"/>
                  </a:schemeClr>
                </a:solidFill>
                <a:latin typeface="Nunito Sans Bold" pitchFamily="34" charset="0"/>
                <a:ea typeface="Nunito Sans Bold" pitchFamily="34" charset="-122"/>
                <a:cs typeface="Nunito Sans Bold" pitchFamily="34" charset="-120"/>
              </a:rPr>
              <a:t>Autorías principales</a:t>
            </a:r>
            <a:endParaRPr lang="en-US" sz="1833" u="sng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5" name="Text 3"/>
          <p:cNvSpPr/>
          <p:nvPr/>
        </p:nvSpPr>
        <p:spPr>
          <a:xfrm>
            <a:off x="750392" y="1958342"/>
            <a:ext cx="3106242" cy="12096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ts val="2375"/>
              </a:lnSpc>
            </a:pPr>
            <a:r>
              <a:rPr lang="en-US" sz="1458" b="1" dirty="0">
                <a:solidFill>
                  <a:srgbClr val="000000"/>
                </a:solidFill>
                <a:latin typeface="Nunito Sans" pitchFamily="34" charset="0"/>
                <a:ea typeface="Nunito Sans" pitchFamily="34" charset="-122"/>
                <a:cs typeface="Nunito Sans" pitchFamily="34" charset="-120"/>
              </a:rPr>
              <a:t>Primer autor</a:t>
            </a:r>
            <a:r>
              <a:rPr lang="en-US" sz="1458" dirty="0">
                <a:solidFill>
                  <a:srgbClr val="000000"/>
                </a:solidFill>
                <a:latin typeface="Nunito Sans" pitchFamily="34" charset="0"/>
                <a:ea typeface="Nunito Sans" pitchFamily="34" charset="-122"/>
                <a:cs typeface="Nunito Sans" pitchFamily="34" charset="-120"/>
              </a:rPr>
              <a:t>, autor de correspondencia y autor senior: investigadores del </a:t>
            </a:r>
            <a:r>
              <a:rPr lang="en-US" sz="1458" b="1" dirty="0">
                <a:solidFill>
                  <a:srgbClr val="000000"/>
                </a:solidFill>
                <a:latin typeface="Nunito Sans" pitchFamily="34" charset="0"/>
                <a:ea typeface="Nunito Sans" pitchFamily="34" charset="-122"/>
                <a:cs typeface="Nunito Sans" pitchFamily="34" charset="-120"/>
              </a:rPr>
              <a:t>centro promotor </a:t>
            </a:r>
            <a:r>
              <a:rPr lang="en-US" sz="1458" dirty="0">
                <a:solidFill>
                  <a:srgbClr val="000000"/>
                </a:solidFill>
                <a:latin typeface="Nunito Sans" pitchFamily="34" charset="0"/>
                <a:ea typeface="Nunito Sans" pitchFamily="34" charset="-122"/>
                <a:cs typeface="Nunito Sans" pitchFamily="34" charset="-120"/>
              </a:rPr>
              <a:t>(Hospital Universitario de Badajoz)</a:t>
            </a:r>
            <a:endParaRPr lang="en-US" sz="1458" dirty="0"/>
          </a:p>
        </p:txBody>
      </p:sp>
      <p:sp>
        <p:nvSpPr>
          <p:cNvPr id="6" name="Shape 4"/>
          <p:cNvSpPr/>
          <p:nvPr/>
        </p:nvSpPr>
        <p:spPr>
          <a:xfrm>
            <a:off x="4279106" y="1340639"/>
            <a:ext cx="3496965" cy="2311499"/>
          </a:xfrm>
          <a:prstGeom prst="roundRect">
            <a:avLst>
              <a:gd name="adj" fmla="val 3435"/>
            </a:avLst>
          </a:prstGeom>
          <a:solidFill>
            <a:schemeClr val="accent1">
              <a:lumMod val="20000"/>
              <a:lumOff val="80000"/>
            </a:schemeClr>
          </a:solidFill>
          <a:ln w="7620">
            <a:solidFill>
              <a:srgbClr val="CBCCCB"/>
            </a:solidFill>
            <a:prstDash val="solid"/>
          </a:ln>
        </p:spPr>
        <p:txBody>
          <a:bodyPr/>
          <a:lstStyle/>
          <a:p>
            <a:endParaRPr lang="es-ES" sz="1500"/>
          </a:p>
        </p:txBody>
      </p:sp>
      <p:sp>
        <p:nvSpPr>
          <p:cNvPr id="7" name="Text 5"/>
          <p:cNvSpPr/>
          <p:nvPr/>
        </p:nvSpPr>
        <p:spPr>
          <a:xfrm>
            <a:off x="4463627" y="1451830"/>
            <a:ext cx="2362696" cy="295275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>
              <a:lnSpc>
                <a:spcPts val="2292"/>
              </a:lnSpc>
            </a:pPr>
            <a:r>
              <a:rPr lang="en-US" sz="1833" b="1" u="sng" dirty="0">
                <a:solidFill>
                  <a:schemeClr val="accent1">
                    <a:lumMod val="75000"/>
                  </a:schemeClr>
                </a:solidFill>
                <a:latin typeface="Nunito Sans Bold" pitchFamily="34" charset="0"/>
                <a:ea typeface="Nunito Sans Bold" pitchFamily="34" charset="-122"/>
                <a:cs typeface="Nunito Sans Bold" pitchFamily="34" charset="-120"/>
              </a:rPr>
              <a:t>Autorías adicionales</a:t>
            </a:r>
            <a:endParaRPr lang="en-US" sz="1833" u="sng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8" name="Text 6"/>
          <p:cNvSpPr/>
          <p:nvPr/>
        </p:nvSpPr>
        <p:spPr>
          <a:xfrm>
            <a:off x="4416838" y="2005509"/>
            <a:ext cx="3106242" cy="90725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ts val="2375"/>
              </a:lnSpc>
            </a:pPr>
            <a:r>
              <a:rPr lang="en-US" sz="1458" dirty="0">
                <a:solidFill>
                  <a:srgbClr val="000000"/>
                </a:solidFill>
                <a:latin typeface="Nunito Sans" pitchFamily="34" charset="0"/>
                <a:ea typeface="Nunito Sans" pitchFamily="34" charset="-122"/>
                <a:cs typeface="Nunito Sans" pitchFamily="34" charset="-120"/>
              </a:rPr>
              <a:t>Un puesto </a:t>
            </a:r>
            <a:r>
              <a:rPr lang="en-US" sz="1458" dirty="0" err="1">
                <a:solidFill>
                  <a:srgbClr val="000000"/>
                </a:solidFill>
                <a:latin typeface="Nunito Sans" pitchFamily="34" charset="0"/>
                <a:ea typeface="Nunito Sans" pitchFamily="34" charset="-122"/>
                <a:cs typeface="Nunito Sans" pitchFamily="34" charset="-120"/>
              </a:rPr>
              <a:t>por</a:t>
            </a:r>
            <a:r>
              <a:rPr lang="en-US" sz="1458" dirty="0">
                <a:solidFill>
                  <a:srgbClr val="000000"/>
                </a:solidFill>
                <a:latin typeface="Nunito Sans" pitchFamily="34" charset="0"/>
                <a:ea typeface="Nunito Sans" pitchFamily="34" charset="-122"/>
                <a:cs typeface="Nunito Sans" pitchFamily="34" charset="-120"/>
              </a:rPr>
              <a:t> </a:t>
            </a:r>
            <a:r>
              <a:rPr lang="en-US" sz="1458" dirty="0" err="1">
                <a:solidFill>
                  <a:srgbClr val="000000"/>
                </a:solidFill>
                <a:latin typeface="Nunito Sans" pitchFamily="34" charset="0"/>
                <a:ea typeface="Nunito Sans" pitchFamily="34" charset="-122"/>
                <a:cs typeface="Nunito Sans" pitchFamily="34" charset="-120"/>
              </a:rPr>
              <a:t>cada</a:t>
            </a:r>
            <a:r>
              <a:rPr lang="en-US" sz="1458" dirty="0">
                <a:solidFill>
                  <a:srgbClr val="000000"/>
                </a:solidFill>
                <a:latin typeface="Nunito Sans" pitchFamily="34" charset="0"/>
                <a:ea typeface="Nunito Sans" pitchFamily="34" charset="-122"/>
                <a:cs typeface="Nunito Sans" pitchFamily="34" charset="-120"/>
              </a:rPr>
              <a:t> </a:t>
            </a:r>
            <a:r>
              <a:rPr lang="en-US" sz="1458" b="1" dirty="0" err="1">
                <a:solidFill>
                  <a:srgbClr val="000000"/>
                </a:solidFill>
                <a:latin typeface="Nunito Sans" pitchFamily="34" charset="0"/>
                <a:ea typeface="Nunito Sans" pitchFamily="34" charset="-122"/>
                <a:cs typeface="Nunito Sans" pitchFamily="34" charset="-120"/>
              </a:rPr>
              <a:t>centro</a:t>
            </a:r>
            <a:r>
              <a:rPr lang="en-US" sz="1458" b="1" dirty="0">
                <a:solidFill>
                  <a:srgbClr val="000000"/>
                </a:solidFill>
                <a:latin typeface="Nunito Sans" pitchFamily="34" charset="0"/>
                <a:ea typeface="Nunito Sans" pitchFamily="34" charset="-122"/>
                <a:cs typeface="Nunito Sans" pitchFamily="34" charset="-120"/>
              </a:rPr>
              <a:t> participante</a:t>
            </a:r>
            <a:r>
              <a:rPr lang="en-US" sz="1458" dirty="0">
                <a:solidFill>
                  <a:srgbClr val="000000"/>
                </a:solidFill>
                <a:latin typeface="Nunito Sans" pitchFamily="34" charset="0"/>
                <a:ea typeface="Nunito Sans" pitchFamily="34" charset="-122"/>
                <a:cs typeface="Nunito Sans" pitchFamily="34" charset="-120"/>
              </a:rPr>
              <a:t>, ordenados </a:t>
            </a:r>
            <a:r>
              <a:rPr lang="en-US" sz="1458" b="1" dirty="0">
                <a:solidFill>
                  <a:srgbClr val="000000"/>
                </a:solidFill>
                <a:latin typeface="Nunito Sans" pitchFamily="34" charset="0"/>
                <a:ea typeface="Nunito Sans" pitchFamily="34" charset="-122"/>
                <a:cs typeface="Nunito Sans" pitchFamily="34" charset="-120"/>
              </a:rPr>
              <a:t>según el número de casos </a:t>
            </a:r>
            <a:r>
              <a:rPr lang="en-US" sz="1458" dirty="0" err="1">
                <a:solidFill>
                  <a:srgbClr val="000000"/>
                </a:solidFill>
                <a:latin typeface="Nunito Sans" pitchFamily="34" charset="0"/>
                <a:ea typeface="Nunito Sans" pitchFamily="34" charset="-122"/>
                <a:cs typeface="Nunito Sans" pitchFamily="34" charset="-120"/>
              </a:rPr>
              <a:t>aportados</a:t>
            </a:r>
            <a:r>
              <a:rPr lang="en-US" sz="1458" dirty="0">
                <a:solidFill>
                  <a:srgbClr val="000000"/>
                </a:solidFill>
                <a:latin typeface="Nunito Sans" pitchFamily="34" charset="0"/>
                <a:ea typeface="Nunito Sans" pitchFamily="34" charset="-122"/>
                <a:cs typeface="Nunito Sans" pitchFamily="34" charset="-120"/>
              </a:rPr>
              <a:t> </a:t>
            </a:r>
            <a:endParaRPr lang="en-US" sz="1458" dirty="0"/>
          </a:p>
        </p:txBody>
      </p:sp>
      <p:sp>
        <p:nvSpPr>
          <p:cNvPr id="9" name="Shape 7"/>
          <p:cNvSpPr/>
          <p:nvPr/>
        </p:nvSpPr>
        <p:spPr>
          <a:xfrm>
            <a:off x="7960592" y="1340639"/>
            <a:ext cx="3496965" cy="2311499"/>
          </a:xfrm>
          <a:prstGeom prst="roundRect">
            <a:avLst>
              <a:gd name="adj" fmla="val 3435"/>
            </a:avLst>
          </a:prstGeom>
          <a:solidFill>
            <a:schemeClr val="accent1">
              <a:lumMod val="20000"/>
              <a:lumOff val="80000"/>
            </a:schemeClr>
          </a:solidFill>
          <a:ln w="7620">
            <a:solidFill>
              <a:srgbClr val="CBCCCB"/>
            </a:solidFill>
            <a:prstDash val="solid"/>
          </a:ln>
        </p:spPr>
        <p:txBody>
          <a:bodyPr/>
          <a:lstStyle/>
          <a:p>
            <a:endParaRPr lang="es-ES" sz="1500"/>
          </a:p>
        </p:txBody>
      </p:sp>
      <p:sp>
        <p:nvSpPr>
          <p:cNvPr id="10" name="Text 8"/>
          <p:cNvSpPr/>
          <p:nvPr/>
        </p:nvSpPr>
        <p:spPr>
          <a:xfrm>
            <a:off x="8127207" y="1500432"/>
            <a:ext cx="2975868" cy="295275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>
              <a:lnSpc>
                <a:spcPts val="2292"/>
              </a:lnSpc>
            </a:pPr>
            <a:r>
              <a:rPr lang="en-US" sz="1833" b="1" u="sng" dirty="0">
                <a:solidFill>
                  <a:schemeClr val="accent1">
                    <a:lumMod val="75000"/>
                  </a:schemeClr>
                </a:solidFill>
                <a:latin typeface="Nunito Sans Bold" pitchFamily="34" charset="0"/>
                <a:ea typeface="Nunito Sans Bold" pitchFamily="34" charset="-122"/>
                <a:cs typeface="Nunito Sans Bold" pitchFamily="34" charset="-120"/>
              </a:rPr>
              <a:t>Consideraciones especiales</a:t>
            </a:r>
            <a:endParaRPr lang="en-US" sz="1833" u="sng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1" name="Text 9"/>
          <p:cNvSpPr/>
          <p:nvPr/>
        </p:nvSpPr>
        <p:spPr>
          <a:xfrm>
            <a:off x="8127207" y="1967875"/>
            <a:ext cx="3106242" cy="15120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ts val="2375"/>
              </a:lnSpc>
            </a:pPr>
            <a:r>
              <a:rPr lang="en-US" sz="1458" dirty="0">
                <a:solidFill>
                  <a:srgbClr val="000000"/>
                </a:solidFill>
                <a:latin typeface="Nunito Sans" pitchFamily="34" charset="0"/>
                <a:ea typeface="Nunito Sans" pitchFamily="34" charset="-122"/>
                <a:cs typeface="Nunito Sans" pitchFamily="34" charset="-120"/>
              </a:rPr>
              <a:t>Posibilidad de que </a:t>
            </a:r>
            <a:r>
              <a:rPr lang="en-US" sz="1458" b="1" dirty="0">
                <a:solidFill>
                  <a:srgbClr val="000000"/>
                </a:solidFill>
                <a:latin typeface="Nunito Sans" pitchFamily="34" charset="0"/>
                <a:ea typeface="Nunito Sans" pitchFamily="34" charset="-122"/>
                <a:cs typeface="Nunito Sans" pitchFamily="34" charset="-120"/>
              </a:rPr>
              <a:t>algunos centros </a:t>
            </a:r>
            <a:r>
              <a:rPr lang="en-US" sz="1458" dirty="0">
                <a:solidFill>
                  <a:srgbClr val="000000"/>
                </a:solidFill>
                <a:latin typeface="Nunito Sans" pitchFamily="34" charset="0"/>
                <a:ea typeface="Nunito Sans" pitchFamily="34" charset="-122"/>
                <a:cs typeface="Nunito Sans" pitchFamily="34" charset="-120"/>
              </a:rPr>
              <a:t>puedan nominar a </a:t>
            </a:r>
            <a:r>
              <a:rPr lang="en-US" sz="1458" b="1" dirty="0">
                <a:solidFill>
                  <a:srgbClr val="000000"/>
                </a:solidFill>
                <a:latin typeface="Nunito Sans" pitchFamily="34" charset="0"/>
                <a:ea typeface="Nunito Sans" pitchFamily="34" charset="-122"/>
                <a:cs typeface="Nunito Sans" pitchFamily="34" charset="-120"/>
              </a:rPr>
              <a:t>dos autores </a:t>
            </a:r>
            <a:r>
              <a:rPr lang="en-US" sz="1458" dirty="0">
                <a:solidFill>
                  <a:srgbClr val="000000"/>
                </a:solidFill>
                <a:latin typeface="Nunito Sans" pitchFamily="34" charset="0"/>
                <a:ea typeface="Nunito Sans" pitchFamily="34" charset="-122"/>
                <a:cs typeface="Nunito Sans" pitchFamily="34" charset="-120"/>
              </a:rPr>
              <a:t>según el número de casos proporcionados y requisitos de la revista científica</a:t>
            </a:r>
            <a:endParaRPr lang="en-US" sz="1458" dirty="0"/>
          </a:p>
        </p:txBody>
      </p:sp>
      <p:grpSp>
        <p:nvGrpSpPr>
          <p:cNvPr id="13" name="Grupo 12">
            <a:extLst>
              <a:ext uri="{FF2B5EF4-FFF2-40B4-BE49-F238E27FC236}">
                <a16:creationId xmlns:a16="http://schemas.microsoft.com/office/drawing/2014/main" id="{AA7BF4F6-7DC7-EE60-2D8D-7409938D2FE9}"/>
              </a:ext>
            </a:extLst>
          </p:cNvPr>
          <p:cNvGrpSpPr/>
          <p:nvPr/>
        </p:nvGrpSpPr>
        <p:grpSpPr>
          <a:xfrm>
            <a:off x="0" y="6308793"/>
            <a:ext cx="12192000" cy="517764"/>
            <a:chOff x="0" y="6308793"/>
            <a:chExt cx="12192000" cy="517764"/>
          </a:xfrm>
        </p:grpSpPr>
        <p:cxnSp>
          <p:nvCxnSpPr>
            <p:cNvPr id="14" name="Conector recto 13">
              <a:extLst>
                <a:ext uri="{FF2B5EF4-FFF2-40B4-BE49-F238E27FC236}">
                  <a16:creationId xmlns:a16="http://schemas.microsoft.com/office/drawing/2014/main" id="{777A614D-03F7-465E-7465-45A489869934}"/>
                </a:ext>
              </a:extLst>
            </p:cNvPr>
            <p:cNvCxnSpPr/>
            <p:nvPr/>
          </p:nvCxnSpPr>
          <p:spPr>
            <a:xfrm>
              <a:off x="0" y="6616700"/>
              <a:ext cx="12192000" cy="0"/>
            </a:xfrm>
            <a:prstGeom prst="line">
              <a:avLst/>
            </a:prstGeom>
            <a:ln w="76200">
              <a:solidFill>
                <a:srgbClr val="00A2E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Conector recto 14">
              <a:extLst>
                <a:ext uri="{FF2B5EF4-FFF2-40B4-BE49-F238E27FC236}">
                  <a16:creationId xmlns:a16="http://schemas.microsoft.com/office/drawing/2014/main" id="{173334C6-48F1-CB80-7325-91903D475E5F}"/>
                </a:ext>
              </a:extLst>
            </p:cNvPr>
            <p:cNvCxnSpPr/>
            <p:nvPr/>
          </p:nvCxnSpPr>
          <p:spPr>
            <a:xfrm>
              <a:off x="0" y="6743700"/>
              <a:ext cx="12192000" cy="0"/>
            </a:xfrm>
            <a:prstGeom prst="line">
              <a:avLst/>
            </a:prstGeom>
            <a:ln w="76200">
              <a:solidFill>
                <a:srgbClr val="8E7A8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" name="Rectangle 16">
              <a:extLst>
                <a:ext uri="{FF2B5EF4-FFF2-40B4-BE49-F238E27FC236}">
                  <a16:creationId xmlns:a16="http://schemas.microsoft.com/office/drawing/2014/main" id="{4B2E3CCE-6BB3-6205-1776-1A158A1DC674}"/>
                </a:ext>
              </a:extLst>
            </p:cNvPr>
            <p:cNvSpPr/>
            <p:nvPr/>
          </p:nvSpPr>
          <p:spPr>
            <a:xfrm>
              <a:off x="4957011" y="6308793"/>
              <a:ext cx="2057400" cy="504759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17" name="QuadreDeText 14">
              <a:extLst>
                <a:ext uri="{FF2B5EF4-FFF2-40B4-BE49-F238E27FC236}">
                  <a16:creationId xmlns:a16="http://schemas.microsoft.com/office/drawing/2014/main" id="{21F0B7D7-61D9-7551-A793-C589F7A45BBA}"/>
                </a:ext>
              </a:extLst>
            </p:cNvPr>
            <p:cNvSpPr txBox="1"/>
            <p:nvPr/>
          </p:nvSpPr>
          <p:spPr>
            <a:xfrm>
              <a:off x="4426618" y="6457225"/>
              <a:ext cx="2828424" cy="3693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s-ES" dirty="0">
                  <a:solidFill>
                    <a:srgbClr val="0098DA"/>
                  </a:solidFill>
                  <a:effectLst/>
                  <a:latin typeface="Calibri" panose="020F050202020403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                   @SETHepatico</a:t>
              </a:r>
              <a:endParaRPr lang="es-ES" dirty="0">
                <a:solidFill>
                  <a:srgbClr val="0098DA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pic>
          <p:nvPicPr>
            <p:cNvPr id="18" name="Imagen 17" descr="Forma&#10;&#10;Descripción generada automáticamente con confianza media">
              <a:extLst>
                <a:ext uri="{FF2B5EF4-FFF2-40B4-BE49-F238E27FC236}">
                  <a16:creationId xmlns:a16="http://schemas.microsoft.com/office/drawing/2014/main" id="{237D260F-EEC1-EF9F-577B-BBC7D32355E5}"/>
                </a:ext>
              </a:extLst>
            </p:cNvPr>
            <p:cNvPicPr/>
            <p:nvPr/>
          </p:nvPicPr>
          <p:blipFill>
            <a:blip r:embed="rId3">
              <a:duotone>
                <a:schemeClr val="accent3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142409" y="6465216"/>
              <a:ext cx="353606" cy="361341"/>
            </a:xfrm>
            <a:prstGeom prst="rect">
              <a:avLst/>
            </a:prstGeom>
          </p:spPr>
        </p:pic>
      </p:grpSp>
      <p:sp>
        <p:nvSpPr>
          <p:cNvPr id="20" name="Shape 1">
            <a:extLst>
              <a:ext uri="{FF2B5EF4-FFF2-40B4-BE49-F238E27FC236}">
                <a16:creationId xmlns:a16="http://schemas.microsoft.com/office/drawing/2014/main" id="{354F9E59-F7E2-86D0-491D-D1846FE5F1FC}"/>
              </a:ext>
            </a:extLst>
          </p:cNvPr>
          <p:cNvSpPr/>
          <p:nvPr/>
        </p:nvSpPr>
        <p:spPr>
          <a:xfrm>
            <a:off x="1399157" y="4059008"/>
            <a:ext cx="4196358" cy="1650758"/>
          </a:xfrm>
          <a:prstGeom prst="roundRect">
            <a:avLst>
              <a:gd name="adj" fmla="val 8521"/>
            </a:avLst>
          </a:prstGeom>
          <a:solidFill>
            <a:schemeClr val="bg2"/>
          </a:solidFill>
          <a:ln/>
        </p:spPr>
        <p:txBody>
          <a:bodyPr/>
          <a:lstStyle/>
          <a:p>
            <a:endParaRPr lang="es-ES"/>
          </a:p>
        </p:txBody>
      </p:sp>
      <p:sp>
        <p:nvSpPr>
          <p:cNvPr id="21" name="Text 2">
            <a:extLst>
              <a:ext uri="{FF2B5EF4-FFF2-40B4-BE49-F238E27FC236}">
                <a16:creationId xmlns:a16="http://schemas.microsoft.com/office/drawing/2014/main" id="{A74E48CE-D127-8882-E3C2-1156E541A36E}"/>
              </a:ext>
            </a:extLst>
          </p:cNvPr>
          <p:cNvSpPr/>
          <p:nvPr/>
        </p:nvSpPr>
        <p:spPr>
          <a:xfrm>
            <a:off x="1661137" y="4092676"/>
            <a:ext cx="3615809" cy="35433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2750"/>
              </a:lnSpc>
              <a:buNone/>
            </a:pPr>
            <a:r>
              <a:rPr lang="en-US" u="sng" dirty="0">
                <a:ea typeface="Instrument Sans Semi Bold" pitchFamily="34" charset="-122"/>
                <a:cs typeface="Instrument Sans Semi Bold" pitchFamily="34" charset="-120"/>
              </a:rPr>
              <a:t>Presentación en congresos</a:t>
            </a:r>
            <a:endParaRPr lang="en-US" u="sng" dirty="0"/>
          </a:p>
        </p:txBody>
      </p:sp>
      <p:sp>
        <p:nvSpPr>
          <p:cNvPr id="22" name="Text 3">
            <a:extLst>
              <a:ext uri="{FF2B5EF4-FFF2-40B4-BE49-F238E27FC236}">
                <a16:creationId xmlns:a16="http://schemas.microsoft.com/office/drawing/2014/main" id="{BEA7AA43-E968-377B-CE90-09603D732F3B}"/>
              </a:ext>
            </a:extLst>
          </p:cNvPr>
          <p:cNvSpPr/>
          <p:nvPr/>
        </p:nvSpPr>
        <p:spPr>
          <a:xfrm>
            <a:off x="1625971" y="4576168"/>
            <a:ext cx="3742730" cy="8835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850"/>
              </a:lnSpc>
              <a:buNone/>
            </a:pPr>
            <a:r>
              <a:rPr lang="en-US" sz="1400" dirty="0">
                <a:solidFill>
                  <a:srgbClr val="1E3063"/>
                </a:solidFill>
                <a:ea typeface="Instrument Sans Medium" pitchFamily="34" charset="-122"/>
                <a:cs typeface="Instrument Sans Medium" pitchFamily="34" charset="-120"/>
              </a:rPr>
              <a:t>Los resultados se presentarán en congresos nacionales e internacionales del ámbito de la hepatología y el trasplante</a:t>
            </a:r>
            <a:endParaRPr lang="en-US" sz="1400" dirty="0"/>
          </a:p>
        </p:txBody>
      </p:sp>
      <p:sp>
        <p:nvSpPr>
          <p:cNvPr id="23" name="Shape 4">
            <a:extLst>
              <a:ext uri="{FF2B5EF4-FFF2-40B4-BE49-F238E27FC236}">
                <a16:creationId xmlns:a16="http://schemas.microsoft.com/office/drawing/2014/main" id="{E4BB6FF5-BDB6-6B6A-4448-7BB3D890A538}"/>
              </a:ext>
            </a:extLst>
          </p:cNvPr>
          <p:cNvSpPr/>
          <p:nvPr/>
        </p:nvSpPr>
        <p:spPr>
          <a:xfrm>
            <a:off x="5990897" y="4059008"/>
            <a:ext cx="4196358" cy="1650757"/>
          </a:xfrm>
          <a:prstGeom prst="roundRect">
            <a:avLst>
              <a:gd name="adj" fmla="val 8521"/>
            </a:avLst>
          </a:prstGeom>
          <a:solidFill>
            <a:schemeClr val="bg2"/>
          </a:solidFill>
          <a:ln/>
        </p:spPr>
        <p:txBody>
          <a:bodyPr/>
          <a:lstStyle/>
          <a:p>
            <a:endParaRPr lang="es-ES"/>
          </a:p>
        </p:txBody>
      </p:sp>
      <p:sp>
        <p:nvSpPr>
          <p:cNvPr id="24" name="Text 5">
            <a:extLst>
              <a:ext uri="{FF2B5EF4-FFF2-40B4-BE49-F238E27FC236}">
                <a16:creationId xmlns:a16="http://schemas.microsoft.com/office/drawing/2014/main" id="{644A421F-C2BD-5A5B-E846-4054AB3EA6CA}"/>
              </a:ext>
            </a:extLst>
          </p:cNvPr>
          <p:cNvSpPr/>
          <p:nvPr/>
        </p:nvSpPr>
        <p:spPr>
          <a:xfrm>
            <a:off x="6255842" y="4100713"/>
            <a:ext cx="2945347" cy="35433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2750"/>
              </a:lnSpc>
              <a:buNone/>
            </a:pPr>
            <a:r>
              <a:rPr lang="en-US" u="sng" dirty="0">
                <a:ea typeface="Instrument Sans Semi Bold" pitchFamily="34" charset="-122"/>
                <a:cs typeface="Instrument Sans Semi Bold" pitchFamily="34" charset="-120"/>
              </a:rPr>
              <a:t>Publicación científica</a:t>
            </a:r>
            <a:endParaRPr lang="en-US" u="sng" dirty="0"/>
          </a:p>
        </p:txBody>
      </p:sp>
      <p:sp>
        <p:nvSpPr>
          <p:cNvPr id="25" name="Text 6">
            <a:extLst>
              <a:ext uri="{FF2B5EF4-FFF2-40B4-BE49-F238E27FC236}">
                <a16:creationId xmlns:a16="http://schemas.microsoft.com/office/drawing/2014/main" id="{2683E8DA-8B7E-FD4A-FB81-F9D9C85F4388}"/>
              </a:ext>
            </a:extLst>
          </p:cNvPr>
          <p:cNvSpPr/>
          <p:nvPr/>
        </p:nvSpPr>
        <p:spPr>
          <a:xfrm>
            <a:off x="6255842" y="4563963"/>
            <a:ext cx="3742730" cy="10887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850"/>
              </a:lnSpc>
              <a:buNone/>
            </a:pPr>
            <a:r>
              <a:rPr lang="en-US" sz="1400" dirty="0">
                <a:solidFill>
                  <a:srgbClr val="1E3063"/>
                </a:solidFill>
                <a:ea typeface="Instrument Sans Medium" pitchFamily="34" charset="-122"/>
                <a:cs typeface="Instrument Sans Medium" pitchFamily="34" charset="-120"/>
              </a:rPr>
              <a:t>Se enviará para publicación en revistas científicas de alto impacto en el campo</a:t>
            </a:r>
            <a:endParaRPr lang="en-US" sz="1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22" grpId="0" animBg="1"/>
      <p:bldP spid="23" grpId="0" animBg="1"/>
      <p:bldP spid="24" grpId="0" animBg="1"/>
      <p:bldP spid="2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upo 3">
            <a:extLst>
              <a:ext uri="{FF2B5EF4-FFF2-40B4-BE49-F238E27FC236}">
                <a16:creationId xmlns:a16="http://schemas.microsoft.com/office/drawing/2014/main" id="{A76AA582-7F3C-7C61-808F-E7DD60F77837}"/>
              </a:ext>
            </a:extLst>
          </p:cNvPr>
          <p:cNvGrpSpPr/>
          <p:nvPr/>
        </p:nvGrpSpPr>
        <p:grpSpPr>
          <a:xfrm>
            <a:off x="0" y="6308793"/>
            <a:ext cx="12192000" cy="517764"/>
            <a:chOff x="0" y="6308793"/>
            <a:chExt cx="12192000" cy="517764"/>
          </a:xfrm>
        </p:grpSpPr>
        <p:cxnSp>
          <p:nvCxnSpPr>
            <p:cNvPr id="5" name="Conector recto 4">
              <a:extLst>
                <a:ext uri="{FF2B5EF4-FFF2-40B4-BE49-F238E27FC236}">
                  <a16:creationId xmlns:a16="http://schemas.microsoft.com/office/drawing/2014/main" id="{FDA31732-B36D-FB52-C1A0-E4E26858070F}"/>
                </a:ext>
              </a:extLst>
            </p:cNvPr>
            <p:cNvCxnSpPr/>
            <p:nvPr/>
          </p:nvCxnSpPr>
          <p:spPr>
            <a:xfrm>
              <a:off x="0" y="6616700"/>
              <a:ext cx="12192000" cy="0"/>
            </a:xfrm>
            <a:prstGeom prst="line">
              <a:avLst/>
            </a:prstGeom>
            <a:ln w="76200">
              <a:solidFill>
                <a:srgbClr val="00A2E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Conector recto 5">
              <a:extLst>
                <a:ext uri="{FF2B5EF4-FFF2-40B4-BE49-F238E27FC236}">
                  <a16:creationId xmlns:a16="http://schemas.microsoft.com/office/drawing/2014/main" id="{FF18EEC8-C9ED-9CF4-F262-9522755D91F9}"/>
                </a:ext>
              </a:extLst>
            </p:cNvPr>
            <p:cNvCxnSpPr/>
            <p:nvPr/>
          </p:nvCxnSpPr>
          <p:spPr>
            <a:xfrm>
              <a:off x="0" y="6743700"/>
              <a:ext cx="12192000" cy="0"/>
            </a:xfrm>
            <a:prstGeom prst="line">
              <a:avLst/>
            </a:prstGeom>
            <a:ln w="76200">
              <a:solidFill>
                <a:srgbClr val="8E7A8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Rectangle 16">
              <a:extLst>
                <a:ext uri="{FF2B5EF4-FFF2-40B4-BE49-F238E27FC236}">
                  <a16:creationId xmlns:a16="http://schemas.microsoft.com/office/drawing/2014/main" id="{807D7154-7509-0220-EBB4-2D546086D7FF}"/>
                </a:ext>
              </a:extLst>
            </p:cNvPr>
            <p:cNvSpPr/>
            <p:nvPr/>
          </p:nvSpPr>
          <p:spPr>
            <a:xfrm>
              <a:off x="4957011" y="6308793"/>
              <a:ext cx="2057400" cy="504759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8" name="QuadreDeText 14">
              <a:extLst>
                <a:ext uri="{FF2B5EF4-FFF2-40B4-BE49-F238E27FC236}">
                  <a16:creationId xmlns:a16="http://schemas.microsoft.com/office/drawing/2014/main" id="{E837D375-1B46-B9D5-E185-AB43F8308E84}"/>
                </a:ext>
              </a:extLst>
            </p:cNvPr>
            <p:cNvSpPr txBox="1"/>
            <p:nvPr/>
          </p:nvSpPr>
          <p:spPr>
            <a:xfrm>
              <a:off x="4426618" y="6457225"/>
              <a:ext cx="2828424" cy="3693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s-ES" dirty="0">
                  <a:solidFill>
                    <a:srgbClr val="0098DA"/>
                  </a:solidFill>
                  <a:effectLst/>
                  <a:latin typeface="Calibri" panose="020F050202020403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                   @SETHepatico</a:t>
              </a:r>
              <a:endParaRPr lang="es-ES" dirty="0">
                <a:solidFill>
                  <a:srgbClr val="0098DA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pic>
          <p:nvPicPr>
            <p:cNvPr id="9" name="Imagen 8" descr="Forma&#10;&#10;Descripción generada automáticamente con confianza media">
              <a:extLst>
                <a:ext uri="{FF2B5EF4-FFF2-40B4-BE49-F238E27FC236}">
                  <a16:creationId xmlns:a16="http://schemas.microsoft.com/office/drawing/2014/main" id="{DB178DE4-8702-9B88-AA44-EA33A21E288C}"/>
                </a:ext>
              </a:extLst>
            </p:cNvPr>
            <p:cNvPicPr/>
            <p:nvPr/>
          </p:nvPicPr>
          <p:blipFill>
            <a:blip r:embed="rId2">
              <a:duotone>
                <a:schemeClr val="accent3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142409" y="6465216"/>
              <a:ext cx="353606" cy="361341"/>
            </a:xfrm>
            <a:prstGeom prst="rect">
              <a:avLst/>
            </a:prstGeom>
          </p:spPr>
        </p:pic>
      </p:grpSp>
      <p:sp>
        <p:nvSpPr>
          <p:cNvPr id="10" name="CuadroTexto 9">
            <a:extLst>
              <a:ext uri="{FF2B5EF4-FFF2-40B4-BE49-F238E27FC236}">
                <a16:creationId xmlns:a16="http://schemas.microsoft.com/office/drawing/2014/main" id="{5F61E95B-07F4-714C-95D4-CC54FA76FB47}"/>
              </a:ext>
            </a:extLst>
          </p:cNvPr>
          <p:cNvSpPr txBox="1"/>
          <p:nvPr/>
        </p:nvSpPr>
        <p:spPr>
          <a:xfrm>
            <a:off x="6006997" y="1344646"/>
            <a:ext cx="5367737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/>
              <a:t>Datos contacto (</a:t>
            </a:r>
            <a:r>
              <a:rPr lang="es-ES" dirty="0" err="1"/>
              <a:t>vCard</a:t>
            </a:r>
            <a:r>
              <a:rPr lang="es-ES" dirty="0"/>
              <a:t>):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s-ES" dirty="0"/>
              <a:t>Mail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s-ES" dirty="0"/>
              <a:t>Teléfono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s-E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b="1" dirty="0">
                <a:solidFill>
                  <a:schemeClr val="accent1">
                    <a:lumMod val="75000"/>
                  </a:schemeClr>
                </a:solidFill>
              </a:rPr>
              <a:t>Enlace Google Drive: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ES" b="1" dirty="0">
              <a:solidFill>
                <a:schemeClr val="accent1">
                  <a:lumMod val="75000"/>
                </a:schemeClr>
              </a:solidFill>
            </a:endParaRP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s-ES" dirty="0"/>
              <a:t>Desarrollo del estudio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s-ES" dirty="0"/>
              <a:t>Comité ético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s-ES" dirty="0"/>
              <a:t>Excel Recogida datos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s-ES" dirty="0"/>
              <a:t>Instrucciones breves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endParaRPr lang="es-ES" dirty="0"/>
          </a:p>
          <a:p>
            <a:pPr lvl="2"/>
            <a:endParaRPr lang="es-ES" dirty="0"/>
          </a:p>
          <a:p>
            <a:pPr lvl="2"/>
            <a:r>
              <a:rPr lang="es-ES" b="1" dirty="0" err="1"/>
              <a:t>ana.guiberteau@salud-juntaex.es</a:t>
            </a:r>
            <a:endParaRPr lang="es-ES" b="1" dirty="0"/>
          </a:p>
          <a:p>
            <a:pPr marL="1200150" lvl="2" indent="-285750">
              <a:buFont typeface="Arial" panose="020B0604020202020204" pitchFamily="34" charset="0"/>
              <a:buChar char="•"/>
            </a:pPr>
            <a:endParaRPr lang="es-ES" dirty="0"/>
          </a:p>
          <a:p>
            <a:pPr lvl="2"/>
            <a:endParaRPr lang="es-ES" dirty="0"/>
          </a:p>
        </p:txBody>
      </p:sp>
      <p:pic>
        <p:nvPicPr>
          <p:cNvPr id="2" name="Picture 4" descr="QR_Ana_Guiberteau_SETH_vCard_UPDATED.png">
            <a:extLst>
              <a:ext uri="{FF2B5EF4-FFF2-40B4-BE49-F238E27FC236}">
                <a16:creationId xmlns:a16="http://schemas.microsoft.com/office/drawing/2014/main" id="{D127D87B-C8BC-CC27-EA22-BC4D8D11468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77377" y="1427304"/>
            <a:ext cx="3641835" cy="3641835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  <p:extLst>
      <p:ext uri="{BB962C8B-B14F-4D97-AF65-F5344CB8AC3E}">
        <p14:creationId xmlns:p14="http://schemas.microsoft.com/office/powerpoint/2010/main" val="32498816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l'Office">
  <a:themeElements>
    <a:clrScheme name="Oficin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icin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ici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DE020579F7B4964FACCC3D9671C8AF13" ma:contentTypeVersion="14" ma:contentTypeDescription="Crear nuevo documento." ma:contentTypeScope="" ma:versionID="a36bc7379729fb197f81f6c1046e658d">
  <xsd:schema xmlns:xsd="http://www.w3.org/2001/XMLSchema" xmlns:xs="http://www.w3.org/2001/XMLSchema" xmlns:p="http://schemas.microsoft.com/office/2006/metadata/properties" xmlns:ns2="2ba98950-7f45-4f63-93ce-8807729bc465" xmlns:ns3="0c5cd9b1-7df6-4125-9594-fc0acfe49476" targetNamespace="http://schemas.microsoft.com/office/2006/metadata/properties" ma:root="true" ma:fieldsID="8c391ca4074de249015c27fdc0d86995" ns2:_="" ns3:_="">
    <xsd:import namespace="2ba98950-7f45-4f63-93ce-8807729bc465"/>
    <xsd:import namespace="0c5cd9b1-7df6-4125-9594-fc0acfe4947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Location" minOccurs="0"/>
                <xsd:element ref="ns2:MediaLengthInSecond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ba98950-7f45-4f63-93ce-8807729bc46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Etiquetas de imagen" ma:readOnly="false" ma:fieldId="{5cf76f15-5ced-4ddc-b409-7134ff3c332f}" ma:taxonomyMulti="true" ma:sspId="cc06aaf1-dea5-4937-a89f-1c0b07b63c8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dexed="true" ma:internalName="MediaServiceLocation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MediaServiceBillingMetadata" ma:index="21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c5cd9b1-7df6-4125-9594-fc0acfe49476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736cc2f8-7afc-48ea-9592-642bd44d942f}" ma:internalName="TaxCatchAll" ma:showField="CatchAllData" ma:web="0c5cd9b1-7df6-4125-9594-fc0acfe4947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ni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0c5cd9b1-7df6-4125-9594-fc0acfe49476" xsi:nil="true"/>
    <lcf76f155ced4ddcb4097134ff3c332f xmlns="2ba98950-7f45-4f63-93ce-8807729bc465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BE8AAE77-4BE6-4504-B263-33AECFAD9B0D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A13AD78C-20E5-4CDD-B6B2-4E5C9C01BD2C}"/>
</file>

<file path=customXml/itemProps3.xml><?xml version="1.0" encoding="utf-8"?>
<ds:datastoreItem xmlns:ds="http://schemas.openxmlformats.org/officeDocument/2006/customXml" ds:itemID="{CF4C74D6-8E01-4C8F-A796-A362780A2589}">
  <ds:schemaRefs>
    <ds:schemaRef ds:uri="http://schemas.microsoft.com/office/2006/metadata/properties"/>
    <ds:schemaRef ds:uri="http://www.w3.org/2000/xmlns/"/>
    <ds:schemaRef ds:uri="0c5cd9b1-7df6-4125-9594-fc0acfe49476"/>
    <ds:schemaRef ds:uri="http://www.w3.org/2001/XMLSchema-instance"/>
    <ds:schemaRef ds:uri="2ba98950-7f45-4f63-93ce-8807729bc465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568</TotalTime>
  <Words>728</Words>
  <Application>Microsoft Macintosh PowerPoint</Application>
  <PresentationFormat>Panorámica</PresentationFormat>
  <Paragraphs>116</Paragraphs>
  <Slides>7</Slides>
  <Notes>5</Notes>
  <HiddenSlides>0</HiddenSlides>
  <MMClips>0</MMClips>
  <ScaleCrop>false</ScaleCrop>
  <HeadingPairs>
    <vt:vector size="6" baseType="variant">
      <vt:variant>
        <vt:lpstr>Fuentes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15" baseType="lpstr">
      <vt:lpstr>Arial</vt:lpstr>
      <vt:lpstr>Calibri</vt:lpstr>
      <vt:lpstr>Calibri Light</vt:lpstr>
      <vt:lpstr>Instrument Sans Medium</vt:lpstr>
      <vt:lpstr>Instrument Sans Semi Bold</vt:lpstr>
      <vt:lpstr>Nunito Sans</vt:lpstr>
      <vt:lpstr>Nunito Sans Bold</vt:lpstr>
      <vt:lpstr>Tema de l'Office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 del PowerPoint</dc:title>
  <dc:creator>NATALIA GRUP CONGRES</dc:creator>
  <cp:lastModifiedBy>ana Guiberteau Sánchez</cp:lastModifiedBy>
  <cp:revision>44</cp:revision>
  <dcterms:created xsi:type="dcterms:W3CDTF">2022-01-31T13:34:55Z</dcterms:created>
  <dcterms:modified xsi:type="dcterms:W3CDTF">2025-10-19T09:19:24Z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0x010100DE020579F7B4964FACCC3D9671C8AF13</vt:lpwstr>
  </property>
  <property fmtid="{D5CDD505-2E9C-101B-9397-08002B2CF9AE}" pid="3" name="MediaServiceImageTags">
    <vt:lpwstr/>
  </property>
</Properties>
</file>