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46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theme/themeOverride35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theme/themeOverride29.xml" ContentType="application/vnd.openxmlformats-officedocument.themeOverride+xml"/>
  <Override PartName="/ppt/theme/themeOverride38.xml" ContentType="application/vnd.openxmlformats-officedocument.themeOverride+xml"/>
  <Override PartName="/ppt/theme/themeOverride47.xml" ContentType="application/vnd.openxmlformats-officedocument.themeOverr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theme/themeOverride45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theme/themeOverride43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theme/themeOverride3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342" r:id="rId2"/>
    <p:sldId id="415" r:id="rId3"/>
    <p:sldId id="338" r:id="rId4"/>
    <p:sldId id="390" r:id="rId5"/>
    <p:sldId id="416" r:id="rId6"/>
    <p:sldId id="262" r:id="rId7"/>
    <p:sldId id="264" r:id="rId8"/>
    <p:sldId id="417" r:id="rId9"/>
    <p:sldId id="427" r:id="rId10"/>
    <p:sldId id="266" r:id="rId11"/>
    <p:sldId id="267" r:id="rId12"/>
    <p:sldId id="268" r:id="rId13"/>
    <p:sldId id="344" r:id="rId14"/>
    <p:sldId id="343" r:id="rId15"/>
    <p:sldId id="418" r:id="rId16"/>
    <p:sldId id="345" r:id="rId17"/>
    <p:sldId id="346" r:id="rId18"/>
    <p:sldId id="274" r:id="rId19"/>
    <p:sldId id="419" r:id="rId20"/>
    <p:sldId id="347" r:id="rId21"/>
    <p:sldId id="442" r:id="rId22"/>
    <p:sldId id="420" r:id="rId23"/>
    <p:sldId id="422" r:id="rId24"/>
    <p:sldId id="349" r:id="rId25"/>
    <p:sldId id="351" r:id="rId26"/>
    <p:sldId id="278" r:id="rId27"/>
    <p:sldId id="423" r:id="rId28"/>
    <p:sldId id="365" r:id="rId29"/>
    <p:sldId id="359" r:id="rId30"/>
    <p:sldId id="362" r:id="rId31"/>
    <p:sldId id="366" r:id="rId32"/>
    <p:sldId id="368" r:id="rId33"/>
    <p:sldId id="424" r:id="rId34"/>
    <p:sldId id="370" r:id="rId35"/>
    <p:sldId id="372" r:id="rId36"/>
    <p:sldId id="374" r:id="rId37"/>
    <p:sldId id="375" r:id="rId38"/>
    <p:sldId id="425" r:id="rId39"/>
    <p:sldId id="377" r:id="rId40"/>
    <p:sldId id="380" r:id="rId41"/>
    <p:sldId id="399" r:id="rId42"/>
    <p:sldId id="384" r:id="rId43"/>
    <p:sldId id="426" r:id="rId44"/>
    <p:sldId id="386" r:id="rId45"/>
    <p:sldId id="444" r:id="rId46"/>
    <p:sldId id="445" r:id="rId47"/>
    <p:sldId id="458" r:id="rId48"/>
    <p:sldId id="454" r:id="rId49"/>
  </p:sldIdLst>
  <p:sldSz cx="9144000" cy="6858000" type="screen4x3"/>
  <p:notesSz cx="6623050" cy="9810750"/>
  <p:embeddedFontLst>
    <p:embeddedFont>
      <p:font typeface="Candara" pitchFamily="34" charset="0"/>
      <p:regular r:id="rId52"/>
      <p:bold r:id="rId53"/>
      <p:italic r:id="rId54"/>
      <p:boldItalic r:id="rId55"/>
    </p:embeddedFont>
    <p:embeddedFont>
      <p:font typeface="Calibri" pitchFamily="34" charset="0"/>
      <p:regular r:id="rId56"/>
      <p:bold r:id="rId57"/>
      <p:italic r:id="rId58"/>
      <p:boldItalic r:id="rId59"/>
    </p:embeddedFont>
    <p:embeddedFont>
      <p:font typeface="Tahoma" pitchFamily="34" charset="0"/>
      <p:regular r:id="rId60"/>
      <p:bold r:id="rId61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128"/>
    <a:srgbClr val="FFFFFF"/>
    <a:srgbClr val="663300"/>
    <a:srgbClr val="FFCC99"/>
    <a:srgbClr val="D6FC92"/>
    <a:srgbClr val="7CBF33"/>
    <a:srgbClr val="CC99FF"/>
    <a:srgbClr val="9FB6FF"/>
    <a:srgbClr val="FF9966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362" autoAdjust="0"/>
    <p:restoredTop sz="83649" autoAdjust="0"/>
  </p:normalViewPr>
  <p:slideViewPr>
    <p:cSldViewPr>
      <p:cViewPr varScale="1">
        <p:scale>
          <a:sx n="73" d="100"/>
          <a:sy n="73" d="100"/>
        </p:scale>
        <p:origin x="-10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0"/>
  <c:chart>
    <c:title>
      <c:tx>
        <c:rich>
          <a:bodyPr/>
          <a:lstStyle/>
          <a:p>
            <a:pPr>
              <a:defRPr sz="1200">
                <a:latin typeface="Candara" pitchFamily="34" charset="0"/>
              </a:defRPr>
            </a:pPr>
            <a:r>
              <a:rPr lang="es-ES" sz="1200">
                <a:latin typeface="Candara" pitchFamily="34" charset="0"/>
              </a:rPr>
              <a:t>Nº TRASPLANTES INCLUIDOS EN EL RETH. 1984-2012</a:t>
            </a:r>
          </a:p>
        </c:rich>
      </c:tx>
      <c:layout>
        <c:manualLayout>
          <c:xMode val="edge"/>
          <c:yMode val="edge"/>
          <c:x val="0.15734989648033132"/>
          <c:y val="2.1084337349397592E-2"/>
        </c:manualLayout>
      </c:layout>
    </c:title>
    <c:plotArea>
      <c:layout>
        <c:manualLayout>
          <c:layoutTarget val="inner"/>
          <c:xMode val="edge"/>
          <c:yMode val="edge"/>
          <c:x val="8.488612836438926E-2"/>
          <c:y val="0.15361445783132538"/>
          <c:w val="0.91718426501035188"/>
          <c:h val="0.7771084337349398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"/>
                  <c:y val="7.7919440501604872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Val val="1"/>
          </c:dLbls>
          <c:cat>
            <c:strRef>
              <c:f>Sheet1!$B$1:$E$1</c:f>
              <c:strCache>
                <c:ptCount val="4"/>
                <c:pt idx="0">
                  <c:v>1er Trasplante</c:v>
                </c:pt>
                <c:pt idx="1">
                  <c:v>1er Re-Trasplante</c:v>
                </c:pt>
                <c:pt idx="2">
                  <c:v>2º Re-Trasplante</c:v>
                </c:pt>
                <c:pt idx="3">
                  <c:v>3er Re-Trasplante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18568</c:v>
                </c:pt>
                <c:pt idx="1">
                  <c:v>1556</c:v>
                </c:pt>
                <c:pt idx="2">
                  <c:v>153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gapWidth val="80"/>
        <c:axId val="110248320"/>
        <c:axId val="110249856"/>
      </c:barChart>
      <c:catAx>
        <c:axId val="110248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110249856"/>
        <c:crosses val="autoZero"/>
        <c:auto val="1"/>
        <c:lblAlgn val="ctr"/>
        <c:lblOffset val="100"/>
        <c:tickLblSkip val="1"/>
        <c:tickMarkSkip val="1"/>
      </c:catAx>
      <c:valAx>
        <c:axId val="110249856"/>
        <c:scaling>
          <c:orientation val="minMax"/>
          <c:max val="20000"/>
          <c:min val="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0248320"/>
        <c:crosses val="autoZero"/>
        <c:crossBetween val="between"/>
        <c:majorUnit val="2000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0.21132075471698114"/>
          <c:y val="0.25746680282565465"/>
          <c:w val="0.46462470228892205"/>
          <c:h val="0.673834396838585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Este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Lbls>
            <c:dLbl>
              <c:idx val="0"/>
              <c:layout>
                <c:manualLayout>
                  <c:x val="8.163208340457008E-2"/>
                  <c:y val="7.1219925737805112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Fallo Agudo/Subagudo
4,9%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7.0302047702842638E-2"/>
                  <c:y val="0.162384772227818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Colestásica</a:t>
                    </a:r>
                  </a:p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(sin CA)
8,6%</a:t>
                    </a:r>
                    <a:endParaRPr lang="en-US" sz="80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9.4709406391419532E-2"/>
                  <c:y val="-3.4204432273367683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Cirrosis Hepatocel (sin CA)
54,6%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8.6354450038710184E-3"/>
                  <c:y val="1.3803846209019305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Enf Metabólicas</a:t>
                    </a:r>
                    <a:r>
                      <a:rPr lang="en-US" sz="1200" baseline="0">
                        <a:solidFill>
                          <a:schemeClr val="tx1"/>
                        </a:solidFill>
                        <a:latin typeface="Candara" pitchFamily="34" charset="0"/>
                      </a:rPr>
                      <a:t> </a:t>
                    </a:r>
                  </a:p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(sin CA)
3,2%</a:t>
                    </a:r>
                    <a:endParaRPr lang="en-US" sz="80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6.5399987010733608E-3"/>
                  <c:y val="4.6501819838133514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Hepatocarcinoma
25,3%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1.5958970732647213E-3"/>
                  <c:y val="1.1158455924647585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Candara" pitchFamily="34" charset="0"/>
                      </a:rPr>
                      <a:t>Otras
3,4%</a:t>
                    </a:r>
                    <a:endParaRPr lang="en-US"/>
                  </a:p>
                </c:rich>
              </c:tx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Candara" pitchFamily="34" charset="0"/>
                  </a:defRPr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Fallo Agudo/Subagudo</c:v>
                </c:pt>
                <c:pt idx="1">
                  <c:v>Colestásica (sin CA)</c:v>
                </c:pt>
                <c:pt idx="2">
                  <c:v>Cirrosis Hepatocel (sin CA)</c:v>
                </c:pt>
                <c:pt idx="3">
                  <c:v>Metabólica (sin CA)</c:v>
                </c:pt>
                <c:pt idx="4">
                  <c:v>Hepatocarcinoma</c:v>
                </c:pt>
                <c:pt idx="5">
                  <c:v>Otras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887</c:v>
                </c:pt>
                <c:pt idx="1">
                  <c:v>1539</c:v>
                </c:pt>
                <c:pt idx="2">
                  <c:v>9813</c:v>
                </c:pt>
                <c:pt idx="3">
                  <c:v>579</c:v>
                </c:pt>
                <c:pt idx="4">
                  <c:v>4552</c:v>
                </c:pt>
                <c:pt idx="5">
                  <c:v>618</c:v>
                </c:pt>
              </c:numCache>
            </c:numRef>
          </c:val>
        </c:ser>
        <c:dLbls>
          <c:showCatName val="1"/>
          <c:showPercent val="1"/>
        </c:dLbls>
        <c:firstSliceAng val="10"/>
      </c: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2625250501002003"/>
          <c:y val="0.21776504297994273"/>
          <c:w val="0.63203093571671909"/>
          <c:h val="0.5787965616045847"/>
        </c:manualLayout>
      </c:layout>
      <c:barChart>
        <c:barDir val="col"/>
        <c:grouping val="percentStacked"/>
        <c:ser>
          <c:idx val="4"/>
          <c:order val="0"/>
          <c:tx>
            <c:strRef>
              <c:f>Sheet1!$A$2</c:f>
              <c:strCache>
                <c:ptCount val="1"/>
                <c:pt idx="0">
                  <c:v>Fallo agudo/subag</c:v>
                </c:pt>
              </c:strCache>
            </c:strRef>
          </c:tx>
          <c:dLbls>
            <c:dLbl>
              <c:idx val="3"/>
              <c:layout>
                <c:manualLayout>
                  <c:x val="-2.6106934001670842E-3"/>
                  <c:y val="-7.4034584644119559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7.4034584644119559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0-2 años</c:v>
                </c:pt>
                <c:pt idx="1">
                  <c:v>3-15 años</c:v>
                </c:pt>
                <c:pt idx="2">
                  <c:v>16-39 años</c:v>
                </c:pt>
                <c:pt idx="3">
                  <c:v>40-59 años</c:v>
                </c:pt>
                <c:pt idx="4">
                  <c:v>60 o más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</c:v>
                </c:pt>
                <c:pt idx="1">
                  <c:v>83</c:v>
                </c:pt>
                <c:pt idx="2">
                  <c:v>391</c:v>
                </c:pt>
                <c:pt idx="3">
                  <c:v>277</c:v>
                </c:pt>
                <c:pt idx="4">
                  <c:v>81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Colestasis (sin CA)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7.4034584644119559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480691692882390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0-2 años</c:v>
                </c:pt>
                <c:pt idx="1">
                  <c:v>3-15 años</c:v>
                </c:pt>
                <c:pt idx="2">
                  <c:v>16-39 años</c:v>
                </c:pt>
                <c:pt idx="3">
                  <c:v>40-59 años</c:v>
                </c:pt>
                <c:pt idx="4">
                  <c:v>60 o más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388</c:v>
                </c:pt>
                <c:pt idx="1">
                  <c:v>178</c:v>
                </c:pt>
                <c:pt idx="2">
                  <c:v>201</c:v>
                </c:pt>
                <c:pt idx="3">
                  <c:v>523</c:v>
                </c:pt>
                <c:pt idx="4">
                  <c:v>249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Cirrosis (sin CA)</c:v>
                </c:pt>
              </c:strCache>
            </c:strRef>
          </c:tx>
          <c:dLbls>
            <c:dLbl>
              <c:idx val="0"/>
              <c:layout>
                <c:manualLayout>
                  <c:x val="3.4456772448898439E-3"/>
                  <c:y val="1.6042635279113954E-2"/>
                </c:manualLayout>
              </c:layout>
              <c:showVal val="1"/>
            </c:dLbl>
            <c:dLbl>
              <c:idx val="1"/>
              <c:layout>
                <c:manualLayout>
                  <c:x val="-8.6726463484201237E-4"/>
                  <c:y val="9.779931690581420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0-2 años</c:v>
                </c:pt>
                <c:pt idx="1">
                  <c:v>3-15 años</c:v>
                </c:pt>
                <c:pt idx="2">
                  <c:v>16-39 años</c:v>
                </c:pt>
                <c:pt idx="3">
                  <c:v>40-59 años</c:v>
                </c:pt>
                <c:pt idx="4">
                  <c:v>60 o más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16</c:v>
                </c:pt>
                <c:pt idx="1">
                  <c:v>36</c:v>
                </c:pt>
                <c:pt idx="2">
                  <c:v>841</c:v>
                </c:pt>
                <c:pt idx="3">
                  <c:v>6554</c:v>
                </c:pt>
                <c:pt idx="4">
                  <c:v>2366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Hepatocarcinoma</c:v>
                </c:pt>
              </c:strCache>
            </c:strRef>
          </c:tx>
          <c:dLbls>
            <c:dLbl>
              <c:idx val="0"/>
              <c:layout>
                <c:manualLayout>
                  <c:x val="3.445698044026784E-3"/>
                  <c:y val="-4.147180637017736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0-2 años</c:v>
                </c:pt>
                <c:pt idx="1">
                  <c:v>3-15 años</c:v>
                </c:pt>
                <c:pt idx="2">
                  <c:v>16-39 años</c:v>
                </c:pt>
                <c:pt idx="3">
                  <c:v>40-59 años</c:v>
                </c:pt>
                <c:pt idx="4">
                  <c:v>60 o más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10</c:v>
                </c:pt>
                <c:pt idx="1">
                  <c:v>14</c:v>
                </c:pt>
                <c:pt idx="2">
                  <c:v>111</c:v>
                </c:pt>
                <c:pt idx="3">
                  <c:v>2431</c:v>
                </c:pt>
                <c:pt idx="4">
                  <c:v>1986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Metabólicas (sin CA)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6231798803734888E-4"/>
                  <c:y val="-7.346519431979464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0-2 años</c:v>
                </c:pt>
                <c:pt idx="1">
                  <c:v>3-15 años</c:v>
                </c:pt>
                <c:pt idx="2">
                  <c:v>16-39 años</c:v>
                </c:pt>
                <c:pt idx="3">
                  <c:v>40-59 años</c:v>
                </c:pt>
                <c:pt idx="4">
                  <c:v>60 o más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59</c:v>
                </c:pt>
                <c:pt idx="1">
                  <c:v>134</c:v>
                </c:pt>
                <c:pt idx="2">
                  <c:v>174</c:v>
                </c:pt>
                <c:pt idx="3">
                  <c:v>148</c:v>
                </c:pt>
                <c:pt idx="4">
                  <c:v>64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Otras (sin CA)</c:v>
                </c:pt>
              </c:strCache>
            </c:strRef>
          </c:tx>
          <c:dLbls>
            <c:dLbl>
              <c:idx val="0"/>
              <c:layout>
                <c:manualLayout>
                  <c:x val="6.8502950289108617E-3"/>
                  <c:y val="-5.0421924263785813E-2"/>
                </c:manualLayout>
              </c:layout>
              <c:showVal val="1"/>
            </c:dLbl>
            <c:dLbl>
              <c:idx val="1"/>
              <c:layout>
                <c:manualLayout>
                  <c:x val="4.1187285799801337E-3"/>
                  <c:y val="-5.3692853826290972E-2"/>
                </c:manualLayout>
              </c:layout>
              <c:showVal val="1"/>
            </c:dLbl>
            <c:dLbl>
              <c:idx val="2"/>
              <c:layout>
                <c:manualLayout>
                  <c:x val="-1.4204638893822486E-4"/>
                  <c:y val="-4.2183099186814614E-2"/>
                </c:manualLayout>
              </c:layout>
              <c:showVal val="1"/>
            </c:dLbl>
            <c:dLbl>
              <c:idx val="3"/>
              <c:layout>
                <c:manualLayout>
                  <c:x val="5.5646827041356687E-3"/>
                  <c:y val="-3.3304778524374148E-2"/>
                </c:manualLayout>
              </c:layout>
              <c:showVal val="1"/>
            </c:dLbl>
            <c:dLbl>
              <c:idx val="4"/>
              <c:layout>
                <c:manualLayout>
                  <c:x val="-6.206049901657032E-4"/>
                  <c:y val="-3.27034661301976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0-2 años</c:v>
                </c:pt>
                <c:pt idx="1">
                  <c:v>3-15 años</c:v>
                </c:pt>
                <c:pt idx="2">
                  <c:v>16-39 años</c:v>
                </c:pt>
                <c:pt idx="3">
                  <c:v>40-59 años</c:v>
                </c:pt>
                <c:pt idx="4">
                  <c:v>60 o más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46</c:v>
                </c:pt>
                <c:pt idx="1">
                  <c:v>54</c:v>
                </c:pt>
                <c:pt idx="2">
                  <c:v>161</c:v>
                </c:pt>
                <c:pt idx="3">
                  <c:v>286</c:v>
                </c:pt>
                <c:pt idx="4">
                  <c:v>71</c:v>
                </c:pt>
              </c:numCache>
            </c:numRef>
          </c:val>
        </c:ser>
        <c:dLbls>
          <c:showVal val="1"/>
        </c:dLbls>
        <c:gapWidth val="34"/>
        <c:overlap val="100"/>
        <c:axId val="111005056"/>
        <c:axId val="111174784"/>
      </c:barChart>
      <c:catAx>
        <c:axId val="11100505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200">
                <a:latin typeface="Candara" pitchFamily="34" charset="0"/>
              </a:defRPr>
            </a:pPr>
            <a:endParaRPr lang="es-ES"/>
          </a:p>
        </c:txPr>
        <c:crossAx val="111174784"/>
        <c:crosses val="autoZero"/>
        <c:auto val="1"/>
        <c:lblAlgn val="ctr"/>
        <c:lblOffset val="100"/>
        <c:tickLblSkip val="1"/>
        <c:tickMarkSkip val="1"/>
      </c:catAx>
      <c:valAx>
        <c:axId val="111174784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1005056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004996536748505"/>
          <c:y val="0.4878174034589583"/>
          <c:w val="0.21167804298542559"/>
          <c:h val="0.29980871476710902"/>
        </c:manualLayout>
      </c:layout>
      <c:txPr>
        <a:bodyPr/>
        <a:lstStyle/>
        <a:p>
          <a:pPr>
            <a:defRPr sz="105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2828662066391622"/>
          <c:y val="0.18768622166313892"/>
          <c:w val="0.6287026830235406"/>
          <c:h val="0.62889518413597745"/>
        </c:manualLayout>
      </c:layout>
      <c:barChart>
        <c:barDir val="col"/>
        <c:grouping val="percentStacked"/>
        <c:ser>
          <c:idx val="4"/>
          <c:order val="0"/>
          <c:tx>
            <c:strRef>
              <c:f>Sheet1!$A$2</c:f>
              <c:strCache>
                <c:ptCount val="1"/>
                <c:pt idx="0">
                  <c:v>Fallo agudo/subagudo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164</c:v>
                </c:pt>
                <c:pt idx="1">
                  <c:v>94</c:v>
                </c:pt>
                <c:pt idx="2">
                  <c:v>123</c:v>
                </c:pt>
                <c:pt idx="3">
                  <c:v>132</c:v>
                </c:pt>
                <c:pt idx="4">
                  <c:v>118</c:v>
                </c:pt>
                <c:pt idx="5">
                  <c:v>132</c:v>
                </c:pt>
                <c:pt idx="6">
                  <c:v>124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Colestasis (sin CA)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348</c:v>
                </c:pt>
                <c:pt idx="1">
                  <c:v>174</c:v>
                </c:pt>
                <c:pt idx="2">
                  <c:v>178</c:v>
                </c:pt>
                <c:pt idx="3">
                  <c:v>212</c:v>
                </c:pt>
                <c:pt idx="4">
                  <c:v>187</c:v>
                </c:pt>
                <c:pt idx="5">
                  <c:v>232</c:v>
                </c:pt>
                <c:pt idx="6">
                  <c:v>208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Cirrosis (sin CA)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1260</c:v>
                </c:pt>
                <c:pt idx="1">
                  <c:v>1196</c:v>
                </c:pt>
                <c:pt idx="2">
                  <c:v>1499</c:v>
                </c:pt>
                <c:pt idx="3">
                  <c:v>1504</c:v>
                </c:pt>
                <c:pt idx="4">
                  <c:v>1594</c:v>
                </c:pt>
                <c:pt idx="5">
                  <c:v>1441</c:v>
                </c:pt>
                <c:pt idx="6">
                  <c:v>1325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Hepatocarcinoma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238</c:v>
                </c:pt>
                <c:pt idx="1">
                  <c:v>337</c:v>
                </c:pt>
                <c:pt idx="2">
                  <c:v>515</c:v>
                </c:pt>
                <c:pt idx="3">
                  <c:v>721</c:v>
                </c:pt>
                <c:pt idx="4">
                  <c:v>766</c:v>
                </c:pt>
                <c:pt idx="5">
                  <c:v>951</c:v>
                </c:pt>
                <c:pt idx="6">
                  <c:v>1025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Metabólicas (sin CA)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116</c:v>
                </c:pt>
                <c:pt idx="1">
                  <c:v>54</c:v>
                </c:pt>
                <c:pt idx="2">
                  <c:v>88</c:v>
                </c:pt>
                <c:pt idx="3">
                  <c:v>89</c:v>
                </c:pt>
                <c:pt idx="4">
                  <c:v>71</c:v>
                </c:pt>
                <c:pt idx="5">
                  <c:v>88</c:v>
                </c:pt>
                <c:pt idx="6">
                  <c:v>73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Otras (sin CA)</c:v>
                </c:pt>
              </c:strCache>
            </c:strRef>
          </c:tx>
          <c:dLbls>
            <c:dLbl>
              <c:idx val="0"/>
              <c:layout>
                <c:manualLayout>
                  <c:x val="3.7821773910110667E-3"/>
                  <c:y val="-4.5155776726096906E-2"/>
                </c:manualLayout>
              </c:layout>
              <c:showVal val="1"/>
            </c:dLbl>
            <c:dLbl>
              <c:idx val="1"/>
              <c:layout>
                <c:manualLayout>
                  <c:x val="6.2782928556574377E-3"/>
                  <c:y val="-3.2772374603868434E-2"/>
                </c:manualLayout>
              </c:layout>
              <c:showVal val="1"/>
            </c:dLbl>
            <c:dLbl>
              <c:idx val="2"/>
              <c:layout>
                <c:manualLayout>
                  <c:x val="4.397946679000969E-3"/>
                  <c:y val="-2.2788598135554748E-2"/>
                </c:manualLayout>
              </c:layout>
              <c:showVal val="1"/>
            </c:dLbl>
            <c:dLbl>
              <c:idx val="3"/>
              <c:layout>
                <c:manualLayout>
                  <c:x val="4.319506022499294E-3"/>
                  <c:y val="-2.6906685271891256E-2"/>
                </c:manualLayout>
              </c:layout>
              <c:showVal val="1"/>
            </c:dLbl>
            <c:dLbl>
              <c:idx val="4"/>
              <c:layout>
                <c:manualLayout>
                  <c:x val="1.4177219297649604E-3"/>
                  <c:y val="-2.7196996024404421E-2"/>
                </c:manualLayout>
              </c:layout>
              <c:showVal val="1"/>
            </c:dLbl>
            <c:dLbl>
              <c:idx val="5"/>
              <c:layout>
                <c:manualLayout>
                  <c:x val="1.3413960328891336E-3"/>
                  <c:y val="-2.6759300510803087E-2"/>
                </c:manualLayout>
              </c:layout>
              <c:showVal val="1"/>
            </c:dLbl>
            <c:dLbl>
              <c:idx val="6"/>
              <c:layout>
                <c:manualLayout>
                  <c:x val="5.989663669976851E-3"/>
                  <c:y val="-2.809921292054393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126</c:v>
                </c:pt>
                <c:pt idx="1">
                  <c:v>73</c:v>
                </c:pt>
                <c:pt idx="2">
                  <c:v>68</c:v>
                </c:pt>
                <c:pt idx="3">
                  <c:v>73</c:v>
                </c:pt>
                <c:pt idx="4">
                  <c:v>75</c:v>
                </c:pt>
                <c:pt idx="5">
                  <c:v>89</c:v>
                </c:pt>
                <c:pt idx="6">
                  <c:v>114</c:v>
                </c:pt>
              </c:numCache>
            </c:numRef>
          </c:val>
        </c:ser>
        <c:dLbls>
          <c:showVal val="1"/>
        </c:dLbls>
        <c:gapWidth val="40"/>
        <c:overlap val="100"/>
        <c:axId val="111243264"/>
        <c:axId val="111244800"/>
      </c:barChart>
      <c:catAx>
        <c:axId val="11124326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100">
                <a:latin typeface="Candara" pitchFamily="34" charset="0"/>
              </a:defRPr>
            </a:pPr>
            <a:endParaRPr lang="es-ES"/>
          </a:p>
        </c:txPr>
        <c:crossAx val="111244800"/>
        <c:crosses val="autoZero"/>
        <c:auto val="1"/>
        <c:lblAlgn val="ctr"/>
        <c:lblOffset val="100"/>
        <c:tickLblSkip val="1"/>
        <c:tickMarkSkip val="1"/>
      </c:catAx>
      <c:valAx>
        <c:axId val="111244800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1243264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313629905617054"/>
          <c:y val="0.53262414427337312"/>
          <c:w val="0.22428786853924951"/>
          <c:h val="0.2810647489591907"/>
        </c:manualLayout>
      </c:layout>
      <c:txPr>
        <a:bodyPr/>
        <a:lstStyle/>
        <a:p>
          <a:pPr>
            <a:defRPr sz="11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9"/>
  <c:chart>
    <c:autoTitleDeleted val="1"/>
    <c:plotArea>
      <c:layout>
        <c:manualLayout>
          <c:layoutTarget val="inner"/>
          <c:xMode val="edge"/>
          <c:yMode val="edge"/>
          <c:x val="0.13284132841328414"/>
          <c:y val="0.12755102040816327"/>
          <c:w val="0.71033210332103314"/>
          <c:h val="0.6836734693877550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Electivo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Candara" pitchFamily="34" charset="0"/>
                      </a:rPr>
                      <a:t>17306</a:t>
                    </a:r>
                  </a:p>
                  <a:p>
                    <a:r>
                      <a:rPr lang="en-US" sz="1400">
                        <a:latin typeface="Candara" pitchFamily="34" charset="0"/>
                      </a:rPr>
                      <a:t>93.7%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Candara" pitchFamily="34" charset="0"/>
                      </a:rPr>
                      <a:t>894</a:t>
                    </a:r>
                  </a:p>
                  <a:p>
                    <a:r>
                      <a:rPr lang="en-US" sz="1400">
                        <a:latin typeface="Candara" pitchFamily="34" charset="0"/>
                      </a:rPr>
                      <a:t>57.5%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Candara" pitchFamily="34" charset="0"/>
                      </a:rPr>
                      <a:t>81</a:t>
                    </a:r>
                  </a:p>
                  <a:p>
                    <a:r>
                      <a:rPr lang="en-US" sz="1400">
                        <a:latin typeface="Candara" pitchFamily="34" charset="0"/>
                      </a:rPr>
                      <a:t>52.9%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4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1er Tx</c:v>
                </c:pt>
                <c:pt idx="1">
                  <c:v>1er ReTx</c:v>
                </c:pt>
                <c:pt idx="2">
                  <c:v>2º ReTx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17306</c:v>
                </c:pt>
                <c:pt idx="1">
                  <c:v>894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Urgente</c:v>
                </c:pt>
              </c:strCache>
            </c:strRef>
          </c:tx>
          <c:spPr>
            <a:solidFill>
              <a:schemeClr val="bg2">
                <a:lumMod val="10000"/>
                <a:lumOff val="90000"/>
              </a:schemeClr>
            </a:solidFill>
          </c:spPr>
          <c:dLbls>
            <c:dLbl>
              <c:idx val="0"/>
              <c:layout>
                <c:manualLayout>
                  <c:x val="0"/>
                  <c:y val="-2.319232279330527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Candara" pitchFamily="34" charset="0"/>
                      </a:rPr>
                      <a:t>1157</a:t>
                    </a:r>
                  </a:p>
                  <a:p>
                    <a:r>
                      <a:rPr lang="en-US" sz="1400">
                        <a:latin typeface="Candara" pitchFamily="34" charset="0"/>
                      </a:rPr>
                      <a:t>6.3%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Candara" pitchFamily="34" charset="0"/>
                      </a:rPr>
                      <a:t>660</a:t>
                    </a:r>
                  </a:p>
                  <a:p>
                    <a:r>
                      <a:rPr lang="en-US" sz="1400">
                        <a:latin typeface="Candara" pitchFamily="34" charset="0"/>
                      </a:rPr>
                      <a:t>45.2%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Candara" pitchFamily="34" charset="0"/>
                      </a:rPr>
                      <a:t>72</a:t>
                    </a:r>
                  </a:p>
                  <a:p>
                    <a:r>
                      <a:rPr lang="en-US" sz="1400">
                        <a:latin typeface="Candara" pitchFamily="34" charset="0"/>
                      </a:rPr>
                      <a:t>47.1%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4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1er Tx</c:v>
                </c:pt>
                <c:pt idx="1">
                  <c:v>1er ReTx</c:v>
                </c:pt>
                <c:pt idx="2">
                  <c:v>2º ReTx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1157</c:v>
                </c:pt>
                <c:pt idx="1">
                  <c:v>660</c:v>
                </c:pt>
                <c:pt idx="2">
                  <c:v>72</c:v>
                </c:pt>
              </c:numCache>
            </c:numRef>
          </c:val>
        </c:ser>
        <c:dLbls>
          <c:showVal val="1"/>
        </c:dLbls>
        <c:gapWidth val="100"/>
        <c:overlap val="100"/>
        <c:axId val="111950464"/>
        <c:axId val="111968640"/>
      </c:barChart>
      <c:catAx>
        <c:axId val="11195046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600">
                <a:latin typeface="Candara" pitchFamily="34" charset="0"/>
              </a:defRPr>
            </a:pPr>
            <a:endParaRPr lang="es-ES"/>
          </a:p>
        </c:txPr>
        <c:crossAx val="111968640"/>
        <c:crosses val="autoZero"/>
        <c:auto val="1"/>
        <c:lblAlgn val="ctr"/>
        <c:lblOffset val="100"/>
        <c:tickLblSkip val="1"/>
        <c:tickMarkSkip val="1"/>
      </c:catAx>
      <c:valAx>
        <c:axId val="111968640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1950464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162359489740659"/>
          <c:y val="0.69135555253869152"/>
          <c:w val="0.12074454439950712"/>
          <c:h val="0.11982421836785008"/>
        </c:manualLayout>
      </c:layout>
      <c:txPr>
        <a:bodyPr/>
        <a:lstStyle/>
        <a:p>
          <a:pPr>
            <a:defRPr sz="12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7"/>
  <c:chart>
    <c:autoTitleDeleted val="1"/>
    <c:plotArea>
      <c:layout>
        <c:manualLayout>
          <c:layoutTarget val="inner"/>
          <c:xMode val="edge"/>
          <c:yMode val="edge"/>
          <c:x val="5.5456171735241519E-2"/>
          <c:y val="0.13299232736572891"/>
          <c:w val="0.94454382826475858"/>
          <c:h val="0.7877237851662403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ELECTIVOS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dLbls>
            <c:delete val="1"/>
          </c:dLbls>
          <c:cat>
            <c:strRef>
              <c:f>Sheet1!$B$1:$Y$1</c:f>
              <c:strCache>
                <c:ptCount val="24"/>
                <c:pt idx="0">
                  <c:v>&lt;1990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298</c:v>
                </c:pt>
                <c:pt idx="1">
                  <c:v>241</c:v>
                </c:pt>
                <c:pt idx="2">
                  <c:v>335</c:v>
                </c:pt>
                <c:pt idx="3">
                  <c:v>417</c:v>
                </c:pt>
                <c:pt idx="4">
                  <c:v>439</c:v>
                </c:pt>
                <c:pt idx="5">
                  <c:v>539</c:v>
                </c:pt>
                <c:pt idx="6">
                  <c:v>640</c:v>
                </c:pt>
                <c:pt idx="7">
                  <c:v>621</c:v>
                </c:pt>
                <c:pt idx="8">
                  <c:v>712</c:v>
                </c:pt>
                <c:pt idx="9">
                  <c:v>830</c:v>
                </c:pt>
                <c:pt idx="10">
                  <c:v>873</c:v>
                </c:pt>
                <c:pt idx="11">
                  <c:v>870</c:v>
                </c:pt>
                <c:pt idx="12">
                  <c:v>879</c:v>
                </c:pt>
                <c:pt idx="13">
                  <c:v>955</c:v>
                </c:pt>
                <c:pt idx="14">
                  <c:v>961</c:v>
                </c:pt>
                <c:pt idx="15">
                  <c:v>964</c:v>
                </c:pt>
                <c:pt idx="16">
                  <c:v>1003</c:v>
                </c:pt>
                <c:pt idx="17">
                  <c:v>963</c:v>
                </c:pt>
                <c:pt idx="18">
                  <c:v>960</c:v>
                </c:pt>
                <c:pt idx="19">
                  <c:v>984</c:v>
                </c:pt>
                <c:pt idx="20">
                  <c:v>999</c:v>
                </c:pt>
                <c:pt idx="21">
                  <c:v>880</c:v>
                </c:pt>
                <c:pt idx="22">
                  <c:v>981</c:v>
                </c:pt>
                <c:pt idx="23">
                  <c:v>945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URGENTES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rgbClr val="000066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Sheet1!$B$1:$Y$1</c:f>
              <c:strCache>
                <c:ptCount val="24"/>
                <c:pt idx="0">
                  <c:v>&lt;1990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66</c:v>
                </c:pt>
                <c:pt idx="1">
                  <c:v>58</c:v>
                </c:pt>
                <c:pt idx="2">
                  <c:v>72</c:v>
                </c:pt>
                <c:pt idx="3">
                  <c:v>49</c:v>
                </c:pt>
                <c:pt idx="4">
                  <c:v>56</c:v>
                </c:pt>
                <c:pt idx="5">
                  <c:v>69</c:v>
                </c:pt>
                <c:pt idx="6">
                  <c:v>57</c:v>
                </c:pt>
                <c:pt idx="7">
                  <c:v>80</c:v>
                </c:pt>
                <c:pt idx="8">
                  <c:v>79</c:v>
                </c:pt>
                <c:pt idx="9">
                  <c:v>68</c:v>
                </c:pt>
                <c:pt idx="10">
                  <c:v>86</c:v>
                </c:pt>
                <c:pt idx="11">
                  <c:v>84</c:v>
                </c:pt>
                <c:pt idx="12">
                  <c:v>94</c:v>
                </c:pt>
                <c:pt idx="13">
                  <c:v>77</c:v>
                </c:pt>
                <c:pt idx="14">
                  <c:v>75</c:v>
                </c:pt>
                <c:pt idx="15">
                  <c:v>74</c:v>
                </c:pt>
                <c:pt idx="16">
                  <c:v>64</c:v>
                </c:pt>
                <c:pt idx="17">
                  <c:v>78</c:v>
                </c:pt>
                <c:pt idx="18">
                  <c:v>113</c:v>
                </c:pt>
                <c:pt idx="19">
                  <c:v>94</c:v>
                </c:pt>
                <c:pt idx="20">
                  <c:v>88</c:v>
                </c:pt>
                <c:pt idx="21">
                  <c:v>77</c:v>
                </c:pt>
                <c:pt idx="22">
                  <c:v>130</c:v>
                </c:pt>
                <c:pt idx="23">
                  <c:v>104</c:v>
                </c:pt>
              </c:numCache>
            </c:numRef>
          </c:val>
        </c:ser>
        <c:dLbls>
          <c:showVal val="1"/>
        </c:dLbls>
        <c:gapWidth val="50"/>
        <c:overlap val="100"/>
        <c:axId val="112067328"/>
        <c:axId val="112068864"/>
      </c:barChart>
      <c:lineChart>
        <c:grouping val="standard"/>
        <c:ser>
          <c:idx val="2"/>
          <c:order val="2"/>
          <c:tx>
            <c:strRef>
              <c:f>Sheet1!$A$4</c:f>
              <c:strCache>
                <c:ptCount val="1"/>
                <c:pt idx="0">
                  <c:v>porcentaje</c:v>
                </c:pt>
              </c:strCache>
            </c:strRef>
          </c:tx>
          <c:spPr>
            <a:ln w="34925">
              <a:solidFill>
                <a:srgbClr val="D0807E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Sheet1!$B$1:$Y$1</c:f>
              <c:strCache>
                <c:ptCount val="24"/>
                <c:pt idx="0">
                  <c:v>&lt;1990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strCache>
            </c:strRef>
          </c:cat>
          <c:val>
            <c:numRef>
              <c:f>Sheet1!$B$4:$Y$4</c:f>
              <c:numCache>
                <c:formatCode>0.00</c:formatCode>
                <c:ptCount val="24"/>
                <c:pt idx="0">
                  <c:v>18.131868131868135</c:v>
                </c:pt>
                <c:pt idx="1">
                  <c:v>19.397993311036796</c:v>
                </c:pt>
                <c:pt idx="2">
                  <c:v>17.690417690417693</c:v>
                </c:pt>
                <c:pt idx="3">
                  <c:v>10.515021459227469</c:v>
                </c:pt>
                <c:pt idx="4">
                  <c:v>11.313131313131315</c:v>
                </c:pt>
                <c:pt idx="5">
                  <c:v>11.34868421052632</c:v>
                </c:pt>
                <c:pt idx="6">
                  <c:v>8.1779053084648492</c:v>
                </c:pt>
                <c:pt idx="7">
                  <c:v>11.412268188302424</c:v>
                </c:pt>
                <c:pt idx="8">
                  <c:v>9.9873577749683946</c:v>
                </c:pt>
                <c:pt idx="9">
                  <c:v>7.5723830734966597</c:v>
                </c:pt>
                <c:pt idx="10">
                  <c:v>8.9676746611053204</c:v>
                </c:pt>
                <c:pt idx="11">
                  <c:v>8.8050314465408803</c:v>
                </c:pt>
                <c:pt idx="12">
                  <c:v>9.6608427543679358</c:v>
                </c:pt>
                <c:pt idx="13">
                  <c:v>7.4612403100775184</c:v>
                </c:pt>
                <c:pt idx="14">
                  <c:v>7.2393822393822393</c:v>
                </c:pt>
                <c:pt idx="15">
                  <c:v>7.1290944123314066</c:v>
                </c:pt>
                <c:pt idx="16">
                  <c:v>5.998125585754452</c:v>
                </c:pt>
                <c:pt idx="17">
                  <c:v>7.4927953890489905</c:v>
                </c:pt>
                <c:pt idx="18">
                  <c:v>10.531220876048462</c:v>
                </c:pt>
                <c:pt idx="19">
                  <c:v>8.7198515769944329</c:v>
                </c:pt>
                <c:pt idx="20">
                  <c:v>8.0956761729530804</c:v>
                </c:pt>
                <c:pt idx="21">
                  <c:v>8.0459770114942533</c:v>
                </c:pt>
                <c:pt idx="22">
                  <c:v>11.701170117011699</c:v>
                </c:pt>
                <c:pt idx="23">
                  <c:v>9.914204003813154</c:v>
                </c:pt>
              </c:numCache>
            </c:numRef>
          </c:val>
        </c:ser>
        <c:dLbls/>
        <c:marker val="1"/>
        <c:axId val="112076288"/>
        <c:axId val="112074752"/>
      </c:lineChart>
      <c:catAx>
        <c:axId val="11206732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2068864"/>
        <c:crosses val="autoZero"/>
        <c:auto val="1"/>
        <c:lblAlgn val="ctr"/>
        <c:lblOffset val="100"/>
        <c:tickLblSkip val="1"/>
        <c:tickMarkSkip val="1"/>
      </c:catAx>
      <c:valAx>
        <c:axId val="11206886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2067328"/>
        <c:crosses val="autoZero"/>
        <c:crossBetween val="between"/>
        <c:majorUnit val="100"/>
      </c:valAx>
      <c:valAx>
        <c:axId val="112074752"/>
        <c:scaling>
          <c:orientation val="minMax"/>
          <c:max val="100"/>
        </c:scaling>
        <c:axPos val="r"/>
        <c:numFmt formatCode="0" sourceLinked="0"/>
        <c:tickLblPos val="nextTo"/>
        <c:txPr>
          <a:bodyPr/>
          <a:lstStyle/>
          <a:p>
            <a:pPr>
              <a:defRPr sz="800">
                <a:solidFill>
                  <a:schemeClr val="accent2">
                    <a:lumMod val="75000"/>
                  </a:schemeClr>
                </a:solidFill>
              </a:defRPr>
            </a:pPr>
            <a:endParaRPr lang="es-ES"/>
          </a:p>
        </c:txPr>
        <c:crossAx val="112076288"/>
        <c:crosses val="max"/>
        <c:crossBetween val="between"/>
      </c:valAx>
      <c:catAx>
        <c:axId val="112076288"/>
        <c:scaling>
          <c:orientation val="minMax"/>
        </c:scaling>
        <c:delete val="1"/>
        <c:axPos val="b"/>
        <c:tickLblPos val="none"/>
        <c:crossAx val="112074752"/>
        <c:crosses val="autoZero"/>
        <c:auto val="1"/>
        <c:lblAlgn val="ctr"/>
        <c:lblOffset val="100"/>
      </c:cat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2854030501089328"/>
          <c:y val="0.18706697459584298"/>
          <c:w val="0.66013071895424835"/>
          <c:h val="0.6743648960739031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Vivo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4E6128"/>
                    </a:solidFill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1er Tx</c:v>
                </c:pt>
                <c:pt idx="1">
                  <c:v>1er ReTx</c:v>
                </c:pt>
                <c:pt idx="2">
                  <c:v>2º ReTx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10198</c:v>
                </c:pt>
                <c:pt idx="1">
                  <c:v>606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Muerto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1er Tx</c:v>
                </c:pt>
                <c:pt idx="1">
                  <c:v>1er ReTx</c:v>
                </c:pt>
                <c:pt idx="2">
                  <c:v>2º ReTx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6357</c:v>
                </c:pt>
                <c:pt idx="1">
                  <c:v>762</c:v>
                </c:pt>
                <c:pt idx="2">
                  <c:v>92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Re-trasplante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1er Tx</c:v>
                </c:pt>
                <c:pt idx="1">
                  <c:v>1er ReTx</c:v>
                </c:pt>
                <c:pt idx="2">
                  <c:v>2º ReTx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1573</c:v>
                </c:pt>
                <c:pt idx="1">
                  <c:v>156</c:v>
                </c:pt>
                <c:pt idx="2">
                  <c:v>11</c:v>
                </c:pt>
              </c:numCache>
            </c:numRef>
          </c:val>
        </c:ser>
        <c:dLbls>
          <c:showVal val="1"/>
        </c:dLbls>
        <c:gapWidth val="50"/>
        <c:overlap val="100"/>
        <c:axId val="112131072"/>
        <c:axId val="112136960"/>
      </c:barChart>
      <c:catAx>
        <c:axId val="11213107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>
                <a:latin typeface="Candara" pitchFamily="34" charset="0"/>
              </a:defRPr>
            </a:pPr>
            <a:endParaRPr lang="es-ES"/>
          </a:p>
        </c:txPr>
        <c:crossAx val="112136960"/>
        <c:crosses val="autoZero"/>
        <c:auto val="1"/>
        <c:lblAlgn val="ctr"/>
        <c:lblOffset val="100"/>
        <c:tickLblSkip val="1"/>
        <c:tickMarkSkip val="1"/>
      </c:catAx>
      <c:valAx>
        <c:axId val="112136960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112131072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1917210157349007"/>
          <c:y val="0.69937026813320013"/>
          <c:w val="0.1808278984265099"/>
          <c:h val="0.16310651891982489"/>
        </c:manualLayout>
      </c:layout>
      <c:txPr>
        <a:bodyPr/>
        <a:lstStyle/>
        <a:p>
          <a:pPr>
            <a:defRPr sz="12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4.1394335511982565E-2"/>
          <c:y val="0.15625000000000003"/>
          <c:w val="0.92810457516339873"/>
          <c:h val="0.6684717461588802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RETRASPLANTES (1738)    </c:v>
                </c:pt>
              </c:strCache>
            </c:strRef>
          </c:tx>
          <c:spPr>
            <a:solidFill>
              <a:srgbClr val="C4B7D3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50000"/>
                      </a:schemeClr>
                    </a:solidFill>
                    <a:latin typeface="Candara" pitchFamily="34" charset="0"/>
                  </a:defRPr>
                </a:pPr>
                <a:endParaRPr lang="es-ES"/>
              </a:p>
            </c:txPr>
            <c:dLblPos val="inEnd"/>
            <c:showVal val="1"/>
          </c:dLbls>
          <c:cat>
            <c:strRef>
              <c:f>Sheet1!$B$1:$F$1</c:f>
              <c:strCache>
                <c:ptCount val="5"/>
                <c:pt idx="0">
                  <c:v>1ª semana</c:v>
                </c:pt>
                <c:pt idx="1">
                  <c:v>1ª sem-1º mes</c:v>
                </c:pt>
                <c:pt idx="2">
                  <c:v>1º-3º mes</c:v>
                </c:pt>
                <c:pt idx="3">
                  <c:v>3º mes-1º año</c:v>
                </c:pt>
                <c:pt idx="4">
                  <c:v>&gt;1 año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</c:v>
                </c:pt>
                <c:pt idx="1">
                  <c:v>12.2</c:v>
                </c:pt>
                <c:pt idx="2">
                  <c:v>7.8</c:v>
                </c:pt>
                <c:pt idx="3">
                  <c:v>20.3</c:v>
                </c:pt>
                <c:pt idx="4">
                  <c:v>32.700000000000003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MUERTES (7212)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ndara" pitchFamily="34" charset="0"/>
                  </a:defRPr>
                </a:pPr>
                <a:endParaRPr lang="es-ES"/>
              </a:p>
            </c:txPr>
            <c:dLblPos val="inEnd"/>
            <c:showVal val="1"/>
          </c:dLbls>
          <c:cat>
            <c:strRef>
              <c:f>Sheet1!$B$1:$F$1</c:f>
              <c:strCache>
                <c:ptCount val="5"/>
                <c:pt idx="0">
                  <c:v>1ª semana</c:v>
                </c:pt>
                <c:pt idx="1">
                  <c:v>1ª sem-1º mes</c:v>
                </c:pt>
                <c:pt idx="2">
                  <c:v>1º-3º mes</c:v>
                </c:pt>
                <c:pt idx="3">
                  <c:v>3º mes-1º año</c:v>
                </c:pt>
                <c:pt idx="4">
                  <c:v>&gt;1 año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9</c:v>
                </c:pt>
                <c:pt idx="1">
                  <c:v>10.4</c:v>
                </c:pt>
                <c:pt idx="2">
                  <c:v>10.5</c:v>
                </c:pt>
                <c:pt idx="3">
                  <c:v>15.6</c:v>
                </c:pt>
                <c:pt idx="4">
                  <c:v>54.5</c:v>
                </c:pt>
              </c:numCache>
            </c:numRef>
          </c:val>
        </c:ser>
        <c:dLbls>
          <c:showVal val="1"/>
        </c:dLbls>
        <c:gapWidth val="100"/>
        <c:axId val="112273280"/>
        <c:axId val="112274816"/>
      </c:barChart>
      <c:catAx>
        <c:axId val="11227328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000">
                <a:latin typeface="Candara" pitchFamily="34" charset="0"/>
              </a:defRPr>
            </a:pPr>
            <a:endParaRPr lang="es-ES"/>
          </a:p>
        </c:txPr>
        <c:crossAx val="112274816"/>
        <c:crosses val="autoZero"/>
        <c:auto val="1"/>
        <c:lblAlgn val="ctr"/>
        <c:lblOffset val="100"/>
        <c:tickLblSkip val="1"/>
        <c:tickMarkSkip val="1"/>
      </c:catAx>
      <c:valAx>
        <c:axId val="112274816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112273280"/>
        <c:crosses val="autoZero"/>
        <c:crossBetween val="between"/>
        <c:majorUnit val="15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3390185948553637"/>
          <c:y val="0.9191329686062758"/>
          <c:w val="0.73051421769832436"/>
          <c:h val="4.5673018310141179E-2"/>
        </c:manualLayout>
      </c:layout>
      <c:txPr>
        <a:bodyPr/>
        <a:lstStyle/>
        <a:p>
          <a:pPr>
            <a:defRPr sz="1200">
              <a:solidFill>
                <a:sysClr val="windowText" lastClr="000000"/>
              </a:solidFill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7"/>
  <c:chart>
    <c:autoTitleDeleted val="1"/>
    <c:plotArea>
      <c:layout>
        <c:manualLayout>
          <c:layoutTarget val="inner"/>
          <c:xMode val="edge"/>
          <c:yMode val="edge"/>
          <c:x val="0.13606557377049183"/>
          <c:y val="9.6646942800788976E-2"/>
          <c:w val="0.82131147540983618"/>
          <c:h val="0.8719816374741054"/>
        </c:manualLayout>
      </c:layout>
      <c:barChart>
        <c:barDir val="bar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THO realizados</c:v>
                </c:pt>
              </c:strCache>
            </c:strRef>
          </c:tx>
          <c:spPr>
            <a:solidFill>
              <a:srgbClr val="000080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900">
                    <a:solidFill>
                      <a:srgbClr val="2121FF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Sheet1!$B$1:$Z$1</c:f>
              <c:strCache>
                <c:ptCount val="25"/>
                <c:pt idx="0">
                  <c:v>La Fe</c:v>
                </c:pt>
                <c:pt idx="1">
                  <c:v>Clínic</c:v>
                </c:pt>
                <c:pt idx="2">
                  <c:v>12 de Octubre</c:v>
                </c:pt>
                <c:pt idx="3">
                  <c:v>Bellvitge</c:v>
                </c:pt>
                <c:pt idx="4">
                  <c:v>V. Hebrón</c:v>
                </c:pt>
                <c:pt idx="5">
                  <c:v>Reina Sofía</c:v>
                </c:pt>
                <c:pt idx="6">
                  <c:v>V. Arrixaca</c:v>
                </c:pt>
                <c:pt idx="7">
                  <c:v>Cruces</c:v>
                </c:pt>
                <c:pt idx="8">
                  <c:v>Gº. Marañón</c:v>
                </c:pt>
                <c:pt idx="9">
                  <c:v>V. Rocío</c:v>
                </c:pt>
                <c:pt idx="10">
                  <c:v>J. Canalejo</c:v>
                </c:pt>
                <c:pt idx="11">
                  <c:v>Ramón y Cajal</c:v>
                </c:pt>
                <c:pt idx="12">
                  <c:v>C. Santiago</c:v>
                </c:pt>
                <c:pt idx="13">
                  <c:v>C. P .Hierro</c:v>
                </c:pt>
                <c:pt idx="14">
                  <c:v>Carlos Haya</c:v>
                </c:pt>
                <c:pt idx="15">
                  <c:v>La Paz</c:v>
                </c:pt>
                <c:pt idx="16">
                  <c:v>M. Valdecilla</c:v>
                </c:pt>
                <c:pt idx="17">
                  <c:v>N.S. Candelaria</c:v>
                </c:pt>
                <c:pt idx="18">
                  <c:v>C. Zaragoza</c:v>
                </c:pt>
                <c:pt idx="19">
                  <c:v>C.U.Navarra</c:v>
                </c:pt>
                <c:pt idx="20">
                  <c:v>Río Hortega</c:v>
                </c:pt>
                <c:pt idx="21">
                  <c:v>C. Asturias</c:v>
                </c:pt>
                <c:pt idx="22">
                  <c:v>V. Nieves</c:v>
                </c:pt>
                <c:pt idx="23">
                  <c:v>I. Cristina</c:v>
                </c:pt>
                <c:pt idx="24">
                  <c:v>Alicante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1992</c:v>
                </c:pt>
                <c:pt idx="1">
                  <c:v>1783</c:v>
                </c:pt>
                <c:pt idx="2">
                  <c:v>1632</c:v>
                </c:pt>
                <c:pt idx="3">
                  <c:v>1322</c:v>
                </c:pt>
                <c:pt idx="4">
                  <c:v>1292</c:v>
                </c:pt>
                <c:pt idx="5">
                  <c:v>1047</c:v>
                </c:pt>
                <c:pt idx="6">
                  <c:v>994</c:v>
                </c:pt>
                <c:pt idx="7">
                  <c:v>993</c:v>
                </c:pt>
                <c:pt idx="8">
                  <c:v>930</c:v>
                </c:pt>
                <c:pt idx="9">
                  <c:v>960</c:v>
                </c:pt>
                <c:pt idx="10">
                  <c:v>857</c:v>
                </c:pt>
                <c:pt idx="11">
                  <c:v>776</c:v>
                </c:pt>
                <c:pt idx="12">
                  <c:v>770</c:v>
                </c:pt>
                <c:pt idx="13">
                  <c:v>734</c:v>
                </c:pt>
                <c:pt idx="14">
                  <c:v>713</c:v>
                </c:pt>
                <c:pt idx="15">
                  <c:v>646</c:v>
                </c:pt>
                <c:pt idx="16">
                  <c:v>529</c:v>
                </c:pt>
                <c:pt idx="17">
                  <c:v>479</c:v>
                </c:pt>
                <c:pt idx="18">
                  <c:v>446</c:v>
                </c:pt>
                <c:pt idx="19">
                  <c:v>429</c:v>
                </c:pt>
                <c:pt idx="20">
                  <c:v>370</c:v>
                </c:pt>
                <c:pt idx="21">
                  <c:v>352</c:v>
                </c:pt>
                <c:pt idx="22">
                  <c:v>278</c:v>
                </c:pt>
                <c:pt idx="23">
                  <c:v>90</c:v>
                </c:pt>
                <c:pt idx="24">
                  <c:v>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THO en RETH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900" b="0">
                    <a:solidFill>
                      <a:srgbClr val="00B05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Sheet1!$B$1:$Z$1</c:f>
              <c:strCache>
                <c:ptCount val="25"/>
                <c:pt idx="0">
                  <c:v>La Fe</c:v>
                </c:pt>
                <c:pt idx="1">
                  <c:v>Clínic</c:v>
                </c:pt>
                <c:pt idx="2">
                  <c:v>12 de Octubre</c:v>
                </c:pt>
                <c:pt idx="3">
                  <c:v>Bellvitge</c:v>
                </c:pt>
                <c:pt idx="4">
                  <c:v>V. Hebrón</c:v>
                </c:pt>
                <c:pt idx="5">
                  <c:v>Reina Sofía</c:v>
                </c:pt>
                <c:pt idx="6">
                  <c:v>V. Arrixaca</c:v>
                </c:pt>
                <c:pt idx="7">
                  <c:v>Cruces</c:v>
                </c:pt>
                <c:pt idx="8">
                  <c:v>Gº. Marañón</c:v>
                </c:pt>
                <c:pt idx="9">
                  <c:v>V. Rocío</c:v>
                </c:pt>
                <c:pt idx="10">
                  <c:v>J. Canalejo</c:v>
                </c:pt>
                <c:pt idx="11">
                  <c:v>Ramón y Cajal</c:v>
                </c:pt>
                <c:pt idx="12">
                  <c:v>C. Santiago</c:v>
                </c:pt>
                <c:pt idx="13">
                  <c:v>C. P .Hierro</c:v>
                </c:pt>
                <c:pt idx="14">
                  <c:v>Carlos Haya</c:v>
                </c:pt>
                <c:pt idx="15">
                  <c:v>La Paz</c:v>
                </c:pt>
                <c:pt idx="16">
                  <c:v>M. Valdecilla</c:v>
                </c:pt>
                <c:pt idx="17">
                  <c:v>N.S. Candelaria</c:v>
                </c:pt>
                <c:pt idx="18">
                  <c:v>C. Zaragoza</c:v>
                </c:pt>
                <c:pt idx="19">
                  <c:v>C.U.Navarra</c:v>
                </c:pt>
                <c:pt idx="20">
                  <c:v>Río Hortega</c:v>
                </c:pt>
                <c:pt idx="21">
                  <c:v>C. Asturias</c:v>
                </c:pt>
                <c:pt idx="22">
                  <c:v>V. Nieves</c:v>
                </c:pt>
                <c:pt idx="23">
                  <c:v>I. Cristina</c:v>
                </c:pt>
                <c:pt idx="24">
                  <c:v>Alicante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1983</c:v>
                </c:pt>
                <c:pt idx="1">
                  <c:v>1783</c:v>
                </c:pt>
                <c:pt idx="2">
                  <c:v>1628</c:v>
                </c:pt>
                <c:pt idx="3">
                  <c:v>1321</c:v>
                </c:pt>
                <c:pt idx="4">
                  <c:v>1292</c:v>
                </c:pt>
                <c:pt idx="5">
                  <c:v>1031</c:v>
                </c:pt>
                <c:pt idx="6">
                  <c:v>992</c:v>
                </c:pt>
                <c:pt idx="7">
                  <c:v>993</c:v>
                </c:pt>
                <c:pt idx="8">
                  <c:v>930</c:v>
                </c:pt>
                <c:pt idx="9">
                  <c:v>960</c:v>
                </c:pt>
                <c:pt idx="10">
                  <c:v>844</c:v>
                </c:pt>
                <c:pt idx="11">
                  <c:v>772</c:v>
                </c:pt>
                <c:pt idx="12">
                  <c:v>765</c:v>
                </c:pt>
                <c:pt idx="13">
                  <c:v>734</c:v>
                </c:pt>
                <c:pt idx="14">
                  <c:v>712</c:v>
                </c:pt>
                <c:pt idx="15">
                  <c:v>556</c:v>
                </c:pt>
                <c:pt idx="16">
                  <c:v>529</c:v>
                </c:pt>
                <c:pt idx="17">
                  <c:v>461</c:v>
                </c:pt>
                <c:pt idx="18">
                  <c:v>441</c:v>
                </c:pt>
                <c:pt idx="19">
                  <c:v>429</c:v>
                </c:pt>
                <c:pt idx="20">
                  <c:v>370</c:v>
                </c:pt>
                <c:pt idx="21">
                  <c:v>346</c:v>
                </c:pt>
                <c:pt idx="22">
                  <c:v>278</c:v>
                </c:pt>
                <c:pt idx="23">
                  <c:v>90</c:v>
                </c:pt>
                <c:pt idx="24">
                  <c:v>8</c:v>
                </c:pt>
              </c:numCache>
            </c:numRef>
          </c:val>
        </c:ser>
        <c:dLbls>
          <c:showVal val="1"/>
        </c:dLbls>
        <c:gapWidth val="44"/>
        <c:axId val="164999168"/>
        <c:axId val="165001088"/>
      </c:barChart>
      <c:catAx>
        <c:axId val="16499916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165001088"/>
        <c:crosses val="autoZero"/>
        <c:auto val="1"/>
        <c:lblAlgn val="ctr"/>
        <c:lblOffset val="100"/>
        <c:tickLblSkip val="1"/>
        <c:tickMarkSkip val="1"/>
      </c:catAx>
      <c:valAx>
        <c:axId val="165001088"/>
        <c:scaling>
          <c:orientation val="minMax"/>
          <c:max val="2000"/>
        </c:scaling>
        <c:axPos val="b"/>
        <c:majorGridlines>
          <c:spPr>
            <a:ln w="6350">
              <a:prstDash val="sysDot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164999168"/>
        <c:crosses val="autoZero"/>
        <c:crossBetween val="between"/>
        <c:majorUnit val="100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5737704918032789"/>
          <c:y val="0.10453648915187377"/>
          <c:w val="0.16721311475409839"/>
          <c:h val="6.5088757396449703E-2"/>
        </c:manualLayout>
      </c:layout>
      <c:spPr>
        <a:solidFill>
          <a:schemeClr val="bg1"/>
        </a:solidFill>
      </c:spPr>
    </c:legend>
    <c:plotVisOnly val="1"/>
    <c:dispBlanksAs val="gap"/>
  </c:chart>
  <c:txPr>
    <a:bodyPr/>
    <a:lstStyle/>
    <a:p>
      <a:pPr>
        <a:defRPr sz="105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7.8723404255319165E-2"/>
          <c:y val="0.13541666666666669"/>
          <c:w val="0.77659574468085113"/>
          <c:h val="0.6770833333333335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0-15 años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15.4</c:v>
                </c:pt>
                <c:pt idx="1">
                  <c:v>5.9</c:v>
                </c:pt>
                <c:pt idx="2">
                  <c:v>5.9</c:v>
                </c:pt>
                <c:pt idx="3">
                  <c:v>5.4</c:v>
                </c:pt>
                <c:pt idx="4">
                  <c:v>4.7</c:v>
                </c:pt>
                <c:pt idx="5">
                  <c:v>3.7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16-34 años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49.9</c:v>
                </c:pt>
                <c:pt idx="1">
                  <c:v>31.9</c:v>
                </c:pt>
                <c:pt idx="2">
                  <c:v>29.6</c:v>
                </c:pt>
                <c:pt idx="3">
                  <c:v>26.1</c:v>
                </c:pt>
                <c:pt idx="4">
                  <c:v>22.1</c:v>
                </c:pt>
                <c:pt idx="5">
                  <c:v>15.9</c:v>
                </c:pt>
                <c:pt idx="6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35-54 años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27.3</c:v>
                </c:pt>
                <c:pt idx="1">
                  <c:v>31.5</c:v>
                </c:pt>
                <c:pt idx="2">
                  <c:v>29.9</c:v>
                </c:pt>
                <c:pt idx="3">
                  <c:v>29.8</c:v>
                </c:pt>
                <c:pt idx="4">
                  <c:v>28.7</c:v>
                </c:pt>
                <c:pt idx="5">
                  <c:v>30.7</c:v>
                </c:pt>
                <c:pt idx="6">
                  <c:v>27.7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55-74 años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7.4</c:v>
                </c:pt>
                <c:pt idx="1">
                  <c:v>28.7</c:v>
                </c:pt>
                <c:pt idx="2">
                  <c:v>31</c:v>
                </c:pt>
                <c:pt idx="3">
                  <c:v>33.6</c:v>
                </c:pt>
                <c:pt idx="4">
                  <c:v>37</c:v>
                </c:pt>
                <c:pt idx="5">
                  <c:v>38.300000000000011</c:v>
                </c:pt>
                <c:pt idx="6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75 o más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Candara" pitchFamily="34" charset="0"/>
                  </a:defRPr>
                </a:pPr>
                <a:endParaRPr lang="es-ES"/>
              </a:p>
            </c:txPr>
            <c:dLblPos val="ctr"/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3.6</c:v>
                </c:pt>
                <c:pt idx="3">
                  <c:v>5.0999999999999996</c:v>
                </c:pt>
                <c:pt idx="4">
                  <c:v>7.5</c:v>
                </c:pt>
                <c:pt idx="5">
                  <c:v>11.4</c:v>
                </c:pt>
                <c:pt idx="6">
                  <c:v>17.8</c:v>
                </c:pt>
              </c:numCache>
            </c:numRef>
          </c:val>
        </c:ser>
        <c:dLbls>
          <c:showVal val="1"/>
        </c:dLbls>
        <c:gapWidth val="70"/>
        <c:overlap val="100"/>
        <c:axId val="110672896"/>
        <c:axId val="110678784"/>
      </c:barChart>
      <c:catAx>
        <c:axId val="11067289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050">
                <a:latin typeface="Candara" pitchFamily="34" charset="0"/>
              </a:defRPr>
            </a:pPr>
            <a:endParaRPr lang="es-ES"/>
          </a:p>
        </c:txPr>
        <c:crossAx val="110678784"/>
        <c:crosses val="autoZero"/>
        <c:auto val="1"/>
        <c:lblAlgn val="ctr"/>
        <c:lblOffset val="100"/>
        <c:tickLblSkip val="1"/>
        <c:tickMarkSkip val="1"/>
      </c:catAx>
      <c:valAx>
        <c:axId val="110678784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110672896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595744680851072"/>
          <c:y val="0.4244791666666668"/>
          <c:w val="0.13404288510487608"/>
          <c:h val="0.26476249682976932"/>
        </c:manualLayout>
      </c:layout>
      <c:txPr>
        <a:bodyPr/>
        <a:lstStyle/>
        <a:p>
          <a:pPr>
            <a:defRPr sz="10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3680997848552243"/>
          <c:y val="0.1971839623770433"/>
          <c:w val="0.70331950207468885"/>
          <c:h val="0.714705882352941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ACV</c:v>
                </c:pt>
              </c:strCache>
            </c:strRef>
          </c:tx>
          <c:dLbls>
            <c:dLbl>
              <c:idx val="4"/>
              <c:layout>
                <c:manualLayout>
                  <c:x val="7.1516020504712478E-3"/>
                  <c:y val="7.3665836505425414E-4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33.6</c:v>
                </c:pt>
                <c:pt idx="1">
                  <c:v>49.2</c:v>
                </c:pt>
                <c:pt idx="2">
                  <c:v>53.1</c:v>
                </c:pt>
                <c:pt idx="3">
                  <c:v>56.2</c:v>
                </c:pt>
                <c:pt idx="4">
                  <c:v>61.1</c:v>
                </c:pt>
                <c:pt idx="5">
                  <c:v>64.5</c:v>
                </c:pt>
                <c:pt idx="6">
                  <c:v>69.099999999999994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TCE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59</c:v>
                </c:pt>
                <c:pt idx="1">
                  <c:v>41.8</c:v>
                </c:pt>
                <c:pt idx="2">
                  <c:v>37.9</c:v>
                </c:pt>
                <c:pt idx="3">
                  <c:v>33.5</c:v>
                </c:pt>
                <c:pt idx="4">
                  <c:v>29.7</c:v>
                </c:pt>
                <c:pt idx="5">
                  <c:v>22.7</c:v>
                </c:pt>
                <c:pt idx="6">
                  <c:v>18.8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ANOXIA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3.8</c:v>
                </c:pt>
                <c:pt idx="1">
                  <c:v>6</c:v>
                </c:pt>
                <c:pt idx="2">
                  <c:v>6</c:v>
                </c:pt>
                <c:pt idx="3">
                  <c:v>5.8</c:v>
                </c:pt>
                <c:pt idx="4">
                  <c:v>5.8</c:v>
                </c:pt>
                <c:pt idx="5">
                  <c:v>7.4</c:v>
                </c:pt>
                <c:pt idx="6">
                  <c:v>6.5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Otras/desc.</c:v>
                </c:pt>
              </c:strCache>
            </c:strRef>
          </c:tx>
          <c:dLbls>
            <c:dLbl>
              <c:idx val="0"/>
              <c:layout>
                <c:manualLayout>
                  <c:x val="6.3632919200983431E-3"/>
                  <c:y val="-2.8802339203128E-2"/>
                </c:manualLayout>
              </c:layout>
              <c:showVal val="1"/>
            </c:dLbl>
            <c:dLbl>
              <c:idx val="1"/>
              <c:layout>
                <c:manualLayout>
                  <c:x val="6.891068301167376E-3"/>
                  <c:y val="-3.5142748946853854E-2"/>
                </c:manualLayout>
              </c:layout>
              <c:showVal val="1"/>
            </c:dLbl>
            <c:dLbl>
              <c:idx val="2"/>
              <c:layout>
                <c:manualLayout>
                  <c:x val="1.1568222275597445E-2"/>
                  <c:y val="-3.8672434662128642E-2"/>
                </c:manualLayout>
              </c:layout>
              <c:showVal val="1"/>
            </c:dLbl>
            <c:dLbl>
              <c:idx val="3"/>
              <c:layout>
                <c:manualLayout>
                  <c:x val="1.002152403943667E-2"/>
                  <c:y val="-3.3510369117120742E-2"/>
                </c:manualLayout>
              </c:layout>
              <c:showVal val="1"/>
            </c:dLbl>
            <c:dLbl>
              <c:idx val="4"/>
              <c:layout>
                <c:manualLayout>
                  <c:x val="6.4864397719715831E-3"/>
                  <c:y val="-3.611807903746983E-2"/>
                </c:manualLayout>
              </c:layout>
              <c:showVal val="1"/>
            </c:dLbl>
            <c:dLbl>
              <c:idx val="5"/>
              <c:layout>
                <c:manualLayout>
                  <c:x val="-9.4112507535186614E-4"/>
                  <c:y val="-3.9780171731862386E-2"/>
                </c:manualLayout>
              </c:layout>
              <c:showVal val="1"/>
            </c:dLbl>
            <c:dLbl>
              <c:idx val="6"/>
              <c:layout>
                <c:manualLayout>
                  <c:x val="7.5422258418611256E-3"/>
                  <c:y val="-4.3988382932564837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1998-2000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0"/>
        <c:overlap val="100"/>
        <c:axId val="110739840"/>
        <c:axId val="110741376"/>
      </c:barChart>
      <c:catAx>
        <c:axId val="11073984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050"/>
            </a:pPr>
            <a:endParaRPr lang="es-ES"/>
          </a:p>
        </c:txPr>
        <c:crossAx val="110741376"/>
        <c:crosses val="autoZero"/>
        <c:auto val="1"/>
        <c:lblAlgn val="ctr"/>
        <c:lblOffset val="100"/>
        <c:tickLblSkip val="1"/>
        <c:tickMarkSkip val="1"/>
      </c:catAx>
      <c:valAx>
        <c:axId val="110741376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110739840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4439834024896254"/>
          <c:y val="0.43529411764705889"/>
          <c:w val="0.14179843373236889"/>
          <c:h val="0.23805998609148221"/>
        </c:manualLayout>
      </c:layout>
      <c:txPr>
        <a:bodyPr/>
        <a:lstStyle/>
        <a:p>
          <a:pPr>
            <a:defRPr sz="8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9.5434062429268135E-2"/>
          <c:y val="0.18820409379710701"/>
          <c:w val="0.70355731225296447"/>
          <c:h val="0.6666666666666666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0-15 años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11.4</c:v>
                </c:pt>
                <c:pt idx="1">
                  <c:v>5.9</c:v>
                </c:pt>
                <c:pt idx="2">
                  <c:v>5.3</c:v>
                </c:pt>
                <c:pt idx="3">
                  <c:v>5.7</c:v>
                </c:pt>
                <c:pt idx="4">
                  <c:v>5.8</c:v>
                </c:pt>
                <c:pt idx="5">
                  <c:v>6.2</c:v>
                </c:pt>
                <c:pt idx="6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16-39 años</c:v>
                </c:pt>
              </c:strCache>
            </c:strRef>
          </c:tx>
          <c:dLbls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22.3</c:v>
                </c:pt>
                <c:pt idx="1">
                  <c:v>14.3</c:v>
                </c:pt>
                <c:pt idx="2">
                  <c:v>11.1</c:v>
                </c:pt>
                <c:pt idx="3">
                  <c:v>10.200000000000001</c:v>
                </c:pt>
                <c:pt idx="4">
                  <c:v>9.4</c:v>
                </c:pt>
                <c:pt idx="5">
                  <c:v>8.1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40-59 años</c:v>
                </c:pt>
              </c:strCache>
            </c:strRef>
          </c:tx>
          <c:dLbls>
            <c:dLbl>
              <c:idx val="4"/>
              <c:layout>
                <c:manualLayout>
                  <c:x val="3.4984912037381946E-3"/>
                  <c:y val="-1.6848655183032716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57.4</c:v>
                </c:pt>
                <c:pt idx="1">
                  <c:v>56.8</c:v>
                </c:pt>
                <c:pt idx="2">
                  <c:v>55.5</c:v>
                </c:pt>
                <c:pt idx="3">
                  <c:v>55.9</c:v>
                </c:pt>
                <c:pt idx="4">
                  <c:v>56.3</c:v>
                </c:pt>
                <c:pt idx="5">
                  <c:v>56.5</c:v>
                </c:pt>
                <c:pt idx="6">
                  <c:v>56.5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60 o más</c:v>
                </c:pt>
              </c:strCache>
            </c:strRef>
          </c:tx>
          <c:dLbls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1984-94</c:v>
                </c:pt>
                <c:pt idx="1">
                  <c:v>1995-97</c:v>
                </c:pt>
                <c:pt idx="2">
                  <c:v>1998-00</c:v>
                </c:pt>
                <c:pt idx="3">
                  <c:v>2001-03</c:v>
                </c:pt>
                <c:pt idx="4">
                  <c:v>2004-06</c:v>
                </c:pt>
                <c:pt idx="5">
                  <c:v>2007-09</c:v>
                </c:pt>
                <c:pt idx="6">
                  <c:v>2010-12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8.9</c:v>
                </c:pt>
                <c:pt idx="1">
                  <c:v>23</c:v>
                </c:pt>
                <c:pt idx="2">
                  <c:v>28.1</c:v>
                </c:pt>
                <c:pt idx="3">
                  <c:v>28.2</c:v>
                </c:pt>
                <c:pt idx="4">
                  <c:v>28.5</c:v>
                </c:pt>
                <c:pt idx="5">
                  <c:v>29.2</c:v>
                </c:pt>
                <c:pt idx="6">
                  <c:v>32.200000000000003</c:v>
                </c:pt>
              </c:numCache>
            </c:numRef>
          </c:val>
        </c:ser>
        <c:dLbls>
          <c:showVal val="1"/>
        </c:dLbls>
        <c:gapWidth val="70"/>
        <c:overlap val="100"/>
        <c:axId val="110823296"/>
        <c:axId val="110824832"/>
      </c:barChart>
      <c:catAx>
        <c:axId val="11082329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000">
                <a:latin typeface="Candara" pitchFamily="34" charset="0"/>
              </a:defRPr>
            </a:pPr>
            <a:endParaRPr lang="es-ES"/>
          </a:p>
        </c:txPr>
        <c:crossAx val="110824832"/>
        <c:crosses val="autoZero"/>
        <c:auto val="1"/>
        <c:lblAlgn val="ctr"/>
        <c:lblOffset val="100"/>
        <c:tickLblSkip val="1"/>
        <c:tickMarkSkip val="1"/>
      </c:catAx>
      <c:valAx>
        <c:axId val="110824832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0823296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0581713501058383"/>
          <c:y val="0.44915254237288138"/>
          <c:w val="0.17362759519313478"/>
          <c:h val="0.27488726340309677"/>
        </c:manualLayout>
      </c:layout>
      <c:spPr>
        <a:ln>
          <a:noFill/>
        </a:ln>
      </c:spPr>
      <c:txPr>
        <a:bodyPr/>
        <a:lstStyle/>
        <a:p>
          <a:pPr>
            <a:defRPr sz="12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9"/>
  <c:chart>
    <c:autoTitleDeleted val="1"/>
    <c:plotArea>
      <c:layout>
        <c:manualLayout>
          <c:layoutTarget val="inner"/>
          <c:xMode val="edge"/>
          <c:yMode val="edge"/>
          <c:x val="7.9150579150579159E-2"/>
          <c:y val="0.3074534161490684"/>
          <c:w val="0.72393822393822393"/>
          <c:h val="0.58891921686282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HOMBRES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0-15 años</c:v>
                </c:pt>
                <c:pt idx="1">
                  <c:v>16-39 años</c:v>
                </c:pt>
                <c:pt idx="2">
                  <c:v>40 a 59 años</c:v>
                </c:pt>
                <c:pt idx="3">
                  <c:v>60 años y más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567</c:v>
                </c:pt>
                <c:pt idx="1">
                  <c:v>1214</c:v>
                </c:pt>
                <c:pt idx="2">
                  <c:v>7932</c:v>
                </c:pt>
                <c:pt idx="3">
                  <c:v>3365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MUJERES       </c:v>
                </c:pt>
              </c:strCache>
            </c:strRef>
          </c:tx>
          <c:spPr>
            <a:solidFill>
              <a:schemeClr val="bg2">
                <a:lumMod val="90000"/>
                <a:lumOff val="1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7.0596678476677003E-3"/>
                  <c:y val="1.127030543434186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0-15 años</c:v>
                </c:pt>
                <c:pt idx="1">
                  <c:v>16-39 años</c:v>
                </c:pt>
                <c:pt idx="2">
                  <c:v>40 a 59 años</c:v>
                </c:pt>
                <c:pt idx="3">
                  <c:v>60 años y más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536</c:v>
                </c:pt>
                <c:pt idx="1">
                  <c:v>749</c:v>
                </c:pt>
                <c:pt idx="2">
                  <c:v>2590</c:v>
                </c:pt>
                <c:pt idx="3">
                  <c:v>1607</c:v>
                </c:pt>
              </c:numCache>
            </c:numRef>
          </c:val>
        </c:ser>
        <c:dLbls>
          <c:showVal val="1"/>
        </c:dLbls>
        <c:gapWidth val="50"/>
        <c:overlap val="100"/>
        <c:axId val="110531712"/>
        <c:axId val="110533248"/>
      </c:barChart>
      <c:catAx>
        <c:axId val="11053171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200">
                <a:latin typeface="Candara" panose="020E0502030303020204" pitchFamily="34" charset="0"/>
              </a:defRPr>
            </a:pPr>
            <a:endParaRPr lang="es-ES"/>
          </a:p>
        </c:txPr>
        <c:crossAx val="110533248"/>
        <c:crosses val="autoZero"/>
        <c:auto val="1"/>
        <c:lblAlgn val="ctr"/>
        <c:lblOffset val="100"/>
        <c:tickLblSkip val="1"/>
        <c:tickMarkSkip val="1"/>
      </c:catAx>
      <c:valAx>
        <c:axId val="110533248"/>
        <c:scaling>
          <c:orientation val="minMax"/>
          <c:max val="11000"/>
          <c:min val="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700"/>
            </a:pPr>
            <a:endParaRPr lang="es-ES"/>
          </a:p>
        </c:txPr>
        <c:crossAx val="110531712"/>
        <c:crosses val="autoZero"/>
        <c:crossBetween val="between"/>
        <c:majorUnit val="1000"/>
        <c:minorUnit val="16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2239382239382264"/>
          <c:y val="0.59627329192546563"/>
          <c:w val="0.17760622041732793"/>
          <c:h val="0.13890053182513462"/>
        </c:manualLayout>
      </c:layout>
      <c:txPr>
        <a:bodyPr/>
        <a:lstStyle/>
        <a:p>
          <a:pPr>
            <a:defRPr sz="105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Este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layout>
                <c:manualLayout>
                  <c:x val="0.108819972852446"/>
                  <c:y val="-6.7212989551555455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Candara" pitchFamily="34" charset="0"/>
                      </a:rPr>
                      <a:t>86%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>
                <c:manualLayout>
                  <c:x val="-5.5642705353480967E-2"/>
                  <c:y val="1.0976856487894404E-2"/>
                </c:manualLayout>
              </c:layout>
              <c:showPercent val="1"/>
            </c:dLbl>
            <c:dLbl>
              <c:idx val="2"/>
              <c:layout>
                <c:manualLayout>
                  <c:x val="-6.0151745399169392E-2"/>
                  <c:y val="7.4280062975226688E-4"/>
                </c:manualLayout>
              </c:layout>
              <c:showPercent val="1"/>
            </c:dLbl>
            <c:dLbl>
              <c:idx val="3"/>
              <c:delete val="1"/>
            </c:dLbl>
            <c:numFmt formatCode="0.0%" sourceLinked="0"/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Cuidados Intensivos</c:v>
                </c:pt>
                <c:pt idx="1">
                  <c:v>Hospitalización Continua</c:v>
                </c:pt>
                <c:pt idx="2">
                  <c:v>Cuidados Médicos Continuos</c:v>
                </c:pt>
                <c:pt idx="3">
                  <c:v>Casa función normal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1487</c:v>
                </c:pt>
                <c:pt idx="1">
                  <c:v>137</c:v>
                </c:pt>
                <c:pt idx="2">
                  <c:v>105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3.1852173443934373E-2"/>
          <c:y val="0.82325877269120862"/>
          <c:w val="0.9642809434141606"/>
          <c:h val="0.1471484311740302"/>
        </c:manualLayout>
      </c:layout>
      <c:txPr>
        <a:bodyPr/>
        <a:lstStyle/>
        <a:p>
          <a:pPr>
            <a:defRPr sz="1000">
              <a:latin typeface="Candara" pitchFamily="34" charset="0"/>
            </a:defRPr>
          </a:pPr>
          <a:endParaRPr lang="es-ES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Este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layout>
                <c:manualLayout>
                  <c:x val="-6.526217294519121E-2"/>
                  <c:y val="-7.6912430551436452E-3"/>
                </c:manualLayout>
              </c:layout>
              <c:showPercent val="1"/>
            </c:dLbl>
            <c:dLbl>
              <c:idx val="1"/>
              <c:layout>
                <c:manualLayout>
                  <c:x val="6.1940879534291005E-2"/>
                  <c:y val="5.8551763628123619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Candara" pitchFamily="34" charset="0"/>
                      </a:rPr>
                      <a:t>11%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>
                <c:manualLayout>
                  <c:x val="5.7358408524059858E-2"/>
                  <c:y val="-2.2170815456300962E-2"/>
                </c:manualLayout>
              </c:layout>
              <c:showPercent val="1"/>
            </c:dLbl>
            <c:dLbl>
              <c:idx val="3"/>
              <c:layout>
                <c:manualLayout>
                  <c:x val="-8.2412649101463072E-3"/>
                  <c:y val="-2.809344866127245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>
                    <a:latin typeface="Candara" pitchFamily="34" charset="0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Cuidados Intensivos</c:v>
                </c:pt>
                <c:pt idx="1">
                  <c:v>Hospitalización Continua</c:v>
                </c:pt>
                <c:pt idx="2">
                  <c:v>Cuidados Médicos Continuos</c:v>
                </c:pt>
                <c:pt idx="3">
                  <c:v>Casa función normal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218</c:v>
                </c:pt>
                <c:pt idx="1">
                  <c:v>1940</c:v>
                </c:pt>
                <c:pt idx="2">
                  <c:v>9651</c:v>
                </c:pt>
                <c:pt idx="3">
                  <c:v>5865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1.1466743905853827E-2"/>
          <c:y val="0.828199267939843"/>
          <c:w val="0.95201905040044044"/>
          <c:h val="0.1471484311740302"/>
        </c:manualLayout>
      </c:layout>
      <c:txPr>
        <a:bodyPr/>
        <a:lstStyle/>
        <a:p>
          <a:pPr>
            <a:defRPr sz="1000">
              <a:latin typeface="Candara" pitchFamily="34" charset="0"/>
            </a:defRPr>
          </a:pPr>
          <a:endParaRPr lang="es-ES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21132075471698114"/>
          <c:y val="0.44628099173553731"/>
          <c:w val="0.56792452830188767"/>
          <c:h val="0.33057851239669511"/>
        </c:manualLayout>
      </c:layout>
      <c:pie3DChart>
        <c:varyColors val="1"/>
        <c:dLbls>
          <c:showCatName val="1"/>
          <c:showPercent val="1"/>
        </c:dLbls>
      </c:pie3DChart>
      <c:spPr>
        <a:noFill/>
        <a:ln w="3099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2" tIns="44906" rIns="89812" bIns="44906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6188" y="0"/>
            <a:ext cx="28209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2" tIns="44906" rIns="89812" bIns="44906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2913"/>
            <a:ext cx="2895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2" tIns="44906" rIns="89812" bIns="44906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9332913"/>
            <a:ext cx="28209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2" tIns="44906" rIns="89812" bIns="44906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378619-A10A-4982-B1DF-F4377C5FBD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5156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36600"/>
            <a:ext cx="4902200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4660900"/>
            <a:ext cx="52990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EFD3D7-3DB3-4EE0-A87F-8100CB8552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1330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0351" y="33868"/>
            <a:ext cx="6048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3" descr="logo ont(colores)p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9" y="6557391"/>
            <a:ext cx="502544" cy="3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556268"/>
            <a:ext cx="504056" cy="30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827584" y="2233119"/>
            <a:ext cx="7848600" cy="1873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827584" y="2492896"/>
            <a:ext cx="7812088" cy="137120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MEMORIA DE RESULTADOS DEL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REGISTRO ESPAÑOL DE TRASPLANTE HEPÁTICO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1984-2012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06607" y="814106"/>
            <a:ext cx="60292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SEXO DEL RECEPTOR POR GRUPOS DE EDAD</a:t>
            </a:r>
          </a:p>
          <a:p>
            <a:pPr algn="ctr" eaLnBrk="0" hangingPunct="0"/>
            <a:endParaRPr lang="es-ES_tradnl" sz="2000" b="1" dirty="0">
              <a:solidFill>
                <a:schemeClr val="tx1">
                  <a:lumMod val="75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5" name="Objeto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8469273"/>
              </p:ext>
            </p:extLst>
          </p:nvPr>
        </p:nvGraphicFramePr>
        <p:xfrm>
          <a:off x="1043608" y="1583547"/>
          <a:ext cx="6840760" cy="448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28116" y="814106"/>
            <a:ext cx="4386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 b="1" dirty="0" smtClean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ESTADO PREVIO DEL RECEPTOR</a:t>
            </a:r>
            <a:endParaRPr lang="es-ES_tradnl" sz="2400" b="1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3088727"/>
              </p:ext>
            </p:extLst>
          </p:nvPr>
        </p:nvGraphicFramePr>
        <p:xfrm>
          <a:off x="4559709" y="1844824"/>
          <a:ext cx="3822783" cy="3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9726518"/>
              </p:ext>
            </p:extLst>
          </p:nvPr>
        </p:nvGraphicFramePr>
        <p:xfrm>
          <a:off x="898433" y="1844824"/>
          <a:ext cx="3822783" cy="3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3769" y="679189"/>
            <a:ext cx="53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ENFERMEDAD DE BASE DEL RECEPTOR</a:t>
            </a:r>
          </a:p>
        </p:txBody>
      </p:sp>
      <p:graphicFrame>
        <p:nvGraphicFramePr>
          <p:cNvPr id="4" name="Object 1037"/>
          <p:cNvGraphicFramePr>
            <a:graphicFrameLocks noChangeAspect="1"/>
          </p:cNvGraphicFramePr>
          <p:nvPr/>
        </p:nvGraphicFramePr>
        <p:xfrm>
          <a:off x="1908175" y="1265238"/>
          <a:ext cx="618490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to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130371"/>
              </p:ext>
            </p:extLst>
          </p:nvPr>
        </p:nvGraphicFramePr>
        <p:xfrm>
          <a:off x="1115616" y="1412776"/>
          <a:ext cx="6840760" cy="471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63688" y="612706"/>
            <a:ext cx="5543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PATOLOGÍA DEL RECEPTOR</a:t>
            </a:r>
          </a:p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POR GRUPOS DE EDAD</a:t>
            </a:r>
          </a:p>
        </p:txBody>
      </p:sp>
      <p:graphicFrame>
        <p:nvGraphicFramePr>
          <p:cNvPr id="4" name="Obje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423004"/>
              </p:ext>
            </p:extLst>
          </p:nvPr>
        </p:nvGraphicFramePr>
        <p:xfrm>
          <a:off x="1259631" y="1433277"/>
          <a:ext cx="6740317" cy="458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95670" y="333565"/>
            <a:ext cx="3935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PATOLOGÍA DEL RECEPTOR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POR FECHA DE TRASPLANTE</a:t>
            </a:r>
          </a:p>
        </p:txBody>
      </p:sp>
      <p:graphicFrame>
        <p:nvGraphicFramePr>
          <p:cNvPr id="4" name="Obje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9473720"/>
              </p:ext>
            </p:extLst>
          </p:nvPr>
        </p:nvGraphicFramePr>
        <p:xfrm>
          <a:off x="899592" y="1268760"/>
          <a:ext cx="7344816" cy="479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63688" y="2911973"/>
            <a:ext cx="6048672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ASPECTOS TÉCNICOS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96821" y="510503"/>
            <a:ext cx="3148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CÓDIGO DE URGENCIA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689475" y="3324225"/>
            <a:ext cx="78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400" b="1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546850" y="3451225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400" b="1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546850" y="5027613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400" b="1"/>
          </a:p>
        </p:txBody>
      </p:sp>
      <p:graphicFrame>
        <p:nvGraphicFramePr>
          <p:cNvPr id="7" name="Objeto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6205739"/>
              </p:ext>
            </p:extLst>
          </p:nvPr>
        </p:nvGraphicFramePr>
        <p:xfrm>
          <a:off x="1043608" y="1561465"/>
          <a:ext cx="6480720" cy="470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7922190" y="1884013"/>
            <a:ext cx="320675" cy="2400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s-ES" sz="900" b="1">
                <a:solidFill>
                  <a:srgbClr val="C00000"/>
                </a:solidFill>
                <a:effectLst/>
                <a:latin typeface="Calibri"/>
                <a:ea typeface="Times New Roman"/>
                <a:cs typeface="Calibri"/>
              </a:rPr>
              <a:t>%</a:t>
            </a:r>
            <a:endParaRPr lang="es-ES" sz="1000">
              <a:effectLst/>
              <a:latin typeface="Times New Roman"/>
              <a:ea typeface="Times New Roman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630867" y="628680"/>
            <a:ext cx="3581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TRASPLANTES URGENTES</a:t>
            </a:r>
          </a:p>
        </p:txBody>
      </p:sp>
      <p:graphicFrame>
        <p:nvGraphicFramePr>
          <p:cNvPr id="5" name="Objeto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4486794"/>
              </p:ext>
            </p:extLst>
          </p:nvPr>
        </p:nvGraphicFramePr>
        <p:xfrm>
          <a:off x="1043608" y="1340768"/>
          <a:ext cx="6912768" cy="486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911320" y="738438"/>
            <a:ext cx="3194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COMPATIBILIDAD ABO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0" t="25559" r="55793" b="38000"/>
          <a:stretch/>
        </p:blipFill>
        <p:spPr bwMode="auto">
          <a:xfrm>
            <a:off x="1691680" y="1776548"/>
            <a:ext cx="6551680" cy="34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63688" y="2911973"/>
            <a:ext cx="6048672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RESULTADOS DEL TRASPLANTE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555776" y="2516090"/>
            <a:ext cx="4320480" cy="1253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55776" y="2911973"/>
            <a:ext cx="4284612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ACTIVIDAD DE TRASPLANTE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0"/>
          <p:cNvSpPr txBox="1">
            <a:spLocks noChangeArrowheads="1"/>
          </p:cNvSpPr>
          <p:nvPr/>
        </p:nvSpPr>
        <p:spPr bwMode="auto">
          <a:xfrm>
            <a:off x="1649594" y="548680"/>
            <a:ext cx="5815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RESULTADOS GLOBALES DEL TRASPLANTE</a:t>
            </a:r>
          </a:p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1984-2012</a:t>
            </a:r>
          </a:p>
        </p:txBody>
      </p:sp>
      <p:graphicFrame>
        <p:nvGraphicFramePr>
          <p:cNvPr id="4" name="Obje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5260459"/>
              </p:ext>
            </p:extLst>
          </p:nvPr>
        </p:nvGraphicFramePr>
        <p:xfrm>
          <a:off x="1619573" y="1379677"/>
          <a:ext cx="6120779" cy="524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692234" y="476672"/>
            <a:ext cx="5633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DISTRIBUCIÓN EN EL TIEMPO</a:t>
            </a:r>
          </a:p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DE LA MORTALIDAD Y EL RETRASPLANTE</a:t>
            </a:r>
          </a:p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1984-2012</a:t>
            </a:r>
          </a:p>
        </p:txBody>
      </p:sp>
      <p:graphicFrame>
        <p:nvGraphicFramePr>
          <p:cNvPr id="6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9446679"/>
              </p:ext>
            </p:extLst>
          </p:nvPr>
        </p:nvGraphicFramePr>
        <p:xfrm>
          <a:off x="1731349" y="1677001"/>
          <a:ext cx="5555300" cy="505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3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ASPECTOS TÉCNICOS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GLOBAL PARA</a:t>
            </a:r>
          </a:p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 E INJERTO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/>
          <p:cNvSpPr txBox="1">
            <a:spLocks noChangeArrowheads="1"/>
          </p:cNvSpPr>
          <p:nvPr/>
        </p:nvSpPr>
        <p:spPr bwMode="auto">
          <a:xfrm>
            <a:off x="1187624" y="188640"/>
            <a:ext cx="7362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GLOBAL </a:t>
            </a:r>
          </a:p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1984-2012</a:t>
            </a:r>
          </a:p>
        </p:txBody>
      </p:sp>
      <p:sp>
        <p:nvSpPr>
          <p:cNvPr id="26627" name="Rectangle 2074"/>
          <p:cNvSpPr>
            <a:spLocks noChangeArrowheads="1"/>
          </p:cNvSpPr>
          <p:nvPr/>
        </p:nvSpPr>
        <p:spPr bwMode="auto">
          <a:xfrm>
            <a:off x="0" y="140786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4754" name="Group 24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2848777"/>
              </p:ext>
            </p:extLst>
          </p:nvPr>
        </p:nvGraphicFramePr>
        <p:xfrm>
          <a:off x="1207547" y="4725144"/>
          <a:ext cx="7358115" cy="1204529"/>
        </p:xfrm>
        <a:graphic>
          <a:graphicData uri="http://schemas.openxmlformats.org/drawingml/2006/table">
            <a:tbl>
              <a:tblPr/>
              <a:tblGrid>
                <a:gridCol w="1465899"/>
                <a:gridCol w="640735"/>
                <a:gridCol w="809265"/>
                <a:gridCol w="628016"/>
                <a:gridCol w="685252"/>
                <a:gridCol w="782237"/>
                <a:gridCol w="782237"/>
                <a:gridCol w="782237"/>
                <a:gridCol w="782237"/>
              </a:tblGrid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00338" algn="ctr"/>
                          <a:tab pos="5400675" algn="r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Supervivencia</a:t>
                      </a:r>
                      <a:endParaRPr kumimoji="0" lang="es-E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mes</a:t>
                      </a:r>
                      <a:endParaRPr kumimoji="0" lang="es-E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meses</a:t>
                      </a:r>
                      <a:endParaRPr kumimoji="0" lang="es-E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00338" algn="ctr"/>
                          <a:tab pos="5400675" algn="r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año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años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5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años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 años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 años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</a:tr>
              <a:tr h="347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Paciente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(18.539)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94,2%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90.8%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85.1%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77.7.%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72.6%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62%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52.4%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45.3%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Injerto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(20.251)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89.7%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85.2%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77.8%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69</a:t>
                      </a:r>
                      <a:r>
                        <a:rPr lang="es-ES" sz="1050" b="1" dirty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63.5%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52.6%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43.2%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F243E"/>
                          </a:solidFill>
                          <a:effectLst/>
                          <a:latin typeface="Calibri"/>
                          <a:ea typeface="Times New Roman"/>
                        </a:rPr>
                        <a:t>36.1%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FAB"/>
                    </a:solidFill>
                  </a:tcPr>
                </a:tc>
              </a:tr>
            </a:tbl>
          </a:graphicData>
        </a:graphic>
      </p:graphicFrame>
      <p:sp>
        <p:nvSpPr>
          <p:cNvPr id="26670" name="Rectangle 2283"/>
          <p:cNvSpPr>
            <a:spLocks noChangeArrowheads="1"/>
          </p:cNvSpPr>
          <p:nvPr/>
        </p:nvSpPr>
        <p:spPr bwMode="auto">
          <a:xfrm>
            <a:off x="0" y="133166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71" name="Text Box 2299"/>
          <p:cNvSpPr txBox="1">
            <a:spLocks noChangeArrowheads="1"/>
          </p:cNvSpPr>
          <p:nvPr/>
        </p:nvSpPr>
        <p:spPr bwMode="auto">
          <a:xfrm>
            <a:off x="1475656" y="993825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26672" name="Text Box 2301"/>
          <p:cNvSpPr txBox="1">
            <a:spLocks noChangeArrowheads="1"/>
          </p:cNvSpPr>
          <p:nvPr/>
        </p:nvSpPr>
        <p:spPr bwMode="auto">
          <a:xfrm>
            <a:off x="6084888" y="980728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INJERTO</a:t>
            </a:r>
          </a:p>
        </p:txBody>
      </p:sp>
      <p:sp>
        <p:nvSpPr>
          <p:cNvPr id="26673" name="Rectangle 2367"/>
          <p:cNvSpPr>
            <a:spLocks noChangeArrowheads="1"/>
          </p:cNvSpPr>
          <p:nvPr/>
        </p:nvSpPr>
        <p:spPr bwMode="auto">
          <a:xfrm>
            <a:off x="0" y="140786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74" name="Rectangle 2369"/>
          <p:cNvSpPr>
            <a:spLocks noChangeArrowheads="1"/>
          </p:cNvSpPr>
          <p:nvPr/>
        </p:nvSpPr>
        <p:spPr bwMode="auto">
          <a:xfrm>
            <a:off x="0" y="145549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851" y="1366868"/>
            <a:ext cx="4020185" cy="3216275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 rotWithShape="1">
          <a:blip r:embed="rId4" cstate="print"/>
          <a:srcRect r="14995"/>
          <a:stretch/>
        </p:blipFill>
        <p:spPr>
          <a:xfrm>
            <a:off x="5133106" y="1319741"/>
            <a:ext cx="3417344" cy="321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2"/>
          <p:cNvSpPr txBox="1">
            <a:spLocks noChangeArrowheads="1"/>
          </p:cNvSpPr>
          <p:nvPr/>
        </p:nvSpPr>
        <p:spPr bwMode="auto">
          <a:xfrm>
            <a:off x="890587" y="372903"/>
            <a:ext cx="7362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DEL INJERTO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SEGÚN EL NÚMERO DE TRASPLANTE</a:t>
            </a: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5467350" y="64023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200"/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3418645" y="5661248"/>
            <a:ext cx="2232855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 0.01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comparaciones p&lt;0.05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21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7654" name="Rectangle 23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1269047"/>
            <a:ext cx="5400040" cy="431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8"/>
          <p:cNvSpPr txBox="1">
            <a:spLocks noChangeArrowheads="1"/>
          </p:cNvSpPr>
          <p:nvPr/>
        </p:nvSpPr>
        <p:spPr bwMode="auto">
          <a:xfrm>
            <a:off x="558006" y="260648"/>
            <a:ext cx="8027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PERIODO DE REALIZACIÓN</a:t>
            </a:r>
          </a:p>
        </p:txBody>
      </p:sp>
      <p:sp>
        <p:nvSpPr>
          <p:cNvPr id="28675" name="Text Box 21"/>
          <p:cNvSpPr txBox="1">
            <a:spLocks noChangeArrowheads="1"/>
          </p:cNvSpPr>
          <p:nvPr/>
        </p:nvSpPr>
        <p:spPr bwMode="auto">
          <a:xfrm>
            <a:off x="650673" y="5429250"/>
            <a:ext cx="345598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        p &lt; 0.01</a:t>
            </a:r>
          </a:p>
          <a:p>
            <a:endParaRPr lang="es-ES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Comparaciones  2001-2003 vs siguientes: p&gt;0.05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6" name="Rectangle 23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677" name="Rectangle 25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403648" y="117627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28680" name="Text Box 29"/>
          <p:cNvSpPr txBox="1">
            <a:spLocks noChangeArrowheads="1"/>
          </p:cNvSpPr>
          <p:nvPr/>
        </p:nvSpPr>
        <p:spPr bwMode="auto">
          <a:xfrm>
            <a:off x="5233399" y="1171575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INJERTO</a:t>
            </a:r>
          </a:p>
        </p:txBody>
      </p:sp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682" name="Rectangle 33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716016" y="5429250"/>
            <a:ext cx="345598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        p &lt; 0.01</a:t>
            </a:r>
          </a:p>
          <a:p>
            <a:endParaRPr lang="es-ES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Comparaciones  20001-2003 vs siguientes: p&gt;0.05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673" y="1551397"/>
            <a:ext cx="4322445" cy="3458210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5448" y="1571686"/>
            <a:ext cx="4203016" cy="343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CARACTERÍSTICAS DE DONANTE Y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755576" y="207526"/>
            <a:ext cx="7362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 CAUSA DE MUERTE</a:t>
            </a:r>
          </a:p>
          <a:p>
            <a:pPr algn="ctr"/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TX ELECTIVOS. ADULTOS. 199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0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30723" name="Text Box 16"/>
          <p:cNvSpPr txBox="1">
            <a:spLocks noChangeArrowheads="1"/>
          </p:cNvSpPr>
          <p:nvPr/>
        </p:nvSpPr>
        <p:spPr bwMode="auto">
          <a:xfrm>
            <a:off x="4932040" y="5157788"/>
            <a:ext cx="3095625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 0.01</a:t>
            </a:r>
          </a:p>
          <a:p>
            <a:pPr algn="ctr"/>
            <a:endParaRPr lang="es-ES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000" dirty="0"/>
              <a:t>Todas las comparaciones p&lt;0.05 salvo Asistolia vs resto, ACV vs Tumor y TCE vs Anoxia </a:t>
            </a:r>
            <a:endParaRPr lang="es-ES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26" name="Text Box 21"/>
          <p:cNvSpPr txBox="1">
            <a:spLocks noChangeArrowheads="1"/>
          </p:cNvSpPr>
          <p:nvPr/>
        </p:nvSpPr>
        <p:spPr bwMode="auto">
          <a:xfrm>
            <a:off x="1403648" y="1107070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30727" name="Text Box 22"/>
          <p:cNvSpPr txBox="1">
            <a:spLocks noChangeArrowheads="1"/>
          </p:cNvSpPr>
          <p:nvPr/>
        </p:nvSpPr>
        <p:spPr bwMode="auto">
          <a:xfrm>
            <a:off x="5436096" y="1056706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INJERTO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755576" y="5157788"/>
            <a:ext cx="3600450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177800" algn="l"/>
              </a:tabLst>
              <a:defRPr/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 0.01</a:t>
            </a:r>
          </a:p>
          <a:p>
            <a:pPr>
              <a:tabLst>
                <a:tab pos="177800" algn="l"/>
              </a:tabLst>
              <a:defRPr/>
            </a:pPr>
            <a:r>
              <a:rPr lang="es-ES" sz="1000" dirty="0"/>
              <a:t>Todas las comparaciones salvo Anoxia vs TCE y Tumor vs Asistolia p&lt;0.05 </a:t>
            </a:r>
            <a:endParaRPr lang="es-E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507181"/>
            <a:ext cx="4536504" cy="292993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1448337"/>
            <a:ext cx="3887326" cy="284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889769" y="260648"/>
            <a:ext cx="7651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 CAUSA DE MUERTE</a:t>
            </a:r>
          </a:p>
          <a:p>
            <a:pPr algn="ctr"/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TX ELECTIVOS. NIÑOS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0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31747" name="Text Box 17"/>
          <p:cNvSpPr txBox="1">
            <a:spLocks noChangeArrowheads="1"/>
          </p:cNvSpPr>
          <p:nvPr/>
        </p:nvSpPr>
        <p:spPr bwMode="auto">
          <a:xfrm>
            <a:off x="5219700" y="5445122"/>
            <a:ext cx="3095625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p&gt; 0.05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691680" y="1316037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652120" y="131603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INJERTO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116013" y="5445123"/>
            <a:ext cx="2682875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p&gt; 0.05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1716148"/>
            <a:ext cx="3456756" cy="3384088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0926" y="1716148"/>
            <a:ext cx="3727098" cy="338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928514" y="460694"/>
            <a:ext cx="5285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TRASPLANTES INCLUIDOS EN EL RETH </a:t>
            </a:r>
          </a:p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1984-2012</a:t>
            </a:r>
          </a:p>
        </p:txBody>
      </p:sp>
      <p:sp>
        <p:nvSpPr>
          <p:cNvPr id="1029" name="Text Box 16"/>
          <p:cNvSpPr txBox="1">
            <a:spLocks noChangeArrowheads="1"/>
          </p:cNvSpPr>
          <p:nvPr/>
        </p:nvSpPr>
        <p:spPr bwMode="auto">
          <a:xfrm>
            <a:off x="2498960" y="6093296"/>
            <a:ext cx="3930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200" b="1" dirty="0">
                <a:latin typeface="Calibri" pitchFamily="34" charset="0"/>
                <a:cs typeface="Calibri" pitchFamily="34" charset="0"/>
              </a:rPr>
              <a:t>% GLOBAL = </a:t>
            </a:r>
            <a:r>
              <a:rPr lang="es-ES_tradnl" sz="1200" b="1" dirty="0" smtClean="0">
                <a:latin typeface="Calibri" pitchFamily="34" charset="0"/>
                <a:cs typeface="Calibri" pitchFamily="34" charset="0"/>
              </a:rPr>
              <a:t>20288 incluidos/20423 realizados </a:t>
            </a:r>
            <a:r>
              <a:rPr lang="es-ES_tradnl" sz="1200" b="1" dirty="0">
                <a:latin typeface="Calibri" pitchFamily="34" charset="0"/>
                <a:cs typeface="Calibri" pitchFamily="34" charset="0"/>
              </a:rPr>
              <a:t>= </a:t>
            </a:r>
            <a:r>
              <a:rPr lang="es-ES_tradnl" sz="1200" b="1" dirty="0" smtClean="0">
                <a:latin typeface="Calibri" pitchFamily="34" charset="0"/>
                <a:cs typeface="Calibri" pitchFamily="34" charset="0"/>
              </a:rPr>
              <a:t>99.3%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6719000"/>
              </p:ext>
            </p:extLst>
          </p:nvPr>
        </p:nvGraphicFramePr>
        <p:xfrm>
          <a:off x="1527907" y="1700808"/>
          <a:ext cx="5738003" cy="39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1187450" y="115888"/>
            <a:ext cx="7362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</a:t>
            </a:r>
            <a:r>
              <a:rPr lang="es-ES_tradnl" sz="20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 DEL INJERTO SEGÚN EDAD DONANTE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088065" y="4581128"/>
            <a:ext cx="3455988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Wilcoxon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0.01</a:t>
            </a:r>
          </a:p>
          <a:p>
            <a:endParaRPr lang="es-ES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comparaciones p&lt; 0.05 excepto  55-74 años vs &gt;75 años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683568" y="4581128"/>
            <a:ext cx="3816424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p&gt;0.05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958281" y="523538"/>
            <a:ext cx="3083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TX ELECTIVOS. </a:t>
            </a:r>
            <a:r>
              <a:rPr lang="es-ES" sz="16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1991-2012</a:t>
            </a:r>
            <a:endParaRPr lang="es-ES" sz="1600" dirty="0">
              <a:solidFill>
                <a:schemeClr val="tx1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4870" y="1309440"/>
            <a:ext cx="3864157" cy="3131190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546" y="1309927"/>
            <a:ext cx="4065454" cy="313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3"/>
          <p:cNvSpPr txBox="1">
            <a:spLocks noChangeArrowheads="1"/>
          </p:cNvSpPr>
          <p:nvPr/>
        </p:nvSpPr>
        <p:spPr bwMode="auto">
          <a:xfrm>
            <a:off x="1187450" y="115888"/>
            <a:ext cx="73628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DEL INJERTO SEGÚN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EDAD y SEXO DEL RECEPTOR</a:t>
            </a:r>
          </a:p>
          <a:p>
            <a:pPr algn="ctr"/>
            <a:endParaRPr lang="es-ES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TX ELECTIVOS. 199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0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33795" name="Text Box 24"/>
          <p:cNvSpPr txBox="1">
            <a:spLocks noChangeArrowheads="1"/>
          </p:cNvSpPr>
          <p:nvPr/>
        </p:nvSpPr>
        <p:spPr bwMode="auto">
          <a:xfrm>
            <a:off x="971600" y="4933950"/>
            <a:ext cx="3095625" cy="7232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 &lt; 0.01</a:t>
            </a:r>
          </a:p>
          <a:p>
            <a:endParaRPr lang="es-ES" sz="5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comparaciones p&lt;0.05 excepto 0-2 años vs resto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5099993" y="4941888"/>
            <a:ext cx="3168650" cy="7096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p&lt;0.01</a:t>
            </a:r>
          </a:p>
          <a:p>
            <a:endParaRPr lang="es-ES" sz="400" b="1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p&lt; 0.05 excepto  </a:t>
            </a:r>
          </a:p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M-M vs RESTO y M-H vs H-M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571623"/>
            <a:ext cx="3816424" cy="3153519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1576388"/>
            <a:ext cx="3456384" cy="300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755576" y="188640"/>
            <a:ext cx="77057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_tradnl" sz="2400" b="1" dirty="0" smtClean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ESTADO PREVIO </a:t>
            </a:r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DEL RECEPTOR</a:t>
            </a:r>
          </a:p>
          <a:p>
            <a:pPr algn="ctr"/>
            <a:endParaRPr lang="es-ES_tradnl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1991-2012</a:t>
            </a:r>
          </a:p>
        </p:txBody>
      </p:sp>
      <p:sp>
        <p:nvSpPr>
          <p:cNvPr id="36867" name="Text Box 16"/>
          <p:cNvSpPr txBox="1">
            <a:spLocks noChangeArrowheads="1"/>
          </p:cNvSpPr>
          <p:nvPr/>
        </p:nvSpPr>
        <p:spPr bwMode="auto">
          <a:xfrm>
            <a:off x="611560" y="5215603"/>
            <a:ext cx="3456384" cy="6771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endParaRPr lang="es-ES" sz="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r>
              <a:rPr lang="es-ES" sz="1100" dirty="0">
                <a:latin typeface="Candara" panose="020E0502030303020204" pitchFamily="34" charset="0"/>
              </a:rPr>
              <a:t>Todas las comparaciones p&lt;0.01 salvo </a:t>
            </a:r>
            <a:endParaRPr lang="es-ES" sz="1100" dirty="0" smtClean="0">
              <a:latin typeface="Candara" panose="020E0502030303020204" pitchFamily="34" charset="0"/>
            </a:endParaRPr>
          </a:p>
          <a:p>
            <a:r>
              <a:rPr lang="es-ES" sz="1100" dirty="0" smtClean="0">
                <a:latin typeface="Candara" panose="020E0502030303020204" pitchFamily="34" charset="0"/>
              </a:rPr>
              <a:t>Cuidados </a:t>
            </a:r>
            <a:r>
              <a:rPr lang="es-ES" sz="1100" dirty="0">
                <a:latin typeface="Candara" panose="020E0502030303020204" pitchFamily="34" charset="0"/>
              </a:rPr>
              <a:t>médicos vs Casa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13844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03648" y="153193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796136" y="147484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INJERTO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066" y="1874958"/>
            <a:ext cx="4043958" cy="3066211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3209" y="1874958"/>
            <a:ext cx="3563247" cy="3066211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03775" y="5368003"/>
            <a:ext cx="3456384" cy="5078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endParaRPr lang="es-ES" sz="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r>
              <a:rPr lang="es-ES" sz="1100" dirty="0">
                <a:latin typeface="Candara" panose="020E0502030303020204" pitchFamily="34" charset="0"/>
              </a:rPr>
              <a:t>Todas las comparaciones p&lt;0.01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31680" y="2521648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ASPECTOS TÉCNICOS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899592" y="115887"/>
            <a:ext cx="7362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CÓDIGO DE URGENCIA</a:t>
            </a:r>
          </a:p>
          <a:p>
            <a:pPr algn="ctr"/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489325" y="5445125"/>
            <a:ext cx="2667000" cy="2841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476375" y="131603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5436096" y="131603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INJERTO</a:t>
            </a: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288" y="1930936"/>
            <a:ext cx="3924156" cy="3168064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2825" y="1716148"/>
            <a:ext cx="3455824" cy="322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7"/>
          <p:cNvSpPr txBox="1">
            <a:spLocks noChangeArrowheads="1"/>
          </p:cNvSpPr>
          <p:nvPr/>
        </p:nvSpPr>
        <p:spPr bwMode="auto">
          <a:xfrm>
            <a:off x="5076056" y="5243517"/>
            <a:ext cx="294957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algn="ctr"/>
            <a:endParaRPr lang="es-ES_tradnl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65956" y="203059"/>
            <a:ext cx="7812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INJERTO SEGÚN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COMPATIBILIDAD ABO</a:t>
            </a:r>
          </a:p>
          <a:p>
            <a:pPr algn="ctr"/>
            <a:r>
              <a:rPr lang="es-ES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199</a:t>
            </a:r>
            <a:r>
              <a:rPr lang="es-ES_tradnl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</a:t>
            </a:r>
            <a:r>
              <a:rPr lang="es-ES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940152" y="1340768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URGENTES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403648" y="1347788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ELECTIVOS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1115616" y="5297909"/>
            <a:ext cx="2808288" cy="2841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s-ES" sz="7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56" y="1843339"/>
            <a:ext cx="4176464" cy="3138735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2420" y="1843339"/>
            <a:ext cx="3635622" cy="302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"/>
          <p:cNvSpPr txBox="1">
            <a:spLocks noChangeArrowheads="1"/>
          </p:cNvSpPr>
          <p:nvPr/>
        </p:nvSpPr>
        <p:spPr bwMode="auto">
          <a:xfrm>
            <a:off x="890587" y="160338"/>
            <a:ext cx="7362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DEL INJERTO SEGÚN 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TIEMPO DE ISQUEMIA</a:t>
            </a: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TRASPLANTES ELECTIVOS.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40963" name="Text Box 19"/>
          <p:cNvSpPr txBox="1">
            <a:spLocks noChangeArrowheads="1"/>
          </p:cNvSpPr>
          <p:nvPr/>
        </p:nvSpPr>
        <p:spPr bwMode="auto">
          <a:xfrm>
            <a:off x="2987824" y="5517232"/>
            <a:ext cx="2886075" cy="5270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algn="ctr"/>
            <a:endParaRPr lang="es-ES_tradnl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_tradnl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comparaciones   p&lt; </a:t>
            </a:r>
            <a:r>
              <a:rPr lang="es-ES_tradnl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0.01</a:t>
            </a:r>
            <a:endParaRPr lang="es-ES_tradnl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8530" y="1538287"/>
            <a:ext cx="5099774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"/>
          <p:cNvSpPr txBox="1">
            <a:spLocks noChangeArrowheads="1"/>
          </p:cNvSpPr>
          <p:nvPr/>
        </p:nvSpPr>
        <p:spPr bwMode="auto">
          <a:xfrm>
            <a:off x="971599" y="188640"/>
            <a:ext cx="7362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DEL INJERTO SEGÚN 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TIPO DE INJERTO</a:t>
            </a: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DONANTE CADÁVER. TX ELECTIVOS.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84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41987" name="Text Box 19"/>
          <p:cNvSpPr txBox="1">
            <a:spLocks noChangeArrowheads="1"/>
          </p:cNvSpPr>
          <p:nvPr/>
        </p:nvSpPr>
        <p:spPr bwMode="auto">
          <a:xfrm>
            <a:off x="3131840" y="5373688"/>
            <a:ext cx="2952750" cy="2841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p&gt; 0.05</a:t>
            </a:r>
            <a:endParaRPr lang="es-ES_tradnl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60177" y="1456843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&lt;16 AÑOS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508104" y="1459763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ADULTOS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20" y="1887731"/>
            <a:ext cx="4176395" cy="2940361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1921428"/>
            <a:ext cx="3547894" cy="290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PATOLOGÍA EN RECEPTORES ADULTOS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"/>
          <p:cNvSpPr txBox="1">
            <a:spLocks noChangeArrowheads="1"/>
          </p:cNvSpPr>
          <p:nvPr/>
        </p:nvSpPr>
        <p:spPr bwMode="auto">
          <a:xfrm>
            <a:off x="1135062" y="115888"/>
            <a:ext cx="7362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 INDICACIÓN</a:t>
            </a: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ADULTOS.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91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45059" name="Text Box 16"/>
          <p:cNvSpPr txBox="1">
            <a:spLocks noChangeArrowheads="1"/>
          </p:cNvSpPr>
          <p:nvPr/>
        </p:nvSpPr>
        <p:spPr bwMode="auto">
          <a:xfrm>
            <a:off x="683568" y="5056078"/>
            <a:ext cx="3744912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algn="ctr"/>
            <a:endParaRPr lang="es-ES_tradnl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_tradnl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comparaciones p&lt; </a:t>
            </a:r>
            <a:r>
              <a:rPr lang="es-ES_tradnl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0.05</a:t>
            </a:r>
            <a:endParaRPr lang="es-ES_tradnl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75656" y="110013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292080" y="1100138"/>
            <a:ext cx="223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1er INJERTO</a:t>
            </a:r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5143500" y="5072063"/>
            <a:ext cx="3744913" cy="7096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algn="ctr"/>
            <a:endParaRPr lang="es-ES_tradnl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_tradnl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comparaciones p&lt; 0.05 excepto</a:t>
            </a:r>
          </a:p>
          <a:p>
            <a:pPr algn="ctr"/>
            <a:r>
              <a:rPr lang="es-ES_tradnl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Metabólicas vs Colestasis y Cirrosis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885" y="1628800"/>
            <a:ext cx="3917221" cy="3060196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2063" y="1507754"/>
            <a:ext cx="3455824" cy="3080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27"/>
          <p:cNvSpPr txBox="1">
            <a:spLocks noChangeArrowheads="1"/>
          </p:cNvSpPr>
          <p:nvPr/>
        </p:nvSpPr>
        <p:spPr bwMode="auto">
          <a:xfrm>
            <a:off x="1259632" y="588993"/>
            <a:ext cx="6983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DISTRIBUCIÓN POR CENTRO DE TRASPLANTE</a:t>
            </a:r>
          </a:p>
        </p:txBody>
      </p:sp>
      <p:graphicFrame>
        <p:nvGraphicFramePr>
          <p:cNvPr id="4" name="Obje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9066980"/>
              </p:ext>
            </p:extLst>
          </p:nvPr>
        </p:nvGraphicFramePr>
        <p:xfrm>
          <a:off x="1330958" y="975553"/>
          <a:ext cx="6840760" cy="5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7"/>
          <p:cNvSpPr txBox="1">
            <a:spLocks noChangeArrowheads="1"/>
          </p:cNvSpPr>
          <p:nvPr/>
        </p:nvSpPr>
        <p:spPr bwMode="auto">
          <a:xfrm>
            <a:off x="3238202" y="5157192"/>
            <a:ext cx="3241675" cy="7556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 &lt; 0.01</a:t>
            </a:r>
          </a:p>
          <a:p>
            <a:endParaRPr lang="es-ES" sz="7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Cirrosis alcohólica aislada vs resto: p&lt;0.05</a:t>
            </a: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Hepatocarcinoma vs Cirrosis viral aislada: p&gt;0.05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3" name="Text Box 18"/>
          <p:cNvSpPr txBox="1">
            <a:spLocks noChangeArrowheads="1"/>
          </p:cNvSpPr>
          <p:nvPr/>
        </p:nvSpPr>
        <p:spPr bwMode="auto">
          <a:xfrm>
            <a:off x="1187450" y="198438"/>
            <a:ext cx="73628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 PATOLOGÍA DE BASE</a:t>
            </a:r>
          </a:p>
          <a:p>
            <a:pPr algn="ctr"/>
            <a:endParaRPr lang="es-ES_tradnl" sz="8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ADULTOS. TX ELECTIVOS.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91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46086" name="Text Box 23"/>
          <p:cNvSpPr txBox="1">
            <a:spLocks noChangeArrowheads="1"/>
          </p:cNvSpPr>
          <p:nvPr/>
        </p:nvSpPr>
        <p:spPr bwMode="auto">
          <a:xfrm>
            <a:off x="1547664" y="110013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46087" name="Text Box 24"/>
          <p:cNvSpPr txBox="1">
            <a:spLocks noChangeArrowheads="1"/>
          </p:cNvSpPr>
          <p:nvPr/>
        </p:nvSpPr>
        <p:spPr bwMode="auto">
          <a:xfrm>
            <a:off x="5436096" y="1100138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1er INJERTO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712" y="1505361"/>
            <a:ext cx="4176464" cy="3132207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63" y="1561803"/>
            <a:ext cx="3402211" cy="307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723158" y="165181"/>
            <a:ext cx="7885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ENF COLESTÁSICAS Y AUTOINMUNES</a:t>
            </a: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ADULTOS. TX ELECTIVOS.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91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1199952" y="5263624"/>
            <a:ext cx="2665413" cy="2841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p&gt; 0.05</a:t>
            </a:r>
            <a:endParaRPr lang="es-ES_tradnl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691680" y="1100138"/>
            <a:ext cx="18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5200844" y="5103898"/>
            <a:ext cx="3456384" cy="5693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p&lt;0.05</a:t>
            </a:r>
          </a:p>
          <a:p>
            <a:endParaRPr lang="es-ES" sz="7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Todas las comp p&gt;0.05 excepto CB 1ª vs CB 2ª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5364088" y="1085987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1er INJERTO</a:t>
            </a: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679" y="1592580"/>
            <a:ext cx="4334681" cy="3358786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1654662"/>
            <a:ext cx="3816424" cy="3214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"/>
          <p:cNvSpPr txBox="1">
            <a:spLocks noChangeArrowheads="1"/>
          </p:cNvSpPr>
          <p:nvPr/>
        </p:nvSpPr>
        <p:spPr bwMode="auto">
          <a:xfrm>
            <a:off x="1187451" y="260648"/>
            <a:ext cx="66969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 TIPO DE CARCINOMA</a:t>
            </a:r>
          </a:p>
          <a:p>
            <a:pPr algn="ctr"/>
            <a:r>
              <a:rPr lang="es-ES_tradnl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ADULTOS. TX ELECTIVOS. </a:t>
            </a:r>
            <a:r>
              <a:rPr lang="es-ES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91</a:t>
            </a:r>
            <a:r>
              <a:rPr lang="es-ES" sz="2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48131" name="Text Box 16"/>
          <p:cNvSpPr txBox="1">
            <a:spLocks noChangeArrowheads="1"/>
          </p:cNvSpPr>
          <p:nvPr/>
        </p:nvSpPr>
        <p:spPr bwMode="auto">
          <a:xfrm>
            <a:off x="3131840" y="5301208"/>
            <a:ext cx="3672408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 0.01</a:t>
            </a:r>
          </a:p>
          <a:p>
            <a:pPr algn="ctr"/>
            <a:endParaRPr lang="es-ES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 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Tracto biliar vs 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resto: 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p&gt; 0.05</a:t>
            </a:r>
          </a:p>
        </p:txBody>
      </p:sp>
      <p:sp>
        <p:nvSpPr>
          <p:cNvPr id="48132" name="Rectangle 18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134" name="Text Box 21"/>
          <p:cNvSpPr txBox="1">
            <a:spLocks noChangeArrowheads="1"/>
          </p:cNvSpPr>
          <p:nvPr/>
        </p:nvSpPr>
        <p:spPr bwMode="auto">
          <a:xfrm>
            <a:off x="1619672" y="1468438"/>
            <a:ext cx="18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PACIENTE</a:t>
            </a:r>
          </a:p>
        </p:txBody>
      </p:sp>
      <p:sp>
        <p:nvSpPr>
          <p:cNvPr id="48135" name="Text Box 22"/>
          <p:cNvSpPr txBox="1">
            <a:spLocks noChangeArrowheads="1"/>
          </p:cNvSpPr>
          <p:nvPr/>
        </p:nvSpPr>
        <p:spPr bwMode="auto">
          <a:xfrm>
            <a:off x="5652120" y="1468438"/>
            <a:ext cx="2087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1er INJERTO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60" y="2000408"/>
            <a:ext cx="3834850" cy="309784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064" y="2032091"/>
            <a:ext cx="4285496" cy="309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</a:t>
            </a:r>
          </a:p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PATOLOGÍA EN RECEPTORES INFANTILES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4"/>
          <p:cNvSpPr txBox="1">
            <a:spLocks noChangeArrowheads="1"/>
          </p:cNvSpPr>
          <p:nvPr/>
        </p:nvSpPr>
        <p:spPr bwMode="auto">
          <a:xfrm>
            <a:off x="683418" y="5013325"/>
            <a:ext cx="3457575" cy="8617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p&lt;0.01</a:t>
            </a:r>
          </a:p>
          <a:p>
            <a:pPr algn="ctr"/>
            <a:endParaRPr lang="es-ES" sz="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Fallo agudo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vs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Metabólicas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Colestasis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 0.01</a:t>
            </a:r>
          </a:p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Cirrosis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vs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Metabólicas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Colestasis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 </a:t>
            </a: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0.01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Resto 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&gt; 0.05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ES_tradnl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03" name="Text Box 15"/>
          <p:cNvSpPr txBox="1">
            <a:spLocks noChangeArrowheads="1"/>
          </p:cNvSpPr>
          <p:nvPr/>
        </p:nvSpPr>
        <p:spPr bwMode="auto">
          <a:xfrm>
            <a:off x="963612" y="260648"/>
            <a:ext cx="7362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SEGÚN INDICACIÓN</a:t>
            </a: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INFANTILES.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91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51204" name="Rectangle 17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05" name="Rectangle 19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06" name="Rectangle 21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07" name="Text Box 22"/>
          <p:cNvSpPr txBox="1">
            <a:spLocks noChangeArrowheads="1"/>
          </p:cNvSpPr>
          <p:nvPr/>
        </p:nvSpPr>
        <p:spPr bwMode="auto">
          <a:xfrm>
            <a:off x="1476375" y="1130204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51208" name="Text Box 23"/>
          <p:cNvSpPr txBox="1">
            <a:spLocks noChangeArrowheads="1"/>
          </p:cNvSpPr>
          <p:nvPr/>
        </p:nvSpPr>
        <p:spPr bwMode="auto">
          <a:xfrm>
            <a:off x="5508104" y="1030089"/>
            <a:ext cx="208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1er INJERTO</a:t>
            </a:r>
          </a:p>
        </p:txBody>
      </p:sp>
      <p:sp>
        <p:nvSpPr>
          <p:cNvPr id="51209" name="Text Box 25"/>
          <p:cNvSpPr txBox="1">
            <a:spLocks noChangeArrowheads="1"/>
          </p:cNvSpPr>
          <p:nvPr/>
        </p:nvSpPr>
        <p:spPr bwMode="auto">
          <a:xfrm>
            <a:off x="4900736" y="5013325"/>
            <a:ext cx="3529013" cy="8334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p&lt;0.01</a:t>
            </a:r>
          </a:p>
          <a:p>
            <a:pPr algn="ctr"/>
            <a:endParaRPr lang="es-ES" sz="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Fallo agudo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vs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Metabólicas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Colestasis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 0.01</a:t>
            </a:r>
          </a:p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Cirrosis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vs </a:t>
            </a: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Metabólicas y Colestasis </a:t>
            </a: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 0.05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Resto 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&gt; 0.05 </a:t>
            </a:r>
            <a:endParaRPr lang="es-ES_tradnl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268" y="1716776"/>
            <a:ext cx="4092756" cy="3112313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0310" y="1635169"/>
            <a:ext cx="3768153" cy="3193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CIRROSIS por VIRUS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99592" y="115888"/>
            <a:ext cx="75803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SUPERVIVENCIA EN CIRROSIS SEGÚN</a:t>
            </a:r>
          </a:p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SEROLOGÍA VHC RECEPTOR</a:t>
            </a:r>
          </a:p>
          <a:p>
            <a:pPr algn="ctr"/>
            <a:endParaRPr lang="es-ES_tradnl" sz="1100" b="1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ADULTOS. TX ELECTIVOS.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91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92500" y="5665788"/>
            <a:ext cx="2879725" cy="2841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043608" y="1576386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PACIENTE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5328443" y="1576388"/>
            <a:ext cx="208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1er INJERTO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04" y="2121847"/>
            <a:ext cx="4129196" cy="3107353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9748" y="2121847"/>
            <a:ext cx="4151109" cy="310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5576" y="209767"/>
            <a:ext cx="75072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SUPERVIVENCIA DEL PRIMER INJERTO</a:t>
            </a:r>
          </a:p>
          <a:p>
            <a:pPr algn="ctr"/>
            <a:r>
              <a:rPr lang="es-ES_tradnl" sz="2400" b="1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CIRROSIS POR VHC</a:t>
            </a:r>
          </a:p>
          <a:p>
            <a:pPr algn="ctr"/>
            <a:r>
              <a:rPr lang="es-ES_tradnl" sz="2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ADULTOS. TX ELECTIVOS. </a:t>
            </a:r>
            <a:r>
              <a:rPr lang="es-ES" sz="2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2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84</a:t>
            </a:r>
            <a:r>
              <a:rPr lang="es-ES" sz="2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419872" y="5789611"/>
            <a:ext cx="2667000" cy="7080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0.01</a:t>
            </a:r>
          </a:p>
          <a:p>
            <a:endParaRPr lang="es-ES" sz="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1er injerto vs 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resto 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p&lt;0.01</a:t>
            </a: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2º vs 3er: 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p&gt;0.05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3800" y="1576388"/>
            <a:ext cx="5010150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55575" y="116632"/>
            <a:ext cx="7667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SUPERVIVENCIA DEL 2º INJERTO</a:t>
            </a:r>
          </a:p>
          <a:p>
            <a:pPr algn="ctr"/>
            <a:r>
              <a:rPr lang="es-ES_tradnl" sz="18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RETRASPLANTES ELECTIVOS (EXCLUIDOS HEPATOCARCINOMAS)</a:t>
            </a:r>
          </a:p>
          <a:p>
            <a:pPr algn="ctr"/>
            <a:r>
              <a:rPr lang="es-ES_tradnl" sz="18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RECEPTORES ADULTOS. </a:t>
            </a: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19</a:t>
            </a:r>
            <a:r>
              <a:rPr lang="es-ES_tradnl" sz="18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84</a:t>
            </a: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-2012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142250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560687" y="5600928"/>
            <a:ext cx="2057400" cy="2841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Wilcoxon Test 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&gt;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0.05</a:t>
            </a:r>
            <a:endParaRPr lang="es-ES_tradnl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768" y="1340768"/>
            <a:ext cx="5004276" cy="3960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63688" y="2727307"/>
            <a:ext cx="6048672" cy="107721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CARACTERÍSTICAS DE LOS DONANTES HEPÁTICOS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2843808" y="643110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EDAD DEL DONANTE</a:t>
            </a:r>
          </a:p>
        </p:txBody>
      </p:sp>
      <p:graphicFrame>
        <p:nvGraphicFramePr>
          <p:cNvPr id="5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2002865"/>
              </p:ext>
            </p:extLst>
          </p:nvPr>
        </p:nvGraphicFramePr>
        <p:xfrm>
          <a:off x="1485578" y="1268760"/>
          <a:ext cx="6614814" cy="495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115585" y="908720"/>
            <a:ext cx="472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CAUSA DE MUERTE DEL DONANTE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7778149"/>
              </p:ext>
            </p:extLst>
          </p:nvPr>
        </p:nvGraphicFramePr>
        <p:xfrm>
          <a:off x="1259632" y="1556792"/>
          <a:ext cx="6590987" cy="470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47664" y="2516090"/>
            <a:ext cx="6480720" cy="1253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63688" y="2727307"/>
            <a:ext cx="6048672" cy="8309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CARACTERÍSTICAS DE LOS RECEPTORES HEPÁTICOS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226254" y="814106"/>
            <a:ext cx="2989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EDAD DEL RECEPTOR</a:t>
            </a:r>
          </a:p>
        </p:txBody>
      </p:sp>
      <p:graphicFrame>
        <p:nvGraphicFramePr>
          <p:cNvPr id="6" name="Objeto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0139012"/>
              </p:ext>
            </p:extLst>
          </p:nvPr>
        </p:nvGraphicFramePr>
        <p:xfrm>
          <a:off x="1304450" y="1484783"/>
          <a:ext cx="6939958" cy="490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a">
  <a:themeElements>
    <a:clrScheme name="Cascada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a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a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0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1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2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3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4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5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6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7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8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19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0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1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2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3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4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5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6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7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8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29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0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1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2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3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4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5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6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7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8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39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0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1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2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3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4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5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6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47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5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6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7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8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ppt/theme/themeOverride9.xml><?xml version="1.0" encoding="utf-8"?>
<a:themeOverride xmlns:a="http://schemas.openxmlformats.org/drawingml/2006/main">
  <a:clrScheme name="Cascada 8">
    <a:dk1>
      <a:srgbClr val="204162"/>
    </a:dk1>
    <a:lt1>
      <a:srgbClr val="FFFFFF"/>
    </a:lt1>
    <a:dk2>
      <a:srgbClr val="204162"/>
    </a:dk2>
    <a:lt2>
      <a:srgbClr val="003300"/>
    </a:lt2>
    <a:accent1>
      <a:srgbClr val="99CC00"/>
    </a:accent1>
    <a:accent2>
      <a:srgbClr val="336633"/>
    </a:accent2>
    <a:accent3>
      <a:srgbClr val="FFFFFF"/>
    </a:accent3>
    <a:accent4>
      <a:srgbClr val="1A3653"/>
    </a:accent4>
    <a:accent5>
      <a:srgbClr val="CAE2AA"/>
    </a:accent5>
    <a:accent6>
      <a:srgbClr val="2D5C2D"/>
    </a:accent6>
    <a:hlink>
      <a:srgbClr val="6666FF"/>
    </a:hlink>
    <a:folHlink>
      <a:srgbClr val="C5C24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9180</TotalTime>
  <Words>917</Words>
  <Application>Microsoft Office PowerPoint</Application>
  <PresentationFormat>Presentación en pantalla (4:3)</PresentationFormat>
  <Paragraphs>278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Arial</vt:lpstr>
      <vt:lpstr>Candara</vt:lpstr>
      <vt:lpstr>Calibri</vt:lpstr>
      <vt:lpstr>Tahoma</vt:lpstr>
      <vt:lpstr>Times New Roman</vt:lpstr>
      <vt:lpstr>Wingdings</vt:lpstr>
      <vt:lpstr>Cascada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Ncuende</dc:creator>
  <cp:lastModifiedBy>opcasistant</cp:lastModifiedBy>
  <cp:revision>546</cp:revision>
  <cp:lastPrinted>2003-08-19T16:31:43Z</cp:lastPrinted>
  <dcterms:created xsi:type="dcterms:W3CDTF">2001-10-14T06:24:33Z</dcterms:created>
  <dcterms:modified xsi:type="dcterms:W3CDTF">2013-11-25T12:00:05Z</dcterms:modified>
</cp:coreProperties>
</file>